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6"/>
  </p:notesMasterIdLst>
  <p:handoutMasterIdLst>
    <p:handoutMasterId r:id="rId17"/>
  </p:handoutMasterIdLst>
  <p:sldIdLst>
    <p:sldId id="256" r:id="rId5"/>
    <p:sldId id="266" r:id="rId6"/>
    <p:sldId id="270" r:id="rId7"/>
    <p:sldId id="267" r:id="rId8"/>
    <p:sldId id="271" r:id="rId9"/>
    <p:sldId id="272" r:id="rId10"/>
    <p:sldId id="273" r:id="rId11"/>
    <p:sldId id="274" r:id="rId12"/>
    <p:sldId id="276" r:id="rId13"/>
    <p:sldId id="275"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87" d="100"/>
          <a:sy n="87" d="100"/>
        </p:scale>
        <p:origin x="612" y="9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6/17/2020</a:t>
            </a:fld>
            <a:endParaRPr lang="en-US" dirty="0"/>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dirty="0"/>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17498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015317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913292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490987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026532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6/17/2020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6/17/2020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6/17/2020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6/17/2020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6/17/2020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6/17/2020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6/17/2020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6/17/2020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6/17/2020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6/17/2020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6/17/2020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6/17/2020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aws.amazon.com/codebuild/latest/userguide/build-spec-ref.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ocs.aws.amazon.com/codebuild/latest/userguide/welcome.html" TargetMode="External"/><Relationship Id="rId4" Type="http://schemas.openxmlformats.org/officeDocument/2006/relationships/hyperlink" Target="https://aws.amazon.com/codebuild/pric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D834D36-D981-4EDD-B062-077BAB9C7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31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49">
            <a:extLst>
              <a:ext uri="{FF2B5EF4-FFF2-40B4-BE49-F238E27FC236}">
                <a16:creationId xmlns:a16="http://schemas.microsoft.com/office/drawing/2014/main" id="{6CFD523C-CC0D-41EB-B7F7-C615B5715F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959407" y="5059192"/>
            <a:ext cx="6432472" cy="1272196"/>
          </a:xfrm>
        </p:spPr>
        <p:txBody>
          <a:bodyPr anchor="t">
            <a:noAutofit/>
          </a:bodyPr>
          <a:lstStyle/>
          <a:p>
            <a:pPr algn="r"/>
            <a:r>
              <a:rPr lang="en-US" sz="1200" dirty="0">
                <a:solidFill>
                  <a:srgbClr val="000000"/>
                </a:solidFill>
                <a:latin typeface="Franklin Gothic Book" panose="020B0503020102020204" pitchFamily="34" charset="0"/>
                <a:cs typeface="Segoe UI" panose="020B0502040204020203" pitchFamily="34" charset="0"/>
              </a:rPr>
              <a:t>Team DC:</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Elizabeth Taillon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Jorge Castaneda</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Matthew Erler</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Phani Daraprueddy</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Sonia Patterson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Stephanie Weaver</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959027" y="4260158"/>
            <a:ext cx="6432851" cy="799032"/>
          </a:xfrm>
        </p:spPr>
        <p:txBody>
          <a:bodyPr anchor="b">
            <a:normAutofit/>
          </a:bodyPr>
          <a:lstStyle/>
          <a:p>
            <a:pPr algn="r"/>
            <a:r>
              <a:rPr lang="en-US" sz="4000" dirty="0">
                <a:solidFill>
                  <a:srgbClr val="000000"/>
                </a:solidFill>
                <a:latin typeface="Franklin Gothic Book" panose="020B0503020102020204" pitchFamily="34" charset="0"/>
                <a:ea typeface="+mj-ea"/>
                <a:cs typeface="Segoe UI" panose="020B0502040204020203" pitchFamily="34" charset="0"/>
              </a:rPr>
              <a:t>Connacht University</a:t>
            </a:r>
          </a:p>
        </p:txBody>
      </p:sp>
      <p:sp>
        <p:nvSpPr>
          <p:cNvPr id="52" name="Freeform 68">
            <a:extLst>
              <a:ext uri="{FF2B5EF4-FFF2-40B4-BE49-F238E27FC236}">
                <a16:creationId xmlns:a16="http://schemas.microsoft.com/office/drawing/2014/main" id="{251BB4E6-C169-431D-9D53-2BBEBFFD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9782" y="2"/>
            <a:ext cx="3614335" cy="2178813"/>
          </a:xfrm>
          <a:custGeom>
            <a:avLst/>
            <a:gdLst>
              <a:gd name="connsiteX0" fmla="*/ 38628 w 3614335"/>
              <a:gd name="connsiteY0" fmla="*/ 0 h 2178813"/>
              <a:gd name="connsiteX1" fmla="*/ 3575707 w 3614335"/>
              <a:gd name="connsiteY1" fmla="*/ 0 h 2178813"/>
              <a:gd name="connsiteX2" fmla="*/ 3577619 w 3614335"/>
              <a:gd name="connsiteY2" fmla="*/ 7439 h 2178813"/>
              <a:gd name="connsiteX3" fmla="*/ 3614335 w 3614335"/>
              <a:gd name="connsiteY3" fmla="*/ 371646 h 2178813"/>
              <a:gd name="connsiteX4" fmla="*/ 1807167 w 3614335"/>
              <a:gd name="connsiteY4" fmla="*/ 2178813 h 2178813"/>
              <a:gd name="connsiteX5" fmla="*/ 0 w 3614335"/>
              <a:gd name="connsiteY5" fmla="*/ 371646 h 2178813"/>
              <a:gd name="connsiteX6" fmla="*/ 36715 w 3614335"/>
              <a:gd name="connsiteY6" fmla="*/ 7439 h 217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4335" h="2178813">
                <a:moveTo>
                  <a:pt x="38628" y="0"/>
                </a:moveTo>
                <a:lnTo>
                  <a:pt x="3575707" y="0"/>
                </a:lnTo>
                <a:lnTo>
                  <a:pt x="3577619" y="7439"/>
                </a:lnTo>
                <a:cubicBezTo>
                  <a:pt x="3601692" y="125081"/>
                  <a:pt x="3614335" y="246887"/>
                  <a:pt x="3614335" y="371646"/>
                </a:cubicBezTo>
                <a:cubicBezTo>
                  <a:pt x="3614335" y="1369717"/>
                  <a:pt x="2805239" y="2178813"/>
                  <a:pt x="1807167" y="2178813"/>
                </a:cubicBezTo>
                <a:cubicBezTo>
                  <a:pt x="809097" y="2178813"/>
                  <a:pt x="0" y="1369717"/>
                  <a:pt x="0" y="371646"/>
                </a:cubicBezTo>
                <a:cubicBezTo>
                  <a:pt x="0" y="246887"/>
                  <a:pt x="12642" y="125081"/>
                  <a:pt x="36715" y="7439"/>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4247" y="127501"/>
            <a:ext cx="1525402" cy="1525402"/>
          </a:xfrm>
          <a:prstGeom prst="rect">
            <a:avLst/>
          </a:prstGeom>
        </p:spPr>
      </p:pic>
      <p:sp>
        <p:nvSpPr>
          <p:cNvPr id="54" name="Freeform 72">
            <a:extLst>
              <a:ext uri="{FF2B5EF4-FFF2-40B4-BE49-F238E27FC236}">
                <a16:creationId xmlns:a16="http://schemas.microsoft.com/office/drawing/2014/main" id="{5AFEC34A-0251-411C-A0C7-E1FB917E9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33009"/>
            <a:ext cx="3762321" cy="4434467"/>
          </a:xfrm>
          <a:custGeom>
            <a:avLst/>
            <a:gdLst>
              <a:gd name="connsiteX0" fmla="*/ 871484 w 3762321"/>
              <a:gd name="connsiteY0" fmla="*/ 0 h 4434467"/>
              <a:gd name="connsiteX1" fmla="*/ 3762321 w 3762321"/>
              <a:gd name="connsiteY1" fmla="*/ 2890836 h 4434467"/>
              <a:gd name="connsiteX2" fmla="*/ 3413413 w 3762321"/>
              <a:gd name="connsiteY2" fmla="*/ 4268781 h 4434467"/>
              <a:gd name="connsiteX3" fmla="*/ 3312756 w 3762321"/>
              <a:gd name="connsiteY3" fmla="*/ 4434467 h 4434467"/>
              <a:gd name="connsiteX4" fmla="*/ 0 w 3762321"/>
              <a:gd name="connsiteY4" fmla="*/ 4434467 h 4434467"/>
              <a:gd name="connsiteX5" fmla="*/ 0 w 3762321"/>
              <a:gd name="connsiteY5" fmla="*/ 134299 h 4434467"/>
              <a:gd name="connsiteX6" fmla="*/ 11838 w 3762321"/>
              <a:gd name="connsiteY6" fmla="*/ 129967 h 4434467"/>
              <a:gd name="connsiteX7" fmla="*/ 871484 w 3762321"/>
              <a:gd name="connsiteY7" fmla="*/ 0 h 443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62321" h="4434467">
                <a:moveTo>
                  <a:pt x="871484" y="0"/>
                </a:moveTo>
                <a:cubicBezTo>
                  <a:pt x="2468049" y="0"/>
                  <a:pt x="3762321" y="1294271"/>
                  <a:pt x="3762321" y="2890836"/>
                </a:cubicBezTo>
                <a:cubicBezTo>
                  <a:pt x="3762321" y="3389763"/>
                  <a:pt x="3635928" y="3859169"/>
                  <a:pt x="3413413" y="4268781"/>
                </a:cubicBezTo>
                <a:lnTo>
                  <a:pt x="3312756" y="4434467"/>
                </a:lnTo>
                <a:lnTo>
                  <a:pt x="0" y="4434467"/>
                </a:lnTo>
                <a:lnTo>
                  <a:pt x="0" y="134299"/>
                </a:lnTo>
                <a:lnTo>
                  <a:pt x="11838" y="129967"/>
                </a:lnTo>
                <a:cubicBezTo>
                  <a:pt x="283400" y="45502"/>
                  <a:pt x="572129" y="0"/>
                  <a:pt x="8714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Oval 55">
            <a:extLst>
              <a:ext uri="{FF2B5EF4-FFF2-40B4-BE49-F238E27FC236}">
                <a16:creationId xmlns:a16="http://schemas.microsoft.com/office/drawing/2014/main" id="{89E9B1A9-F407-4A46-B721-26946A1A2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1460" y="460823"/>
            <a:ext cx="3245896" cy="324589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8986" y="1089409"/>
            <a:ext cx="2006238" cy="2006238"/>
          </a:xfrm>
          <a:prstGeom prst="rect">
            <a:avLst/>
          </a:prstGeom>
        </p:spPr>
      </p:pic>
      <p:sp>
        <p:nvSpPr>
          <p:cNvPr id="58" name="Freeform 64">
            <a:extLst>
              <a:ext uri="{FF2B5EF4-FFF2-40B4-BE49-F238E27FC236}">
                <a16:creationId xmlns:a16="http://schemas.microsoft.com/office/drawing/2014/main" id="{B81747D3-9737-4919-8850-65DBC904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8288" y="1"/>
            <a:ext cx="3093713" cy="3406036"/>
          </a:xfrm>
          <a:custGeom>
            <a:avLst/>
            <a:gdLst>
              <a:gd name="connsiteX0" fmla="*/ 404583 w 3093713"/>
              <a:gd name="connsiteY0" fmla="*/ 0 h 3406036"/>
              <a:gd name="connsiteX1" fmla="*/ 3093713 w 3093713"/>
              <a:gd name="connsiteY1" fmla="*/ 0 h 3406036"/>
              <a:gd name="connsiteX2" fmla="*/ 3093713 w 3093713"/>
              <a:gd name="connsiteY2" fmla="*/ 3187362 h 3406036"/>
              <a:gd name="connsiteX3" fmla="*/ 2990991 w 3093713"/>
              <a:gd name="connsiteY3" fmla="*/ 3236846 h 3406036"/>
              <a:gd name="connsiteX4" fmla="*/ 2152961 w 3093713"/>
              <a:gd name="connsiteY4" fmla="*/ 3406036 h 3406036"/>
              <a:gd name="connsiteX5" fmla="*/ 0 w 3093713"/>
              <a:gd name="connsiteY5" fmla="*/ 1253075 h 3406036"/>
              <a:gd name="connsiteX6" fmla="*/ 367692 w 3093713"/>
              <a:gd name="connsiteY6" fmla="*/ 49334 h 340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3713" h="3406036">
                <a:moveTo>
                  <a:pt x="404583" y="0"/>
                </a:moveTo>
                <a:lnTo>
                  <a:pt x="3093713" y="0"/>
                </a:lnTo>
                <a:lnTo>
                  <a:pt x="3093713" y="3187362"/>
                </a:lnTo>
                <a:lnTo>
                  <a:pt x="2990991" y="3236846"/>
                </a:lnTo>
                <a:cubicBezTo>
                  <a:pt x="2733414" y="3345792"/>
                  <a:pt x="2450223" y="3406036"/>
                  <a:pt x="2152961" y="3406036"/>
                </a:cubicBezTo>
                <a:cubicBezTo>
                  <a:pt x="963913" y="3406036"/>
                  <a:pt x="0" y="2442123"/>
                  <a:pt x="0" y="1253075"/>
                </a:cubicBezTo>
                <a:cubicBezTo>
                  <a:pt x="0" y="807182"/>
                  <a:pt x="135550" y="392949"/>
                  <a:pt x="367692" y="4933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35299" y="370337"/>
            <a:ext cx="2227506" cy="2227506"/>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2495" y="3691781"/>
            <a:ext cx="2639607" cy="2639607"/>
          </a:xfrm>
          <a:prstGeom prst="rect">
            <a:avLst/>
          </a:prstGeom>
        </p:spPr>
      </p:pic>
    </p:spTree>
    <p:extLst>
      <p:ext uri="{BB962C8B-B14F-4D97-AF65-F5344CB8AC3E}">
        <p14:creationId xmlns:p14="http://schemas.microsoft.com/office/powerpoint/2010/main" val="32239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3893044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Questions?</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640079" y="2053641"/>
            <a:ext cx="3669161" cy="2760098"/>
          </a:xfrm>
        </p:spPr>
        <p:txBody>
          <a:bodyPr>
            <a:normAutofit/>
          </a:bodyPr>
          <a:lstStyle/>
          <a:p>
            <a:r>
              <a:rPr lang="en-US" dirty="0">
                <a:solidFill>
                  <a:srgbClr val="FFFFFF"/>
                </a:solidFill>
                <a:latin typeface="Franklin Gothic Book" panose="020B0503020102020204" pitchFamily="34" charset="0"/>
                <a:cs typeface="Segoe UI" panose="020B0502040204020203" pitchFamily="34" charset="0"/>
              </a:rPr>
              <a:t>Business Requirements</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5448299" y="647700"/>
            <a:ext cx="6600825" cy="2266950"/>
          </a:xfrm>
        </p:spPr>
        <p:txBody>
          <a:bodyPr vert="horz" lIns="91440" tIns="45720" rIns="91440" bIns="45720" rtlCol="0" anchor="ctr">
            <a:normAutofit/>
          </a:bodyPr>
          <a:lstStyle/>
          <a:p>
            <a:pPr marL="0" indent="0">
              <a:buNone/>
            </a:pPr>
            <a:r>
              <a:rPr lang="en-US" sz="2400" dirty="0">
                <a:solidFill>
                  <a:srgbClr val="000000"/>
                </a:solidFill>
                <a:cs typeface="Segoe UI" panose="020B0502040204020203" pitchFamily="34" charset="0"/>
              </a:rPr>
              <a:t>Due to Covid-19, Connacht University needs a fast solution to move all courses to an online offering. Services are also provided to local small businesses and startups. The request is to design a solution for an online repository to these customers.</a:t>
            </a:r>
          </a:p>
          <a:p>
            <a:pPr marL="0" indent="0">
              <a:buNone/>
            </a:pPr>
            <a:endParaRPr lang="en-US" sz="2400" dirty="0">
              <a:solidFill>
                <a:srgbClr val="000000"/>
              </a:solidFill>
              <a:cs typeface="Segoe UI" panose="020B0502040204020203" pitchFamily="34" charset="0"/>
            </a:endParaRPr>
          </a:p>
          <a:p>
            <a:pPr marL="0" indent="0">
              <a:buNone/>
            </a:pPr>
            <a:endParaRPr lang="en-US" sz="2400" dirty="0">
              <a:solidFill>
                <a:srgbClr val="000000"/>
              </a:solidFill>
              <a:cs typeface="Segoe UI" panose="020B0502040204020203" pitchFamily="34" charset="0"/>
            </a:endParaRPr>
          </a:p>
        </p:txBody>
      </p:sp>
      <p:sp>
        <p:nvSpPr>
          <p:cNvPr id="6" name="TextBox 5">
            <a:extLst>
              <a:ext uri="{FF2B5EF4-FFF2-40B4-BE49-F238E27FC236}">
                <a16:creationId xmlns:a16="http://schemas.microsoft.com/office/drawing/2014/main" id="{EF90CB24-CE1E-4C52-A116-F4477694A516}"/>
              </a:ext>
            </a:extLst>
          </p:cNvPr>
          <p:cNvSpPr txBox="1"/>
          <p:nvPr/>
        </p:nvSpPr>
        <p:spPr>
          <a:xfrm>
            <a:off x="6082112" y="3333750"/>
            <a:ext cx="5224064" cy="1754326"/>
          </a:xfrm>
          <a:prstGeom prst="rect">
            <a:avLst/>
          </a:prstGeom>
          <a:noFill/>
        </p:spPr>
        <p:txBody>
          <a:bodyPr wrap="square" rtlCol="0">
            <a:spAutoFit/>
          </a:bodyPr>
          <a:lstStyle/>
          <a:p>
            <a:r>
              <a:rPr lang="en-US" dirty="0">
                <a:solidFill>
                  <a:srgbClr val="000000"/>
                </a:solidFill>
                <a:cs typeface="Segoe UI" panose="020B0502040204020203" pitchFamily="34" charset="0"/>
              </a:rPr>
              <a:t>Design to include:</a:t>
            </a:r>
          </a:p>
          <a:p>
            <a:r>
              <a:rPr lang="en-US" dirty="0">
                <a:solidFill>
                  <a:srgbClr val="000000"/>
                </a:solidFill>
                <a:cs typeface="Segoe UI" panose="020B0502040204020203" pitchFamily="34" charset="0"/>
              </a:rPr>
              <a:t>Clean and simple design</a:t>
            </a:r>
          </a:p>
          <a:p>
            <a:r>
              <a:rPr lang="en-US" dirty="0">
                <a:solidFill>
                  <a:srgbClr val="000000"/>
                </a:solidFill>
                <a:cs typeface="Segoe UI" panose="020B0502040204020203" pitchFamily="34" charset="0"/>
              </a:rPr>
              <a:t>User access levels (client, administrator)</a:t>
            </a:r>
          </a:p>
          <a:p>
            <a:r>
              <a:rPr lang="en-US" dirty="0">
                <a:solidFill>
                  <a:srgbClr val="000000"/>
                </a:solidFill>
                <a:cs typeface="Segoe UI" panose="020B0502040204020203" pitchFamily="34" charset="0"/>
              </a:rPr>
              <a:t>Includes at least one self developed API and one webservice</a:t>
            </a:r>
          </a:p>
          <a:p>
            <a:r>
              <a:rPr lang="en-US" dirty="0">
                <a:solidFill>
                  <a:srgbClr val="000000"/>
                </a:solidFill>
                <a:cs typeface="Segoe UI" panose="020B0502040204020203" pitchFamily="34" charset="0"/>
              </a:rPr>
              <a:t>To be run over Amazon AWS</a:t>
            </a:r>
          </a:p>
        </p:txBody>
      </p:sp>
    </p:spTree>
    <p:extLst>
      <p:ext uri="{BB962C8B-B14F-4D97-AF65-F5344CB8AC3E}">
        <p14:creationId xmlns:p14="http://schemas.microsoft.com/office/powerpoint/2010/main" val="38165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Architectural Diagram</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2050" name="Picture 2">
            <a:extLst>
              <a:ext uri="{FF2B5EF4-FFF2-40B4-BE49-F238E27FC236}">
                <a16:creationId xmlns:a16="http://schemas.microsoft.com/office/drawing/2014/main" id="{33E07461-F097-4C85-8DBD-810E1FD148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0541" y="1897207"/>
            <a:ext cx="10370917" cy="4338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63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013448" cy="2990849"/>
          </a:xfrm>
        </p:spPr>
        <p:txBody>
          <a:bodyPr vert="horz" lIns="91440" tIns="45720" rIns="91440" bIns="45720" rtlCol="0" anchor="ctr">
            <a:normAutofit/>
          </a:bodyPr>
          <a:lstStyle/>
          <a:p>
            <a:r>
              <a:rPr lang="en-US" sz="5400" kern="1200">
                <a:solidFill>
                  <a:schemeClr val="tx1"/>
                </a:solidFill>
                <a:latin typeface="+mj-lt"/>
                <a:ea typeface="+mj-ea"/>
                <a:cs typeface="+mj-cs"/>
              </a:rPr>
              <a:t>Key Project Components</a:t>
            </a:r>
          </a:p>
        </p:txBody>
      </p:sp>
      <p:sp>
        <p:nvSpPr>
          <p:cNvPr id="5" name="TextBox 4">
            <a:extLst>
              <a:ext uri="{FF2B5EF4-FFF2-40B4-BE49-F238E27FC236}">
                <a16:creationId xmlns:a16="http://schemas.microsoft.com/office/drawing/2014/main" id="{B91596C9-FAE5-4736-ADAF-DA6854F51C54}"/>
              </a:ext>
            </a:extLst>
          </p:cNvPr>
          <p:cNvSpPr txBox="1"/>
          <p:nvPr/>
        </p:nvSpPr>
        <p:spPr>
          <a:xfrm>
            <a:off x="8610600" y="1933574"/>
            <a:ext cx="2686812" cy="2990849"/>
          </a:xfrm>
          <a:prstGeom prst="rect">
            <a:avLst/>
          </a:prstGeom>
        </p:spPr>
        <p:txBody>
          <a:bodyPr vert="horz" lIns="91440" tIns="45720" rIns="91440" bIns="45720" rtlCol="0" anchor="ctr">
            <a:normAutofit/>
          </a:bodyPr>
          <a:lstStyle/>
          <a:p>
            <a:pPr>
              <a:lnSpc>
                <a:spcPct val="90000"/>
              </a:lnSpc>
              <a:spcBef>
                <a:spcPts val="1000"/>
              </a:spcBef>
            </a:pPr>
            <a:r>
              <a:rPr lang="en-US" sz="2800" kern="1200" dirty="0">
                <a:solidFill>
                  <a:schemeClr val="tx1"/>
                </a:solidFill>
                <a:latin typeface="+mn-lt"/>
                <a:ea typeface="+mn-ea"/>
                <a:cs typeface="+mn-cs"/>
              </a:rPr>
              <a:t>The following components will be implemented in later phases of the project.</a:t>
            </a: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07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Code Scanning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294899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Performance Testing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52775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Security Roles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2730560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AWS </a:t>
            </a:r>
            <a:r>
              <a:rPr lang="en-US" sz="4000" dirty="0" err="1"/>
              <a:t>CodeBuild</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3DA47A83-3C4B-4A44-A497-1DB8B4E3B592}"/>
              </a:ext>
            </a:extLst>
          </p:cNvPr>
          <p:cNvSpPr txBox="1"/>
          <p:nvPr/>
        </p:nvSpPr>
        <p:spPr>
          <a:xfrm>
            <a:off x="1090670" y="2375471"/>
            <a:ext cx="10113484"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Build service, which compiles source code, runs tests, and produces artifacts</a:t>
            </a:r>
          </a:p>
          <a:p>
            <a:pPr marL="285750" indent="-285750">
              <a:lnSpc>
                <a:spcPct val="150000"/>
              </a:lnSpc>
              <a:buFont typeface="Arial" panose="020B0604020202020204" pitchFamily="34" charset="0"/>
              <a:buChar char="•"/>
            </a:pPr>
            <a:r>
              <a:rPr lang="en-US" dirty="0"/>
              <a:t>Pulls source code from </a:t>
            </a:r>
            <a:r>
              <a:rPr lang="en-US" dirty="0" err="1"/>
              <a:t>CodeCommit</a:t>
            </a:r>
            <a:r>
              <a:rPr lang="en-US" dirty="0"/>
              <a:t>, Amazon S3, GitHub, or Bitbucket</a:t>
            </a:r>
          </a:p>
          <a:p>
            <a:pPr marL="285750" indent="-285750">
              <a:lnSpc>
                <a:spcPct val="150000"/>
              </a:lnSpc>
              <a:buFont typeface="Arial" panose="020B0604020202020204" pitchFamily="34" charset="0"/>
              <a:buChar char="•"/>
            </a:pPr>
            <a:r>
              <a:rPr lang="en-US" dirty="0"/>
              <a:t>Supports popular programming languages and build tools, and can be customized</a:t>
            </a:r>
          </a:p>
          <a:p>
            <a:pPr marL="285750" indent="-285750">
              <a:lnSpc>
                <a:spcPct val="150000"/>
              </a:lnSpc>
              <a:buFont typeface="Arial" panose="020B0604020202020204" pitchFamily="34" charset="0"/>
              <a:buChar char="•"/>
            </a:pPr>
            <a:r>
              <a:rPr lang="en-US" dirty="0"/>
              <a:t>Run via AWS </a:t>
            </a:r>
            <a:r>
              <a:rPr lang="en-US" dirty="0" err="1"/>
              <a:t>CodeBuild</a:t>
            </a:r>
            <a:r>
              <a:rPr lang="en-US" dirty="0"/>
              <a:t> console, AWS CLI, AWS SDKs, or AWS </a:t>
            </a:r>
            <a:r>
              <a:rPr lang="en-US" dirty="0" err="1"/>
              <a:t>CodePipeline</a:t>
            </a:r>
            <a:endParaRPr lang="en-US" dirty="0"/>
          </a:p>
          <a:p>
            <a:pPr marL="285750" indent="-285750">
              <a:lnSpc>
                <a:spcPct val="150000"/>
              </a:lnSpc>
              <a:buFont typeface="Arial" panose="020B0604020202020204" pitchFamily="34" charset="0"/>
              <a:buChar char="•"/>
            </a:pPr>
            <a:r>
              <a:rPr lang="en-US" dirty="0"/>
              <a:t>Ability to view the overall status of the build, build phase details, and build logs</a:t>
            </a:r>
          </a:p>
          <a:p>
            <a:pPr marL="285750" indent="-285750">
              <a:lnSpc>
                <a:spcPct val="150000"/>
              </a:lnSpc>
              <a:buFont typeface="Arial" panose="020B0604020202020204" pitchFamily="34" charset="0"/>
              <a:buChar char="•"/>
            </a:pPr>
            <a:r>
              <a:rPr lang="en-US" dirty="0"/>
              <a:t>Build specifications are written using a specific </a:t>
            </a:r>
            <a:r>
              <a:rPr lang="en-US" dirty="0">
                <a:hlinkClick r:id="rId3"/>
              </a:rPr>
              <a:t>syntax</a:t>
            </a:r>
            <a:r>
              <a:rPr lang="en-US" dirty="0"/>
              <a:t>, in a </a:t>
            </a:r>
            <a:r>
              <a:rPr lang="en-US" dirty="0" err="1"/>
              <a:t>yaml</a:t>
            </a:r>
            <a:r>
              <a:rPr lang="en-US" dirty="0"/>
              <a:t> format</a:t>
            </a:r>
          </a:p>
          <a:p>
            <a:pPr marL="285750" indent="-285750">
              <a:lnSpc>
                <a:spcPct val="150000"/>
              </a:lnSpc>
              <a:buFont typeface="Arial" panose="020B0604020202020204" pitchFamily="34" charset="0"/>
              <a:buChar char="•"/>
            </a:pPr>
            <a:r>
              <a:rPr lang="en-US" dirty="0">
                <a:hlinkClick r:id="rId4"/>
              </a:rPr>
              <a:t>Pricing</a:t>
            </a:r>
            <a:r>
              <a:rPr lang="en-US" dirty="0"/>
              <a:t> is based on the number of build minutes, and there is a free tier option</a:t>
            </a:r>
          </a:p>
          <a:p>
            <a:pPr marL="285750" indent="-285750">
              <a:lnSpc>
                <a:spcPct val="150000"/>
              </a:lnSpc>
              <a:buFont typeface="Arial" panose="020B0604020202020204" pitchFamily="34" charset="0"/>
              <a:buChar char="•"/>
            </a:pPr>
            <a:r>
              <a:rPr lang="en-US" dirty="0"/>
              <a:t>Team decided to use AWS </a:t>
            </a:r>
            <a:r>
              <a:rPr lang="en-US" dirty="0" err="1"/>
              <a:t>CodeBuild</a:t>
            </a:r>
            <a:r>
              <a:rPr lang="en-US" dirty="0"/>
              <a:t> because of the easy integration with AWS </a:t>
            </a:r>
            <a:r>
              <a:rPr lang="en-US" dirty="0" err="1"/>
              <a:t>CodePipeline</a:t>
            </a:r>
            <a:endParaRPr lang="en-US" dirty="0"/>
          </a:p>
          <a:p>
            <a:pPr marL="285750" indent="-285750">
              <a:lnSpc>
                <a:spcPct val="150000"/>
              </a:lnSpc>
              <a:buFont typeface="Arial" panose="020B0604020202020204" pitchFamily="34" charset="0"/>
              <a:buChar char="•"/>
            </a:pPr>
            <a:endParaRPr lang="en-US" dirty="0"/>
          </a:p>
          <a:p>
            <a:pPr lvl="1">
              <a:lnSpc>
                <a:spcPct val="150000"/>
              </a:lnSpc>
            </a:pPr>
            <a:r>
              <a:rPr lang="en-US" dirty="0"/>
              <a:t>(Source:  </a:t>
            </a:r>
            <a:r>
              <a:rPr lang="fr-FR" dirty="0">
                <a:hlinkClick r:id="rId5"/>
              </a:rPr>
              <a:t>https://docs.aws.amazon.com/codebuild/latest/userguide/welcome.html</a:t>
            </a:r>
            <a:r>
              <a:rPr lang="fr-FR" dirty="0"/>
              <a:t>)</a:t>
            </a:r>
            <a:endParaRPr lang="en-US" dirty="0"/>
          </a:p>
        </p:txBody>
      </p:sp>
    </p:spTree>
    <p:extLst>
      <p:ext uri="{BB962C8B-B14F-4D97-AF65-F5344CB8AC3E}">
        <p14:creationId xmlns:p14="http://schemas.microsoft.com/office/powerpoint/2010/main" val="512997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D957DA-20B5-425F-8107-70B33683D008}"/>
              </a:ext>
            </a:extLst>
          </p:cNvPr>
          <p:cNvPicPr>
            <a:picLocks noChangeAspect="1"/>
          </p:cNvPicPr>
          <p:nvPr/>
        </p:nvPicPr>
        <p:blipFill>
          <a:blip r:embed="rId2"/>
          <a:stretch>
            <a:fillRect/>
          </a:stretch>
        </p:blipFill>
        <p:spPr>
          <a:xfrm>
            <a:off x="5549735" y="283944"/>
            <a:ext cx="4381005" cy="3052506"/>
          </a:xfrm>
          <a:prstGeom prst="rect">
            <a:avLst/>
          </a:prstGeom>
        </p:spPr>
      </p:pic>
      <p:pic>
        <p:nvPicPr>
          <p:cNvPr id="5" name="Picture 4">
            <a:extLst>
              <a:ext uri="{FF2B5EF4-FFF2-40B4-BE49-F238E27FC236}">
                <a16:creationId xmlns:a16="http://schemas.microsoft.com/office/drawing/2014/main" id="{C163E8EA-8E86-4750-AAD1-89302E978901}"/>
              </a:ext>
            </a:extLst>
          </p:cNvPr>
          <p:cNvPicPr>
            <a:picLocks noChangeAspect="1"/>
          </p:cNvPicPr>
          <p:nvPr/>
        </p:nvPicPr>
        <p:blipFill>
          <a:blip r:embed="rId3"/>
          <a:stretch>
            <a:fillRect/>
          </a:stretch>
        </p:blipFill>
        <p:spPr>
          <a:xfrm>
            <a:off x="2388919" y="3521551"/>
            <a:ext cx="6915398" cy="2949481"/>
          </a:xfrm>
          <a:prstGeom prst="rect">
            <a:avLst/>
          </a:prstGeom>
        </p:spPr>
      </p:pic>
      <p:pic>
        <p:nvPicPr>
          <p:cNvPr id="6" name="Picture 5">
            <a:extLst>
              <a:ext uri="{FF2B5EF4-FFF2-40B4-BE49-F238E27FC236}">
                <a16:creationId xmlns:a16="http://schemas.microsoft.com/office/drawing/2014/main" id="{D7540EB3-365D-4B5D-AB41-6C01469E3CB0}"/>
              </a:ext>
            </a:extLst>
          </p:cNvPr>
          <p:cNvPicPr>
            <a:picLocks noChangeAspect="1"/>
          </p:cNvPicPr>
          <p:nvPr/>
        </p:nvPicPr>
        <p:blipFill>
          <a:blip r:embed="rId4"/>
          <a:stretch>
            <a:fillRect/>
          </a:stretch>
        </p:blipFill>
        <p:spPr>
          <a:xfrm>
            <a:off x="2025654" y="1042988"/>
            <a:ext cx="2819400" cy="1590675"/>
          </a:xfrm>
          <a:prstGeom prst="rect">
            <a:avLst/>
          </a:prstGeom>
        </p:spPr>
      </p:pic>
    </p:spTree>
    <p:extLst>
      <p:ext uri="{BB962C8B-B14F-4D97-AF65-F5344CB8AC3E}">
        <p14:creationId xmlns:p14="http://schemas.microsoft.com/office/powerpoint/2010/main" val="519025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purl.org/dc/elements/1.1/"/>
    <ds:schemaRef ds:uri="http://schemas.microsoft.com/office/2006/metadata/properties"/>
    <ds:schemaRef ds:uri="http://schemas.openxmlformats.org/package/2006/metadata/core-properties"/>
    <ds:schemaRef ds:uri="16c05727-aa75-4e4a-9b5f-8a80a1165891"/>
    <ds:schemaRef ds:uri="http://schemas.microsoft.com/office/infopath/2007/PartnerControls"/>
    <ds:schemaRef ds:uri="http://purl.org/dc/terms/"/>
    <ds:schemaRef ds:uri="http://schemas.microsoft.com/office/2006/documentManagement/typ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1208</Words>
  <Application>Microsoft Office PowerPoint</Application>
  <PresentationFormat>Widescreen</PresentationFormat>
  <Paragraphs>146</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Franklin Gothic Book</vt:lpstr>
      <vt:lpstr>Segoe UI</vt:lpstr>
      <vt:lpstr>Office Theme</vt:lpstr>
      <vt:lpstr>Team DC: - Elizabeth Taillon - Jorge Castaneda - Matthew Erler - Phani Daraprueddy - Sonia Patterson - Stephanie Weaver</vt:lpstr>
      <vt:lpstr>Business Requirements</vt:lpstr>
      <vt:lpstr>Architectural Diagram</vt:lpstr>
      <vt:lpstr>Key Project Components</vt:lpstr>
      <vt:lpstr>Code Scanning</vt:lpstr>
      <vt:lpstr>Performance Testing</vt:lpstr>
      <vt:lpstr>Security Roles</vt:lpstr>
      <vt:lpstr>AWS CodeBuild</vt:lpstr>
      <vt:lpstr>PowerPoint Presentation</vt:lpstr>
      <vt:lpstr>Mock-ups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2020-06-15T19:08:28Z</dcterms:created>
  <dcterms:modified xsi:type="dcterms:W3CDTF">2020-06-17T20:43:50Z</dcterms:modified>
</cp:coreProperties>
</file>