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1F7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9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9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8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1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41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7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C7D8286-6A45-451E-A956-25899882B2D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DE968A-0792-4B1E-A95E-777505BD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ennon/CrowSoft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CC6BA-1822-42DF-B266-BD2E4F6E0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783742"/>
          </a:xfrm>
        </p:spPr>
        <p:txBody>
          <a:bodyPr>
            <a:normAutofit fontScale="90000"/>
          </a:bodyPr>
          <a:lstStyle/>
          <a:p>
            <a:r>
              <a:rPr lang="en-US" sz="9800" cap="none" dirty="0" err="1">
                <a:latin typeface="Centaur" panose="02030504050205020304" pitchFamily="18" charset="0"/>
              </a:rPr>
              <a:t>CrowSoft</a:t>
            </a:r>
            <a:r>
              <a:rPr lang="en-US" cap="none" dirty="0">
                <a:latin typeface="Centaur" panose="02030504050205020304" pitchFamily="18" charset="0"/>
              </a:rPr>
              <a:t/>
            </a:r>
            <a:br>
              <a:rPr lang="en-US" cap="none" dirty="0">
                <a:latin typeface="Centaur" panose="02030504050205020304" pitchFamily="18" charset="0"/>
              </a:rPr>
            </a:br>
            <a:r>
              <a:rPr lang="en-US" sz="3600" cap="none" dirty="0">
                <a:latin typeface="Centaur" panose="02030504050205020304" pitchFamily="18" charset="0"/>
              </a:rPr>
              <a:t>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680A1D-38F1-411F-8AEA-01155C295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Rectangle: Rounded Corners 91">
            <a:extLst>
              <a:ext uri="{FF2B5EF4-FFF2-40B4-BE49-F238E27FC236}">
                <a16:creationId xmlns:a16="http://schemas.microsoft.com/office/drawing/2014/main" xmlns="" id="{1D838972-D107-4FC0-86F6-111F21BB8F67}"/>
              </a:ext>
            </a:extLst>
          </p:cNvPr>
          <p:cNvSpPr/>
          <p:nvPr/>
        </p:nvSpPr>
        <p:spPr>
          <a:xfrm>
            <a:off x="1408921" y="2480503"/>
            <a:ext cx="1731155" cy="1720065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Collaboration</a:t>
            </a:r>
          </a:p>
        </p:txBody>
      </p:sp>
      <p:sp>
        <p:nvSpPr>
          <p:cNvPr id="6" name="Rectangle: Rounded Corners 92">
            <a:extLst>
              <a:ext uri="{FF2B5EF4-FFF2-40B4-BE49-F238E27FC236}">
                <a16:creationId xmlns:a16="http://schemas.microsoft.com/office/drawing/2014/main" xmlns="" id="{3361B1F7-61DA-41EA-A158-80D47FBC601B}"/>
              </a:ext>
            </a:extLst>
          </p:cNvPr>
          <p:cNvSpPr/>
          <p:nvPr/>
        </p:nvSpPr>
        <p:spPr>
          <a:xfrm>
            <a:off x="1556143" y="4380280"/>
            <a:ext cx="1813729" cy="1624987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Build</a:t>
            </a:r>
          </a:p>
        </p:txBody>
      </p:sp>
      <p:pic>
        <p:nvPicPr>
          <p:cNvPr id="7" name="Picture 6" descr="Related image">
            <a:extLst>
              <a:ext uri="{FF2B5EF4-FFF2-40B4-BE49-F238E27FC236}">
                <a16:creationId xmlns:a16="http://schemas.microsoft.com/office/drawing/2014/main" xmlns="" id="{8913D232-6DF1-48E3-A429-AE211CF7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56" y="4848713"/>
            <a:ext cx="740301" cy="6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94">
            <a:extLst>
              <a:ext uri="{FF2B5EF4-FFF2-40B4-BE49-F238E27FC236}">
                <a16:creationId xmlns:a16="http://schemas.microsoft.com/office/drawing/2014/main" xmlns="" id="{026577BB-D8B8-49E0-8B70-1B84A8B8C33B}"/>
              </a:ext>
            </a:extLst>
          </p:cNvPr>
          <p:cNvSpPr/>
          <p:nvPr/>
        </p:nvSpPr>
        <p:spPr>
          <a:xfrm>
            <a:off x="6620315" y="746007"/>
            <a:ext cx="3812106" cy="1192924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Continuous Integration &amp; Deploy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AC3D39C-1E7D-4D10-8B3F-7F6EB9B0E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56" y="5686913"/>
            <a:ext cx="1385526" cy="217818"/>
          </a:xfrm>
          <a:prstGeom prst="rect">
            <a:avLst/>
          </a:prstGeom>
        </p:spPr>
      </p:pic>
      <p:sp>
        <p:nvSpPr>
          <p:cNvPr id="10" name="Rectangle: Rounded Corners 96">
            <a:extLst>
              <a:ext uri="{FF2B5EF4-FFF2-40B4-BE49-F238E27FC236}">
                <a16:creationId xmlns:a16="http://schemas.microsoft.com/office/drawing/2014/main" xmlns="" id="{D5A10EA0-9538-4294-9A39-376087F91AA9}"/>
              </a:ext>
            </a:extLst>
          </p:cNvPr>
          <p:cNvSpPr/>
          <p:nvPr/>
        </p:nvSpPr>
        <p:spPr>
          <a:xfrm>
            <a:off x="3607285" y="740034"/>
            <a:ext cx="2805830" cy="1244540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Configuration Management</a:t>
            </a:r>
          </a:p>
        </p:txBody>
      </p:sp>
      <p:sp>
        <p:nvSpPr>
          <p:cNvPr id="11" name="Rectangle: Rounded Corners 97">
            <a:extLst>
              <a:ext uri="{FF2B5EF4-FFF2-40B4-BE49-F238E27FC236}">
                <a16:creationId xmlns:a16="http://schemas.microsoft.com/office/drawing/2014/main" xmlns="" id="{F6E1CC74-9639-445F-9926-FC0AF8932A1A}"/>
              </a:ext>
            </a:extLst>
          </p:cNvPr>
          <p:cNvSpPr/>
          <p:nvPr/>
        </p:nvSpPr>
        <p:spPr>
          <a:xfrm>
            <a:off x="1326347" y="724636"/>
            <a:ext cx="2047361" cy="1459241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Requirements &amp; Planning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2D1D4E-E637-41B0-9A80-E88C62213F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56" y="1114913"/>
            <a:ext cx="1752600" cy="4894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A664BF7-2BED-4529-AF18-7CD31084ED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456" y="1114913"/>
            <a:ext cx="737631" cy="545301"/>
          </a:xfrm>
          <a:prstGeom prst="rect">
            <a:avLst/>
          </a:prstGeom>
        </p:spPr>
      </p:pic>
      <p:pic>
        <p:nvPicPr>
          <p:cNvPr id="14" name="Picture 13" descr="Related image">
            <a:extLst>
              <a:ext uri="{FF2B5EF4-FFF2-40B4-BE49-F238E27FC236}">
                <a16:creationId xmlns:a16="http://schemas.microsoft.com/office/drawing/2014/main" xmlns="" id="{D3474849-1B27-4378-8BAC-4A0E031B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13" y="2033802"/>
            <a:ext cx="5458459" cy="28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56" y="1343514"/>
            <a:ext cx="950927" cy="66738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23884FB-A247-4387-9215-9A9E8470F2A0}"/>
              </a:ext>
            </a:extLst>
          </p:cNvPr>
          <p:cNvCxnSpPr>
            <a:cxnSpLocks/>
          </p:cNvCxnSpPr>
          <p:nvPr/>
        </p:nvCxnSpPr>
        <p:spPr>
          <a:xfrm flipH="1">
            <a:off x="2987597" y="4264521"/>
            <a:ext cx="796090" cy="51732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DBCDB02-1877-48E1-8234-82F5C68048D2}"/>
              </a:ext>
            </a:extLst>
          </p:cNvPr>
          <p:cNvCxnSpPr>
            <a:cxnSpLocks/>
          </p:cNvCxnSpPr>
          <p:nvPr/>
        </p:nvCxnSpPr>
        <p:spPr>
          <a:xfrm flipH="1" flipV="1">
            <a:off x="3211600" y="2208828"/>
            <a:ext cx="687897" cy="51989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63422CD-2838-4A04-81ED-A278AEC418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56" y="1114914"/>
            <a:ext cx="1534416" cy="46178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3381917-C21F-4F2D-87AA-7E079E65AD3F}"/>
              </a:ext>
            </a:extLst>
          </p:cNvPr>
          <p:cNvCxnSpPr>
            <a:cxnSpLocks/>
          </p:cNvCxnSpPr>
          <p:nvPr/>
        </p:nvCxnSpPr>
        <p:spPr>
          <a:xfrm flipV="1">
            <a:off x="7582263" y="1940092"/>
            <a:ext cx="419808" cy="81264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Rectangle: Rounded Corners 106">
            <a:extLst>
              <a:ext uri="{FF2B5EF4-FFF2-40B4-BE49-F238E27FC236}">
                <a16:creationId xmlns:a16="http://schemas.microsoft.com/office/drawing/2014/main" xmlns="" id="{1A4C5F64-6070-4AA7-B3C8-B87CA784202B}"/>
              </a:ext>
            </a:extLst>
          </p:cNvPr>
          <p:cNvSpPr/>
          <p:nvPr/>
        </p:nvSpPr>
        <p:spPr>
          <a:xfrm>
            <a:off x="3752546" y="4973906"/>
            <a:ext cx="4292509" cy="1084988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Automated Testing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2721FF6-1EE4-4E1C-AD01-BC2F7761B0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56" y="5229713"/>
            <a:ext cx="1361063" cy="807062"/>
          </a:xfrm>
          <a:prstGeom prst="rect">
            <a:avLst/>
          </a:prstGeom>
        </p:spPr>
      </p:pic>
      <p:sp>
        <p:nvSpPr>
          <p:cNvPr id="22" name="Rectangle: Rounded Corners 108">
            <a:extLst>
              <a:ext uri="{FF2B5EF4-FFF2-40B4-BE49-F238E27FC236}">
                <a16:creationId xmlns:a16="http://schemas.microsoft.com/office/drawing/2014/main" xmlns="" id="{40DDAFC7-2343-4D18-84DB-27D82A318D14}"/>
              </a:ext>
            </a:extLst>
          </p:cNvPr>
          <p:cNvSpPr/>
          <p:nvPr/>
        </p:nvSpPr>
        <p:spPr>
          <a:xfrm>
            <a:off x="8395995" y="2266906"/>
            <a:ext cx="2062756" cy="1616476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Deployment</a:t>
            </a:r>
          </a:p>
          <a:p>
            <a:pPr algn="ctr"/>
            <a:r>
              <a:rPr lang="en-US" sz="1600" dirty="0"/>
              <a:t>Environments</a:t>
            </a:r>
          </a:p>
        </p:txBody>
      </p:sp>
      <p:sp>
        <p:nvSpPr>
          <p:cNvPr id="23" name="Rectangle: Rounded Corners 109">
            <a:extLst>
              <a:ext uri="{FF2B5EF4-FFF2-40B4-BE49-F238E27FC236}">
                <a16:creationId xmlns:a16="http://schemas.microsoft.com/office/drawing/2014/main" xmlns="" id="{46AFC2AF-CFE6-4A1C-A681-9C5F8CDC4E08}"/>
              </a:ext>
            </a:extLst>
          </p:cNvPr>
          <p:cNvSpPr/>
          <p:nvPr/>
        </p:nvSpPr>
        <p:spPr>
          <a:xfrm>
            <a:off x="8405321" y="4241553"/>
            <a:ext cx="2053430" cy="1616476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Operate &amp; Monitor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3E1E8B7-7631-4D72-A00F-E23044A1BE1F}"/>
              </a:ext>
            </a:extLst>
          </p:cNvPr>
          <p:cNvCxnSpPr>
            <a:cxnSpLocks/>
          </p:cNvCxnSpPr>
          <p:nvPr/>
        </p:nvCxnSpPr>
        <p:spPr>
          <a:xfrm flipH="1" flipV="1">
            <a:off x="7548054" y="4230685"/>
            <a:ext cx="978314" cy="38693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663B159-7BFE-4C43-8BAD-54538C2CE6DE}"/>
              </a:ext>
            </a:extLst>
          </p:cNvPr>
          <p:cNvCxnSpPr>
            <a:cxnSpLocks/>
          </p:cNvCxnSpPr>
          <p:nvPr/>
        </p:nvCxnSpPr>
        <p:spPr>
          <a:xfrm flipH="1">
            <a:off x="3003466" y="3106549"/>
            <a:ext cx="1927876" cy="17706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AB4FE091-356B-4BA5-B45C-01D19290C22F}"/>
              </a:ext>
            </a:extLst>
          </p:cNvPr>
          <p:cNvCxnSpPr>
            <a:cxnSpLocks/>
          </p:cNvCxnSpPr>
          <p:nvPr/>
        </p:nvCxnSpPr>
        <p:spPr>
          <a:xfrm flipH="1" flipV="1">
            <a:off x="6031297" y="1985735"/>
            <a:ext cx="730143" cy="39331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09F955E-CFBC-4484-ADFC-62A6ADD6D07B}"/>
              </a:ext>
            </a:extLst>
          </p:cNvPr>
          <p:cNvCxnSpPr>
            <a:cxnSpLocks/>
          </p:cNvCxnSpPr>
          <p:nvPr/>
        </p:nvCxnSpPr>
        <p:spPr>
          <a:xfrm flipH="1" flipV="1">
            <a:off x="5375959" y="4140993"/>
            <a:ext cx="94826" cy="94504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DEA3AF4-4A30-4B3D-B6B2-0102418C87C1}"/>
              </a:ext>
            </a:extLst>
          </p:cNvPr>
          <p:cNvCxnSpPr>
            <a:cxnSpLocks/>
          </p:cNvCxnSpPr>
          <p:nvPr/>
        </p:nvCxnSpPr>
        <p:spPr>
          <a:xfrm flipV="1">
            <a:off x="6739240" y="1941762"/>
            <a:ext cx="1227433" cy="81097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2F22BA16-D3B7-4B43-AFCE-ACF8AAE6F2AB}"/>
              </a:ext>
            </a:extLst>
          </p:cNvPr>
          <p:cNvCxnSpPr>
            <a:cxnSpLocks/>
          </p:cNvCxnSpPr>
          <p:nvPr/>
        </p:nvCxnSpPr>
        <p:spPr>
          <a:xfrm flipV="1">
            <a:off x="7918722" y="3390887"/>
            <a:ext cx="611784" cy="3767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29" descr="Related image">
            <a:extLst>
              <a:ext uri="{FF2B5EF4-FFF2-40B4-BE49-F238E27FC236}">
                <a16:creationId xmlns:a16="http://schemas.microsoft.com/office/drawing/2014/main" xmlns="" id="{401ACDE4-B7D9-4196-A8AD-4186CA769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06256" y="4924913"/>
            <a:ext cx="833438" cy="499141"/>
          </a:xfrm>
          <a:prstGeom prst="rect">
            <a:avLst/>
          </a:prstGeom>
          <a:noFill/>
        </p:spPr>
      </p:pic>
      <p:pic>
        <p:nvPicPr>
          <p:cNvPr id="31" name="Picture 30" descr="Image result for slack icon">
            <a:extLst>
              <a:ext uri="{FF2B5EF4-FFF2-40B4-BE49-F238E27FC236}">
                <a16:creationId xmlns:a16="http://schemas.microsoft.com/office/drawing/2014/main" xmlns="" id="{3B4F4157-5C39-468E-B4EB-4D9FFA4C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44256" y="3019913"/>
            <a:ext cx="1228519" cy="998281"/>
          </a:xfrm>
          <a:prstGeom prst="rect">
            <a:avLst/>
          </a:prstGeom>
          <a:noFill/>
        </p:spPr>
      </p:pic>
      <p:pic>
        <p:nvPicPr>
          <p:cNvPr id="32" name="Picture 31" descr="Image result for Zoom.us icon">
            <a:extLst>
              <a:ext uri="{FF2B5EF4-FFF2-40B4-BE49-F238E27FC236}">
                <a16:creationId xmlns:a16="http://schemas.microsoft.com/office/drawing/2014/main" xmlns="" id="{2F2E3B5D-CE69-4ADA-A498-65222952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38744" y="3858113"/>
            <a:ext cx="1081097" cy="213917"/>
          </a:xfrm>
          <a:prstGeom prst="rect">
            <a:avLst/>
          </a:prstGeom>
          <a:noFill/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A272410F-9916-48B3-AAB7-2F12300A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34096" y="3019913"/>
            <a:ext cx="1310420" cy="21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60">
            <a:extLst>
              <a:ext uri="{FF2B5EF4-FFF2-40B4-BE49-F238E27FC236}">
                <a16:creationId xmlns:a16="http://schemas.microsoft.com/office/drawing/2014/main" xmlns="" id="{E61ACCCE-3C6E-46EB-B66E-50745C51DE4A}"/>
              </a:ext>
            </a:extLst>
          </p:cNvPr>
          <p:cNvSpPr txBox="1"/>
          <p:nvPr/>
        </p:nvSpPr>
        <p:spPr>
          <a:xfrm>
            <a:off x="6368656" y="5534513"/>
            <a:ext cx="1675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Wrk</a:t>
            </a:r>
            <a:r>
              <a:rPr lang="en-I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</a:t>
            </a:r>
          </a:p>
          <a:p>
            <a:pPr algn="ctr"/>
            <a:r>
              <a:rPr lang="en-I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Performance Tests</a:t>
            </a:r>
          </a:p>
        </p:txBody>
      </p:sp>
      <p:pic>
        <p:nvPicPr>
          <p:cNvPr id="35" name="Picture 34" descr="Related image">
            <a:extLst>
              <a:ext uri="{FF2B5EF4-FFF2-40B4-BE49-F238E27FC236}">
                <a16:creationId xmlns:a16="http://schemas.microsoft.com/office/drawing/2014/main" xmlns="" id="{008D268E-D1DB-43FB-9F12-C5E2CCA1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78056" y="5382113"/>
            <a:ext cx="1099037" cy="427835"/>
          </a:xfrm>
          <a:prstGeom prst="rect">
            <a:avLst/>
          </a:prstGeom>
          <a:noFill/>
        </p:spPr>
      </p:pic>
      <p:pic>
        <p:nvPicPr>
          <p:cNvPr id="36" name="Picture 35" descr="Related image">
            <a:extLst>
              <a:ext uri="{FF2B5EF4-FFF2-40B4-BE49-F238E27FC236}">
                <a16:creationId xmlns:a16="http://schemas.microsoft.com/office/drawing/2014/main" xmlns="" id="{4861B1E8-4350-452C-B15F-DCAF1029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730856" y="2943713"/>
            <a:ext cx="1507601" cy="371503"/>
          </a:xfrm>
          <a:prstGeom prst="rect">
            <a:avLst/>
          </a:prstGeom>
          <a:noFill/>
        </p:spPr>
      </p:pic>
      <p:pic>
        <p:nvPicPr>
          <p:cNvPr id="37" name="Picture 36" descr="Related image">
            <a:extLst>
              <a:ext uri="{FF2B5EF4-FFF2-40B4-BE49-F238E27FC236}">
                <a16:creationId xmlns:a16="http://schemas.microsoft.com/office/drawing/2014/main" xmlns="" id="{5019FCB9-A345-42F5-9602-81AE2CA3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111856" y="3248513"/>
            <a:ext cx="765175" cy="716029"/>
          </a:xfrm>
          <a:prstGeom prst="rect">
            <a:avLst/>
          </a:prstGeom>
          <a:noFill/>
        </p:spPr>
      </p:pic>
      <p:pic>
        <p:nvPicPr>
          <p:cNvPr id="38" name="Picture 37" descr="Related image">
            <a:extLst>
              <a:ext uri="{FF2B5EF4-FFF2-40B4-BE49-F238E27FC236}">
                <a16:creationId xmlns:a16="http://schemas.microsoft.com/office/drawing/2014/main" xmlns="" id="{C466CB66-BA6D-41F0-AB1B-62C68C6AF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30256" y="1267313"/>
            <a:ext cx="1238462" cy="352374"/>
          </a:xfrm>
          <a:prstGeom prst="rect">
            <a:avLst/>
          </a:prstGeom>
          <a:noFill/>
        </p:spPr>
      </p:pic>
      <p:pic>
        <p:nvPicPr>
          <p:cNvPr id="39" name="Picture 38" descr="Image result for monit icon images">
            <a:extLst>
              <a:ext uri="{FF2B5EF4-FFF2-40B4-BE49-F238E27FC236}">
                <a16:creationId xmlns:a16="http://schemas.microsoft.com/office/drawing/2014/main" xmlns="" id="{AAFFF1A1-64CD-49A6-8815-15B8508A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78456" y="4772513"/>
            <a:ext cx="2057400" cy="893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256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DE4E6-DFB0-403A-A3D4-7A474231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8052"/>
            <a:ext cx="9905998" cy="1081378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</a:t>
            </a:r>
            <a:br>
              <a:rPr lang="en-US" dirty="0"/>
            </a:br>
            <a:r>
              <a:rPr lang="en-US" sz="1800" dirty="0">
                <a:effectLst/>
              </a:rPr>
              <a:t>Online Business Intelligence to analyze building suitability and running costs.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AF3E77-EC7E-456C-BC8B-B4359E59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08598"/>
            <a:ext cx="9905998" cy="5039803"/>
          </a:xfrm>
        </p:spPr>
        <p:txBody>
          <a:bodyPr>
            <a:normAutofit fontScale="92500" lnSpcReduction="20000"/>
          </a:bodyPr>
          <a:lstStyle/>
          <a:p>
            <a:r>
              <a:rPr lang="en-IE" sz="26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facing on-line system to analyse Building data</a:t>
            </a:r>
            <a:endParaRPr lang="en-IE" sz="2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E" sz="22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will enter building information</a:t>
            </a:r>
          </a:p>
          <a:p>
            <a:pPr lvl="2"/>
            <a:r>
              <a:rPr lang="en-I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 files or images</a:t>
            </a:r>
            <a:endParaRPr lang="en-IE" sz="200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E" sz="22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Analysis features</a:t>
            </a:r>
          </a:p>
          <a:p>
            <a:pPr lvl="2"/>
            <a:r>
              <a:rPr lang="en-IE" sz="2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Review similar building within a given price range</a:t>
            </a:r>
          </a:p>
          <a:p>
            <a:pPr lvl="2"/>
            <a:r>
              <a:rPr lang="en-IE" sz="2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 costs associated to each building</a:t>
            </a:r>
          </a:p>
          <a:p>
            <a:pPr lvl="2"/>
            <a:r>
              <a:rPr lang="en-IE" sz="2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Maintenance projects associated to any special features</a:t>
            </a:r>
          </a:p>
          <a:p>
            <a:r>
              <a:rPr lang="en-IE" sz="2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Requirement</a:t>
            </a:r>
          </a:p>
          <a:p>
            <a:pPr lvl="2"/>
            <a:r>
              <a:rPr lang="en-IE" sz="2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analysis system should be clean and simple. </a:t>
            </a:r>
          </a:p>
          <a:p>
            <a:pPr lvl="2"/>
            <a:r>
              <a:rPr lang="en-IE" sz="2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simplified graphics. </a:t>
            </a:r>
          </a:p>
          <a:p>
            <a:pPr lvl="2"/>
            <a:r>
              <a:rPr lang="en-IE" sz="2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administrator has access to edit detailed information</a:t>
            </a:r>
          </a:p>
          <a:p>
            <a:pPr lvl="2"/>
            <a:r>
              <a:rPr lang="en-IE" sz="20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 a client enters details it should not be able to be changed by the client.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1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567F0-368C-4EE8-A1E0-EEF5756B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8784"/>
            <a:ext cx="9905998" cy="7394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Technologies: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278FCD-E180-4CB8-AB9F-978C5025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3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389EE-9E58-48FF-89C5-3FBADBA3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8540"/>
            <a:ext cx="9905998" cy="6202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Application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F8A41A-7FF8-4E1E-8265-E0257E98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1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9F7F4A-86AD-47F3-BFAB-E016FC55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44988"/>
          </a:xfrm>
        </p:spPr>
        <p:txBody>
          <a:bodyPr/>
          <a:lstStyle/>
          <a:p>
            <a:r>
              <a:rPr lang="en-US" b="1" dirty="0">
                <a:effectLst/>
              </a:rPr>
              <a:t>Continuous Delivery Tools: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7892F-7F4B-4080-AB9E-8D9B3675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635625"/>
            <a:ext cx="9917858" cy="315557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3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765D5-3401-4A9A-A22D-1A26A1C1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238540"/>
            <a:ext cx="10697787" cy="8551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Code </a:t>
            </a:r>
            <a:r>
              <a:rPr lang="en-US" b="1" dirty="0" smtClean="0">
                <a:effectLst/>
              </a:rPr>
              <a:t>Repository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7C2624D-6B5C-40ED-A15A-6A1AFF85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3" y="2599765"/>
            <a:ext cx="10608907" cy="3935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047" y="1102659"/>
            <a:ext cx="658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</a:p>
          <a:p>
            <a:r>
              <a:rPr lang="en-IE" sz="2000" dirty="0">
                <a:hlinkClick r:id="rId3"/>
              </a:rPr>
              <a:t>https://</a:t>
            </a:r>
            <a:r>
              <a:rPr lang="en-IE" sz="2000" dirty="0" smtClean="0">
                <a:hlinkClick r:id="rId3"/>
              </a:rPr>
              <a:t>github.com/rlennon/CrowSoft</a:t>
            </a:r>
            <a:endParaRPr lang="en-IE" sz="2000" dirty="0" smtClean="0"/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4" y="1039906"/>
            <a:ext cx="1568823" cy="169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29" y="1039906"/>
            <a:ext cx="2510118" cy="1837765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0546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13D03-BB56-4285-96A8-A7901DD6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47" y="286248"/>
            <a:ext cx="9740347" cy="1184744"/>
          </a:xfrm>
        </p:spPr>
        <p:txBody>
          <a:bodyPr/>
          <a:lstStyle/>
          <a:p>
            <a:r>
              <a:rPr lang="en-US" dirty="0"/>
              <a:t>Agile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8EACB63-DCE3-4A41-A128-3B53822C87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0547" y="1701579"/>
            <a:ext cx="9819860" cy="45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F65B3-7A0D-49DD-A888-5BBC0D20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6978"/>
            <a:ext cx="9905998" cy="195230"/>
          </a:xfrm>
        </p:spPr>
        <p:txBody>
          <a:bodyPr>
            <a:normAutofit fontScale="90000"/>
          </a:bodyPr>
          <a:lstStyle/>
          <a:p>
            <a:r>
              <a:rPr lang="en-US" dirty="0"/>
              <a:t>DevOps Process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xmlns="" id="{1D838972-D107-4FC0-86F6-111F21BB8F67}"/>
              </a:ext>
            </a:extLst>
          </p:cNvPr>
          <p:cNvSpPr/>
          <p:nvPr/>
        </p:nvSpPr>
        <p:spPr>
          <a:xfrm>
            <a:off x="1408921" y="2480503"/>
            <a:ext cx="1731155" cy="1720065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Collaboration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xmlns="" id="{3361B1F7-61DA-41EA-A158-80D47FBC601B}"/>
              </a:ext>
            </a:extLst>
          </p:cNvPr>
          <p:cNvSpPr/>
          <p:nvPr/>
        </p:nvSpPr>
        <p:spPr>
          <a:xfrm>
            <a:off x="1556143" y="4380280"/>
            <a:ext cx="1813729" cy="1624987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Build</a:t>
            </a:r>
          </a:p>
        </p:txBody>
      </p:sp>
      <p:pic>
        <p:nvPicPr>
          <p:cNvPr id="94" name="Picture 93" descr="Related image">
            <a:extLst>
              <a:ext uri="{FF2B5EF4-FFF2-40B4-BE49-F238E27FC236}">
                <a16:creationId xmlns:a16="http://schemas.microsoft.com/office/drawing/2014/main" xmlns="" id="{8913D232-6DF1-48E3-A429-AE211CF7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82" y="4994160"/>
            <a:ext cx="740301" cy="6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xmlns="" id="{026577BB-D8B8-49E0-8B70-1B84A8B8C33B}"/>
              </a:ext>
            </a:extLst>
          </p:cNvPr>
          <p:cNvSpPr/>
          <p:nvPr/>
        </p:nvSpPr>
        <p:spPr>
          <a:xfrm>
            <a:off x="6620315" y="746007"/>
            <a:ext cx="3812106" cy="1192924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Continuous Integration &amp; Deploy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xmlns="" id="{5AC3D39C-1E7D-4D10-8B3F-7F6EB9B0E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56" y="5686913"/>
            <a:ext cx="1385526" cy="217818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xmlns="" id="{D5A10EA0-9538-4294-9A39-376087F91AA9}"/>
              </a:ext>
            </a:extLst>
          </p:cNvPr>
          <p:cNvSpPr/>
          <p:nvPr/>
        </p:nvSpPr>
        <p:spPr>
          <a:xfrm>
            <a:off x="3607285" y="740034"/>
            <a:ext cx="2805830" cy="1244540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Configuration Management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xmlns="" id="{F6E1CC74-9639-445F-9926-FC0AF8932A1A}"/>
              </a:ext>
            </a:extLst>
          </p:cNvPr>
          <p:cNvSpPr/>
          <p:nvPr/>
        </p:nvSpPr>
        <p:spPr>
          <a:xfrm>
            <a:off x="1326347" y="724636"/>
            <a:ext cx="2047361" cy="1459241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Requirements &amp; Planning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xmlns="" id="{6A2D1D4E-E637-41B0-9A80-E88C62213F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56" y="1114913"/>
            <a:ext cx="1752600" cy="489416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xmlns="" id="{7A664BF7-2BED-4529-AF18-7CD31084ED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456" y="1114913"/>
            <a:ext cx="737631" cy="545301"/>
          </a:xfrm>
          <a:prstGeom prst="rect">
            <a:avLst/>
          </a:prstGeom>
        </p:spPr>
      </p:pic>
      <p:pic>
        <p:nvPicPr>
          <p:cNvPr id="101" name="Picture 100" descr="Related image">
            <a:extLst>
              <a:ext uri="{FF2B5EF4-FFF2-40B4-BE49-F238E27FC236}">
                <a16:creationId xmlns:a16="http://schemas.microsoft.com/office/drawing/2014/main" xmlns="" id="{D3474849-1B27-4378-8BAC-4A0E031B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13" y="2033802"/>
            <a:ext cx="5458459" cy="28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xmlns="" id="{B94385D5-98B6-4AC7-B7CD-65B49EF4CA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56" y="1343514"/>
            <a:ext cx="950927" cy="667388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23884FB-A247-4387-9215-9A9E8470F2A0}"/>
              </a:ext>
            </a:extLst>
          </p:cNvPr>
          <p:cNvCxnSpPr>
            <a:cxnSpLocks/>
          </p:cNvCxnSpPr>
          <p:nvPr/>
        </p:nvCxnSpPr>
        <p:spPr>
          <a:xfrm flipH="1">
            <a:off x="2987597" y="4264521"/>
            <a:ext cx="796090" cy="51732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EDBCDB02-1877-48E1-8234-82F5C68048D2}"/>
              </a:ext>
            </a:extLst>
          </p:cNvPr>
          <p:cNvCxnSpPr>
            <a:cxnSpLocks/>
          </p:cNvCxnSpPr>
          <p:nvPr/>
        </p:nvCxnSpPr>
        <p:spPr>
          <a:xfrm flipH="1" flipV="1">
            <a:off x="3211600" y="2208828"/>
            <a:ext cx="687897" cy="51989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xmlns="" id="{E63422CD-2838-4A04-81ED-A278AEC418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56" y="1114914"/>
            <a:ext cx="1534416" cy="461786"/>
          </a:xfrm>
          <a:prstGeom prst="rect">
            <a:avLst/>
          </a:prstGeom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33381917-C21F-4F2D-87AA-7E079E65AD3F}"/>
              </a:ext>
            </a:extLst>
          </p:cNvPr>
          <p:cNvCxnSpPr>
            <a:cxnSpLocks/>
          </p:cNvCxnSpPr>
          <p:nvPr/>
        </p:nvCxnSpPr>
        <p:spPr>
          <a:xfrm flipV="1">
            <a:off x="7582263" y="1940092"/>
            <a:ext cx="419808" cy="81264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xmlns="" id="{1A4C5F64-6070-4AA7-B3C8-B87CA784202B}"/>
              </a:ext>
            </a:extLst>
          </p:cNvPr>
          <p:cNvSpPr/>
          <p:nvPr/>
        </p:nvSpPr>
        <p:spPr>
          <a:xfrm>
            <a:off x="3752546" y="4973906"/>
            <a:ext cx="4292509" cy="1084988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Automated Testing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xmlns="" id="{72721FF6-1EE4-4E1C-AD01-BC2F7761B0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56" y="5229713"/>
            <a:ext cx="1361063" cy="807062"/>
          </a:xfrm>
          <a:prstGeom prst="rect">
            <a:avLst/>
          </a:prstGeom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xmlns="" id="{40DDAFC7-2343-4D18-84DB-27D82A318D14}"/>
              </a:ext>
            </a:extLst>
          </p:cNvPr>
          <p:cNvSpPr/>
          <p:nvPr/>
        </p:nvSpPr>
        <p:spPr>
          <a:xfrm>
            <a:off x="8395995" y="2266906"/>
            <a:ext cx="2062756" cy="1616476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Deployment</a:t>
            </a:r>
          </a:p>
          <a:p>
            <a:pPr algn="ctr"/>
            <a:r>
              <a:rPr lang="en-US" sz="1600" dirty="0"/>
              <a:t>Environments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xmlns="" id="{46AFC2AF-CFE6-4A1C-A681-9C5F8CDC4E08}"/>
              </a:ext>
            </a:extLst>
          </p:cNvPr>
          <p:cNvSpPr/>
          <p:nvPr/>
        </p:nvSpPr>
        <p:spPr>
          <a:xfrm>
            <a:off x="8405321" y="4241553"/>
            <a:ext cx="2053430" cy="1616476"/>
          </a:xfrm>
          <a:prstGeom prst="roundRect">
            <a:avLst/>
          </a:prstGeom>
          <a:gradFill flip="none" rotWithShape="1">
            <a:gsLst>
              <a:gs pos="0">
                <a:srgbClr val="7D91F7">
                  <a:tint val="66000"/>
                  <a:satMod val="160000"/>
                </a:srgbClr>
              </a:gs>
              <a:gs pos="50000">
                <a:srgbClr val="7D91F7">
                  <a:tint val="44500"/>
                  <a:satMod val="160000"/>
                </a:srgbClr>
              </a:gs>
              <a:gs pos="100000">
                <a:srgbClr val="7D91F7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Operate &amp; Monitor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F3E1E8B7-7631-4D72-A00F-E23044A1BE1F}"/>
              </a:ext>
            </a:extLst>
          </p:cNvPr>
          <p:cNvCxnSpPr>
            <a:cxnSpLocks/>
          </p:cNvCxnSpPr>
          <p:nvPr/>
        </p:nvCxnSpPr>
        <p:spPr>
          <a:xfrm flipH="1" flipV="1">
            <a:off x="7548054" y="4230685"/>
            <a:ext cx="978314" cy="38693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F663B159-7BFE-4C43-8BAD-54538C2CE6DE}"/>
              </a:ext>
            </a:extLst>
          </p:cNvPr>
          <p:cNvCxnSpPr>
            <a:cxnSpLocks/>
          </p:cNvCxnSpPr>
          <p:nvPr/>
        </p:nvCxnSpPr>
        <p:spPr>
          <a:xfrm flipH="1">
            <a:off x="3003466" y="3106549"/>
            <a:ext cx="1927876" cy="17706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AB4FE091-356B-4BA5-B45C-01D19290C22F}"/>
              </a:ext>
            </a:extLst>
          </p:cNvPr>
          <p:cNvCxnSpPr>
            <a:cxnSpLocks/>
          </p:cNvCxnSpPr>
          <p:nvPr/>
        </p:nvCxnSpPr>
        <p:spPr>
          <a:xfrm flipH="1" flipV="1">
            <a:off x="6031297" y="1985735"/>
            <a:ext cx="730143" cy="39331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609F955E-CFBC-4484-ADFC-62A6ADD6D07B}"/>
              </a:ext>
            </a:extLst>
          </p:cNvPr>
          <p:cNvCxnSpPr>
            <a:cxnSpLocks/>
          </p:cNvCxnSpPr>
          <p:nvPr/>
        </p:nvCxnSpPr>
        <p:spPr>
          <a:xfrm flipH="1" flipV="1">
            <a:off x="5375959" y="4140993"/>
            <a:ext cx="94826" cy="94504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FDEA3AF4-4A30-4B3D-B6B2-0102418C87C1}"/>
              </a:ext>
            </a:extLst>
          </p:cNvPr>
          <p:cNvCxnSpPr>
            <a:cxnSpLocks/>
          </p:cNvCxnSpPr>
          <p:nvPr/>
        </p:nvCxnSpPr>
        <p:spPr>
          <a:xfrm flipV="1">
            <a:off x="6739240" y="1941762"/>
            <a:ext cx="1227433" cy="81097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2F22BA16-D3B7-4B43-AFCE-ACF8AAE6F2AB}"/>
              </a:ext>
            </a:extLst>
          </p:cNvPr>
          <p:cNvCxnSpPr>
            <a:cxnSpLocks/>
          </p:cNvCxnSpPr>
          <p:nvPr/>
        </p:nvCxnSpPr>
        <p:spPr>
          <a:xfrm flipV="1">
            <a:off x="7918722" y="3390887"/>
            <a:ext cx="611784" cy="3767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17" name="Picture 116" descr="Related image">
            <a:extLst>
              <a:ext uri="{FF2B5EF4-FFF2-40B4-BE49-F238E27FC236}">
                <a16:creationId xmlns:a16="http://schemas.microsoft.com/office/drawing/2014/main" xmlns="" id="{401ACDE4-B7D9-4196-A8AD-4186CA769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06256" y="4924913"/>
            <a:ext cx="833438" cy="499141"/>
          </a:xfrm>
          <a:prstGeom prst="rect">
            <a:avLst/>
          </a:prstGeom>
          <a:noFill/>
        </p:spPr>
      </p:pic>
      <p:pic>
        <p:nvPicPr>
          <p:cNvPr id="118" name="Picture 117" descr="Image result for slack icon">
            <a:extLst>
              <a:ext uri="{FF2B5EF4-FFF2-40B4-BE49-F238E27FC236}">
                <a16:creationId xmlns:a16="http://schemas.microsoft.com/office/drawing/2014/main" xmlns="" id="{3B4F4157-5C39-468E-B4EB-4D9FFA4C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44256" y="3019913"/>
            <a:ext cx="1228519" cy="998281"/>
          </a:xfrm>
          <a:prstGeom prst="rect">
            <a:avLst/>
          </a:prstGeom>
          <a:noFill/>
        </p:spPr>
      </p:pic>
      <p:pic>
        <p:nvPicPr>
          <p:cNvPr id="119" name="Picture 118" descr="Image result for Zoom.us icon">
            <a:extLst>
              <a:ext uri="{FF2B5EF4-FFF2-40B4-BE49-F238E27FC236}">
                <a16:creationId xmlns:a16="http://schemas.microsoft.com/office/drawing/2014/main" xmlns="" id="{2F2E3B5D-CE69-4ADA-A498-65222952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38744" y="3858113"/>
            <a:ext cx="1081097" cy="213917"/>
          </a:xfrm>
          <a:prstGeom prst="rect">
            <a:avLst/>
          </a:prstGeom>
          <a:noFill/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xmlns="" id="{A272410F-9916-48B3-AAB7-2F12300A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34096" y="3019913"/>
            <a:ext cx="1310420" cy="21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" name="TextBox 60">
            <a:extLst>
              <a:ext uri="{FF2B5EF4-FFF2-40B4-BE49-F238E27FC236}">
                <a16:creationId xmlns:a16="http://schemas.microsoft.com/office/drawing/2014/main" xmlns="" id="{E61ACCCE-3C6E-46EB-B66E-50745C51DE4A}"/>
              </a:ext>
            </a:extLst>
          </p:cNvPr>
          <p:cNvSpPr txBox="1"/>
          <p:nvPr/>
        </p:nvSpPr>
        <p:spPr>
          <a:xfrm>
            <a:off x="6368656" y="5534513"/>
            <a:ext cx="1675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Wrk</a:t>
            </a:r>
            <a:r>
              <a:rPr lang="en-I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 </a:t>
            </a:r>
          </a:p>
          <a:p>
            <a:pPr algn="ctr"/>
            <a:r>
              <a:rPr lang="en-I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Performance Tests</a:t>
            </a:r>
          </a:p>
        </p:txBody>
      </p:sp>
      <p:pic>
        <p:nvPicPr>
          <p:cNvPr id="122" name="Picture 121" descr="Related image">
            <a:extLst>
              <a:ext uri="{FF2B5EF4-FFF2-40B4-BE49-F238E27FC236}">
                <a16:creationId xmlns:a16="http://schemas.microsoft.com/office/drawing/2014/main" xmlns="" id="{008D268E-D1DB-43FB-9F12-C5E2CCA1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78056" y="5382113"/>
            <a:ext cx="1099037" cy="427835"/>
          </a:xfrm>
          <a:prstGeom prst="rect">
            <a:avLst/>
          </a:prstGeom>
          <a:noFill/>
        </p:spPr>
      </p:pic>
      <p:pic>
        <p:nvPicPr>
          <p:cNvPr id="123" name="Picture 122" descr="Related image">
            <a:extLst>
              <a:ext uri="{FF2B5EF4-FFF2-40B4-BE49-F238E27FC236}">
                <a16:creationId xmlns:a16="http://schemas.microsoft.com/office/drawing/2014/main" xmlns="" id="{4861B1E8-4350-452C-B15F-DCAF1029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730856" y="2943713"/>
            <a:ext cx="1507601" cy="371503"/>
          </a:xfrm>
          <a:prstGeom prst="rect">
            <a:avLst/>
          </a:prstGeom>
          <a:noFill/>
        </p:spPr>
      </p:pic>
      <p:pic>
        <p:nvPicPr>
          <p:cNvPr id="124" name="Picture 123" descr="Related image">
            <a:extLst>
              <a:ext uri="{FF2B5EF4-FFF2-40B4-BE49-F238E27FC236}">
                <a16:creationId xmlns:a16="http://schemas.microsoft.com/office/drawing/2014/main" xmlns="" id="{5019FCB9-A345-42F5-9602-81AE2CA3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111856" y="3248513"/>
            <a:ext cx="765175" cy="716029"/>
          </a:xfrm>
          <a:prstGeom prst="rect">
            <a:avLst/>
          </a:prstGeom>
          <a:noFill/>
        </p:spPr>
      </p:pic>
      <p:pic>
        <p:nvPicPr>
          <p:cNvPr id="125" name="Picture 124" descr="Related image">
            <a:extLst>
              <a:ext uri="{FF2B5EF4-FFF2-40B4-BE49-F238E27FC236}">
                <a16:creationId xmlns:a16="http://schemas.microsoft.com/office/drawing/2014/main" xmlns="" id="{C466CB66-BA6D-41F0-AB1B-62C68C6AF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30256" y="1267313"/>
            <a:ext cx="1238462" cy="352374"/>
          </a:xfrm>
          <a:prstGeom prst="rect">
            <a:avLst/>
          </a:prstGeom>
          <a:noFill/>
        </p:spPr>
      </p:pic>
      <p:pic>
        <p:nvPicPr>
          <p:cNvPr id="126" name="Picture 125" descr="Image result for monit icon images">
            <a:extLst>
              <a:ext uri="{FF2B5EF4-FFF2-40B4-BE49-F238E27FC236}">
                <a16:creationId xmlns:a16="http://schemas.microsoft.com/office/drawing/2014/main" xmlns="" id="{AAFFF1A1-64CD-49A6-8815-15B8508A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78456" y="4772513"/>
            <a:ext cx="2057400" cy="893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92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3766"/>
            <a:ext cx="9905998" cy="770963"/>
          </a:xfrm>
        </p:spPr>
        <p:txBody>
          <a:bodyPr/>
          <a:lstStyle/>
          <a:p>
            <a:r>
              <a:rPr lang="en-IE" dirty="0" smtClean="0"/>
              <a:t>Security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1917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319</TotalTime>
  <Words>139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Mesh</vt:lpstr>
      <vt:lpstr>CrowSoft Technologies</vt:lpstr>
      <vt:lpstr>Purpose Online Business Intelligence to analyze building suitability and running costs. </vt:lpstr>
      <vt:lpstr>Technologies: </vt:lpstr>
      <vt:lpstr>Application </vt:lpstr>
      <vt:lpstr>Continuous Delivery Tools: </vt:lpstr>
      <vt:lpstr>Code Repository </vt:lpstr>
      <vt:lpstr>Agile Process</vt:lpstr>
      <vt:lpstr>DevOps Process</vt:lpstr>
      <vt:lpstr>Security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CrowSoft Technologies</dc:title>
  <dc:creator>Colin Kenny</dc:creator>
  <cp:lastModifiedBy>KK</cp:lastModifiedBy>
  <cp:revision>15</cp:revision>
  <dcterms:created xsi:type="dcterms:W3CDTF">2019-04-03T10:22:16Z</dcterms:created>
  <dcterms:modified xsi:type="dcterms:W3CDTF">2019-04-03T22:01:41Z</dcterms:modified>
</cp:coreProperties>
</file>