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62" r:id="rId6"/>
    <p:sldId id="267" r:id="rId7"/>
    <p:sldId id="259" r:id="rId8"/>
    <p:sldId id="266" r:id="rId9"/>
    <p:sldId id="260" r:id="rId10"/>
    <p:sldId id="270" r:id="rId11"/>
    <p:sldId id="261" r:id="rId12"/>
    <p:sldId id="271" r:id="rId13"/>
    <p:sldId id="264" r:id="rId14"/>
    <p:sldId id="268" r:id="rId15"/>
    <p:sldId id="272" r:id="rId16"/>
    <p:sldId id="265" r:id="rId17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1F7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31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421BB-CBD0-438F-9647-89560A10D1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B7B05-986F-4936-8F05-5BA1BAD3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7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4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1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5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46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3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15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3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7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1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7B05-986F-4936-8F05-5BA1BAD30E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9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4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C7D8286-6A45-451E-A956-25899882B2D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lennon/CrowSof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C6BA-1822-42DF-B266-BD2E4F6E0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783742"/>
          </a:xfrm>
        </p:spPr>
        <p:txBody>
          <a:bodyPr>
            <a:normAutofit fontScale="90000"/>
          </a:bodyPr>
          <a:lstStyle/>
          <a:p>
            <a:r>
              <a:rPr lang="en-US" sz="10700" cap="none" dirty="0" err="1">
                <a:latin typeface="Centaur" panose="02030504050205020304" pitchFamily="18" charset="0"/>
              </a:rPr>
              <a:t>CrowSoft</a:t>
            </a:r>
            <a:br>
              <a:rPr lang="en-US" cap="none" dirty="0">
                <a:latin typeface="Centaur" panose="02030504050205020304" pitchFamily="18" charset="0"/>
              </a:rPr>
            </a:br>
            <a:r>
              <a:rPr lang="en-US" sz="3600" cap="none" dirty="0">
                <a:latin typeface="Centaur" panose="02030504050205020304" pitchFamily="18" charset="0"/>
              </a:rPr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80A1D-38F1-411F-8AEA-01155C295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48000"/>
            <a:ext cx="8676222" cy="3576918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Ruth Lennon P.O.</a:t>
            </a:r>
          </a:p>
          <a:p>
            <a:r>
              <a:rPr lang="en-US" dirty="0"/>
              <a:t>Charles </a:t>
            </a:r>
            <a:r>
              <a:rPr lang="en-US" dirty="0" err="1"/>
              <a:t>Aylward</a:t>
            </a:r>
            <a:r>
              <a:rPr lang="en-US" dirty="0"/>
              <a:t> </a:t>
            </a:r>
          </a:p>
          <a:p>
            <a:r>
              <a:rPr lang="en-US" dirty="0"/>
              <a:t>Mary Walsh </a:t>
            </a:r>
            <a:r>
              <a:rPr lang="en-US" dirty="0" err="1"/>
              <a:t>McGinty</a:t>
            </a:r>
            <a:endParaRPr lang="en-US" dirty="0"/>
          </a:p>
          <a:p>
            <a:r>
              <a:rPr lang="en-US" dirty="0" err="1"/>
              <a:t>Joji</a:t>
            </a:r>
            <a:r>
              <a:rPr lang="en-US" dirty="0"/>
              <a:t> </a:t>
            </a:r>
            <a:r>
              <a:rPr lang="en-US" dirty="0" err="1"/>
              <a:t>Thokala</a:t>
            </a:r>
            <a:endParaRPr lang="en-US" dirty="0"/>
          </a:p>
          <a:p>
            <a:r>
              <a:rPr lang="en-US" dirty="0"/>
              <a:t>Matthew Mc </a:t>
            </a:r>
            <a:r>
              <a:rPr lang="en-US" dirty="0" err="1"/>
              <a:t>Colgan</a:t>
            </a:r>
            <a:endParaRPr lang="en-US" dirty="0"/>
          </a:p>
          <a:p>
            <a:r>
              <a:rPr lang="en-US" dirty="0" err="1"/>
              <a:t>Bharathi</a:t>
            </a:r>
            <a:r>
              <a:rPr lang="en-US" dirty="0"/>
              <a:t> </a:t>
            </a:r>
            <a:r>
              <a:rPr lang="en-US" dirty="0" err="1"/>
              <a:t>Gadhiraju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Mcfadden</a:t>
            </a:r>
            <a:r>
              <a:rPr lang="en-US" dirty="0"/>
              <a:t> </a:t>
            </a:r>
          </a:p>
          <a:p>
            <a:r>
              <a:rPr lang="en-US" dirty="0"/>
              <a:t>Liam  </a:t>
            </a:r>
            <a:r>
              <a:rPr lang="en-US" dirty="0" err="1"/>
              <a:t>Whorriskey</a:t>
            </a:r>
            <a:r>
              <a:rPr lang="en-US" dirty="0"/>
              <a:t> </a:t>
            </a:r>
          </a:p>
          <a:p>
            <a:r>
              <a:rPr lang="en-US" dirty="0"/>
              <a:t>Colin Kenny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1138518"/>
          </a:xfrm>
        </p:spPr>
        <p:txBody>
          <a:bodyPr/>
          <a:lstStyle/>
          <a:p>
            <a:r>
              <a:rPr lang="en-IE" dirty="0"/>
              <a:t>System Context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1640541"/>
            <a:ext cx="9816353" cy="4545106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4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65D5-3401-4A9A-A22D-1A26A1C1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238540"/>
            <a:ext cx="10697787" cy="8551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Code Repository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2624D-6B5C-40ED-A15A-6A1AFF85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3" y="2599765"/>
            <a:ext cx="10608907" cy="3935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047" y="1102659"/>
            <a:ext cx="658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</a:p>
          <a:p>
            <a:r>
              <a:rPr lang="en-IE" sz="2000" dirty="0">
                <a:hlinkClick r:id="rId4"/>
              </a:rPr>
              <a:t>https://github.com/rlennon/CrowSoft</a:t>
            </a:r>
            <a:endParaRPr lang="en-IE" sz="2000" dirty="0"/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6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919F-DBB5-47C7-92A4-2D9B367B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41" y="349858"/>
            <a:ext cx="10898154" cy="397566"/>
          </a:xfrm>
        </p:spPr>
        <p:txBody>
          <a:bodyPr>
            <a:noAutofit/>
          </a:bodyPr>
          <a:lstStyle/>
          <a:p>
            <a:r>
              <a:rPr lang="en-US" b="1" dirty="0"/>
              <a:t>GitHub</a:t>
            </a:r>
            <a:r>
              <a:rPr lang="en-US" dirty="0"/>
              <a:t> </a:t>
            </a:r>
            <a:r>
              <a:rPr lang="en-US" dirty="0" err="1"/>
              <a:t>DeV</a:t>
            </a:r>
            <a:r>
              <a:rPr lang="en-US" dirty="0"/>
              <a:t> Branch  &amp; Documentation Branch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F52DD1-AC36-4ADF-A7C9-1959FECD4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470" y="989045"/>
            <a:ext cx="9423315" cy="20324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FB6F5-FE14-419A-B0AE-9FF4B4F2E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7" y="3486648"/>
            <a:ext cx="9420225" cy="28266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1818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766"/>
            <a:ext cx="9905998" cy="770963"/>
          </a:xfrm>
        </p:spPr>
        <p:txBody>
          <a:bodyPr/>
          <a:lstStyle/>
          <a:p>
            <a:r>
              <a:rPr lang="en-IE" dirty="0"/>
              <a:t>Security /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28165"/>
            <a:ext cx="9905998" cy="5145741"/>
          </a:xfrm>
        </p:spPr>
        <p:txBody>
          <a:bodyPr/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Security is still in the planning stage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 groups permissions are in progress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 monitoring Via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Proposed Standards 	to be adopted 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PCI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SOX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ISO27000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HIPAA</a:t>
            </a:r>
          </a:p>
          <a:p>
            <a:pPr lvl="2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NIST		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191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89" y="0"/>
            <a:ext cx="9905998" cy="1398494"/>
          </a:xfrm>
        </p:spPr>
        <p:txBody>
          <a:bodyPr/>
          <a:lstStyle/>
          <a:p>
            <a:r>
              <a:rPr lang="en-IE" dirty="0"/>
              <a:t>Service Level Agreement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18" y="1389529"/>
            <a:ext cx="9637058" cy="4858871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3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B85F-3116-42E8-AED7-4557E085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F701-F1C1-41B3-8CC9-FA6AEFAD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9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56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E4E6-DFB0-403A-A3D4-7A474231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8052"/>
            <a:ext cx="9905998" cy="10813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Purpose</a:t>
            </a:r>
            <a:br>
              <a:rPr lang="en-US" b="1" dirty="0"/>
            </a:br>
            <a:r>
              <a:rPr lang="en-US" sz="1800" b="1" dirty="0">
                <a:effectLst/>
              </a:rPr>
              <a:t>Online Business Intelligence to analyze building suitability and running costs.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3E77-EC7E-456C-BC8B-B4359E59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08598"/>
            <a:ext cx="9905998" cy="5039803"/>
          </a:xfrm>
        </p:spPr>
        <p:txBody>
          <a:bodyPr>
            <a:normAutofit fontScale="92500" lnSpcReduction="20000"/>
          </a:bodyPr>
          <a:lstStyle/>
          <a:p>
            <a:r>
              <a:rPr lang="en-IE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facing on-line system to analyse Building data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will enter building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 files or images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Analysis features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Review similar building within a given price range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 costs associated to each building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Maintenance projects associated to any special features</a:t>
            </a:r>
          </a:p>
          <a:p>
            <a:r>
              <a:rPr lang="en-IE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Requirement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analysis system should be clean and simple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simplified graphics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administrator has access to edit detailed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 a client enters details it should not be able to be changed by the client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1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2638"/>
            <a:ext cx="9905998" cy="731520"/>
          </a:xfrm>
        </p:spPr>
        <p:txBody>
          <a:bodyPr/>
          <a:lstStyle/>
          <a:p>
            <a:r>
              <a:rPr lang="en-IE" dirty="0"/>
              <a:t>Schedule /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1987826"/>
            <a:ext cx="11306755" cy="4230095"/>
          </a:xfrm>
        </p:spPr>
        <p:txBody>
          <a:bodyPr/>
          <a:lstStyle/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CrowSoft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currently in the Prototype Development stage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10 week goal to have Development Running with its own Pipeline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Environments are running on VMs hosted by LYIT Datacentre (Scalable)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No patents sought to date or known intellectual property issues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Due to project limitations Open Source software has been used as much as possible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User requirements have been drawn up and approved by the product owner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SLA draft is in place to be signed off by Project Owner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Adopted Agile methodology with 1 week sprints 10 hours per person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237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67F0-368C-4EE8-A1E0-EEF5756B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4" y="198783"/>
            <a:ext cx="10545387" cy="6797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/>
              </a:rPr>
              <a:t>Technologies &amp; </a:t>
            </a:r>
            <a:r>
              <a:rPr lang="en-US" b="1" dirty="0"/>
              <a:t>DevOps Process</a:t>
            </a:r>
            <a:r>
              <a:rPr lang="en-US" b="1" dirty="0">
                <a:effectLst/>
              </a:rPr>
              <a:t> </a:t>
            </a:r>
            <a:endParaRPr lang="en-US" b="1" dirty="0"/>
          </a:p>
        </p:txBody>
      </p:sp>
      <p:sp>
        <p:nvSpPr>
          <p:cNvPr id="4" name="Rectangle: Rounded Corners 91">
            <a:extLst>
              <a:ext uri="{FF2B5EF4-FFF2-40B4-BE49-F238E27FC236}">
                <a16:creationId xmlns:a16="http://schemas.microsoft.com/office/drawing/2014/main" id="{1D838972-D107-4FC0-86F6-111F21BB8F67}"/>
              </a:ext>
            </a:extLst>
          </p:cNvPr>
          <p:cNvSpPr/>
          <p:nvPr/>
        </p:nvSpPr>
        <p:spPr>
          <a:xfrm>
            <a:off x="1330891" y="3086753"/>
            <a:ext cx="1731155" cy="172006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Collaboration</a:t>
            </a:r>
          </a:p>
        </p:txBody>
      </p:sp>
      <p:sp>
        <p:nvSpPr>
          <p:cNvPr id="5" name="Rectangle: Rounded Corners 92">
            <a:extLst>
              <a:ext uri="{FF2B5EF4-FFF2-40B4-BE49-F238E27FC236}">
                <a16:creationId xmlns:a16="http://schemas.microsoft.com/office/drawing/2014/main" id="{3361B1F7-61DA-41EA-A158-80D47FBC601B}"/>
              </a:ext>
            </a:extLst>
          </p:cNvPr>
          <p:cNvSpPr/>
          <p:nvPr/>
        </p:nvSpPr>
        <p:spPr>
          <a:xfrm>
            <a:off x="1478113" y="4986530"/>
            <a:ext cx="1813729" cy="1624987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Build</a:t>
            </a:r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8913D232-6DF1-48E3-A429-AE211CF7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75" y="5298796"/>
            <a:ext cx="740301" cy="6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4">
            <a:extLst>
              <a:ext uri="{FF2B5EF4-FFF2-40B4-BE49-F238E27FC236}">
                <a16:creationId xmlns:a16="http://schemas.microsoft.com/office/drawing/2014/main" id="{026577BB-D8B8-49E0-8B70-1B84A8B8C33B}"/>
              </a:ext>
            </a:extLst>
          </p:cNvPr>
          <p:cNvSpPr/>
          <p:nvPr/>
        </p:nvSpPr>
        <p:spPr>
          <a:xfrm>
            <a:off x="6318338" y="1219199"/>
            <a:ext cx="4114083" cy="13271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Continuous Integration &amp; Deploy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C3D39C-1E7D-4D10-8B3F-7F6EB9B0ED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26" y="6221481"/>
            <a:ext cx="1385526" cy="217818"/>
          </a:xfrm>
          <a:prstGeom prst="rect">
            <a:avLst/>
          </a:prstGeom>
        </p:spPr>
      </p:pic>
      <p:sp>
        <p:nvSpPr>
          <p:cNvPr id="9" name="Rectangle: Rounded Corners 96">
            <a:extLst>
              <a:ext uri="{FF2B5EF4-FFF2-40B4-BE49-F238E27FC236}">
                <a16:creationId xmlns:a16="http://schemas.microsoft.com/office/drawing/2014/main" id="{D5A10EA0-9538-4294-9A39-376087F91AA9}"/>
              </a:ext>
            </a:extLst>
          </p:cNvPr>
          <p:cNvSpPr/>
          <p:nvPr/>
        </p:nvSpPr>
        <p:spPr>
          <a:xfrm>
            <a:off x="3821467" y="1245567"/>
            <a:ext cx="2131800" cy="154307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Configuration Management</a:t>
            </a:r>
          </a:p>
        </p:txBody>
      </p:sp>
      <p:sp>
        <p:nvSpPr>
          <p:cNvPr id="10" name="Rectangle: Rounded Corners 97">
            <a:extLst>
              <a:ext uri="{FF2B5EF4-FFF2-40B4-BE49-F238E27FC236}">
                <a16:creationId xmlns:a16="http://schemas.microsoft.com/office/drawing/2014/main" id="{F6E1CC74-9639-445F-9926-FC0AF8932A1A}"/>
              </a:ext>
            </a:extLst>
          </p:cNvPr>
          <p:cNvSpPr/>
          <p:nvPr/>
        </p:nvSpPr>
        <p:spPr>
          <a:xfrm>
            <a:off x="1326347" y="1219200"/>
            <a:ext cx="2047361" cy="15694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Requirements &amp; Planning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D1D4E-E637-41B0-9A80-E88C62213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21" y="1638062"/>
            <a:ext cx="1752600" cy="489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664BF7-2BED-4529-AF18-7CD31084ED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37" y="1918204"/>
            <a:ext cx="1261152" cy="673781"/>
          </a:xfrm>
          <a:prstGeom prst="rect">
            <a:avLst/>
          </a:prstGeom>
        </p:spPr>
      </p:pic>
      <p:pic>
        <p:nvPicPr>
          <p:cNvPr id="13" name="Picture 12" descr="Related image">
            <a:extLst>
              <a:ext uri="{FF2B5EF4-FFF2-40B4-BE49-F238E27FC236}">
                <a16:creationId xmlns:a16="http://schemas.microsoft.com/office/drawing/2014/main" id="{D3474849-1B27-4378-8BAC-4A0E031B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83" y="2640052"/>
            <a:ext cx="5458459" cy="28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26" y="1949764"/>
            <a:ext cx="950927" cy="6673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3884FB-A247-4387-9215-9A9E8470F2A0}"/>
              </a:ext>
            </a:extLst>
          </p:cNvPr>
          <p:cNvCxnSpPr>
            <a:cxnSpLocks/>
          </p:cNvCxnSpPr>
          <p:nvPr/>
        </p:nvCxnSpPr>
        <p:spPr>
          <a:xfrm flipH="1">
            <a:off x="2909567" y="4870771"/>
            <a:ext cx="796090" cy="51732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BCDB02-1877-48E1-8234-82F5C68048D2}"/>
              </a:ext>
            </a:extLst>
          </p:cNvPr>
          <p:cNvCxnSpPr>
            <a:cxnSpLocks/>
          </p:cNvCxnSpPr>
          <p:nvPr/>
        </p:nvCxnSpPr>
        <p:spPr>
          <a:xfrm flipH="1" flipV="1">
            <a:off x="3133570" y="2815078"/>
            <a:ext cx="687897" cy="51989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63422CD-2838-4A04-81ED-A278AEC4189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08" y="1721164"/>
            <a:ext cx="1534416" cy="4617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81917-C21F-4F2D-87AA-7E079E65AD3F}"/>
              </a:ext>
            </a:extLst>
          </p:cNvPr>
          <p:cNvCxnSpPr>
            <a:cxnSpLocks/>
          </p:cNvCxnSpPr>
          <p:nvPr/>
        </p:nvCxnSpPr>
        <p:spPr>
          <a:xfrm flipV="1">
            <a:off x="7504233" y="2546342"/>
            <a:ext cx="419808" cy="81264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ectangle: Rounded Corners 106">
            <a:extLst>
              <a:ext uri="{FF2B5EF4-FFF2-40B4-BE49-F238E27FC236}">
                <a16:creationId xmlns:a16="http://schemas.microsoft.com/office/drawing/2014/main" id="{1A4C5F64-6070-4AA7-B3C8-B87CA784202B}"/>
              </a:ext>
            </a:extLst>
          </p:cNvPr>
          <p:cNvSpPr/>
          <p:nvPr/>
        </p:nvSpPr>
        <p:spPr>
          <a:xfrm>
            <a:off x="3674516" y="5580156"/>
            <a:ext cx="4292509" cy="1084988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Automated Testing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721FF6-1EE4-4E1C-AD01-BC2F7761B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26" y="5835963"/>
            <a:ext cx="1361063" cy="807062"/>
          </a:xfrm>
          <a:prstGeom prst="rect">
            <a:avLst/>
          </a:prstGeom>
        </p:spPr>
      </p:pic>
      <p:sp>
        <p:nvSpPr>
          <p:cNvPr id="21" name="Rectangle: Rounded Corners 108">
            <a:extLst>
              <a:ext uri="{FF2B5EF4-FFF2-40B4-BE49-F238E27FC236}">
                <a16:creationId xmlns:a16="http://schemas.microsoft.com/office/drawing/2014/main" id="{40DDAFC7-2343-4D18-84DB-27D82A318D14}"/>
              </a:ext>
            </a:extLst>
          </p:cNvPr>
          <p:cNvSpPr/>
          <p:nvPr/>
        </p:nvSpPr>
        <p:spPr>
          <a:xfrm>
            <a:off x="8317965" y="2873156"/>
            <a:ext cx="2062756" cy="1616476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Deployment</a:t>
            </a:r>
          </a:p>
          <a:p>
            <a:pPr algn="ctr"/>
            <a:r>
              <a:rPr lang="en-US" sz="1600" dirty="0"/>
              <a:t>Environments</a:t>
            </a:r>
          </a:p>
        </p:txBody>
      </p:sp>
      <p:sp>
        <p:nvSpPr>
          <p:cNvPr id="22" name="Rectangle: Rounded Corners 109">
            <a:extLst>
              <a:ext uri="{FF2B5EF4-FFF2-40B4-BE49-F238E27FC236}">
                <a16:creationId xmlns:a16="http://schemas.microsoft.com/office/drawing/2014/main" id="{46AFC2AF-CFE6-4A1C-A681-9C5F8CDC4E08}"/>
              </a:ext>
            </a:extLst>
          </p:cNvPr>
          <p:cNvSpPr/>
          <p:nvPr/>
        </p:nvSpPr>
        <p:spPr>
          <a:xfrm>
            <a:off x="8327291" y="4847803"/>
            <a:ext cx="2053430" cy="1763714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Operate &amp; Monitor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E1E8B7-7631-4D72-A00F-E23044A1BE1F}"/>
              </a:ext>
            </a:extLst>
          </p:cNvPr>
          <p:cNvCxnSpPr>
            <a:cxnSpLocks/>
          </p:cNvCxnSpPr>
          <p:nvPr/>
        </p:nvCxnSpPr>
        <p:spPr>
          <a:xfrm flipH="1" flipV="1">
            <a:off x="7470024" y="4836935"/>
            <a:ext cx="978314" cy="38693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63B159-7BFE-4C43-8BAD-54538C2CE6DE}"/>
              </a:ext>
            </a:extLst>
          </p:cNvPr>
          <p:cNvCxnSpPr>
            <a:cxnSpLocks/>
          </p:cNvCxnSpPr>
          <p:nvPr/>
        </p:nvCxnSpPr>
        <p:spPr>
          <a:xfrm flipH="1">
            <a:off x="2925436" y="3712799"/>
            <a:ext cx="1927876" cy="17706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4FE091-356B-4BA5-B45C-01D19290C22F}"/>
              </a:ext>
            </a:extLst>
          </p:cNvPr>
          <p:cNvCxnSpPr>
            <a:cxnSpLocks/>
          </p:cNvCxnSpPr>
          <p:nvPr/>
        </p:nvCxnSpPr>
        <p:spPr>
          <a:xfrm flipH="1" flipV="1">
            <a:off x="5953267" y="2591985"/>
            <a:ext cx="730143" cy="39331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9F955E-CFBC-4484-ADFC-62A6ADD6D07B}"/>
              </a:ext>
            </a:extLst>
          </p:cNvPr>
          <p:cNvCxnSpPr>
            <a:cxnSpLocks/>
          </p:cNvCxnSpPr>
          <p:nvPr/>
        </p:nvCxnSpPr>
        <p:spPr>
          <a:xfrm flipH="1" flipV="1">
            <a:off x="5297929" y="4747243"/>
            <a:ext cx="94826" cy="9450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EA3AF4-4A30-4B3D-B6B2-0102418C87C1}"/>
              </a:ext>
            </a:extLst>
          </p:cNvPr>
          <p:cNvCxnSpPr>
            <a:cxnSpLocks/>
          </p:cNvCxnSpPr>
          <p:nvPr/>
        </p:nvCxnSpPr>
        <p:spPr>
          <a:xfrm flipV="1">
            <a:off x="6661210" y="2548012"/>
            <a:ext cx="1227433" cy="81097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22BA16-D3B7-4B43-AFCE-ACF8AAE6F2AB}"/>
              </a:ext>
            </a:extLst>
          </p:cNvPr>
          <p:cNvCxnSpPr>
            <a:cxnSpLocks/>
          </p:cNvCxnSpPr>
          <p:nvPr/>
        </p:nvCxnSpPr>
        <p:spPr>
          <a:xfrm flipV="1">
            <a:off x="7840692" y="3997137"/>
            <a:ext cx="611784" cy="3767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9" name="Picture 28" descr="Related image">
            <a:extLst>
              <a:ext uri="{FF2B5EF4-FFF2-40B4-BE49-F238E27FC236}">
                <a16:creationId xmlns:a16="http://schemas.microsoft.com/office/drawing/2014/main" id="{401ACDE4-B7D9-4196-A8AD-4186CA76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28226" y="5531163"/>
            <a:ext cx="833438" cy="499141"/>
          </a:xfrm>
          <a:prstGeom prst="rect">
            <a:avLst/>
          </a:prstGeom>
          <a:noFill/>
        </p:spPr>
      </p:pic>
      <p:pic>
        <p:nvPicPr>
          <p:cNvPr id="30" name="Picture 29" descr="Image result for slack icon">
            <a:extLst>
              <a:ext uri="{FF2B5EF4-FFF2-40B4-BE49-F238E27FC236}">
                <a16:creationId xmlns:a16="http://schemas.microsoft.com/office/drawing/2014/main" id="{3B4F4157-5C39-468E-B4EB-4D9FFA4C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66226" y="3626163"/>
            <a:ext cx="1228519" cy="998281"/>
          </a:xfrm>
          <a:prstGeom prst="rect">
            <a:avLst/>
          </a:prstGeom>
          <a:noFill/>
        </p:spPr>
      </p:pic>
      <p:pic>
        <p:nvPicPr>
          <p:cNvPr id="31" name="Picture 30" descr="Image result for Zoom.us icon">
            <a:extLst>
              <a:ext uri="{FF2B5EF4-FFF2-40B4-BE49-F238E27FC236}">
                <a16:creationId xmlns:a16="http://schemas.microsoft.com/office/drawing/2014/main" id="{2F2E3B5D-CE69-4ADA-A498-65222952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60714" y="4464363"/>
            <a:ext cx="1081097" cy="213917"/>
          </a:xfrm>
          <a:prstGeom prst="rect">
            <a:avLst/>
          </a:prstGeom>
          <a:noFill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272410F-9916-48B3-AAB7-2F12300A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56066" y="3626163"/>
            <a:ext cx="1310420" cy="21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60">
            <a:extLst>
              <a:ext uri="{FF2B5EF4-FFF2-40B4-BE49-F238E27FC236}">
                <a16:creationId xmlns:a16="http://schemas.microsoft.com/office/drawing/2014/main" id="{E61ACCCE-3C6E-46EB-B66E-50745C51DE4A}"/>
              </a:ext>
            </a:extLst>
          </p:cNvPr>
          <p:cNvSpPr txBox="1"/>
          <p:nvPr/>
        </p:nvSpPr>
        <p:spPr>
          <a:xfrm>
            <a:off x="6087036" y="6140763"/>
            <a:ext cx="187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Wrk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</a:p>
          <a:p>
            <a:pPr algn="ctr"/>
            <a:r>
              <a:rPr lang="en-IE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Performce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Tests</a:t>
            </a:r>
          </a:p>
        </p:txBody>
      </p:sp>
      <p:pic>
        <p:nvPicPr>
          <p:cNvPr id="34" name="Picture 33" descr="Related image">
            <a:extLst>
              <a:ext uri="{FF2B5EF4-FFF2-40B4-BE49-F238E27FC236}">
                <a16:creationId xmlns:a16="http://schemas.microsoft.com/office/drawing/2014/main" id="{008D268E-D1DB-43FB-9F12-C5E2CCA1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00026" y="5988363"/>
            <a:ext cx="1099037" cy="427835"/>
          </a:xfrm>
          <a:prstGeom prst="rect">
            <a:avLst/>
          </a:prstGeom>
          <a:noFill/>
        </p:spPr>
      </p:pic>
      <p:pic>
        <p:nvPicPr>
          <p:cNvPr id="35" name="Picture 34" descr="Related image">
            <a:extLst>
              <a:ext uri="{FF2B5EF4-FFF2-40B4-BE49-F238E27FC236}">
                <a16:creationId xmlns:a16="http://schemas.microsoft.com/office/drawing/2014/main" id="{4861B1E8-4350-452C-B15F-DCAF1029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52826" y="3549963"/>
            <a:ext cx="1507601" cy="371503"/>
          </a:xfrm>
          <a:prstGeom prst="rect">
            <a:avLst/>
          </a:prstGeom>
          <a:noFill/>
        </p:spPr>
      </p:pic>
      <p:pic>
        <p:nvPicPr>
          <p:cNvPr id="36" name="Picture 35" descr="Related image">
            <a:extLst>
              <a:ext uri="{FF2B5EF4-FFF2-40B4-BE49-F238E27FC236}">
                <a16:creationId xmlns:a16="http://schemas.microsoft.com/office/drawing/2014/main" id="{5019FCB9-A345-42F5-9602-81AE2CA3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9033826" y="3854763"/>
            <a:ext cx="765175" cy="716029"/>
          </a:xfrm>
          <a:prstGeom prst="rect">
            <a:avLst/>
          </a:prstGeom>
          <a:noFill/>
        </p:spPr>
      </p:pic>
      <p:pic>
        <p:nvPicPr>
          <p:cNvPr id="38" name="Picture 37" descr="Image result for monit icon images">
            <a:extLst>
              <a:ext uri="{FF2B5EF4-FFF2-40B4-BE49-F238E27FC236}">
                <a16:creationId xmlns:a16="http://schemas.microsoft.com/office/drawing/2014/main" id="{AAFFF1A1-64CD-49A6-8815-15B8508A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0426" y="5531163"/>
            <a:ext cx="2057400" cy="97981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24" y="2127478"/>
            <a:ext cx="13589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3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2048" y="1452282"/>
            <a:ext cx="1649506" cy="2492189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3D03-BB56-4285-96A8-A7901DD6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47" y="0"/>
            <a:ext cx="9740347" cy="1057835"/>
          </a:xfrm>
        </p:spPr>
        <p:txBody>
          <a:bodyPr/>
          <a:lstStyle/>
          <a:p>
            <a:r>
              <a:rPr lang="en-US" b="1" dirty="0" err="1"/>
              <a:t>CrowSoft</a:t>
            </a:r>
            <a:r>
              <a:rPr lang="en-US" b="1" dirty="0"/>
              <a:t> Agile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EACB63-DCE3-4A41-A128-3B53822C87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14282" y="1210235"/>
            <a:ext cx="9368118" cy="4751294"/>
          </a:xfrm>
          <a:prstGeom prst="rect">
            <a:avLst/>
          </a:prstGeom>
          <a:ln w="127000" cmpd="sng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2" y="1747091"/>
            <a:ext cx="1326777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1" y="2796428"/>
            <a:ext cx="1147816" cy="10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342" y="358588"/>
            <a:ext cx="9905998" cy="591672"/>
          </a:xfrm>
        </p:spPr>
        <p:txBody>
          <a:bodyPr/>
          <a:lstStyle/>
          <a:p>
            <a:r>
              <a:rPr lang="en-IE" dirty="0"/>
              <a:t>JIRA Sprint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4447" y="1156447"/>
            <a:ext cx="6651812" cy="5477435"/>
          </a:xfrm>
          <a:prstGeom prst="roundRect">
            <a:avLst/>
          </a:prstGeom>
          <a:solidFill>
            <a:schemeClr val="tx1"/>
          </a:solidFill>
          <a:ln w="127000" cmpd="sng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" y="1470212"/>
            <a:ext cx="5961530" cy="487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77952" y="340659"/>
            <a:ext cx="420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Retrospective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22" y="1470212"/>
            <a:ext cx="3989295" cy="4760259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4093" y="5428129"/>
            <a:ext cx="1272989" cy="1030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pPr algn="ctr"/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rlennon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CrowSoft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27" name="Picture 3" descr="C:\Users\KK\AppData\Local\Microsoft\Windows\Temporary Internet Files\Content.IE5\A50P4KBE\580px-Computer_n_scre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" y="784091"/>
            <a:ext cx="1613647" cy="12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9" y="4242919"/>
            <a:ext cx="1640542" cy="139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2743200" y="4442974"/>
            <a:ext cx="2205317" cy="239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Jenkins	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SSH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Putty 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Jfrog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Artifactory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</a:p>
        </p:txBody>
      </p:sp>
      <p:sp>
        <p:nvSpPr>
          <p:cNvPr id="49" name="Rounded Rectangle 48"/>
          <p:cNvSpPr/>
          <p:nvPr/>
        </p:nvSpPr>
        <p:spPr>
          <a:xfrm flipH="1">
            <a:off x="6304718" y="4374776"/>
            <a:ext cx="2166929" cy="2303929"/>
          </a:xfrm>
          <a:prstGeom prst="roundRect">
            <a:avLst>
              <a:gd name="adj" fmla="val 17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Ubuntu 16.04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.NET Core</a:t>
            </a: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Nunit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SSH</a:t>
            </a:r>
          </a:p>
          <a:p>
            <a:pPr algn="ctr"/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Wk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Per. Tests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1235066"/>
            <a:ext cx="2844574" cy="3516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KK\AppData\Local\Microsoft\Windows\Temporary Internet Files\Content.IE5\KASK9R65\Gorilla-server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76" y="1235065"/>
            <a:ext cx="2907096" cy="34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0389EE-9E58-48FF-89C5-3FBADBA3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71718"/>
            <a:ext cx="9690848" cy="787024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</a:rPr>
              <a:t>Development Environment 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44988" y="735106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Dev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43201" y="784089"/>
            <a:ext cx="26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Jenkins Server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18" y="3371363"/>
            <a:ext cx="2365310" cy="25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295" y="4293484"/>
            <a:ext cx="2238580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99176" y="4242919"/>
            <a:ext cx="144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0" y="5065059"/>
            <a:ext cx="111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62000" y="2284623"/>
            <a:ext cx="277907" cy="18198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Down Arrow 9"/>
          <p:cNvSpPr/>
          <p:nvPr/>
        </p:nvSpPr>
        <p:spPr>
          <a:xfrm flipV="1">
            <a:off x="1120587" y="2284623"/>
            <a:ext cx="259977" cy="180190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Arrow 11"/>
          <p:cNvSpPr/>
          <p:nvPr/>
        </p:nvSpPr>
        <p:spPr>
          <a:xfrm rot="18963487">
            <a:off x="1576809" y="3778448"/>
            <a:ext cx="1404531" cy="24667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Arrow 12"/>
          <p:cNvSpPr/>
          <p:nvPr/>
        </p:nvSpPr>
        <p:spPr>
          <a:xfrm>
            <a:off x="4948517" y="2537011"/>
            <a:ext cx="1479177" cy="29583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Arrow 13"/>
          <p:cNvSpPr/>
          <p:nvPr/>
        </p:nvSpPr>
        <p:spPr>
          <a:xfrm rot="1570583">
            <a:off x="7849996" y="3166931"/>
            <a:ext cx="1703294" cy="28687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 rot="1618057">
            <a:off x="10287443" y="4180347"/>
            <a:ext cx="805427" cy="21709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41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294"/>
            <a:ext cx="9905998" cy="860612"/>
          </a:xfrm>
        </p:spPr>
        <p:txBody>
          <a:bodyPr/>
          <a:lstStyle/>
          <a:p>
            <a:r>
              <a:rPr lang="en-IE" dirty="0"/>
              <a:t>DevOps Pipeline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9" y="1506071"/>
            <a:ext cx="8659906" cy="5091953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2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7F4A-86AD-47F3-BFAB-E016FC55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7" y="322729"/>
            <a:ext cx="3747248" cy="1255059"/>
          </a:xfrm>
        </p:spPr>
        <p:txBody>
          <a:bodyPr/>
          <a:lstStyle/>
          <a:p>
            <a:r>
              <a:rPr lang="en-US" b="1" dirty="0">
                <a:effectLst/>
              </a:rPr>
              <a:t>Software Stack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892F-7F4B-4080-AB9E-8D9B3675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1066801"/>
            <a:ext cx="9917858" cy="6364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4777" y="2832940"/>
            <a:ext cx="7404847" cy="3621648"/>
          </a:xfrm>
          <a:prstGeom prst="rect">
            <a:avLst/>
          </a:prstGeom>
          <a:noFill/>
          <a:ln w="127000" cmpd="sng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3" y="1326776"/>
            <a:ext cx="3048000" cy="5091956"/>
          </a:xfrm>
          <a:prstGeom prst="rect">
            <a:avLst/>
          </a:prstGeom>
          <a:noFill/>
          <a:ln w="127000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D9F7F4A-86AD-47F3-BFAB-E016FC5547ED}"/>
              </a:ext>
            </a:extLst>
          </p:cNvPr>
          <p:cNvSpPr txBox="1">
            <a:spLocks/>
          </p:cNvSpPr>
          <p:nvPr/>
        </p:nvSpPr>
        <p:spPr>
          <a:xfrm>
            <a:off x="4455460" y="1828800"/>
            <a:ext cx="697454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/>
              </a:rPr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30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2013</TotalTime>
  <Words>323</Words>
  <Application>Microsoft Office PowerPoint</Application>
  <PresentationFormat>Widescreen</PresentationFormat>
  <Paragraphs>113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Britannic Bold</vt:lpstr>
      <vt:lpstr>Calibri</vt:lpstr>
      <vt:lpstr>Centaur</vt:lpstr>
      <vt:lpstr>Century Gothic</vt:lpstr>
      <vt:lpstr>Courier New</vt:lpstr>
      <vt:lpstr>Mesh</vt:lpstr>
      <vt:lpstr>CrowSoft Technologies</vt:lpstr>
      <vt:lpstr>Purpose Online Business Intelligence to analyze building suitability and running costs. </vt:lpstr>
      <vt:lpstr>Schedule / Goals</vt:lpstr>
      <vt:lpstr>Technologies &amp; DevOps Process </vt:lpstr>
      <vt:lpstr>CrowSoft Agile Process</vt:lpstr>
      <vt:lpstr>JIRA Sprint</vt:lpstr>
      <vt:lpstr>Development Environment  </vt:lpstr>
      <vt:lpstr>DevOps Pipeline</vt:lpstr>
      <vt:lpstr>Software Stack </vt:lpstr>
      <vt:lpstr>System Context</vt:lpstr>
      <vt:lpstr>Code Repository </vt:lpstr>
      <vt:lpstr>GitHub DeV Branch  &amp; Documentation Branch</vt:lpstr>
      <vt:lpstr>Security / Risk</vt:lpstr>
      <vt:lpstr>Service Level Agreement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CrowSoft Technologies</dc:title>
  <dc:creator>Colin Kenny</dc:creator>
  <cp:lastModifiedBy>Colin Kenny</cp:lastModifiedBy>
  <cp:revision>53</cp:revision>
  <cp:lastPrinted>2019-04-08T15:15:27Z</cp:lastPrinted>
  <dcterms:created xsi:type="dcterms:W3CDTF">2019-04-03T10:22:16Z</dcterms:created>
  <dcterms:modified xsi:type="dcterms:W3CDTF">2019-04-08T15:36:45Z</dcterms:modified>
</cp:coreProperties>
</file>