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2" r:id="rId5"/>
    <p:sldId id="267" r:id="rId6"/>
    <p:sldId id="259" r:id="rId7"/>
    <p:sldId id="266" r:id="rId8"/>
    <p:sldId id="260" r:id="rId9"/>
    <p:sldId id="261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91F7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6" d="100"/>
          <a:sy n="106" d="100"/>
        </p:scale>
        <p:origin x="-90" y="-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90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8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86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38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04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12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41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7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2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3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71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5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0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C7D8286-6A45-451E-A956-25899882B2DA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7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C7D8286-6A45-451E-A956-25899882B2DA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178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33.png"/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31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lennon/CrowSoft" TargetMode="External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7CC6BA-1822-42DF-B266-BD2E4F6E0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1783742"/>
          </a:xfrm>
        </p:spPr>
        <p:txBody>
          <a:bodyPr>
            <a:normAutofit fontScale="90000"/>
          </a:bodyPr>
          <a:lstStyle/>
          <a:p>
            <a:r>
              <a:rPr lang="en-US" sz="10700" cap="none" dirty="0" err="1">
                <a:latin typeface="Centaur" panose="02030504050205020304" pitchFamily="18" charset="0"/>
              </a:rPr>
              <a:t>CrowSoft</a:t>
            </a:r>
            <a:r>
              <a:rPr lang="en-US" cap="none" dirty="0">
                <a:latin typeface="Centaur" panose="02030504050205020304" pitchFamily="18" charset="0"/>
              </a:rPr>
              <a:t/>
            </a:r>
            <a:br>
              <a:rPr lang="en-US" cap="none" dirty="0">
                <a:latin typeface="Centaur" panose="02030504050205020304" pitchFamily="18" charset="0"/>
              </a:rPr>
            </a:br>
            <a:r>
              <a:rPr lang="en-US" sz="3600" cap="none" dirty="0">
                <a:latin typeface="Centaur" panose="02030504050205020304" pitchFamily="18" charset="0"/>
              </a:rPr>
              <a:t>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1680A1D-38F1-411F-8AEA-01155C295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048000"/>
            <a:ext cx="8676222" cy="3576918"/>
          </a:xfrm>
        </p:spPr>
        <p:txBody>
          <a:bodyPr>
            <a:normAutofit fontScale="92500" lnSpcReduction="20000"/>
          </a:bodyPr>
          <a:lstStyle/>
          <a:p>
            <a:r>
              <a:rPr lang="en-US" sz="2600" b="1" dirty="0"/>
              <a:t>Ruth </a:t>
            </a:r>
            <a:r>
              <a:rPr lang="en-US" sz="2600" b="1" dirty="0" smtClean="0"/>
              <a:t>Lennon P.O.</a:t>
            </a:r>
          </a:p>
          <a:p>
            <a:r>
              <a:rPr lang="en-US" dirty="0" smtClean="0"/>
              <a:t>Charles </a:t>
            </a:r>
            <a:r>
              <a:rPr lang="en-US" dirty="0" err="1"/>
              <a:t>Aylward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Mary Walsh </a:t>
            </a:r>
            <a:r>
              <a:rPr lang="en-US" dirty="0" err="1" smtClean="0"/>
              <a:t>McGinty</a:t>
            </a:r>
            <a:endParaRPr lang="en-US" dirty="0" smtClean="0"/>
          </a:p>
          <a:p>
            <a:r>
              <a:rPr lang="en-US" dirty="0" err="1" smtClean="0"/>
              <a:t>Joji</a:t>
            </a:r>
            <a:r>
              <a:rPr lang="en-US" dirty="0" smtClean="0"/>
              <a:t> </a:t>
            </a:r>
            <a:r>
              <a:rPr lang="en-US" dirty="0" err="1" smtClean="0"/>
              <a:t>Thokala</a:t>
            </a:r>
            <a:endParaRPr lang="en-US" dirty="0" smtClean="0"/>
          </a:p>
          <a:p>
            <a:r>
              <a:rPr lang="en-US" dirty="0"/>
              <a:t>Matthew Mc </a:t>
            </a:r>
            <a:r>
              <a:rPr lang="en-US" dirty="0" err="1" smtClean="0"/>
              <a:t>Colgan</a:t>
            </a:r>
            <a:endParaRPr lang="en-US" dirty="0" smtClean="0"/>
          </a:p>
          <a:p>
            <a:r>
              <a:rPr lang="en-US" dirty="0" err="1"/>
              <a:t>Bharathi</a:t>
            </a:r>
            <a:r>
              <a:rPr lang="en-US" dirty="0"/>
              <a:t> </a:t>
            </a:r>
            <a:r>
              <a:rPr lang="en-US" dirty="0" err="1" smtClean="0"/>
              <a:t>Gadhiraju</a:t>
            </a:r>
            <a:endParaRPr lang="en-US" dirty="0" smtClean="0"/>
          </a:p>
          <a:p>
            <a:r>
              <a:rPr lang="en-US" dirty="0"/>
              <a:t>Michael </a:t>
            </a:r>
            <a:r>
              <a:rPr lang="en-US" dirty="0" err="1"/>
              <a:t>Mcfadden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Liam  </a:t>
            </a:r>
            <a:r>
              <a:rPr lang="en-US" dirty="0" err="1"/>
              <a:t>Whorriskey</a:t>
            </a:r>
            <a:r>
              <a:rPr lang="en-US" dirty="0"/>
              <a:t> </a:t>
            </a:r>
          </a:p>
          <a:p>
            <a:r>
              <a:rPr lang="en-US" dirty="0" smtClean="0"/>
              <a:t>Colin </a:t>
            </a:r>
            <a:r>
              <a:rPr lang="en-US" dirty="0"/>
              <a:t>Kenny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8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13766"/>
            <a:ext cx="9905998" cy="770963"/>
          </a:xfrm>
        </p:spPr>
        <p:txBody>
          <a:bodyPr/>
          <a:lstStyle/>
          <a:p>
            <a:r>
              <a:rPr lang="en-IE" dirty="0"/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1191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73">
            <a:extLst>
              <a:ext uri="{FF2B5EF4-FFF2-40B4-BE49-F238E27FC236}">
                <a16:creationId xmlns:a16="http://schemas.microsoft.com/office/drawing/2014/main" xmlns="" xmlns:wne="http://schemas.microsoft.com/office/word/2006/wordml" xmlns:w="http://schemas.openxmlformats.org/wordprocessingml/2006/main" xmlns:w10="urn:schemas-microsoft-com:office:word" xmlns:wp="http://schemas.openxmlformats.org/drawingml/2006/wordprocessingDrawing" xmlns:v="urn:schemas-microsoft-com:vml" xmlns:m="http://schemas.openxmlformats.org/officeDocument/2006/math" xmlns:o="urn:schemas-microsoft-com:office:office" xmlns:ve="http://schemas.openxmlformats.org/markup-compatibility/2006" xmlns:lc="http://schemas.openxmlformats.org/drawingml/2006/lockedCanvas" id="{1D838972-D107-4FC0-86F6-111F21BB8F67}"/>
              </a:ext>
            </a:extLst>
          </p:cNvPr>
          <p:cNvSpPr/>
          <p:nvPr/>
        </p:nvSpPr>
        <p:spPr>
          <a:xfrm>
            <a:off x="1556143" y="2480504"/>
            <a:ext cx="1583933" cy="17274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Collaboration</a:t>
            </a:r>
          </a:p>
        </p:txBody>
      </p:sp>
      <p:sp>
        <p:nvSpPr>
          <p:cNvPr id="41" name="Rectangle: Rounded Corners 5">
            <a:extLst>
              <a:ext uri="{FF2B5EF4-FFF2-40B4-BE49-F238E27FC236}">
                <a16:creationId xmlns:a16="http://schemas.microsoft.com/office/drawing/2014/main" xmlns="" xmlns:wne="http://schemas.microsoft.com/office/word/2006/wordml" xmlns:w="http://schemas.openxmlformats.org/wordprocessingml/2006/main" xmlns:w10="urn:schemas-microsoft-com:office:word" xmlns:wp="http://schemas.openxmlformats.org/drawingml/2006/wordprocessingDrawing" xmlns:v="urn:schemas-microsoft-com:vml" xmlns:m="http://schemas.openxmlformats.org/officeDocument/2006/math" xmlns:o="urn:schemas-microsoft-com:office:office" xmlns:ve="http://schemas.openxmlformats.org/markup-compatibility/2006" xmlns:lc="http://schemas.openxmlformats.org/drawingml/2006/lockedCanvas" id="{3361B1F7-61DA-41EA-A158-80D47FBC601B}"/>
              </a:ext>
            </a:extLst>
          </p:cNvPr>
          <p:cNvSpPr/>
          <p:nvPr/>
        </p:nvSpPr>
        <p:spPr>
          <a:xfrm>
            <a:off x="1556143" y="4380280"/>
            <a:ext cx="1813729" cy="173652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Build</a:t>
            </a:r>
          </a:p>
        </p:txBody>
      </p:sp>
      <p:pic>
        <p:nvPicPr>
          <p:cNvPr id="42" name="Picture 41" descr="Related image">
            <a:extLst>
              <a:ext uri="{FF2B5EF4-FFF2-40B4-BE49-F238E27FC236}">
                <a16:creationId xmlns:a16="http://schemas.microsoft.com/office/drawing/2014/main" xmlns="" xmlns:wne="http://schemas.microsoft.com/office/word/2006/wordml" xmlns:w="http://schemas.openxmlformats.org/wordprocessingml/2006/main" xmlns:w10="urn:schemas-microsoft-com:office:word" xmlns:wp="http://schemas.openxmlformats.org/drawingml/2006/wordprocessingDrawing" xmlns:v="urn:schemas-microsoft-com:vml" xmlns:m="http://schemas.openxmlformats.org/officeDocument/2006/math" xmlns:o="urn:schemas-microsoft-com:office:office" xmlns:ve="http://schemas.openxmlformats.org/markup-compatibility/2006" xmlns:lc="http://schemas.openxmlformats.org/drawingml/2006/lockedCanvas" id="{8913D232-6DF1-48E3-A429-AE211CF71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256" y="4848713"/>
            <a:ext cx="740301" cy="74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: Rounded Corners 8">
            <a:extLst>
              <a:ext uri="{FF2B5EF4-FFF2-40B4-BE49-F238E27FC236}">
                <a16:creationId xmlns:a16="http://schemas.microsoft.com/office/drawing/2014/main" xmlns="" xmlns:wne="http://schemas.microsoft.com/office/word/2006/wordml" xmlns:w="http://schemas.openxmlformats.org/wordprocessingml/2006/main" xmlns:w10="urn:schemas-microsoft-com:office:word" xmlns:wp="http://schemas.openxmlformats.org/drawingml/2006/wordprocessingDrawing" xmlns:v="urn:schemas-microsoft-com:vml" xmlns:m="http://schemas.openxmlformats.org/officeDocument/2006/math" xmlns:o="urn:schemas-microsoft-com:office:office" xmlns:ve="http://schemas.openxmlformats.org/markup-compatibility/2006" xmlns:lc="http://schemas.openxmlformats.org/drawingml/2006/lockedCanvas" id="{026577BB-D8B8-49E0-8B70-1B84A8B8C33B}"/>
              </a:ext>
            </a:extLst>
          </p:cNvPr>
          <p:cNvSpPr/>
          <p:nvPr/>
        </p:nvSpPr>
        <p:spPr>
          <a:xfrm>
            <a:off x="6063856" y="746006"/>
            <a:ext cx="4368565" cy="138992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Continuous Integration &amp; Deploy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xmlns="" xmlns:wne="http://schemas.microsoft.com/office/word/2006/wordml" xmlns:w="http://schemas.openxmlformats.org/wordprocessingml/2006/main" xmlns:w10="urn:schemas-microsoft-com:office:word" xmlns:wp="http://schemas.openxmlformats.org/drawingml/2006/wordprocessingDrawing" xmlns:v="urn:schemas-microsoft-com:vml" xmlns:m="http://schemas.openxmlformats.org/officeDocument/2006/math" xmlns:o="urn:schemas-microsoft-com:office:office" xmlns:ve="http://schemas.openxmlformats.org/markup-compatibility/2006" xmlns:lc="http://schemas.openxmlformats.org/drawingml/2006/lockedCanvas" id="{5AC3D39C-1E7D-4D10-8B3F-7F6EB9B0ED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656" y="5686913"/>
            <a:ext cx="1385526" cy="232768"/>
          </a:xfrm>
          <a:prstGeom prst="rect">
            <a:avLst/>
          </a:prstGeom>
        </p:spPr>
      </p:pic>
      <p:sp>
        <p:nvSpPr>
          <p:cNvPr id="45" name="Rectangle: Rounded Corners 11">
            <a:extLst>
              <a:ext uri="{FF2B5EF4-FFF2-40B4-BE49-F238E27FC236}">
                <a16:creationId xmlns:a16="http://schemas.microsoft.com/office/drawing/2014/main" xmlns="" xmlns:wne="http://schemas.microsoft.com/office/word/2006/wordml" xmlns:w="http://schemas.openxmlformats.org/wordprocessingml/2006/main" xmlns:w10="urn:schemas-microsoft-com:office:word" xmlns:wp="http://schemas.openxmlformats.org/drawingml/2006/wordprocessingDrawing" xmlns:v="urn:schemas-microsoft-com:vml" xmlns:m="http://schemas.openxmlformats.org/officeDocument/2006/math" xmlns:o="urn:schemas-microsoft-com:office:office" xmlns:ve="http://schemas.openxmlformats.org/markup-compatibility/2006" xmlns:lc="http://schemas.openxmlformats.org/drawingml/2006/lockedCanvas" id="{D5A10EA0-9538-4294-9A39-376087F91AA9}"/>
              </a:ext>
            </a:extLst>
          </p:cNvPr>
          <p:cNvSpPr/>
          <p:nvPr/>
        </p:nvSpPr>
        <p:spPr>
          <a:xfrm>
            <a:off x="3607285" y="740035"/>
            <a:ext cx="2227971" cy="136840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Configuration Management</a:t>
            </a:r>
          </a:p>
        </p:txBody>
      </p:sp>
      <p:sp>
        <p:nvSpPr>
          <p:cNvPr id="46" name="Rectangle: Rounded Corners 12">
            <a:extLst>
              <a:ext uri="{FF2B5EF4-FFF2-40B4-BE49-F238E27FC236}">
                <a16:creationId xmlns:a16="http://schemas.microsoft.com/office/drawing/2014/main" xmlns="" xmlns:wne="http://schemas.microsoft.com/office/word/2006/wordml" xmlns:w="http://schemas.openxmlformats.org/wordprocessingml/2006/main" xmlns:w10="urn:schemas-microsoft-com:office:word" xmlns:wp="http://schemas.openxmlformats.org/drawingml/2006/wordprocessingDrawing" xmlns:v="urn:schemas-microsoft-com:vml" xmlns:m="http://schemas.openxmlformats.org/officeDocument/2006/math" xmlns:o="urn:schemas-microsoft-com:office:office" xmlns:ve="http://schemas.openxmlformats.org/markup-compatibility/2006" xmlns:lc="http://schemas.openxmlformats.org/drawingml/2006/lockedCanvas" id="{F6E1CC74-9639-445F-9926-FC0AF8932A1A}"/>
              </a:ext>
            </a:extLst>
          </p:cNvPr>
          <p:cNvSpPr/>
          <p:nvPr/>
        </p:nvSpPr>
        <p:spPr>
          <a:xfrm>
            <a:off x="1559979" y="724637"/>
            <a:ext cx="1813729" cy="15884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Requirements &amp; Planning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xmlns="" xmlns:wne="http://schemas.microsoft.com/office/word/2006/wordml" xmlns:w="http://schemas.openxmlformats.org/wordprocessingml/2006/main" xmlns:w10="urn:schemas-microsoft-com:office:word" xmlns:wp="http://schemas.openxmlformats.org/drawingml/2006/wordprocessingDrawing" xmlns:v="urn:schemas-microsoft-com:vml" xmlns:m="http://schemas.openxmlformats.org/officeDocument/2006/math" xmlns:o="urn:schemas-microsoft-com:office:office" xmlns:ve="http://schemas.openxmlformats.org/markup-compatibility/2006" xmlns:lc="http://schemas.openxmlformats.org/drawingml/2006/lockedCanvas" id="{6A2D1D4E-E637-41B0-9A80-E88C62213F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456" y="1114913"/>
            <a:ext cx="1752600" cy="52300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xmlns="" xmlns:wne="http://schemas.microsoft.com/office/word/2006/wordml" xmlns:w="http://schemas.openxmlformats.org/wordprocessingml/2006/main" xmlns:w10="urn:schemas-microsoft-com:office:word" xmlns:wp="http://schemas.openxmlformats.org/drawingml/2006/wordprocessingDrawing" xmlns:v="urn:schemas-microsoft-com:vml" xmlns:m="http://schemas.openxmlformats.org/officeDocument/2006/math" xmlns:o="urn:schemas-microsoft-com:office:office" xmlns:ve="http://schemas.openxmlformats.org/markup-compatibility/2006" xmlns:lc="http://schemas.openxmlformats.org/drawingml/2006/lockedCanvas" id="{7A664BF7-2BED-4529-AF18-7CD31084ED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256" y="1343513"/>
            <a:ext cx="771645" cy="609600"/>
          </a:xfrm>
          <a:prstGeom prst="rect">
            <a:avLst/>
          </a:prstGeom>
        </p:spPr>
      </p:pic>
      <p:pic>
        <p:nvPicPr>
          <p:cNvPr id="49" name="Picture 48" descr="Related image">
            <a:extLst>
              <a:ext uri="{FF2B5EF4-FFF2-40B4-BE49-F238E27FC236}">
                <a16:creationId xmlns:a16="http://schemas.microsoft.com/office/drawing/2014/main" xmlns="" xmlns:wne="http://schemas.microsoft.com/office/word/2006/wordml" xmlns:w="http://schemas.openxmlformats.org/wordprocessingml/2006/main" xmlns:w10="urn:schemas-microsoft-com:office:word" xmlns:wp="http://schemas.openxmlformats.org/drawingml/2006/wordprocessingDrawing" xmlns:v="urn:schemas-microsoft-com:vml" xmlns:m="http://schemas.openxmlformats.org/officeDocument/2006/math" xmlns:o="urn:schemas-microsoft-com:office:office" xmlns:ve="http://schemas.openxmlformats.org/markup-compatibility/2006" xmlns:lc="http://schemas.openxmlformats.org/drawingml/2006/lockedCanvas" id="{D3474849-1B27-4378-8BAC-4A0E031BC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386" y="1966500"/>
            <a:ext cx="5458459" cy="309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xmlns="" xmlns:wne="http://schemas.microsoft.com/office/word/2006/wordml" xmlns:w="http://schemas.openxmlformats.org/wordprocessingml/2006/main" xmlns:w10="urn:schemas-microsoft-com:office:word" xmlns:wp="http://schemas.openxmlformats.org/drawingml/2006/wordprocessingDrawing" xmlns:v="urn:schemas-microsoft-com:vml" xmlns:m="http://schemas.openxmlformats.org/officeDocument/2006/math" xmlns:o="urn:schemas-microsoft-com:office:office" xmlns:ve="http://schemas.openxmlformats.org/markup-compatibility/2006" xmlns:lc="http://schemas.openxmlformats.org/drawingml/2006/lockedCanvas" id="{B94385D5-98B6-4AC7-B7CD-65B49EF4CA0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056" y="1343513"/>
            <a:ext cx="950927" cy="713195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xmlns:wne="http://schemas.microsoft.com/office/word/2006/wordml" xmlns:w="http://schemas.openxmlformats.org/wordprocessingml/2006/main" xmlns:w10="urn:schemas-microsoft-com:office:word" xmlns:wp="http://schemas.openxmlformats.org/drawingml/2006/wordprocessingDrawing" xmlns:v="urn:schemas-microsoft-com:vml" xmlns:m="http://schemas.openxmlformats.org/officeDocument/2006/math" xmlns:o="urn:schemas-microsoft-com:office:office" xmlns:ve="http://schemas.openxmlformats.org/markup-compatibility/2006" xmlns:lc="http://schemas.openxmlformats.org/drawingml/2006/lockedCanvas" id="{323884FB-A247-4387-9215-9A9E8470F2A0}"/>
              </a:ext>
            </a:extLst>
          </p:cNvPr>
          <p:cNvCxnSpPr>
            <a:cxnSpLocks/>
          </p:cNvCxnSpPr>
          <p:nvPr/>
        </p:nvCxnSpPr>
        <p:spPr>
          <a:xfrm flipH="1">
            <a:off x="2987597" y="4264521"/>
            <a:ext cx="796090" cy="51732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xmlns:wne="http://schemas.microsoft.com/office/word/2006/wordml" xmlns:w="http://schemas.openxmlformats.org/wordprocessingml/2006/main" xmlns:w10="urn:schemas-microsoft-com:office:word" xmlns:wp="http://schemas.openxmlformats.org/drawingml/2006/wordprocessingDrawing" xmlns:v="urn:schemas-microsoft-com:vml" xmlns:m="http://schemas.openxmlformats.org/officeDocument/2006/math" xmlns:o="urn:schemas-microsoft-com:office:office" xmlns:ve="http://schemas.openxmlformats.org/markup-compatibility/2006" xmlns:lc="http://schemas.openxmlformats.org/drawingml/2006/lockedCanvas" id="{EDBCDB02-1877-48E1-8234-82F5C68048D2}"/>
              </a:ext>
            </a:extLst>
          </p:cNvPr>
          <p:cNvCxnSpPr>
            <a:cxnSpLocks/>
          </p:cNvCxnSpPr>
          <p:nvPr/>
        </p:nvCxnSpPr>
        <p:spPr>
          <a:xfrm flipH="1" flipV="1">
            <a:off x="3211599" y="2208827"/>
            <a:ext cx="687897" cy="519895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xmlns="" xmlns:wne="http://schemas.microsoft.com/office/word/2006/wordml" xmlns:w="http://schemas.openxmlformats.org/wordprocessingml/2006/main" xmlns:w10="urn:schemas-microsoft-com:office:word" xmlns:wp="http://schemas.openxmlformats.org/drawingml/2006/wordprocessingDrawing" xmlns:v="urn:schemas-microsoft-com:vml" xmlns:m="http://schemas.openxmlformats.org/officeDocument/2006/math" xmlns:o="urn:schemas-microsoft-com:office:office" xmlns:ve="http://schemas.openxmlformats.org/markup-compatibility/2006" xmlns:lc="http://schemas.openxmlformats.org/drawingml/2006/lockedCanvas" id="{E63422CD-2838-4A04-81ED-A278AEC4189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656" y="1114913"/>
            <a:ext cx="1534416" cy="493481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xmlns:wne="http://schemas.microsoft.com/office/word/2006/wordml" xmlns:w="http://schemas.openxmlformats.org/wordprocessingml/2006/main" xmlns:w10="urn:schemas-microsoft-com:office:word" xmlns:wp="http://schemas.openxmlformats.org/drawingml/2006/wordprocessingDrawing" xmlns:v="urn:schemas-microsoft-com:vml" xmlns:m="http://schemas.openxmlformats.org/officeDocument/2006/math" xmlns:o="urn:schemas-microsoft-com:office:office" xmlns:ve="http://schemas.openxmlformats.org/markup-compatibility/2006" xmlns:lc="http://schemas.openxmlformats.org/drawingml/2006/lockedCanvas" id="{33381917-C21F-4F2D-87AA-7E079E65AD3F}"/>
              </a:ext>
            </a:extLst>
          </p:cNvPr>
          <p:cNvCxnSpPr>
            <a:cxnSpLocks/>
          </p:cNvCxnSpPr>
          <p:nvPr/>
        </p:nvCxnSpPr>
        <p:spPr>
          <a:xfrm flipV="1">
            <a:off x="7582263" y="1940092"/>
            <a:ext cx="419808" cy="812642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5" name="Rectangle: Rounded Corners 46">
            <a:extLst>
              <a:ext uri="{FF2B5EF4-FFF2-40B4-BE49-F238E27FC236}">
                <a16:creationId xmlns:a16="http://schemas.microsoft.com/office/drawing/2014/main" xmlns="" xmlns:wne="http://schemas.microsoft.com/office/word/2006/wordml" xmlns:w="http://schemas.openxmlformats.org/wordprocessingml/2006/main" xmlns:w10="urn:schemas-microsoft-com:office:word" xmlns:wp="http://schemas.openxmlformats.org/drawingml/2006/wordprocessingDrawing" xmlns:v="urn:schemas-microsoft-com:vml" xmlns:m="http://schemas.openxmlformats.org/officeDocument/2006/math" xmlns:o="urn:schemas-microsoft-com:office:office" xmlns:ve="http://schemas.openxmlformats.org/markup-compatibility/2006" xmlns:lc="http://schemas.openxmlformats.org/drawingml/2006/lockedCanvas" id="{1A4C5F64-6070-4AA7-B3C8-B87CA784202B}"/>
              </a:ext>
            </a:extLst>
          </p:cNvPr>
          <p:cNvSpPr/>
          <p:nvPr/>
        </p:nvSpPr>
        <p:spPr>
          <a:xfrm>
            <a:off x="3752546" y="4973906"/>
            <a:ext cx="4292509" cy="115945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Automated Testing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xmlns="" xmlns:wne="http://schemas.microsoft.com/office/word/2006/wordml" xmlns:w="http://schemas.openxmlformats.org/wordprocessingml/2006/main" xmlns:w10="urn:schemas-microsoft-com:office:word" xmlns:wp="http://schemas.openxmlformats.org/drawingml/2006/wordprocessingDrawing" xmlns:v="urn:schemas-microsoft-com:vml" xmlns:m="http://schemas.openxmlformats.org/officeDocument/2006/math" xmlns:o="urn:schemas-microsoft-com:office:office" xmlns:ve="http://schemas.openxmlformats.org/markup-compatibility/2006" xmlns:lc="http://schemas.openxmlformats.org/drawingml/2006/lockedCanvas" id="{72721FF6-1EE4-4E1C-AD01-BC2F7761B05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856" y="5229713"/>
            <a:ext cx="1361063" cy="862456"/>
          </a:xfrm>
          <a:prstGeom prst="rect">
            <a:avLst/>
          </a:prstGeom>
        </p:spPr>
      </p:pic>
      <p:sp>
        <p:nvSpPr>
          <p:cNvPr id="57" name="Rectangle: Rounded Corners 58">
            <a:extLst>
              <a:ext uri="{FF2B5EF4-FFF2-40B4-BE49-F238E27FC236}">
                <a16:creationId xmlns:a16="http://schemas.microsoft.com/office/drawing/2014/main" xmlns="" xmlns:wne="http://schemas.microsoft.com/office/word/2006/wordml" xmlns:w="http://schemas.openxmlformats.org/wordprocessingml/2006/main" xmlns:w10="urn:schemas-microsoft-com:office:word" xmlns:wp="http://schemas.openxmlformats.org/drawingml/2006/wordprocessingDrawing" xmlns:v="urn:schemas-microsoft-com:vml" xmlns:m="http://schemas.openxmlformats.org/officeDocument/2006/math" xmlns:o="urn:schemas-microsoft-com:office:office" xmlns:ve="http://schemas.openxmlformats.org/markup-compatibility/2006" xmlns:lc="http://schemas.openxmlformats.org/drawingml/2006/lockedCanvas" id="{40DDAFC7-2343-4D18-84DB-27D82A318D14}"/>
              </a:ext>
            </a:extLst>
          </p:cNvPr>
          <p:cNvSpPr/>
          <p:nvPr/>
        </p:nvSpPr>
        <p:spPr>
          <a:xfrm>
            <a:off x="8395995" y="2266906"/>
            <a:ext cx="2036425" cy="17274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Deployment</a:t>
            </a:r>
          </a:p>
          <a:p>
            <a:pPr algn="ctr"/>
            <a:r>
              <a:rPr lang="en-US" sz="1600" dirty="0"/>
              <a:t>Environments</a:t>
            </a:r>
          </a:p>
        </p:txBody>
      </p:sp>
      <p:sp>
        <p:nvSpPr>
          <p:cNvPr id="58" name="Rectangle: Rounded Corners 64">
            <a:extLst>
              <a:ext uri="{FF2B5EF4-FFF2-40B4-BE49-F238E27FC236}">
                <a16:creationId xmlns:a16="http://schemas.microsoft.com/office/drawing/2014/main" xmlns="" xmlns:wne="http://schemas.microsoft.com/office/word/2006/wordml" xmlns:w="http://schemas.openxmlformats.org/wordprocessingml/2006/main" xmlns:w10="urn:schemas-microsoft-com:office:word" xmlns:wp="http://schemas.openxmlformats.org/drawingml/2006/wordprocessingDrawing" xmlns:v="urn:schemas-microsoft-com:vml" xmlns:m="http://schemas.openxmlformats.org/officeDocument/2006/math" xmlns:o="urn:schemas-microsoft-com:office:office" xmlns:ve="http://schemas.openxmlformats.org/markup-compatibility/2006" xmlns:lc="http://schemas.openxmlformats.org/drawingml/2006/lockedCanvas" id="{46AFC2AF-CFE6-4A1C-A681-9C5F8CDC4E08}"/>
              </a:ext>
            </a:extLst>
          </p:cNvPr>
          <p:cNvSpPr/>
          <p:nvPr/>
        </p:nvSpPr>
        <p:spPr>
          <a:xfrm>
            <a:off x="8405321" y="4241552"/>
            <a:ext cx="2053430" cy="186039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Operate &amp; Monitor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xmlns:wne="http://schemas.microsoft.com/office/word/2006/wordml" xmlns:w="http://schemas.openxmlformats.org/wordprocessingml/2006/main" xmlns:w10="urn:schemas-microsoft-com:office:word" xmlns:wp="http://schemas.openxmlformats.org/drawingml/2006/wordprocessingDrawing" xmlns:v="urn:schemas-microsoft-com:vml" xmlns:m="http://schemas.openxmlformats.org/officeDocument/2006/math" xmlns:o="urn:schemas-microsoft-com:office:office" xmlns:ve="http://schemas.openxmlformats.org/markup-compatibility/2006" xmlns:lc="http://schemas.openxmlformats.org/drawingml/2006/lockedCanvas" id="{F3E1E8B7-7631-4D72-A00F-E23044A1BE1F}"/>
              </a:ext>
            </a:extLst>
          </p:cNvPr>
          <p:cNvCxnSpPr>
            <a:cxnSpLocks/>
          </p:cNvCxnSpPr>
          <p:nvPr/>
        </p:nvCxnSpPr>
        <p:spPr>
          <a:xfrm flipH="1" flipV="1">
            <a:off x="7548054" y="4230685"/>
            <a:ext cx="978314" cy="38693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xmlns:wne="http://schemas.microsoft.com/office/word/2006/wordml" xmlns:w="http://schemas.openxmlformats.org/wordprocessingml/2006/main" xmlns:w10="urn:schemas-microsoft-com:office:word" xmlns:wp="http://schemas.openxmlformats.org/drawingml/2006/wordprocessingDrawing" xmlns:v="urn:schemas-microsoft-com:vml" xmlns:m="http://schemas.openxmlformats.org/officeDocument/2006/math" xmlns:o="urn:schemas-microsoft-com:office:office" xmlns:ve="http://schemas.openxmlformats.org/markup-compatibility/2006" xmlns:lc="http://schemas.openxmlformats.org/drawingml/2006/lockedCanvas" id="{F663B159-7BFE-4C43-8BAD-54538C2CE6DE}"/>
              </a:ext>
            </a:extLst>
          </p:cNvPr>
          <p:cNvCxnSpPr>
            <a:cxnSpLocks/>
          </p:cNvCxnSpPr>
          <p:nvPr/>
        </p:nvCxnSpPr>
        <p:spPr>
          <a:xfrm flipH="1">
            <a:off x="3003466" y="3106549"/>
            <a:ext cx="1927876" cy="177069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xmlns:wne="http://schemas.microsoft.com/office/word/2006/wordml" xmlns:w="http://schemas.openxmlformats.org/wordprocessingml/2006/main" xmlns:w10="urn:schemas-microsoft-com:office:word" xmlns:wp="http://schemas.openxmlformats.org/drawingml/2006/wordprocessingDrawing" xmlns:v="urn:schemas-microsoft-com:vml" xmlns:m="http://schemas.openxmlformats.org/officeDocument/2006/math" xmlns:o="urn:schemas-microsoft-com:office:office" xmlns:ve="http://schemas.openxmlformats.org/markup-compatibility/2006" xmlns:lc="http://schemas.openxmlformats.org/drawingml/2006/lockedCanvas" id="{AB4FE091-356B-4BA5-B45C-01D19290C22F}"/>
              </a:ext>
            </a:extLst>
          </p:cNvPr>
          <p:cNvCxnSpPr>
            <a:cxnSpLocks/>
          </p:cNvCxnSpPr>
          <p:nvPr/>
        </p:nvCxnSpPr>
        <p:spPr>
          <a:xfrm flipH="1" flipV="1">
            <a:off x="5682856" y="2105513"/>
            <a:ext cx="1078584" cy="27353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xmlns:wne="http://schemas.microsoft.com/office/word/2006/wordml" xmlns:w="http://schemas.openxmlformats.org/wordprocessingml/2006/main" xmlns:w10="urn:schemas-microsoft-com:office:word" xmlns:wp="http://schemas.openxmlformats.org/drawingml/2006/wordprocessingDrawing" xmlns:v="urn:schemas-microsoft-com:vml" xmlns:m="http://schemas.openxmlformats.org/officeDocument/2006/math" xmlns:o="urn:schemas-microsoft-com:office:office" xmlns:ve="http://schemas.openxmlformats.org/markup-compatibility/2006" xmlns:lc="http://schemas.openxmlformats.org/drawingml/2006/lockedCanvas" id="{609F955E-CFBC-4484-ADFC-62A6ADD6D07B}"/>
              </a:ext>
            </a:extLst>
          </p:cNvPr>
          <p:cNvCxnSpPr>
            <a:cxnSpLocks/>
          </p:cNvCxnSpPr>
          <p:nvPr/>
        </p:nvCxnSpPr>
        <p:spPr>
          <a:xfrm flipH="1" flipV="1">
            <a:off x="5375959" y="4140992"/>
            <a:ext cx="94826" cy="945043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xmlns:wne="http://schemas.microsoft.com/office/word/2006/wordml" xmlns:w="http://schemas.openxmlformats.org/wordprocessingml/2006/main" xmlns:w10="urn:schemas-microsoft-com:office:word" xmlns:wp="http://schemas.openxmlformats.org/drawingml/2006/wordprocessingDrawing" xmlns:v="urn:schemas-microsoft-com:vml" xmlns:m="http://schemas.openxmlformats.org/officeDocument/2006/math" xmlns:o="urn:schemas-microsoft-com:office:office" xmlns:ve="http://schemas.openxmlformats.org/markup-compatibility/2006" xmlns:lc="http://schemas.openxmlformats.org/drawingml/2006/lockedCanvas" id="{FDEA3AF4-4A30-4B3D-B6B2-0102418C87C1}"/>
              </a:ext>
            </a:extLst>
          </p:cNvPr>
          <p:cNvCxnSpPr>
            <a:cxnSpLocks/>
          </p:cNvCxnSpPr>
          <p:nvPr/>
        </p:nvCxnSpPr>
        <p:spPr>
          <a:xfrm flipV="1">
            <a:off x="6739240" y="1941762"/>
            <a:ext cx="1227433" cy="810972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xmlns:wne="http://schemas.microsoft.com/office/word/2006/wordml" xmlns:w="http://schemas.openxmlformats.org/wordprocessingml/2006/main" xmlns:w10="urn:schemas-microsoft-com:office:word" xmlns:wp="http://schemas.openxmlformats.org/drawingml/2006/wordprocessingDrawing" xmlns:v="urn:schemas-microsoft-com:vml" xmlns:m="http://schemas.openxmlformats.org/officeDocument/2006/math" xmlns:o="urn:schemas-microsoft-com:office:office" xmlns:ve="http://schemas.openxmlformats.org/markup-compatibility/2006" xmlns:lc="http://schemas.openxmlformats.org/drawingml/2006/lockedCanvas" id="{2F22BA16-D3B7-4B43-AFCE-ACF8AAE6F2AB}"/>
              </a:ext>
            </a:extLst>
          </p:cNvPr>
          <p:cNvCxnSpPr>
            <a:cxnSpLocks/>
          </p:cNvCxnSpPr>
          <p:nvPr/>
        </p:nvCxnSpPr>
        <p:spPr>
          <a:xfrm flipV="1">
            <a:off x="7918722" y="3390886"/>
            <a:ext cx="611784" cy="37679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65" name="Picture 64" descr="Related image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406256" y="4924913"/>
            <a:ext cx="833438" cy="533400"/>
          </a:xfrm>
          <a:prstGeom prst="rect">
            <a:avLst/>
          </a:prstGeom>
          <a:noFill/>
        </p:spPr>
      </p:pic>
      <p:pic>
        <p:nvPicPr>
          <p:cNvPr id="66" name="Picture 65" descr="Image result for slack icon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796656" y="3019913"/>
            <a:ext cx="1143000" cy="1066800"/>
          </a:xfrm>
          <a:prstGeom prst="rect">
            <a:avLst/>
          </a:prstGeom>
          <a:noFill/>
        </p:spPr>
      </p:pic>
      <p:pic>
        <p:nvPicPr>
          <p:cNvPr id="67" name="Picture 66" descr="Image result for Zoom.us icon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872856" y="3858113"/>
            <a:ext cx="1005840" cy="228600"/>
          </a:xfrm>
          <a:prstGeom prst="rect">
            <a:avLst/>
          </a:prstGeom>
          <a:noFill/>
        </p:spPr>
      </p:pic>
      <p:pic>
        <p:nvPicPr>
          <p:cNvPr id="68" name="Picture 6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796656" y="3019913"/>
            <a:ext cx="1219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9" name="TextBox 60"/>
          <p:cNvSpPr txBox="1"/>
          <p:nvPr/>
        </p:nvSpPr>
        <p:spPr>
          <a:xfrm>
            <a:off x="6368656" y="5534513"/>
            <a:ext cx="1675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E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Wrk</a:t>
            </a:r>
            <a:r>
              <a:rPr lang="en-IE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 </a:t>
            </a:r>
          </a:p>
          <a:p>
            <a:pPr algn="ctr"/>
            <a:r>
              <a:rPr lang="en-IE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Performance Tests</a:t>
            </a:r>
            <a:endParaRPr lang="en-IE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itchFamily="34" charset="0"/>
            </a:endParaRPr>
          </a:p>
        </p:txBody>
      </p:sp>
      <p:pic>
        <p:nvPicPr>
          <p:cNvPr id="70" name="Picture 69" descr="Related imag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78056" y="5382113"/>
            <a:ext cx="1099037" cy="457200"/>
          </a:xfrm>
          <a:prstGeom prst="rect">
            <a:avLst/>
          </a:prstGeom>
          <a:noFill/>
        </p:spPr>
      </p:pic>
      <p:pic>
        <p:nvPicPr>
          <p:cNvPr id="71" name="Picture 70" descr="Related image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730856" y="2943713"/>
            <a:ext cx="1507601" cy="397002"/>
          </a:xfrm>
          <a:prstGeom prst="rect">
            <a:avLst/>
          </a:prstGeom>
          <a:noFill/>
        </p:spPr>
      </p:pic>
      <p:pic>
        <p:nvPicPr>
          <p:cNvPr id="72" name="Picture 71" descr="Related image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9111856" y="3248513"/>
            <a:ext cx="765175" cy="765175"/>
          </a:xfrm>
          <a:prstGeom prst="rect">
            <a:avLst/>
          </a:prstGeom>
          <a:noFill/>
        </p:spPr>
      </p:pic>
      <p:pic>
        <p:nvPicPr>
          <p:cNvPr id="73" name="Picture 72" descr="Image result for monit icon images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578456" y="4772513"/>
            <a:ext cx="2057400" cy="955222"/>
          </a:xfrm>
          <a:prstGeom prst="rect">
            <a:avLst/>
          </a:prstGeom>
          <a:noFill/>
        </p:spPr>
      </p:pic>
      <p:pic>
        <p:nvPicPr>
          <p:cNvPr id="74" name="Picture 73" descr="Image result for gradle icon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359256" y="1648313"/>
            <a:ext cx="1363148" cy="381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7256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7DE4E6-DFB0-403A-A3D4-7A4742317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18052"/>
            <a:ext cx="9905998" cy="108137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Purpose</a:t>
            </a:r>
            <a:br>
              <a:rPr lang="en-US" b="1" dirty="0"/>
            </a:br>
            <a:r>
              <a:rPr lang="en-US" sz="1800" b="1" dirty="0">
                <a:effectLst/>
              </a:rPr>
              <a:t>Online Business Intelligence to analyze building suitability and running costs.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AF3E77-EC7E-456C-BC8B-B4359E59B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08598"/>
            <a:ext cx="9905998" cy="5039803"/>
          </a:xfrm>
        </p:spPr>
        <p:txBody>
          <a:bodyPr>
            <a:normAutofit fontScale="92500" lnSpcReduction="20000"/>
          </a:bodyPr>
          <a:lstStyle/>
          <a:p>
            <a:r>
              <a:rPr lang="en-IE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Customer facing on-line system to analyse Building data</a:t>
            </a:r>
          </a:p>
          <a:p>
            <a:pPr lvl="1"/>
            <a:r>
              <a:rPr lang="en-IE" sz="22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Customer will enter building information</a:t>
            </a:r>
          </a:p>
          <a:p>
            <a:pPr lvl="2"/>
            <a:r>
              <a:rPr lang="en-IE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upload files or images</a:t>
            </a:r>
          </a:p>
          <a:p>
            <a:pPr lvl="1"/>
            <a:r>
              <a:rPr lang="en-IE" sz="22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Analysis features</a:t>
            </a:r>
          </a:p>
          <a:p>
            <a:pPr lvl="2"/>
            <a:r>
              <a:rPr lang="en-IE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Review similar building within a given price range</a:t>
            </a:r>
          </a:p>
          <a:p>
            <a:pPr lvl="2"/>
            <a:r>
              <a:rPr lang="en-IE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 costs associated to each building</a:t>
            </a:r>
          </a:p>
          <a:p>
            <a:pPr lvl="2"/>
            <a:r>
              <a:rPr lang="en-IE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Maintenance projects associated to any special features</a:t>
            </a:r>
          </a:p>
          <a:p>
            <a:r>
              <a:rPr lang="en-IE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Requirement</a:t>
            </a:r>
          </a:p>
          <a:p>
            <a:pPr lvl="2"/>
            <a:r>
              <a:rPr lang="en-IE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analysis system should be clean and simple. </a:t>
            </a:r>
          </a:p>
          <a:p>
            <a:pPr lvl="2"/>
            <a:r>
              <a:rPr lang="en-IE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simplified graphics. </a:t>
            </a:r>
          </a:p>
          <a:p>
            <a:pPr lvl="2"/>
            <a:r>
              <a:rPr lang="en-IE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administrator has access to edit detailed information</a:t>
            </a:r>
          </a:p>
          <a:p>
            <a:pPr lvl="2"/>
            <a:r>
              <a:rPr lang="en-IE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Once a client enters details it should not be able to be changed by the client.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71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0567F0-368C-4EE8-A1E0-EEF5756B5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4" y="198783"/>
            <a:ext cx="10545387" cy="679758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effectLst/>
              </a:rPr>
              <a:t>Technologies &amp; </a:t>
            </a:r>
            <a:r>
              <a:rPr lang="en-US" b="1" dirty="0"/>
              <a:t>DevOps Process</a:t>
            </a:r>
            <a:r>
              <a:rPr lang="en-US" b="1" dirty="0" smtClean="0">
                <a:effectLst/>
              </a:rPr>
              <a:t> </a:t>
            </a:r>
            <a:endParaRPr lang="en-US" b="1" dirty="0"/>
          </a:p>
        </p:txBody>
      </p:sp>
      <p:sp>
        <p:nvSpPr>
          <p:cNvPr id="4" name="Rectangle: Rounded Corners 91">
            <a:extLst>
              <a:ext uri="{FF2B5EF4-FFF2-40B4-BE49-F238E27FC236}">
                <a16:creationId xmlns:a16="http://schemas.microsoft.com/office/drawing/2014/main" xmlns="" id="{1D838972-D107-4FC0-86F6-111F21BB8F67}"/>
              </a:ext>
            </a:extLst>
          </p:cNvPr>
          <p:cNvSpPr/>
          <p:nvPr/>
        </p:nvSpPr>
        <p:spPr>
          <a:xfrm>
            <a:off x="1330891" y="3086753"/>
            <a:ext cx="1731155" cy="1720065"/>
          </a:xfrm>
          <a:prstGeom prst="roundRect">
            <a:avLst/>
          </a:prstGeom>
          <a:gradFill flip="none" rotWithShape="1">
            <a:gsLst>
              <a:gs pos="0">
                <a:srgbClr val="7D91F7">
                  <a:tint val="66000"/>
                  <a:satMod val="160000"/>
                </a:srgbClr>
              </a:gs>
              <a:gs pos="50000">
                <a:srgbClr val="7D91F7">
                  <a:tint val="44500"/>
                  <a:satMod val="160000"/>
                </a:srgbClr>
              </a:gs>
              <a:gs pos="100000">
                <a:srgbClr val="7D91F7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Collaboration</a:t>
            </a:r>
          </a:p>
        </p:txBody>
      </p:sp>
      <p:sp>
        <p:nvSpPr>
          <p:cNvPr id="5" name="Rectangle: Rounded Corners 92">
            <a:extLst>
              <a:ext uri="{FF2B5EF4-FFF2-40B4-BE49-F238E27FC236}">
                <a16:creationId xmlns:a16="http://schemas.microsoft.com/office/drawing/2014/main" xmlns="" id="{3361B1F7-61DA-41EA-A158-80D47FBC601B}"/>
              </a:ext>
            </a:extLst>
          </p:cNvPr>
          <p:cNvSpPr/>
          <p:nvPr/>
        </p:nvSpPr>
        <p:spPr>
          <a:xfrm>
            <a:off x="1478113" y="4986530"/>
            <a:ext cx="1813729" cy="1624987"/>
          </a:xfrm>
          <a:prstGeom prst="roundRect">
            <a:avLst/>
          </a:prstGeom>
          <a:gradFill flip="none" rotWithShape="1">
            <a:gsLst>
              <a:gs pos="0">
                <a:srgbClr val="7D91F7">
                  <a:tint val="66000"/>
                  <a:satMod val="160000"/>
                </a:srgbClr>
              </a:gs>
              <a:gs pos="50000">
                <a:srgbClr val="7D91F7">
                  <a:tint val="44500"/>
                  <a:satMod val="160000"/>
                </a:srgbClr>
              </a:gs>
              <a:gs pos="100000">
                <a:srgbClr val="7D91F7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Build</a:t>
            </a:r>
          </a:p>
        </p:txBody>
      </p:sp>
      <p:pic>
        <p:nvPicPr>
          <p:cNvPr id="6" name="Picture 5" descr="Related image">
            <a:extLst>
              <a:ext uri="{FF2B5EF4-FFF2-40B4-BE49-F238E27FC236}">
                <a16:creationId xmlns:a16="http://schemas.microsoft.com/office/drawing/2014/main" xmlns="" id="{8913D232-6DF1-48E3-A429-AE211CF71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875" y="5298796"/>
            <a:ext cx="740301" cy="69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94">
            <a:extLst>
              <a:ext uri="{FF2B5EF4-FFF2-40B4-BE49-F238E27FC236}">
                <a16:creationId xmlns:a16="http://schemas.microsoft.com/office/drawing/2014/main" xmlns="" id="{026577BB-D8B8-49E0-8B70-1B84A8B8C33B}"/>
              </a:ext>
            </a:extLst>
          </p:cNvPr>
          <p:cNvSpPr/>
          <p:nvPr/>
        </p:nvSpPr>
        <p:spPr>
          <a:xfrm>
            <a:off x="6318338" y="1219199"/>
            <a:ext cx="4114083" cy="1327142"/>
          </a:xfrm>
          <a:prstGeom prst="roundRect">
            <a:avLst/>
          </a:prstGeom>
          <a:gradFill flip="none" rotWithShape="1">
            <a:gsLst>
              <a:gs pos="0">
                <a:srgbClr val="7D91F7">
                  <a:tint val="66000"/>
                  <a:satMod val="160000"/>
                </a:srgbClr>
              </a:gs>
              <a:gs pos="50000">
                <a:srgbClr val="7D91F7">
                  <a:tint val="44500"/>
                  <a:satMod val="160000"/>
                </a:srgbClr>
              </a:gs>
              <a:gs pos="100000">
                <a:srgbClr val="7D91F7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Continuous Integration &amp; Deploy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AC3D39C-1E7D-4D10-8B3F-7F6EB9B0ED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626" y="6221481"/>
            <a:ext cx="1385526" cy="217818"/>
          </a:xfrm>
          <a:prstGeom prst="rect">
            <a:avLst/>
          </a:prstGeom>
        </p:spPr>
      </p:pic>
      <p:sp>
        <p:nvSpPr>
          <p:cNvPr id="9" name="Rectangle: Rounded Corners 96">
            <a:extLst>
              <a:ext uri="{FF2B5EF4-FFF2-40B4-BE49-F238E27FC236}">
                <a16:creationId xmlns:a16="http://schemas.microsoft.com/office/drawing/2014/main" xmlns="" id="{D5A10EA0-9538-4294-9A39-376087F91AA9}"/>
              </a:ext>
            </a:extLst>
          </p:cNvPr>
          <p:cNvSpPr/>
          <p:nvPr/>
        </p:nvSpPr>
        <p:spPr>
          <a:xfrm>
            <a:off x="3821467" y="1245567"/>
            <a:ext cx="2131800" cy="1543075"/>
          </a:xfrm>
          <a:prstGeom prst="roundRect">
            <a:avLst/>
          </a:prstGeom>
          <a:gradFill flip="none" rotWithShape="1">
            <a:gsLst>
              <a:gs pos="0">
                <a:srgbClr val="7D91F7">
                  <a:tint val="66000"/>
                  <a:satMod val="160000"/>
                </a:srgbClr>
              </a:gs>
              <a:gs pos="50000">
                <a:srgbClr val="7D91F7">
                  <a:tint val="44500"/>
                  <a:satMod val="160000"/>
                </a:srgbClr>
              </a:gs>
              <a:gs pos="100000">
                <a:srgbClr val="7D91F7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Configuration Management</a:t>
            </a:r>
          </a:p>
        </p:txBody>
      </p:sp>
      <p:sp>
        <p:nvSpPr>
          <p:cNvPr id="10" name="Rectangle: Rounded Corners 97">
            <a:extLst>
              <a:ext uri="{FF2B5EF4-FFF2-40B4-BE49-F238E27FC236}">
                <a16:creationId xmlns:a16="http://schemas.microsoft.com/office/drawing/2014/main" xmlns="" id="{F6E1CC74-9639-445F-9926-FC0AF8932A1A}"/>
              </a:ext>
            </a:extLst>
          </p:cNvPr>
          <p:cNvSpPr/>
          <p:nvPr/>
        </p:nvSpPr>
        <p:spPr>
          <a:xfrm>
            <a:off x="1326347" y="1219200"/>
            <a:ext cx="2047361" cy="1569442"/>
          </a:xfrm>
          <a:prstGeom prst="roundRect">
            <a:avLst/>
          </a:prstGeom>
          <a:gradFill flip="none" rotWithShape="1">
            <a:gsLst>
              <a:gs pos="0">
                <a:srgbClr val="7D91F7">
                  <a:tint val="66000"/>
                  <a:satMod val="160000"/>
                </a:srgbClr>
              </a:gs>
              <a:gs pos="50000">
                <a:srgbClr val="7D91F7">
                  <a:tint val="44500"/>
                  <a:satMod val="160000"/>
                </a:srgbClr>
              </a:gs>
              <a:gs pos="100000">
                <a:srgbClr val="7D91F7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Requirements &amp; Planning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6A2D1D4E-E637-41B0-9A80-E88C62213F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821" y="1638062"/>
            <a:ext cx="1752600" cy="4894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A664BF7-2BED-4529-AF18-7CD31084ED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037" y="1918204"/>
            <a:ext cx="1261152" cy="673781"/>
          </a:xfrm>
          <a:prstGeom prst="rect">
            <a:avLst/>
          </a:prstGeom>
        </p:spPr>
      </p:pic>
      <p:pic>
        <p:nvPicPr>
          <p:cNvPr id="13" name="Picture 12" descr="Related image">
            <a:extLst>
              <a:ext uri="{FF2B5EF4-FFF2-40B4-BE49-F238E27FC236}">
                <a16:creationId xmlns:a16="http://schemas.microsoft.com/office/drawing/2014/main" xmlns="" id="{D3474849-1B27-4378-8BAC-4A0E031BC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983" y="2640052"/>
            <a:ext cx="5458459" cy="289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94385D5-98B6-4AC7-B7CD-65B49EF4CA0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026" y="1949764"/>
            <a:ext cx="950927" cy="66738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323884FB-A247-4387-9215-9A9E8470F2A0}"/>
              </a:ext>
            </a:extLst>
          </p:cNvPr>
          <p:cNvCxnSpPr>
            <a:cxnSpLocks/>
          </p:cNvCxnSpPr>
          <p:nvPr/>
        </p:nvCxnSpPr>
        <p:spPr>
          <a:xfrm flipH="1">
            <a:off x="2909567" y="4870771"/>
            <a:ext cx="796090" cy="51732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EDBCDB02-1877-48E1-8234-82F5C68048D2}"/>
              </a:ext>
            </a:extLst>
          </p:cNvPr>
          <p:cNvCxnSpPr>
            <a:cxnSpLocks/>
          </p:cNvCxnSpPr>
          <p:nvPr/>
        </p:nvCxnSpPr>
        <p:spPr>
          <a:xfrm flipH="1" flipV="1">
            <a:off x="3133570" y="2815078"/>
            <a:ext cx="687897" cy="519895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E63422CD-2838-4A04-81ED-A278AEC4189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908" y="1721164"/>
            <a:ext cx="1534416" cy="46178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3381917-C21F-4F2D-87AA-7E079E65AD3F}"/>
              </a:ext>
            </a:extLst>
          </p:cNvPr>
          <p:cNvCxnSpPr>
            <a:cxnSpLocks/>
          </p:cNvCxnSpPr>
          <p:nvPr/>
        </p:nvCxnSpPr>
        <p:spPr>
          <a:xfrm flipV="1">
            <a:off x="7504233" y="2546342"/>
            <a:ext cx="419808" cy="812642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Rectangle: Rounded Corners 106">
            <a:extLst>
              <a:ext uri="{FF2B5EF4-FFF2-40B4-BE49-F238E27FC236}">
                <a16:creationId xmlns:a16="http://schemas.microsoft.com/office/drawing/2014/main" xmlns="" id="{1A4C5F64-6070-4AA7-B3C8-B87CA784202B}"/>
              </a:ext>
            </a:extLst>
          </p:cNvPr>
          <p:cNvSpPr/>
          <p:nvPr/>
        </p:nvSpPr>
        <p:spPr>
          <a:xfrm>
            <a:off x="3674516" y="5580156"/>
            <a:ext cx="4292509" cy="1084988"/>
          </a:xfrm>
          <a:prstGeom prst="roundRect">
            <a:avLst/>
          </a:prstGeom>
          <a:gradFill flip="none" rotWithShape="1">
            <a:gsLst>
              <a:gs pos="0">
                <a:srgbClr val="7D91F7">
                  <a:tint val="66000"/>
                  <a:satMod val="160000"/>
                </a:srgbClr>
              </a:gs>
              <a:gs pos="50000">
                <a:srgbClr val="7D91F7">
                  <a:tint val="44500"/>
                  <a:satMod val="160000"/>
                </a:srgbClr>
              </a:gs>
              <a:gs pos="100000">
                <a:srgbClr val="7D91F7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smtClean="0"/>
              <a:t>Automated Testing</a:t>
            </a:r>
            <a:endParaRPr lang="en-US" sz="1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72721FF6-1EE4-4E1C-AD01-BC2F7761B05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826" y="5835963"/>
            <a:ext cx="1361063" cy="807062"/>
          </a:xfrm>
          <a:prstGeom prst="rect">
            <a:avLst/>
          </a:prstGeom>
        </p:spPr>
      </p:pic>
      <p:sp>
        <p:nvSpPr>
          <p:cNvPr id="21" name="Rectangle: Rounded Corners 108">
            <a:extLst>
              <a:ext uri="{FF2B5EF4-FFF2-40B4-BE49-F238E27FC236}">
                <a16:creationId xmlns:a16="http://schemas.microsoft.com/office/drawing/2014/main" xmlns="" id="{40DDAFC7-2343-4D18-84DB-27D82A318D14}"/>
              </a:ext>
            </a:extLst>
          </p:cNvPr>
          <p:cNvSpPr/>
          <p:nvPr/>
        </p:nvSpPr>
        <p:spPr>
          <a:xfrm>
            <a:off x="8317965" y="2873156"/>
            <a:ext cx="2062756" cy="1616476"/>
          </a:xfrm>
          <a:prstGeom prst="roundRect">
            <a:avLst/>
          </a:prstGeom>
          <a:gradFill flip="none" rotWithShape="1">
            <a:gsLst>
              <a:gs pos="0">
                <a:srgbClr val="7D91F7">
                  <a:tint val="66000"/>
                  <a:satMod val="160000"/>
                </a:srgbClr>
              </a:gs>
              <a:gs pos="50000">
                <a:srgbClr val="7D91F7">
                  <a:tint val="44500"/>
                  <a:satMod val="160000"/>
                </a:srgbClr>
              </a:gs>
              <a:gs pos="100000">
                <a:srgbClr val="7D91F7">
                  <a:tint val="23500"/>
                  <a:satMod val="160000"/>
                </a:srgbClr>
              </a:gs>
            </a:gsLst>
            <a:lin ang="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Deployment</a:t>
            </a:r>
          </a:p>
          <a:p>
            <a:pPr algn="ctr"/>
            <a:r>
              <a:rPr lang="en-US" sz="1600" dirty="0"/>
              <a:t>Environments</a:t>
            </a:r>
          </a:p>
        </p:txBody>
      </p:sp>
      <p:sp>
        <p:nvSpPr>
          <p:cNvPr id="22" name="Rectangle: Rounded Corners 109">
            <a:extLst>
              <a:ext uri="{FF2B5EF4-FFF2-40B4-BE49-F238E27FC236}">
                <a16:creationId xmlns:a16="http://schemas.microsoft.com/office/drawing/2014/main" xmlns="" id="{46AFC2AF-CFE6-4A1C-A681-9C5F8CDC4E08}"/>
              </a:ext>
            </a:extLst>
          </p:cNvPr>
          <p:cNvSpPr/>
          <p:nvPr/>
        </p:nvSpPr>
        <p:spPr>
          <a:xfrm>
            <a:off x="8327291" y="4847803"/>
            <a:ext cx="2053430" cy="1763714"/>
          </a:xfrm>
          <a:prstGeom prst="roundRect">
            <a:avLst/>
          </a:prstGeom>
          <a:gradFill flip="none" rotWithShape="1">
            <a:gsLst>
              <a:gs pos="0">
                <a:srgbClr val="7D91F7">
                  <a:tint val="66000"/>
                  <a:satMod val="160000"/>
                </a:srgbClr>
              </a:gs>
              <a:gs pos="50000">
                <a:srgbClr val="7D91F7">
                  <a:tint val="44500"/>
                  <a:satMod val="160000"/>
                </a:srgbClr>
              </a:gs>
              <a:gs pos="100000">
                <a:srgbClr val="7D91F7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Operate &amp; Monitor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F3E1E8B7-7631-4D72-A00F-E23044A1BE1F}"/>
              </a:ext>
            </a:extLst>
          </p:cNvPr>
          <p:cNvCxnSpPr>
            <a:cxnSpLocks/>
          </p:cNvCxnSpPr>
          <p:nvPr/>
        </p:nvCxnSpPr>
        <p:spPr>
          <a:xfrm flipH="1" flipV="1">
            <a:off x="7470024" y="4836935"/>
            <a:ext cx="978314" cy="38693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663B159-7BFE-4C43-8BAD-54538C2CE6DE}"/>
              </a:ext>
            </a:extLst>
          </p:cNvPr>
          <p:cNvCxnSpPr>
            <a:cxnSpLocks/>
          </p:cNvCxnSpPr>
          <p:nvPr/>
        </p:nvCxnSpPr>
        <p:spPr>
          <a:xfrm flipH="1">
            <a:off x="2925436" y="3712799"/>
            <a:ext cx="1927876" cy="177069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AB4FE091-356B-4BA5-B45C-01D19290C22F}"/>
              </a:ext>
            </a:extLst>
          </p:cNvPr>
          <p:cNvCxnSpPr>
            <a:cxnSpLocks/>
          </p:cNvCxnSpPr>
          <p:nvPr/>
        </p:nvCxnSpPr>
        <p:spPr>
          <a:xfrm flipH="1" flipV="1">
            <a:off x="5953267" y="2591985"/>
            <a:ext cx="730143" cy="393315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609F955E-CFBC-4484-ADFC-62A6ADD6D07B}"/>
              </a:ext>
            </a:extLst>
          </p:cNvPr>
          <p:cNvCxnSpPr>
            <a:cxnSpLocks/>
          </p:cNvCxnSpPr>
          <p:nvPr/>
        </p:nvCxnSpPr>
        <p:spPr>
          <a:xfrm flipH="1" flipV="1">
            <a:off x="5297929" y="4747243"/>
            <a:ext cx="94826" cy="945043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FDEA3AF4-4A30-4B3D-B6B2-0102418C87C1}"/>
              </a:ext>
            </a:extLst>
          </p:cNvPr>
          <p:cNvCxnSpPr>
            <a:cxnSpLocks/>
          </p:cNvCxnSpPr>
          <p:nvPr/>
        </p:nvCxnSpPr>
        <p:spPr>
          <a:xfrm flipV="1">
            <a:off x="6661210" y="2548012"/>
            <a:ext cx="1227433" cy="810972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2F22BA16-D3B7-4B43-AFCE-ACF8AAE6F2AB}"/>
              </a:ext>
            </a:extLst>
          </p:cNvPr>
          <p:cNvCxnSpPr>
            <a:cxnSpLocks/>
          </p:cNvCxnSpPr>
          <p:nvPr/>
        </p:nvCxnSpPr>
        <p:spPr>
          <a:xfrm flipV="1">
            <a:off x="7840692" y="3997137"/>
            <a:ext cx="611784" cy="37679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9" name="Picture 28" descr="Related image">
            <a:extLst>
              <a:ext uri="{FF2B5EF4-FFF2-40B4-BE49-F238E27FC236}">
                <a16:creationId xmlns:a16="http://schemas.microsoft.com/office/drawing/2014/main" xmlns="" id="{401ACDE4-B7D9-4196-A8AD-4186CA769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328226" y="5531163"/>
            <a:ext cx="833438" cy="499141"/>
          </a:xfrm>
          <a:prstGeom prst="rect">
            <a:avLst/>
          </a:prstGeom>
          <a:noFill/>
        </p:spPr>
      </p:pic>
      <p:pic>
        <p:nvPicPr>
          <p:cNvPr id="30" name="Picture 29" descr="Image result for slack icon">
            <a:extLst>
              <a:ext uri="{FF2B5EF4-FFF2-40B4-BE49-F238E27FC236}">
                <a16:creationId xmlns:a16="http://schemas.microsoft.com/office/drawing/2014/main" xmlns="" id="{3B4F4157-5C39-468E-B4EB-4D9FFA4C7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566226" y="3626163"/>
            <a:ext cx="1228519" cy="998281"/>
          </a:xfrm>
          <a:prstGeom prst="rect">
            <a:avLst/>
          </a:prstGeom>
          <a:noFill/>
        </p:spPr>
      </p:pic>
      <p:pic>
        <p:nvPicPr>
          <p:cNvPr id="31" name="Picture 30" descr="Image result for Zoom.us icon">
            <a:extLst>
              <a:ext uri="{FF2B5EF4-FFF2-40B4-BE49-F238E27FC236}">
                <a16:creationId xmlns:a16="http://schemas.microsoft.com/office/drawing/2014/main" xmlns="" id="{2F2E3B5D-CE69-4ADA-A498-65222952D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660714" y="4464363"/>
            <a:ext cx="1081097" cy="213917"/>
          </a:xfrm>
          <a:prstGeom prst="rect">
            <a:avLst/>
          </a:prstGeom>
          <a:noFill/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A272410F-9916-48B3-AAB7-2F12300A3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56066" y="3626163"/>
            <a:ext cx="1310420" cy="21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60">
            <a:extLst>
              <a:ext uri="{FF2B5EF4-FFF2-40B4-BE49-F238E27FC236}">
                <a16:creationId xmlns:a16="http://schemas.microsoft.com/office/drawing/2014/main" xmlns="" id="{E61ACCCE-3C6E-46EB-B66E-50745C51DE4A}"/>
              </a:ext>
            </a:extLst>
          </p:cNvPr>
          <p:cNvSpPr txBox="1"/>
          <p:nvPr/>
        </p:nvSpPr>
        <p:spPr>
          <a:xfrm>
            <a:off x="6087036" y="6140763"/>
            <a:ext cx="1879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E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Wrk</a:t>
            </a:r>
            <a:r>
              <a:rPr lang="en-IE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 </a:t>
            </a:r>
          </a:p>
          <a:p>
            <a:pPr algn="ctr"/>
            <a:r>
              <a:rPr lang="en-IE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Performce</a:t>
            </a:r>
            <a:r>
              <a:rPr lang="en-IE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 </a:t>
            </a:r>
            <a:r>
              <a:rPr lang="en-IE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Tests</a:t>
            </a:r>
          </a:p>
        </p:txBody>
      </p:sp>
      <p:pic>
        <p:nvPicPr>
          <p:cNvPr id="34" name="Picture 33" descr="Related image">
            <a:extLst>
              <a:ext uri="{FF2B5EF4-FFF2-40B4-BE49-F238E27FC236}">
                <a16:creationId xmlns:a16="http://schemas.microsoft.com/office/drawing/2014/main" xmlns="" id="{008D268E-D1DB-43FB-9F12-C5E2CCA12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00026" y="5988363"/>
            <a:ext cx="1099037" cy="427835"/>
          </a:xfrm>
          <a:prstGeom prst="rect">
            <a:avLst/>
          </a:prstGeom>
          <a:noFill/>
        </p:spPr>
      </p:pic>
      <p:pic>
        <p:nvPicPr>
          <p:cNvPr id="35" name="Picture 34" descr="Related image">
            <a:extLst>
              <a:ext uri="{FF2B5EF4-FFF2-40B4-BE49-F238E27FC236}">
                <a16:creationId xmlns:a16="http://schemas.microsoft.com/office/drawing/2014/main" xmlns="" id="{4861B1E8-4350-452C-B15F-DCAF10295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652826" y="3549963"/>
            <a:ext cx="1507601" cy="371503"/>
          </a:xfrm>
          <a:prstGeom prst="rect">
            <a:avLst/>
          </a:prstGeom>
          <a:noFill/>
        </p:spPr>
      </p:pic>
      <p:pic>
        <p:nvPicPr>
          <p:cNvPr id="36" name="Picture 35" descr="Related image">
            <a:extLst>
              <a:ext uri="{FF2B5EF4-FFF2-40B4-BE49-F238E27FC236}">
                <a16:creationId xmlns:a16="http://schemas.microsoft.com/office/drawing/2014/main" xmlns="" id="{5019FCB9-A345-42F5-9602-81AE2CA39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9033826" y="3854763"/>
            <a:ext cx="765175" cy="716029"/>
          </a:xfrm>
          <a:prstGeom prst="rect">
            <a:avLst/>
          </a:prstGeom>
          <a:noFill/>
        </p:spPr>
      </p:pic>
      <p:pic>
        <p:nvPicPr>
          <p:cNvPr id="38" name="Picture 37" descr="Image result for monit icon images">
            <a:extLst>
              <a:ext uri="{FF2B5EF4-FFF2-40B4-BE49-F238E27FC236}">
                <a16:creationId xmlns:a16="http://schemas.microsoft.com/office/drawing/2014/main" xmlns="" id="{AAFFF1A1-64CD-49A6-8815-15B8508AD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500426" y="5531163"/>
            <a:ext cx="2057400" cy="979818"/>
          </a:xfrm>
          <a:prstGeom prst="rect">
            <a:avLst/>
          </a:prstGeom>
          <a:noFill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024" y="2127478"/>
            <a:ext cx="135890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673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42048" y="1452282"/>
            <a:ext cx="1649506" cy="2492189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213D03-BB56-4285-96A8-A7901DD60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547" y="0"/>
            <a:ext cx="9740347" cy="1057835"/>
          </a:xfrm>
        </p:spPr>
        <p:txBody>
          <a:bodyPr/>
          <a:lstStyle/>
          <a:p>
            <a:r>
              <a:rPr lang="en-US" b="1" dirty="0" err="1" smtClean="0"/>
              <a:t>CrowSoft</a:t>
            </a:r>
            <a:r>
              <a:rPr lang="en-US" b="1" dirty="0" smtClean="0"/>
              <a:t> Agile </a:t>
            </a:r>
            <a:r>
              <a:rPr lang="en-US" b="1" dirty="0"/>
              <a:t>Process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88EACB63-DCE3-4A41-A128-3B53822C87A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99129" y="1210235"/>
            <a:ext cx="9583271" cy="4751294"/>
          </a:xfrm>
          <a:prstGeom prst="rect">
            <a:avLst/>
          </a:prstGeom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1" y="1747091"/>
            <a:ext cx="1326777" cy="104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94385D5-98B6-4AC7-B7CD-65B49EF4CA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21" y="2796428"/>
            <a:ext cx="1147816" cy="104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8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9342" y="358588"/>
            <a:ext cx="9905998" cy="591672"/>
          </a:xfrm>
        </p:spPr>
        <p:txBody>
          <a:bodyPr/>
          <a:lstStyle/>
          <a:p>
            <a:r>
              <a:rPr lang="en-IE" dirty="0" smtClean="0"/>
              <a:t>JIRA Sprint</a:t>
            </a:r>
            <a:endParaRPr lang="en-IE" dirty="0"/>
          </a:p>
        </p:txBody>
      </p:sp>
      <p:sp>
        <p:nvSpPr>
          <p:cNvPr id="4" name="Rounded Rectangle 3"/>
          <p:cNvSpPr/>
          <p:nvPr/>
        </p:nvSpPr>
        <p:spPr>
          <a:xfrm>
            <a:off x="394447" y="1156447"/>
            <a:ext cx="11528612" cy="547743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29" y="1353672"/>
            <a:ext cx="10721789" cy="498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8944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84093" y="5428129"/>
            <a:ext cx="1272989" cy="1030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</a:p>
          <a:p>
            <a:pPr algn="ctr"/>
            <a:r>
              <a:rPr lang="en-I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I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rlennon</a:t>
            </a: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I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I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CrowSoft</a:t>
            </a:r>
            <a:endParaRPr lang="en-I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I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7" name="Picture 3" descr="C:\Users\KK\AppData\Local\Microsoft\Windows\Temporary Internet Files\Content.IE5\A50P4KBE\580px-Computer_n_screen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82" y="784091"/>
            <a:ext cx="1613647" cy="124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29" y="4242919"/>
            <a:ext cx="1640542" cy="1398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Rounded Rectangle 40"/>
          <p:cNvSpPr/>
          <p:nvPr/>
        </p:nvSpPr>
        <p:spPr>
          <a:xfrm>
            <a:off x="2743200" y="4442974"/>
            <a:ext cx="2205317" cy="2397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Jenkins	</a:t>
            </a:r>
            <a:endParaRPr lang="en-IE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I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 </a:t>
            </a:r>
            <a:endParaRPr lang="en-IE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I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 SSH</a:t>
            </a:r>
          </a:p>
          <a:p>
            <a:pPr algn="ctr"/>
            <a:r>
              <a:rPr lang="en-I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Putty </a:t>
            </a:r>
            <a:endParaRPr lang="en-IE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I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</a:p>
          <a:p>
            <a:pPr algn="ctr"/>
            <a:r>
              <a:rPr lang="en-I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Ansible</a:t>
            </a:r>
            <a:endParaRPr lang="en-IE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I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Jfrog</a:t>
            </a:r>
            <a:r>
              <a:rPr lang="en-I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Artifactory</a:t>
            </a:r>
            <a:endParaRPr lang="en-IE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I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Selenium</a:t>
            </a:r>
            <a:endParaRPr lang="en-IE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 flipH="1">
            <a:off x="6304718" y="4374776"/>
            <a:ext cx="2166929" cy="2303929"/>
          </a:xfrm>
          <a:prstGeom prst="roundRect">
            <a:avLst>
              <a:gd name="adj" fmla="val 17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Ubuntu 16.04</a:t>
            </a:r>
          </a:p>
          <a:p>
            <a:pPr algn="ctr"/>
            <a:r>
              <a:rPr lang="en-I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.NET Core</a:t>
            </a:r>
          </a:p>
          <a:p>
            <a:pPr algn="ctr"/>
            <a:r>
              <a:rPr lang="en-I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</a:p>
          <a:p>
            <a:pPr algn="ctr"/>
            <a:r>
              <a:rPr lang="en-I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Nunit</a:t>
            </a:r>
            <a:endParaRPr lang="en-IE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I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Monit</a:t>
            </a:r>
            <a:endParaRPr lang="en-IE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I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 </a:t>
            </a:r>
            <a:r>
              <a:rPr lang="en-I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</a:p>
          <a:p>
            <a:pPr algn="ctr"/>
            <a:r>
              <a:rPr lang="en-I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Wk</a:t>
            </a:r>
            <a:r>
              <a:rPr lang="en-I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Per. Tests</a:t>
            </a:r>
            <a:endParaRPr lang="en-I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259" y="1235066"/>
            <a:ext cx="2844574" cy="3516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C:\Users\KK\AppData\Local\Microsoft\Windows\Temporary Internet Files\Content.IE5\KASK9R65\Gorilla-server.svg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176" y="1235065"/>
            <a:ext cx="2907096" cy="340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0389EE-9E58-48FF-89C5-3FBADBA3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447" y="71718"/>
            <a:ext cx="9690848" cy="787024"/>
          </a:xfrm>
        </p:spPr>
        <p:txBody>
          <a:bodyPr>
            <a:normAutofit fontScale="90000"/>
          </a:bodyPr>
          <a:lstStyle/>
          <a:p>
            <a:r>
              <a:rPr lang="en-US" sz="2200" b="1" dirty="0" smtClean="0">
                <a:effectLst/>
              </a:rPr>
              <a:t>Development Environment </a:t>
            </a:r>
            <a:r>
              <a:rPr lang="en-US" b="1" dirty="0">
                <a:effectLst/>
              </a:rPr>
              <a:t/>
            </a:r>
            <a:br>
              <a:rPr lang="en-US" b="1" dirty="0">
                <a:effectLst/>
              </a:rPr>
            </a:b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51176" y="735106"/>
            <a:ext cx="3531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 Server</a:t>
            </a:r>
            <a:endParaRPr lang="en-I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43201" y="784089"/>
            <a:ext cx="261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Jenkins Server</a:t>
            </a:r>
            <a:endParaRPr lang="en-I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836" y="3371363"/>
            <a:ext cx="2365310" cy="259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5295" y="4293484"/>
            <a:ext cx="2238580" cy="259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099176" y="4242919"/>
            <a:ext cx="1445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Testing</a:t>
            </a:r>
            <a:endParaRPr lang="en-IE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0" y="5065059"/>
            <a:ext cx="1111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Live</a:t>
            </a:r>
            <a:endParaRPr lang="en-IE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41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79294"/>
            <a:ext cx="9905998" cy="860612"/>
          </a:xfrm>
        </p:spPr>
        <p:txBody>
          <a:bodyPr/>
          <a:lstStyle/>
          <a:p>
            <a:r>
              <a:rPr lang="en-IE" dirty="0" smtClean="0"/>
              <a:t>DevOps Pipeline</a:t>
            </a:r>
            <a:endParaRPr lang="en-I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859" y="1506071"/>
            <a:ext cx="8659906" cy="509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3121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9F7F4A-86AD-47F3-BFAB-E016FC554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77" y="1506070"/>
            <a:ext cx="3747248" cy="1084730"/>
          </a:xfrm>
        </p:spPr>
        <p:txBody>
          <a:bodyPr/>
          <a:lstStyle/>
          <a:p>
            <a:r>
              <a:rPr lang="en-US" b="1" dirty="0" smtClean="0">
                <a:effectLst/>
              </a:rPr>
              <a:t>Software Stack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67892F-7F4B-4080-AB9E-8D9B3675F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1066801"/>
            <a:ext cx="9917858" cy="636494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74777" y="2832940"/>
            <a:ext cx="7404847" cy="3621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53" y="2590800"/>
            <a:ext cx="3048000" cy="3827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7D9F7F4A-86AD-47F3-BFAB-E016FC5547ED}"/>
              </a:ext>
            </a:extLst>
          </p:cNvPr>
          <p:cNvSpPr txBox="1">
            <a:spLocks/>
          </p:cNvSpPr>
          <p:nvPr/>
        </p:nvSpPr>
        <p:spPr>
          <a:xfrm>
            <a:off x="4455460" y="1828800"/>
            <a:ext cx="697454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effectLst/>
              </a:rPr>
              <a:t>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33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7765D5-3401-4A9A-A22D-1A26A1C1D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24" y="238540"/>
            <a:ext cx="10697787" cy="85515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Code Repository</a:t>
            </a:r>
            <a:br>
              <a:rPr lang="en-US" b="1" dirty="0">
                <a:effectLst/>
              </a:rPr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7C2624D-6B5C-40ED-A15A-6A1AFF853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53" y="2599765"/>
            <a:ext cx="10608907" cy="39355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4047" y="1102659"/>
            <a:ext cx="65800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</a:p>
          <a:p>
            <a:r>
              <a:rPr lang="en-IE" sz="2000" dirty="0">
                <a:hlinkClick r:id="rId3"/>
              </a:rPr>
              <a:t>https://github.com/rlennon/CrowSoft</a:t>
            </a:r>
            <a:endParaRPr lang="en-IE" sz="2000" dirty="0"/>
          </a:p>
          <a:p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46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1365</TotalTime>
  <Words>194</Words>
  <Application>Microsoft Office PowerPoint</Application>
  <PresentationFormat>Custom</PresentationFormat>
  <Paragraphs>81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Mesh</vt:lpstr>
      <vt:lpstr>CrowSoft Technologies</vt:lpstr>
      <vt:lpstr>Purpose Online Business Intelligence to analyze building suitability and running costs. </vt:lpstr>
      <vt:lpstr>Technologies &amp; DevOps Process </vt:lpstr>
      <vt:lpstr>CrowSoft Agile Process</vt:lpstr>
      <vt:lpstr>JIRA Sprint</vt:lpstr>
      <vt:lpstr>Development Environment  </vt:lpstr>
      <vt:lpstr>DevOps Pipeline</vt:lpstr>
      <vt:lpstr>Software Stack </vt:lpstr>
      <vt:lpstr>Code Repository </vt:lpstr>
      <vt:lpstr>Security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CrowSoft Technologies</dc:title>
  <dc:creator>Colin Kenny</dc:creator>
  <cp:lastModifiedBy>KK</cp:lastModifiedBy>
  <cp:revision>34</cp:revision>
  <dcterms:created xsi:type="dcterms:W3CDTF">2019-04-03T10:22:16Z</dcterms:created>
  <dcterms:modified xsi:type="dcterms:W3CDTF">2019-04-05T22:17:25Z</dcterms:modified>
</cp:coreProperties>
</file>