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4" r:id="rId1"/>
    <p:sldMasterId id="2147483942" r:id="rId2"/>
    <p:sldMasterId id="2147483954" r:id="rId3"/>
  </p:sldMasterIdLst>
  <p:notesMasterIdLst>
    <p:notesMasterId r:id="rId18"/>
  </p:notesMasterIdLst>
  <p:handoutMasterIdLst>
    <p:handoutMasterId r:id="rId19"/>
  </p:handoutMasterIdLst>
  <p:sldIdLst>
    <p:sldId id="256" r:id="rId4"/>
    <p:sldId id="264" r:id="rId5"/>
    <p:sldId id="270" r:id="rId6"/>
    <p:sldId id="269" r:id="rId7"/>
    <p:sldId id="274" r:id="rId8"/>
    <p:sldId id="275" r:id="rId9"/>
    <p:sldId id="273" r:id="rId10"/>
    <p:sldId id="276" r:id="rId11"/>
    <p:sldId id="262" r:id="rId12"/>
    <p:sldId id="268" r:id="rId13"/>
    <p:sldId id="267" r:id="rId14"/>
    <p:sldId id="265" r:id="rId15"/>
    <p:sldId id="26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94"/>
    <p:restoredTop sz="94674"/>
  </p:normalViewPr>
  <p:slideViewPr>
    <p:cSldViewPr snapToGrid="0" snapToObjects="1">
      <p:cViewPr varScale="1">
        <p:scale>
          <a:sx n="63" d="100"/>
          <a:sy n="63" d="100"/>
        </p:scale>
        <p:origin x="72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0D35C0-1629-3349-ABD1-BD1E6D6E2D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66EAA69-73D4-5540-9546-A59BDD54E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7A5258-2FF6-7248-B92E-336690AD6C50}" type="datetimeFigureOut">
              <a:rPr lang="en-US" smtClean="0"/>
              <a:t>6/2/2020</a:t>
            </a:fld>
            <a:endParaRPr lang="en-US" dirty="0"/>
          </a:p>
        </p:txBody>
      </p:sp>
      <p:sp>
        <p:nvSpPr>
          <p:cNvPr id="4" name="Footer Placeholder 3">
            <a:extLst>
              <a:ext uri="{FF2B5EF4-FFF2-40B4-BE49-F238E27FC236}">
                <a16:creationId xmlns:a16="http://schemas.microsoft.com/office/drawing/2014/main" id="{168311DD-47FB-E144-B390-8D5A4DA646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8DDF301-4675-1D44-B0BF-30E10E5E69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CBB985-6A6F-B84F-8819-B462F501A0A9}" type="slidenum">
              <a:rPr lang="en-US" smtClean="0"/>
              <a:t>‹#›</a:t>
            </a:fld>
            <a:endParaRPr lang="en-US" dirty="0"/>
          </a:p>
        </p:txBody>
      </p:sp>
      <p:pic>
        <p:nvPicPr>
          <p:cNvPr id="7" name="Picture 6">
            <a:extLst>
              <a:ext uri="{FF2B5EF4-FFF2-40B4-BE49-F238E27FC236}">
                <a16:creationId xmlns:a16="http://schemas.microsoft.com/office/drawing/2014/main" id="{24C190ED-3027-4F40-97EA-FF06DFB8C67D}"/>
              </a:ext>
            </a:extLst>
          </p:cNvPr>
          <p:cNvPicPr>
            <a:picLocks noChangeAspect="1"/>
          </p:cNvPicPr>
          <p:nvPr/>
        </p:nvPicPr>
        <p:blipFill>
          <a:blip r:embed="rId2"/>
          <a:stretch>
            <a:fillRect/>
          </a:stretch>
        </p:blipFill>
        <p:spPr>
          <a:xfrm>
            <a:off x="608170" y="8685213"/>
            <a:ext cx="1001688" cy="421271"/>
          </a:xfrm>
          <a:prstGeom prst="rect">
            <a:avLst/>
          </a:prstGeom>
        </p:spPr>
      </p:pic>
    </p:spTree>
    <p:extLst>
      <p:ext uri="{BB962C8B-B14F-4D97-AF65-F5344CB8AC3E}">
        <p14:creationId xmlns:p14="http://schemas.microsoft.com/office/powerpoint/2010/main" val="29850836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6D9DB-1781-834E-9EC4-E5444CE61BAE}" type="datetimeFigureOut">
              <a:rPr lang="en-US" smtClean="0"/>
              <a:t>6/2/2020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7C417-69CA-944E-B25D-B167E9DA0792}" type="slidenum">
              <a:rPr lang="en-US" smtClean="0"/>
              <a:t>‹#›</a:t>
            </a:fld>
            <a:endParaRPr lang="en-US" dirty="0"/>
          </a:p>
        </p:txBody>
      </p:sp>
    </p:spTree>
    <p:extLst>
      <p:ext uri="{BB962C8B-B14F-4D97-AF65-F5344CB8AC3E}">
        <p14:creationId xmlns:p14="http://schemas.microsoft.com/office/powerpoint/2010/main" val="42936853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7C6101E6-DED7-4695-A7E3-EFB52DB226BB}"/>
              </a:ext>
            </a:extLst>
          </p:cNvPr>
          <p:cNvSpPr>
            <a:spLocks noGrp="1"/>
          </p:cNvSpPr>
          <p:nvPr>
            <p:ph type="dt" sz="half" idx="10"/>
          </p:nvPr>
        </p:nvSpPr>
        <p:spPr/>
        <p:txBody>
          <a:bodyPr/>
          <a:lstStyle/>
          <a:p>
            <a:fld id="{3A17619D-4809-FB41-AAC7-62930C4B5BDA}" type="datetime1">
              <a:rPr lang="en-US" smtClean="0"/>
              <a:t>6/2/2020</a:t>
            </a:fld>
            <a:endParaRPr lang="en-US" dirty="0"/>
          </a:p>
        </p:txBody>
      </p:sp>
      <p:sp>
        <p:nvSpPr>
          <p:cNvPr id="12" name="Slide Number Placeholder 11">
            <a:extLst>
              <a:ext uri="{FF2B5EF4-FFF2-40B4-BE49-F238E27FC236}">
                <a16:creationId xmlns:a16="http://schemas.microsoft.com/office/drawing/2014/main" id="{78B975AF-B5C2-4A97-A093-106D4D14CBD4}"/>
              </a:ext>
            </a:extLst>
          </p:cNvPr>
          <p:cNvSpPr>
            <a:spLocks noGrp="1"/>
          </p:cNvSpPr>
          <p:nvPr>
            <p:ph type="sldNum" sz="quarter" idx="11"/>
          </p:nvPr>
        </p:nvSpPr>
        <p:spPr/>
        <p:txBody>
          <a:bodyPr/>
          <a:lstStyle/>
          <a:p>
            <a:fld id="{728067F0-D393-A849-91E7-6F2F0BB38128}" type="slidenum">
              <a:rPr lang="en-US" smtClean="0"/>
              <a:t>‹#›</a:t>
            </a:fld>
            <a:endParaRPr lang="en-US" dirty="0"/>
          </a:p>
        </p:txBody>
      </p:sp>
      <p:sp>
        <p:nvSpPr>
          <p:cNvPr id="13" name="Title 12">
            <a:extLst>
              <a:ext uri="{FF2B5EF4-FFF2-40B4-BE49-F238E27FC236}">
                <a16:creationId xmlns:a16="http://schemas.microsoft.com/office/drawing/2014/main" id="{1323E3F1-FB9C-46DC-80B8-E45457D883A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876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2D5497-0165-7F48-85DE-F0ACB26B1A30}"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55987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341285-C262-634D-9893-D16E9BAB98A4}"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18834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E20A9-DD23-D54D-8424-D20F22C115F5}"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28067F0-D393-A849-91E7-6F2F0BB38128}"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9210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47E429-D224-B64C-A73A-95ACD99CAF79}"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10045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DEE677A-1F6C-BE45-BE96-FDE43CEC9F4B}" type="datetime1">
              <a:rPr lang="en-US" smtClean="0"/>
              <a:t>6/2/2020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82934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750525-C4DA-8A44-8995-6ADAFC46BF59}" type="datetime1">
              <a:rPr lang="en-US" smtClean="0"/>
              <a:t>6/2/2020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565952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1B322-D356-C343-BFAF-F3F90A493F7A}" type="datetime1">
              <a:rPr lang="en-US" smtClean="0"/>
              <a:t>6/2/2020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182737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B1E3E0F-4844-BA42-B3D7-AEF841B59A52}" type="datetime1">
              <a:rPr lang="en-US" smtClean="0"/>
              <a:t>6/2/2020</a:t>
            </a:fld>
            <a:endParaRPr lang="en-US" dirty="0"/>
          </a:p>
        </p:txBody>
      </p:sp>
      <p:sp>
        <p:nvSpPr>
          <p:cNvPr id="5" name="Footer Placeholder 4"/>
          <p:cNvSpPr>
            <a:spLocks noGrp="1"/>
          </p:cNvSpPr>
          <p:nvPr>
            <p:ph type="ftr" sz="quarter" idx="11"/>
          </p:nvPr>
        </p:nvSpPr>
        <p:spPr>
          <a:xfrm>
            <a:off x="680321" y="5936188"/>
            <a:ext cx="612680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28067F0-D393-A849-91E7-6F2F0BB38128}" type="slidenum">
              <a:rPr lang="en-US" smtClean="0"/>
              <a:t>‹#›</a:t>
            </a:fld>
            <a:endParaRPr lang="en-US" dirty="0"/>
          </a:p>
        </p:txBody>
      </p:sp>
    </p:spTree>
    <p:extLst>
      <p:ext uri="{BB962C8B-B14F-4D97-AF65-F5344CB8AC3E}">
        <p14:creationId xmlns:p14="http://schemas.microsoft.com/office/powerpoint/2010/main" val="1258271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DDFA-60DA-4014-9A93-4B575B6FB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34B316-3499-4931-8684-F78D44FCA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293110-4B68-44D6-9CA8-06354C00BFD6}"/>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B865AAA0-28F5-4C2E-8B94-07C66ECF1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3F3F6-B7DF-4155-88E9-B2A958B56E87}"/>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998626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66B7-5786-43F0-9592-BA68851BC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A4F08-7DB0-4EE7-81A7-177152190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81615-1656-42E8-93E2-68AF9264EC8C}"/>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FF87DFED-DB3B-45D1-80E9-700BFD5BD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E195E-A5B0-4710-9C2D-5171A2353B95}"/>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16645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573DA-68D1-4E4E-A11C-7A65FD55AF8B}" type="datetime1">
              <a:rPr lang="en-US" smtClean="0"/>
              <a:t>6/2/2020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442049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7AD-6252-441A-A9D5-8C0AC2AC2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2390D5-D4CC-478D-99E4-498845106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E6197D-E5FF-4CC5-A343-A2BAC638AF11}"/>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0C71E44F-9F86-4BB0-A800-D62559800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D967A-089D-4E3D-823B-855DC4D19D88}"/>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4254316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CA35-F62A-42A4-A050-41547DCE9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C7110-0A89-4CF0-B854-40B3C4CA1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5D930-2ACC-41E3-8454-A481F4B87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3F1D8-58FF-46A6-8D74-178E4B377A45}"/>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6" name="Footer Placeholder 5">
            <a:extLst>
              <a:ext uri="{FF2B5EF4-FFF2-40B4-BE49-F238E27FC236}">
                <a16:creationId xmlns:a16="http://schemas.microsoft.com/office/drawing/2014/main" id="{D2CD97F4-DA67-4456-B0BE-CA47694CA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B22B9-9653-4F33-828F-179BE18CFAE5}"/>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68536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2B29-BFB1-413C-9543-40E567A5FD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EE000-F927-43A2-8BAE-5423287F1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3B83D-BD9C-4783-A12A-4BBFC078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5E4E42-AB3D-4A47-A367-C78F69C46D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D4FE98-03B2-4DCC-BA09-7017DE213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B19323-AC18-4689-A175-1C596271B4DB}"/>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8" name="Footer Placeholder 7">
            <a:extLst>
              <a:ext uri="{FF2B5EF4-FFF2-40B4-BE49-F238E27FC236}">
                <a16:creationId xmlns:a16="http://schemas.microsoft.com/office/drawing/2014/main" id="{6DD0A2F0-9741-4580-88D6-D126D934E0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F77416-A08D-482D-A3DA-99DF9D0B0EC2}"/>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708810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881-FEFD-4E6D-8154-7740CB696C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CE6A3-7556-4B3E-969F-9BFC79ECB0E9}"/>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4" name="Footer Placeholder 3">
            <a:extLst>
              <a:ext uri="{FF2B5EF4-FFF2-40B4-BE49-F238E27FC236}">
                <a16:creationId xmlns:a16="http://schemas.microsoft.com/office/drawing/2014/main" id="{39161DBF-D482-41C2-B66F-6BCD43C70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4610B0-8B83-432B-A2E0-1744C63B811C}"/>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171547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EE69D-7BC3-4CB2-A31E-5CDCCDA404E4}"/>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3" name="Footer Placeholder 2">
            <a:extLst>
              <a:ext uri="{FF2B5EF4-FFF2-40B4-BE49-F238E27FC236}">
                <a16:creationId xmlns:a16="http://schemas.microsoft.com/office/drawing/2014/main" id="{33868B7D-742B-48E6-9F60-FE3AADF39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30A292-C256-41B3-B351-AF7D4E755F6B}"/>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2862299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98D9-43AC-4DDE-8054-691DF8394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7EA5B-AC54-4648-9CE3-D0592A290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0EA413-954C-451F-9264-AF34C025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7E19B-3AA7-4823-B8ED-7FBB8AA78350}"/>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6" name="Footer Placeholder 5">
            <a:extLst>
              <a:ext uri="{FF2B5EF4-FFF2-40B4-BE49-F238E27FC236}">
                <a16:creationId xmlns:a16="http://schemas.microsoft.com/office/drawing/2014/main" id="{94597A69-15AA-4574-972D-66A8B3DDB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DE292-169B-4B91-B882-02430B5B1356}"/>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2343782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F5EC-B4C2-4F7D-8BD1-9DCB850DC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85C0C0-F2CE-4195-8B47-3641D16A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4D7D19-0F0D-4953-85AE-6C5255EEF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FAF0D-FF49-41D9-A547-81394D10CC2F}"/>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6" name="Footer Placeholder 5">
            <a:extLst>
              <a:ext uri="{FF2B5EF4-FFF2-40B4-BE49-F238E27FC236}">
                <a16:creationId xmlns:a16="http://schemas.microsoft.com/office/drawing/2014/main" id="{689847C5-927C-467C-94FC-6F443C91E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1762D-4219-463C-A4AA-BFCC55F131EC}"/>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972959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D220-136B-4AA3-8BBF-1721E3989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60AE1-A296-4D9C-B3A8-C6E7784AF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D52B0-BEC2-4123-9958-C246D27B24F3}"/>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0DA80394-C960-4134-82EC-B3428E87C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FD1C-1B44-462F-B74E-10EB10CBFDDB}"/>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3184830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26856-41DE-4A60-98F3-931833D51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70105-7CB3-490E-9A1B-33154499B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40D6B-DB30-499E-B1F0-E2E41A16D53F}"/>
              </a:ext>
            </a:extLst>
          </p:cNvPr>
          <p:cNvSpPr>
            <a:spLocks noGrp="1"/>
          </p:cNvSpPr>
          <p:nvPr>
            <p:ph type="dt" sz="half" idx="10"/>
          </p:nvPr>
        </p:nvSpPr>
        <p:spPr/>
        <p:txBody>
          <a:body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F3E98F6A-210F-423C-831D-4AAC5260C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38CD9-F68C-49B8-87F0-839BCED916B9}"/>
              </a:ext>
            </a:extLst>
          </p:cNvPr>
          <p:cNvSpPr>
            <a:spLocks noGrp="1"/>
          </p:cNvSpPr>
          <p:nvPr>
            <p:ph type="sldNum" sz="quarter" idx="12"/>
          </p:nvPr>
        </p:nvSpPr>
        <p:spPr/>
        <p:txBody>
          <a:bodyPr/>
          <a:lstStyle/>
          <a:p>
            <a:fld id="{514FBD7F-CB62-4421-9C51-30AD97B701EC}" type="slidenum">
              <a:rPr lang="en-US" smtClean="0"/>
              <a:t>‹#›</a:t>
            </a:fld>
            <a:endParaRPr lang="en-US"/>
          </a:p>
        </p:txBody>
      </p:sp>
    </p:spTree>
    <p:extLst>
      <p:ext uri="{BB962C8B-B14F-4D97-AF65-F5344CB8AC3E}">
        <p14:creationId xmlns:p14="http://schemas.microsoft.com/office/powerpoint/2010/main" val="17024615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39E7-E764-4E4B-BFEC-498371700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5E3C2-DF5B-494D-8BB7-5CC1A20F7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061FE-0CCF-48D2-A089-1EC611B1CC32}"/>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D85AE648-936B-4072-9F2C-0070E6727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021-A8DC-48F1-82C9-EF069500ABF4}"/>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20626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5A9DB-4918-CA41-A4D6-3D7A4047205F}" type="datetime1">
              <a:rPr lang="en-US" smtClean="0"/>
              <a:t>6/2/2020</a:t>
            </a:fld>
            <a:endParaRPr lang="en-US" dirty="0"/>
          </a:p>
        </p:txBody>
      </p:sp>
      <p:sp>
        <p:nvSpPr>
          <p:cNvPr id="5" name="Footer Placeholder 4"/>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947323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2461-FCDC-4D1B-A9C8-570DB67C5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79EC6-D914-450B-8A36-A7DD918CA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6D739-D4B1-4BF5-8F86-D9F62C658F4C}"/>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98AD44A7-D6F1-4A1A-AA79-8D310E75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64787-15A3-470F-897D-27CD889A8C75}"/>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694369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7E44-0688-487B-A438-7884E3365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82EF6C-1E0A-4F8D-9B34-93A8A4F25E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62CA2-CFB6-4AEF-8EFF-6983F6CDD2BD}"/>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18BB18B9-6FD1-4743-B1D9-4BCD0B8DE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01A3F-EC0A-4599-90BE-0C664536B31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16676215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73A-22CD-4C85-8DCF-ACFDD76F1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AB0E70-B883-43C7-9B82-E3BF717D7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4B001-AB2E-436A-9D42-1389F3B89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B604D-6F3D-410F-A6FD-D5BB8D5CBD35}"/>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6" name="Footer Placeholder 5">
            <a:extLst>
              <a:ext uri="{FF2B5EF4-FFF2-40B4-BE49-F238E27FC236}">
                <a16:creationId xmlns:a16="http://schemas.microsoft.com/office/drawing/2014/main" id="{C0C050E7-DA9D-4190-AD54-F156D4567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85524-7D89-4733-ABD4-A41CE6F57DE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1796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3E98-09E5-4A3C-9889-C2DFB3415B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97CAF1-7FE2-4F35-B5E4-92554810C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9C6DC-C8A8-4CA7-BCC0-276EA5877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2DD3E-8F8C-4EAE-8B12-247F458C1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292F5-4D54-4E80-AAB7-F97571FAB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2BCE0-FB0E-48D9-9F72-CFAB0AA4113A}"/>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8" name="Footer Placeholder 7">
            <a:extLst>
              <a:ext uri="{FF2B5EF4-FFF2-40B4-BE49-F238E27FC236}">
                <a16:creationId xmlns:a16="http://schemas.microsoft.com/office/drawing/2014/main" id="{0A21003B-914F-4A49-8EA5-1B152E5B8D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51C09-487F-43A6-BE56-39CA0B0E9C1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872629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5AC5-72CF-471F-AF63-26D03987FD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095D5D-E13B-4014-87B9-7291D596B585}"/>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4" name="Footer Placeholder 3">
            <a:extLst>
              <a:ext uri="{FF2B5EF4-FFF2-40B4-BE49-F238E27FC236}">
                <a16:creationId xmlns:a16="http://schemas.microsoft.com/office/drawing/2014/main" id="{E65D1E8B-2353-4ABC-924C-5275E6366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8DBCFB-6D97-4484-B29C-E5627DBD3D5C}"/>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7488310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D696B-176A-4991-9AEF-8E0EE9EB5ECC}"/>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3" name="Footer Placeholder 2">
            <a:extLst>
              <a:ext uri="{FF2B5EF4-FFF2-40B4-BE49-F238E27FC236}">
                <a16:creationId xmlns:a16="http://schemas.microsoft.com/office/drawing/2014/main" id="{A4B509BF-9C97-4ACD-929F-BAD26BBD1A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D20BC4-E64A-4D48-8067-6CD03DA1D7E0}"/>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5736811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BF55-549E-436C-BC58-A77D8A6B3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44A7A-638D-4DC4-80A4-A2D6E9009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3092F-A526-4E3E-84E9-0DF42484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B3B6-FB0B-4F0A-9A7A-5505D4222A67}"/>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6" name="Footer Placeholder 5">
            <a:extLst>
              <a:ext uri="{FF2B5EF4-FFF2-40B4-BE49-F238E27FC236}">
                <a16:creationId xmlns:a16="http://schemas.microsoft.com/office/drawing/2014/main" id="{16292F0B-3230-46DD-8F01-F64253DF4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47F0D-F32E-4ED5-9223-63C5ED662853}"/>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10795709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FF9F-4F69-4388-AAA7-36FDBC36E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7E73A-9A5D-477F-B236-30826EA94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18675-D26A-45B7-B86A-B65B59C49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56677-3C41-4497-856F-F6C7B3D72379}"/>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6" name="Footer Placeholder 5">
            <a:extLst>
              <a:ext uri="{FF2B5EF4-FFF2-40B4-BE49-F238E27FC236}">
                <a16:creationId xmlns:a16="http://schemas.microsoft.com/office/drawing/2014/main" id="{1CBCE187-7517-4C85-A51E-66505486E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FC491-8D1E-4C38-B303-163F569A08EC}"/>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35680264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A4C3-5561-4E7E-8833-4A063AF32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141AD-FD3F-4B04-8511-9EF4F0616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063F5-4B26-4145-B851-411BC292B928}"/>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87EF28CC-036B-42D8-AB60-A9B658634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2E36C-A1E6-4D0C-BFCC-0692B973625B}"/>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2642564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B5270-68F6-412A-A463-56E410867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EDF2F8-0A6D-443D-B75A-09709E148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94BB1-EBC8-4EE9-A9DB-649640C31172}"/>
              </a:ext>
            </a:extLst>
          </p:cNvPr>
          <p:cNvSpPr>
            <a:spLocks noGrp="1"/>
          </p:cNvSpPr>
          <p:nvPr>
            <p:ph type="dt" sz="half" idx="10"/>
          </p:nvPr>
        </p:nvSpPr>
        <p:spPr/>
        <p:txBody>
          <a:body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F53DC1BC-DA40-435E-A658-2456B7B6D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50F2-A74A-4ACD-9F53-5A5387B4053A}"/>
              </a:ext>
            </a:extLst>
          </p:cNvPr>
          <p:cNvSpPr>
            <a:spLocks noGrp="1"/>
          </p:cNvSpPr>
          <p:nvPr>
            <p:ph type="sldNum" sz="quarter" idx="12"/>
          </p:nvPr>
        </p:nvSpPr>
        <p:spPr/>
        <p:txBody>
          <a:bodyPr/>
          <a:lstStyle/>
          <a:p>
            <a:fld id="{3706D8D0-260E-477F-9BF0-6FD7992174A0}" type="slidenum">
              <a:rPr lang="en-US" smtClean="0"/>
              <a:t>‹#›</a:t>
            </a:fld>
            <a:endParaRPr lang="en-US"/>
          </a:p>
        </p:txBody>
      </p:sp>
    </p:spTree>
    <p:extLst>
      <p:ext uri="{BB962C8B-B14F-4D97-AF65-F5344CB8AC3E}">
        <p14:creationId xmlns:p14="http://schemas.microsoft.com/office/powerpoint/2010/main" val="200616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2B6CD-D48E-1D40-B723-7B253C7D8556}"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109090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7D2EE-5D8F-7C44-96F9-CA154E26CA9B}" type="datetime1">
              <a:rPr lang="en-US" smtClean="0"/>
              <a:t>6/2/2020</a:t>
            </a:fld>
            <a:endParaRPr lang="en-US" dirty="0"/>
          </a:p>
        </p:txBody>
      </p:sp>
      <p:sp>
        <p:nvSpPr>
          <p:cNvPr id="8" name="Footer Placeholder 7"/>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308427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143E3-8116-AA44-8C59-C19F98E071CC}" type="datetime1">
              <a:rPr lang="en-US" smtClean="0"/>
              <a:t>6/2/2020</a:t>
            </a:fld>
            <a:endParaRPr lang="en-US" dirty="0"/>
          </a:p>
        </p:txBody>
      </p:sp>
      <p:sp>
        <p:nvSpPr>
          <p:cNvPr id="4" name="Footer Placeholder 3"/>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407464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08B82E-06C6-F24E-A8BC-14AC042998D3}" type="datetime1">
              <a:rPr lang="en-US" smtClean="0"/>
              <a:t>6/2/2020</a:t>
            </a:fld>
            <a:endParaRPr lang="en-US" dirty="0"/>
          </a:p>
        </p:txBody>
      </p:sp>
      <p:sp>
        <p:nvSpPr>
          <p:cNvPr id="3" name="Footer Placeholder 2"/>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2805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2736E1-987B-4E41-92D4-D13EB60CB9DD}"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235145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2B900F-12FE-4645-93D8-23549E0EEC16}" type="datetime1">
              <a:rPr lang="en-US" smtClean="0"/>
              <a:t>6/2/2020</a:t>
            </a:fld>
            <a:endParaRPr lang="en-US" dirty="0"/>
          </a:p>
        </p:txBody>
      </p:sp>
      <p:sp>
        <p:nvSpPr>
          <p:cNvPr id="6" name="Footer Placeholder 5"/>
          <p:cNvSpPr>
            <a:spLocks noGrp="1"/>
          </p:cNvSpPr>
          <p:nvPr>
            <p:ph type="ftr" sz="quarter" idx="11"/>
          </p:nvPr>
        </p:nvSpPr>
        <p:spPr>
          <a:xfrm>
            <a:off x="680321" y="5936188"/>
            <a:ext cx="687066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28067F0-D393-A849-91E7-6F2F0BB38128}" type="slidenum">
              <a:rPr lang="en-US" smtClean="0"/>
              <a:t>‹#›</a:t>
            </a:fld>
            <a:endParaRPr lang="en-US" dirty="0"/>
          </a:p>
        </p:txBody>
      </p:sp>
    </p:spTree>
    <p:extLst>
      <p:ext uri="{BB962C8B-B14F-4D97-AF65-F5344CB8AC3E}">
        <p14:creationId xmlns:p14="http://schemas.microsoft.com/office/powerpoint/2010/main" val="5478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17619D-4809-FB41-AAC7-62930C4B5BDA}" type="datetime1">
              <a:rPr lang="en-US" smtClean="0"/>
              <a:t>6/2/2020</a:t>
            </a:fld>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28067F0-D393-A849-91E7-6F2F0BB38128}" type="slidenum">
              <a:rPr lang="en-US" smtClean="0"/>
              <a:t>‹#›</a:t>
            </a:fld>
            <a:endParaRPr lang="en-US" dirty="0"/>
          </a:p>
        </p:txBody>
      </p:sp>
    </p:spTree>
    <p:extLst>
      <p:ext uri="{BB962C8B-B14F-4D97-AF65-F5344CB8AC3E}">
        <p14:creationId xmlns:p14="http://schemas.microsoft.com/office/powerpoint/2010/main" val="407822472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A9B13-3A9C-4D7B-B988-01C756A718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33E6B-5D2C-422D-8EA3-FAFE05E34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9764F-2D18-44F2-A63C-C7BBEA439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14677-DF08-42DB-A792-6445D3A1A474}" type="datetimeFigureOut">
              <a:rPr lang="en-US" smtClean="0"/>
              <a:t>6/2/2020</a:t>
            </a:fld>
            <a:endParaRPr lang="en-US"/>
          </a:p>
        </p:txBody>
      </p:sp>
      <p:sp>
        <p:nvSpPr>
          <p:cNvPr id="5" name="Footer Placeholder 4">
            <a:extLst>
              <a:ext uri="{FF2B5EF4-FFF2-40B4-BE49-F238E27FC236}">
                <a16:creationId xmlns:a16="http://schemas.microsoft.com/office/drawing/2014/main" id="{F8A6B83A-0D9C-466E-8225-B701B23AD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9F8109-04ED-46D5-A580-A79C38C49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FBD7F-CB62-4421-9C51-30AD97B701EC}" type="slidenum">
              <a:rPr lang="en-US" smtClean="0"/>
              <a:t>‹#›</a:t>
            </a:fld>
            <a:endParaRPr lang="en-US"/>
          </a:p>
        </p:txBody>
      </p:sp>
    </p:spTree>
    <p:extLst>
      <p:ext uri="{BB962C8B-B14F-4D97-AF65-F5344CB8AC3E}">
        <p14:creationId xmlns:p14="http://schemas.microsoft.com/office/powerpoint/2010/main" val="108731694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81715-F719-488B-9A03-FB7E4446B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411A8-978C-4AB1-B596-78A112D0C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7208A-45D8-42F1-A722-874B2FB9A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3164C-CDF7-42D6-969D-AFFAB95EFABD}" type="datetimeFigureOut">
              <a:rPr lang="en-US" smtClean="0"/>
              <a:t>6/2/2020</a:t>
            </a:fld>
            <a:endParaRPr lang="en-US"/>
          </a:p>
        </p:txBody>
      </p:sp>
      <p:sp>
        <p:nvSpPr>
          <p:cNvPr id="5" name="Footer Placeholder 4">
            <a:extLst>
              <a:ext uri="{FF2B5EF4-FFF2-40B4-BE49-F238E27FC236}">
                <a16:creationId xmlns:a16="http://schemas.microsoft.com/office/drawing/2014/main" id="{A874F868-BAD0-4BE8-9DF2-6A30B0E6D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32B29-60C2-4E2A-9016-0DC85BC43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D8D0-260E-477F-9BF0-6FD7992174A0}" type="slidenum">
              <a:rPr lang="en-US" smtClean="0"/>
              <a:t>‹#›</a:t>
            </a:fld>
            <a:endParaRPr lang="en-US"/>
          </a:p>
        </p:txBody>
      </p:sp>
    </p:spTree>
    <p:extLst>
      <p:ext uri="{BB962C8B-B14F-4D97-AF65-F5344CB8AC3E}">
        <p14:creationId xmlns:p14="http://schemas.microsoft.com/office/powerpoint/2010/main" val="3623351028"/>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cprime.com/resources/what-is-agile-what-is-scrum/" TargetMode="External"/><Relationship Id="rId2" Type="http://schemas.openxmlformats.org/officeDocument/2006/relationships/hyperlink" Target="https://www.infoworld.com/article/3271126/what-is-cicd-continuous-integration-and-continuous-delivery-explained.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lennon/GweedoreDP" TargetMode="External"/><Relationship Id="rId2" Type="http://schemas.openxmlformats.org/officeDocument/2006/relationships/hyperlink" Target="https://trello.com/b/wVBCAwD8/gweedored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7497-AB3C-9B4C-A08E-1AEA416C0A26}"/>
              </a:ext>
            </a:extLst>
          </p:cNvPr>
          <p:cNvSpPr>
            <a:spLocks noGrp="1"/>
          </p:cNvSpPr>
          <p:nvPr>
            <p:ph type="ctrTitle"/>
          </p:nvPr>
        </p:nvSpPr>
        <p:spPr>
          <a:xfrm>
            <a:off x="267128" y="2733709"/>
            <a:ext cx="8557328" cy="1373070"/>
          </a:xfrm>
        </p:spPr>
        <p:txBody>
          <a:bodyPr/>
          <a:lstStyle/>
          <a:p>
            <a:pPr algn="ctr"/>
            <a:r>
              <a:rPr lang="en-US" dirty="0" err="1"/>
              <a:t>GweedoreDP</a:t>
            </a:r>
            <a:endParaRPr lang="en-US" dirty="0"/>
          </a:p>
        </p:txBody>
      </p:sp>
      <p:sp>
        <p:nvSpPr>
          <p:cNvPr id="3" name="Subtitle 2">
            <a:extLst>
              <a:ext uri="{FF2B5EF4-FFF2-40B4-BE49-F238E27FC236}">
                <a16:creationId xmlns:a16="http://schemas.microsoft.com/office/drawing/2014/main" id="{4F1B91BF-E840-6F4A-95BE-71CC8BC9501F}"/>
              </a:ext>
            </a:extLst>
          </p:cNvPr>
          <p:cNvSpPr>
            <a:spLocks noGrp="1"/>
          </p:cNvSpPr>
          <p:nvPr>
            <p:ph type="subTitle" idx="1"/>
          </p:nvPr>
        </p:nvSpPr>
        <p:spPr>
          <a:xfrm>
            <a:off x="680322" y="4465958"/>
            <a:ext cx="8144134" cy="1117687"/>
          </a:xfrm>
        </p:spPr>
        <p:txBody>
          <a:bodyPr>
            <a:normAutofit fontScale="85000" lnSpcReduction="10000"/>
          </a:bodyPr>
          <a:lstStyle/>
          <a:p>
            <a:r>
              <a:rPr lang="en-US" sz="2400" dirty="0"/>
              <a:t>Brandon N Beckwith, Jeremy M Collings, Eric A Edwards, Lisa Grocki,</a:t>
            </a:r>
          </a:p>
          <a:p>
            <a:pPr algn="ctr"/>
            <a:r>
              <a:rPr lang="en-US" sz="2400" dirty="0"/>
              <a:t> Sowmya Thimmaiah Muddena, Lakshmi M Nagaraju, Gary Pinel </a:t>
            </a:r>
          </a:p>
          <a:p>
            <a:r>
              <a:rPr lang="en-US" sz="2400" dirty="0"/>
              <a:t>  </a:t>
            </a:r>
          </a:p>
        </p:txBody>
      </p:sp>
    </p:spTree>
    <p:extLst>
      <p:ext uri="{BB962C8B-B14F-4D97-AF65-F5344CB8AC3E}">
        <p14:creationId xmlns:p14="http://schemas.microsoft.com/office/powerpoint/2010/main" val="229553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7B8D-C59C-A945-81DC-192153CD0F3C}"/>
              </a:ext>
            </a:extLst>
          </p:cNvPr>
          <p:cNvSpPr>
            <a:spLocks noGrp="1"/>
          </p:cNvSpPr>
          <p:nvPr>
            <p:ph type="title"/>
          </p:nvPr>
        </p:nvSpPr>
        <p:spPr/>
        <p:txBody>
          <a:bodyPr/>
          <a:lstStyle/>
          <a:p>
            <a:r>
              <a:rPr lang="en-US" dirty="0"/>
              <a:t>Project Timeline</a:t>
            </a:r>
          </a:p>
        </p:txBody>
      </p:sp>
      <p:cxnSp>
        <p:nvCxnSpPr>
          <p:cNvPr id="6" name="Straight Connector 5">
            <a:extLst>
              <a:ext uri="{FF2B5EF4-FFF2-40B4-BE49-F238E27FC236}">
                <a16:creationId xmlns:a16="http://schemas.microsoft.com/office/drawing/2014/main" id="{76584957-61CA-DA4C-9DEF-8A239CA7E46D}"/>
              </a:ext>
            </a:extLst>
          </p:cNvPr>
          <p:cNvCxnSpPr/>
          <p:nvPr/>
        </p:nvCxnSpPr>
        <p:spPr>
          <a:xfrm>
            <a:off x="-477496" y="4006922"/>
            <a:ext cx="1092947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D4200C0-126C-CF4A-B0A3-31FD52A4C47E}"/>
              </a:ext>
            </a:extLst>
          </p:cNvPr>
          <p:cNvSpPr/>
          <p:nvPr/>
        </p:nvSpPr>
        <p:spPr>
          <a:xfrm>
            <a:off x="324465" y="4479535"/>
            <a:ext cx="1520569" cy="729465"/>
          </a:xfrm>
          <a:prstGeom prst="rec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Project definition and requirements</a:t>
            </a:r>
          </a:p>
        </p:txBody>
      </p:sp>
      <p:cxnSp>
        <p:nvCxnSpPr>
          <p:cNvPr id="10" name="Straight Connector 9">
            <a:extLst>
              <a:ext uri="{FF2B5EF4-FFF2-40B4-BE49-F238E27FC236}">
                <a16:creationId xmlns:a16="http://schemas.microsoft.com/office/drawing/2014/main" id="{26FCAA1F-64B2-044C-96E2-88347C91725A}"/>
              </a:ext>
            </a:extLst>
          </p:cNvPr>
          <p:cNvCxnSpPr/>
          <p:nvPr/>
        </p:nvCxnSpPr>
        <p:spPr>
          <a:xfrm>
            <a:off x="1058515" y="4095699"/>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5809D2-C6DB-0A42-AEBF-064E6A9CF8F7}"/>
              </a:ext>
            </a:extLst>
          </p:cNvPr>
          <p:cNvCxnSpPr/>
          <p:nvPr/>
        </p:nvCxnSpPr>
        <p:spPr>
          <a:xfrm>
            <a:off x="2433153" y="3541162"/>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749B9D-DF2E-B447-8283-0F3CB95F43AC}"/>
              </a:ext>
            </a:extLst>
          </p:cNvPr>
          <p:cNvCxnSpPr/>
          <p:nvPr/>
        </p:nvCxnSpPr>
        <p:spPr>
          <a:xfrm>
            <a:off x="5080705" y="3534310"/>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8ECDAD-0C77-5744-850D-9F78AF845D88}"/>
              </a:ext>
            </a:extLst>
          </p:cNvPr>
          <p:cNvCxnSpPr/>
          <p:nvPr/>
        </p:nvCxnSpPr>
        <p:spPr>
          <a:xfrm>
            <a:off x="6512595" y="4024228"/>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DEE0C7-12C2-8A4C-82E1-E652666BA363}"/>
              </a:ext>
            </a:extLst>
          </p:cNvPr>
          <p:cNvCxnSpPr/>
          <p:nvPr/>
        </p:nvCxnSpPr>
        <p:spPr>
          <a:xfrm>
            <a:off x="3661024" y="4000071"/>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CC2AE3-1419-7A43-B407-1AB32C2BE7DC}"/>
              </a:ext>
            </a:extLst>
          </p:cNvPr>
          <p:cNvCxnSpPr/>
          <p:nvPr/>
        </p:nvCxnSpPr>
        <p:spPr>
          <a:xfrm>
            <a:off x="7856104" y="3580543"/>
            <a:ext cx="0" cy="47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D5F78C-31E6-DA49-99D6-1FB97B27466D}"/>
              </a:ext>
            </a:extLst>
          </p:cNvPr>
          <p:cNvCxnSpPr/>
          <p:nvPr/>
        </p:nvCxnSpPr>
        <p:spPr>
          <a:xfrm>
            <a:off x="9433111" y="4096143"/>
            <a:ext cx="0" cy="4726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2C624AF-89F7-2845-A222-CF560A5D2CA4}"/>
              </a:ext>
            </a:extLst>
          </p:cNvPr>
          <p:cNvSpPr/>
          <p:nvPr/>
        </p:nvSpPr>
        <p:spPr>
          <a:xfrm>
            <a:off x="8645976" y="4470741"/>
            <a:ext cx="1520574" cy="729465"/>
          </a:xfrm>
          <a:prstGeom prst="rect">
            <a:avLst/>
          </a:prstGeom>
          <a:solidFill>
            <a:srgbClr val="FF0000">
              <a:alpha val="70196"/>
            </a:srgb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Project </a:t>
            </a:r>
            <a:r>
              <a:rPr lang="en-US" sz="1200" dirty="0" err="1"/>
              <a:t>Deminstration</a:t>
            </a:r>
            <a:r>
              <a:rPr lang="en-US" sz="1200" dirty="0"/>
              <a:t> and Turnover</a:t>
            </a:r>
          </a:p>
        </p:txBody>
      </p:sp>
      <p:sp>
        <p:nvSpPr>
          <p:cNvPr id="22" name="Rectangle 21">
            <a:extLst>
              <a:ext uri="{FF2B5EF4-FFF2-40B4-BE49-F238E27FC236}">
                <a16:creationId xmlns:a16="http://schemas.microsoft.com/office/drawing/2014/main" id="{B417EF2B-4AC1-5B4C-A811-67E4EAC9D094}"/>
              </a:ext>
            </a:extLst>
          </p:cNvPr>
          <p:cNvSpPr/>
          <p:nvPr/>
        </p:nvSpPr>
        <p:spPr>
          <a:xfrm>
            <a:off x="7066233" y="2797994"/>
            <a:ext cx="1579743"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Continuous Deployment</a:t>
            </a:r>
          </a:p>
        </p:txBody>
      </p:sp>
      <p:sp>
        <p:nvSpPr>
          <p:cNvPr id="23" name="Rectangle 22">
            <a:extLst>
              <a:ext uri="{FF2B5EF4-FFF2-40B4-BE49-F238E27FC236}">
                <a16:creationId xmlns:a16="http://schemas.microsoft.com/office/drawing/2014/main" id="{B553A954-5441-874A-AF76-4ABF20A6EB9B}"/>
              </a:ext>
            </a:extLst>
          </p:cNvPr>
          <p:cNvSpPr/>
          <p:nvPr/>
        </p:nvSpPr>
        <p:spPr>
          <a:xfrm>
            <a:off x="5780146" y="4476109"/>
            <a:ext cx="1533327"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a:p>
            <a:pPr algn="ctr"/>
            <a:r>
              <a:rPr lang="en-US" sz="1200" dirty="0"/>
              <a:t>Increased Capabilities</a:t>
            </a:r>
          </a:p>
          <a:p>
            <a:pPr algn="ctr"/>
            <a:endParaRPr lang="en-US" sz="1200" dirty="0"/>
          </a:p>
        </p:txBody>
      </p:sp>
      <p:sp>
        <p:nvSpPr>
          <p:cNvPr id="24" name="Rectangle 23">
            <a:extLst>
              <a:ext uri="{FF2B5EF4-FFF2-40B4-BE49-F238E27FC236}">
                <a16:creationId xmlns:a16="http://schemas.microsoft.com/office/drawing/2014/main" id="{C6CD19C5-990A-BE4C-AECA-3572B222A8F0}"/>
              </a:ext>
            </a:extLst>
          </p:cNvPr>
          <p:cNvSpPr/>
          <p:nvPr/>
        </p:nvSpPr>
        <p:spPr>
          <a:xfrm>
            <a:off x="4316829" y="2851078"/>
            <a:ext cx="1553023" cy="72946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Monitoring, Security, Testing  </a:t>
            </a:r>
          </a:p>
        </p:txBody>
      </p:sp>
      <p:sp>
        <p:nvSpPr>
          <p:cNvPr id="25" name="Rectangle 24">
            <a:extLst>
              <a:ext uri="{FF2B5EF4-FFF2-40B4-BE49-F238E27FC236}">
                <a16:creationId xmlns:a16="http://schemas.microsoft.com/office/drawing/2014/main" id="{00BCEA8D-30B5-964F-A886-C7A825211D76}"/>
              </a:ext>
            </a:extLst>
          </p:cNvPr>
          <p:cNvSpPr/>
          <p:nvPr/>
        </p:nvSpPr>
        <p:spPr>
          <a:xfrm>
            <a:off x="2901933" y="4468175"/>
            <a:ext cx="1520575" cy="729465"/>
          </a:xfrm>
          <a:prstGeom prst="rect">
            <a:avLst/>
          </a:prstGeom>
          <a:solidFill>
            <a:srgbClr val="FF2600">
              <a:alpha val="69804"/>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Jenkins pipeline to EC2</a:t>
            </a:r>
          </a:p>
        </p:txBody>
      </p:sp>
      <p:sp>
        <p:nvSpPr>
          <p:cNvPr id="26" name="Rectangle 25">
            <a:extLst>
              <a:ext uri="{FF2B5EF4-FFF2-40B4-BE49-F238E27FC236}">
                <a16:creationId xmlns:a16="http://schemas.microsoft.com/office/drawing/2014/main" id="{F15F52B7-3493-244C-83B8-1AA73EAA3131}"/>
              </a:ext>
            </a:extLst>
          </p:cNvPr>
          <p:cNvSpPr/>
          <p:nvPr/>
        </p:nvSpPr>
        <p:spPr>
          <a:xfrm>
            <a:off x="1694959" y="2811697"/>
            <a:ext cx="1425490" cy="729465"/>
          </a:xfrm>
          <a:prstGeom prst="rect">
            <a:avLst/>
          </a:prstGeom>
          <a:solidFill>
            <a:schemeClr val="accent1">
              <a:lumMod val="60000"/>
              <a:lumOff val="4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Maven Project and Local Jenkins Pipeline</a:t>
            </a:r>
          </a:p>
        </p:txBody>
      </p:sp>
      <p:sp>
        <p:nvSpPr>
          <p:cNvPr id="28" name="TextBox 27">
            <a:extLst>
              <a:ext uri="{FF2B5EF4-FFF2-40B4-BE49-F238E27FC236}">
                <a16:creationId xmlns:a16="http://schemas.microsoft.com/office/drawing/2014/main" id="{F94F7B84-40D5-5447-9C8D-49F4C87D95E7}"/>
              </a:ext>
            </a:extLst>
          </p:cNvPr>
          <p:cNvSpPr txBox="1"/>
          <p:nvPr/>
        </p:nvSpPr>
        <p:spPr>
          <a:xfrm>
            <a:off x="4908850" y="5549475"/>
            <a:ext cx="3628491" cy="461665"/>
          </a:xfrm>
          <a:prstGeom prst="rect">
            <a:avLst/>
          </a:prstGeom>
          <a:noFill/>
        </p:spPr>
        <p:txBody>
          <a:bodyPr wrap="square" rtlCol="0">
            <a:spAutoFit/>
          </a:bodyPr>
          <a:lstStyle/>
          <a:p>
            <a:r>
              <a:rPr lang="en-US" sz="2400" dirty="0"/>
              <a:t>Where we are</a:t>
            </a:r>
          </a:p>
        </p:txBody>
      </p:sp>
      <p:sp>
        <p:nvSpPr>
          <p:cNvPr id="29" name="Rectangle 28">
            <a:extLst>
              <a:ext uri="{FF2B5EF4-FFF2-40B4-BE49-F238E27FC236}">
                <a16:creationId xmlns:a16="http://schemas.microsoft.com/office/drawing/2014/main" id="{17603FC4-8A6C-8548-BBC2-58BC88E00203}"/>
              </a:ext>
            </a:extLst>
          </p:cNvPr>
          <p:cNvSpPr/>
          <p:nvPr/>
        </p:nvSpPr>
        <p:spPr>
          <a:xfrm>
            <a:off x="4699708" y="5682001"/>
            <a:ext cx="199064" cy="19661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3742BCEE-9E5A-6242-896F-0C09A4283CFF}"/>
              </a:ext>
            </a:extLst>
          </p:cNvPr>
          <p:cNvSpPr txBox="1"/>
          <p:nvPr/>
        </p:nvSpPr>
        <p:spPr>
          <a:xfrm>
            <a:off x="677518" y="3678218"/>
            <a:ext cx="761995" cy="307777"/>
          </a:xfrm>
          <a:prstGeom prst="rect">
            <a:avLst/>
          </a:prstGeom>
          <a:noFill/>
        </p:spPr>
        <p:txBody>
          <a:bodyPr wrap="square" rtlCol="0">
            <a:spAutoFit/>
          </a:bodyPr>
          <a:lstStyle/>
          <a:p>
            <a:r>
              <a:rPr lang="en-US" sz="1400" dirty="0"/>
              <a:t>Week 1</a:t>
            </a:r>
          </a:p>
        </p:txBody>
      </p:sp>
      <p:sp>
        <p:nvSpPr>
          <p:cNvPr id="33" name="TextBox 32">
            <a:extLst>
              <a:ext uri="{FF2B5EF4-FFF2-40B4-BE49-F238E27FC236}">
                <a16:creationId xmlns:a16="http://schemas.microsoft.com/office/drawing/2014/main" id="{80C06852-309B-7143-B04B-6F7D06F0935C}"/>
              </a:ext>
            </a:extLst>
          </p:cNvPr>
          <p:cNvSpPr txBox="1"/>
          <p:nvPr/>
        </p:nvSpPr>
        <p:spPr>
          <a:xfrm>
            <a:off x="2137100" y="4013774"/>
            <a:ext cx="761995" cy="307777"/>
          </a:xfrm>
          <a:prstGeom prst="rect">
            <a:avLst/>
          </a:prstGeom>
          <a:noFill/>
        </p:spPr>
        <p:txBody>
          <a:bodyPr wrap="square" rtlCol="0">
            <a:spAutoFit/>
          </a:bodyPr>
          <a:lstStyle/>
          <a:p>
            <a:r>
              <a:rPr lang="en-US" sz="1400" dirty="0"/>
              <a:t>Week 2</a:t>
            </a:r>
          </a:p>
        </p:txBody>
      </p:sp>
      <p:sp>
        <p:nvSpPr>
          <p:cNvPr id="36" name="TextBox 35">
            <a:extLst>
              <a:ext uri="{FF2B5EF4-FFF2-40B4-BE49-F238E27FC236}">
                <a16:creationId xmlns:a16="http://schemas.microsoft.com/office/drawing/2014/main" id="{4E53FBFC-2EF7-1347-A729-579BFDE91BA5}"/>
              </a:ext>
            </a:extLst>
          </p:cNvPr>
          <p:cNvSpPr txBox="1"/>
          <p:nvPr/>
        </p:nvSpPr>
        <p:spPr>
          <a:xfrm>
            <a:off x="7475106" y="4070904"/>
            <a:ext cx="761995" cy="307777"/>
          </a:xfrm>
          <a:prstGeom prst="rect">
            <a:avLst/>
          </a:prstGeom>
          <a:noFill/>
        </p:spPr>
        <p:txBody>
          <a:bodyPr wrap="square" rtlCol="0">
            <a:spAutoFit/>
          </a:bodyPr>
          <a:lstStyle/>
          <a:p>
            <a:r>
              <a:rPr lang="en-US" sz="1400" dirty="0"/>
              <a:t>Week 6</a:t>
            </a:r>
          </a:p>
        </p:txBody>
      </p:sp>
      <p:sp>
        <p:nvSpPr>
          <p:cNvPr id="37" name="TextBox 36">
            <a:extLst>
              <a:ext uri="{FF2B5EF4-FFF2-40B4-BE49-F238E27FC236}">
                <a16:creationId xmlns:a16="http://schemas.microsoft.com/office/drawing/2014/main" id="{178FF2D0-05E0-A646-B1A5-24B7E371582D}"/>
              </a:ext>
            </a:extLst>
          </p:cNvPr>
          <p:cNvSpPr txBox="1"/>
          <p:nvPr/>
        </p:nvSpPr>
        <p:spPr>
          <a:xfrm>
            <a:off x="4654729" y="4024228"/>
            <a:ext cx="761995" cy="307777"/>
          </a:xfrm>
          <a:prstGeom prst="rect">
            <a:avLst/>
          </a:prstGeom>
          <a:noFill/>
        </p:spPr>
        <p:txBody>
          <a:bodyPr wrap="square" rtlCol="0">
            <a:spAutoFit/>
          </a:bodyPr>
          <a:lstStyle/>
          <a:p>
            <a:r>
              <a:rPr lang="en-US" sz="1400" dirty="0"/>
              <a:t>Week 4</a:t>
            </a:r>
          </a:p>
        </p:txBody>
      </p:sp>
      <p:sp>
        <p:nvSpPr>
          <p:cNvPr id="38" name="TextBox 37">
            <a:extLst>
              <a:ext uri="{FF2B5EF4-FFF2-40B4-BE49-F238E27FC236}">
                <a16:creationId xmlns:a16="http://schemas.microsoft.com/office/drawing/2014/main" id="{FCC18E2C-F53B-B544-9E0D-EF76BB667A71}"/>
              </a:ext>
            </a:extLst>
          </p:cNvPr>
          <p:cNvSpPr txBox="1"/>
          <p:nvPr/>
        </p:nvSpPr>
        <p:spPr>
          <a:xfrm>
            <a:off x="3268467" y="3697179"/>
            <a:ext cx="761995" cy="307777"/>
          </a:xfrm>
          <a:prstGeom prst="rect">
            <a:avLst/>
          </a:prstGeom>
          <a:noFill/>
        </p:spPr>
        <p:txBody>
          <a:bodyPr wrap="square" rtlCol="0">
            <a:spAutoFit/>
          </a:bodyPr>
          <a:lstStyle/>
          <a:p>
            <a:r>
              <a:rPr lang="en-US" sz="1400" dirty="0"/>
              <a:t>Week 3</a:t>
            </a:r>
          </a:p>
        </p:txBody>
      </p:sp>
      <p:sp>
        <p:nvSpPr>
          <p:cNvPr id="40" name="TextBox 39">
            <a:extLst>
              <a:ext uri="{FF2B5EF4-FFF2-40B4-BE49-F238E27FC236}">
                <a16:creationId xmlns:a16="http://schemas.microsoft.com/office/drawing/2014/main" id="{2C38675D-D006-E743-971B-0C26329D96FB}"/>
              </a:ext>
            </a:extLst>
          </p:cNvPr>
          <p:cNvSpPr txBox="1"/>
          <p:nvPr/>
        </p:nvSpPr>
        <p:spPr>
          <a:xfrm>
            <a:off x="9052112" y="3681396"/>
            <a:ext cx="761995" cy="307777"/>
          </a:xfrm>
          <a:prstGeom prst="rect">
            <a:avLst/>
          </a:prstGeom>
          <a:noFill/>
        </p:spPr>
        <p:txBody>
          <a:bodyPr wrap="square" rtlCol="0">
            <a:spAutoFit/>
          </a:bodyPr>
          <a:lstStyle/>
          <a:p>
            <a:r>
              <a:rPr lang="en-US" sz="1400" dirty="0"/>
              <a:t>Week 7</a:t>
            </a:r>
          </a:p>
        </p:txBody>
      </p:sp>
      <p:sp>
        <p:nvSpPr>
          <p:cNvPr id="41" name="TextBox 40">
            <a:extLst>
              <a:ext uri="{FF2B5EF4-FFF2-40B4-BE49-F238E27FC236}">
                <a16:creationId xmlns:a16="http://schemas.microsoft.com/office/drawing/2014/main" id="{4431AAE3-4EE5-6D4F-8648-DCE768EEB415}"/>
              </a:ext>
            </a:extLst>
          </p:cNvPr>
          <p:cNvSpPr txBox="1"/>
          <p:nvPr/>
        </p:nvSpPr>
        <p:spPr>
          <a:xfrm>
            <a:off x="6123954" y="3688869"/>
            <a:ext cx="761995" cy="307777"/>
          </a:xfrm>
          <a:prstGeom prst="rect">
            <a:avLst/>
          </a:prstGeom>
          <a:noFill/>
        </p:spPr>
        <p:txBody>
          <a:bodyPr wrap="square" rtlCol="0">
            <a:spAutoFit/>
          </a:bodyPr>
          <a:lstStyle/>
          <a:p>
            <a:r>
              <a:rPr lang="en-US" sz="1400" dirty="0"/>
              <a:t>Week 5</a:t>
            </a:r>
          </a:p>
        </p:txBody>
      </p:sp>
      <p:sp>
        <p:nvSpPr>
          <p:cNvPr id="42" name="TextBox 41">
            <a:extLst>
              <a:ext uri="{FF2B5EF4-FFF2-40B4-BE49-F238E27FC236}">
                <a16:creationId xmlns:a16="http://schemas.microsoft.com/office/drawing/2014/main" id="{A9EFACFD-58EC-7146-BA0D-F463718BF4D6}"/>
              </a:ext>
            </a:extLst>
          </p:cNvPr>
          <p:cNvSpPr txBox="1"/>
          <p:nvPr/>
        </p:nvSpPr>
        <p:spPr>
          <a:xfrm>
            <a:off x="4908848" y="5976115"/>
            <a:ext cx="3628491" cy="461665"/>
          </a:xfrm>
          <a:prstGeom prst="rect">
            <a:avLst/>
          </a:prstGeom>
          <a:noFill/>
        </p:spPr>
        <p:txBody>
          <a:bodyPr wrap="square" rtlCol="0">
            <a:spAutoFit/>
          </a:bodyPr>
          <a:lstStyle/>
          <a:p>
            <a:r>
              <a:rPr lang="en-US" sz="2400" dirty="0"/>
              <a:t>Completed</a:t>
            </a:r>
          </a:p>
        </p:txBody>
      </p:sp>
      <p:sp>
        <p:nvSpPr>
          <p:cNvPr id="43" name="Rectangle 42">
            <a:extLst>
              <a:ext uri="{FF2B5EF4-FFF2-40B4-BE49-F238E27FC236}">
                <a16:creationId xmlns:a16="http://schemas.microsoft.com/office/drawing/2014/main" id="{86AE3D98-6ECE-7C4A-9C3B-EBB95D679158}"/>
              </a:ext>
            </a:extLst>
          </p:cNvPr>
          <p:cNvSpPr/>
          <p:nvPr/>
        </p:nvSpPr>
        <p:spPr>
          <a:xfrm>
            <a:off x="4699708" y="6081371"/>
            <a:ext cx="199064" cy="196615"/>
          </a:xfrm>
          <a:prstGeom prst="rect">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4DB309F2-6601-F44C-B1E7-1A3F29E14983}"/>
              </a:ext>
            </a:extLst>
          </p:cNvPr>
          <p:cNvSpPr txBox="1"/>
          <p:nvPr/>
        </p:nvSpPr>
        <p:spPr>
          <a:xfrm>
            <a:off x="4898106" y="6346430"/>
            <a:ext cx="3628491" cy="461665"/>
          </a:xfrm>
          <a:prstGeom prst="rect">
            <a:avLst/>
          </a:prstGeom>
          <a:noFill/>
        </p:spPr>
        <p:txBody>
          <a:bodyPr wrap="square" rtlCol="0">
            <a:spAutoFit/>
          </a:bodyPr>
          <a:lstStyle/>
          <a:p>
            <a:r>
              <a:rPr lang="en-US" sz="2400" dirty="0"/>
              <a:t>Milestone </a:t>
            </a:r>
          </a:p>
        </p:txBody>
      </p:sp>
      <p:sp>
        <p:nvSpPr>
          <p:cNvPr id="46" name="Rectangle 45">
            <a:extLst>
              <a:ext uri="{FF2B5EF4-FFF2-40B4-BE49-F238E27FC236}">
                <a16:creationId xmlns:a16="http://schemas.microsoft.com/office/drawing/2014/main" id="{32B16372-2D80-C74C-ABEB-5ADCF94CA558}"/>
              </a:ext>
            </a:extLst>
          </p:cNvPr>
          <p:cNvSpPr/>
          <p:nvPr/>
        </p:nvSpPr>
        <p:spPr>
          <a:xfrm>
            <a:off x="4699708" y="6478956"/>
            <a:ext cx="199064" cy="196615"/>
          </a:xfrm>
          <a:prstGeom prst="rect">
            <a:avLst/>
          </a:prstGeom>
          <a:solidFill>
            <a:srgbClr val="FF0000">
              <a:alpha val="7058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802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44D2-C0F0-F546-9C31-DCF336CAEC93}"/>
              </a:ext>
            </a:extLst>
          </p:cNvPr>
          <p:cNvSpPr>
            <a:spLocks noGrp="1"/>
          </p:cNvSpPr>
          <p:nvPr>
            <p:ph type="title"/>
          </p:nvPr>
        </p:nvSpPr>
        <p:spPr/>
        <p:txBody>
          <a:bodyPr/>
          <a:lstStyle/>
          <a:p>
            <a:r>
              <a:rPr lang="en-US" dirty="0"/>
              <a:t>Project Status and Challenges</a:t>
            </a:r>
          </a:p>
        </p:txBody>
      </p:sp>
      <p:sp>
        <p:nvSpPr>
          <p:cNvPr id="6" name="Content Placeholder 2">
            <a:extLst>
              <a:ext uri="{FF2B5EF4-FFF2-40B4-BE49-F238E27FC236}">
                <a16:creationId xmlns:a16="http://schemas.microsoft.com/office/drawing/2014/main" id="{72264C49-C032-0A49-82FA-9F391DB0D45E}"/>
              </a:ext>
            </a:extLst>
          </p:cNvPr>
          <p:cNvSpPr txBox="1">
            <a:spLocks/>
          </p:cNvSpPr>
          <p:nvPr/>
        </p:nvSpPr>
        <p:spPr>
          <a:xfrm>
            <a:off x="680321" y="2472267"/>
            <a:ext cx="9613861" cy="3572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Progress Status:</a:t>
            </a:r>
          </a:p>
          <a:p>
            <a:pPr lvl="1"/>
            <a:r>
              <a:rPr lang="en-US" sz="1800" dirty="0"/>
              <a:t>In Panic Mode</a:t>
            </a:r>
          </a:p>
          <a:p>
            <a:pPr marL="457200" lvl="1" indent="0">
              <a:buNone/>
            </a:pPr>
            <a:endParaRPr lang="en-US" sz="1800" dirty="0"/>
          </a:p>
          <a:p>
            <a:pPr marL="0" indent="0">
              <a:buFont typeface="Arial" panose="020B0604020202020204" pitchFamily="34" charset="0"/>
              <a:buNone/>
            </a:pPr>
            <a:r>
              <a:rPr lang="en-US" dirty="0"/>
              <a:t>Challenges:</a:t>
            </a:r>
          </a:p>
          <a:p>
            <a:pPr lvl="1">
              <a:lnSpc>
                <a:spcPct val="100000"/>
              </a:lnSpc>
            </a:pPr>
            <a:r>
              <a:rPr lang="en-US" sz="1800" dirty="0"/>
              <a:t>Solutions require using a wide range of technologies (AWS, Jenkins, </a:t>
            </a:r>
            <a:r>
              <a:rPr lang="en-US" sz="1800" dirty="0" err="1"/>
              <a:t>Github</a:t>
            </a:r>
            <a:r>
              <a:rPr lang="en-US" sz="1800" dirty="0"/>
              <a:t>) </a:t>
            </a:r>
          </a:p>
        </p:txBody>
      </p:sp>
    </p:spTree>
    <p:extLst>
      <p:ext uri="{BB962C8B-B14F-4D97-AF65-F5344CB8AC3E}">
        <p14:creationId xmlns:p14="http://schemas.microsoft.com/office/powerpoint/2010/main" val="123776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D09F-9847-3542-9FCF-6DADE35D9190}"/>
              </a:ext>
            </a:extLst>
          </p:cNvPr>
          <p:cNvSpPr>
            <a:spLocks noGrp="1"/>
          </p:cNvSpPr>
          <p:nvPr>
            <p:ph type="title"/>
          </p:nvPr>
        </p:nvSpPr>
        <p:spPr/>
        <p:txBody>
          <a:bodyPr/>
          <a:lstStyle/>
          <a:p>
            <a:r>
              <a:rPr lang="en-US" dirty="0"/>
              <a:t>Learnings</a:t>
            </a:r>
          </a:p>
        </p:txBody>
      </p:sp>
      <p:sp>
        <p:nvSpPr>
          <p:cNvPr id="7" name="Content Placeholder 2">
            <a:extLst>
              <a:ext uri="{FF2B5EF4-FFF2-40B4-BE49-F238E27FC236}">
                <a16:creationId xmlns:a16="http://schemas.microsoft.com/office/drawing/2014/main" id="{B8763F38-562E-4443-9623-AF2A1F00CB6B}"/>
              </a:ext>
            </a:extLst>
          </p:cNvPr>
          <p:cNvSpPr>
            <a:spLocks noGrp="1"/>
          </p:cNvSpPr>
          <p:nvPr>
            <p:ph idx="1"/>
          </p:nvPr>
        </p:nvSpPr>
        <p:spPr>
          <a:xfrm>
            <a:off x="824631" y="2404109"/>
            <a:ext cx="9325240" cy="3302424"/>
          </a:xfrm>
        </p:spPr>
        <p:txBody>
          <a:bodyPr numCol="3">
            <a:normAutofit/>
          </a:bodyPr>
          <a:lstStyle/>
          <a:p>
            <a:pPr marL="0" indent="0">
              <a:buNone/>
            </a:pPr>
            <a:r>
              <a:rPr lang="en-US" sz="1800" b="1" dirty="0" err="1"/>
              <a:t>Github</a:t>
            </a:r>
            <a:r>
              <a:rPr lang="en-US" sz="1400" b="1" dirty="0"/>
              <a:t> – </a:t>
            </a:r>
            <a:r>
              <a:rPr lang="en-US" sz="1400" dirty="0"/>
              <a:t>Web based Code repository and version configuration tool for Distributed platform.</a:t>
            </a:r>
          </a:p>
          <a:p>
            <a:pPr marL="0" indent="0">
              <a:buNone/>
            </a:pPr>
            <a:r>
              <a:rPr lang="en-US" sz="1800" b="1" dirty="0"/>
              <a:t>Jenkings</a:t>
            </a:r>
            <a:r>
              <a:rPr lang="en-US" sz="1400" b="1" dirty="0"/>
              <a:t> – </a:t>
            </a:r>
            <a:r>
              <a:rPr lang="en-US" sz="1400" dirty="0"/>
              <a:t>CI/CD tool to automate the deployment using pipelines and trigger jobs.</a:t>
            </a:r>
          </a:p>
          <a:p>
            <a:pPr marL="0" indent="0">
              <a:buNone/>
            </a:pPr>
            <a:r>
              <a:rPr lang="en-US" sz="1800" b="1" dirty="0"/>
              <a:t>Junits –</a:t>
            </a:r>
            <a:r>
              <a:rPr lang="en-US" sz="1400" dirty="0"/>
              <a:t> Unit testing tool to do the JAVA code testing. This is commonly used for development of test-driven development</a:t>
            </a:r>
          </a:p>
          <a:p>
            <a:pPr marL="0" indent="0">
              <a:buNone/>
            </a:pPr>
            <a:r>
              <a:rPr lang="en-US" sz="1800" b="1" dirty="0"/>
              <a:t>AWS Inspector </a:t>
            </a:r>
            <a:r>
              <a:rPr lang="en-US" sz="1800" b="1"/>
              <a:t>– </a:t>
            </a:r>
            <a:r>
              <a:rPr lang="en-US" sz="1400"/>
              <a:t>assesses applications </a:t>
            </a:r>
            <a:r>
              <a:rPr lang="en-US" sz="1400" dirty="0"/>
              <a:t>for vulnerabilities or deviations from best practices</a:t>
            </a:r>
          </a:p>
        </p:txBody>
      </p:sp>
    </p:spTree>
    <p:extLst>
      <p:ext uri="{BB962C8B-B14F-4D97-AF65-F5344CB8AC3E}">
        <p14:creationId xmlns:p14="http://schemas.microsoft.com/office/powerpoint/2010/main" val="398900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3CF0-83D7-1D4D-879D-22AD570C0BCE}"/>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150422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9395-6AA4-449A-B2F6-D37FF44D4BEF}"/>
              </a:ext>
            </a:extLst>
          </p:cNvPr>
          <p:cNvSpPr>
            <a:spLocks noGrp="1"/>
          </p:cNvSpPr>
          <p:nvPr>
            <p:ph type="title"/>
          </p:nvPr>
        </p:nvSpPr>
        <p:spPr/>
        <p:txBody>
          <a:bodyPr/>
          <a:lstStyle/>
          <a:p>
            <a:pPr algn="ctr"/>
            <a:r>
              <a:rPr lang="en-US" dirty="0"/>
              <a:t>References</a:t>
            </a:r>
          </a:p>
        </p:txBody>
      </p:sp>
      <p:sp>
        <p:nvSpPr>
          <p:cNvPr id="3" name="Text Placeholder 2">
            <a:extLst>
              <a:ext uri="{FF2B5EF4-FFF2-40B4-BE49-F238E27FC236}">
                <a16:creationId xmlns:a16="http://schemas.microsoft.com/office/drawing/2014/main" id="{5D1D4757-920B-4EBD-94C5-9F2DC49B4A4A}"/>
              </a:ext>
            </a:extLst>
          </p:cNvPr>
          <p:cNvSpPr>
            <a:spLocks noGrp="1"/>
          </p:cNvSpPr>
          <p:nvPr>
            <p:ph type="body" idx="1"/>
          </p:nvPr>
        </p:nvSpPr>
        <p:spPr/>
        <p:txBody>
          <a:bodyPr/>
          <a:lstStyle/>
          <a:p>
            <a:pPr marL="457200" indent="-457200" algn="l">
              <a:buAutoNum type="arabicPeriod"/>
            </a:pPr>
            <a:r>
              <a:rPr lang="en-US" dirty="0">
                <a:hlinkClick r:id="rId2"/>
              </a:rPr>
              <a:t>https://www.infoworld.com/article/3271126/what-is-cicd-continuous-integration-and-continuous-delivery-explained.html</a:t>
            </a:r>
            <a:endParaRPr lang="en-US" dirty="0"/>
          </a:p>
          <a:p>
            <a:pPr marL="457200" indent="-457200" algn="l">
              <a:buAutoNum type="arabicPeriod"/>
            </a:pPr>
            <a:r>
              <a:rPr lang="en-US" dirty="0">
                <a:hlinkClick r:id="rId3"/>
              </a:rPr>
              <a:t>https://www.cprime.com/resources/what-is-agile-what-is-scrum/</a:t>
            </a:r>
            <a:endParaRPr lang="en-US" dirty="0"/>
          </a:p>
          <a:p>
            <a:pPr marL="457200" indent="-457200" algn="l">
              <a:buAutoNum type="arabicPeriod"/>
            </a:pPr>
            <a:endParaRPr lang="en-US" dirty="0"/>
          </a:p>
        </p:txBody>
      </p:sp>
    </p:spTree>
    <p:extLst>
      <p:ext uri="{BB962C8B-B14F-4D97-AF65-F5344CB8AC3E}">
        <p14:creationId xmlns:p14="http://schemas.microsoft.com/office/powerpoint/2010/main" val="397657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1AD9-DB6C-1845-81E6-B379EBA353D9}"/>
              </a:ext>
            </a:extLst>
          </p:cNvPr>
          <p:cNvSpPr>
            <a:spLocks noGrp="1"/>
          </p:cNvSpPr>
          <p:nvPr>
            <p:ph type="title"/>
          </p:nvPr>
        </p:nvSpPr>
        <p:spPr/>
        <p:txBody>
          <a:bodyPr/>
          <a:lstStyle/>
          <a:p>
            <a:pPr algn="ctr"/>
            <a:r>
              <a:rPr lang="en-US" dirty="0" err="1"/>
              <a:t>GweedoreDP</a:t>
            </a:r>
            <a:r>
              <a:rPr lang="en-US" dirty="0"/>
              <a:t> Overview</a:t>
            </a:r>
          </a:p>
        </p:txBody>
      </p:sp>
      <p:sp>
        <p:nvSpPr>
          <p:cNvPr id="3" name="Content Placeholder 2">
            <a:extLst>
              <a:ext uri="{FF2B5EF4-FFF2-40B4-BE49-F238E27FC236}">
                <a16:creationId xmlns:a16="http://schemas.microsoft.com/office/drawing/2014/main" id="{D1902182-3377-F445-8929-24CC05037B07}"/>
              </a:ext>
            </a:extLst>
          </p:cNvPr>
          <p:cNvSpPr>
            <a:spLocks noGrp="1"/>
          </p:cNvSpPr>
          <p:nvPr>
            <p:ph idx="1"/>
          </p:nvPr>
        </p:nvSpPr>
        <p:spPr>
          <a:xfrm>
            <a:off x="680321" y="2438399"/>
            <a:ext cx="9613861" cy="3497789"/>
          </a:xfrm>
        </p:spPr>
        <p:txBody>
          <a:bodyPr>
            <a:normAutofit fontScale="85000" lnSpcReduction="10000"/>
          </a:bodyPr>
          <a:lstStyle/>
          <a:p>
            <a:pPr marL="0" indent="0">
              <a:buNone/>
            </a:pPr>
            <a:r>
              <a:rPr lang="en-US" sz="2100" b="1" dirty="0"/>
              <a:t>What is </a:t>
            </a:r>
            <a:r>
              <a:rPr lang="en-US" sz="2100" b="1" dirty="0" err="1"/>
              <a:t>GweedoreDP</a:t>
            </a:r>
            <a:r>
              <a:rPr lang="en-US" sz="2100" b="1" dirty="0"/>
              <a:t>?</a:t>
            </a:r>
          </a:p>
          <a:p>
            <a:r>
              <a:rPr lang="en-US" sz="1900" dirty="0"/>
              <a:t>It is an LYIT team project to demonstrate the team has gained an understanding of the DevOps model of Continuous Improvement/Continuous Delivery using an Agile Methodology.     </a:t>
            </a:r>
            <a:endParaRPr lang="en-US" sz="1800" b="1" dirty="0"/>
          </a:p>
          <a:p>
            <a:pPr marL="0" indent="0">
              <a:buNone/>
            </a:pPr>
            <a:r>
              <a:rPr lang="en-US" sz="1900" b="1" dirty="0"/>
              <a:t>What is CI/CD? </a:t>
            </a:r>
          </a:p>
          <a:p>
            <a:r>
              <a:rPr lang="en-US" sz="1900" dirty="0"/>
              <a:t>Continuous integration (CI) and continuous delivery (CD) embody a culture, a set of operating principles, and a collection of practices that enable application development teams to deliver code changes more frequently and reliably. (1)</a:t>
            </a:r>
          </a:p>
          <a:p>
            <a:pPr marL="0" indent="0">
              <a:buNone/>
            </a:pPr>
            <a:r>
              <a:rPr lang="en-US" sz="1900" b="1" dirty="0"/>
              <a:t>What is Agile?</a:t>
            </a:r>
            <a:r>
              <a:rPr lang="en-US" sz="1900" dirty="0"/>
              <a:t> </a:t>
            </a:r>
          </a:p>
          <a:p>
            <a:r>
              <a:rPr lang="en-US" sz="1900" dirty="0"/>
              <a:t>Agile software development is centered round the idea of iterative development, where requirements and solutions evolve through collaboration between  self-organizing cross-functional teams.</a:t>
            </a:r>
          </a:p>
          <a:p>
            <a:r>
              <a:rPr lang="en-US" sz="1900" dirty="0"/>
              <a:t>The ultimate value in Agile development is that it enables teams to deliver value faster, with greater quality and predictability. (2)</a:t>
            </a:r>
          </a:p>
        </p:txBody>
      </p:sp>
    </p:spTree>
    <p:extLst>
      <p:ext uri="{BB962C8B-B14F-4D97-AF65-F5344CB8AC3E}">
        <p14:creationId xmlns:p14="http://schemas.microsoft.com/office/powerpoint/2010/main" val="297247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Statement  </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lstStyle/>
          <a:p>
            <a:pPr marL="0" indent="0">
              <a:buNone/>
            </a:pPr>
            <a:r>
              <a:rPr lang="en-US" sz="2000" b="1" dirty="0"/>
              <a:t>Problem Statement:</a:t>
            </a:r>
          </a:p>
          <a:p>
            <a:pPr marL="0" indent="0">
              <a:buNone/>
            </a:pPr>
            <a:r>
              <a:rPr lang="en-US" sz="2000" dirty="0"/>
              <a:t>The </a:t>
            </a:r>
            <a:r>
              <a:rPr lang="en-US" sz="2000" dirty="0" err="1"/>
              <a:t>GweedoreDP</a:t>
            </a:r>
            <a:r>
              <a:rPr lang="en-US" sz="2000" dirty="0"/>
              <a:t> (development partnership) has asked Team Marvel to build a web application to provide meeting rooms, administrative services and  coronavirus related resources links and information.</a:t>
            </a:r>
          </a:p>
          <a:p>
            <a:pPr marL="0" indent="0">
              <a:buNone/>
            </a:pPr>
            <a:r>
              <a:rPr lang="en-US" sz="2000" dirty="0"/>
              <a:t>Due to the district having to close its parish offices and the urgency of the getting information to the public about Coronavirus the project delivery date has been set as June 26, 2020. The </a:t>
            </a:r>
            <a:r>
              <a:rPr lang="en-US" sz="2000" dirty="0" err="1"/>
              <a:t>GweedoreDP</a:t>
            </a:r>
            <a:r>
              <a:rPr lang="en-US" sz="2000" dirty="0"/>
              <a:t> is asking Team Marvel to use an Agile deliver process delivering functionality in phases rather than waiting to deliver the entire project functionality at the end of the project.</a:t>
            </a:r>
          </a:p>
          <a:p>
            <a:pPr marL="0" indent="0">
              <a:buNone/>
            </a:pPr>
            <a:r>
              <a:rPr lang="en-US" sz="2000" dirty="0"/>
              <a:t>The district of Gweedore is using emergency funding for this project and asks Team Marvel to reduce costs when ever possible.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04322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9D2-9B95-E942-A598-834D27F7CC34}"/>
              </a:ext>
            </a:extLst>
          </p:cNvPr>
          <p:cNvSpPr>
            <a:spLocks noGrp="1"/>
          </p:cNvSpPr>
          <p:nvPr>
            <p:ph type="title"/>
          </p:nvPr>
        </p:nvSpPr>
        <p:spPr/>
        <p:txBody>
          <a:bodyPr/>
          <a:lstStyle/>
          <a:p>
            <a:pPr algn="ctr"/>
            <a:r>
              <a:rPr lang="en-US" dirty="0"/>
              <a:t>Why did we choose these technologies?</a:t>
            </a:r>
          </a:p>
        </p:txBody>
      </p:sp>
      <p:sp>
        <p:nvSpPr>
          <p:cNvPr id="3" name="Content Placeholder 2">
            <a:extLst>
              <a:ext uri="{FF2B5EF4-FFF2-40B4-BE49-F238E27FC236}">
                <a16:creationId xmlns:a16="http://schemas.microsoft.com/office/drawing/2014/main" id="{4954B03B-CDFE-524D-A096-5D0F96FB2155}"/>
              </a:ext>
            </a:extLst>
          </p:cNvPr>
          <p:cNvSpPr>
            <a:spLocks noGrp="1"/>
          </p:cNvSpPr>
          <p:nvPr>
            <p:ph idx="1"/>
          </p:nvPr>
        </p:nvSpPr>
        <p:spPr/>
        <p:txBody>
          <a:bodyPr>
            <a:normAutofit lnSpcReduction="10000"/>
          </a:bodyPr>
          <a:lstStyle/>
          <a:p>
            <a:pPr marL="0" indent="0">
              <a:buNone/>
            </a:pPr>
            <a:r>
              <a:rPr lang="en-US" sz="2800" dirty="0"/>
              <a:t>We have chosen to use Amazon’s AWS cloud computing services to host the web application for the following reasons;</a:t>
            </a:r>
          </a:p>
          <a:p>
            <a:pPr marL="0" indent="0">
              <a:buNone/>
            </a:pPr>
            <a:r>
              <a:rPr lang="en-US" sz="2800" dirty="0"/>
              <a:t>Reduced Cost, no physical hard ware will be required to host the application. Amazon’s pricing model is based on fee for service. If the district of Gweedore choses to discontinue the application, there is no penalty to do so.    </a:t>
            </a:r>
          </a:p>
          <a:p>
            <a:pPr marL="0" indent="0">
              <a:buNone/>
            </a:pPr>
            <a:r>
              <a:rPr lang="en-US" sz="2800" dirty="0"/>
              <a:t>Scalability, the Amazon instance Team Marvel has set up has automatic scalability and load balancing installed.</a:t>
            </a:r>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288868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fontScale="32500" lnSpcReduction="20000"/>
          </a:bodyPr>
          <a:lstStyle/>
          <a:p>
            <a:pPr marL="0" indent="0">
              <a:buNone/>
            </a:pPr>
            <a:endParaRPr lang="en-US" sz="6400" dirty="0"/>
          </a:p>
          <a:p>
            <a:pPr marL="0" indent="0">
              <a:buNone/>
            </a:pPr>
            <a:r>
              <a:rPr lang="en-US" sz="6400" dirty="0"/>
              <a:t>Team Marvel has adapted an agile approach to this project which will be comprised of seven sprints. </a:t>
            </a:r>
          </a:p>
          <a:p>
            <a:pPr marL="0" indent="0">
              <a:buNone/>
            </a:pPr>
            <a:r>
              <a:rPr lang="en-US" sz="6400" dirty="0"/>
              <a:t>All issues, user stories and sprint information will be logged in Trello. </a:t>
            </a:r>
            <a:r>
              <a:rPr lang="en-US" sz="6400" dirty="0">
                <a:hlinkClick r:id="rId2"/>
              </a:rPr>
              <a:t>https://trello.com/b/wVBCAwD8/gweedoredp</a:t>
            </a:r>
            <a:r>
              <a:rPr lang="en-US" sz="6400" dirty="0"/>
              <a:t>  </a:t>
            </a:r>
          </a:p>
          <a:p>
            <a:pPr marL="0" indent="0">
              <a:buNone/>
            </a:pPr>
            <a:endParaRPr lang="en-US" sz="6400" dirty="0"/>
          </a:p>
          <a:p>
            <a:pPr marL="0" indent="0">
              <a:buNone/>
            </a:pPr>
            <a:r>
              <a:rPr lang="en-US" sz="6400" dirty="0"/>
              <a:t>All source code and project documentation will be stored in GitHub.</a:t>
            </a:r>
          </a:p>
          <a:p>
            <a:pPr marL="0" indent="0">
              <a:buNone/>
            </a:pPr>
            <a:r>
              <a:rPr lang="en-US" sz="6400" dirty="0">
                <a:hlinkClick r:id="rId3"/>
              </a:rPr>
              <a:t>https://github.com/rlennon/GweedoreDP</a:t>
            </a:r>
            <a:endParaRPr lang="en-US" sz="6400" dirty="0"/>
          </a:p>
          <a:p>
            <a:pPr marL="0" indent="0">
              <a:buNone/>
            </a:pPr>
            <a:endParaRPr lang="en-US" sz="64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4195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fontScale="32500" lnSpcReduction="20000"/>
          </a:bodyPr>
          <a:lstStyle/>
          <a:p>
            <a:pPr marL="0" indent="0">
              <a:buNone/>
            </a:pPr>
            <a:endParaRPr lang="en-US" sz="6400" dirty="0"/>
          </a:p>
          <a:p>
            <a:pPr marL="0" indent="0">
              <a:buNone/>
            </a:pPr>
            <a:r>
              <a:rPr lang="en-US" sz="6400" dirty="0"/>
              <a:t>Java will be the source code coding language using a Maven Framework. Unit Testing software to be done using Junit.  </a:t>
            </a:r>
          </a:p>
          <a:p>
            <a:pPr marL="0" indent="0">
              <a:buNone/>
            </a:pPr>
            <a:endParaRPr lang="en-US" sz="6400" dirty="0"/>
          </a:p>
          <a:p>
            <a:pPr marL="0" indent="0">
              <a:buNone/>
            </a:pPr>
            <a:r>
              <a:rPr lang="en-US" sz="6400" dirty="0"/>
              <a:t>API documentation will be done utilizing </a:t>
            </a:r>
            <a:r>
              <a:rPr lang="en-US" sz="6400" dirty="0" err="1"/>
              <a:t>Javadocs</a:t>
            </a:r>
            <a:r>
              <a:rPr lang="en-US" sz="6400" dirty="0"/>
              <a:t> and available in the GitHub repository.</a:t>
            </a:r>
          </a:p>
          <a:p>
            <a:pPr marL="0" indent="0">
              <a:buNone/>
            </a:pPr>
            <a:r>
              <a:rPr lang="en-US" sz="6400" dirty="0"/>
              <a:t>  </a:t>
            </a:r>
          </a:p>
          <a:p>
            <a:pPr marL="0" indent="0">
              <a:buNone/>
            </a:pPr>
            <a:r>
              <a:rPr lang="en-US" sz="6400" dirty="0"/>
              <a:t>Deployments will be done using a Jenkins pipeline.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3676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 Cont.</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a:bodyPr>
          <a:lstStyle/>
          <a:p>
            <a:pPr marL="0" indent="0">
              <a:buNone/>
            </a:pPr>
            <a:r>
              <a:rPr lang="en-US" sz="2000" dirty="0"/>
              <a:t>Hosting platform with be provided by utilizing Amazon EC2 </a:t>
            </a:r>
          </a:p>
          <a:p>
            <a:pPr marL="0" indent="0">
              <a:buNone/>
            </a:pPr>
            <a:r>
              <a:rPr lang="en-US" sz="2000" dirty="0"/>
              <a:t>Code vulnerability will be provided by utilizing Amazon Inspector (Security Best Practices-1.0 &amp; Common Vulnerabilities and Exposures-1.1)   </a:t>
            </a:r>
          </a:p>
          <a:p>
            <a:pPr marL="0" indent="0">
              <a:buNone/>
            </a:pPr>
            <a:r>
              <a:rPr lang="en-US" sz="2000" dirty="0"/>
              <a:t>Monitoring will be provided by utilizing Amazon in house monitoring tools (CPU Utilization &amp; CPU Balance Credits)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5574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EFFC-008E-9443-9C7C-31AA51C39218}"/>
              </a:ext>
            </a:extLst>
          </p:cNvPr>
          <p:cNvSpPr>
            <a:spLocks noGrp="1"/>
          </p:cNvSpPr>
          <p:nvPr>
            <p:ph type="title"/>
          </p:nvPr>
        </p:nvSpPr>
        <p:spPr/>
        <p:txBody>
          <a:bodyPr/>
          <a:lstStyle/>
          <a:p>
            <a:pPr algn="ctr"/>
            <a:r>
              <a:rPr lang="en-US" dirty="0"/>
              <a:t>Problem Solution Cont.</a:t>
            </a:r>
          </a:p>
        </p:txBody>
      </p:sp>
      <p:sp>
        <p:nvSpPr>
          <p:cNvPr id="4" name="Content Placeholder 2">
            <a:extLst>
              <a:ext uri="{FF2B5EF4-FFF2-40B4-BE49-F238E27FC236}">
                <a16:creationId xmlns:a16="http://schemas.microsoft.com/office/drawing/2014/main" id="{1EDFA6C4-E69C-C24C-916B-F91E58657775}"/>
              </a:ext>
            </a:extLst>
          </p:cNvPr>
          <p:cNvSpPr>
            <a:spLocks noGrp="1"/>
          </p:cNvSpPr>
          <p:nvPr>
            <p:ph idx="1"/>
          </p:nvPr>
        </p:nvSpPr>
        <p:spPr>
          <a:xfrm>
            <a:off x="680321" y="2336873"/>
            <a:ext cx="9613861" cy="3599316"/>
          </a:xfrm>
        </p:spPr>
        <p:txBody>
          <a:bodyPr>
            <a:normAutofit/>
          </a:bodyPr>
          <a:lstStyle/>
          <a:p>
            <a:pPr marL="0" indent="0">
              <a:buNone/>
            </a:pPr>
            <a:r>
              <a:rPr lang="en-US" sz="2000" dirty="0"/>
              <a:t>Hosting platform with be provided by utilizing Amazon EC2 </a:t>
            </a:r>
          </a:p>
          <a:p>
            <a:pPr marL="0" indent="0">
              <a:buNone/>
            </a:pPr>
            <a:r>
              <a:rPr lang="en-US" sz="2000" dirty="0"/>
              <a:t>Code vulnerability will be provided by utilizing Amazon Inspector (Security Best Practices-1.0 &amp; Common Vulnerabilities and Exposures-1.1)   </a:t>
            </a:r>
          </a:p>
          <a:p>
            <a:pPr marL="0" indent="0">
              <a:buNone/>
            </a:pPr>
            <a:r>
              <a:rPr lang="en-US" sz="2000" dirty="0"/>
              <a:t>Monitoring will be provided by utilizing Amazon in house monitoring tools (CPU Utilization &amp; CPU Balance Credits)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34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1DAF-B22B-504E-83A8-498E629D6E96}"/>
              </a:ext>
            </a:extLst>
          </p:cNvPr>
          <p:cNvSpPr>
            <a:spLocks noGrp="1"/>
          </p:cNvSpPr>
          <p:nvPr>
            <p:ph type="title"/>
          </p:nvPr>
        </p:nvSpPr>
        <p:spPr/>
        <p:txBody>
          <a:bodyPr/>
          <a:lstStyle/>
          <a:p>
            <a:r>
              <a:rPr lang="en-US" dirty="0"/>
              <a:t>The Developmental Process</a:t>
            </a:r>
          </a:p>
        </p:txBody>
      </p:sp>
      <p:sp>
        <p:nvSpPr>
          <p:cNvPr id="5" name="Rectangle: Rounded Corners 4">
            <a:extLst>
              <a:ext uri="{FF2B5EF4-FFF2-40B4-BE49-F238E27FC236}">
                <a16:creationId xmlns:a16="http://schemas.microsoft.com/office/drawing/2014/main" id="{59CEE1E4-F336-461F-B8F2-B23230884772}"/>
              </a:ext>
            </a:extLst>
          </p:cNvPr>
          <p:cNvSpPr/>
          <p:nvPr/>
        </p:nvSpPr>
        <p:spPr>
          <a:xfrm>
            <a:off x="501445" y="2330245"/>
            <a:ext cx="1093276" cy="1376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Maven Web Application</a:t>
            </a:r>
          </a:p>
        </p:txBody>
      </p:sp>
      <p:sp>
        <p:nvSpPr>
          <p:cNvPr id="6" name="Rectangle: Rounded Corners 5">
            <a:extLst>
              <a:ext uri="{FF2B5EF4-FFF2-40B4-BE49-F238E27FC236}">
                <a16:creationId xmlns:a16="http://schemas.microsoft.com/office/drawing/2014/main" id="{64F4B518-1116-418D-BE31-0AC84CA9592B}"/>
              </a:ext>
            </a:extLst>
          </p:cNvPr>
          <p:cNvSpPr/>
          <p:nvPr/>
        </p:nvSpPr>
        <p:spPr>
          <a:xfrm>
            <a:off x="5515896" y="2359742"/>
            <a:ext cx="1356853" cy="1376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GitHub</a:t>
            </a:r>
          </a:p>
        </p:txBody>
      </p:sp>
      <p:sp>
        <p:nvSpPr>
          <p:cNvPr id="7" name="Rectangle: Rounded Corners 6">
            <a:extLst>
              <a:ext uri="{FF2B5EF4-FFF2-40B4-BE49-F238E27FC236}">
                <a16:creationId xmlns:a16="http://schemas.microsoft.com/office/drawing/2014/main" id="{791D4AF5-AE35-4D83-A303-4173CEA6FC84}"/>
              </a:ext>
            </a:extLst>
          </p:cNvPr>
          <p:cNvSpPr/>
          <p:nvPr/>
        </p:nvSpPr>
        <p:spPr>
          <a:xfrm>
            <a:off x="2428568" y="2359742"/>
            <a:ext cx="1022555" cy="1347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Junit &amp; Sonar Cube</a:t>
            </a:r>
          </a:p>
        </p:txBody>
      </p:sp>
      <p:sp>
        <p:nvSpPr>
          <p:cNvPr id="8" name="Flowchart: Decision 7">
            <a:extLst>
              <a:ext uri="{FF2B5EF4-FFF2-40B4-BE49-F238E27FC236}">
                <a16:creationId xmlns:a16="http://schemas.microsoft.com/office/drawing/2014/main" id="{D7EECA33-7FEC-48BE-A4D6-4062223E62D1}"/>
              </a:ext>
            </a:extLst>
          </p:cNvPr>
          <p:cNvSpPr/>
          <p:nvPr/>
        </p:nvSpPr>
        <p:spPr>
          <a:xfrm>
            <a:off x="3805084" y="2536723"/>
            <a:ext cx="1514168" cy="11700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Build</a:t>
            </a:r>
          </a:p>
        </p:txBody>
      </p:sp>
    </p:spTree>
    <p:extLst>
      <p:ext uri="{BB962C8B-B14F-4D97-AF65-F5344CB8AC3E}">
        <p14:creationId xmlns:p14="http://schemas.microsoft.com/office/powerpoint/2010/main" val="2294286970"/>
      </p:ext>
    </p:extLst>
  </p:cSld>
  <p:clrMapOvr>
    <a:masterClrMapping/>
  </p:clrMapOvr>
</p:sld>
</file>

<file path=ppt/theme/theme1.xml><?xml version="1.0" encoding="utf-8"?>
<a:theme xmlns:a="http://schemas.openxmlformats.org/drawingml/2006/main" name="Berlin">
  <a:themeElements>
    <a:clrScheme name="Custom 1">
      <a:dk1>
        <a:srgbClr val="000000"/>
      </a:dk1>
      <a:lt1>
        <a:srgbClr val="FFFFFF"/>
      </a:lt1>
      <a:dk2>
        <a:srgbClr val="44546A"/>
      </a:dk2>
      <a:lt2>
        <a:srgbClr val="E7E6E6"/>
      </a:lt2>
      <a:accent1>
        <a:srgbClr val="FF92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{05907F0E-9848-AB47-B2AB-C64847F2E9C1}tf10001057</Template>
  <TotalTime>0</TotalTime>
  <Words>781</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Calibri Light</vt:lpstr>
      <vt:lpstr>Trebuchet MS</vt:lpstr>
      <vt:lpstr>Berlin</vt:lpstr>
      <vt:lpstr>Custom Design</vt:lpstr>
      <vt:lpstr>1_Custom Design</vt:lpstr>
      <vt:lpstr>GweedoreDP</vt:lpstr>
      <vt:lpstr>GweedoreDP Overview</vt:lpstr>
      <vt:lpstr>Problem Statement  </vt:lpstr>
      <vt:lpstr>Why did we choose these technologies?</vt:lpstr>
      <vt:lpstr>Problem Solution</vt:lpstr>
      <vt:lpstr>Problem Solution</vt:lpstr>
      <vt:lpstr>Problem Solution Cont.</vt:lpstr>
      <vt:lpstr>Problem Solution Cont.</vt:lpstr>
      <vt:lpstr>The Developmental Process</vt:lpstr>
      <vt:lpstr>Project Timeline</vt:lpstr>
      <vt:lpstr>Project Status and Challenges</vt:lpstr>
      <vt:lpstr>Learnings</vt:lpstr>
      <vt:lpstr>Thank you!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LYIT Shark Tank</dc:title>
  <dc:creator/>
  <cp:keywords>Team Marvel</cp:keywords>
  <cp:lastModifiedBy/>
  <cp:revision>1</cp:revision>
  <dcterms:created xsi:type="dcterms:W3CDTF">2020-05-21T21:05:58Z</dcterms:created>
  <dcterms:modified xsi:type="dcterms:W3CDTF">2020-06-02T22:36:31Z</dcterms:modified>
  <cp:contentStatus>In progress</cp:contentStatus>
</cp:coreProperties>
</file>