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08" r:id="rId1"/>
  </p:sldMasterIdLst>
  <p:notesMasterIdLst>
    <p:notesMasterId r:id="rId12"/>
  </p:notesMasterIdLst>
  <p:sldIdLst>
    <p:sldId id="319" r:id="rId2"/>
    <p:sldId id="321" r:id="rId3"/>
    <p:sldId id="322" r:id="rId4"/>
    <p:sldId id="323" r:id="rId5"/>
    <p:sldId id="324" r:id="rId6"/>
    <p:sldId id="325" r:id="rId7"/>
    <p:sldId id="326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C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89447" autoAdjust="0"/>
  </p:normalViewPr>
  <p:slideViewPr>
    <p:cSldViewPr>
      <p:cViewPr varScale="1">
        <p:scale>
          <a:sx n="73" d="100"/>
          <a:sy n="73" d="100"/>
        </p:scale>
        <p:origin x="72" y="29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1B0F53-2C99-4FD6-AB4A-6003C8250C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DB8A1C8-784F-4047-87B2-9D2D051E56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F13B743-884E-4A8A-9D42-D506BBCB2BC8}" type="datetimeFigureOut">
              <a:rPr lang="en-US"/>
              <a:pPr>
                <a:defRPr/>
              </a:pPr>
              <a:t>3/14/2024</a:t>
            </a:fld>
            <a:endParaRPr lang="en-US" dirty="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DDF43F7-A434-485E-AFFD-5C16EBCBBD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C55B6406-B7EF-4B3B-938F-B4E7E8ED9E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4ED883FD-27FD-455F-8760-F90520580D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62ACF345-34B1-4A13-A62F-E11626973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556409-7249-424A-BD8A-DD1EF84A20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0A9BBB8-200F-492C-95BF-4528FA5D3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9A06CC-4CA5-4B96-9625-22BB5FD2E5F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BEFAE95-198C-45D7-8E59-062061DBF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FEDC184-4BC3-4F85-ACF4-1FD040CA2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EC5E84F-0F19-4AD3-9947-ED8A819B5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F5F0F25-F6A7-4806-975B-FE965963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0684F742-89F7-40C3-B806-4BBCFB680B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0D03CA-7FE5-4714-845F-D5A93E7A70DA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owerPoint templates for UNF-1.jpg">
            <a:extLst>
              <a:ext uri="{FF2B5EF4-FFF2-40B4-BE49-F238E27FC236}">
                <a16:creationId xmlns:a16="http://schemas.microsoft.com/office/drawing/2014/main" id="{A963903B-94CB-4884-976B-C17491E13B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4489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7428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099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723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B4E6B0-5380-49D1-B5BC-5DA2305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D19D1-E57E-43AF-A042-0CE5845391A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243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B17A7-45CB-4E14-8B25-C1206F8E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F8EFD-063F-4070-84DA-2E3808E905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204207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C3FB-38FA-4FA2-B205-40D912B2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BEB9C-BC74-4643-BDCF-19D450FD26F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416654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owerPoint templates for UNF-1.jpg">
            <a:extLst>
              <a:ext uri="{FF2B5EF4-FFF2-40B4-BE49-F238E27FC236}">
                <a16:creationId xmlns:a16="http://schemas.microsoft.com/office/drawing/2014/main" id="{E1D145DE-12DA-4AE9-A284-5B6E7DD0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4489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7428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099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0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AD2D3A-0555-4FCE-B188-A90588B2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D16EF1-AAA6-4E2F-B40B-4EDE325FFAC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882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DCD6-E07B-491E-86A1-8322A637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F4A4-4230-4D16-8EB0-DAAD342BAB4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49116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FBC6BE-1D6C-4E42-BC67-C5D36F4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839916-1CE5-44D8-BA3F-AD1D67098BA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247902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4FF795-DFCD-413D-B948-DC7DA433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3EB94-9B28-415B-901B-9D8206AC2C5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574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38DBAF-81C9-4825-9AB9-E33CB77C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6A69C-2C59-4F2C-A579-761D1C940A7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31065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96FB2-2219-4400-A2BB-E5BA3577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7EA11-82C6-4C4D-A96C-6E267A00936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611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B3F3F81-0D63-4C39-A5F7-263C519D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B8353-1CC3-413E-ACCE-2D8D7DEC7B1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456131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PowerPoint templates for UNF-1.jpg">
            <a:extLst>
              <a:ext uri="{FF2B5EF4-FFF2-40B4-BE49-F238E27FC236}">
                <a16:creationId xmlns:a16="http://schemas.microsoft.com/office/drawing/2014/main" id="{B855EC89-1D6A-40C5-8656-8E8273329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9725"/>
            <a:ext cx="121920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itle Placeholder 1">
            <a:extLst>
              <a:ext uri="{FF2B5EF4-FFF2-40B4-BE49-F238E27FC236}">
                <a16:creationId xmlns:a16="http://schemas.microsoft.com/office/drawing/2014/main" id="{2D173F88-81A2-424F-B65F-6FE937EF6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Text Placeholder 2">
            <a:extLst>
              <a:ext uri="{FF2B5EF4-FFF2-40B4-BE49-F238E27FC236}">
                <a16:creationId xmlns:a16="http://schemas.microsoft.com/office/drawing/2014/main" id="{B5827451-6253-4531-BE19-A11CA8B29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B7DF6-F939-48DD-AA80-25FC51474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7DA85CE-814F-4F6A-BECC-7B37E3537CF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7" r:id="rId1"/>
    <p:sldLayoutId id="2147485448" r:id="rId2"/>
    <p:sldLayoutId id="2147485449" r:id="rId3"/>
    <p:sldLayoutId id="2147485436" r:id="rId4"/>
    <p:sldLayoutId id="2147485437" r:id="rId5"/>
    <p:sldLayoutId id="2147485438" r:id="rId6"/>
    <p:sldLayoutId id="2147485439" r:id="rId7"/>
    <p:sldLayoutId id="2147485450" r:id="rId8"/>
    <p:sldLayoutId id="2147485440" r:id="rId9"/>
    <p:sldLayoutId id="2147485441" r:id="rId10"/>
    <p:sldLayoutId id="2147485442" r:id="rId11"/>
    <p:sldLayoutId id="2147485443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lentz1236/PI-Hole-Tutorial/tree/mai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route53/what-is-dn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" TargetMode="External"/><Relationship Id="rId2" Type="http://schemas.openxmlformats.org/officeDocument/2006/relationships/hyperlink" Target="https://www.icann.org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>
            <a:extLst>
              <a:ext uri="{FF2B5EF4-FFF2-40B4-BE49-F238E27FC236}">
                <a16:creationId xmlns:a16="http://schemas.microsoft.com/office/drawing/2014/main" id="{FC575C49-F7DB-472F-9AE8-7623AD17D7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33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i="1" dirty="0"/>
              <a:t>PI Hole – Local DNS for Adblocking</a:t>
            </a:r>
          </a:p>
        </p:txBody>
      </p:sp>
      <p:sp>
        <p:nvSpPr>
          <p:cNvPr id="12291" name="Rectangle 1027">
            <a:extLst>
              <a:ext uri="{FF2B5EF4-FFF2-40B4-BE49-F238E27FC236}">
                <a16:creationId xmlns:a16="http://schemas.microsoft.com/office/drawing/2014/main" id="{9EA14A4E-0BE1-4C30-BF93-3EAC775D5D2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400" i="1" dirty="0"/>
              <a:t>By: Richard Lentz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483B-2A64-43F6-9099-F595B3C5F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Hole Install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7CEAA-F418-4602-B553-8A25B078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0756E-5E11-4D48-8849-981A35C63E1C}"/>
              </a:ext>
            </a:extLst>
          </p:cNvPr>
          <p:cNvSpPr txBox="1"/>
          <p:nvPr/>
        </p:nvSpPr>
        <p:spPr>
          <a:xfrm>
            <a:off x="1790700" y="3167390"/>
            <a:ext cx="861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+mn-lt"/>
                <a:hlinkClick r:id="rId2"/>
              </a:rPr>
              <a:t>https://github.com/rlentz1236/PI-Hole-Tutorial/tree/main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93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7DABC00-4848-4871-8C05-E92E238C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Dynamic Host Configuration Protocol (</a:t>
            </a:r>
            <a:r>
              <a:rPr lang="en-US" dirty="0"/>
              <a:t>DHCP)</a:t>
            </a:r>
            <a:endParaRPr lang="en-CA" altLang="en-US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5BFBAD7-943F-4EDA-9E0E-6DD24800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9"/>
            <a:ext cx="10972800" cy="4525963"/>
          </a:xfrm>
        </p:spPr>
        <p:txBody>
          <a:bodyPr rtlCol="0">
            <a:normAutofit/>
          </a:bodyPr>
          <a:lstStyle/>
          <a:p>
            <a:r>
              <a:rPr lang="en-US" sz="2800" dirty="0"/>
              <a:t>Each computer on a local network needs a unique valid IP address for the given network</a:t>
            </a:r>
            <a:endParaRPr lang="en-US" sz="2400" dirty="0"/>
          </a:p>
          <a:p>
            <a:r>
              <a:rPr lang="en-US" sz="2800" dirty="0"/>
              <a:t>This can be done in 2 ways</a:t>
            </a:r>
          </a:p>
          <a:p>
            <a:pPr lvl="1"/>
            <a:r>
              <a:rPr lang="en-US" sz="2400" dirty="0"/>
              <a:t>Each IP address can be set manually</a:t>
            </a:r>
          </a:p>
          <a:p>
            <a:pPr lvl="1"/>
            <a:r>
              <a:rPr lang="en-US" sz="2400" dirty="0"/>
              <a:t>Or DHCP can be used to dynamically assign a unique IP address</a:t>
            </a:r>
          </a:p>
          <a:p>
            <a:r>
              <a:rPr lang="en-US" sz="2800" dirty="0"/>
              <a:t>DHCP also provides the computer with additional network information</a:t>
            </a:r>
          </a:p>
          <a:p>
            <a:pPr lvl="1"/>
            <a:r>
              <a:rPr lang="en-US" sz="2400" dirty="0"/>
              <a:t>DHCP provides the default gateway or router IP for the network</a:t>
            </a:r>
          </a:p>
          <a:p>
            <a:pPr lvl="2"/>
            <a:r>
              <a:rPr lang="en-US" sz="2000" dirty="0"/>
              <a:t>The router allows for communication external to the local network</a:t>
            </a:r>
          </a:p>
          <a:p>
            <a:pPr lvl="1"/>
            <a:r>
              <a:rPr lang="en-US" sz="2400" dirty="0"/>
              <a:t>DHCP also provides the IP of a Domain Name Server (DNS) to use</a:t>
            </a:r>
          </a:p>
          <a:p>
            <a:pPr lvl="2"/>
            <a:r>
              <a:rPr lang="en-US" sz="2000" dirty="0"/>
              <a:t>The DNS server allows for hostname to IP address resolution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1D6196B-6F7F-4178-88B5-B4913054A0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81DFC0-B73F-4170-AFD0-BC7CDBDA5DE8}" type="slidenum">
              <a:rPr lang="en-US" altLang="en-US" sz="1200">
                <a:solidFill>
                  <a:srgbClr val="222222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74CC-2E46-7A8E-15EB-B3077BB7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737B-FC7C-160A-9533-CE18270C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2800" dirty="0"/>
              <a:t>Name Resolution</a:t>
            </a:r>
          </a:p>
          <a:p>
            <a:pPr lvl="1" eaLnBrk="1" hangingPunct="1">
              <a:defRPr/>
            </a:pPr>
            <a:r>
              <a:rPr lang="en-CA" altLang="en-US" sz="2400" dirty="0"/>
              <a:t>Process of attaining a valid IP address based on the host or domain name of a computer</a:t>
            </a:r>
          </a:p>
          <a:p>
            <a:pPr eaLnBrk="1" hangingPunct="1">
              <a:defRPr/>
            </a:pPr>
            <a:r>
              <a:rPr lang="en-CA" altLang="en-US" sz="2800" dirty="0"/>
              <a:t>Example:</a:t>
            </a:r>
          </a:p>
          <a:p>
            <a:pPr lvl="1" eaLnBrk="1" hangingPunct="1">
              <a:defRPr/>
            </a:pPr>
            <a:r>
              <a:rPr lang="en-CA" altLang="en-US" sz="2400" dirty="0"/>
              <a:t>Domain Name: </a:t>
            </a:r>
            <a:r>
              <a:rPr lang="en-CA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www.msn.com</a:t>
            </a:r>
          </a:p>
          <a:p>
            <a:pPr lvl="1" eaLnBrk="1" hangingPunct="1">
              <a:defRPr/>
            </a:pPr>
            <a:r>
              <a:rPr lang="en-CA" altLang="en-US" sz="2400" dirty="0"/>
              <a:t>Associated IP: </a:t>
            </a:r>
            <a:r>
              <a:rPr lang="en-CA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204.79.197.203</a:t>
            </a:r>
          </a:p>
          <a:p>
            <a:pPr eaLnBrk="1" hangingPunct="1">
              <a:defRPr/>
            </a:pPr>
            <a:r>
              <a:rPr lang="en-CA" altLang="en-US" sz="2800" dirty="0"/>
              <a:t>In the past each host/domain name was stored in a local file</a:t>
            </a:r>
          </a:p>
          <a:p>
            <a:pPr lvl="1" eaLnBrk="1" hangingPunct="1">
              <a:defRPr/>
            </a:pPr>
            <a:r>
              <a:rPr lang="en-CA" altLang="en-US" sz="2400" dirty="0"/>
              <a:t>For example the </a:t>
            </a:r>
            <a:r>
              <a:rPr lang="en-CA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CA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/hosts </a:t>
            </a:r>
            <a:r>
              <a:rPr lang="en-CA" altLang="en-US" sz="2400" dirty="0">
                <a:cs typeface="Courier New" panose="02070309020205020404" pitchFamily="49" charset="0"/>
              </a:rPr>
              <a:t>file</a:t>
            </a:r>
            <a:r>
              <a:rPr lang="en-CA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defRPr/>
            </a:pPr>
            <a:r>
              <a:rPr lang="en-CA" altLang="en-US" sz="2400" dirty="0"/>
              <a:t>Difficult to manage &amp; update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ABE40-E995-7B32-CC5E-E7920077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402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4EB6-E857-A2BC-CEE4-98DC5D84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Naming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0CE80-B475-6527-D23B-B18A7EE69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525963"/>
          </a:xfrm>
        </p:spPr>
        <p:txBody>
          <a:bodyPr/>
          <a:lstStyle/>
          <a:p>
            <a:r>
              <a:rPr lang="en-US" sz="2800" dirty="0"/>
              <a:t>Domain names are the unique friendly name used to access a server without needing to remember the IP address</a:t>
            </a:r>
          </a:p>
          <a:p>
            <a:pPr lvl="1"/>
            <a:r>
              <a:rPr lang="en-US" sz="2400" dirty="0"/>
              <a:t>Domain Name Example: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cis4325-server.ccec.unf.edu</a:t>
            </a:r>
          </a:p>
          <a:p>
            <a:r>
              <a:rPr lang="en-US" sz="2800" dirty="0"/>
              <a:t>Domain names are analyzed from right to left with each domain delimited by a period .</a:t>
            </a:r>
          </a:p>
          <a:p>
            <a:pPr lvl="1"/>
            <a:r>
              <a:rPr lang="en-US" sz="2400" dirty="0"/>
              <a:t>Breaking down the example above</a:t>
            </a:r>
          </a:p>
          <a:p>
            <a:pPr lvl="2"/>
            <a:r>
              <a:rPr lang="en-US" sz="2000" dirty="0"/>
              <a:t>The Top-Level domain is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The Second-Level domain is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unf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The Subdomain is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ccec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/>
              <a:t>Any number of additional subdomains can exist</a:t>
            </a:r>
          </a:p>
          <a:p>
            <a:pPr lvl="2"/>
            <a:r>
              <a:rPr lang="en-US" sz="2000" dirty="0"/>
              <a:t>The Hostname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cis4325-server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5F2F-0559-CCF6-13AC-6249B73C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09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EF3C-2F5E-B5E1-574D-61CE980E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 &amp;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46EC3-A8EA-D8DC-EC54-B4D2640F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7638"/>
            <a:ext cx="11201400" cy="4525963"/>
          </a:xfrm>
        </p:spPr>
        <p:txBody>
          <a:bodyPr/>
          <a:lstStyle/>
          <a:p>
            <a:r>
              <a:rPr lang="en-US" sz="2400" dirty="0"/>
              <a:t>Uniform Resource Locators (URLs) are used to request information from a remote server</a:t>
            </a:r>
          </a:p>
          <a:p>
            <a:r>
              <a:rPr lang="en-US" sz="2400" dirty="0"/>
              <a:t>Format: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‘protocol’://‘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server_IP_or_domain_name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’/Path/to/File/on/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server.php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https://v.firebog.net/hosts/lists.php</a:t>
            </a:r>
          </a:p>
          <a:p>
            <a:r>
              <a:rPr lang="en-US" sz="2400" dirty="0"/>
              <a:t>URLs normally contain a domain name which must be resolved to an IP address</a:t>
            </a:r>
          </a:p>
          <a:p>
            <a:pPr lvl="1"/>
            <a:r>
              <a:rPr lang="en-US" sz="2000" dirty="0"/>
              <a:t>For the example above the domain name is “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v.firebog.net</a:t>
            </a:r>
            <a:r>
              <a:rPr lang="en-US" sz="2000" dirty="0"/>
              <a:t>”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/>
              <a:t> is the hostname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firebog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is the second-level domain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.net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is the top-level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D5FA-48D5-309A-2014-0E5A1A88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5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B300-B964-C2EF-4715-A46767E2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24"/>
            <a:ext cx="10972800" cy="960438"/>
          </a:xfrm>
        </p:spPr>
        <p:txBody>
          <a:bodyPr/>
          <a:lstStyle/>
          <a:p>
            <a:r>
              <a:rPr lang="en-US" dirty="0"/>
              <a:t>DNS Protocol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7E69E-34D9-984F-211E-0C25C7BA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0C7EA-6D7E-0BA9-476A-701EBAFE9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2652" y="1098537"/>
            <a:ext cx="6506695" cy="4975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A4047F-F333-91D1-38B0-801D7660E97A}"/>
              </a:ext>
            </a:extLst>
          </p:cNvPr>
          <p:cNvSpPr txBox="1"/>
          <p:nvPr/>
        </p:nvSpPr>
        <p:spPr>
          <a:xfrm>
            <a:off x="4114800" y="6202462"/>
            <a:ext cx="381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https://aws.amazon.com/route53/what-is-dns/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3917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1115-A01C-BE0E-BB2B-796599D8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Organizations that Control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7282-243E-06A4-8B47-5363BD60C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Internet Corporation for Assigned Names and Numbers (</a:t>
            </a:r>
            <a:r>
              <a:rPr lang="en-US" sz="2000" dirty="0">
                <a:hlinkClick r:id="rId2"/>
              </a:rPr>
              <a:t>ICANN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Maintains the coordinates of the Internet, from IP address to web address</a:t>
            </a:r>
          </a:p>
          <a:p>
            <a:pPr lvl="2"/>
            <a:r>
              <a:rPr lang="en-US" sz="1600" dirty="0"/>
              <a:t>Manages &amp; maintains the Root DNS Name Servers keeping track of all Top-Level Domains	</a:t>
            </a:r>
          </a:p>
          <a:p>
            <a:r>
              <a:rPr lang="en-US" sz="2000" dirty="0"/>
              <a:t>Internet Assigned Numbers Authority (</a:t>
            </a:r>
            <a:r>
              <a:rPr lang="en-US" sz="2000" dirty="0">
                <a:hlinkClick r:id="rId3"/>
              </a:rPr>
              <a:t>IANA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Department of ICANN responsible for allocating IPv4 and IPv6 addresses including the root DNS servers </a:t>
            </a:r>
          </a:p>
          <a:p>
            <a:r>
              <a:rPr lang="en-US" sz="2000" dirty="0"/>
              <a:t>The root level domain servers keep track of all top-level domain servers</a:t>
            </a:r>
          </a:p>
          <a:p>
            <a:pPr lvl="1"/>
            <a:r>
              <a:rPr lang="en-US" sz="1800" dirty="0"/>
              <a:t>Top-level domain examples would be .com, .</a:t>
            </a:r>
            <a:r>
              <a:rPr lang="en-US" sz="1800" dirty="0" err="1"/>
              <a:t>edu</a:t>
            </a:r>
            <a:r>
              <a:rPr lang="en-US" sz="1800" dirty="0"/>
              <a:t>, </a:t>
            </a:r>
            <a:r>
              <a:rPr lang="en-US" sz="1800" dirty="0" err="1"/>
              <a:t>.net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r>
              <a:rPr lang="en-US" sz="1800" dirty="0"/>
              <a:t> </a:t>
            </a:r>
          </a:p>
          <a:p>
            <a:r>
              <a:rPr lang="en-US" sz="2000" dirty="0"/>
              <a:t>Top-Level Domain servers keep track of all authoritative DNS servers for the given domain</a:t>
            </a:r>
          </a:p>
          <a:p>
            <a:pPr lvl="1"/>
            <a:r>
              <a:rPr lang="en-US" sz="1800" dirty="0"/>
              <a:t>For example, the top-level domain .com is managed by VeriSign Global Registry Services</a:t>
            </a:r>
          </a:p>
          <a:p>
            <a:r>
              <a:rPr lang="en-US" sz="2000" dirty="0"/>
              <a:t>Authoritative Domain Servers are the DNS servers that contain the hostname to IP resolution information</a:t>
            </a:r>
          </a:p>
          <a:p>
            <a:pPr lvl="1"/>
            <a:r>
              <a:rPr lang="en-US" sz="1800" dirty="0"/>
              <a:t>These servers must be registered with the domain’s Top-Level server</a:t>
            </a:r>
          </a:p>
          <a:p>
            <a:pPr lvl="1"/>
            <a:endParaRPr lang="en-US" sz="1600" dirty="0"/>
          </a:p>
          <a:p>
            <a:endParaRPr lang="en-US" sz="22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E0639-37F8-DF9C-6338-1E4D90A3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53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992E-5761-42BB-8B74-60A09448B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Hierarchy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4A39D-75D5-4F79-A115-FA158756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1026" name="Picture 2" descr="DNS Heirarchy">
            <a:extLst>
              <a:ext uri="{FF2B5EF4-FFF2-40B4-BE49-F238E27FC236}">
                <a16:creationId xmlns:a16="http://schemas.microsoft.com/office/drawing/2014/main" id="{06A35B19-52A1-466A-9C8D-65D3C1A74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76400"/>
            <a:ext cx="9296400" cy="334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4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E02F-CE0E-B566-3D19-E1C88451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Hole – Local DNS Sinkhole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7C60-D641-463F-1032-C8386E12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PI Hole software is designed to be a local DNS server that allows for blocking specific domains</a:t>
            </a:r>
          </a:p>
          <a:p>
            <a:pPr lvl="1"/>
            <a:r>
              <a:rPr lang="en-US" sz="2400" dirty="0"/>
              <a:t>Blocking certain domains will also block ads hosted by that domain</a:t>
            </a:r>
          </a:p>
          <a:p>
            <a:pPr lvl="1"/>
            <a:r>
              <a:rPr lang="en-US" sz="2400" dirty="0"/>
              <a:t>Be careful not to block a domain that is hosting more than ads since it may block more content than just ads</a:t>
            </a:r>
          </a:p>
          <a:p>
            <a:r>
              <a:rPr lang="en-US" sz="2800" dirty="0"/>
              <a:t>It comes with a web interface that allows to easily determine what sites are currently being blocked as well as domains that are not blocked</a:t>
            </a:r>
          </a:p>
          <a:p>
            <a:pPr lvl="1"/>
            <a:r>
              <a:rPr lang="en-US" sz="2400" dirty="0"/>
              <a:t>This interface also allows for easily adding new list of domains to block 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21C31-4A23-09E8-C8D2-96AFB0A2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6EF1-AAA6-4E2F-B40B-4EDE325FFAC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460885"/>
      </p:ext>
    </p:extLst>
  </p:cSld>
  <p:clrMapOvr>
    <a:masterClrMapping/>
  </p:clrMapOvr>
</p:sld>
</file>

<file path=ppt/theme/theme1.xml><?xml version="1.0" encoding="utf-8"?>
<a:theme xmlns:a="http://schemas.openxmlformats.org/drawingml/2006/main" name="unfpresentation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18929</TotalTime>
  <Words>646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Google Sans</vt:lpstr>
      <vt:lpstr>unfpresentation_1</vt:lpstr>
      <vt:lpstr>PI Hole – Local DNS for Adblocking</vt:lpstr>
      <vt:lpstr>Dynamic Host Configuration Protocol (DHCP)</vt:lpstr>
      <vt:lpstr>DNS Intro</vt:lpstr>
      <vt:lpstr>DNS Naming Convention</vt:lpstr>
      <vt:lpstr>URLs &amp; Domains</vt:lpstr>
      <vt:lpstr>DNS Protocol Overview</vt:lpstr>
      <vt:lpstr>Organizations that Control the Internet</vt:lpstr>
      <vt:lpstr>DNS Hierarchy Overview</vt:lpstr>
      <vt:lpstr>PI Hole – Local DNS Sinkhole</vt:lpstr>
      <vt:lpstr>PI Hole Install</vt:lpstr>
    </vt:vector>
  </TitlesOfParts>
  <Company>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Operations and Administration</dc:title>
  <dc:creator>Richard</dc:creator>
  <cp:lastModifiedBy>Lentz, Richard</cp:lastModifiedBy>
  <cp:revision>1126</cp:revision>
  <dcterms:created xsi:type="dcterms:W3CDTF">2007-07-09T21:56:01Z</dcterms:created>
  <dcterms:modified xsi:type="dcterms:W3CDTF">2024-03-14T19:24:25Z</dcterms:modified>
</cp:coreProperties>
</file>