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Layouts/slideLayout28.xml" ContentType="application/vnd.openxmlformats-officedocument.presentationml.slideLayout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04636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04636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56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04636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56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56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523880" y="361800"/>
            <a:ext cx="6171480" cy="39492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2000">
                <a:solidFill>
                  <a:srgbClr val="ffffff"/>
                </a:solidFill>
                <a:latin typeface="Arial"/>
                <a:ea typeface="DejaVu Sans"/>
              </a:rPr>
              <a:t>Ggplot2 and interactive graphics with R</a:t>
            </a:r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2514600" y="1809720"/>
            <a:ext cx="4190400" cy="51660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GB" sz="2800">
                <a:solidFill>
                  <a:srgbClr val="ffffff"/>
                </a:solidFill>
                <a:latin typeface="Arial"/>
                <a:ea typeface="DejaVu Sans"/>
              </a:rPr>
              <a:t>SECTION 03</a:t>
            </a:r>
            <a:endParaRPr/>
          </a:p>
        </p:txBody>
      </p:sp>
      <p:sp>
        <p:nvSpPr>
          <p:cNvPr id="104" name="CustomShape 3"/>
          <p:cNvSpPr/>
          <p:nvPr/>
        </p:nvSpPr>
        <p:spPr>
          <a:xfrm>
            <a:off x="2438280" y="1047600"/>
            <a:ext cx="4190400" cy="30312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1400">
                <a:solidFill>
                  <a:srgbClr val="ffffff"/>
                </a:solidFill>
                <a:latin typeface="Arial"/>
                <a:ea typeface="DejaVu Sans"/>
              </a:rPr>
              <a:t>Christophe Ladroue</a:t>
            </a:r>
            <a:endParaRPr/>
          </a:p>
        </p:txBody>
      </p:sp>
      <p:sp>
        <p:nvSpPr>
          <p:cNvPr id="105" name="Line 4"/>
          <p:cNvSpPr/>
          <p:nvPr/>
        </p:nvSpPr>
        <p:spPr>
          <a:xfrm>
            <a:off x="0" y="15048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  <p:sp>
        <p:nvSpPr>
          <p:cNvPr id="106" name="Line 5"/>
          <p:cNvSpPr/>
          <p:nvPr/>
        </p:nvSpPr>
        <p:spPr>
          <a:xfrm>
            <a:off x="2438280" y="895320"/>
            <a:ext cx="4191120" cy="0"/>
          </a:xfrm>
          <a:prstGeom prst="line">
            <a:avLst/>
          </a:prstGeom>
          <a:ln w="38160">
            <a:solidFill>
              <a:srgbClr val="f59240"/>
            </a:solidFill>
            <a:round/>
          </a:ln>
        </p:spPr>
      </p:sp>
      <p:sp>
        <p:nvSpPr>
          <p:cNvPr id="107" name="CustomShape 6"/>
          <p:cNvSpPr/>
          <p:nvPr/>
        </p:nvSpPr>
        <p:spPr>
          <a:xfrm>
            <a:off x="1259640" y="2495520"/>
            <a:ext cx="6984360" cy="130896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4000">
                <a:solidFill>
                  <a:srgbClr val="ffffff"/>
                </a:solidFill>
                <a:latin typeface="Arial"/>
                <a:ea typeface="DejaVu Sans"/>
              </a:rPr>
              <a:t>Conveying more information</a:t>
            </a:r>
            <a:endParaRPr/>
          </a:p>
        </p:txBody>
      </p:sp>
      <p:sp>
        <p:nvSpPr>
          <p:cNvPr id="108" name="CustomShape 7"/>
          <p:cNvSpPr/>
          <p:nvPr/>
        </p:nvSpPr>
        <p:spPr>
          <a:xfrm>
            <a:off x="237960" y="4629240"/>
            <a:ext cx="2431800" cy="3949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GB" sz="2000">
                <a:solidFill>
                  <a:srgbClr val="ffffff"/>
                </a:solidFill>
                <a:latin typeface="Arial"/>
                <a:ea typeface="DejaVu Sans"/>
              </a:rPr>
              <a:t>www.PacktPub.com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914400" y="209520"/>
            <a:ext cx="7619400" cy="5137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GB" sz="2800">
                <a:solidFill>
                  <a:srgbClr val="ffffff"/>
                </a:solidFill>
                <a:latin typeface="Arial"/>
                <a:ea typeface="DejaVu Sans"/>
              </a:rPr>
              <a:t>In this section we’re going to take a look at</a:t>
            </a:r>
            <a:endParaRPr/>
          </a:p>
        </p:txBody>
      </p:sp>
      <p:sp>
        <p:nvSpPr>
          <p:cNvPr id="110" name="CustomShape 2"/>
          <p:cNvSpPr/>
          <p:nvPr/>
        </p:nvSpPr>
        <p:spPr>
          <a:xfrm>
            <a:off x="457200" y="1200240"/>
            <a:ext cx="8228880" cy="33937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Using group and colour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Using size and colour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Minimizing overplotting with jitter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Faceting with 1 variable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Faceting with 2 variables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1" name="Line 3"/>
          <p:cNvSpPr/>
          <p:nvPr/>
        </p:nvSpPr>
        <p:spPr>
          <a:xfrm>
            <a:off x="0" y="8190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914400" y="209520"/>
            <a:ext cx="7619400" cy="5137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GB" sz="2800">
                <a:solidFill>
                  <a:srgbClr val="ffffff"/>
                </a:solidFill>
                <a:latin typeface="Arial"/>
                <a:ea typeface="DejaVu Sans"/>
              </a:rPr>
              <a:t>In this video we took a look at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457200" y="1200240"/>
            <a:ext cx="6238800" cy="743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The dataset Chickweight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How to use the aesthetics </a:t>
            </a:r>
            <a:r>
              <a:rPr b="1" i="1" lang="en-GB">
                <a:solidFill>
                  <a:srgbClr val="ffffff"/>
                </a:solidFill>
                <a:latin typeface="Arial"/>
                <a:ea typeface="DejaVu Sans"/>
              </a:rPr>
              <a:t>group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and </a:t>
            </a:r>
            <a:r>
              <a:rPr b="1" i="1" lang="en-GB">
                <a:solidFill>
                  <a:srgbClr val="ffffff"/>
                </a:solidFill>
                <a:latin typeface="Arial"/>
                <a:ea typeface="DejaVu Sans"/>
              </a:rPr>
              <a:t>colour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to convey more information</a:t>
            </a:r>
            <a:r>
              <a:rPr i="1" lang="en-GB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4" name="Line 3"/>
          <p:cNvSpPr/>
          <p:nvPr/>
        </p:nvSpPr>
        <p:spPr>
          <a:xfrm>
            <a:off x="0" y="8190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  <p:pic>
        <p:nvPicPr>
          <p:cNvPr descr="" id="11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578640" y="928080"/>
            <a:ext cx="2286720" cy="1591920"/>
          </a:xfrm>
          <a:prstGeom prst="rect">
            <a:avLst/>
          </a:prstGeom>
        </p:spPr>
      </p:pic>
      <p:sp>
        <p:nvSpPr>
          <p:cNvPr id="116" name="TextShape 4"/>
          <p:cNvSpPr txBox="1"/>
          <p:nvPr/>
        </p:nvSpPr>
        <p:spPr>
          <a:xfrm>
            <a:off x="2088000" y="2592000"/>
            <a:ext cx="4803120" cy="4867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GB" sz="2800"/>
              <a:t>Next: using size and colour</a:t>
            </a:r>
            <a:endParaRPr/>
          </a:p>
        </p:txBody>
      </p:sp>
      <p:pic>
        <p:nvPicPr>
          <p:cNvPr descr="" id="11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3031560" y="3081960"/>
            <a:ext cx="2916000" cy="2030040"/>
          </a:xfrm>
          <a:prstGeom prst="rect">
            <a:avLst/>
          </a:prstGeom>
        </p:spPr>
      </p:pic>
    </p:spTree>
  </p:cSld>
  <p:timing>
    <p:tnLst>
      <p:par>
        <p:cTn dur="indefinite" id="5" nodeType="tmRoot" restart="never">
          <p:childTnLst>
            <p:seq>
              <p:cTn id="6" nodeType="mainSeq">
                <p:childTnLst>
                  <p:par>
                    <p:cTn fill="freeze" id="7">
                      <p:stCondLst>
                        <p:cond delay="indefinite"/>
                      </p:stCondLst>
                      <p:childTnLst>
                        <p:par>
                          <p:cTn fill="freeze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