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7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361800"/>
            <a:ext cx="6170760" cy="394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2000">
                <a:solidFill>
                  <a:srgbClr val="ffffff"/>
                </a:solidFill>
                <a:latin typeface="Arial"/>
                <a:ea typeface="DejaVu Sans"/>
              </a:rPr>
              <a:t>Ggplot2 and interactive graphics with R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2514600" y="1809720"/>
            <a:ext cx="4189680" cy="515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SECTION 03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VIDEO 05</a:t>
            </a:r>
            <a:endParaRPr/>
          </a:p>
        </p:txBody>
      </p:sp>
      <p:sp>
        <p:nvSpPr>
          <p:cNvPr id="74" name="CustomShape 3"/>
          <p:cNvSpPr/>
          <p:nvPr/>
        </p:nvSpPr>
        <p:spPr>
          <a:xfrm>
            <a:off x="2438280" y="1047600"/>
            <a:ext cx="4189680" cy="3024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1400">
                <a:solidFill>
                  <a:srgbClr val="ffffff"/>
                </a:solidFill>
                <a:latin typeface="Arial"/>
                <a:ea typeface="DejaVu Sans"/>
              </a:rPr>
              <a:t>Christophe Ladroue</a:t>
            </a:r>
            <a:endParaRPr/>
          </a:p>
        </p:txBody>
      </p:sp>
      <p:sp>
        <p:nvSpPr>
          <p:cNvPr id="75" name="Line 4"/>
          <p:cNvSpPr/>
          <p:nvPr/>
        </p:nvSpPr>
        <p:spPr>
          <a:xfrm>
            <a:off x="0" y="15048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76" name="Line 5"/>
          <p:cNvSpPr/>
          <p:nvPr/>
        </p:nvSpPr>
        <p:spPr>
          <a:xfrm>
            <a:off x="2438280" y="895320"/>
            <a:ext cx="4191120" cy="0"/>
          </a:xfrm>
          <a:prstGeom prst="line">
            <a:avLst/>
          </a:prstGeom>
          <a:ln w="38160">
            <a:solidFill>
              <a:srgbClr val="f59240"/>
            </a:solidFill>
            <a:round/>
          </a:ln>
        </p:spPr>
      </p:sp>
      <p:sp>
        <p:nvSpPr>
          <p:cNvPr id="77" name="CustomShape 6"/>
          <p:cNvSpPr/>
          <p:nvPr/>
        </p:nvSpPr>
        <p:spPr>
          <a:xfrm>
            <a:off x="1259640" y="2639520"/>
            <a:ext cx="6983640" cy="1308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4000">
                <a:solidFill>
                  <a:srgbClr val="ffffff"/>
                </a:solidFill>
                <a:latin typeface="Arial"/>
                <a:ea typeface="DejaVu Sans"/>
              </a:rPr>
              <a:t>Facetting on multiple variables</a:t>
            </a:r>
            <a:endParaRPr/>
          </a:p>
        </p:txBody>
      </p:sp>
      <p:sp>
        <p:nvSpPr>
          <p:cNvPr id="78" name="CustomShape 7"/>
          <p:cNvSpPr/>
          <p:nvPr/>
        </p:nvSpPr>
        <p:spPr>
          <a:xfrm>
            <a:off x="237960" y="4629240"/>
            <a:ext cx="2431080" cy="394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2000">
                <a:solidFill>
                  <a:srgbClr val="ffffff"/>
                </a:solidFill>
                <a:latin typeface="Arial"/>
                <a:ea typeface="DejaVu Sans"/>
              </a:rPr>
              <a:t>www.PacktPub.com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914400" y="209520"/>
            <a:ext cx="7618680" cy="5130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video we took a look at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57200" y="1200240"/>
            <a:ext cx="6094080" cy="8150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to produce individual plots given 2 variables.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</a:t>
            </a:r>
            <a:r>
              <a:rPr b="1" i="1" lang="en-GB">
                <a:solidFill>
                  <a:srgbClr val="ffffff"/>
                </a:solidFill>
                <a:latin typeface="Arial"/>
                <a:ea typeface="DejaVu Sans"/>
              </a:rPr>
              <a:t>facet_wrap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and </a:t>
            </a:r>
            <a:r>
              <a:rPr b="1" i="1" lang="en-GB">
                <a:solidFill>
                  <a:srgbClr val="ffffff"/>
                </a:solidFill>
                <a:latin typeface="Arial"/>
                <a:ea typeface="DejaVu Sans"/>
              </a:rPr>
              <a:t>facet_grid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arrange the plots in a different order.</a:t>
            </a:r>
            <a:endParaRPr/>
          </a:p>
        </p:txBody>
      </p:sp>
      <p:sp>
        <p:nvSpPr>
          <p:cNvPr id="81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pic>
        <p:nvPicPr>
          <p:cNvPr descr="" id="8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696000" y="1008000"/>
            <a:ext cx="2351160" cy="1636560"/>
          </a:xfrm>
          <a:prstGeom prst="rect">
            <a:avLst/>
          </a:prstGeom>
          <a:ln>
            <a:noFill/>
          </a:ln>
        </p:spPr>
      </p:pic>
      <p:sp>
        <p:nvSpPr>
          <p:cNvPr id="83" name="CustomShape 4"/>
          <p:cNvSpPr/>
          <p:nvPr/>
        </p:nvSpPr>
        <p:spPr>
          <a:xfrm>
            <a:off x="2309400" y="2897280"/>
            <a:ext cx="4524840" cy="486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b="1" lang="en-GB" sz="2800"/>
              <a:t>Next: trends and big data</a:t>
            </a:r>
            <a:endParaRPr/>
          </a:p>
        </p:txBody>
      </p:sp>
      <p:pic>
        <p:nvPicPr>
          <p:cNvPr descr="" id="8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35400" y="3456000"/>
            <a:ext cx="2091960" cy="1655280"/>
          </a:xfrm>
          <a:prstGeom prst="rect">
            <a:avLst/>
          </a:prstGeom>
          <a:ln>
            <a:noFill/>
          </a:ln>
        </p:spPr>
      </p:pic>
      <p:pic>
        <p:nvPicPr>
          <p:cNvPr descr="" id="8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4616280" y="3456000"/>
            <a:ext cx="2091600" cy="165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>
                  <p:par>
                    <p:cTn fill="freeze" id="5">
                      <p:stCondLst>
                        <p:cond delay="0"/>
                      </p:stCondLst>
                      <p:childTnLst>
                        <p:par>
                          <p:cTn fill="freeze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9">
                      <p:stCondLst>
                        <p:cond delay="indefinite"/>
                      </p:stCondLst>
                      <p:childTnLst>
                        <p:par>
                          <p:cTn fill="freeze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