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Layouts/slideLayout28.xml" ContentType="application/vnd.openxmlformats-officedocument.presentationml.slideLayout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000" cy="298260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523880" y="361800"/>
            <a:ext cx="6171120" cy="3945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2000">
                <a:solidFill>
                  <a:srgbClr val="ffffff"/>
                </a:solidFill>
                <a:latin typeface="Arial"/>
                <a:ea typeface="DejaVu Sans"/>
              </a:rPr>
              <a:t>Ggplot2 and interactive graphics with R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2514600" y="1809720"/>
            <a:ext cx="4190040" cy="5162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SECTION 05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VIDEO 02</a:t>
            </a: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2438280" y="1047600"/>
            <a:ext cx="4190040" cy="3027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1400">
                <a:solidFill>
                  <a:srgbClr val="ffffff"/>
                </a:solidFill>
                <a:latin typeface="Arial"/>
                <a:ea typeface="DejaVu Sans"/>
              </a:rPr>
              <a:t>Christophe Ladroue</a:t>
            </a:r>
            <a:endParaRPr/>
          </a:p>
        </p:txBody>
      </p:sp>
      <p:sp>
        <p:nvSpPr>
          <p:cNvPr id="105" name="Line 4"/>
          <p:cNvSpPr/>
          <p:nvPr/>
        </p:nvSpPr>
        <p:spPr>
          <a:xfrm>
            <a:off x="0" y="15048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06" name="Line 5"/>
          <p:cNvSpPr/>
          <p:nvPr/>
        </p:nvSpPr>
        <p:spPr>
          <a:xfrm>
            <a:off x="2438280" y="895320"/>
            <a:ext cx="4191120" cy="0"/>
          </a:xfrm>
          <a:prstGeom prst="line">
            <a:avLst/>
          </a:prstGeom>
          <a:ln w="38160">
            <a:solidFill>
              <a:srgbClr val="f59240"/>
            </a:solidFill>
            <a:round/>
          </a:ln>
        </p:spPr>
      </p:sp>
      <p:sp>
        <p:nvSpPr>
          <p:cNvPr id="107" name="CustomShape 6"/>
          <p:cNvSpPr/>
          <p:nvPr/>
        </p:nvSpPr>
        <p:spPr>
          <a:xfrm>
            <a:off x="1259640" y="2711520"/>
            <a:ext cx="6984000" cy="13086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4000">
                <a:solidFill>
                  <a:srgbClr val="ffffff"/>
                </a:solidFill>
                <a:latin typeface="Arial"/>
                <a:ea typeface="DejaVu Sans"/>
              </a:rPr>
              <a:t>Ordering factors</a:t>
            </a:r>
            <a:endParaRPr/>
          </a:p>
        </p:txBody>
      </p:sp>
      <p:sp>
        <p:nvSpPr>
          <p:cNvPr id="108" name="CustomShape 7"/>
          <p:cNvSpPr/>
          <p:nvPr/>
        </p:nvSpPr>
        <p:spPr>
          <a:xfrm>
            <a:off x="237960" y="4629240"/>
            <a:ext cx="2431440" cy="3945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Arial"/>
                <a:ea typeface="DejaVu Sans"/>
              </a:rPr>
              <a:t>www.PacktPub.com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914400" y="209520"/>
            <a:ext cx="7619040" cy="5133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video we took a look at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457200" y="1200240"/>
            <a:ext cx="6598800" cy="1031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categorical variables are ordered on a graph by default.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to re-order the factors to suit a user-defined sequence.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to re-order the factors programmatically.  </a:t>
            </a:r>
            <a:endParaRPr/>
          </a:p>
        </p:txBody>
      </p:sp>
      <p:sp>
        <p:nvSpPr>
          <p:cNvPr id="111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12" name="TextShape 4"/>
          <p:cNvSpPr txBox="1"/>
          <p:nvPr/>
        </p:nvSpPr>
        <p:spPr>
          <a:xfrm>
            <a:off x="1356840" y="2916000"/>
            <a:ext cx="6430680" cy="4867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2800"/>
              <a:t>Next: colors for categorical variables</a:t>
            </a:r>
            <a:endParaRPr/>
          </a:p>
        </p:txBody>
      </p:sp>
      <p:pic>
        <p:nvPicPr>
          <p:cNvPr descr="" id="11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984000" y="1022400"/>
            <a:ext cx="2040120" cy="1635120"/>
          </a:xfrm>
          <a:prstGeom prst="rect">
            <a:avLst/>
          </a:prstGeom>
        </p:spPr>
      </p:pic>
      <p:pic>
        <p:nvPicPr>
          <p:cNvPr descr="" id="11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524400" y="3420000"/>
            <a:ext cx="2105640" cy="168732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>
                  <p:par>
                    <p:cTn fill="freeze" id="5">
                      <p:stCondLst>
                        <p:cond delay="indefinite"/>
                      </p:stCondLst>
                      <p:childTnLst>
                        <p:par>
                          <p:cTn fill="freeze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