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04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8960" cy="51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06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896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080000" y="2736000"/>
            <a:ext cx="6982920" cy="130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Rendering textual information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036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7960" cy="51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7440" cy="1247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three different ways of rendering text.</a:t>
            </a:r>
            <a:endParaRPr/>
          </a:p>
          <a:p>
            <a:pPr>
              <a:lnSpc>
                <a:spcPts val="176"/>
              </a:lnSpc>
            </a:pP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120760" y="2736000"/>
            <a:ext cx="4902120" cy="48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GB" sz="2800"/>
              <a:t>Next: reactive programming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8400" y="3312000"/>
            <a:ext cx="3786840" cy="158328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440" y="936000"/>
            <a:ext cx="1954800" cy="1512000"/>
          </a:xfrm>
          <a:prstGeom prst="rect">
            <a:avLst/>
          </a:prstGeom>
          <a:ln>
            <a:noFill/>
          </a:ln>
        </p:spPr>
      </p:pic>
      <p:sp>
        <p:nvSpPr>
          <p:cNvPr id="121" name="TextShape 5"/>
          <p:cNvSpPr txBox="1"/>
          <p:nvPr/>
        </p:nvSpPr>
        <p:spPr>
          <a:xfrm>
            <a:off x="1584000" y="1584000"/>
            <a:ext cx="4896000" cy="11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ts val="176"/>
              </a:lnSpc>
            </a:pPr>
            <a:r>
              <a:rPr lang="en-GB">
                <a:solidFill>
                  <a:srgbClr val="ffffff"/>
                </a:solidFill>
                <a:latin typeface="Courier 10 Pitch"/>
                <a:ea typeface="DejaVu Sans"/>
              </a:rPr>
              <a:t>RenderText   ↔  textOutput</a:t>
            </a:r>
            <a:endParaRPr/>
          </a:p>
          <a:p>
            <a:pPr>
              <a:lnSpc>
                <a:spcPts val="176"/>
              </a:lnSpc>
            </a:pPr>
            <a:r>
              <a:rPr lang="en-GB">
                <a:solidFill>
                  <a:srgbClr val="ffffff"/>
                </a:solidFill>
                <a:latin typeface="Courier 10 Pitch"/>
                <a:ea typeface="DejaVu Sans"/>
              </a:rPr>
              <a:t>RenderPrint  ↔  verbatimTextOutput</a:t>
            </a:r>
            <a:endParaRPr/>
          </a:p>
          <a:p>
            <a:pPr>
              <a:lnSpc>
                <a:spcPts val="176"/>
              </a:lnSpc>
            </a:pPr>
            <a:r>
              <a:rPr lang="en-GB">
                <a:solidFill>
                  <a:srgbClr val="ffffff"/>
                </a:solidFill>
                <a:latin typeface="Courier 10 Pitch"/>
                <a:ea typeface="DejaVu Sans"/>
              </a:rPr>
              <a:t>RenderTable  ↔  tableOutput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209520"/>
            <a:ext cx="7617960" cy="51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200240"/>
            <a:ext cx="8227440" cy="3392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interactive webpages with Shiny.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the structure of a shiny app.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rendering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reactive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a button to avoid frequent updates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3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3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3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