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7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0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10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523880" y="361800"/>
            <a:ext cx="6170760" cy="394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2000">
                <a:solidFill>
                  <a:srgbClr val="ffffff"/>
                </a:solidFill>
                <a:latin typeface="Arial"/>
                <a:ea typeface="DejaVu Sans"/>
              </a:rPr>
              <a:t>Ggplot2 and interactive graphics with R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2514600" y="1809720"/>
            <a:ext cx="4189680" cy="515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SECTION 08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VIDEO 05</a:t>
            </a:r>
            <a:endParaRPr/>
          </a:p>
        </p:txBody>
      </p:sp>
      <p:sp>
        <p:nvSpPr>
          <p:cNvPr id="110" name="CustomShape 3"/>
          <p:cNvSpPr/>
          <p:nvPr/>
        </p:nvSpPr>
        <p:spPr>
          <a:xfrm>
            <a:off x="2438280" y="1047600"/>
            <a:ext cx="4189680" cy="3024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1400">
                <a:solidFill>
                  <a:srgbClr val="ffffff"/>
                </a:solidFill>
                <a:latin typeface="Arial"/>
                <a:ea typeface="DejaVu Sans"/>
              </a:rPr>
              <a:t>Christophe Ladroue</a:t>
            </a:r>
            <a:endParaRPr/>
          </a:p>
        </p:txBody>
      </p:sp>
      <p:sp>
        <p:nvSpPr>
          <p:cNvPr id="111" name="Line 4"/>
          <p:cNvSpPr/>
          <p:nvPr/>
        </p:nvSpPr>
        <p:spPr>
          <a:xfrm>
            <a:off x="0" y="15048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112" name="Line 5"/>
          <p:cNvSpPr/>
          <p:nvPr/>
        </p:nvSpPr>
        <p:spPr>
          <a:xfrm>
            <a:off x="2438280" y="895320"/>
            <a:ext cx="4191120" cy="0"/>
          </a:xfrm>
          <a:prstGeom prst="line">
            <a:avLst/>
          </a:prstGeom>
          <a:ln w="38160">
            <a:solidFill>
              <a:srgbClr val="f59240"/>
            </a:solidFill>
            <a:round/>
          </a:ln>
        </p:spPr>
      </p:sp>
      <p:sp>
        <p:nvSpPr>
          <p:cNvPr id="113" name="CustomShape 6"/>
          <p:cNvSpPr/>
          <p:nvPr/>
        </p:nvSpPr>
        <p:spPr>
          <a:xfrm>
            <a:off x="1259640" y="2675520"/>
            <a:ext cx="6983640" cy="1308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4000">
                <a:solidFill>
                  <a:srgbClr val="ffffff"/>
                </a:solidFill>
                <a:latin typeface="Arial"/>
                <a:ea typeface="DejaVu Sans"/>
              </a:rPr>
              <a:t>Building our dashboard</a:t>
            </a:r>
            <a:endParaRPr/>
          </a:p>
        </p:txBody>
      </p:sp>
      <p:sp>
        <p:nvSpPr>
          <p:cNvPr id="114" name="CustomShape 7"/>
          <p:cNvSpPr/>
          <p:nvPr/>
        </p:nvSpPr>
        <p:spPr>
          <a:xfrm>
            <a:off x="237960" y="4629240"/>
            <a:ext cx="2431080" cy="394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2000">
                <a:solidFill>
                  <a:srgbClr val="ffffff"/>
                </a:solidFill>
                <a:latin typeface="Arial"/>
                <a:ea typeface="DejaVu Sans"/>
              </a:rPr>
              <a:t>www.PacktPub.com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914400" y="209520"/>
            <a:ext cx="7618680" cy="5130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video we took a look at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457200" y="1200240"/>
            <a:ext cx="8228160" cy="3393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to put the time course plot, the bubble chart and the conditional panels together to build our dashboard.</a:t>
            </a:r>
            <a:endParaRPr/>
          </a:p>
        </p:txBody>
      </p:sp>
      <p:sp>
        <p:nvSpPr>
          <p:cNvPr id="117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pic>
        <p:nvPicPr>
          <p:cNvPr descr="" id="11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885960" y="2016000"/>
            <a:ext cx="7372440" cy="295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914400" y="209520"/>
            <a:ext cx="7618680" cy="5130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section we’re going to take a look at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457200" y="1200240"/>
            <a:ext cx="8228160" cy="3393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Designing the dashboard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Building the time series plot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Making a bubble chart in ggplot2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Making conditional panels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Building our dashboard</a:t>
            </a:r>
            <a:endParaRPr/>
          </a:p>
        </p:txBody>
      </p:sp>
      <p:sp>
        <p:nvSpPr>
          <p:cNvPr id="121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>
                  <p:par>
                    <p:cTn fill="freeze" id="7">
                      <p:stCondLst>
                        <p:cond delay="indefinite"/>
                      </p:stCondLst>
                      <p:childTnLst>
                        <p:par>
                          <p:cTn fill="freeze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11"/>
                                        <p:tgtEl>
                                          <p:spTgt spid="120">
                                            <p:txEl>
                                              <p:pRg end="26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">
                      <p:stCondLst>
                        <p:cond delay="indefinite"/>
                      </p:stCondLst>
                      <p:childTnLst>
                        <p:par>
                          <p:cTn fill="hold" id="13">
                            <p:stCondLst>
                              <p:cond delay="0"/>
                            </p:stCondLst>
                            <p:childTnLst>
                              <p:par>
                                <p:cTn fill="hold" id="14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43" st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16"/>
                                        <p:tgtEl>
                                          <p:spTgt spid="120">
                                            <p:txEl>
                                              <p:pRg end="143" st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43" st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21"/>
                                        <p:tgtEl>
                                          <p:spTgt spid="120">
                                            <p:txEl>
                                              <p:pRg end="143" st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">
                      <p:stCondLst>
                        <p:cond delay="indefinite"/>
                      </p:stCondLst>
                      <p:childTnLst>
                        <p:par>
                          <p:cTn fill="hold" id="23">
                            <p:stCondLst>
                              <p:cond delay="0"/>
                            </p:stCondLst>
                            <p:childTnLst>
                              <p:par>
                                <p:cTn fill="hold" id="24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43" st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26"/>
                                        <p:tgtEl>
                                          <p:spTgt spid="120">
                                            <p:txEl>
                                              <p:pRg end="143" st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43" st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31"/>
                                        <p:tgtEl>
                                          <p:spTgt spid="120">
                                            <p:txEl>
                                              <p:pRg end="143" st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32">
                      <p:stCondLst>
                        <p:cond delay="indefinite"/>
                      </p:stCondLst>
                      <p:childTnLst>
                        <p:par>
                          <p:cTn fill="freeze" id="33">
                            <p:stCondLst>
                              <p:cond delay="0"/>
                            </p:stCondLst>
                            <p:childTnLst>
                              <p:par>
                                <p:cTn fill="hold" id="34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36"/>
                                        <p:tgtEl>
                                          <p:spTgt spid="120">
                                            <p:txEl>
                                              <p:pRg end="26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