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Lst>
  <p:sldSz cx="18288000" cy="10287000"/>
  <p:notesSz cx="6858000" cy="9144000"/>
  <p:embeddedFontLst>
    <p:embeddedFont>
      <p:font typeface="Montserrat" charset="1" panose="00000500000000000000"/>
      <p:regular r:id="rId6"/>
      <p:bold r:id="rId7"/>
    </p:embeddedFont>
    <p:embeddedFont>
      <p:font typeface="Arimo" charset="1" panose="020B0604020202020204"/>
      <p:regular r:id="rId8"/>
      <p:bold r:id="rId9"/>
      <p:italic r:id="rId10"/>
      <p:boldItalic r:id="rId11"/>
    </p:embeddedFont>
    <p:embeddedFont>
      <p:font typeface="Gidole" charset="1" panose="02000503000000000000"/>
      <p:regular r:id="rId12"/>
    </p:embeddedFont>
    <p:embeddedFont>
      <p:font typeface="Montserrat Light" charset="1" panose="0000040000000000000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blipFill>
          <a:blip r:embed="rId2"/>
          <a:srcRect l="0" t="7786" r="0" b="7786"/>
          <a:stretch>
            <a:fillRect/>
          </a:stretch>
        </a:blipFill>
      </p:bgPr>
    </p:bg>
    <p:spTree>
      <p:nvGrpSpPr>
        <p:cNvPr id="1" name=""/>
        <p:cNvGrpSpPr/>
        <p:nvPr/>
      </p:nvGrpSpPr>
      <p:grpSpPr>
        <a:xfrm>
          <a:off x="0" y="0"/>
          <a:ext cx="0" cy="0"/>
          <a:chOff x="0" y="0"/>
          <a:chExt cx="0" cy="0"/>
        </a:xfrm>
      </p:grpSpPr>
      <p:sp>
        <p:nvSpPr>
          <p:cNvPr name="AutoShape 2" id="2"/>
          <p:cNvSpPr/>
          <p:nvPr/>
        </p:nvSpPr>
        <p:spPr>
          <a:xfrm rot="0">
            <a:off x="863300" y="801110"/>
            <a:ext cx="16561399" cy="8684780"/>
          </a:xfrm>
          <a:prstGeom prst="rect">
            <a:avLst/>
          </a:prstGeom>
          <a:solidFill>
            <a:srgbClr val="00A1AC">
              <a:alpha val="89803"/>
            </a:srgbClr>
          </a:solidFill>
        </p:spPr>
      </p:sp>
      <p:grpSp>
        <p:nvGrpSpPr>
          <p:cNvPr name="Group 3" id="3"/>
          <p:cNvGrpSpPr/>
          <p:nvPr/>
        </p:nvGrpSpPr>
        <p:grpSpPr>
          <a:xfrm rot="0">
            <a:off x="2146026" y="2341840"/>
            <a:ext cx="13995948" cy="5603320"/>
            <a:chOff x="0" y="0"/>
            <a:chExt cx="18661264" cy="7471093"/>
          </a:xfrm>
        </p:grpSpPr>
        <p:sp>
          <p:nvSpPr>
            <p:cNvPr name="TextBox 4" id="4"/>
            <p:cNvSpPr txBox="true"/>
            <p:nvPr/>
          </p:nvSpPr>
          <p:spPr>
            <a:xfrm rot="0">
              <a:off x="0" y="1611471"/>
              <a:ext cx="18661264" cy="4617244"/>
            </a:xfrm>
            <a:prstGeom prst="rect">
              <a:avLst/>
            </a:prstGeom>
          </p:spPr>
          <p:txBody>
            <a:bodyPr anchor="t" rtlCol="false" tIns="0" lIns="0" bIns="0" rIns="0">
              <a:spAutoFit/>
            </a:bodyPr>
            <a:lstStyle/>
            <a:p>
              <a:pPr algn="ctr">
                <a:lnSpc>
                  <a:spcPts val="12825"/>
                </a:lnSpc>
              </a:pPr>
              <a:r>
                <a:rPr lang="en-US" sz="13500">
                  <a:solidFill>
                    <a:srgbClr val="FFFFFF"/>
                  </a:solidFill>
                  <a:latin typeface="Gidole"/>
                </a:rPr>
                <a:t>EXCEL &amp; GOOGLE SHEETS</a:t>
              </a:r>
            </a:p>
          </p:txBody>
        </p:sp>
        <p:sp>
          <p:nvSpPr>
            <p:cNvPr name="TextBox 5" id="5"/>
            <p:cNvSpPr txBox="true"/>
            <p:nvPr/>
          </p:nvSpPr>
          <p:spPr>
            <a:xfrm rot="0">
              <a:off x="655014" y="9525"/>
              <a:ext cx="17351235" cy="586978"/>
            </a:xfrm>
            <a:prstGeom prst="rect">
              <a:avLst/>
            </a:prstGeom>
          </p:spPr>
          <p:txBody>
            <a:bodyPr anchor="t" rtlCol="false" tIns="0" lIns="0" bIns="0" rIns="0">
              <a:spAutoFit/>
            </a:bodyPr>
            <a:lstStyle/>
            <a:p>
              <a:pPr algn="ctr">
                <a:lnSpc>
                  <a:spcPts val="3396"/>
                </a:lnSpc>
              </a:pPr>
              <a:r>
                <a:rPr lang="en-US" b="true" sz="2953" spc="209">
                  <a:solidFill>
                    <a:srgbClr val="FFFFFF"/>
                  </a:solidFill>
                  <a:latin typeface="Montserrat"/>
                </a:rPr>
                <a:t>INTRODUCTION TO</a:t>
              </a:r>
            </a:p>
          </p:txBody>
        </p:sp>
        <p:sp>
          <p:nvSpPr>
            <p:cNvPr name="TextBox 6" id="6"/>
            <p:cNvSpPr txBox="true"/>
            <p:nvPr/>
          </p:nvSpPr>
          <p:spPr>
            <a:xfrm rot="0">
              <a:off x="653787" y="6976983"/>
              <a:ext cx="17353691" cy="494109"/>
            </a:xfrm>
            <a:prstGeom prst="rect">
              <a:avLst/>
            </a:prstGeom>
          </p:spPr>
          <p:txBody>
            <a:bodyPr anchor="t" rtlCol="false" tIns="0" lIns="0" bIns="0" rIns="0">
              <a:spAutoFit/>
            </a:bodyPr>
            <a:lstStyle/>
            <a:p>
              <a:pPr algn="ctr">
                <a:lnSpc>
                  <a:spcPts val="2910"/>
                </a:lnSpc>
              </a:pPr>
              <a:r>
                <a:rPr lang="en-US" sz="2531" spc="124">
                  <a:solidFill>
                    <a:srgbClr val="FFFFFF"/>
                  </a:solidFill>
                  <a:latin typeface="Montserrat Light"/>
                </a:rPr>
                <a:t>Prepared by Programmers 4 Peace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3143521" y="-330589"/>
            <a:ext cx="5513851" cy="10948178"/>
          </a:xfrm>
          <a:prstGeom prst="rect">
            <a:avLst/>
          </a:prstGeom>
          <a:solidFill>
            <a:srgbClr val="00A1AC"/>
          </a:solidFill>
        </p:spPr>
      </p:sp>
      <p:pic>
        <p:nvPicPr>
          <p:cNvPr name="Picture 3" id="3"/>
          <p:cNvPicPr>
            <a:picLocks noChangeAspect="true"/>
          </p:cNvPicPr>
          <p:nvPr/>
        </p:nvPicPr>
        <p:blipFill>
          <a:blip r:embed="rId2"/>
          <a:srcRect l="310" t="0" r="310" b="0"/>
          <a:stretch>
            <a:fillRect/>
          </a:stretch>
        </p:blipFill>
        <p:spPr>
          <a:xfrm flipH="false" flipV="false" rot="0">
            <a:off x="10717944" y="1028700"/>
            <a:ext cx="6541356" cy="8227776"/>
          </a:xfrm>
          <a:prstGeom prst="rect">
            <a:avLst/>
          </a:prstGeom>
        </p:spPr>
      </p:pic>
      <p:grpSp>
        <p:nvGrpSpPr>
          <p:cNvPr name="Group 4" id="4"/>
          <p:cNvGrpSpPr/>
          <p:nvPr/>
        </p:nvGrpSpPr>
        <p:grpSpPr>
          <a:xfrm rot="0">
            <a:off x="1028700" y="2933492"/>
            <a:ext cx="8659228" cy="3564670"/>
            <a:chOff x="0" y="0"/>
            <a:chExt cx="11545638" cy="4752894"/>
          </a:xfrm>
        </p:grpSpPr>
        <p:sp>
          <p:nvSpPr>
            <p:cNvPr name="TextBox 5" id="5"/>
            <p:cNvSpPr txBox="true"/>
            <p:nvPr/>
          </p:nvSpPr>
          <p:spPr>
            <a:xfrm rot="0">
              <a:off x="0" y="1348105"/>
              <a:ext cx="11545638" cy="2727748"/>
            </a:xfrm>
            <a:prstGeom prst="rect">
              <a:avLst/>
            </a:prstGeom>
          </p:spPr>
          <p:txBody>
            <a:bodyPr anchor="t" rtlCol="false" tIns="0" lIns="0" bIns="0" rIns="0">
              <a:spAutoFit/>
            </a:bodyPr>
            <a:lstStyle/>
            <a:p>
              <a:pPr algn="l">
                <a:lnSpc>
                  <a:spcPts val="3200"/>
                </a:lnSpc>
              </a:pPr>
              <a:r>
                <a:rPr lang="en-US" sz="3200">
                  <a:solidFill>
                    <a:srgbClr val="00A1AC"/>
                  </a:solidFill>
                  <a:latin typeface="Gidole"/>
                </a:rPr>
                <a:t>Make sure you only click once on a cell before pasting data, so Google Sheets will turn it into a list with each item in its own cell. If you double-click on a cell, Google Sheets will paste all the data into one cell which is likely not what you want.</a:t>
              </a:r>
            </a:p>
          </p:txBody>
        </p:sp>
        <p:sp>
          <p:nvSpPr>
            <p:cNvPr name="TextBox 6" id="6"/>
            <p:cNvSpPr txBox="true"/>
            <p:nvPr/>
          </p:nvSpPr>
          <p:spPr>
            <a:xfrm rot="0">
              <a:off x="0" y="47625"/>
              <a:ext cx="11545638" cy="998855"/>
            </a:xfrm>
            <a:prstGeom prst="rect">
              <a:avLst/>
            </a:prstGeom>
          </p:spPr>
          <p:txBody>
            <a:bodyPr anchor="t" rtlCol="false" tIns="0" lIns="0" bIns="0" rIns="0">
              <a:spAutoFit/>
            </a:bodyPr>
            <a:lstStyle/>
            <a:p>
              <a:pPr algn="l">
                <a:lnSpc>
                  <a:spcPts val="5460"/>
                </a:lnSpc>
              </a:pPr>
              <a:r>
                <a:rPr lang="en-US" sz="5200">
                  <a:solidFill>
                    <a:srgbClr val="00A1AC"/>
                  </a:solidFill>
                  <a:latin typeface="Gidole"/>
                </a:rPr>
                <a:t>COPY + PASTE</a:t>
              </a:r>
            </a:p>
          </p:txBody>
        </p:sp>
        <p:sp>
          <p:nvSpPr>
            <p:cNvPr name="AutoShape 7" id="7"/>
            <p:cNvSpPr/>
            <p:nvPr/>
          </p:nvSpPr>
          <p:spPr>
            <a:xfrm rot="0">
              <a:off x="0" y="4583853"/>
              <a:ext cx="1246695" cy="169041"/>
            </a:xfrm>
            <a:prstGeom prst="rect">
              <a:avLst/>
            </a:prstGeom>
            <a:solidFill>
              <a:srgbClr val="FF9E02"/>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3143521" y="-330589"/>
            <a:ext cx="5513851" cy="10948178"/>
          </a:xfrm>
          <a:prstGeom prst="rect">
            <a:avLst/>
          </a:prstGeom>
          <a:solidFill>
            <a:srgbClr val="00A1AC"/>
          </a:solidFill>
        </p:spPr>
      </p:sp>
      <p:pic>
        <p:nvPicPr>
          <p:cNvPr name="Picture 3" id="3"/>
          <p:cNvPicPr>
            <a:picLocks noChangeAspect="true"/>
          </p:cNvPicPr>
          <p:nvPr/>
        </p:nvPicPr>
        <p:blipFill>
          <a:blip r:embed="rId2"/>
          <a:srcRect l="22919" t="0" r="22919" b="0"/>
          <a:stretch>
            <a:fillRect/>
          </a:stretch>
        </p:blipFill>
        <p:spPr>
          <a:xfrm flipH="false" flipV="false" rot="0">
            <a:off x="10717944" y="1028700"/>
            <a:ext cx="6541356" cy="8227776"/>
          </a:xfrm>
          <a:prstGeom prst="rect">
            <a:avLst/>
          </a:prstGeom>
        </p:spPr>
      </p:pic>
      <p:grpSp>
        <p:nvGrpSpPr>
          <p:cNvPr name="Group 4" id="4"/>
          <p:cNvGrpSpPr/>
          <p:nvPr/>
        </p:nvGrpSpPr>
        <p:grpSpPr>
          <a:xfrm rot="0">
            <a:off x="1028700" y="2560153"/>
            <a:ext cx="8659228" cy="5164871"/>
            <a:chOff x="0" y="0"/>
            <a:chExt cx="11545638" cy="6886494"/>
          </a:xfrm>
        </p:grpSpPr>
        <p:sp>
          <p:nvSpPr>
            <p:cNvPr name="TextBox 5" id="5"/>
            <p:cNvSpPr txBox="true"/>
            <p:nvPr/>
          </p:nvSpPr>
          <p:spPr>
            <a:xfrm rot="0">
              <a:off x="0" y="1348105"/>
              <a:ext cx="11545638" cy="4861348"/>
            </a:xfrm>
            <a:prstGeom prst="rect">
              <a:avLst/>
            </a:prstGeom>
          </p:spPr>
          <p:txBody>
            <a:bodyPr anchor="t" rtlCol="false" tIns="0" lIns="0" bIns="0" rIns="0">
              <a:spAutoFit/>
            </a:bodyPr>
            <a:lstStyle/>
            <a:p>
              <a:pPr algn="l">
                <a:lnSpc>
                  <a:spcPts val="3200"/>
                </a:lnSpc>
              </a:pPr>
              <a:r>
                <a:rPr lang="en-US" sz="3200">
                  <a:solidFill>
                    <a:srgbClr val="00A1AC"/>
                  </a:solidFill>
                  <a:latin typeface="Gidole"/>
                </a:rPr>
                <a:t>Importing a file is simple as well. You can either import directly into the current spreadsheet, create a new spreadsheet, or replace a sheet (i.e. an individual tab) with the imported data.</a:t>
              </a:r>
            </a:p>
            <a:p>
              <a:pPr algn="l">
                <a:lnSpc>
                  <a:spcPts val="3200"/>
                </a:lnSpc>
              </a:pPr>
              <a:r>
                <a:rPr lang="en-US" sz="3200">
                  <a:solidFill>
                    <a:srgbClr val="00A1AC"/>
                  </a:solidFill>
                  <a:latin typeface="Gidole"/>
                </a:rPr>
                <a:t>The most common files you’ll import are CSV (comma separated values) or XLSand XLSX (files from Microsoft Excel). To import a file from outside of your Google Drive, go to the FILE &gt; IMPORT &gt; UPLOAD menu.</a:t>
              </a:r>
            </a:p>
          </p:txBody>
        </p:sp>
        <p:sp>
          <p:nvSpPr>
            <p:cNvPr name="TextBox 6" id="6"/>
            <p:cNvSpPr txBox="true"/>
            <p:nvPr/>
          </p:nvSpPr>
          <p:spPr>
            <a:xfrm rot="0">
              <a:off x="0" y="47625"/>
              <a:ext cx="11545638" cy="998855"/>
            </a:xfrm>
            <a:prstGeom prst="rect">
              <a:avLst/>
            </a:prstGeom>
          </p:spPr>
          <p:txBody>
            <a:bodyPr anchor="t" rtlCol="false" tIns="0" lIns="0" bIns="0" rIns="0">
              <a:spAutoFit/>
            </a:bodyPr>
            <a:lstStyle/>
            <a:p>
              <a:pPr algn="l">
                <a:lnSpc>
                  <a:spcPts val="5460"/>
                </a:lnSpc>
              </a:pPr>
              <a:r>
                <a:rPr lang="en-US" sz="5200">
                  <a:solidFill>
                    <a:srgbClr val="00A1AC"/>
                  </a:solidFill>
                  <a:latin typeface="Gidole"/>
                </a:rPr>
                <a:t>IMPORTING FILES</a:t>
              </a:r>
            </a:p>
          </p:txBody>
        </p:sp>
        <p:sp>
          <p:nvSpPr>
            <p:cNvPr name="AutoShape 7" id="7"/>
            <p:cNvSpPr/>
            <p:nvPr/>
          </p:nvSpPr>
          <p:spPr>
            <a:xfrm rot="0">
              <a:off x="0" y="6717453"/>
              <a:ext cx="1246695" cy="169041"/>
            </a:xfrm>
            <a:prstGeom prst="rect">
              <a:avLst/>
            </a:prstGeom>
            <a:solidFill>
              <a:srgbClr val="FF9E02"/>
            </a:solidFill>
          </p:spPr>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30577" y="1143000"/>
            <a:ext cx="8668250" cy="1981200"/>
          </a:xfrm>
          <a:prstGeom prst="rect">
            <a:avLst/>
          </a:prstGeom>
        </p:spPr>
        <p:txBody>
          <a:bodyPr anchor="t" rtlCol="false" tIns="0" lIns="0" bIns="0" rIns="0">
            <a:spAutoFit/>
          </a:bodyPr>
          <a:lstStyle/>
          <a:p>
            <a:pPr algn="l">
              <a:lnSpc>
                <a:spcPts val="7500"/>
              </a:lnSpc>
            </a:pPr>
            <a:r>
              <a:rPr lang="en-US" sz="7500">
                <a:solidFill>
                  <a:srgbClr val="00A1AC"/>
                </a:solidFill>
                <a:latin typeface="Gidole"/>
              </a:rPr>
              <a:t>DRAGGING TO COPY A CELL VALUE</a:t>
            </a:r>
          </a:p>
        </p:txBody>
      </p:sp>
      <p:sp>
        <p:nvSpPr>
          <p:cNvPr name="TextBox 3" id="3"/>
          <p:cNvSpPr txBox="true"/>
          <p:nvPr/>
        </p:nvSpPr>
        <p:spPr>
          <a:xfrm rot="0">
            <a:off x="1030577" y="3203281"/>
            <a:ext cx="8670127" cy="5918835"/>
          </a:xfrm>
          <a:prstGeom prst="rect">
            <a:avLst/>
          </a:prstGeom>
        </p:spPr>
        <p:txBody>
          <a:bodyPr anchor="t" rtlCol="false" tIns="0" lIns="0" bIns="0" rIns="0">
            <a:spAutoFit/>
          </a:bodyPr>
          <a:lstStyle/>
          <a:p>
            <a:pPr algn="l">
              <a:lnSpc>
                <a:spcPts val="3600"/>
              </a:lnSpc>
            </a:pPr>
            <a:r>
              <a:rPr lang="en-US" sz="2400">
                <a:solidFill>
                  <a:srgbClr val="00A1AC"/>
                </a:solidFill>
                <a:latin typeface="Montserrat Light"/>
              </a:rPr>
              <a:t>There are a number of ways you could use this feature:</a:t>
            </a:r>
          </a:p>
          <a:p>
            <a:pPr algn="l">
              <a:lnSpc>
                <a:spcPts val="3600"/>
              </a:lnSpc>
            </a:pPr>
            <a:r>
              <a:rPr lang="en-US" sz="2400">
                <a:solidFill>
                  <a:srgbClr val="00A1AC"/>
                </a:solidFill>
                <a:latin typeface="Montserrat Light"/>
              </a:rPr>
              <a:t>Copying a cell’s data to a number of neighbouring cells (including formatting)</a:t>
            </a:r>
          </a:p>
          <a:p>
            <a:pPr algn="l">
              <a:lnSpc>
                <a:spcPts val="3600"/>
              </a:lnSpc>
            </a:pPr>
          </a:p>
          <a:p>
            <a:pPr algn="l">
              <a:lnSpc>
                <a:spcPts val="3600"/>
              </a:lnSpc>
            </a:pPr>
            <a:r>
              <a:rPr lang="en-US" sz="2400">
                <a:solidFill>
                  <a:srgbClr val="00A1AC"/>
                </a:solidFill>
                <a:latin typeface="Montserrat Light"/>
              </a:rPr>
              <a:t>Copying a cell’s "Formula" to neighbouring cells (this is an advanced feature, and we'll cover it in detail later)</a:t>
            </a:r>
          </a:p>
          <a:p>
            <a:pPr algn="l">
              <a:lnSpc>
                <a:spcPts val="3600"/>
              </a:lnSpc>
            </a:pPr>
            <a:r>
              <a:rPr lang="en-US" sz="2400">
                <a:solidFill>
                  <a:srgbClr val="00A1AC"/>
                </a:solidFill>
                <a:latin typeface="Montserrat Light"/>
              </a:rPr>
              <a:t>Creating an ordered list of text data</a:t>
            </a:r>
          </a:p>
          <a:p>
            <a:pPr algn="l">
              <a:lnSpc>
                <a:spcPts val="3600"/>
              </a:lnSpc>
            </a:pPr>
          </a:p>
          <a:p>
            <a:pPr algn="l">
              <a:lnSpc>
                <a:spcPts val="3600"/>
              </a:lnSpc>
            </a:pPr>
            <a:r>
              <a:rPr lang="en-US" sz="2400">
                <a:solidFill>
                  <a:srgbClr val="00A1AC"/>
                </a:solidFill>
                <a:latin typeface="Montserrat Light"/>
              </a:rPr>
              <a:t>Here’s an example of how to creating an ordered list might work: Try adding the text Contestant 1 to Cell A1, then clicking and dragging the little blue dot in the bottom-right corner of the highlighted cell either down or across any number of neighboring cells.</a:t>
            </a:r>
          </a:p>
        </p:txBody>
      </p:sp>
      <p:sp>
        <p:nvSpPr>
          <p:cNvPr name="AutoShape 4" id="4"/>
          <p:cNvSpPr/>
          <p:nvPr/>
        </p:nvSpPr>
        <p:spPr>
          <a:xfrm rot="0">
            <a:off x="13143521" y="-330589"/>
            <a:ext cx="5513851" cy="10948178"/>
          </a:xfrm>
          <a:prstGeom prst="rect">
            <a:avLst/>
          </a:prstGeom>
          <a:solidFill>
            <a:srgbClr val="00A1AC"/>
          </a:solid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00A1AC"/>
        </a:solidFill>
      </p:bgPr>
    </p:bg>
    <p:spTree>
      <p:nvGrpSpPr>
        <p:cNvPr id="1" name=""/>
        <p:cNvGrpSpPr/>
        <p:nvPr/>
      </p:nvGrpSpPr>
      <p:grpSpPr>
        <a:xfrm>
          <a:off x="0" y="0"/>
          <a:ext cx="0" cy="0"/>
          <a:chOff x="0" y="0"/>
          <a:chExt cx="0" cy="0"/>
        </a:xfrm>
      </p:grpSpPr>
      <p:sp>
        <p:nvSpPr>
          <p:cNvPr name="AutoShape 2" id="2"/>
          <p:cNvSpPr/>
          <p:nvPr/>
        </p:nvSpPr>
        <p:spPr>
          <a:xfrm rot="0">
            <a:off x="1028700" y="2171700"/>
            <a:ext cx="935021" cy="126780"/>
          </a:xfrm>
          <a:prstGeom prst="rect">
            <a:avLst/>
          </a:prstGeom>
          <a:solidFill>
            <a:srgbClr val="FF9E02"/>
          </a:solidFill>
        </p:spPr>
      </p:sp>
      <p:sp>
        <p:nvSpPr>
          <p:cNvPr name="TextBox 3" id="3"/>
          <p:cNvSpPr txBox="true"/>
          <p:nvPr/>
        </p:nvSpPr>
        <p:spPr>
          <a:xfrm rot="0">
            <a:off x="1028700" y="1143000"/>
            <a:ext cx="9684671" cy="1028700"/>
          </a:xfrm>
          <a:prstGeom prst="rect">
            <a:avLst/>
          </a:prstGeom>
        </p:spPr>
        <p:txBody>
          <a:bodyPr anchor="t" rtlCol="false" tIns="0" lIns="0" bIns="0" rIns="0">
            <a:spAutoFit/>
          </a:bodyPr>
          <a:lstStyle/>
          <a:p>
            <a:pPr algn="l">
              <a:lnSpc>
                <a:spcPts val="7500"/>
              </a:lnSpc>
            </a:pPr>
            <a:r>
              <a:rPr lang="en-US" sz="7500">
                <a:solidFill>
                  <a:srgbClr val="FFFFFF"/>
                </a:solidFill>
                <a:latin typeface="Gidole"/>
              </a:rPr>
              <a:t>FORMATTING DATA</a:t>
            </a:r>
          </a:p>
        </p:txBody>
      </p:sp>
      <p:sp>
        <p:nvSpPr>
          <p:cNvPr name="TextBox 4" id="4"/>
          <p:cNvSpPr txBox="true"/>
          <p:nvPr/>
        </p:nvSpPr>
        <p:spPr>
          <a:xfrm rot="0">
            <a:off x="1028700" y="2804925"/>
            <a:ext cx="15120107" cy="1346835"/>
          </a:xfrm>
          <a:prstGeom prst="rect">
            <a:avLst/>
          </a:prstGeom>
        </p:spPr>
        <p:txBody>
          <a:bodyPr anchor="t" rtlCol="false" tIns="0" lIns="0" bIns="0" rIns="0">
            <a:spAutoFit/>
          </a:bodyPr>
          <a:lstStyle/>
          <a:p>
            <a:pPr algn="l">
              <a:lnSpc>
                <a:spcPts val="3600"/>
              </a:lnSpc>
            </a:pPr>
            <a:r>
              <a:rPr lang="en-US" sz="2400">
                <a:solidFill>
                  <a:srgbClr val="FFFFFF"/>
                </a:solidFill>
                <a:latin typeface="Montserrat Light"/>
              </a:rPr>
              <a:t>The basic formatting options in Google Sheets are available above your first cell. They're labeled in the image below, but for quick reference while you're working on a sheet, just hover over an icon to see its description and shortcut key.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A1AC"/>
        </a:solidFill>
      </p:bgPr>
    </p:bg>
    <p:spTree>
      <p:nvGrpSpPr>
        <p:cNvPr id="1" name=""/>
        <p:cNvGrpSpPr/>
        <p:nvPr/>
      </p:nvGrpSpPr>
      <p:grpSpPr>
        <a:xfrm>
          <a:off x="0" y="0"/>
          <a:ext cx="0" cy="0"/>
          <a:chOff x="0" y="0"/>
          <a:chExt cx="0" cy="0"/>
        </a:xfrm>
      </p:grpSpPr>
      <p:sp>
        <p:nvSpPr>
          <p:cNvPr name="AutoShape 2" id="2"/>
          <p:cNvSpPr/>
          <p:nvPr/>
        </p:nvSpPr>
        <p:spPr>
          <a:xfrm rot="0">
            <a:off x="14062389" y="-427876"/>
            <a:ext cx="4641324" cy="11142753"/>
          </a:xfrm>
          <a:prstGeom prst="rect">
            <a:avLst/>
          </a:prstGeom>
          <a:solidFill>
            <a:srgbClr val="FF9E02"/>
          </a:solidFill>
        </p:spPr>
      </p:sp>
      <p:pic>
        <p:nvPicPr>
          <p:cNvPr name="Picture 3" id="3"/>
          <p:cNvPicPr>
            <a:picLocks noChangeAspect="true"/>
          </p:cNvPicPr>
          <p:nvPr/>
        </p:nvPicPr>
        <p:blipFill>
          <a:blip r:embed="rId2"/>
          <a:srcRect l="19493" t="0" r="19493" b="0"/>
          <a:stretch>
            <a:fillRect/>
          </a:stretch>
        </p:blipFill>
        <p:spPr>
          <a:xfrm flipH="false" flipV="false" rot="0">
            <a:off x="10690133" y="1461121"/>
            <a:ext cx="6744511" cy="7364758"/>
          </a:xfrm>
          <a:prstGeom prst="rect">
            <a:avLst/>
          </a:prstGeom>
        </p:spPr>
      </p:pic>
      <p:grpSp>
        <p:nvGrpSpPr>
          <p:cNvPr name="Group 4" id="4"/>
          <p:cNvGrpSpPr/>
          <p:nvPr/>
        </p:nvGrpSpPr>
        <p:grpSpPr>
          <a:xfrm rot="0">
            <a:off x="1028700" y="1028700"/>
            <a:ext cx="8670127" cy="2804160"/>
            <a:chOff x="0" y="0"/>
            <a:chExt cx="11560169" cy="3738880"/>
          </a:xfrm>
        </p:grpSpPr>
        <p:sp>
          <p:nvSpPr>
            <p:cNvPr name="TextBox 5" id="5"/>
            <p:cNvSpPr txBox="true"/>
            <p:nvPr/>
          </p:nvSpPr>
          <p:spPr>
            <a:xfrm rot="0">
              <a:off x="2503" y="114300"/>
              <a:ext cx="11557666" cy="1409700"/>
            </a:xfrm>
            <a:prstGeom prst="rect">
              <a:avLst/>
            </a:prstGeom>
          </p:spPr>
          <p:txBody>
            <a:bodyPr anchor="t" rtlCol="false" tIns="0" lIns="0" bIns="0" rIns="0">
              <a:spAutoFit/>
            </a:bodyPr>
            <a:lstStyle/>
            <a:p>
              <a:pPr algn="l">
                <a:lnSpc>
                  <a:spcPts val="7500"/>
                </a:lnSpc>
              </a:pPr>
              <a:r>
                <a:rPr lang="en-US" sz="7500">
                  <a:solidFill>
                    <a:srgbClr val="FFFFFF"/>
                  </a:solidFill>
                  <a:latin typeface="Gidole"/>
                </a:rPr>
                <a:t>TODAY'S ASSIGNMENT</a:t>
              </a:r>
            </a:p>
          </p:txBody>
        </p:sp>
        <p:sp>
          <p:nvSpPr>
            <p:cNvPr name="TextBox 6" id="6"/>
            <p:cNvSpPr txBox="true"/>
            <p:nvPr/>
          </p:nvSpPr>
          <p:spPr>
            <a:xfrm rot="0">
              <a:off x="0" y="1825625"/>
              <a:ext cx="11559672" cy="1913255"/>
            </a:xfrm>
            <a:prstGeom prst="rect">
              <a:avLst/>
            </a:prstGeom>
          </p:spPr>
          <p:txBody>
            <a:bodyPr anchor="t" rtlCol="false" tIns="0" lIns="0" bIns="0" rIns="0">
              <a:spAutoFit/>
            </a:bodyPr>
            <a:lstStyle/>
            <a:p>
              <a:pPr algn="l">
                <a:lnSpc>
                  <a:spcPts val="5460"/>
                </a:lnSpc>
              </a:pPr>
              <a:r>
                <a:rPr lang="en-US" sz="5200">
                  <a:solidFill>
                    <a:srgbClr val="FF9E02"/>
                  </a:solidFill>
                  <a:latin typeface="Gidole"/>
                </a:rPr>
                <a:t>COMPLETE EACH OF THE FOLLOWING TASKS</a:t>
              </a:r>
            </a:p>
          </p:txBody>
        </p:sp>
      </p:grpSp>
      <p:sp>
        <p:nvSpPr>
          <p:cNvPr name="TextBox 7" id="7"/>
          <p:cNvSpPr txBox="true"/>
          <p:nvPr/>
        </p:nvSpPr>
        <p:spPr>
          <a:xfrm rot="0">
            <a:off x="1028700" y="4735844"/>
            <a:ext cx="8670127" cy="4090035"/>
          </a:xfrm>
          <a:prstGeom prst="rect">
            <a:avLst/>
          </a:prstGeom>
        </p:spPr>
        <p:txBody>
          <a:bodyPr anchor="t" rtlCol="false" tIns="0" lIns="0" bIns="0" rIns="0">
            <a:spAutoFit/>
          </a:bodyPr>
          <a:lstStyle/>
          <a:p>
            <a:pPr algn="l">
              <a:lnSpc>
                <a:spcPts val="3600"/>
              </a:lnSpc>
            </a:pPr>
            <a:r>
              <a:rPr lang="en-US" sz="2400">
                <a:solidFill>
                  <a:srgbClr val="FFFFFF"/>
                </a:solidFill>
                <a:latin typeface="Montserrat Light"/>
              </a:rPr>
              <a:t>make a monthly budget on google sheets</a:t>
            </a:r>
          </a:p>
          <a:p>
            <a:pPr algn="l" marL="396240" indent="-198120" lvl="1">
              <a:lnSpc>
                <a:spcPts val="3600"/>
              </a:lnSpc>
              <a:buFont typeface="Arial"/>
              <a:buChar char="•"/>
            </a:pPr>
            <a:r>
              <a:rPr lang="en-US" sz="2400">
                <a:solidFill>
                  <a:srgbClr val="FFFFFF"/>
                </a:solidFill>
                <a:latin typeface="Montserrat Light"/>
              </a:rPr>
              <a:t>bold, centre and make titles of columns or rows bigger</a:t>
            </a:r>
          </a:p>
          <a:p>
            <a:pPr algn="l" marL="396240" indent="-198120" lvl="1">
              <a:lnSpc>
                <a:spcPts val="3600"/>
              </a:lnSpc>
              <a:buFont typeface="Arial"/>
              <a:buChar char="•"/>
            </a:pPr>
            <a:r>
              <a:rPr lang="en-US" sz="2400">
                <a:solidFill>
                  <a:srgbClr val="FFFFFF"/>
                </a:solidFill>
                <a:latin typeface="Montserrat Light"/>
              </a:rPr>
              <a:t>change the background colour of the cells for the titles</a:t>
            </a:r>
          </a:p>
          <a:p>
            <a:pPr algn="l" marL="396240" indent="-198120" lvl="1">
              <a:lnSpc>
                <a:spcPts val="3600"/>
              </a:lnSpc>
              <a:buFont typeface="Arial"/>
              <a:buChar char="•"/>
            </a:pPr>
            <a:r>
              <a:rPr lang="en-US" sz="2400">
                <a:solidFill>
                  <a:srgbClr val="FFFFFF"/>
                </a:solidFill>
                <a:latin typeface="Montserrat Light"/>
              </a:rPr>
              <a:t>format for currency</a:t>
            </a:r>
          </a:p>
          <a:p>
            <a:pPr algn="l" marL="396240" indent="-198120" lvl="1">
              <a:lnSpc>
                <a:spcPts val="3600"/>
              </a:lnSpc>
              <a:buFont typeface="Arial"/>
              <a:buChar char="•"/>
            </a:pPr>
            <a:r>
              <a:rPr lang="en-US" sz="2400">
                <a:solidFill>
                  <a:srgbClr val="FFFFFF"/>
                </a:solidFill>
                <a:latin typeface="Montserrat Light"/>
              </a:rPr>
              <a:t>merge the data in two cells</a:t>
            </a:r>
          </a:p>
          <a:p>
            <a:pPr algn="l" marL="396240" indent="-198120" lvl="1">
              <a:lnSpc>
                <a:spcPts val="3600"/>
              </a:lnSpc>
              <a:buFont typeface="Arial"/>
              <a:buChar char="•"/>
            </a:pPr>
            <a:r>
              <a:rPr lang="en-US" sz="2400">
                <a:solidFill>
                  <a:srgbClr val="FFFFFF"/>
                </a:solidFill>
                <a:latin typeface="Montserrat Light"/>
              </a:rPr>
              <a:t>change the font for the entire sheet</a:t>
            </a:r>
          </a:p>
          <a:p>
            <a:pPr algn="l" marL="396240" indent="-198120" lvl="1">
              <a:lnSpc>
                <a:spcPts val="3600"/>
              </a:lnSpc>
              <a:buFont typeface="Arial"/>
              <a:buChar char="•"/>
            </a:pPr>
            <a:r>
              <a:rPr lang="en-US" sz="2400">
                <a:solidFill>
                  <a:srgbClr val="FFFFFF"/>
                </a:solidFill>
                <a:latin typeface="Montserrat Light"/>
              </a:rPr>
              <a:t>make all the of the text in the cells wrap</a:t>
            </a:r>
          </a:p>
          <a:p>
            <a:pPr algn="l">
              <a:lnSpc>
                <a:spcPts val="3600"/>
              </a:lnSpc>
            </a:pPr>
          </a:p>
          <a:p>
            <a:pPr algn="l">
              <a:lnSpc>
                <a:spcPts val="3600"/>
              </a:lnSpc>
            </a:pPr>
            <a:r>
              <a:rPr lang="en-US" sz="2400">
                <a:solidFill>
                  <a:srgbClr val="FFFFFF"/>
                </a:solidFill>
                <a:latin typeface="Montserrat Light"/>
              </a:rPr>
              <a:t>Bonus: Make the titles stay in once place while you scroll</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330589"/>
            <a:ext cx="5513851" cy="10948178"/>
          </a:xfrm>
          <a:prstGeom prst="rect">
            <a:avLst/>
          </a:prstGeom>
          <a:solidFill>
            <a:srgbClr val="00A1AC"/>
          </a:solidFill>
        </p:spPr>
      </p:sp>
      <p:grpSp>
        <p:nvGrpSpPr>
          <p:cNvPr name="Group 3" id="3"/>
          <p:cNvGrpSpPr/>
          <p:nvPr/>
        </p:nvGrpSpPr>
        <p:grpSpPr>
          <a:xfrm rot="0">
            <a:off x="7569735" y="2809350"/>
            <a:ext cx="9689565" cy="4668300"/>
            <a:chOff x="0" y="0"/>
            <a:chExt cx="12919421" cy="6224401"/>
          </a:xfrm>
        </p:grpSpPr>
        <p:sp>
          <p:nvSpPr>
            <p:cNvPr name="AutoShape 4" id="4"/>
            <p:cNvSpPr/>
            <p:nvPr/>
          </p:nvSpPr>
          <p:spPr>
            <a:xfrm rot="0">
              <a:off x="0" y="3586480"/>
              <a:ext cx="1246695" cy="169041"/>
            </a:xfrm>
            <a:prstGeom prst="rect">
              <a:avLst/>
            </a:prstGeom>
            <a:solidFill>
              <a:srgbClr val="FF9E02"/>
            </a:solidFill>
          </p:spPr>
        </p:sp>
        <p:sp>
          <p:nvSpPr>
            <p:cNvPr name="TextBox 5" id="5"/>
            <p:cNvSpPr txBox="true"/>
            <p:nvPr/>
          </p:nvSpPr>
          <p:spPr>
            <a:xfrm rot="0">
              <a:off x="0" y="114300"/>
              <a:ext cx="12912894" cy="1409700"/>
            </a:xfrm>
            <a:prstGeom prst="rect">
              <a:avLst/>
            </a:prstGeom>
          </p:spPr>
          <p:txBody>
            <a:bodyPr anchor="t" rtlCol="false" tIns="0" lIns="0" bIns="0" rIns="0">
              <a:spAutoFit/>
            </a:bodyPr>
            <a:lstStyle/>
            <a:p>
              <a:pPr algn="l">
                <a:lnSpc>
                  <a:spcPts val="7500"/>
                </a:lnSpc>
              </a:pPr>
              <a:r>
                <a:rPr lang="en-US" sz="7500">
                  <a:solidFill>
                    <a:srgbClr val="00A1AC"/>
                  </a:solidFill>
                  <a:latin typeface="Gidole"/>
                </a:rPr>
                <a:t>TODAY'S DISCUSSION</a:t>
              </a:r>
            </a:p>
          </p:txBody>
        </p:sp>
        <p:sp>
          <p:nvSpPr>
            <p:cNvPr name="TextBox 6" id="6"/>
            <p:cNvSpPr txBox="true"/>
            <p:nvPr/>
          </p:nvSpPr>
          <p:spPr>
            <a:xfrm rot="0">
              <a:off x="0" y="1825625"/>
              <a:ext cx="12919421" cy="998855"/>
            </a:xfrm>
            <a:prstGeom prst="rect">
              <a:avLst/>
            </a:prstGeom>
          </p:spPr>
          <p:txBody>
            <a:bodyPr anchor="t" rtlCol="false" tIns="0" lIns="0" bIns="0" rIns="0">
              <a:spAutoFit/>
            </a:bodyPr>
            <a:lstStyle/>
            <a:p>
              <a:pPr algn="l">
                <a:lnSpc>
                  <a:spcPts val="5460"/>
                </a:lnSpc>
              </a:pPr>
              <a:r>
                <a:rPr lang="en-US" sz="5200">
                  <a:solidFill>
                    <a:srgbClr val="00A1AC"/>
                  </a:solidFill>
                  <a:latin typeface="Gidole"/>
                </a:rPr>
                <a:t>OUTLINE OF TOPICS</a:t>
              </a:r>
            </a:p>
          </p:txBody>
        </p:sp>
        <p:sp>
          <p:nvSpPr>
            <p:cNvPr name="TextBox 7" id="7"/>
            <p:cNvSpPr txBox="true"/>
            <p:nvPr/>
          </p:nvSpPr>
          <p:spPr>
            <a:xfrm rot="0">
              <a:off x="0" y="4450846"/>
              <a:ext cx="12917160" cy="1773555"/>
            </a:xfrm>
            <a:prstGeom prst="rect">
              <a:avLst/>
            </a:prstGeom>
          </p:spPr>
          <p:txBody>
            <a:bodyPr anchor="t" rtlCol="false" tIns="0" lIns="0" bIns="0" rIns="0">
              <a:spAutoFit/>
            </a:bodyPr>
            <a:lstStyle/>
            <a:p>
              <a:pPr algn="l">
                <a:lnSpc>
                  <a:spcPts val="3600"/>
                </a:lnSpc>
              </a:pPr>
              <a:r>
                <a:rPr lang="en-US" sz="2400">
                  <a:solidFill>
                    <a:srgbClr val="00A1AC"/>
                  </a:solidFill>
                  <a:latin typeface="Montserrat Light"/>
                </a:rPr>
                <a:t>Common spreadsheet terms</a:t>
              </a:r>
            </a:p>
            <a:p>
              <a:pPr algn="l">
                <a:lnSpc>
                  <a:spcPts val="3600"/>
                </a:lnSpc>
              </a:pPr>
              <a:r>
                <a:rPr lang="en-US" sz="2400">
                  <a:solidFill>
                    <a:srgbClr val="00A1AC"/>
                  </a:solidFill>
                  <a:latin typeface="Montserrat Light"/>
                </a:rPr>
                <a:t>Creating your first spreadsheet </a:t>
              </a:r>
            </a:p>
            <a:p>
              <a:pPr algn="l">
                <a:lnSpc>
                  <a:spcPts val="3600"/>
                </a:lnSpc>
              </a:pPr>
              <a:r>
                <a:rPr lang="en-US" sz="2400">
                  <a:solidFill>
                    <a:srgbClr val="00A1AC"/>
                  </a:solidFill>
                  <a:latin typeface="Montserrat Light"/>
                </a:rPr>
                <a:t>Filling your spreadsheet with data</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279423" y="-289888"/>
            <a:ext cx="8245816" cy="10950496"/>
          </a:xfrm>
          <a:prstGeom prst="rect">
            <a:avLst/>
          </a:prstGeom>
          <a:solidFill>
            <a:srgbClr val="00A1AC"/>
          </a:solidFill>
        </p:spPr>
      </p:sp>
      <p:grpSp>
        <p:nvGrpSpPr>
          <p:cNvPr name="Group 3" id="3"/>
          <p:cNvGrpSpPr/>
          <p:nvPr/>
        </p:nvGrpSpPr>
        <p:grpSpPr>
          <a:xfrm rot="0">
            <a:off x="8575892" y="1324329"/>
            <a:ext cx="8670127" cy="978275"/>
            <a:chOff x="0" y="0"/>
            <a:chExt cx="11560169" cy="1304367"/>
          </a:xfrm>
        </p:grpSpPr>
        <p:sp>
          <p:nvSpPr>
            <p:cNvPr name="TextBox 4" id="4"/>
            <p:cNvSpPr txBox="true"/>
            <p:nvPr/>
          </p:nvSpPr>
          <p:spPr>
            <a:xfrm rot="0">
              <a:off x="0" y="-28575"/>
              <a:ext cx="11542461" cy="672888"/>
            </a:xfrm>
            <a:prstGeom prst="rect">
              <a:avLst/>
            </a:prstGeom>
          </p:spPr>
          <p:txBody>
            <a:bodyPr anchor="t" rtlCol="false" tIns="0" lIns="0" bIns="0" rIns="0">
              <a:spAutoFit/>
            </a:bodyPr>
            <a:lstStyle/>
            <a:p>
              <a:pPr algn="l">
                <a:lnSpc>
                  <a:spcPts val="4160"/>
                </a:lnSpc>
              </a:pPr>
              <a:r>
                <a:rPr lang="en-US" sz="3200" spc="160">
                  <a:solidFill>
                    <a:srgbClr val="FF9E02"/>
                  </a:solidFill>
                  <a:latin typeface="Montserrat Light"/>
                </a:rPr>
                <a:t>CELL</a:t>
              </a:r>
            </a:p>
          </p:txBody>
        </p:sp>
        <p:sp>
          <p:nvSpPr>
            <p:cNvPr name="TextBox 5" id="5"/>
            <p:cNvSpPr txBox="true"/>
            <p:nvPr/>
          </p:nvSpPr>
          <p:spPr>
            <a:xfrm rot="0">
              <a:off x="0" y="750012"/>
              <a:ext cx="11560169" cy="554355"/>
            </a:xfrm>
            <a:prstGeom prst="rect">
              <a:avLst/>
            </a:prstGeom>
          </p:spPr>
          <p:txBody>
            <a:bodyPr anchor="t" rtlCol="false" tIns="0" lIns="0" bIns="0" rIns="0">
              <a:spAutoFit/>
            </a:bodyPr>
            <a:lstStyle/>
            <a:p>
              <a:pPr algn="l">
                <a:lnSpc>
                  <a:spcPts val="3600"/>
                </a:lnSpc>
              </a:pPr>
              <a:r>
                <a:rPr lang="en-US" sz="2400">
                  <a:solidFill>
                    <a:srgbClr val="00A1AC"/>
                  </a:solidFill>
                  <a:latin typeface="Montserrat Light"/>
                </a:rPr>
                <a:t>A single element or data point in a spreadsheet</a:t>
              </a:r>
            </a:p>
          </p:txBody>
        </p:sp>
      </p:grpSp>
      <p:grpSp>
        <p:nvGrpSpPr>
          <p:cNvPr name="Group 6" id="6"/>
          <p:cNvGrpSpPr/>
          <p:nvPr/>
        </p:nvGrpSpPr>
        <p:grpSpPr>
          <a:xfrm rot="0">
            <a:off x="8575892" y="2673813"/>
            <a:ext cx="8670127" cy="978275"/>
            <a:chOff x="0" y="0"/>
            <a:chExt cx="11560169" cy="1304367"/>
          </a:xfrm>
        </p:grpSpPr>
        <p:sp>
          <p:nvSpPr>
            <p:cNvPr name="TextBox 7" id="7"/>
            <p:cNvSpPr txBox="true"/>
            <p:nvPr/>
          </p:nvSpPr>
          <p:spPr>
            <a:xfrm rot="0">
              <a:off x="0" y="750012"/>
              <a:ext cx="11560169" cy="554355"/>
            </a:xfrm>
            <a:prstGeom prst="rect">
              <a:avLst/>
            </a:prstGeom>
          </p:spPr>
          <p:txBody>
            <a:bodyPr anchor="t" rtlCol="false" tIns="0" lIns="0" bIns="0" rIns="0">
              <a:spAutoFit/>
            </a:bodyPr>
            <a:lstStyle/>
            <a:p>
              <a:pPr algn="l">
                <a:lnSpc>
                  <a:spcPts val="3600"/>
                </a:lnSpc>
              </a:pPr>
              <a:r>
                <a:rPr lang="en-US" sz="2400">
                  <a:solidFill>
                    <a:srgbClr val="00A1AC"/>
                  </a:solidFill>
                  <a:latin typeface="Montserrat Light"/>
                </a:rPr>
                <a:t>A vertical set of cells.</a:t>
              </a:r>
            </a:p>
          </p:txBody>
        </p:sp>
        <p:sp>
          <p:nvSpPr>
            <p:cNvPr name="TextBox 8" id="8"/>
            <p:cNvSpPr txBox="true"/>
            <p:nvPr/>
          </p:nvSpPr>
          <p:spPr>
            <a:xfrm rot="0">
              <a:off x="0" y="-28575"/>
              <a:ext cx="11560169" cy="672888"/>
            </a:xfrm>
            <a:prstGeom prst="rect">
              <a:avLst/>
            </a:prstGeom>
          </p:spPr>
          <p:txBody>
            <a:bodyPr anchor="t" rtlCol="false" tIns="0" lIns="0" bIns="0" rIns="0">
              <a:spAutoFit/>
            </a:bodyPr>
            <a:lstStyle/>
            <a:p>
              <a:pPr algn="l">
                <a:lnSpc>
                  <a:spcPts val="4160"/>
                </a:lnSpc>
              </a:pPr>
              <a:r>
                <a:rPr lang="en-US" sz="3200" spc="160">
                  <a:solidFill>
                    <a:srgbClr val="FF9E02"/>
                  </a:solidFill>
                  <a:latin typeface="Montserrat Light"/>
                </a:rPr>
                <a:t>COLUMN</a:t>
              </a:r>
            </a:p>
          </p:txBody>
        </p:sp>
      </p:grpSp>
      <p:grpSp>
        <p:nvGrpSpPr>
          <p:cNvPr name="Group 9" id="9"/>
          <p:cNvGrpSpPr/>
          <p:nvPr/>
        </p:nvGrpSpPr>
        <p:grpSpPr>
          <a:xfrm rot="0">
            <a:off x="8575892" y="4082862"/>
            <a:ext cx="8670127" cy="978275"/>
            <a:chOff x="0" y="0"/>
            <a:chExt cx="11560169" cy="1304367"/>
          </a:xfrm>
        </p:grpSpPr>
        <p:sp>
          <p:nvSpPr>
            <p:cNvPr name="TextBox 10" id="10"/>
            <p:cNvSpPr txBox="true"/>
            <p:nvPr/>
          </p:nvSpPr>
          <p:spPr>
            <a:xfrm rot="0">
              <a:off x="0" y="-28575"/>
              <a:ext cx="11560169" cy="672888"/>
            </a:xfrm>
            <a:prstGeom prst="rect">
              <a:avLst/>
            </a:prstGeom>
          </p:spPr>
          <p:txBody>
            <a:bodyPr anchor="t" rtlCol="false" tIns="0" lIns="0" bIns="0" rIns="0">
              <a:spAutoFit/>
            </a:bodyPr>
            <a:lstStyle/>
            <a:p>
              <a:pPr algn="l">
                <a:lnSpc>
                  <a:spcPts val="4160"/>
                </a:lnSpc>
              </a:pPr>
              <a:r>
                <a:rPr lang="en-US" sz="3200" spc="160">
                  <a:solidFill>
                    <a:srgbClr val="FF9E02"/>
                  </a:solidFill>
                  <a:latin typeface="Montserrat Light"/>
                </a:rPr>
                <a:t>ROW</a:t>
              </a:r>
            </a:p>
          </p:txBody>
        </p:sp>
        <p:sp>
          <p:nvSpPr>
            <p:cNvPr name="TextBox 11" id="11"/>
            <p:cNvSpPr txBox="true"/>
            <p:nvPr/>
          </p:nvSpPr>
          <p:spPr>
            <a:xfrm rot="0">
              <a:off x="0" y="750012"/>
              <a:ext cx="11560169" cy="554355"/>
            </a:xfrm>
            <a:prstGeom prst="rect">
              <a:avLst/>
            </a:prstGeom>
          </p:spPr>
          <p:txBody>
            <a:bodyPr anchor="t" rtlCol="false" tIns="0" lIns="0" bIns="0" rIns="0">
              <a:spAutoFit/>
            </a:bodyPr>
            <a:lstStyle/>
            <a:p>
              <a:pPr algn="l">
                <a:lnSpc>
                  <a:spcPts val="3600"/>
                </a:lnSpc>
              </a:pPr>
              <a:r>
                <a:rPr lang="en-US" sz="2300">
                  <a:solidFill>
                    <a:srgbClr val="00A1AC"/>
                  </a:solidFill>
                  <a:latin typeface="Montserrat Light"/>
                </a:rPr>
                <a:t>A</a:t>
              </a:r>
              <a:r>
                <a:rPr lang="en-US" sz="2400">
                  <a:solidFill>
                    <a:srgbClr val="00A1AC"/>
                  </a:solidFill>
                  <a:latin typeface="Montserrat Light"/>
                </a:rPr>
                <a:t> horizontal set of cells.</a:t>
              </a:r>
            </a:p>
          </p:txBody>
        </p:sp>
      </p:grpSp>
      <p:sp>
        <p:nvSpPr>
          <p:cNvPr name="TextBox 12" id="12"/>
          <p:cNvSpPr txBox="true"/>
          <p:nvPr/>
        </p:nvSpPr>
        <p:spPr>
          <a:xfrm rot="0">
            <a:off x="1039341" y="4686300"/>
            <a:ext cx="5898352" cy="1028700"/>
          </a:xfrm>
          <a:prstGeom prst="rect">
            <a:avLst/>
          </a:prstGeom>
        </p:spPr>
        <p:txBody>
          <a:bodyPr anchor="t" rtlCol="false" tIns="0" lIns="0" bIns="0" rIns="0">
            <a:spAutoFit/>
          </a:bodyPr>
          <a:lstStyle/>
          <a:p>
            <a:pPr algn="l">
              <a:lnSpc>
                <a:spcPts val="7500"/>
              </a:lnSpc>
            </a:pPr>
            <a:r>
              <a:rPr lang="en-US" sz="7500">
                <a:solidFill>
                  <a:srgbClr val="FFFFFF"/>
                </a:solidFill>
                <a:latin typeface="Gidole"/>
              </a:rPr>
              <a:t>TERMINOLOGY</a:t>
            </a:r>
          </a:p>
        </p:txBody>
      </p:sp>
      <p:grpSp>
        <p:nvGrpSpPr>
          <p:cNvPr name="Group 13" id="13"/>
          <p:cNvGrpSpPr/>
          <p:nvPr/>
        </p:nvGrpSpPr>
        <p:grpSpPr>
          <a:xfrm rot="0">
            <a:off x="8575892" y="5504153"/>
            <a:ext cx="8670127" cy="978275"/>
            <a:chOff x="0" y="0"/>
            <a:chExt cx="11560169" cy="1304367"/>
          </a:xfrm>
        </p:grpSpPr>
        <p:sp>
          <p:nvSpPr>
            <p:cNvPr name="TextBox 14" id="14"/>
            <p:cNvSpPr txBox="true"/>
            <p:nvPr/>
          </p:nvSpPr>
          <p:spPr>
            <a:xfrm rot="0">
              <a:off x="0" y="-28575"/>
              <a:ext cx="11560169" cy="672888"/>
            </a:xfrm>
            <a:prstGeom prst="rect">
              <a:avLst/>
            </a:prstGeom>
          </p:spPr>
          <p:txBody>
            <a:bodyPr anchor="t" rtlCol="false" tIns="0" lIns="0" bIns="0" rIns="0">
              <a:spAutoFit/>
            </a:bodyPr>
            <a:lstStyle/>
            <a:p>
              <a:pPr algn="l">
                <a:lnSpc>
                  <a:spcPts val="4160"/>
                </a:lnSpc>
              </a:pPr>
              <a:r>
                <a:rPr lang="en-US" sz="3200" spc="160">
                  <a:solidFill>
                    <a:srgbClr val="FF9E02"/>
                  </a:solidFill>
                  <a:latin typeface="Montserrat Light"/>
                </a:rPr>
                <a:t>RANGE</a:t>
              </a:r>
            </a:p>
          </p:txBody>
        </p:sp>
        <p:sp>
          <p:nvSpPr>
            <p:cNvPr name="TextBox 15" id="15"/>
            <p:cNvSpPr txBox="true"/>
            <p:nvPr/>
          </p:nvSpPr>
          <p:spPr>
            <a:xfrm rot="0">
              <a:off x="0" y="750012"/>
              <a:ext cx="11560169" cy="554355"/>
            </a:xfrm>
            <a:prstGeom prst="rect">
              <a:avLst/>
            </a:prstGeom>
          </p:spPr>
          <p:txBody>
            <a:bodyPr anchor="t" rtlCol="false" tIns="0" lIns="0" bIns="0" rIns="0">
              <a:spAutoFit/>
            </a:bodyPr>
            <a:lstStyle/>
            <a:p>
              <a:pPr algn="l">
                <a:lnSpc>
                  <a:spcPts val="3600"/>
                </a:lnSpc>
              </a:pPr>
              <a:r>
                <a:rPr lang="en-US" sz="2300">
                  <a:solidFill>
                    <a:srgbClr val="00A1AC"/>
                  </a:solidFill>
                  <a:latin typeface="Montserrat Light"/>
                </a:rPr>
                <a:t>A</a:t>
              </a:r>
              <a:r>
                <a:rPr lang="en-US" sz="2400">
                  <a:solidFill>
                    <a:srgbClr val="00A1AC"/>
                  </a:solidFill>
                  <a:latin typeface="Montserrat Light"/>
                </a:rPr>
                <a:t> selection of cells extending across a row or column</a:t>
              </a:r>
            </a:p>
          </p:txBody>
        </p:sp>
      </p:grpSp>
      <p:grpSp>
        <p:nvGrpSpPr>
          <p:cNvPr name="Group 16" id="16"/>
          <p:cNvGrpSpPr/>
          <p:nvPr/>
        </p:nvGrpSpPr>
        <p:grpSpPr>
          <a:xfrm rot="0">
            <a:off x="8575892" y="6926066"/>
            <a:ext cx="8670127" cy="1892675"/>
            <a:chOff x="0" y="0"/>
            <a:chExt cx="11560169" cy="2523567"/>
          </a:xfrm>
        </p:grpSpPr>
        <p:sp>
          <p:nvSpPr>
            <p:cNvPr name="TextBox 17" id="17"/>
            <p:cNvSpPr txBox="true"/>
            <p:nvPr/>
          </p:nvSpPr>
          <p:spPr>
            <a:xfrm rot="0">
              <a:off x="0" y="-28575"/>
              <a:ext cx="11560169" cy="672888"/>
            </a:xfrm>
            <a:prstGeom prst="rect">
              <a:avLst/>
            </a:prstGeom>
          </p:spPr>
          <p:txBody>
            <a:bodyPr anchor="t" rtlCol="false" tIns="0" lIns="0" bIns="0" rIns="0">
              <a:spAutoFit/>
            </a:bodyPr>
            <a:lstStyle/>
            <a:p>
              <a:pPr algn="l">
                <a:lnSpc>
                  <a:spcPts val="4160"/>
                </a:lnSpc>
              </a:pPr>
              <a:r>
                <a:rPr lang="en-US" sz="3200" spc="160">
                  <a:solidFill>
                    <a:srgbClr val="FF9E02"/>
                  </a:solidFill>
                  <a:latin typeface="Montserrat Light"/>
                </a:rPr>
                <a:t>FUNCTION</a:t>
              </a:r>
            </a:p>
          </p:txBody>
        </p:sp>
        <p:sp>
          <p:nvSpPr>
            <p:cNvPr name="TextBox 18" id="18"/>
            <p:cNvSpPr txBox="true"/>
            <p:nvPr/>
          </p:nvSpPr>
          <p:spPr>
            <a:xfrm rot="0">
              <a:off x="0" y="750012"/>
              <a:ext cx="11560169" cy="1773555"/>
            </a:xfrm>
            <a:prstGeom prst="rect">
              <a:avLst/>
            </a:prstGeom>
          </p:spPr>
          <p:txBody>
            <a:bodyPr anchor="t" rtlCol="false" tIns="0" lIns="0" bIns="0" rIns="0">
              <a:spAutoFit/>
            </a:bodyPr>
            <a:lstStyle/>
            <a:p>
              <a:pPr algn="l">
                <a:lnSpc>
                  <a:spcPts val="3600"/>
                </a:lnSpc>
              </a:pPr>
              <a:r>
                <a:rPr lang="en-US" sz="2400">
                  <a:solidFill>
                    <a:srgbClr val="00A1AC"/>
                  </a:solidFill>
                  <a:latin typeface="Montserrat Light"/>
                </a:rPr>
                <a:t>A built-in operation from the spreadsheet app, which can be used to calculate cell, row, column, or range values, manipulate data, and more</a:t>
              </a: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279423" y="-289888"/>
            <a:ext cx="8245816" cy="10950496"/>
          </a:xfrm>
          <a:prstGeom prst="rect">
            <a:avLst/>
          </a:prstGeom>
          <a:solidFill>
            <a:srgbClr val="00A1AC"/>
          </a:solidFill>
        </p:spPr>
      </p:sp>
      <p:grpSp>
        <p:nvGrpSpPr>
          <p:cNvPr name="Group 3" id="3"/>
          <p:cNvGrpSpPr/>
          <p:nvPr/>
        </p:nvGrpSpPr>
        <p:grpSpPr>
          <a:xfrm rot="0">
            <a:off x="8589173" y="2746906"/>
            <a:ext cx="8670127" cy="4846529"/>
            <a:chOff x="0" y="0"/>
            <a:chExt cx="11560169" cy="6462038"/>
          </a:xfrm>
        </p:grpSpPr>
        <p:sp>
          <p:nvSpPr>
            <p:cNvPr name="TextBox 4" id="4"/>
            <p:cNvSpPr txBox="true"/>
            <p:nvPr/>
          </p:nvSpPr>
          <p:spPr>
            <a:xfrm rot="0">
              <a:off x="0" y="-28575"/>
              <a:ext cx="11542461" cy="672888"/>
            </a:xfrm>
            <a:prstGeom prst="rect">
              <a:avLst/>
            </a:prstGeom>
          </p:spPr>
          <p:txBody>
            <a:bodyPr anchor="t" rtlCol="false" tIns="0" lIns="0" bIns="0" rIns="0">
              <a:spAutoFit/>
            </a:bodyPr>
            <a:lstStyle/>
            <a:p>
              <a:pPr algn="l">
                <a:lnSpc>
                  <a:spcPts val="4160"/>
                </a:lnSpc>
              </a:pPr>
              <a:r>
                <a:rPr lang="en-US" sz="3200" spc="160">
                  <a:solidFill>
                    <a:srgbClr val="FF9E02"/>
                  </a:solidFill>
                  <a:latin typeface="Montserrat Light"/>
                </a:rPr>
                <a:t>FORMULA</a:t>
              </a:r>
            </a:p>
          </p:txBody>
        </p:sp>
        <p:sp>
          <p:nvSpPr>
            <p:cNvPr name="TextBox 5" id="5"/>
            <p:cNvSpPr txBox="true"/>
            <p:nvPr/>
          </p:nvSpPr>
          <p:spPr>
            <a:xfrm rot="0">
              <a:off x="0" y="750012"/>
              <a:ext cx="11560169" cy="1163955"/>
            </a:xfrm>
            <a:prstGeom prst="rect">
              <a:avLst/>
            </a:prstGeom>
          </p:spPr>
          <p:txBody>
            <a:bodyPr anchor="t" rtlCol="false" tIns="0" lIns="0" bIns="0" rIns="0">
              <a:spAutoFit/>
            </a:bodyPr>
            <a:lstStyle/>
            <a:p>
              <a:pPr algn="l">
                <a:lnSpc>
                  <a:spcPts val="3600"/>
                </a:lnSpc>
              </a:pPr>
              <a:r>
                <a:rPr lang="en-US" sz="2400">
                  <a:solidFill>
                    <a:srgbClr val="00A1AC"/>
                  </a:solidFill>
                  <a:latin typeface="Montserrat Light"/>
                </a:rPr>
                <a:t>The combination of functions, cells, rows, columns, and ranges used to obtain a specific result.</a:t>
              </a:r>
            </a:p>
          </p:txBody>
        </p:sp>
        <p:sp>
          <p:nvSpPr>
            <p:cNvPr name="TextBox 6" id="6"/>
            <p:cNvSpPr txBox="true"/>
            <p:nvPr/>
          </p:nvSpPr>
          <p:spPr>
            <a:xfrm rot="0">
              <a:off x="0" y="3328847"/>
              <a:ext cx="11560169" cy="1163955"/>
            </a:xfrm>
            <a:prstGeom prst="rect">
              <a:avLst/>
            </a:prstGeom>
          </p:spPr>
          <p:txBody>
            <a:bodyPr anchor="t" rtlCol="false" tIns="0" lIns="0" bIns="0" rIns="0">
              <a:spAutoFit/>
            </a:bodyPr>
            <a:lstStyle/>
            <a:p>
              <a:pPr algn="l">
                <a:lnSpc>
                  <a:spcPts val="3600"/>
                </a:lnSpc>
              </a:pPr>
              <a:r>
                <a:rPr lang="en-US" sz="2400">
                  <a:solidFill>
                    <a:srgbClr val="00A1AC"/>
                  </a:solidFill>
                  <a:latin typeface="Montserrat Light"/>
                </a:rPr>
                <a:t>The named sets of rows and columns making up your spreadsheet; one spreadsheet can have multiple sheets.</a:t>
              </a:r>
            </a:p>
          </p:txBody>
        </p:sp>
        <p:sp>
          <p:nvSpPr>
            <p:cNvPr name="TextBox 7" id="7"/>
            <p:cNvSpPr txBox="true"/>
            <p:nvPr/>
          </p:nvSpPr>
          <p:spPr>
            <a:xfrm rot="0">
              <a:off x="0" y="2550261"/>
              <a:ext cx="11560169" cy="672888"/>
            </a:xfrm>
            <a:prstGeom prst="rect">
              <a:avLst/>
            </a:prstGeom>
          </p:spPr>
          <p:txBody>
            <a:bodyPr anchor="t" rtlCol="false" tIns="0" lIns="0" bIns="0" rIns="0">
              <a:spAutoFit/>
            </a:bodyPr>
            <a:lstStyle/>
            <a:p>
              <a:pPr algn="l">
                <a:lnSpc>
                  <a:spcPts val="4160"/>
                </a:lnSpc>
              </a:pPr>
              <a:r>
                <a:rPr lang="en-US" sz="3200" spc="160">
                  <a:solidFill>
                    <a:srgbClr val="FF9E02"/>
                  </a:solidFill>
                  <a:latin typeface="Montserrat Light"/>
                </a:rPr>
                <a:t>WORKSHEET</a:t>
              </a:r>
            </a:p>
          </p:txBody>
        </p:sp>
        <p:sp>
          <p:nvSpPr>
            <p:cNvPr name="TextBox 8" id="8"/>
            <p:cNvSpPr txBox="true"/>
            <p:nvPr/>
          </p:nvSpPr>
          <p:spPr>
            <a:xfrm rot="0">
              <a:off x="0" y="5129096"/>
              <a:ext cx="11560169" cy="672888"/>
            </a:xfrm>
            <a:prstGeom prst="rect">
              <a:avLst/>
            </a:prstGeom>
          </p:spPr>
          <p:txBody>
            <a:bodyPr anchor="t" rtlCol="false" tIns="0" lIns="0" bIns="0" rIns="0">
              <a:spAutoFit/>
            </a:bodyPr>
            <a:lstStyle/>
            <a:p>
              <a:pPr algn="l">
                <a:lnSpc>
                  <a:spcPts val="4160"/>
                </a:lnSpc>
              </a:pPr>
              <a:r>
                <a:rPr lang="en-US" sz="3200" spc="160">
                  <a:solidFill>
                    <a:srgbClr val="FF9E02"/>
                  </a:solidFill>
                  <a:latin typeface="Montserrat Light"/>
                </a:rPr>
                <a:t>SPREADSHEET</a:t>
              </a:r>
            </a:p>
          </p:txBody>
        </p:sp>
        <p:sp>
          <p:nvSpPr>
            <p:cNvPr name="TextBox 9" id="9"/>
            <p:cNvSpPr txBox="true"/>
            <p:nvPr/>
          </p:nvSpPr>
          <p:spPr>
            <a:xfrm rot="0">
              <a:off x="0" y="5907683"/>
              <a:ext cx="11560169" cy="554355"/>
            </a:xfrm>
            <a:prstGeom prst="rect">
              <a:avLst/>
            </a:prstGeom>
          </p:spPr>
          <p:txBody>
            <a:bodyPr anchor="t" rtlCol="false" tIns="0" lIns="0" bIns="0" rIns="0">
              <a:spAutoFit/>
            </a:bodyPr>
            <a:lstStyle/>
            <a:p>
              <a:pPr algn="l">
                <a:lnSpc>
                  <a:spcPts val="3600"/>
                </a:lnSpc>
              </a:pPr>
              <a:r>
                <a:rPr lang="en-US" sz="2300">
                  <a:solidFill>
                    <a:srgbClr val="00A1AC"/>
                  </a:solidFill>
                  <a:latin typeface="Montserrat Light"/>
                </a:rPr>
                <a:t>The entire document containing your worksheets.</a:t>
              </a:r>
            </a:p>
          </p:txBody>
        </p:sp>
      </p:grpSp>
      <p:sp>
        <p:nvSpPr>
          <p:cNvPr name="TextBox 10" id="10"/>
          <p:cNvSpPr txBox="true"/>
          <p:nvPr/>
        </p:nvSpPr>
        <p:spPr>
          <a:xfrm rot="0">
            <a:off x="1039341" y="4210050"/>
            <a:ext cx="5898352" cy="1981200"/>
          </a:xfrm>
          <a:prstGeom prst="rect">
            <a:avLst/>
          </a:prstGeom>
        </p:spPr>
        <p:txBody>
          <a:bodyPr anchor="t" rtlCol="false" tIns="0" lIns="0" bIns="0" rIns="0">
            <a:spAutoFit/>
          </a:bodyPr>
          <a:lstStyle/>
          <a:p>
            <a:pPr algn="l">
              <a:lnSpc>
                <a:spcPts val="7500"/>
              </a:lnSpc>
            </a:pPr>
            <a:r>
              <a:rPr lang="en-US" sz="7500">
                <a:solidFill>
                  <a:srgbClr val="FFFFFF"/>
                </a:solidFill>
                <a:latin typeface="Gidole"/>
              </a:rPr>
              <a:t>TERMINOLOGY</a:t>
            </a:r>
          </a:p>
          <a:p>
            <a:pPr algn="l">
              <a:lnSpc>
                <a:spcPts val="7500"/>
              </a:lnSpc>
            </a:pPr>
            <a:r>
              <a:rPr lang="en-US" sz="7500">
                <a:solidFill>
                  <a:srgbClr val="FFFFFF"/>
                </a:solidFill>
                <a:latin typeface="Gidole"/>
              </a:rPr>
              <a:t>CONTINUED...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A1A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3507" t="0" r="33507" b="0"/>
          <a:stretch>
            <a:fillRect/>
          </a:stretch>
        </p:blipFill>
        <p:spPr>
          <a:xfrm flipH="false" flipV="false" rot="0">
            <a:off x="11744081" y="-395087"/>
            <a:ext cx="5515219" cy="11077175"/>
          </a:xfrm>
          <a:prstGeom prst="rect">
            <a:avLst/>
          </a:prstGeom>
        </p:spPr>
      </p:pic>
      <p:sp>
        <p:nvSpPr>
          <p:cNvPr name="AutoShape 3" id="3"/>
          <p:cNvSpPr/>
          <p:nvPr/>
        </p:nvSpPr>
        <p:spPr>
          <a:xfrm rot="0">
            <a:off x="1028700" y="2396344"/>
            <a:ext cx="935021" cy="126780"/>
          </a:xfrm>
          <a:prstGeom prst="rect">
            <a:avLst/>
          </a:prstGeom>
          <a:solidFill>
            <a:srgbClr val="FF9E02"/>
          </a:solidFill>
        </p:spPr>
      </p:sp>
      <p:sp>
        <p:nvSpPr>
          <p:cNvPr name="TextBox 4" id="4"/>
          <p:cNvSpPr txBox="true"/>
          <p:nvPr/>
        </p:nvSpPr>
        <p:spPr>
          <a:xfrm rot="0">
            <a:off x="1028700" y="1143000"/>
            <a:ext cx="9684671" cy="1028700"/>
          </a:xfrm>
          <a:prstGeom prst="rect">
            <a:avLst/>
          </a:prstGeom>
        </p:spPr>
        <p:txBody>
          <a:bodyPr anchor="t" rtlCol="false" tIns="0" lIns="0" bIns="0" rIns="0">
            <a:spAutoFit/>
          </a:bodyPr>
          <a:lstStyle/>
          <a:p>
            <a:pPr algn="l">
              <a:lnSpc>
                <a:spcPts val="7500"/>
              </a:lnSpc>
            </a:pPr>
            <a:r>
              <a:rPr lang="en-US" sz="7500">
                <a:solidFill>
                  <a:srgbClr val="FFFFFF"/>
                </a:solidFill>
                <a:latin typeface="Gidole"/>
              </a:rPr>
              <a:t>WHY GOOGLE SHEETS?</a:t>
            </a:r>
          </a:p>
        </p:txBody>
      </p:sp>
      <p:sp>
        <p:nvSpPr>
          <p:cNvPr name="TextBox 5" id="5"/>
          <p:cNvSpPr txBox="true"/>
          <p:nvPr/>
        </p:nvSpPr>
        <p:spPr>
          <a:xfrm rot="0">
            <a:off x="1028700" y="4350165"/>
            <a:ext cx="9687870" cy="1346835"/>
          </a:xfrm>
          <a:prstGeom prst="rect">
            <a:avLst/>
          </a:prstGeom>
        </p:spPr>
        <p:txBody>
          <a:bodyPr anchor="t" rtlCol="false" tIns="0" lIns="0" bIns="0" rIns="0">
            <a:spAutoFit/>
          </a:bodyPr>
          <a:lstStyle/>
          <a:p>
            <a:pPr algn="l">
              <a:lnSpc>
                <a:spcPts val="3600"/>
              </a:lnSpc>
            </a:pPr>
            <a:r>
              <a:rPr lang="en-US" sz="2400">
                <a:solidFill>
                  <a:srgbClr val="FFFFFF"/>
                </a:solidFill>
                <a:latin typeface="Montserrat Light"/>
              </a:rPr>
              <a:t>The best part about Google Sheets is that it's free and it works on any device. All you need is a free google account and a web browser or the google sheets app on your phone.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A1AC"/>
        </a:solidFill>
      </p:bgPr>
    </p:bg>
    <p:spTree>
      <p:nvGrpSpPr>
        <p:cNvPr id="1" name=""/>
        <p:cNvGrpSpPr/>
        <p:nvPr/>
      </p:nvGrpSpPr>
      <p:grpSpPr>
        <a:xfrm>
          <a:off x="0" y="0"/>
          <a:ext cx="0" cy="0"/>
          <a:chOff x="0" y="0"/>
          <a:chExt cx="0" cy="0"/>
        </a:xfrm>
      </p:grpSpPr>
      <p:sp>
        <p:nvSpPr>
          <p:cNvPr name="AutoShape 2" id="2"/>
          <p:cNvSpPr/>
          <p:nvPr/>
        </p:nvSpPr>
        <p:spPr>
          <a:xfrm rot="0">
            <a:off x="-361950" y="-330589"/>
            <a:ext cx="5513851" cy="10948178"/>
          </a:xfrm>
          <a:prstGeom prst="rect">
            <a:avLst/>
          </a:prstGeom>
          <a:solidFill>
            <a:srgbClr val="FFFFFF"/>
          </a:solidFill>
        </p:spPr>
      </p:sp>
      <p:pic>
        <p:nvPicPr>
          <p:cNvPr name="Picture 3" id="3"/>
          <p:cNvPicPr>
            <a:picLocks noChangeAspect="true"/>
          </p:cNvPicPr>
          <p:nvPr/>
        </p:nvPicPr>
        <p:blipFill>
          <a:blip r:embed="rId2"/>
          <a:srcRect l="28108" t="0" r="28108" b="0"/>
          <a:stretch>
            <a:fillRect/>
          </a:stretch>
        </p:blipFill>
        <p:spPr>
          <a:xfrm flipH="false" flipV="false" rot="0">
            <a:off x="1036492" y="1028700"/>
            <a:ext cx="5428606" cy="8229600"/>
          </a:xfrm>
          <a:prstGeom prst="rect">
            <a:avLst/>
          </a:prstGeom>
        </p:spPr>
      </p:pic>
      <p:grpSp>
        <p:nvGrpSpPr>
          <p:cNvPr name="Group 4" id="4"/>
          <p:cNvGrpSpPr/>
          <p:nvPr/>
        </p:nvGrpSpPr>
        <p:grpSpPr>
          <a:xfrm rot="0">
            <a:off x="7569735" y="1028700"/>
            <a:ext cx="9689565" cy="6039900"/>
            <a:chOff x="0" y="0"/>
            <a:chExt cx="12919421" cy="8053201"/>
          </a:xfrm>
        </p:grpSpPr>
        <p:sp>
          <p:nvSpPr>
            <p:cNvPr name="AutoShape 5" id="5"/>
            <p:cNvSpPr/>
            <p:nvPr/>
          </p:nvSpPr>
          <p:spPr>
            <a:xfrm rot="0">
              <a:off x="0" y="3586480"/>
              <a:ext cx="1246695" cy="169041"/>
            </a:xfrm>
            <a:prstGeom prst="rect">
              <a:avLst/>
            </a:prstGeom>
            <a:solidFill>
              <a:srgbClr val="FF9E02"/>
            </a:solidFill>
          </p:spPr>
        </p:sp>
        <p:sp>
          <p:nvSpPr>
            <p:cNvPr name="TextBox 6" id="6"/>
            <p:cNvSpPr txBox="true"/>
            <p:nvPr/>
          </p:nvSpPr>
          <p:spPr>
            <a:xfrm rot="0">
              <a:off x="0" y="114300"/>
              <a:ext cx="12912894" cy="1409700"/>
            </a:xfrm>
            <a:prstGeom prst="rect">
              <a:avLst/>
            </a:prstGeom>
          </p:spPr>
          <p:txBody>
            <a:bodyPr anchor="t" rtlCol="false" tIns="0" lIns="0" bIns="0" rIns="0">
              <a:spAutoFit/>
            </a:bodyPr>
            <a:lstStyle/>
            <a:p>
              <a:pPr algn="l">
                <a:lnSpc>
                  <a:spcPts val="7500"/>
                </a:lnSpc>
              </a:pPr>
              <a:r>
                <a:rPr lang="en-US" sz="7500">
                  <a:solidFill>
                    <a:srgbClr val="FFFFFF"/>
                  </a:solidFill>
                  <a:latin typeface="Gidole"/>
                </a:rPr>
                <a:t>CREATING A NEW SHEET</a:t>
              </a:r>
            </a:p>
          </p:txBody>
        </p:sp>
        <p:sp>
          <p:nvSpPr>
            <p:cNvPr name="TextBox 7" id="7"/>
            <p:cNvSpPr txBox="true"/>
            <p:nvPr/>
          </p:nvSpPr>
          <p:spPr>
            <a:xfrm rot="0">
              <a:off x="0" y="1825625"/>
              <a:ext cx="12919421" cy="998855"/>
            </a:xfrm>
            <a:prstGeom prst="rect">
              <a:avLst/>
            </a:prstGeom>
          </p:spPr>
          <p:txBody>
            <a:bodyPr anchor="t" rtlCol="false" tIns="0" lIns="0" bIns="0" rIns="0">
              <a:spAutoFit/>
            </a:bodyPr>
            <a:lstStyle/>
            <a:p>
              <a:pPr algn="l">
                <a:lnSpc>
                  <a:spcPts val="5460"/>
                </a:lnSpc>
              </a:pPr>
              <a:r>
                <a:rPr lang="en-US" sz="5200">
                  <a:solidFill>
                    <a:srgbClr val="FFFFFF"/>
                  </a:solidFill>
                  <a:latin typeface="Gidole"/>
                </a:rPr>
                <a:t>3 WAYS </a:t>
              </a:r>
            </a:p>
          </p:txBody>
        </p:sp>
        <p:sp>
          <p:nvSpPr>
            <p:cNvPr name="TextBox 8" id="8"/>
            <p:cNvSpPr txBox="true"/>
            <p:nvPr/>
          </p:nvSpPr>
          <p:spPr>
            <a:xfrm rot="0">
              <a:off x="0" y="4450846"/>
              <a:ext cx="12917160" cy="3602355"/>
            </a:xfrm>
            <a:prstGeom prst="rect">
              <a:avLst/>
            </a:prstGeom>
          </p:spPr>
          <p:txBody>
            <a:bodyPr anchor="t" rtlCol="false" tIns="0" lIns="0" bIns="0" rIns="0">
              <a:spAutoFit/>
            </a:bodyPr>
            <a:lstStyle/>
            <a:p>
              <a:pPr algn="l" marL="396240" indent="-198120" lvl="1">
                <a:lnSpc>
                  <a:spcPts val="3600"/>
                </a:lnSpc>
                <a:buFont typeface="Arial"/>
                <a:buChar char="•"/>
              </a:pPr>
              <a:r>
                <a:rPr lang="en-US" sz="2400">
                  <a:solidFill>
                    <a:srgbClr val="FFFFFF"/>
                  </a:solidFill>
                  <a:latin typeface="Montserrat Light"/>
                </a:rPr>
                <a:t>Click the red "NEW" button on your your Google Drive dashboard and select "Google Sheets"</a:t>
              </a:r>
            </a:p>
            <a:p>
              <a:pPr algn="l" marL="396240" indent="-198120" lvl="1">
                <a:lnSpc>
                  <a:spcPts val="3600"/>
                </a:lnSpc>
                <a:buFont typeface="Arial"/>
                <a:buChar char="•"/>
              </a:pPr>
              <a:r>
                <a:rPr lang="en-US" sz="2400">
                  <a:solidFill>
                    <a:srgbClr val="FFFFFF"/>
                  </a:solidFill>
                  <a:latin typeface="Montserrat Light"/>
                </a:rPr>
                <a:t>Open the menu from within a spreadsheet and select "File &gt; New Spreadsheet"</a:t>
              </a:r>
            </a:p>
            <a:p>
              <a:pPr algn="l" marL="396240" indent="-198120" lvl="1">
                <a:lnSpc>
                  <a:spcPts val="3600"/>
                </a:lnSpc>
                <a:buFont typeface="Arial"/>
                <a:buChar char="•"/>
              </a:pPr>
              <a:r>
                <a:rPr lang="en-US" sz="2400">
                  <a:solidFill>
                    <a:srgbClr val="FFFFFF"/>
                  </a:solidFill>
                  <a:latin typeface="Montserrat Light"/>
                </a:rPr>
                <a:t>Click "Blank" or select a template on the Google Sheets homepage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3143521" y="-330589"/>
            <a:ext cx="5513851" cy="10948178"/>
          </a:xfrm>
          <a:prstGeom prst="rect">
            <a:avLst/>
          </a:prstGeom>
          <a:solidFill>
            <a:srgbClr val="00A1AC"/>
          </a:solidFill>
        </p:spPr>
      </p:sp>
      <p:pic>
        <p:nvPicPr>
          <p:cNvPr name="Picture 3" id="3"/>
          <p:cNvPicPr>
            <a:picLocks noChangeAspect="true"/>
          </p:cNvPicPr>
          <p:nvPr/>
        </p:nvPicPr>
        <p:blipFill>
          <a:blip r:embed="rId2"/>
          <a:srcRect l="9168" t="0" r="9168" b="0"/>
          <a:stretch>
            <a:fillRect/>
          </a:stretch>
        </p:blipFill>
        <p:spPr>
          <a:xfrm flipH="false" flipV="false" rot="0">
            <a:off x="8181097" y="1461121"/>
            <a:ext cx="9078203" cy="7364758"/>
          </a:xfrm>
          <a:prstGeom prst="rect">
            <a:avLst/>
          </a:prstGeom>
        </p:spPr>
      </p:pic>
      <p:sp>
        <p:nvSpPr>
          <p:cNvPr name="TextBox 4" id="4"/>
          <p:cNvSpPr txBox="true"/>
          <p:nvPr/>
        </p:nvSpPr>
        <p:spPr>
          <a:xfrm rot="0">
            <a:off x="1028700" y="3796665"/>
            <a:ext cx="5954339" cy="5461635"/>
          </a:xfrm>
          <a:prstGeom prst="rect">
            <a:avLst/>
          </a:prstGeom>
        </p:spPr>
        <p:txBody>
          <a:bodyPr anchor="t" rtlCol="false" tIns="0" lIns="0" bIns="0" rIns="0">
            <a:spAutoFit/>
          </a:bodyPr>
          <a:lstStyle/>
          <a:p>
            <a:pPr algn="l">
              <a:lnSpc>
                <a:spcPts val="3600"/>
              </a:lnSpc>
            </a:pPr>
            <a:r>
              <a:rPr lang="en-US" sz="2400">
                <a:solidFill>
                  <a:srgbClr val="00A1AC"/>
                </a:solidFill>
                <a:latin typeface="Montserrat Light"/>
              </a:rPr>
              <a:t>Look around the white-and-grey grid that occupies most of your screen, and the first thing you’ll notice is a blue outline around the selected cell or cells.</a:t>
            </a:r>
          </a:p>
          <a:p>
            <a:pPr algn="l">
              <a:lnSpc>
                <a:spcPts val="3600"/>
              </a:lnSpc>
            </a:pPr>
            <a:r>
              <a:rPr lang="en-US" sz="2400">
                <a:solidFill>
                  <a:srgbClr val="00A1AC"/>
                </a:solidFill>
                <a:latin typeface="Montserrat Light"/>
              </a:rPr>
              <a:t>As soon as you open a new spreadsheet, if you just start typing you’ll see that your data starts populating the selected cell immediately—usually the top left cell. There's no need to double click cells when you add information, and not much need to use your mouse.</a:t>
            </a:r>
          </a:p>
        </p:txBody>
      </p:sp>
      <p:sp>
        <p:nvSpPr>
          <p:cNvPr name="TextBox 5" id="5"/>
          <p:cNvSpPr txBox="true"/>
          <p:nvPr/>
        </p:nvSpPr>
        <p:spPr>
          <a:xfrm rot="0">
            <a:off x="1028700" y="1725382"/>
            <a:ext cx="5954339" cy="1423035"/>
          </a:xfrm>
          <a:prstGeom prst="rect">
            <a:avLst/>
          </a:prstGeom>
        </p:spPr>
        <p:txBody>
          <a:bodyPr anchor="t" rtlCol="false" tIns="0" lIns="0" bIns="0" rIns="0">
            <a:spAutoFit/>
          </a:bodyPr>
          <a:lstStyle/>
          <a:p>
            <a:pPr algn="l">
              <a:lnSpc>
                <a:spcPts val="5460"/>
              </a:lnSpc>
            </a:pPr>
            <a:r>
              <a:rPr lang="en-US" sz="5200">
                <a:solidFill>
                  <a:srgbClr val="00A1AC"/>
                </a:solidFill>
                <a:latin typeface="Gidole"/>
              </a:rPr>
              <a:t>ADDING DATA TO YOUR SPREADSHEET</a:t>
            </a:r>
          </a:p>
        </p:txBody>
      </p:sp>
      <p:sp>
        <p:nvSpPr>
          <p:cNvPr name="AutoShape 6" id="6"/>
          <p:cNvSpPr/>
          <p:nvPr/>
        </p:nvSpPr>
        <p:spPr>
          <a:xfrm rot="0">
            <a:off x="1028700" y="3376356"/>
            <a:ext cx="935021" cy="126780"/>
          </a:xfrm>
          <a:prstGeom prst="rect">
            <a:avLst/>
          </a:prstGeom>
          <a:solidFill>
            <a:srgbClr val="FF9E02"/>
          </a:solid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A1AC"/>
        </a:solidFill>
      </p:bgPr>
    </p:bg>
    <p:spTree>
      <p:nvGrpSpPr>
        <p:cNvPr id="1" name=""/>
        <p:cNvGrpSpPr/>
        <p:nvPr/>
      </p:nvGrpSpPr>
      <p:grpSpPr>
        <a:xfrm>
          <a:off x="0" y="0"/>
          <a:ext cx="0" cy="0"/>
          <a:chOff x="0" y="0"/>
          <a:chExt cx="0" cy="0"/>
        </a:xfrm>
      </p:grpSpPr>
      <p:sp>
        <p:nvSpPr>
          <p:cNvPr name="TextBox 2" id="2"/>
          <p:cNvSpPr txBox="true"/>
          <p:nvPr/>
        </p:nvSpPr>
        <p:spPr>
          <a:xfrm rot="0">
            <a:off x="1028700" y="1746819"/>
            <a:ext cx="6009745" cy="722630"/>
          </a:xfrm>
          <a:prstGeom prst="rect">
            <a:avLst/>
          </a:prstGeom>
        </p:spPr>
        <p:txBody>
          <a:bodyPr anchor="t" rtlCol="false" tIns="0" lIns="0" bIns="0" rIns="0">
            <a:spAutoFit/>
          </a:bodyPr>
          <a:lstStyle/>
          <a:p>
            <a:pPr algn="l">
              <a:lnSpc>
                <a:spcPts val="5200"/>
              </a:lnSpc>
            </a:pPr>
            <a:r>
              <a:rPr lang="en-US" sz="5200">
                <a:solidFill>
                  <a:srgbClr val="FFFFFF"/>
                </a:solidFill>
                <a:latin typeface="Gidole"/>
              </a:rPr>
              <a:t>ADDING DATA</a:t>
            </a:r>
          </a:p>
        </p:txBody>
      </p:sp>
      <p:sp>
        <p:nvSpPr>
          <p:cNvPr name="TextBox 3" id="3"/>
          <p:cNvSpPr txBox="true"/>
          <p:nvPr/>
        </p:nvSpPr>
        <p:spPr>
          <a:xfrm rot="0">
            <a:off x="1028700" y="3021330"/>
            <a:ext cx="6009745" cy="6236970"/>
          </a:xfrm>
          <a:prstGeom prst="rect">
            <a:avLst/>
          </a:prstGeom>
        </p:spPr>
        <p:txBody>
          <a:bodyPr anchor="t" rtlCol="false" tIns="0" lIns="0" bIns="0" rIns="0">
            <a:spAutoFit/>
          </a:bodyPr>
          <a:lstStyle/>
          <a:p>
            <a:pPr algn="l">
              <a:lnSpc>
                <a:spcPts val="3120"/>
              </a:lnSpc>
            </a:pPr>
            <a:r>
              <a:rPr lang="en-US" sz="2400" spc="120">
                <a:solidFill>
                  <a:srgbClr val="FFFFFF"/>
                </a:solidFill>
                <a:latin typeface="Montserrat Light"/>
              </a:rPr>
              <a:t>Feel free to select any cell you’d like, then go ahead and type something in. When you’re done entering data into a cell, you can do one of 4 things:</a:t>
            </a:r>
          </a:p>
          <a:p>
            <a:pPr algn="l" marL="396240" indent="-198120" lvl="1">
              <a:lnSpc>
                <a:spcPts val="3120"/>
              </a:lnSpc>
              <a:buFont typeface="Arial"/>
              <a:buChar char="•"/>
            </a:pPr>
            <a:r>
              <a:rPr lang="en-US" sz="2400" spc="120">
                <a:solidFill>
                  <a:srgbClr val="FFFFFF"/>
                </a:solidFill>
                <a:latin typeface="Montserrat Light"/>
              </a:rPr>
              <a:t>Press ENTER to save the data and move to the beginning of the next row</a:t>
            </a:r>
          </a:p>
          <a:p>
            <a:pPr algn="l" marL="396240" indent="-198120" lvl="1">
              <a:lnSpc>
                <a:spcPts val="3120"/>
              </a:lnSpc>
              <a:buFont typeface="Arial"/>
              <a:buChar char="•"/>
            </a:pPr>
            <a:r>
              <a:rPr lang="en-US" sz="2400" spc="120">
                <a:solidFill>
                  <a:srgbClr val="FFFFFF"/>
                </a:solidFill>
                <a:latin typeface="Montserrat Light"/>
              </a:rPr>
              <a:t>Press TAB to save the data and move to the right in the same row</a:t>
            </a:r>
          </a:p>
          <a:p>
            <a:pPr algn="l" marL="396240" indent="-198120" lvl="1">
              <a:lnSpc>
                <a:spcPts val="3120"/>
              </a:lnSpc>
              <a:buFont typeface="Arial"/>
              <a:buChar char="•"/>
            </a:pPr>
            <a:r>
              <a:rPr lang="en-US" sz="2400" spc="120">
                <a:solidFill>
                  <a:srgbClr val="FFFFFF"/>
                </a:solidFill>
                <a:latin typeface="Montserrat Light"/>
              </a:rPr>
              <a:t>Use the ARROW KEYS on your keyboard (up, down, left, and right) to move 1 cell in that direction</a:t>
            </a:r>
          </a:p>
          <a:p>
            <a:pPr algn="l" marL="396240" indent="-198120" lvl="1">
              <a:lnSpc>
                <a:spcPts val="3120"/>
              </a:lnSpc>
              <a:buFont typeface="Arial"/>
              <a:buChar char="•"/>
            </a:pPr>
            <a:r>
              <a:rPr lang="en-US" sz="2400" spc="120">
                <a:solidFill>
                  <a:srgbClr val="FFFFFF"/>
                </a:solidFill>
                <a:latin typeface="Montserrat Light"/>
              </a:rPr>
              <a:t>Click any cell to jump directly to that cell</a:t>
            </a:r>
          </a:p>
        </p:txBody>
      </p:sp>
      <p:pic>
        <p:nvPicPr>
          <p:cNvPr name="Picture 4" id="4"/>
          <p:cNvPicPr>
            <a:picLocks noChangeAspect="true"/>
          </p:cNvPicPr>
          <p:nvPr/>
        </p:nvPicPr>
        <p:blipFill>
          <a:blip r:embed="rId2"/>
          <a:srcRect l="0" t="2456" r="0" b="2456"/>
          <a:stretch>
            <a:fillRect/>
          </a:stretch>
        </p:blipFill>
        <p:spPr>
          <a:xfrm flipH="false" flipV="false" rot="0">
            <a:off x="8070025" y="1680144"/>
            <a:ext cx="10673935" cy="7307712"/>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5078417"/>
            <a:ext cx="8670127" cy="3175635"/>
          </a:xfrm>
          <a:prstGeom prst="rect">
            <a:avLst/>
          </a:prstGeom>
        </p:spPr>
        <p:txBody>
          <a:bodyPr anchor="t" rtlCol="false" tIns="0" lIns="0" bIns="0" rIns="0">
            <a:spAutoFit/>
          </a:bodyPr>
          <a:lstStyle/>
          <a:p>
            <a:pPr algn="l" marL="396240" indent="-198120" lvl="1">
              <a:lnSpc>
                <a:spcPts val="3600"/>
              </a:lnSpc>
              <a:buFont typeface="Arial"/>
              <a:buChar char="•"/>
            </a:pPr>
            <a:r>
              <a:rPr lang="en-US" sz="2400">
                <a:solidFill>
                  <a:srgbClr val="00A1AC"/>
                </a:solidFill>
                <a:latin typeface="Montserrat Light"/>
              </a:rPr>
              <a:t>Copy and paste a list of text or numbers into your spreadsheet</a:t>
            </a:r>
          </a:p>
          <a:p>
            <a:pPr algn="l" marL="396240" indent="-198120" lvl="1">
              <a:lnSpc>
                <a:spcPts val="3600"/>
              </a:lnSpc>
              <a:buFont typeface="Arial"/>
              <a:buChar char="•"/>
            </a:pPr>
            <a:r>
              <a:rPr lang="en-US" sz="2400">
                <a:solidFill>
                  <a:srgbClr val="00A1AC"/>
                </a:solidFill>
                <a:latin typeface="Montserrat Light"/>
              </a:rPr>
              <a:t>Copy and paste an HTML table from a website</a:t>
            </a:r>
          </a:p>
          <a:p>
            <a:pPr algn="l" marL="396240" indent="-198120" lvl="1">
              <a:lnSpc>
                <a:spcPts val="3600"/>
              </a:lnSpc>
              <a:buFont typeface="Arial"/>
              <a:buChar char="•"/>
            </a:pPr>
            <a:r>
              <a:rPr lang="en-US" sz="2400">
                <a:solidFill>
                  <a:srgbClr val="00A1AC"/>
                </a:solidFill>
                <a:latin typeface="Montserrat Light"/>
              </a:rPr>
              <a:t>Import an existing spreadsheet in csv, xls, xlsx and other formats</a:t>
            </a:r>
          </a:p>
          <a:p>
            <a:pPr algn="l" marL="396240" indent="-198120" lvl="1">
              <a:lnSpc>
                <a:spcPts val="3600"/>
              </a:lnSpc>
              <a:buFont typeface="Arial"/>
              <a:buChar char="•"/>
            </a:pPr>
            <a:r>
              <a:rPr lang="en-US" sz="2400">
                <a:solidFill>
                  <a:srgbClr val="00A1AC"/>
                </a:solidFill>
                <a:latin typeface="Montserrat Light"/>
              </a:rPr>
              <a:t>Copy any value in a cell across a range of cells via a click and drag</a:t>
            </a:r>
          </a:p>
        </p:txBody>
      </p:sp>
      <p:sp>
        <p:nvSpPr>
          <p:cNvPr name="AutoShape 3" id="3"/>
          <p:cNvSpPr/>
          <p:nvPr/>
        </p:nvSpPr>
        <p:spPr>
          <a:xfrm rot="0">
            <a:off x="13143521" y="-330589"/>
            <a:ext cx="5513851" cy="10948178"/>
          </a:xfrm>
          <a:prstGeom prst="rect">
            <a:avLst/>
          </a:prstGeom>
          <a:solidFill>
            <a:srgbClr val="00A1AC"/>
          </a:solidFill>
        </p:spPr>
      </p:sp>
      <p:pic>
        <p:nvPicPr>
          <p:cNvPr name="Picture 4" id="4"/>
          <p:cNvPicPr>
            <a:picLocks noChangeAspect="true"/>
          </p:cNvPicPr>
          <p:nvPr/>
        </p:nvPicPr>
        <p:blipFill>
          <a:blip r:embed="rId2"/>
          <a:srcRect l="21241" t="0" r="21241" b="0"/>
          <a:stretch>
            <a:fillRect/>
          </a:stretch>
        </p:blipFill>
        <p:spPr>
          <a:xfrm flipH="false" flipV="false" rot="0">
            <a:off x="10717944" y="1028700"/>
            <a:ext cx="6542584" cy="8232784"/>
          </a:xfrm>
          <a:prstGeom prst="rect">
            <a:avLst/>
          </a:prstGeom>
        </p:spPr>
      </p:pic>
      <p:grpSp>
        <p:nvGrpSpPr>
          <p:cNvPr name="Group 5" id="5"/>
          <p:cNvGrpSpPr/>
          <p:nvPr/>
        </p:nvGrpSpPr>
        <p:grpSpPr>
          <a:xfrm rot="0">
            <a:off x="1028700" y="1028700"/>
            <a:ext cx="8670127" cy="2804160"/>
            <a:chOff x="0" y="0"/>
            <a:chExt cx="11560169" cy="3738880"/>
          </a:xfrm>
        </p:grpSpPr>
        <p:sp>
          <p:nvSpPr>
            <p:cNvPr name="TextBox 6" id="6"/>
            <p:cNvSpPr txBox="true"/>
            <p:nvPr/>
          </p:nvSpPr>
          <p:spPr>
            <a:xfrm rot="0">
              <a:off x="2503" y="114300"/>
              <a:ext cx="11557666" cy="1409700"/>
            </a:xfrm>
            <a:prstGeom prst="rect">
              <a:avLst/>
            </a:prstGeom>
          </p:spPr>
          <p:txBody>
            <a:bodyPr anchor="t" rtlCol="false" tIns="0" lIns="0" bIns="0" rIns="0">
              <a:spAutoFit/>
            </a:bodyPr>
            <a:lstStyle/>
            <a:p>
              <a:pPr algn="l">
                <a:lnSpc>
                  <a:spcPts val="7500"/>
                </a:lnSpc>
              </a:pPr>
              <a:r>
                <a:rPr lang="en-US" sz="7500">
                  <a:solidFill>
                    <a:srgbClr val="00A1AC"/>
                  </a:solidFill>
                  <a:latin typeface="Gidole"/>
                </a:rPr>
                <a:t>OTHER WAYS TO </a:t>
              </a:r>
            </a:p>
          </p:txBody>
        </p:sp>
        <p:sp>
          <p:nvSpPr>
            <p:cNvPr name="TextBox 7" id="7"/>
            <p:cNvSpPr txBox="true"/>
            <p:nvPr/>
          </p:nvSpPr>
          <p:spPr>
            <a:xfrm rot="0">
              <a:off x="0" y="1825625"/>
              <a:ext cx="11559672" cy="1913255"/>
            </a:xfrm>
            <a:prstGeom prst="rect">
              <a:avLst/>
            </a:prstGeom>
          </p:spPr>
          <p:txBody>
            <a:bodyPr anchor="t" rtlCol="false" tIns="0" lIns="0" bIns="0" rIns="0">
              <a:spAutoFit/>
            </a:bodyPr>
            <a:lstStyle/>
            <a:p>
              <a:pPr algn="l">
                <a:lnSpc>
                  <a:spcPts val="5460"/>
                </a:lnSpc>
              </a:pPr>
              <a:r>
                <a:rPr lang="en-US" sz="5200">
                  <a:solidFill>
                    <a:srgbClr val="FF9E02"/>
                  </a:solidFill>
                  <a:latin typeface="Gidole"/>
                </a:rPr>
                <a:t>GET DATA INTO YOUR SPREADSHEET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DADfqRJXhF0</dc:identifier>
  <dcterms:modified xsi:type="dcterms:W3CDTF">2011-08-01T06:04:30Z</dcterms:modified>
  <cp:revision>1</cp:revision>
  <dc:title>Introduction to Excel</dc:title>
</cp:coreProperties>
</file>