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62" r:id="rId4"/>
    <p:sldId id="263" r:id="rId5"/>
    <p:sldId id="264" r:id="rId6"/>
    <p:sldId id="265" r:id="rId7"/>
    <p:sldId id="267" r:id="rId8"/>
    <p:sldId id="266" r:id="rId9"/>
    <p:sldId id="269" r:id="rId10"/>
    <p:sldId id="268" r:id="rId11"/>
    <p:sldId id="270" r:id="rId12"/>
    <p:sldId id="274" r:id="rId13"/>
    <p:sldId id="271" r:id="rId14"/>
    <p:sldId id="272" r:id="rId15"/>
    <p:sldId id="273" r:id="rId16"/>
    <p:sldId id="277" r:id="rId17"/>
    <p:sldId id="278" r:id="rId18"/>
    <p:sldId id="279" r:id="rId19"/>
    <p:sldId id="280" r:id="rId20"/>
    <p:sldId id="275" r:id="rId21"/>
    <p:sldId id="276" r:id="rId22"/>
    <p:sldId id="281" r:id="rId23"/>
    <p:sldId id="282" r:id="rId24"/>
    <p:sldId id="283"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954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64736" autoAdjust="0"/>
  </p:normalViewPr>
  <p:slideViewPr>
    <p:cSldViewPr snapToGrid="0">
      <p:cViewPr varScale="1">
        <p:scale>
          <a:sx n="55" d="100"/>
          <a:sy n="55" d="100"/>
        </p:scale>
        <p:origin x="1742"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36AD3-8031-4171-BC79-282AA055D7C7}" type="datetimeFigureOut">
              <a:rPr lang="ko-KR" altLang="en-US" smtClean="0"/>
              <a:t>2022-06-22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3970B-24E2-4559-810F-04B597D8A83C}" type="slidenum">
              <a:rPr lang="ko-KR" altLang="en-US" smtClean="0"/>
              <a:t>‹#›</a:t>
            </a:fld>
            <a:endParaRPr lang="ko-KR" altLang="en-US"/>
          </a:p>
        </p:txBody>
      </p:sp>
    </p:spTree>
    <p:extLst>
      <p:ext uri="{BB962C8B-B14F-4D97-AF65-F5344CB8AC3E}">
        <p14:creationId xmlns:p14="http://schemas.microsoft.com/office/powerpoint/2010/main" val="30243968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Here is the contents of my presentation.</a:t>
            </a:r>
          </a:p>
          <a:p>
            <a:r>
              <a:rPr lang="en-GB" dirty="0"/>
              <a:t>I will firstly talk about why I choose sparse PCA and measurement error as my research question.</a:t>
            </a:r>
          </a:p>
          <a:p>
            <a:r>
              <a:rPr lang="en-GB" dirty="0"/>
              <a:t>There are many sparse PCA methods. Then I will also talk about why I choose </a:t>
            </a:r>
            <a:r>
              <a:rPr lang="en-GB" dirty="0" err="1"/>
              <a:t>spca-rsvd</a:t>
            </a:r>
            <a:r>
              <a:rPr lang="en-GB" dirty="0"/>
              <a:t> among many different sparse </a:t>
            </a:r>
            <a:r>
              <a:rPr lang="en-GB" dirty="0" err="1"/>
              <a:t>pca</a:t>
            </a:r>
            <a:r>
              <a:rPr lang="en-GB" dirty="0"/>
              <a:t> methods.</a:t>
            </a:r>
          </a:p>
          <a:p>
            <a:r>
              <a:rPr lang="en-GB" dirty="0"/>
              <a:t>In the second chapter, I will present the comparison of performance between </a:t>
            </a:r>
            <a:r>
              <a:rPr lang="en-GB" dirty="0" err="1"/>
              <a:t>pca</a:t>
            </a:r>
            <a:r>
              <a:rPr lang="en-GB" dirty="0"/>
              <a:t> and </a:t>
            </a:r>
            <a:r>
              <a:rPr lang="en-GB" dirty="0" err="1"/>
              <a:t>spca-rsvd</a:t>
            </a:r>
            <a:r>
              <a:rPr lang="en-GB" dirty="0"/>
              <a:t>.</a:t>
            </a:r>
          </a:p>
          <a:p>
            <a:r>
              <a:rPr lang="en-GB" dirty="0"/>
              <a:t>And in the next chapter, effect of measurement error on </a:t>
            </a:r>
            <a:r>
              <a:rPr lang="en-GB" dirty="0" err="1"/>
              <a:t>spca-rsvd</a:t>
            </a:r>
            <a:r>
              <a:rPr lang="en-GB" dirty="0"/>
              <a:t> in both cases : homogeneous and heterogeneous is discussed.</a:t>
            </a:r>
          </a:p>
          <a:p>
            <a:r>
              <a:rPr lang="en-GB" dirty="0"/>
              <a:t>Finally, conclusion and limitations in my study.</a:t>
            </a:r>
          </a:p>
        </p:txBody>
      </p:sp>
      <p:sp>
        <p:nvSpPr>
          <p:cNvPr id="4" name="Tijdelijke aanduiding voor dianumm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A799BBE-B871-48D7-983C-C0B1D7156DC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1206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r>
              <a:rPr lang="en-US" altLang="ko-KR" dirty="0"/>
              <a:t>From this plot, we can see the decrease of the PEV of the first principal component regardless of sample size.</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4069448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there is homogeneous error, the data structure remains same, so the angle between the true and the expected eigen vector also remains same.</a:t>
            </a:r>
          </a:p>
          <a:p>
            <a:r>
              <a:rPr lang="en-US" altLang="ko-KR" dirty="0"/>
              <a:t>The classification rate refers to the rate that </a:t>
            </a:r>
            <a:r>
              <a:rPr lang="en-US" altLang="ko-KR" dirty="0" err="1"/>
              <a:t>spca-rsvd</a:t>
            </a:r>
            <a:r>
              <a:rPr lang="en-US" altLang="ko-KR" dirty="0"/>
              <a:t> correctly identify a variable with the true zero loading.</a:t>
            </a:r>
          </a:p>
          <a:p>
            <a:r>
              <a:rPr lang="en-US" altLang="ko-KR" dirty="0"/>
              <a:t>But the classification rate decreases as the error variance increases. The reason is the increased standard error.</a:t>
            </a: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633722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r>
              <a:rPr lang="en-US" altLang="ko-KR" dirty="0"/>
              <a:t>Plot (a) shows the standard error of the loadings per the error variance and plot (b) shows the standard error of X1 loading per sample size and per error variance.</a:t>
            </a:r>
          </a:p>
          <a:p>
            <a:endParaRPr lang="en-US" altLang="ko-KR" dirty="0"/>
          </a:p>
          <a:p>
            <a:r>
              <a:rPr lang="en-US" altLang="ko-KR" dirty="0"/>
              <a:t>From plot (a), we can see that homogeneous error increase the standard error of the loading of every variable</a:t>
            </a:r>
          </a:p>
          <a:p>
            <a:r>
              <a:rPr lang="en-US" altLang="ko-KR" dirty="0"/>
              <a:t>And from plot (b), the standard error of the loading depends on the sample size and the error variance.</a:t>
            </a: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654111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Now let’s discuss about heterogeneous error.</a:t>
            </a:r>
          </a:p>
          <a:p>
            <a:pPr marL="0" indent="0">
              <a:buNone/>
            </a:pPr>
            <a:r>
              <a:rPr lang="en-US" altLang="ko-KR" dirty="0"/>
              <a:t>The</a:t>
            </a:r>
            <a:r>
              <a:rPr lang="ko-KR" altLang="en-US" dirty="0"/>
              <a:t> </a:t>
            </a:r>
            <a:r>
              <a:rPr lang="en-US" altLang="ko-KR" dirty="0"/>
              <a:t>left plot shows the original data and the right plot shows the data with error only in X1.</a:t>
            </a:r>
          </a:p>
          <a:p>
            <a:pPr marL="0" indent="0">
              <a:buNone/>
            </a:pPr>
            <a:r>
              <a:rPr lang="en-US" altLang="ko-KR" dirty="0"/>
              <a:t>When error is in X1, the variance of X1 increases, therefore, the first eigen vector moves towards X1 axis.</a:t>
            </a:r>
          </a:p>
          <a:p>
            <a:pPr marL="0" indent="0">
              <a:buNone/>
            </a:pPr>
            <a:r>
              <a:rPr lang="en-US" altLang="ko-KR" dirty="0"/>
              <a:t>And due to correlation dilution by error, the data becomes more spherical, </a:t>
            </a:r>
          </a:p>
          <a:p>
            <a:pPr marL="0" indent="0">
              <a:buNone/>
            </a:pPr>
            <a:r>
              <a:rPr lang="en-US" altLang="ko-KR" dirty="0"/>
              <a:t>so the difference between the first and the second eigen value decreases, which results in lower PEV of the first component.</a:t>
            </a:r>
          </a:p>
          <a:p>
            <a:pPr marL="0" indent="0">
              <a:buNone/>
            </a:pPr>
            <a:endParaRPr lang="en-US" altLang="ko-KR" dirty="0"/>
          </a:p>
          <a:p>
            <a:pPr marL="0" indent="0">
              <a:buNone/>
            </a:pP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749844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This figure shows the change of the angle when error is in one variable.</a:t>
            </a:r>
          </a:p>
          <a:p>
            <a:pPr marL="0" indent="0">
              <a:buNone/>
            </a:pPr>
            <a:r>
              <a:rPr lang="en-US" altLang="ko-KR" dirty="0"/>
              <a:t>Red line is when error is in x1, green line is error in x5, and blue line is error in x9.</a:t>
            </a:r>
          </a:p>
          <a:p>
            <a:pPr marL="0" indent="0">
              <a:buNone/>
            </a:pPr>
            <a:r>
              <a:rPr lang="en-US" altLang="ko-KR" dirty="0"/>
              <a:t>As you can see, the angle increases except when error is in X5, which is a variable with the true zero loading.</a:t>
            </a:r>
          </a:p>
          <a:p>
            <a:pPr marL="0" indent="0">
              <a:buNone/>
            </a:pPr>
            <a:r>
              <a:rPr lang="en-US" altLang="ko-KR" dirty="0"/>
              <a:t>So, the loading is insensitive to error when error is in a variable with the true zero loading because that variable has little association with the first eigen vector.</a:t>
            </a: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15</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958418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These plots show the change of expected loading when error is in X1 or X5.</a:t>
            </a:r>
          </a:p>
          <a:p>
            <a:pPr marL="228600" indent="-228600">
              <a:buAutoNum type="arabicPeriod"/>
            </a:pPr>
            <a:r>
              <a:rPr lang="en-US" altLang="ko-KR" dirty="0"/>
              <a:t>When you increase the variance of error in X1, the expected loading of X1 increases a lot, while other variables tend to be smaller since the first eigen vector moves towards X1-axis.</a:t>
            </a:r>
          </a:p>
          <a:p>
            <a:pPr marL="228600" indent="-228600">
              <a:buAutoNum type="arabicPeriod"/>
            </a:pPr>
            <a:r>
              <a:rPr lang="en-US" altLang="ko-KR" dirty="0"/>
              <a:t>In case of X5, we can find the insensitiveness. The expected loading of X5 does not change that much.</a:t>
            </a: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6966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When error is in X1, the standard error of X1 loading increases as the correlation between X1 and other variables decreases.</a:t>
            </a:r>
          </a:p>
          <a:p>
            <a:pPr marL="0" indent="0">
              <a:buNone/>
            </a:pPr>
            <a:r>
              <a:rPr lang="en-US" altLang="ko-KR" dirty="0"/>
              <a:t>But the standard error</a:t>
            </a:r>
            <a:r>
              <a:rPr lang="ko-KR" altLang="en-US" dirty="0"/>
              <a:t> </a:t>
            </a:r>
            <a:r>
              <a:rPr lang="en-US" altLang="ko-KR" dirty="0"/>
              <a:t>of</a:t>
            </a:r>
            <a:r>
              <a:rPr lang="ko-KR" altLang="en-US" dirty="0"/>
              <a:t> </a:t>
            </a:r>
            <a:r>
              <a:rPr lang="en-US" altLang="ko-KR" dirty="0"/>
              <a:t>loadings of other variables does not change that much.</a:t>
            </a:r>
          </a:p>
          <a:p>
            <a:pPr marL="0" indent="0">
              <a:buNone/>
            </a:pPr>
            <a:r>
              <a:rPr lang="en-US" altLang="ko-KR" dirty="0"/>
              <a:t>This phenomenon also holds for when error is in X5, which is the true zero loading.</a:t>
            </a: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17</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485298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This plot shows the change of the classification rate of X5 when error is in one variable. X1 or x5 or x9.</a:t>
            </a:r>
          </a:p>
          <a:p>
            <a:pPr marL="0" indent="0">
              <a:buNone/>
            </a:pPr>
            <a:r>
              <a:rPr lang="en-US" altLang="ko-KR" dirty="0"/>
              <a:t>Classification of X5 decrease only when error is in X5 because error in other variable does not increase the standard error of X5.</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18</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679647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This plot shows the change of the PEV when error is in one variable. The true loading of X1 and X6 are 0.42 and 0, respectively.</a:t>
            </a:r>
          </a:p>
          <a:p>
            <a:pPr marL="0" indent="0">
              <a:buNone/>
            </a:pPr>
            <a:r>
              <a:rPr lang="en-US" altLang="ko-KR" dirty="0"/>
              <a:t>In both cases, as the variance of error increases, the PEV decreases until some point, and then start to increases.</a:t>
            </a:r>
          </a:p>
          <a:p>
            <a:pPr marL="0" indent="0">
              <a:buNone/>
            </a:pPr>
            <a:r>
              <a:rPr lang="en-US" altLang="ko-KR" dirty="0"/>
              <a:t>When error is in X1, correlation dilution makes the data more spherical, which results in lower PEV. But if you keep increasing the variance of error, the X1-axis becomes the first eigen vector and eventually PEV also increases.</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19</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133503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This mechanism can be summarized as follows.</a:t>
            </a:r>
          </a:p>
          <a:p>
            <a:pPr marL="0" indent="0">
              <a:buNone/>
            </a:pPr>
            <a:r>
              <a:rPr lang="en-US" altLang="ko-KR" dirty="0"/>
              <a:t>In both cases, error in a variable with a large loading and a zero loading, it increase the variance explained by other PCs, which results in lower PEV.</a:t>
            </a: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20</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93801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a:p>
            <a:r>
              <a:rPr lang="en-GB" dirty="0"/>
              <a:t>There are the two main drawbacks of PCA, which are difficult interpretability and inconsistency of PCA in HDLSS case.</a:t>
            </a:r>
          </a:p>
          <a:p>
            <a:r>
              <a:rPr lang="en-GB" dirty="0"/>
              <a:t>Since PCA component is a linear combination of every variable, it is difficult to interpret the loading of a variable.</a:t>
            </a:r>
          </a:p>
          <a:p>
            <a:endParaRPr lang="en-GB" dirty="0"/>
          </a:p>
          <a:p>
            <a:r>
              <a:rPr lang="en-GB" dirty="0"/>
              <a:t>And there is inconsistency issue when the number of variable is much larger than the sample size.</a:t>
            </a:r>
          </a:p>
          <a:p>
            <a:r>
              <a:rPr lang="en-GB" dirty="0"/>
              <a:t>Eigen values can exist at most min(</a:t>
            </a:r>
            <a:r>
              <a:rPr lang="en-GB" dirty="0" err="1"/>
              <a:t>n,p</a:t>
            </a:r>
            <a:r>
              <a:rPr lang="en-GB" dirty="0"/>
              <a:t>), for example, population data with the size 100 can have 100 nr of eigen values, while the sample with the size 10 can have only 10.</a:t>
            </a:r>
          </a:p>
          <a:p>
            <a:r>
              <a:rPr lang="en-GB" dirty="0"/>
              <a:t>So, in case of sample only 10 nr of principal component have to explain the variance of the data. That’s why the eigne values from the sample tend to be bigger than the eigen values from population.</a:t>
            </a:r>
          </a:p>
          <a:p>
            <a:endParaRPr lang="en-GB" dirty="0"/>
          </a:p>
          <a:p>
            <a:r>
              <a:rPr lang="en-GB" dirty="0"/>
              <a:t>In case of eigen vector, numerous articles mathematically proved that the sample eigen vector is only consistent when the sample size is enough.</a:t>
            </a:r>
          </a:p>
        </p:txBody>
      </p:sp>
      <p:sp>
        <p:nvSpPr>
          <p:cNvPr id="4" name="Tijdelijke aanduiding voor dianumm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A799BBE-B871-48D7-983C-C0B1D7156DC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91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Until now I talked about why sparse PCA is better than PCA regarding the drawbacks of PC, which are difficult interpretability and inconsistency in HDLSS case.</a:t>
            </a:r>
          </a:p>
          <a:p>
            <a:pPr marL="228600" indent="-228600">
              <a:buAutoNum type="arabicPeriod"/>
            </a:pPr>
            <a:r>
              <a:rPr lang="en-US" altLang="ko-KR" dirty="0"/>
              <a:t>Then, we discussed the effect of measurement error on </a:t>
            </a:r>
            <a:r>
              <a:rPr lang="en-US" altLang="ko-KR" dirty="0" err="1"/>
              <a:t>spca-rsvd</a:t>
            </a:r>
            <a:r>
              <a:rPr lang="en-US" altLang="ko-KR" dirty="0"/>
              <a:t> regarding the angle, PEV, standard error and classification rate in both situations: homogeneous error and heterogeneous error.</a:t>
            </a: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196063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22B3970B-24E2-4559-810F-04B597D8A83C}"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22</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187531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These two plots show the PEV(proportion of explained variance) from population and sample.</a:t>
            </a:r>
          </a:p>
          <a:p>
            <a:r>
              <a:rPr lang="en-US" altLang="ko-KR" dirty="0"/>
              <a:t>The PEV from the population is expressed as red line.</a:t>
            </a:r>
          </a:p>
          <a:p>
            <a:r>
              <a:rPr lang="en-US" altLang="ko-KR" dirty="0"/>
              <a:t>The point represents the expected PEV and the shaded area indicated the standard error of PEV.</a:t>
            </a:r>
          </a:p>
          <a:p>
            <a:endParaRPr lang="en-US" altLang="ko-KR" dirty="0"/>
          </a:p>
          <a:p>
            <a:r>
              <a:rPr lang="en-US" altLang="ko-KR" dirty="0"/>
              <a:t>The left plot is based on random noise data and the right plot is based on the sparse loading structure data.</a:t>
            </a:r>
          </a:p>
          <a:p>
            <a:r>
              <a:rPr lang="en-US" altLang="ko-KR" dirty="0"/>
              <a:t>In both cases, the PEV of the first few principal components tend to be bigger than populational PEV.</a:t>
            </a:r>
          </a:p>
          <a:p>
            <a:endParaRPr lang="ko-KR" altLang="en-US" dirty="0"/>
          </a:p>
        </p:txBody>
      </p:sp>
      <p:sp>
        <p:nvSpPr>
          <p:cNvPr id="4" name="슬라이드 번호 개체 틀 3"/>
          <p:cNvSpPr>
            <a:spLocks noGrp="1"/>
          </p:cNvSpPr>
          <p:nvPr>
            <p:ph type="sldNum" sz="quarter" idx="5"/>
          </p:nvPr>
        </p:nvSpPr>
        <p:spPr/>
        <p:txBody>
          <a:bodyPr/>
          <a:lstStyle/>
          <a:p>
            <a:fld id="{22B3970B-24E2-4559-810F-04B597D8A83C}" type="slidenum">
              <a:rPr lang="ko-KR" altLang="en-US" smtClean="0"/>
              <a:t>4</a:t>
            </a:fld>
            <a:endParaRPr lang="ko-KR" altLang="en-US"/>
          </a:p>
        </p:txBody>
      </p:sp>
    </p:spTree>
    <p:extLst>
      <p:ext uri="{BB962C8B-B14F-4D97-AF65-F5344CB8AC3E}">
        <p14:creationId xmlns:p14="http://schemas.microsoft.com/office/powerpoint/2010/main" val="976205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According to Dan </a:t>
            </a:r>
            <a:r>
              <a:rPr lang="en-US" altLang="ko-KR" dirty="0" err="1"/>
              <a:t>shen</a:t>
            </a:r>
            <a:r>
              <a:rPr lang="en-US" altLang="ko-KR" dirty="0"/>
              <a:t> and other authors,</a:t>
            </a:r>
          </a:p>
          <a:p>
            <a:r>
              <a:rPr lang="en-US" altLang="ko-KR" dirty="0"/>
              <a:t>The consistency of PCA depends on the two factors: sample index and spike index.</a:t>
            </a:r>
          </a:p>
          <a:p>
            <a:r>
              <a:rPr lang="en-US" altLang="ko-KR" dirty="0"/>
              <a:t>Here are the definitions. </a:t>
            </a:r>
          </a:p>
          <a:p>
            <a:r>
              <a:rPr lang="en-US" altLang="ko-KR" dirty="0"/>
              <a:t>Simply, comparing to the nr of variables, sample index indicates how big the sample size is and the spike index indicates how big the eigen value is.</a:t>
            </a:r>
          </a:p>
          <a:p>
            <a:r>
              <a:rPr lang="en-US" altLang="ko-KR" dirty="0"/>
              <a:t>Referring their article, the conclusion is that the sample index and spike index are proportional to consistency.</a:t>
            </a:r>
          </a:p>
          <a:p>
            <a:endParaRPr lang="en-US" altLang="ko-KR" dirty="0"/>
          </a:p>
          <a:p>
            <a:r>
              <a:rPr lang="en-US" altLang="ko-KR" dirty="0"/>
              <a:t>The right plot shows the angle between the truth and the first sample eigen vector.</a:t>
            </a:r>
          </a:p>
          <a:p>
            <a:r>
              <a:rPr lang="en-US" altLang="ko-KR" dirty="0"/>
              <a:t>In this plot, the sample size is fixed as 10 and the nr of variable is increased, while the data structure remains same.</a:t>
            </a:r>
          </a:p>
          <a:p>
            <a:r>
              <a:rPr lang="en-US" altLang="ko-KR" dirty="0"/>
              <a:t>Data structure is the single component spike covariance data which means that the first eigen value is some specific value and other remaining eigen values are set to be 1.</a:t>
            </a:r>
          </a:p>
          <a:p>
            <a:endParaRPr lang="en-US" altLang="ko-KR" dirty="0"/>
          </a:p>
          <a:p>
            <a:r>
              <a:rPr lang="en-US" altLang="ko-KR" dirty="0"/>
              <a:t>From</a:t>
            </a:r>
            <a:r>
              <a:rPr lang="ko-KR" altLang="en-US" dirty="0"/>
              <a:t> </a:t>
            </a:r>
            <a:r>
              <a:rPr lang="en-US" altLang="ko-KR" dirty="0"/>
              <a:t>this</a:t>
            </a:r>
            <a:r>
              <a:rPr lang="ko-KR" altLang="en-US" dirty="0"/>
              <a:t> </a:t>
            </a:r>
            <a:r>
              <a:rPr lang="en-US" altLang="ko-KR" dirty="0"/>
              <a:t>plot,</a:t>
            </a:r>
            <a:r>
              <a:rPr lang="ko-KR" altLang="en-US" dirty="0"/>
              <a:t> </a:t>
            </a:r>
            <a:r>
              <a:rPr lang="en-US" altLang="ko-KR" dirty="0"/>
              <a:t>we</a:t>
            </a:r>
            <a:r>
              <a:rPr lang="ko-KR" altLang="en-US" dirty="0"/>
              <a:t> </a:t>
            </a:r>
            <a:r>
              <a:rPr lang="en-US" altLang="ko-KR" dirty="0"/>
              <a:t>can</a:t>
            </a:r>
            <a:r>
              <a:rPr lang="ko-KR" altLang="en-US" dirty="0"/>
              <a:t> </a:t>
            </a:r>
            <a:r>
              <a:rPr lang="en-US" altLang="ko-KR" dirty="0"/>
              <a:t>see</a:t>
            </a:r>
            <a:r>
              <a:rPr lang="ko-KR" altLang="en-US" dirty="0"/>
              <a:t> </a:t>
            </a:r>
            <a:r>
              <a:rPr lang="en-US" altLang="ko-KR" dirty="0"/>
              <a:t>that</a:t>
            </a:r>
            <a:r>
              <a:rPr lang="ko-KR" altLang="en-US" dirty="0"/>
              <a:t> </a:t>
            </a:r>
            <a:r>
              <a:rPr lang="en-US" altLang="ko-KR" dirty="0"/>
              <a:t>the</a:t>
            </a:r>
            <a:r>
              <a:rPr lang="ko-KR" altLang="en-US" dirty="0"/>
              <a:t> </a:t>
            </a:r>
            <a:r>
              <a:rPr lang="en-US" altLang="ko-KR" dirty="0"/>
              <a:t>angle</a:t>
            </a:r>
            <a:r>
              <a:rPr lang="ko-KR" altLang="en-US" dirty="0"/>
              <a:t> </a:t>
            </a:r>
            <a:r>
              <a:rPr lang="en-US" altLang="ko-KR" dirty="0"/>
              <a:t>increases as the nr of variables increases or the first eigen value decreases.</a:t>
            </a:r>
          </a:p>
        </p:txBody>
      </p:sp>
      <p:sp>
        <p:nvSpPr>
          <p:cNvPr id="4" name="슬라이드 번호 개체 틀 3"/>
          <p:cNvSpPr>
            <a:spLocks noGrp="1"/>
          </p:cNvSpPr>
          <p:nvPr>
            <p:ph type="sldNum" sz="quarter" idx="5"/>
          </p:nvPr>
        </p:nvSpPr>
        <p:spPr/>
        <p:txBody>
          <a:bodyPr/>
          <a:lstStyle/>
          <a:p>
            <a:fld id="{22B3970B-24E2-4559-810F-04B597D8A83C}" type="slidenum">
              <a:rPr lang="ko-KR" altLang="en-US" smtClean="0"/>
              <a:t>5</a:t>
            </a:fld>
            <a:endParaRPr lang="ko-KR" altLang="en-US"/>
          </a:p>
        </p:txBody>
      </p:sp>
    </p:spTree>
    <p:extLst>
      <p:ext uri="{BB962C8B-B14F-4D97-AF65-F5344CB8AC3E}">
        <p14:creationId xmlns:p14="http://schemas.microsoft.com/office/powerpoint/2010/main" val="421554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Until now we discussed about drawbacks of PCA. To deal with these drawbacks, many sparse </a:t>
            </a:r>
            <a:r>
              <a:rPr lang="en-GB" dirty="0" err="1"/>
              <a:t>pca</a:t>
            </a:r>
            <a:r>
              <a:rPr lang="en-GB" dirty="0"/>
              <a:t> methods are proposed. </a:t>
            </a:r>
          </a:p>
          <a:p>
            <a:r>
              <a:rPr lang="en-GB" dirty="0"/>
              <a:t>High dimensional data are measured by many different measures, therefore, there must be measurement error. However, there has been little attention on effect of measurement error on sparse </a:t>
            </a:r>
            <a:r>
              <a:rPr lang="en-GB" dirty="0" err="1"/>
              <a:t>pca</a:t>
            </a:r>
            <a:r>
              <a:rPr lang="en-GB" dirty="0"/>
              <a:t>.</a:t>
            </a:r>
          </a:p>
          <a:p>
            <a:endParaRPr lang="en-GB" dirty="0"/>
          </a:p>
          <a:p>
            <a:r>
              <a:rPr lang="en-GB" dirty="0"/>
              <a:t>According to Guerra </a:t>
            </a:r>
            <a:r>
              <a:rPr lang="en-GB" dirty="0" err="1"/>
              <a:t>Urzola</a:t>
            </a:r>
            <a:r>
              <a:rPr lang="en-GB" dirty="0"/>
              <a:t> and other authors, </a:t>
            </a:r>
            <a:r>
              <a:rPr lang="en-GB" dirty="0" err="1"/>
              <a:t>spca-rsvd</a:t>
            </a:r>
            <a:r>
              <a:rPr lang="en-GB" dirty="0"/>
              <a:t> has the best performance for the sparse loading according to the four criteria.</a:t>
            </a:r>
          </a:p>
        </p:txBody>
      </p:sp>
      <p:sp>
        <p:nvSpPr>
          <p:cNvPr id="4" name="Tijdelijke aanduiding voor dianumm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A799BBE-B871-48D7-983C-C0B1D7156DC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193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Now let’s compare the performance of PCA to </a:t>
            </a:r>
            <a:r>
              <a:rPr lang="en-US" altLang="ko-KR" dirty="0" err="1"/>
              <a:t>spca-rsvd</a:t>
            </a:r>
            <a:r>
              <a:rPr lang="en-US" altLang="ko-KR" dirty="0"/>
              <a:t>.</a:t>
            </a:r>
          </a:p>
          <a:p>
            <a:endParaRPr lang="en-US" altLang="ko-KR" dirty="0"/>
          </a:p>
          <a:p>
            <a:r>
              <a:rPr lang="en-US" altLang="ko-KR" dirty="0"/>
              <a:t>I created the sparse loading data with these conditions;</a:t>
            </a:r>
          </a:p>
          <a:p>
            <a:r>
              <a:rPr lang="en-US" altLang="ko-KR" dirty="0"/>
              <a:t>From this population data, I took the sample of size 5 a 1000 times, estimates eigen vectors and create the histogram of loadings.</a:t>
            </a:r>
          </a:p>
          <a:p>
            <a:r>
              <a:rPr lang="en-US" altLang="ko-KR" dirty="0"/>
              <a:t>As you can see, not only the expected loading is different from the truth, but also there are the two problems: flipped sign problem and non-zero problem.</a:t>
            </a:r>
          </a:p>
          <a:p>
            <a:r>
              <a:rPr lang="en-US" altLang="ko-KR" dirty="0"/>
              <a:t>Flipped sign problem is that the variable with the true large loading might have the opposite sign of the loading like this</a:t>
            </a:r>
          </a:p>
          <a:p>
            <a:r>
              <a:rPr lang="en-US" altLang="ko-KR" dirty="0"/>
              <a:t>And non-zero problem is that the variable with the true zero loading might have the large loading like this.</a:t>
            </a:r>
          </a:p>
          <a:p>
            <a:endParaRPr lang="en-US" altLang="ko-KR" dirty="0"/>
          </a:p>
          <a:p>
            <a:r>
              <a:rPr lang="en-US" altLang="ko-KR" dirty="0"/>
              <a:t>From the right plot, we can see that the flipped sign problem or non-zero problem occur much less in </a:t>
            </a:r>
            <a:r>
              <a:rPr lang="en-US" altLang="ko-KR" dirty="0" err="1"/>
              <a:t>spca-rsvd</a:t>
            </a:r>
            <a:r>
              <a:rPr lang="en-US" altLang="ko-KR" dirty="0"/>
              <a:t>.</a:t>
            </a:r>
          </a:p>
        </p:txBody>
      </p:sp>
      <p:sp>
        <p:nvSpPr>
          <p:cNvPr id="4" name="슬라이드 번호 개체 틀 3"/>
          <p:cNvSpPr>
            <a:spLocks noGrp="1"/>
          </p:cNvSpPr>
          <p:nvPr>
            <p:ph type="sldNum" sz="quarter" idx="5"/>
          </p:nvPr>
        </p:nvSpPr>
        <p:spPr/>
        <p:txBody>
          <a:bodyPr/>
          <a:lstStyle/>
          <a:p>
            <a:fld id="{22B3970B-24E2-4559-810F-04B597D8A83C}" type="slidenum">
              <a:rPr lang="ko-KR" altLang="en-US" smtClean="0"/>
              <a:t>7</a:t>
            </a:fld>
            <a:endParaRPr lang="ko-KR" altLang="en-US"/>
          </a:p>
        </p:txBody>
      </p:sp>
    </p:spTree>
    <p:extLst>
      <p:ext uri="{BB962C8B-B14F-4D97-AF65-F5344CB8AC3E}">
        <p14:creationId xmlns:p14="http://schemas.microsoft.com/office/powerpoint/2010/main" val="1490829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the comparison of the expected PEV between PCA and </a:t>
            </a:r>
            <a:r>
              <a:rPr lang="en-US" altLang="ko-KR" dirty="0" err="1"/>
              <a:t>spca-rsvd</a:t>
            </a:r>
            <a:r>
              <a:rPr lang="en-US" altLang="ko-KR" dirty="0"/>
              <a:t>.</a:t>
            </a:r>
          </a:p>
          <a:p>
            <a:r>
              <a:rPr lang="en-US" altLang="ko-KR" dirty="0"/>
              <a:t>The red represents the PEV from the population and we can see that the PEV of </a:t>
            </a:r>
            <a:r>
              <a:rPr lang="en-US" altLang="ko-KR" dirty="0" err="1"/>
              <a:t>spca-rsvd</a:t>
            </a:r>
            <a:r>
              <a:rPr lang="en-US" altLang="ko-KR" dirty="0"/>
              <a:t> is more close to populational PEV than PCA.</a:t>
            </a:r>
            <a:endParaRPr lang="ko-KR" altLang="en-US" dirty="0"/>
          </a:p>
        </p:txBody>
      </p:sp>
      <p:sp>
        <p:nvSpPr>
          <p:cNvPr id="4" name="슬라이드 번호 개체 틀 3"/>
          <p:cNvSpPr>
            <a:spLocks noGrp="1"/>
          </p:cNvSpPr>
          <p:nvPr>
            <p:ph type="sldNum" sz="quarter" idx="5"/>
          </p:nvPr>
        </p:nvSpPr>
        <p:spPr/>
        <p:txBody>
          <a:bodyPr/>
          <a:lstStyle/>
          <a:p>
            <a:fld id="{22B3970B-24E2-4559-810F-04B597D8A83C}" type="slidenum">
              <a:rPr lang="ko-KR" altLang="en-US" smtClean="0"/>
              <a:t>8</a:t>
            </a:fld>
            <a:endParaRPr lang="ko-KR" altLang="en-US"/>
          </a:p>
        </p:txBody>
      </p:sp>
    </p:spTree>
    <p:extLst>
      <p:ext uri="{BB962C8B-B14F-4D97-AF65-F5344CB8AC3E}">
        <p14:creationId xmlns:p14="http://schemas.microsoft.com/office/powerpoint/2010/main" val="385671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left table shows the angle between the true eigen vector and the expected eigen vector.</a:t>
            </a:r>
          </a:p>
          <a:p>
            <a:r>
              <a:rPr lang="en-US" altLang="ko-KR" dirty="0"/>
              <a:t>The true PEV of the first principal component is 0.68 when we generate data. </a:t>
            </a:r>
          </a:p>
          <a:p>
            <a:r>
              <a:rPr lang="en-US" altLang="ko-KR" dirty="0"/>
              <a:t>Spike index is large enough, so the eigen vector from PCA is quite consistent even in HDLSS case.</a:t>
            </a:r>
          </a:p>
          <a:p>
            <a:endParaRPr lang="en-US" altLang="ko-KR" dirty="0"/>
          </a:p>
          <a:p>
            <a:r>
              <a:rPr lang="en-US" altLang="ko-KR" dirty="0"/>
              <a:t>The right plot shows the median angle from 1000 angles per sample size.</a:t>
            </a:r>
          </a:p>
          <a:p>
            <a:r>
              <a:rPr lang="en-US" altLang="ko-KR" dirty="0"/>
              <a:t>Median angles of PCA are larger than median angles of </a:t>
            </a:r>
            <a:r>
              <a:rPr lang="en-US" altLang="ko-KR" dirty="0" err="1"/>
              <a:t>spca-rsvd</a:t>
            </a:r>
            <a:r>
              <a:rPr lang="en-US" altLang="ko-KR" dirty="0"/>
              <a:t>, regardless of sample size.</a:t>
            </a:r>
          </a:p>
          <a:p>
            <a:r>
              <a:rPr lang="en-US" altLang="ko-KR" dirty="0"/>
              <a:t>So, </a:t>
            </a:r>
            <a:r>
              <a:rPr lang="en-US" altLang="ko-KR" dirty="0" err="1"/>
              <a:t>spca-rsvd</a:t>
            </a:r>
            <a:r>
              <a:rPr lang="en-US" altLang="ko-KR" dirty="0"/>
              <a:t> estimates the eigen </a:t>
            </a:r>
            <a:r>
              <a:rPr lang="en-US" altLang="ko-KR" dirty="0" err="1"/>
              <a:t>vecor</a:t>
            </a:r>
            <a:r>
              <a:rPr lang="en-US" altLang="ko-KR" dirty="0"/>
              <a:t> better than PCA when there is sparsity in loadings.</a:t>
            </a:r>
            <a:endParaRPr lang="ko-KR" altLang="en-US" dirty="0"/>
          </a:p>
        </p:txBody>
      </p:sp>
      <p:sp>
        <p:nvSpPr>
          <p:cNvPr id="4" name="슬라이드 번호 개체 틀 3"/>
          <p:cNvSpPr>
            <a:spLocks noGrp="1"/>
          </p:cNvSpPr>
          <p:nvPr>
            <p:ph type="sldNum" sz="quarter" idx="5"/>
          </p:nvPr>
        </p:nvSpPr>
        <p:spPr/>
        <p:txBody>
          <a:bodyPr/>
          <a:lstStyle/>
          <a:p>
            <a:fld id="{22B3970B-24E2-4559-810F-04B597D8A83C}" type="slidenum">
              <a:rPr lang="ko-KR" altLang="en-US" smtClean="0"/>
              <a:t>9</a:t>
            </a:fld>
            <a:endParaRPr lang="ko-KR" altLang="en-US"/>
          </a:p>
        </p:txBody>
      </p:sp>
    </p:spTree>
    <p:extLst>
      <p:ext uri="{BB962C8B-B14F-4D97-AF65-F5344CB8AC3E}">
        <p14:creationId xmlns:p14="http://schemas.microsoft.com/office/powerpoint/2010/main" val="1443298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Now, let’s see how measurement error affects the performance of </a:t>
            </a:r>
            <a:r>
              <a:rPr lang="en-US" altLang="ko-KR" dirty="0" err="1"/>
              <a:t>spca-rsvd</a:t>
            </a:r>
            <a:r>
              <a:rPr lang="en-US" altLang="ko-KR" dirty="0"/>
              <a:t>.</a:t>
            </a:r>
          </a:p>
          <a:p>
            <a:pPr marL="0" indent="0">
              <a:buNone/>
            </a:pPr>
            <a:r>
              <a:rPr lang="en-US" altLang="ko-KR" dirty="0"/>
              <a:t>In the left plot, it is original data. And the red arrow represents the size of eigen value.</a:t>
            </a:r>
          </a:p>
          <a:p>
            <a:pPr marL="228600" indent="-228600">
              <a:buAutoNum type="arabicPeriod"/>
            </a:pPr>
            <a:endParaRPr lang="en-US" altLang="ko-KR" dirty="0"/>
          </a:p>
          <a:p>
            <a:pPr marL="0" indent="0">
              <a:buNone/>
            </a:pPr>
            <a:r>
              <a:rPr lang="en-US" altLang="ko-KR" dirty="0"/>
              <a:t>In the right plot, it is data with homogeneous error.</a:t>
            </a:r>
          </a:p>
          <a:p>
            <a:pPr marL="0" indent="0">
              <a:buNone/>
            </a:pPr>
            <a:r>
              <a:rPr lang="en-US" altLang="ko-KR" dirty="0"/>
              <a:t>When there is homogeneous error, the data structure remains same since the variance of each variable increases equally by error.</a:t>
            </a:r>
          </a:p>
          <a:p>
            <a:pPr marL="0" indent="0">
              <a:buNone/>
            </a:pPr>
            <a:r>
              <a:rPr lang="en-US" altLang="ko-KR" dirty="0"/>
              <a:t>so, there is no change in estimating the eigen vector.</a:t>
            </a:r>
          </a:p>
          <a:p>
            <a:pPr marL="0" indent="0">
              <a:buNone/>
            </a:pPr>
            <a:r>
              <a:rPr lang="en-US" altLang="ko-KR" dirty="0"/>
              <a:t>But if there is error, correlation dilution occurs. The </a:t>
            </a:r>
            <a:r>
              <a:rPr lang="en-US" altLang="ko-KR" dirty="0" err="1"/>
              <a:t>pearson</a:t>
            </a:r>
            <a:r>
              <a:rPr lang="en-US" altLang="ko-KR" dirty="0"/>
              <a:t> correlation becomes smaller from 0.89 to 0.64.</a:t>
            </a:r>
          </a:p>
          <a:p>
            <a:pPr marL="0" indent="0">
              <a:buNone/>
            </a:pPr>
            <a:r>
              <a:rPr lang="en-US" altLang="ko-KR" dirty="0"/>
              <a:t>And the correlation dilution makes the data more spherical. So the difference between the first and second eigen value becomes smaller, which results in the decrease of PEV of the first principal component.</a:t>
            </a:r>
          </a:p>
          <a:p>
            <a:pPr marL="0" indent="0">
              <a:buNone/>
            </a:pPr>
            <a:endParaRPr lang="en-US" altLang="ko-KR" dirty="0"/>
          </a:p>
          <a:p>
            <a:pPr marL="0" indent="0">
              <a:buNone/>
            </a:pPr>
            <a:endParaRPr lang="en-US" altLang="ko-KR" dirty="0"/>
          </a:p>
        </p:txBody>
      </p:sp>
      <p:sp>
        <p:nvSpPr>
          <p:cNvPr id="4" name="슬라이드 번호 개체 틀 3"/>
          <p:cNvSpPr>
            <a:spLocks noGrp="1"/>
          </p:cNvSpPr>
          <p:nvPr>
            <p:ph type="sldNum" sz="quarter" idx="5"/>
          </p:nvPr>
        </p:nvSpPr>
        <p:spPr/>
        <p:txBody>
          <a:bodyPr/>
          <a:lstStyle/>
          <a:p>
            <a:fld id="{22B3970B-24E2-4559-810F-04B597D8A83C}" type="slidenum">
              <a:rPr lang="ko-KR" altLang="en-US" smtClean="0"/>
              <a:t>10</a:t>
            </a:fld>
            <a:endParaRPr lang="ko-KR" altLang="en-US"/>
          </a:p>
        </p:txBody>
      </p:sp>
    </p:spTree>
    <p:extLst>
      <p:ext uri="{BB962C8B-B14F-4D97-AF65-F5344CB8AC3E}">
        <p14:creationId xmlns:p14="http://schemas.microsoft.com/office/powerpoint/2010/main" val="343967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8B962F-89B8-2A5A-527D-154680B7380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99C3599-CE62-22E5-4452-DBB255A44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CD415E4-7A2B-DE87-BC53-C9895147D8F0}"/>
              </a:ext>
            </a:extLst>
          </p:cNvPr>
          <p:cNvSpPr>
            <a:spLocks noGrp="1"/>
          </p:cNvSpPr>
          <p:nvPr>
            <p:ph type="dt" sz="half" idx="10"/>
          </p:nvPr>
        </p:nvSpPr>
        <p:spPr/>
        <p:txBody>
          <a:bodyPr/>
          <a:lstStyle/>
          <a:p>
            <a:fld id="{8B74DCED-23D3-435F-BA81-B29F3C4299AB}" type="datetimeFigureOut">
              <a:rPr lang="ko-KR" altLang="en-US" smtClean="0"/>
              <a:t>2022-06-22</a:t>
            </a:fld>
            <a:endParaRPr lang="ko-KR" altLang="en-US"/>
          </a:p>
        </p:txBody>
      </p:sp>
      <p:sp>
        <p:nvSpPr>
          <p:cNvPr id="5" name="바닥글 개체 틀 4">
            <a:extLst>
              <a:ext uri="{FF2B5EF4-FFF2-40B4-BE49-F238E27FC236}">
                <a16:creationId xmlns:a16="http://schemas.microsoft.com/office/drawing/2014/main" id="{ADCAC4BA-ED67-82C4-102B-878C60D9A4A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E7B407E-859D-4890-D84C-ADFA993CC20D}"/>
              </a:ext>
            </a:extLst>
          </p:cNvPr>
          <p:cNvSpPr>
            <a:spLocks noGrp="1"/>
          </p:cNvSpPr>
          <p:nvPr>
            <p:ph type="sldNum" sz="quarter" idx="12"/>
          </p:nvPr>
        </p:nvSpPr>
        <p:spPr/>
        <p:txBody>
          <a:body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55827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6886EF-A59F-CD30-F15B-DDCE2A99CD9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B424D2E-329E-4B8F-9CD2-0184024A91A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4EE27CB-B8BD-CB46-93A1-D9298901BAF5}"/>
              </a:ext>
            </a:extLst>
          </p:cNvPr>
          <p:cNvSpPr>
            <a:spLocks noGrp="1"/>
          </p:cNvSpPr>
          <p:nvPr>
            <p:ph type="dt" sz="half" idx="10"/>
          </p:nvPr>
        </p:nvSpPr>
        <p:spPr/>
        <p:txBody>
          <a:bodyPr/>
          <a:lstStyle/>
          <a:p>
            <a:fld id="{8B74DCED-23D3-435F-BA81-B29F3C4299AB}" type="datetimeFigureOut">
              <a:rPr lang="ko-KR" altLang="en-US" smtClean="0"/>
              <a:t>2022-06-22</a:t>
            </a:fld>
            <a:endParaRPr lang="ko-KR" altLang="en-US"/>
          </a:p>
        </p:txBody>
      </p:sp>
      <p:sp>
        <p:nvSpPr>
          <p:cNvPr id="5" name="바닥글 개체 틀 4">
            <a:extLst>
              <a:ext uri="{FF2B5EF4-FFF2-40B4-BE49-F238E27FC236}">
                <a16:creationId xmlns:a16="http://schemas.microsoft.com/office/drawing/2014/main" id="{A86ED1BE-19A4-C3EE-0973-808BAAA1866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396A387-F366-7015-D0D2-E6DAEB38F321}"/>
              </a:ext>
            </a:extLst>
          </p:cNvPr>
          <p:cNvSpPr>
            <a:spLocks noGrp="1"/>
          </p:cNvSpPr>
          <p:nvPr>
            <p:ph type="sldNum" sz="quarter" idx="12"/>
          </p:nvPr>
        </p:nvSpPr>
        <p:spPr/>
        <p:txBody>
          <a:body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260798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CCB4EE2-DF90-CFD4-82E6-514A4E213E2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FA5DD0C-7124-D793-6D4D-7DC4F85CB3E8}"/>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B99B1B1-DAC8-7CDC-58E6-8C8180199B57}"/>
              </a:ext>
            </a:extLst>
          </p:cNvPr>
          <p:cNvSpPr>
            <a:spLocks noGrp="1"/>
          </p:cNvSpPr>
          <p:nvPr>
            <p:ph type="dt" sz="half" idx="10"/>
          </p:nvPr>
        </p:nvSpPr>
        <p:spPr/>
        <p:txBody>
          <a:bodyPr/>
          <a:lstStyle/>
          <a:p>
            <a:fld id="{8B74DCED-23D3-435F-BA81-B29F3C4299AB}" type="datetimeFigureOut">
              <a:rPr lang="ko-KR" altLang="en-US" smtClean="0"/>
              <a:t>2022-06-22</a:t>
            </a:fld>
            <a:endParaRPr lang="ko-KR" altLang="en-US"/>
          </a:p>
        </p:txBody>
      </p:sp>
      <p:sp>
        <p:nvSpPr>
          <p:cNvPr id="5" name="바닥글 개체 틀 4">
            <a:extLst>
              <a:ext uri="{FF2B5EF4-FFF2-40B4-BE49-F238E27FC236}">
                <a16:creationId xmlns:a16="http://schemas.microsoft.com/office/drawing/2014/main" id="{BDD496BA-AC06-26B6-EFE8-7E0B4247DD9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AB0E982-8041-5C00-DDF2-C407DA540F7A}"/>
              </a:ext>
            </a:extLst>
          </p:cNvPr>
          <p:cNvSpPr>
            <a:spLocks noGrp="1"/>
          </p:cNvSpPr>
          <p:nvPr>
            <p:ph type="sldNum" sz="quarter" idx="12"/>
          </p:nvPr>
        </p:nvSpPr>
        <p:spPr/>
        <p:txBody>
          <a:body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3781062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itle at the top">
    <p:spTree>
      <p:nvGrpSpPr>
        <p:cNvPr id="1" name=""/>
        <p:cNvGrpSpPr/>
        <p:nvPr/>
      </p:nvGrpSpPr>
      <p:grpSpPr>
        <a:xfrm>
          <a:off x="0" y="0"/>
          <a:ext cx="0" cy="0"/>
          <a:chOff x="0" y="0"/>
          <a:chExt cx="0" cy="0"/>
        </a:xfrm>
      </p:grpSpPr>
      <p:sp>
        <p:nvSpPr>
          <p:cNvPr id="10" name="Black75"/>
          <p:cNvSpPr/>
          <p:nvPr userDrawn="1"/>
        </p:nvSpPr>
        <p:spPr>
          <a:xfrm>
            <a:off x="0" y="1008000"/>
            <a:ext cx="12192000" cy="144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ctrTitle" hasCustomPrompt="1"/>
          </p:nvPr>
        </p:nvSpPr>
        <p:spPr>
          <a:xfrm>
            <a:off x="-1" y="1008065"/>
            <a:ext cx="12191999" cy="1056000"/>
          </a:xfrm>
          <a:solidFill>
            <a:schemeClr val="tx2">
              <a:alpha val="50000"/>
            </a:schemeClr>
          </a:solidFill>
        </p:spPr>
        <p:txBody>
          <a:bodyPr lIns="756000" rIns="1962000" anchor="ctr"/>
          <a:lstStyle>
            <a:lvl1pPr algn="l">
              <a:lnSpc>
                <a:spcPts val="3067"/>
              </a:lnSpc>
              <a:defRPr sz="2933" baseline="0">
                <a:solidFill>
                  <a:schemeClr val="bg1"/>
                </a:solidFill>
              </a:defRPr>
            </a:lvl1pPr>
          </a:lstStyle>
          <a:p>
            <a:r>
              <a:rPr lang="en-GB" dirty="0"/>
              <a:t>Example of a title at the top</a:t>
            </a:r>
          </a:p>
        </p:txBody>
      </p:sp>
      <p:sp>
        <p:nvSpPr>
          <p:cNvPr id="3" name="Subtitle 2"/>
          <p:cNvSpPr>
            <a:spLocks noGrp="1"/>
          </p:cNvSpPr>
          <p:nvPr>
            <p:ph type="subTitle" idx="1" hasCustomPrompt="1"/>
          </p:nvPr>
        </p:nvSpPr>
        <p:spPr>
          <a:xfrm>
            <a:off x="-1" y="2064000"/>
            <a:ext cx="12191999" cy="384000"/>
          </a:xfrm>
          <a:solidFill>
            <a:schemeClr val="tx2">
              <a:alpha val="50000"/>
            </a:schemeClr>
          </a:solidFill>
          <a:ln>
            <a:noFill/>
          </a:ln>
        </p:spPr>
        <p:txBody>
          <a:bodyPr wrap="none" lIns="756000" tIns="18000" rIns="1962000"/>
          <a:lstStyle>
            <a:lvl1pPr marL="0" indent="0" algn="l">
              <a:buNone/>
              <a:defRPr sz="1333" b="1"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9787467" y="6091768"/>
            <a:ext cx="2404533" cy="766233"/>
          </a:xfrm>
          <a:prstGeom prst="rect">
            <a:avLst/>
          </a:prstGeom>
        </p:spPr>
      </p:pic>
      <p:sp>
        <p:nvSpPr>
          <p:cNvPr id="9" name="Tijdelijke aanduiding voor tekst 8"/>
          <p:cNvSpPr>
            <a:spLocks noGrp="1"/>
          </p:cNvSpPr>
          <p:nvPr>
            <p:ph type="body" sz="quarter" idx="13" hasCustomPrompt="1"/>
          </p:nvPr>
        </p:nvSpPr>
        <p:spPr>
          <a:xfrm>
            <a:off x="1" y="5321301"/>
            <a:ext cx="12191999" cy="768351"/>
          </a:xfrm>
          <a:solidFill>
            <a:srgbClr val="000000">
              <a:alpha val="25000"/>
            </a:srgbClr>
          </a:solidFill>
          <a:ln>
            <a:noFill/>
          </a:ln>
        </p:spPr>
        <p:txBody>
          <a:bodyPr lIns="756000" anchor="ctr" anchorCtr="0"/>
          <a:lstStyle>
            <a:lvl1pPr>
              <a:defRPr sz="1467" b="1">
                <a:solidFill>
                  <a:schemeClr val="bg1"/>
                </a:solidFill>
              </a:defRPr>
            </a:lvl1pPr>
          </a:lstStyle>
          <a:p>
            <a:pPr lvl="0"/>
            <a:r>
              <a:rPr lang="en-GB" dirty="0"/>
              <a:t>Name, Function</a:t>
            </a:r>
          </a:p>
        </p:txBody>
      </p:sp>
      <p:sp>
        <p:nvSpPr>
          <p:cNvPr id="8" name="Tekstvak 7"/>
          <p:cNvSpPr txBox="1"/>
          <p:nvPr userDrawn="1"/>
        </p:nvSpPr>
        <p:spPr>
          <a:xfrm>
            <a:off x="-2414990" y="814665"/>
            <a:ext cx="2305879" cy="2143536"/>
          </a:xfrm>
          <a:prstGeom prst="rect">
            <a:avLst/>
          </a:prstGeom>
          <a:solidFill>
            <a:schemeClr val="accent6"/>
          </a:solidFill>
        </p:spPr>
        <p:txBody>
          <a:bodyPr wrap="square" rtlCol="0">
            <a:spAutoFit/>
          </a:bodyPr>
          <a:lstStyle/>
          <a:p>
            <a:r>
              <a:rPr lang="en-US" sz="1333" baseline="0" dirty="0">
                <a:solidFill>
                  <a:schemeClr val="tx1"/>
                </a:solidFill>
              </a:rPr>
              <a:t>Add a background image by </a:t>
            </a:r>
          </a:p>
          <a:p>
            <a:endParaRPr lang="en-US" sz="1333" baseline="0" dirty="0">
              <a:solidFill>
                <a:schemeClr val="tx1"/>
              </a:solidFill>
            </a:endParaRPr>
          </a:p>
          <a:p>
            <a:pPr marL="114297" lvl="0" indent="-114297">
              <a:buFont typeface="Arial" panose="020B0604020202020204" pitchFamily="34" charset="0"/>
              <a:buChar char="•"/>
            </a:pPr>
            <a:r>
              <a:rPr lang="en-US" sz="1333" baseline="0" dirty="0">
                <a:solidFill>
                  <a:schemeClr val="tx1"/>
                </a:solidFill>
              </a:rPr>
              <a:t>Right-click -&gt; ‘Format background...',</a:t>
            </a:r>
          </a:p>
          <a:p>
            <a:pPr marL="228594" lvl="0"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Choose ‘Fill by image’ or ‘</a:t>
            </a:r>
            <a:r>
              <a:rPr lang="en-US" sz="1333" baseline="0" dirty="0" err="1">
                <a:solidFill>
                  <a:schemeClr val="tx1"/>
                </a:solidFill>
              </a:rPr>
              <a:t>Bitmappattern</a:t>
            </a:r>
            <a:r>
              <a:rPr lang="en-US" sz="1333" baseline="0" dirty="0">
                <a:solidFill>
                  <a:schemeClr val="tx1"/>
                </a:solidFill>
              </a:rPr>
              <a:t>’,</a:t>
            </a:r>
          </a:p>
          <a:p>
            <a:pPr marL="228594"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Click the ‘File...’-button to browse for an image.</a:t>
            </a:r>
          </a:p>
        </p:txBody>
      </p:sp>
      <p:sp>
        <p:nvSpPr>
          <p:cNvPr id="11" name="Tijdelijke aanduiding voor tekst 8"/>
          <p:cNvSpPr>
            <a:spLocks noGrp="1"/>
          </p:cNvSpPr>
          <p:nvPr>
            <p:ph type="body" sz="quarter" idx="14" hasCustomPrompt="1"/>
          </p:nvPr>
        </p:nvSpPr>
        <p:spPr>
          <a:xfrm>
            <a:off x="-8889" y="6089650"/>
            <a:ext cx="9796356" cy="768351"/>
          </a:xfrm>
          <a:solidFill>
            <a:srgbClr val="FFFFFF"/>
          </a:solidFill>
          <a:ln>
            <a:noFill/>
          </a:ln>
        </p:spPr>
        <p:txBody>
          <a:bodyPr lIns="756000" anchor="ctr" anchorCtr="0"/>
          <a:lstStyle>
            <a:lvl1pPr>
              <a:defRPr sz="1467"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153109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itle in the middle">
    <p:spTree>
      <p:nvGrpSpPr>
        <p:cNvPr id="1" name=""/>
        <p:cNvGrpSpPr/>
        <p:nvPr/>
      </p:nvGrpSpPr>
      <p:grpSpPr>
        <a:xfrm>
          <a:off x="0" y="0"/>
          <a:ext cx="0" cy="0"/>
          <a:chOff x="0" y="0"/>
          <a:chExt cx="0" cy="0"/>
        </a:xfrm>
      </p:grpSpPr>
      <p:sp>
        <p:nvSpPr>
          <p:cNvPr id="4" name="Black75"/>
          <p:cNvSpPr/>
          <p:nvPr userDrawn="1"/>
        </p:nvSpPr>
        <p:spPr>
          <a:xfrm>
            <a:off x="0" y="2448000"/>
            <a:ext cx="12192000" cy="144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ctrTitle" hasCustomPrompt="1"/>
          </p:nvPr>
        </p:nvSpPr>
        <p:spPr>
          <a:xfrm>
            <a:off x="-1" y="2447399"/>
            <a:ext cx="12191999" cy="1056000"/>
          </a:xfrm>
          <a:solidFill>
            <a:schemeClr val="tx2">
              <a:alpha val="50000"/>
            </a:schemeClr>
          </a:solidFill>
        </p:spPr>
        <p:txBody>
          <a:bodyPr lIns="756000" rIns="1962000" anchor="ctr"/>
          <a:lstStyle>
            <a:lvl1pPr algn="l">
              <a:lnSpc>
                <a:spcPts val="3067"/>
              </a:lnSpc>
              <a:defRPr sz="2933">
                <a:solidFill>
                  <a:schemeClr val="bg1"/>
                </a:solidFill>
              </a:defRPr>
            </a:lvl1pPr>
          </a:lstStyle>
          <a:p>
            <a:r>
              <a:rPr lang="en-GB" dirty="0"/>
              <a:t>Example of a title in the middle</a:t>
            </a:r>
          </a:p>
        </p:txBody>
      </p:sp>
      <p:sp>
        <p:nvSpPr>
          <p:cNvPr id="3" name="Subtitle 2"/>
          <p:cNvSpPr>
            <a:spLocks noGrp="1"/>
          </p:cNvSpPr>
          <p:nvPr>
            <p:ph type="subTitle" idx="1" hasCustomPrompt="1"/>
          </p:nvPr>
        </p:nvSpPr>
        <p:spPr>
          <a:xfrm>
            <a:off x="-1" y="3504129"/>
            <a:ext cx="12191999" cy="384000"/>
          </a:xfrm>
          <a:solidFill>
            <a:schemeClr val="tx2">
              <a:alpha val="50000"/>
            </a:schemeClr>
          </a:solidFill>
          <a:ln>
            <a:noFill/>
          </a:ln>
        </p:spPr>
        <p:txBody>
          <a:bodyPr wrap="none" lIns="756000" tIns="18000" rIns="1962000"/>
          <a:lstStyle>
            <a:lvl1pPr marL="0" indent="0" algn="l">
              <a:buNone/>
              <a:defRPr sz="1333" b="1"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9787467" y="6091768"/>
            <a:ext cx="2404533" cy="766233"/>
          </a:xfrm>
          <a:prstGeom prst="rect">
            <a:avLst/>
          </a:prstGeom>
        </p:spPr>
      </p:pic>
      <p:sp>
        <p:nvSpPr>
          <p:cNvPr id="9" name="Tijdelijke aanduiding voor tekst 8"/>
          <p:cNvSpPr>
            <a:spLocks noGrp="1"/>
          </p:cNvSpPr>
          <p:nvPr>
            <p:ph type="body" sz="quarter" idx="13" hasCustomPrompt="1"/>
          </p:nvPr>
        </p:nvSpPr>
        <p:spPr>
          <a:xfrm>
            <a:off x="1" y="5321301"/>
            <a:ext cx="12191999" cy="768351"/>
          </a:xfrm>
          <a:solidFill>
            <a:srgbClr val="000000">
              <a:alpha val="25098"/>
            </a:srgbClr>
          </a:solidFill>
          <a:ln>
            <a:noFill/>
          </a:ln>
        </p:spPr>
        <p:txBody>
          <a:bodyPr lIns="756000" anchor="ctr" anchorCtr="0"/>
          <a:lstStyle>
            <a:lvl1pPr>
              <a:defRPr sz="1467"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8889" y="6089650"/>
            <a:ext cx="9796356" cy="768351"/>
          </a:xfrm>
          <a:solidFill>
            <a:srgbClr val="FFFFFF"/>
          </a:solidFill>
          <a:ln>
            <a:noFill/>
          </a:ln>
        </p:spPr>
        <p:txBody>
          <a:bodyPr lIns="756000" anchor="ctr" anchorCtr="0"/>
          <a:lstStyle>
            <a:lvl1pPr>
              <a:defRPr sz="1467" b="0" baseline="0">
                <a:solidFill>
                  <a:schemeClr val="tx1"/>
                </a:solidFill>
              </a:defRPr>
            </a:lvl1pPr>
          </a:lstStyle>
          <a:p>
            <a:pPr lvl="0"/>
            <a:r>
              <a:rPr lang="en-GB" dirty="0"/>
              <a:t>Department, Sub department or Capacity Group</a:t>
            </a:r>
          </a:p>
        </p:txBody>
      </p:sp>
      <p:sp>
        <p:nvSpPr>
          <p:cNvPr id="10" name="Tekstvak 9"/>
          <p:cNvSpPr txBox="1"/>
          <p:nvPr userDrawn="1"/>
        </p:nvSpPr>
        <p:spPr>
          <a:xfrm>
            <a:off x="-2414990" y="814665"/>
            <a:ext cx="2305879" cy="2143536"/>
          </a:xfrm>
          <a:prstGeom prst="rect">
            <a:avLst/>
          </a:prstGeom>
          <a:solidFill>
            <a:schemeClr val="accent6"/>
          </a:solidFill>
        </p:spPr>
        <p:txBody>
          <a:bodyPr wrap="square" rtlCol="0">
            <a:spAutoFit/>
          </a:bodyPr>
          <a:lstStyle/>
          <a:p>
            <a:r>
              <a:rPr lang="en-US" sz="1333" baseline="0" dirty="0">
                <a:solidFill>
                  <a:schemeClr val="tx1"/>
                </a:solidFill>
              </a:rPr>
              <a:t>Add a background image by </a:t>
            </a:r>
          </a:p>
          <a:p>
            <a:endParaRPr lang="en-US" sz="1333" baseline="0" dirty="0">
              <a:solidFill>
                <a:schemeClr val="tx1"/>
              </a:solidFill>
            </a:endParaRPr>
          </a:p>
          <a:p>
            <a:pPr marL="114297" lvl="0" indent="-114297">
              <a:buFont typeface="Arial" panose="020B0604020202020204" pitchFamily="34" charset="0"/>
              <a:buChar char="•"/>
            </a:pPr>
            <a:r>
              <a:rPr lang="en-US" sz="1333" baseline="0" dirty="0">
                <a:solidFill>
                  <a:schemeClr val="tx1"/>
                </a:solidFill>
              </a:rPr>
              <a:t>Right-click -&gt; ‘Format background...',</a:t>
            </a:r>
          </a:p>
          <a:p>
            <a:pPr marL="228594" lvl="0"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Choose ‘Fill by image’ or ‘</a:t>
            </a:r>
            <a:r>
              <a:rPr lang="en-US" sz="1333" baseline="0" dirty="0" err="1">
                <a:solidFill>
                  <a:schemeClr val="tx1"/>
                </a:solidFill>
              </a:rPr>
              <a:t>Bitmappattern</a:t>
            </a:r>
            <a:r>
              <a:rPr lang="en-US" sz="1333" baseline="0" dirty="0">
                <a:solidFill>
                  <a:schemeClr val="tx1"/>
                </a:solidFill>
              </a:rPr>
              <a:t>’,</a:t>
            </a:r>
          </a:p>
          <a:p>
            <a:pPr marL="228594"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Click the ‘File...’-button to browse for an image.</a:t>
            </a:r>
          </a:p>
        </p:txBody>
      </p:sp>
    </p:spTree>
    <p:extLst>
      <p:ext uri="{BB962C8B-B14F-4D97-AF65-F5344CB8AC3E}">
        <p14:creationId xmlns:p14="http://schemas.microsoft.com/office/powerpoint/2010/main" val="34873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Title at the bottom">
    <p:spTree>
      <p:nvGrpSpPr>
        <p:cNvPr id="1" name=""/>
        <p:cNvGrpSpPr/>
        <p:nvPr/>
      </p:nvGrpSpPr>
      <p:grpSpPr>
        <a:xfrm>
          <a:off x="0" y="0"/>
          <a:ext cx="0" cy="0"/>
          <a:chOff x="0" y="0"/>
          <a:chExt cx="0" cy="0"/>
        </a:xfrm>
      </p:grpSpPr>
      <p:sp>
        <p:nvSpPr>
          <p:cNvPr id="8" name="Black75"/>
          <p:cNvSpPr/>
          <p:nvPr userDrawn="1"/>
        </p:nvSpPr>
        <p:spPr>
          <a:xfrm>
            <a:off x="0" y="3888000"/>
            <a:ext cx="12192000" cy="144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ctrTitle" hasCustomPrompt="1"/>
          </p:nvPr>
        </p:nvSpPr>
        <p:spPr>
          <a:xfrm>
            <a:off x="-1" y="3886732"/>
            <a:ext cx="12191999" cy="1056000"/>
          </a:xfrm>
          <a:solidFill>
            <a:schemeClr val="tx2">
              <a:alpha val="50000"/>
            </a:schemeClr>
          </a:solidFill>
        </p:spPr>
        <p:txBody>
          <a:bodyPr lIns="756000" rIns="1962000" anchor="ctr"/>
          <a:lstStyle>
            <a:lvl1pPr algn="l">
              <a:lnSpc>
                <a:spcPts val="3067"/>
              </a:lnSpc>
              <a:defRPr sz="2933">
                <a:solidFill>
                  <a:schemeClr val="bg1"/>
                </a:solidFill>
              </a:defRPr>
            </a:lvl1pPr>
          </a:lstStyle>
          <a:p>
            <a:r>
              <a:rPr lang="en-GB" dirty="0"/>
              <a:t>Example of a title at the bottom</a:t>
            </a:r>
          </a:p>
        </p:txBody>
      </p:sp>
      <p:sp>
        <p:nvSpPr>
          <p:cNvPr id="3" name="Subtitle 2"/>
          <p:cNvSpPr>
            <a:spLocks noGrp="1"/>
          </p:cNvSpPr>
          <p:nvPr>
            <p:ph type="subTitle" idx="1" hasCustomPrompt="1"/>
          </p:nvPr>
        </p:nvSpPr>
        <p:spPr>
          <a:xfrm>
            <a:off x="-1" y="4944788"/>
            <a:ext cx="12191999" cy="384000"/>
          </a:xfrm>
          <a:solidFill>
            <a:schemeClr val="tx2">
              <a:alpha val="50000"/>
            </a:schemeClr>
          </a:solidFill>
          <a:ln>
            <a:noFill/>
          </a:ln>
        </p:spPr>
        <p:txBody>
          <a:bodyPr wrap="none" lIns="756000" tIns="18000" rIns="1962000"/>
          <a:lstStyle>
            <a:lvl1pPr marL="0" indent="0" algn="l">
              <a:buNone/>
              <a:defRPr sz="1333" b="1"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9787467" y="6091768"/>
            <a:ext cx="2404533" cy="766233"/>
          </a:xfrm>
          <a:prstGeom prst="rect">
            <a:avLst/>
          </a:prstGeom>
        </p:spPr>
      </p:pic>
      <p:sp>
        <p:nvSpPr>
          <p:cNvPr id="9" name="Tijdelijke aanduiding voor tekst 8"/>
          <p:cNvSpPr>
            <a:spLocks noGrp="1"/>
          </p:cNvSpPr>
          <p:nvPr>
            <p:ph type="body" sz="quarter" idx="13" hasCustomPrompt="1"/>
          </p:nvPr>
        </p:nvSpPr>
        <p:spPr>
          <a:xfrm>
            <a:off x="1" y="5321301"/>
            <a:ext cx="12191999" cy="768351"/>
          </a:xfrm>
          <a:solidFill>
            <a:srgbClr val="000000">
              <a:alpha val="25098"/>
            </a:srgbClr>
          </a:solidFill>
          <a:ln>
            <a:noFill/>
          </a:ln>
        </p:spPr>
        <p:txBody>
          <a:bodyPr lIns="756000" anchor="ctr" anchorCtr="0"/>
          <a:lstStyle>
            <a:lvl1pPr>
              <a:defRPr sz="1467"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8889" y="6089650"/>
            <a:ext cx="9796356" cy="768351"/>
          </a:xfrm>
          <a:solidFill>
            <a:srgbClr val="FFFFFF"/>
          </a:solidFill>
          <a:ln>
            <a:noFill/>
          </a:ln>
        </p:spPr>
        <p:txBody>
          <a:bodyPr lIns="756000" anchor="ctr" anchorCtr="0"/>
          <a:lstStyle>
            <a:lvl1pPr>
              <a:defRPr sz="1467" b="0" baseline="0">
                <a:solidFill>
                  <a:schemeClr val="tx1"/>
                </a:solidFill>
              </a:defRPr>
            </a:lvl1pPr>
          </a:lstStyle>
          <a:p>
            <a:pPr lvl="0"/>
            <a:r>
              <a:rPr lang="en-GB" dirty="0"/>
              <a:t>Department, Sub department or Capacity Group</a:t>
            </a:r>
          </a:p>
        </p:txBody>
      </p:sp>
      <p:sp>
        <p:nvSpPr>
          <p:cNvPr id="10" name="Tekstvak 9"/>
          <p:cNvSpPr txBox="1"/>
          <p:nvPr userDrawn="1"/>
        </p:nvSpPr>
        <p:spPr>
          <a:xfrm>
            <a:off x="-2414990" y="814665"/>
            <a:ext cx="2305879" cy="2143536"/>
          </a:xfrm>
          <a:prstGeom prst="rect">
            <a:avLst/>
          </a:prstGeom>
          <a:solidFill>
            <a:schemeClr val="accent6"/>
          </a:solidFill>
        </p:spPr>
        <p:txBody>
          <a:bodyPr wrap="square" rtlCol="0">
            <a:spAutoFit/>
          </a:bodyPr>
          <a:lstStyle/>
          <a:p>
            <a:r>
              <a:rPr lang="en-US" sz="1333" baseline="0" dirty="0">
                <a:solidFill>
                  <a:schemeClr val="tx1"/>
                </a:solidFill>
              </a:rPr>
              <a:t>Add a background image by </a:t>
            </a:r>
          </a:p>
          <a:p>
            <a:endParaRPr lang="en-US" sz="1333" baseline="0" dirty="0">
              <a:solidFill>
                <a:schemeClr val="tx1"/>
              </a:solidFill>
            </a:endParaRPr>
          </a:p>
          <a:p>
            <a:pPr marL="114297" lvl="0" indent="-114297">
              <a:buFont typeface="Arial" panose="020B0604020202020204" pitchFamily="34" charset="0"/>
              <a:buChar char="•"/>
            </a:pPr>
            <a:r>
              <a:rPr lang="en-US" sz="1333" baseline="0" dirty="0">
                <a:solidFill>
                  <a:schemeClr val="tx1"/>
                </a:solidFill>
              </a:rPr>
              <a:t>Right-click -&gt; ‘Format background...',</a:t>
            </a:r>
          </a:p>
          <a:p>
            <a:pPr marL="228594" lvl="0"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Choose ‘Fill by image’ or ‘</a:t>
            </a:r>
            <a:r>
              <a:rPr lang="en-US" sz="1333" baseline="0" dirty="0" err="1">
                <a:solidFill>
                  <a:schemeClr val="tx1"/>
                </a:solidFill>
              </a:rPr>
              <a:t>Bitmappattern</a:t>
            </a:r>
            <a:r>
              <a:rPr lang="en-US" sz="1333" baseline="0" dirty="0">
                <a:solidFill>
                  <a:schemeClr val="tx1"/>
                </a:solidFill>
              </a:rPr>
              <a:t>’,</a:t>
            </a:r>
          </a:p>
          <a:p>
            <a:pPr marL="228594"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Click the ‘File...’-button to browse for an image.</a:t>
            </a:r>
          </a:p>
        </p:txBody>
      </p:sp>
    </p:spTree>
    <p:extLst>
      <p:ext uri="{BB962C8B-B14F-4D97-AF65-F5344CB8AC3E}">
        <p14:creationId xmlns:p14="http://schemas.microsoft.com/office/powerpoint/2010/main" val="42452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7" name="Tekstvak 6"/>
          <p:cNvSpPr txBox="1"/>
          <p:nvPr userDrawn="1"/>
        </p:nvSpPr>
        <p:spPr>
          <a:xfrm>
            <a:off x="-2425152" y="1743729"/>
            <a:ext cx="2358887" cy="4634211"/>
          </a:xfrm>
          <a:prstGeom prst="rect">
            <a:avLst/>
          </a:prstGeom>
          <a:solidFill>
            <a:schemeClr val="accent6"/>
          </a:solidFill>
        </p:spPr>
        <p:txBody>
          <a:bodyPr wrap="square" rtlCol="0">
            <a:noAutofit/>
          </a:bodyPr>
          <a:lstStyle/>
          <a:p>
            <a:r>
              <a:rPr lang="en-US" sz="1333" dirty="0"/>
              <a:t>Format the text by increasing or decreasing the list level.</a:t>
            </a:r>
          </a:p>
          <a:p>
            <a:endParaRPr lang="en-US" sz="1333" dirty="0"/>
          </a:p>
          <a:p>
            <a:r>
              <a:rPr lang="en-US" sz="1333" dirty="0"/>
              <a:t>Place the cursor in the text and use these </a:t>
            </a:r>
          </a:p>
          <a:p>
            <a:r>
              <a:rPr lang="en-US" sz="1333" dirty="0"/>
              <a:t>2 buttons (@ tab Start/Home - group </a:t>
            </a:r>
            <a:r>
              <a:rPr lang="en-US" sz="1333" dirty="0" err="1"/>
              <a:t>Alinea</a:t>
            </a:r>
            <a:r>
              <a:rPr lang="en-US" sz="1333" dirty="0"/>
              <a:t>/Paragraph)</a:t>
            </a:r>
          </a:p>
          <a:p>
            <a:endParaRPr lang="en-US" sz="1333" dirty="0"/>
          </a:p>
          <a:p>
            <a:endParaRPr lang="en-US" sz="1333" dirty="0"/>
          </a:p>
          <a:p>
            <a:endParaRPr lang="en-US" sz="1333" dirty="0"/>
          </a:p>
          <a:p>
            <a:endParaRPr lang="en-US" sz="1333" dirty="0"/>
          </a:p>
          <a:p>
            <a:endParaRPr lang="en-US" sz="1333" dirty="0"/>
          </a:p>
          <a:p>
            <a:endParaRPr lang="en-US" sz="1333" dirty="0"/>
          </a:p>
          <a:p>
            <a:endParaRPr lang="en-US" sz="1333" dirty="0"/>
          </a:p>
          <a:p>
            <a:r>
              <a:rPr lang="en-US" sz="1333" dirty="0"/>
              <a:t>1 = </a:t>
            </a:r>
            <a:r>
              <a:rPr lang="en-US" sz="2400" dirty="0"/>
              <a:t>19.5pt</a:t>
            </a:r>
            <a:r>
              <a:rPr lang="en-US" sz="2400" baseline="0" dirty="0"/>
              <a:t> text</a:t>
            </a:r>
            <a:endParaRPr lang="en-US" sz="2400" dirty="0"/>
          </a:p>
          <a:p>
            <a:r>
              <a:rPr lang="en-US" sz="1333" dirty="0"/>
              <a:t>2 = </a:t>
            </a:r>
            <a:r>
              <a:rPr lang="en-US" sz="2200" dirty="0"/>
              <a:t>16.5pt</a:t>
            </a:r>
            <a:r>
              <a:rPr lang="en-US" sz="2200" baseline="0" dirty="0"/>
              <a:t> text</a:t>
            </a:r>
            <a:endParaRPr lang="en-US" sz="2200" dirty="0"/>
          </a:p>
          <a:p>
            <a:r>
              <a:rPr lang="en-US" sz="1333" dirty="0"/>
              <a:t>3 = </a:t>
            </a:r>
            <a:r>
              <a:rPr lang="en-US" sz="2200" dirty="0"/>
              <a:t>• text</a:t>
            </a:r>
          </a:p>
          <a:p>
            <a:r>
              <a:rPr lang="en-US" sz="1333" dirty="0"/>
              <a:t>4 =      </a:t>
            </a:r>
            <a:r>
              <a:rPr lang="en-US" sz="2200" dirty="0"/>
              <a:t>• text</a:t>
            </a:r>
          </a:p>
          <a:p>
            <a:r>
              <a:rPr lang="en-US" sz="1333" dirty="0"/>
              <a:t>5 =           </a:t>
            </a:r>
            <a:r>
              <a:rPr lang="en-US" sz="2200" dirty="0"/>
              <a:t>• text</a:t>
            </a:r>
            <a:endParaRPr lang="en-US" sz="2200" b="1" baseline="0" dirty="0"/>
          </a:p>
        </p:txBody>
      </p:sp>
      <p:pic>
        <p:nvPicPr>
          <p:cNvPr id="8" name="Afbeelding 7"/>
          <p:cNvPicPr>
            <a:picLocks noChangeAspect="1"/>
          </p:cNvPicPr>
          <p:nvPr userDrawn="1"/>
        </p:nvPicPr>
        <p:blipFill>
          <a:blip r:embed="rId2"/>
          <a:stretch>
            <a:fillRect/>
          </a:stretch>
        </p:blipFill>
        <p:spPr>
          <a:xfrm>
            <a:off x="-2306159" y="3323167"/>
            <a:ext cx="1714500" cy="1219200"/>
          </a:xfrm>
          <a:prstGeom prst="rect">
            <a:avLst/>
          </a:prstGeom>
        </p:spPr>
      </p:pic>
    </p:spTree>
    <p:extLst>
      <p:ext uri="{BB962C8B-B14F-4D97-AF65-F5344CB8AC3E}">
        <p14:creationId xmlns:p14="http://schemas.microsoft.com/office/powerpoint/2010/main" val="144741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slide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1767" y="781058"/>
            <a:ext cx="4794251" cy="976317"/>
          </a:xfrm>
        </p:spPr>
        <p:txBody>
          <a:bodyPr/>
          <a:lstStyle>
            <a:lvl1pPr>
              <a:lnSpc>
                <a:spcPct val="100000"/>
              </a:lnSpc>
              <a:defRPr sz="260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1007534" y="1727201"/>
            <a:ext cx="4798484" cy="39116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Content Placeholder 3"/>
          <p:cNvSpPr>
            <a:spLocks noGrp="1"/>
          </p:cNvSpPr>
          <p:nvPr>
            <p:ph sz="half" idx="2" hasCustomPrompt="1"/>
          </p:nvPr>
        </p:nvSpPr>
        <p:spPr>
          <a:xfrm>
            <a:off x="6298141" y="1728001"/>
            <a:ext cx="4794251" cy="3910801"/>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9" name="Text Placeholder 2"/>
          <p:cNvSpPr>
            <a:spLocks noGrp="1"/>
          </p:cNvSpPr>
          <p:nvPr>
            <p:ph type="body" idx="13" hasCustomPrompt="1"/>
          </p:nvPr>
        </p:nvSpPr>
        <p:spPr>
          <a:xfrm>
            <a:off x="6286501" y="782400"/>
            <a:ext cx="4805892" cy="976317"/>
          </a:xfrm>
        </p:spPr>
        <p:txBody>
          <a:bodyPr anchor="t"/>
          <a:lstStyle>
            <a:lvl1pPr marL="0" indent="0">
              <a:buNone/>
              <a:defRPr lang="nl-NL" sz="2600" b="0" kern="1200"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a:t>Click to enter text</a:t>
            </a:r>
          </a:p>
        </p:txBody>
      </p:sp>
      <p:sp>
        <p:nvSpPr>
          <p:cNvPr id="12" name="Tekstvak 11"/>
          <p:cNvSpPr txBox="1"/>
          <p:nvPr userDrawn="1"/>
        </p:nvSpPr>
        <p:spPr>
          <a:xfrm>
            <a:off x="-2425152" y="1743729"/>
            <a:ext cx="2358887" cy="4634211"/>
          </a:xfrm>
          <a:prstGeom prst="rect">
            <a:avLst/>
          </a:prstGeom>
          <a:solidFill>
            <a:schemeClr val="accent6"/>
          </a:solidFill>
        </p:spPr>
        <p:txBody>
          <a:bodyPr wrap="square" rtlCol="0">
            <a:noAutofit/>
          </a:bodyPr>
          <a:lstStyle/>
          <a:p>
            <a:r>
              <a:rPr lang="en-US" sz="1333" dirty="0"/>
              <a:t>Format the text by increasing or decreasing the list level.</a:t>
            </a:r>
          </a:p>
          <a:p>
            <a:endParaRPr lang="en-US" sz="1333" dirty="0"/>
          </a:p>
          <a:p>
            <a:r>
              <a:rPr lang="en-US" sz="1333" dirty="0"/>
              <a:t>Place the cursor in the text and use these </a:t>
            </a:r>
          </a:p>
          <a:p>
            <a:r>
              <a:rPr lang="en-US" sz="1333" dirty="0"/>
              <a:t>2 buttons (@ tab Start/Home - group </a:t>
            </a:r>
            <a:r>
              <a:rPr lang="en-US" sz="1333" dirty="0" err="1"/>
              <a:t>Alinea</a:t>
            </a:r>
            <a:r>
              <a:rPr lang="en-US" sz="1333" dirty="0"/>
              <a:t>/Paragraph)</a:t>
            </a:r>
          </a:p>
          <a:p>
            <a:endParaRPr lang="en-US" sz="1333" dirty="0"/>
          </a:p>
          <a:p>
            <a:endParaRPr lang="en-US" sz="1333" dirty="0"/>
          </a:p>
          <a:p>
            <a:endParaRPr lang="en-US" sz="1333" dirty="0"/>
          </a:p>
          <a:p>
            <a:endParaRPr lang="en-US" sz="1333" dirty="0"/>
          </a:p>
          <a:p>
            <a:endParaRPr lang="en-US" sz="1333" dirty="0"/>
          </a:p>
          <a:p>
            <a:endParaRPr lang="en-US" sz="1333" dirty="0"/>
          </a:p>
          <a:p>
            <a:endParaRPr lang="en-US" sz="1333" dirty="0"/>
          </a:p>
          <a:p>
            <a:r>
              <a:rPr lang="en-US" sz="1333" dirty="0"/>
              <a:t>1 = </a:t>
            </a:r>
            <a:r>
              <a:rPr lang="en-US" sz="2400" dirty="0"/>
              <a:t>19.5pt</a:t>
            </a:r>
            <a:r>
              <a:rPr lang="en-US" sz="2400" baseline="0" dirty="0"/>
              <a:t> text</a:t>
            </a:r>
            <a:endParaRPr lang="en-US" sz="2400" dirty="0"/>
          </a:p>
          <a:p>
            <a:r>
              <a:rPr lang="en-US" sz="1333" dirty="0"/>
              <a:t>2 = </a:t>
            </a:r>
            <a:r>
              <a:rPr lang="en-US" sz="2200" dirty="0"/>
              <a:t>16.5pt</a:t>
            </a:r>
            <a:r>
              <a:rPr lang="en-US" sz="2200" baseline="0" dirty="0"/>
              <a:t> text</a:t>
            </a:r>
            <a:endParaRPr lang="en-US" sz="2200" dirty="0"/>
          </a:p>
          <a:p>
            <a:r>
              <a:rPr lang="en-US" sz="1333" dirty="0"/>
              <a:t>3 = </a:t>
            </a:r>
            <a:r>
              <a:rPr lang="en-US" sz="2200" dirty="0"/>
              <a:t>• text</a:t>
            </a:r>
          </a:p>
          <a:p>
            <a:r>
              <a:rPr lang="en-US" sz="1333" dirty="0"/>
              <a:t>4 =      </a:t>
            </a:r>
            <a:r>
              <a:rPr lang="en-US" sz="2200" dirty="0"/>
              <a:t>• text</a:t>
            </a:r>
          </a:p>
          <a:p>
            <a:r>
              <a:rPr lang="en-US" sz="1333" dirty="0"/>
              <a:t>5 =           </a:t>
            </a:r>
            <a:r>
              <a:rPr lang="en-US" sz="2200" dirty="0"/>
              <a:t>• text</a:t>
            </a:r>
            <a:endParaRPr lang="en-US" sz="2200" b="1" baseline="0" dirty="0"/>
          </a:p>
        </p:txBody>
      </p:sp>
      <p:pic>
        <p:nvPicPr>
          <p:cNvPr id="13" name="Afbeelding 12"/>
          <p:cNvPicPr>
            <a:picLocks noChangeAspect="1"/>
          </p:cNvPicPr>
          <p:nvPr userDrawn="1"/>
        </p:nvPicPr>
        <p:blipFill>
          <a:blip r:embed="rId2"/>
          <a:stretch>
            <a:fillRect/>
          </a:stretch>
        </p:blipFill>
        <p:spPr>
          <a:xfrm>
            <a:off x="-2306159" y="3323167"/>
            <a:ext cx="1714500" cy="1219200"/>
          </a:xfrm>
          <a:prstGeom prst="rect">
            <a:avLst/>
          </a:prstGeom>
        </p:spPr>
      </p:pic>
    </p:spTree>
    <p:extLst>
      <p:ext uri="{BB962C8B-B14F-4D97-AF65-F5344CB8AC3E}">
        <p14:creationId xmlns:p14="http://schemas.microsoft.com/office/powerpoint/2010/main" val="26797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text - 1/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8000" y="782400"/>
            <a:ext cx="4800000" cy="976317"/>
          </a:xfrm>
        </p:spPr>
        <p:txBody>
          <a:bodyPr/>
          <a:lstStyle>
            <a:lvl1pPr>
              <a:lnSpc>
                <a:spcPct val="100000"/>
              </a:lnSpc>
              <a:defRPr sz="260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1007534" y="1727201"/>
            <a:ext cx="4798484" cy="39116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6286501" y="0"/>
            <a:ext cx="5905500" cy="6089651"/>
          </a:xfrm>
        </p:spPr>
        <p:txBody>
          <a:bodyPr/>
          <a:lstStyle>
            <a:lvl1pPr>
              <a:defRPr/>
            </a:lvl1pPr>
          </a:lstStyle>
          <a:p>
            <a:r>
              <a:rPr lang="en-GB" dirty="0"/>
              <a:t>Click to insert image</a:t>
            </a:r>
          </a:p>
        </p:txBody>
      </p:sp>
      <p:sp>
        <p:nvSpPr>
          <p:cNvPr id="11" name="Tekstvak 10"/>
          <p:cNvSpPr txBox="1"/>
          <p:nvPr userDrawn="1"/>
        </p:nvSpPr>
        <p:spPr>
          <a:xfrm>
            <a:off x="-2425152" y="1743729"/>
            <a:ext cx="2358887" cy="4634211"/>
          </a:xfrm>
          <a:prstGeom prst="rect">
            <a:avLst/>
          </a:prstGeom>
          <a:solidFill>
            <a:schemeClr val="accent6"/>
          </a:solidFill>
        </p:spPr>
        <p:txBody>
          <a:bodyPr wrap="square" rtlCol="0">
            <a:noAutofit/>
          </a:bodyPr>
          <a:lstStyle/>
          <a:p>
            <a:r>
              <a:rPr lang="en-US" sz="1333" dirty="0"/>
              <a:t>Format the text by increasing or decreasing the list level.</a:t>
            </a:r>
          </a:p>
          <a:p>
            <a:endParaRPr lang="en-US" sz="1333" dirty="0"/>
          </a:p>
          <a:p>
            <a:r>
              <a:rPr lang="en-US" sz="1333" dirty="0"/>
              <a:t>Place the cursor in the text and use these </a:t>
            </a:r>
          </a:p>
          <a:p>
            <a:r>
              <a:rPr lang="en-US" sz="1333" dirty="0"/>
              <a:t>2 buttons (@ tab Start/Home - group </a:t>
            </a:r>
            <a:r>
              <a:rPr lang="en-US" sz="1333" dirty="0" err="1"/>
              <a:t>Alinea</a:t>
            </a:r>
            <a:r>
              <a:rPr lang="en-US" sz="1333" dirty="0"/>
              <a:t>/Paragraph)</a:t>
            </a:r>
          </a:p>
          <a:p>
            <a:endParaRPr lang="en-US" sz="1333" dirty="0"/>
          </a:p>
          <a:p>
            <a:endParaRPr lang="en-US" sz="1333" dirty="0"/>
          </a:p>
          <a:p>
            <a:endParaRPr lang="en-US" sz="1333" dirty="0"/>
          </a:p>
          <a:p>
            <a:endParaRPr lang="en-US" sz="1333" dirty="0"/>
          </a:p>
          <a:p>
            <a:endParaRPr lang="en-US" sz="1333" dirty="0"/>
          </a:p>
          <a:p>
            <a:endParaRPr lang="en-US" sz="1333" dirty="0"/>
          </a:p>
          <a:p>
            <a:endParaRPr lang="en-US" sz="1333" dirty="0"/>
          </a:p>
          <a:p>
            <a:r>
              <a:rPr lang="en-US" sz="1333" dirty="0"/>
              <a:t>1 = </a:t>
            </a:r>
            <a:r>
              <a:rPr lang="en-US" sz="2400" dirty="0"/>
              <a:t>19.5pt</a:t>
            </a:r>
            <a:r>
              <a:rPr lang="en-US" sz="2400" baseline="0" dirty="0"/>
              <a:t> text</a:t>
            </a:r>
            <a:endParaRPr lang="en-US" sz="2400" dirty="0"/>
          </a:p>
          <a:p>
            <a:r>
              <a:rPr lang="en-US" sz="1333" dirty="0"/>
              <a:t>2 = </a:t>
            </a:r>
            <a:r>
              <a:rPr lang="en-US" sz="2200" dirty="0"/>
              <a:t>16.5pt</a:t>
            </a:r>
            <a:r>
              <a:rPr lang="en-US" sz="2200" baseline="0" dirty="0"/>
              <a:t> text</a:t>
            </a:r>
            <a:endParaRPr lang="en-US" sz="2200" dirty="0"/>
          </a:p>
          <a:p>
            <a:r>
              <a:rPr lang="en-US" sz="1333" dirty="0"/>
              <a:t>3 = </a:t>
            </a:r>
            <a:r>
              <a:rPr lang="en-US" sz="2200" dirty="0"/>
              <a:t>• text</a:t>
            </a:r>
          </a:p>
          <a:p>
            <a:r>
              <a:rPr lang="en-US" sz="1333" dirty="0"/>
              <a:t>4 =      </a:t>
            </a:r>
            <a:r>
              <a:rPr lang="en-US" sz="2200" dirty="0"/>
              <a:t>• text</a:t>
            </a:r>
          </a:p>
          <a:p>
            <a:r>
              <a:rPr lang="en-US" sz="1333" dirty="0"/>
              <a:t>5 =           </a:t>
            </a:r>
            <a:r>
              <a:rPr lang="en-US" sz="2200" dirty="0"/>
              <a:t>• text</a:t>
            </a:r>
            <a:endParaRPr lang="en-US" sz="2200" b="1" baseline="0" dirty="0"/>
          </a:p>
        </p:txBody>
      </p:sp>
      <p:pic>
        <p:nvPicPr>
          <p:cNvPr id="12" name="Afbeelding 11"/>
          <p:cNvPicPr>
            <a:picLocks noChangeAspect="1"/>
          </p:cNvPicPr>
          <p:nvPr userDrawn="1"/>
        </p:nvPicPr>
        <p:blipFill>
          <a:blip r:embed="rId2"/>
          <a:stretch>
            <a:fillRect/>
          </a:stretch>
        </p:blipFill>
        <p:spPr>
          <a:xfrm>
            <a:off x="-2306159" y="3323167"/>
            <a:ext cx="1714500" cy="1219200"/>
          </a:xfrm>
          <a:prstGeom prst="rect">
            <a:avLst/>
          </a:prstGeom>
        </p:spPr>
      </p:pic>
    </p:spTree>
    <p:extLst>
      <p:ext uri="{BB962C8B-B14F-4D97-AF65-F5344CB8AC3E}">
        <p14:creationId xmlns:p14="http://schemas.microsoft.com/office/powerpoint/2010/main" val="127245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3 text - 1/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8000" y="782400"/>
            <a:ext cx="6546851" cy="976317"/>
          </a:xfrm>
        </p:spPr>
        <p:txBody>
          <a:bodyPr/>
          <a:lstStyle>
            <a:lvl1pPr>
              <a:lnSpc>
                <a:spcPct val="100000"/>
              </a:lnSpc>
              <a:defRPr sz="260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1007534" y="1727201"/>
            <a:ext cx="6551084" cy="39116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8062384" y="0"/>
            <a:ext cx="4129616" cy="6089651"/>
          </a:xfrm>
        </p:spPr>
        <p:txBody>
          <a:bodyPr/>
          <a:lstStyle>
            <a:lvl1pPr>
              <a:defRPr/>
            </a:lvl1pPr>
          </a:lstStyle>
          <a:p>
            <a:r>
              <a:rPr lang="en-GB" dirty="0"/>
              <a:t>Click to insert image</a:t>
            </a:r>
          </a:p>
        </p:txBody>
      </p:sp>
      <p:sp>
        <p:nvSpPr>
          <p:cNvPr id="11" name="Tekstvak 10"/>
          <p:cNvSpPr txBox="1"/>
          <p:nvPr userDrawn="1"/>
        </p:nvSpPr>
        <p:spPr>
          <a:xfrm>
            <a:off x="-2425152" y="1743729"/>
            <a:ext cx="2358887" cy="4634211"/>
          </a:xfrm>
          <a:prstGeom prst="rect">
            <a:avLst/>
          </a:prstGeom>
          <a:solidFill>
            <a:schemeClr val="accent6"/>
          </a:solidFill>
        </p:spPr>
        <p:txBody>
          <a:bodyPr wrap="square" rtlCol="0">
            <a:noAutofit/>
          </a:bodyPr>
          <a:lstStyle/>
          <a:p>
            <a:r>
              <a:rPr lang="en-US" sz="1333" dirty="0"/>
              <a:t>Format the text by increasing or decreasing the list level.</a:t>
            </a:r>
          </a:p>
          <a:p>
            <a:endParaRPr lang="en-US" sz="1333" dirty="0"/>
          </a:p>
          <a:p>
            <a:r>
              <a:rPr lang="en-US" sz="1333" dirty="0"/>
              <a:t>Place the cursor in the text and use these </a:t>
            </a:r>
          </a:p>
          <a:p>
            <a:r>
              <a:rPr lang="en-US" sz="1333" dirty="0"/>
              <a:t>2 buttons (@ tab Start/Home - group </a:t>
            </a:r>
            <a:r>
              <a:rPr lang="en-US" sz="1333" dirty="0" err="1"/>
              <a:t>Alinea</a:t>
            </a:r>
            <a:r>
              <a:rPr lang="en-US" sz="1333" dirty="0"/>
              <a:t>/Paragraph)</a:t>
            </a:r>
          </a:p>
          <a:p>
            <a:endParaRPr lang="en-US" sz="1333" dirty="0"/>
          </a:p>
          <a:p>
            <a:endParaRPr lang="en-US" sz="1333" dirty="0"/>
          </a:p>
          <a:p>
            <a:endParaRPr lang="en-US" sz="1333" dirty="0"/>
          </a:p>
          <a:p>
            <a:endParaRPr lang="en-US" sz="1333" dirty="0"/>
          </a:p>
          <a:p>
            <a:endParaRPr lang="en-US" sz="1333" dirty="0"/>
          </a:p>
          <a:p>
            <a:endParaRPr lang="en-US" sz="1333" dirty="0"/>
          </a:p>
          <a:p>
            <a:endParaRPr lang="en-US" sz="1333" dirty="0"/>
          </a:p>
          <a:p>
            <a:r>
              <a:rPr lang="en-US" sz="1333" dirty="0"/>
              <a:t>1 = </a:t>
            </a:r>
            <a:r>
              <a:rPr lang="en-US" sz="2400" dirty="0"/>
              <a:t>19.5pt</a:t>
            </a:r>
            <a:r>
              <a:rPr lang="en-US" sz="2400" baseline="0" dirty="0"/>
              <a:t> text</a:t>
            </a:r>
            <a:endParaRPr lang="en-US" sz="2400" dirty="0"/>
          </a:p>
          <a:p>
            <a:r>
              <a:rPr lang="en-US" sz="1333" dirty="0"/>
              <a:t>2 = </a:t>
            </a:r>
            <a:r>
              <a:rPr lang="en-US" sz="2200" dirty="0"/>
              <a:t>16.5pt</a:t>
            </a:r>
            <a:r>
              <a:rPr lang="en-US" sz="2200" baseline="0" dirty="0"/>
              <a:t> text</a:t>
            </a:r>
            <a:endParaRPr lang="en-US" sz="2200" dirty="0"/>
          </a:p>
          <a:p>
            <a:r>
              <a:rPr lang="en-US" sz="1333" dirty="0"/>
              <a:t>3 = </a:t>
            </a:r>
            <a:r>
              <a:rPr lang="en-US" sz="2200" dirty="0"/>
              <a:t>• text</a:t>
            </a:r>
          </a:p>
          <a:p>
            <a:r>
              <a:rPr lang="en-US" sz="1333" dirty="0"/>
              <a:t>4 =      </a:t>
            </a:r>
            <a:r>
              <a:rPr lang="en-US" sz="2200" dirty="0"/>
              <a:t>• text</a:t>
            </a:r>
          </a:p>
          <a:p>
            <a:r>
              <a:rPr lang="en-US" sz="1333" dirty="0"/>
              <a:t>5 =           </a:t>
            </a:r>
            <a:r>
              <a:rPr lang="en-US" sz="2200" dirty="0"/>
              <a:t>• text</a:t>
            </a:r>
            <a:endParaRPr lang="en-US" sz="2200" b="1" baseline="0" dirty="0"/>
          </a:p>
        </p:txBody>
      </p:sp>
      <p:pic>
        <p:nvPicPr>
          <p:cNvPr id="12" name="Afbeelding 11"/>
          <p:cNvPicPr>
            <a:picLocks noChangeAspect="1"/>
          </p:cNvPicPr>
          <p:nvPr userDrawn="1"/>
        </p:nvPicPr>
        <p:blipFill>
          <a:blip r:embed="rId2"/>
          <a:stretch>
            <a:fillRect/>
          </a:stretch>
        </p:blipFill>
        <p:spPr>
          <a:xfrm>
            <a:off x="-2306159" y="3323167"/>
            <a:ext cx="1714500" cy="1219200"/>
          </a:xfrm>
          <a:prstGeom prst="rect">
            <a:avLst/>
          </a:prstGeom>
        </p:spPr>
      </p:pic>
    </p:spTree>
    <p:extLst>
      <p:ext uri="{BB962C8B-B14F-4D97-AF65-F5344CB8AC3E}">
        <p14:creationId xmlns:p14="http://schemas.microsoft.com/office/powerpoint/2010/main" val="257082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line + image/movie 16:9">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none"/>
          <a:lstStyle/>
          <a:p>
            <a:r>
              <a:rPr lang="en-GB" dirty="0"/>
              <a:t>This is an example of a 27 </a:t>
            </a:r>
            <a:r>
              <a:rPr lang="en-GB" dirty="0" err="1"/>
              <a:t>pt</a:t>
            </a:r>
            <a:r>
              <a:rPr lang="en-GB" dirty="0"/>
              <a:t> headline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inhoud 9"/>
          <p:cNvSpPr>
            <a:spLocks noGrp="1" noChangeAspect="1"/>
          </p:cNvSpPr>
          <p:nvPr>
            <p:ph sz="quarter" idx="13" hasCustomPrompt="1"/>
          </p:nvPr>
        </p:nvSpPr>
        <p:spPr>
          <a:xfrm>
            <a:off x="2518834" y="1439335"/>
            <a:ext cx="7056967" cy="3969600"/>
          </a:xfrm>
        </p:spPr>
        <p:txBody>
          <a:bodyPr/>
          <a:lstStyle>
            <a:lvl1pPr>
              <a:defRPr baseline="0"/>
            </a:lvl1pPr>
          </a:lstStyle>
          <a:p>
            <a:pPr lvl="0"/>
            <a:r>
              <a:rPr lang="en-GB" dirty="0"/>
              <a:t>Click icon to insert 16x9 image or movie</a:t>
            </a:r>
          </a:p>
        </p:txBody>
      </p:sp>
      <p:sp>
        <p:nvSpPr>
          <p:cNvPr id="12" name="Tijdelijke aanduiding voor tekst 11"/>
          <p:cNvSpPr>
            <a:spLocks noGrp="1"/>
          </p:cNvSpPr>
          <p:nvPr>
            <p:ph type="body" sz="quarter" idx="14" hasCustomPrompt="1"/>
          </p:nvPr>
        </p:nvSpPr>
        <p:spPr>
          <a:xfrm>
            <a:off x="2518834" y="5475024"/>
            <a:ext cx="7056967" cy="220133"/>
          </a:xfrm>
        </p:spPr>
        <p:txBody>
          <a:bodyPr/>
          <a:lstStyle>
            <a:lvl1pPr>
              <a:defRPr sz="1467" i="1"/>
            </a:lvl1pPr>
          </a:lstStyle>
          <a:p>
            <a:pPr lvl="0"/>
            <a:r>
              <a:rPr lang="en-GB" dirty="0"/>
              <a:t>Click to insert Caption under image or movie</a:t>
            </a:r>
          </a:p>
        </p:txBody>
      </p:sp>
    </p:spTree>
    <p:extLst>
      <p:ext uri="{BB962C8B-B14F-4D97-AF65-F5344CB8AC3E}">
        <p14:creationId xmlns:p14="http://schemas.microsoft.com/office/powerpoint/2010/main" val="422252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16D971-7E1E-E10C-9F7A-2E5C9B5C398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AAFBBBE-8AC1-0E63-775A-D55FA23174C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0C1CE9D-4ADD-A17F-7925-E48A00C44927}"/>
              </a:ext>
            </a:extLst>
          </p:cNvPr>
          <p:cNvSpPr>
            <a:spLocks noGrp="1"/>
          </p:cNvSpPr>
          <p:nvPr>
            <p:ph type="dt" sz="half" idx="10"/>
          </p:nvPr>
        </p:nvSpPr>
        <p:spPr/>
        <p:txBody>
          <a:bodyPr/>
          <a:lstStyle/>
          <a:p>
            <a:fld id="{8B74DCED-23D3-435F-BA81-B29F3C4299AB}" type="datetimeFigureOut">
              <a:rPr lang="ko-KR" altLang="en-US" smtClean="0"/>
              <a:t>2022-06-22</a:t>
            </a:fld>
            <a:endParaRPr lang="ko-KR" altLang="en-US"/>
          </a:p>
        </p:txBody>
      </p:sp>
      <p:sp>
        <p:nvSpPr>
          <p:cNvPr id="5" name="바닥글 개체 틀 4">
            <a:extLst>
              <a:ext uri="{FF2B5EF4-FFF2-40B4-BE49-F238E27FC236}">
                <a16:creationId xmlns:a16="http://schemas.microsoft.com/office/drawing/2014/main" id="{C9455B22-108A-F29B-F121-39D742E7094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59792D7-6497-8703-0671-72D7B06FADAC}"/>
              </a:ext>
            </a:extLst>
          </p:cNvPr>
          <p:cNvSpPr>
            <a:spLocks noGrp="1"/>
          </p:cNvSpPr>
          <p:nvPr>
            <p:ph type="sldNum" sz="quarter" idx="12"/>
          </p:nvPr>
        </p:nvSpPr>
        <p:spPr/>
        <p:txBody>
          <a:body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836164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 27pt headline on a slide with three images</a:t>
            </a:r>
            <a:endParaRPr lang="en-GB" dirty="0"/>
          </a:p>
        </p:txBody>
      </p:sp>
      <p:sp>
        <p:nvSpPr>
          <p:cNvPr id="3" name="Content Placeholder 2"/>
          <p:cNvSpPr>
            <a:spLocks noGrp="1"/>
          </p:cNvSpPr>
          <p:nvPr>
            <p:ph idx="1" hasCustomPrompt="1"/>
          </p:nvPr>
        </p:nvSpPr>
        <p:spPr>
          <a:xfrm>
            <a:off x="1011766" y="1742189"/>
            <a:ext cx="2779185" cy="848611"/>
          </a:xfrm>
        </p:spPr>
        <p:txBody>
          <a:bodyPr/>
          <a:lstStyle>
            <a:lvl1pPr>
              <a:defRPr sz="2200"/>
            </a:lvl1pPr>
          </a:lstStyle>
          <a:p>
            <a:pPr lvl="0"/>
            <a:r>
              <a:rPr lang="en-GB" dirty="0"/>
              <a:t>Click to enter text</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7" name="Content Placeholder 2"/>
          <p:cNvSpPr>
            <a:spLocks noGrp="1"/>
          </p:cNvSpPr>
          <p:nvPr>
            <p:ph idx="13" hasCustomPrompt="1"/>
          </p:nvPr>
        </p:nvSpPr>
        <p:spPr>
          <a:xfrm>
            <a:off x="4654552" y="1736881"/>
            <a:ext cx="2779185" cy="848611"/>
          </a:xfrm>
        </p:spPr>
        <p:txBody>
          <a:bodyPr/>
          <a:lstStyle>
            <a:lvl1pPr>
              <a:defRPr sz="2200"/>
            </a:lvl1pPr>
          </a:lstStyle>
          <a:p>
            <a:pPr lvl="0"/>
            <a:r>
              <a:rPr lang="en-GB" dirty="0"/>
              <a:t>Click to enter text</a:t>
            </a:r>
          </a:p>
        </p:txBody>
      </p:sp>
      <p:sp>
        <p:nvSpPr>
          <p:cNvPr id="8" name="Content Placeholder 2"/>
          <p:cNvSpPr>
            <a:spLocks noGrp="1"/>
          </p:cNvSpPr>
          <p:nvPr>
            <p:ph idx="14" hasCustomPrompt="1"/>
          </p:nvPr>
        </p:nvSpPr>
        <p:spPr>
          <a:xfrm>
            <a:off x="8313886" y="1736881"/>
            <a:ext cx="2779185" cy="848611"/>
          </a:xfrm>
        </p:spPr>
        <p:txBody>
          <a:bodyPr/>
          <a:lstStyle>
            <a:lvl1pPr>
              <a:defRPr sz="2200"/>
            </a:lvl1pPr>
          </a:lstStyle>
          <a:p>
            <a:pPr lvl="0"/>
            <a:r>
              <a:rPr lang="en-GB" dirty="0"/>
              <a:t>Click to enter text</a:t>
            </a:r>
          </a:p>
        </p:txBody>
      </p:sp>
      <p:sp>
        <p:nvSpPr>
          <p:cNvPr id="10" name="Tijdelijke aanduiding voor afbeelding 9"/>
          <p:cNvSpPr>
            <a:spLocks noGrp="1"/>
          </p:cNvSpPr>
          <p:nvPr>
            <p:ph type="pic" sz="quarter" idx="15" hasCustomPrompt="1"/>
          </p:nvPr>
        </p:nvSpPr>
        <p:spPr>
          <a:xfrm>
            <a:off x="1007534" y="2590802"/>
            <a:ext cx="2783417" cy="3500397"/>
          </a:xfrm>
        </p:spPr>
        <p:txBody>
          <a:bodyPr/>
          <a:lstStyle>
            <a:lvl1pPr>
              <a:defRPr baseline="0"/>
            </a:lvl1pPr>
          </a:lstStyle>
          <a:p>
            <a:r>
              <a:rPr lang="en-GB" dirty="0"/>
              <a:t>Click to insert image</a:t>
            </a:r>
          </a:p>
        </p:txBody>
      </p:sp>
      <p:sp>
        <p:nvSpPr>
          <p:cNvPr id="11" name="Tijdelijke aanduiding voor afbeelding 9"/>
          <p:cNvSpPr>
            <a:spLocks noGrp="1"/>
          </p:cNvSpPr>
          <p:nvPr>
            <p:ph type="pic" sz="quarter" idx="16" hasCustomPrompt="1"/>
          </p:nvPr>
        </p:nvSpPr>
        <p:spPr>
          <a:xfrm>
            <a:off x="4650320" y="2590802"/>
            <a:ext cx="2783417" cy="3500397"/>
          </a:xfrm>
        </p:spPr>
        <p:txBody>
          <a:bodyPr/>
          <a:lstStyle>
            <a:lvl1pPr marL="0" marR="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
        <p:nvSpPr>
          <p:cNvPr id="12" name="Tijdelijke aanduiding voor afbeelding 9"/>
          <p:cNvSpPr>
            <a:spLocks noGrp="1"/>
          </p:cNvSpPr>
          <p:nvPr>
            <p:ph type="pic" sz="quarter" idx="17" hasCustomPrompt="1"/>
          </p:nvPr>
        </p:nvSpPr>
        <p:spPr>
          <a:xfrm>
            <a:off x="8313886" y="2590802"/>
            <a:ext cx="2783417" cy="3500397"/>
          </a:xfrm>
        </p:spPr>
        <p:txBody>
          <a:bodyPr/>
          <a:lstStyle>
            <a:lvl1pPr marL="0" marR="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Tree>
    <p:extLst>
      <p:ext uri="{BB962C8B-B14F-4D97-AF65-F5344CB8AC3E}">
        <p14:creationId xmlns:p14="http://schemas.microsoft.com/office/powerpoint/2010/main" val="229985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image - 1/2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024" y="782400"/>
            <a:ext cx="4800000" cy="976317"/>
          </a:xfrm>
        </p:spPr>
        <p:txBody>
          <a:bodyPr/>
          <a:lstStyle>
            <a:lvl1pPr>
              <a:lnSpc>
                <a:spcPct val="100000"/>
              </a:lnSpc>
              <a:defRPr sz="260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6293791" y="1727201"/>
            <a:ext cx="4798484" cy="39116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1" y="0"/>
            <a:ext cx="5806017" cy="6089651"/>
          </a:xfrm>
        </p:spPr>
        <p:txBody>
          <a:bodyPr/>
          <a:lstStyle>
            <a:lvl1pPr marL="0" marR="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p:txBody>
      </p:sp>
      <p:sp>
        <p:nvSpPr>
          <p:cNvPr id="11" name="Tekstvak 10"/>
          <p:cNvSpPr txBox="1"/>
          <p:nvPr userDrawn="1"/>
        </p:nvSpPr>
        <p:spPr>
          <a:xfrm>
            <a:off x="-2425152" y="1743729"/>
            <a:ext cx="2358887" cy="4634211"/>
          </a:xfrm>
          <a:prstGeom prst="rect">
            <a:avLst/>
          </a:prstGeom>
          <a:solidFill>
            <a:schemeClr val="accent6"/>
          </a:solidFill>
        </p:spPr>
        <p:txBody>
          <a:bodyPr wrap="square" rtlCol="0">
            <a:noAutofit/>
          </a:bodyPr>
          <a:lstStyle/>
          <a:p>
            <a:r>
              <a:rPr lang="en-US" sz="1333" dirty="0"/>
              <a:t>Format the text by increasing or decreasing the list level.</a:t>
            </a:r>
          </a:p>
          <a:p>
            <a:endParaRPr lang="en-US" sz="1333" dirty="0"/>
          </a:p>
          <a:p>
            <a:r>
              <a:rPr lang="en-US" sz="1333" dirty="0"/>
              <a:t>Place the cursor in the text and use these </a:t>
            </a:r>
          </a:p>
          <a:p>
            <a:r>
              <a:rPr lang="en-US" sz="1333" dirty="0"/>
              <a:t>2 buttons (@ tab Start/Home - group </a:t>
            </a:r>
            <a:r>
              <a:rPr lang="en-US" sz="1333" dirty="0" err="1"/>
              <a:t>Alinea</a:t>
            </a:r>
            <a:r>
              <a:rPr lang="en-US" sz="1333" dirty="0"/>
              <a:t>/Paragraph)</a:t>
            </a:r>
          </a:p>
          <a:p>
            <a:endParaRPr lang="en-US" sz="1333" dirty="0"/>
          </a:p>
          <a:p>
            <a:endParaRPr lang="en-US" sz="1333" dirty="0"/>
          </a:p>
          <a:p>
            <a:endParaRPr lang="en-US" sz="1333" dirty="0"/>
          </a:p>
          <a:p>
            <a:endParaRPr lang="en-US" sz="1333" dirty="0"/>
          </a:p>
          <a:p>
            <a:endParaRPr lang="en-US" sz="1333" dirty="0"/>
          </a:p>
          <a:p>
            <a:endParaRPr lang="en-US" sz="1333" dirty="0"/>
          </a:p>
          <a:p>
            <a:endParaRPr lang="en-US" sz="1333" dirty="0"/>
          </a:p>
          <a:p>
            <a:r>
              <a:rPr lang="en-US" sz="1333" dirty="0"/>
              <a:t>1 = </a:t>
            </a:r>
            <a:r>
              <a:rPr lang="en-US" sz="2400" dirty="0"/>
              <a:t>19.5pt</a:t>
            </a:r>
            <a:r>
              <a:rPr lang="en-US" sz="2400" baseline="0" dirty="0"/>
              <a:t> text</a:t>
            </a:r>
            <a:endParaRPr lang="en-US" sz="2400" dirty="0"/>
          </a:p>
          <a:p>
            <a:r>
              <a:rPr lang="en-US" sz="1333" dirty="0"/>
              <a:t>2 = </a:t>
            </a:r>
            <a:r>
              <a:rPr lang="en-US" sz="2200" dirty="0"/>
              <a:t>16.5pt</a:t>
            </a:r>
            <a:r>
              <a:rPr lang="en-US" sz="2200" baseline="0" dirty="0"/>
              <a:t> text</a:t>
            </a:r>
            <a:endParaRPr lang="en-US" sz="2200" dirty="0"/>
          </a:p>
          <a:p>
            <a:r>
              <a:rPr lang="en-US" sz="1333" dirty="0"/>
              <a:t>3 = </a:t>
            </a:r>
            <a:r>
              <a:rPr lang="en-US" sz="2200" dirty="0"/>
              <a:t>• text</a:t>
            </a:r>
          </a:p>
          <a:p>
            <a:r>
              <a:rPr lang="en-US" sz="1333" dirty="0"/>
              <a:t>4 =      </a:t>
            </a:r>
            <a:r>
              <a:rPr lang="en-US" sz="2200" dirty="0"/>
              <a:t>• text</a:t>
            </a:r>
          </a:p>
          <a:p>
            <a:r>
              <a:rPr lang="en-US" sz="1333" dirty="0"/>
              <a:t>5 =           </a:t>
            </a:r>
            <a:r>
              <a:rPr lang="en-US" sz="2200" dirty="0"/>
              <a:t>• text</a:t>
            </a:r>
            <a:endParaRPr lang="en-US" sz="2200" b="1" baseline="0" dirty="0"/>
          </a:p>
        </p:txBody>
      </p:sp>
      <p:pic>
        <p:nvPicPr>
          <p:cNvPr id="12" name="Afbeelding 11"/>
          <p:cNvPicPr>
            <a:picLocks noChangeAspect="1"/>
          </p:cNvPicPr>
          <p:nvPr userDrawn="1"/>
        </p:nvPicPr>
        <p:blipFill>
          <a:blip r:embed="rId2"/>
          <a:stretch>
            <a:fillRect/>
          </a:stretch>
        </p:blipFill>
        <p:spPr>
          <a:xfrm>
            <a:off x="-2306159" y="3323167"/>
            <a:ext cx="1714500" cy="1219200"/>
          </a:xfrm>
          <a:prstGeom prst="rect">
            <a:avLst/>
          </a:prstGeom>
        </p:spPr>
      </p:pic>
    </p:spTree>
    <p:extLst>
      <p:ext uri="{BB962C8B-B14F-4D97-AF65-F5344CB8AC3E}">
        <p14:creationId xmlns:p14="http://schemas.microsoft.com/office/powerpoint/2010/main" val="22642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 image - 2/3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9207" y="782400"/>
            <a:ext cx="6427893" cy="976317"/>
          </a:xfrm>
        </p:spPr>
        <p:txBody>
          <a:bodyPr/>
          <a:lstStyle>
            <a:lvl1pPr>
              <a:lnSpc>
                <a:spcPct val="100000"/>
              </a:lnSpc>
              <a:defRPr sz="260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4654974" y="1727201"/>
            <a:ext cx="6432127" cy="3911600"/>
          </a:xfrm>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0" y="0"/>
            <a:ext cx="4030133" cy="6089651"/>
          </a:xfrm>
        </p:spPr>
        <p:txBody>
          <a:bodyPr/>
          <a:lstStyle/>
          <a:p>
            <a:r>
              <a:rPr lang="en-GB" dirty="0"/>
              <a:t>Click to insert image</a:t>
            </a:r>
          </a:p>
        </p:txBody>
      </p:sp>
      <p:sp>
        <p:nvSpPr>
          <p:cNvPr id="11" name="Tekstvak 10"/>
          <p:cNvSpPr txBox="1"/>
          <p:nvPr userDrawn="1"/>
        </p:nvSpPr>
        <p:spPr>
          <a:xfrm>
            <a:off x="-2425152" y="1743729"/>
            <a:ext cx="2358887" cy="4634211"/>
          </a:xfrm>
          <a:prstGeom prst="rect">
            <a:avLst/>
          </a:prstGeom>
          <a:solidFill>
            <a:schemeClr val="accent6"/>
          </a:solidFill>
        </p:spPr>
        <p:txBody>
          <a:bodyPr wrap="square" rtlCol="0">
            <a:noAutofit/>
          </a:bodyPr>
          <a:lstStyle/>
          <a:p>
            <a:r>
              <a:rPr lang="en-US" sz="1333" dirty="0"/>
              <a:t>Format the text by increasing or decreasing the list level.</a:t>
            </a:r>
          </a:p>
          <a:p>
            <a:endParaRPr lang="en-US" sz="1333" dirty="0"/>
          </a:p>
          <a:p>
            <a:r>
              <a:rPr lang="en-US" sz="1333" dirty="0"/>
              <a:t>Place the cursor in the text and use these </a:t>
            </a:r>
          </a:p>
          <a:p>
            <a:r>
              <a:rPr lang="en-US" sz="1333" dirty="0"/>
              <a:t>2 buttons (@ tab Start/Home - group </a:t>
            </a:r>
            <a:r>
              <a:rPr lang="en-US" sz="1333" dirty="0" err="1"/>
              <a:t>Alinea</a:t>
            </a:r>
            <a:r>
              <a:rPr lang="en-US" sz="1333" dirty="0"/>
              <a:t>/Paragraph)</a:t>
            </a:r>
          </a:p>
          <a:p>
            <a:endParaRPr lang="en-US" sz="1333" dirty="0"/>
          </a:p>
          <a:p>
            <a:endParaRPr lang="en-US" sz="1333" dirty="0"/>
          </a:p>
          <a:p>
            <a:endParaRPr lang="en-US" sz="1333" dirty="0"/>
          </a:p>
          <a:p>
            <a:endParaRPr lang="en-US" sz="1333" dirty="0"/>
          </a:p>
          <a:p>
            <a:endParaRPr lang="en-US" sz="1333" dirty="0"/>
          </a:p>
          <a:p>
            <a:endParaRPr lang="en-US" sz="1333" dirty="0"/>
          </a:p>
          <a:p>
            <a:endParaRPr lang="en-US" sz="1333" dirty="0"/>
          </a:p>
          <a:p>
            <a:r>
              <a:rPr lang="en-US" sz="1333" dirty="0"/>
              <a:t>1 = </a:t>
            </a:r>
            <a:r>
              <a:rPr lang="en-US" sz="2400" dirty="0"/>
              <a:t>19.5pt</a:t>
            </a:r>
            <a:r>
              <a:rPr lang="en-US" sz="2400" baseline="0" dirty="0"/>
              <a:t> text</a:t>
            </a:r>
            <a:endParaRPr lang="en-US" sz="2400" dirty="0"/>
          </a:p>
          <a:p>
            <a:r>
              <a:rPr lang="en-US" sz="1333" dirty="0"/>
              <a:t>2 = </a:t>
            </a:r>
            <a:r>
              <a:rPr lang="en-US" sz="2200" dirty="0"/>
              <a:t>16.5pt</a:t>
            </a:r>
            <a:r>
              <a:rPr lang="en-US" sz="2200" baseline="0" dirty="0"/>
              <a:t> text</a:t>
            </a:r>
            <a:endParaRPr lang="en-US" sz="2200" dirty="0"/>
          </a:p>
          <a:p>
            <a:r>
              <a:rPr lang="en-US" sz="1333" dirty="0"/>
              <a:t>3 = </a:t>
            </a:r>
            <a:r>
              <a:rPr lang="en-US" sz="2200" dirty="0"/>
              <a:t>• text</a:t>
            </a:r>
          </a:p>
          <a:p>
            <a:r>
              <a:rPr lang="en-US" sz="1333" dirty="0"/>
              <a:t>4 =      </a:t>
            </a:r>
            <a:r>
              <a:rPr lang="en-US" sz="2200" dirty="0"/>
              <a:t>• text</a:t>
            </a:r>
          </a:p>
          <a:p>
            <a:r>
              <a:rPr lang="en-US" sz="1333" dirty="0"/>
              <a:t>5 =           </a:t>
            </a:r>
            <a:r>
              <a:rPr lang="en-US" sz="2200" dirty="0"/>
              <a:t>• text</a:t>
            </a:r>
            <a:endParaRPr lang="en-US" sz="2200" b="1" baseline="0" dirty="0"/>
          </a:p>
        </p:txBody>
      </p:sp>
      <p:pic>
        <p:nvPicPr>
          <p:cNvPr id="12" name="Afbeelding 11"/>
          <p:cNvPicPr>
            <a:picLocks noChangeAspect="1"/>
          </p:cNvPicPr>
          <p:nvPr userDrawn="1"/>
        </p:nvPicPr>
        <p:blipFill>
          <a:blip r:embed="rId2"/>
          <a:stretch>
            <a:fillRect/>
          </a:stretch>
        </p:blipFill>
        <p:spPr>
          <a:xfrm>
            <a:off x="-2306159" y="3323167"/>
            <a:ext cx="1714500" cy="1219200"/>
          </a:xfrm>
          <a:prstGeom prst="rect">
            <a:avLst/>
          </a:prstGeom>
        </p:spPr>
      </p:pic>
    </p:spTree>
    <p:extLst>
      <p:ext uri="{BB962C8B-B14F-4D97-AF65-F5344CB8AC3E}">
        <p14:creationId xmlns:p14="http://schemas.microsoft.com/office/powerpoint/2010/main" val="316792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ing + full screen dark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1767" y="691201"/>
            <a:ext cx="10075333" cy="978436"/>
          </a:xfrm>
        </p:spPr>
        <p:txBody>
          <a:bodyPr/>
          <a:lstStyle>
            <a:lvl1pPr>
              <a:defRPr baseline="0">
                <a:solidFill>
                  <a:schemeClr val="bg1"/>
                </a:solidFill>
              </a:defRPr>
            </a:lvl1pPr>
          </a:lstStyle>
          <a:p>
            <a:r>
              <a:rPr lang="en-GB" dirty="0"/>
              <a:t>This is an example of a white headline on a full screen, dark image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8" name="Tekstvak 7"/>
          <p:cNvSpPr txBox="1"/>
          <p:nvPr userDrawn="1"/>
        </p:nvSpPr>
        <p:spPr>
          <a:xfrm>
            <a:off x="-2414990" y="814665"/>
            <a:ext cx="2305879" cy="2143536"/>
          </a:xfrm>
          <a:prstGeom prst="rect">
            <a:avLst/>
          </a:prstGeom>
          <a:solidFill>
            <a:schemeClr val="accent6"/>
          </a:solidFill>
        </p:spPr>
        <p:txBody>
          <a:bodyPr wrap="square" rtlCol="0">
            <a:spAutoFit/>
          </a:bodyPr>
          <a:lstStyle/>
          <a:p>
            <a:r>
              <a:rPr lang="en-US" sz="1333" baseline="0" dirty="0">
                <a:solidFill>
                  <a:schemeClr val="tx1"/>
                </a:solidFill>
              </a:rPr>
              <a:t>Add a background image by </a:t>
            </a:r>
          </a:p>
          <a:p>
            <a:endParaRPr lang="en-US" sz="1333" baseline="0" dirty="0">
              <a:solidFill>
                <a:schemeClr val="tx1"/>
              </a:solidFill>
            </a:endParaRPr>
          </a:p>
          <a:p>
            <a:pPr marL="114297" lvl="0" indent="-114297">
              <a:buFont typeface="Arial" panose="020B0604020202020204" pitchFamily="34" charset="0"/>
              <a:buChar char="•"/>
            </a:pPr>
            <a:r>
              <a:rPr lang="en-US" sz="1333" baseline="0" dirty="0">
                <a:solidFill>
                  <a:schemeClr val="tx1"/>
                </a:solidFill>
              </a:rPr>
              <a:t>Right-click -&gt; ‘Format background...',</a:t>
            </a:r>
          </a:p>
          <a:p>
            <a:pPr marL="228594" lvl="0"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Choose ‘Fill by image’ or ‘</a:t>
            </a:r>
            <a:r>
              <a:rPr lang="en-US" sz="1333" baseline="0" dirty="0" err="1">
                <a:solidFill>
                  <a:schemeClr val="tx1"/>
                </a:solidFill>
              </a:rPr>
              <a:t>Bitmappattern</a:t>
            </a:r>
            <a:r>
              <a:rPr lang="en-US" sz="1333" baseline="0" dirty="0">
                <a:solidFill>
                  <a:schemeClr val="tx1"/>
                </a:solidFill>
              </a:rPr>
              <a:t>’,</a:t>
            </a:r>
          </a:p>
          <a:p>
            <a:pPr marL="228594"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Click the ‘File...’-button to browse for an image.</a:t>
            </a:r>
          </a:p>
        </p:txBody>
      </p:sp>
    </p:spTree>
    <p:extLst>
      <p:ext uri="{BB962C8B-B14F-4D97-AF65-F5344CB8AC3E}">
        <p14:creationId xmlns:p14="http://schemas.microsoft.com/office/powerpoint/2010/main" val="273950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ing + full screen light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1767" y="691201"/>
            <a:ext cx="10075333" cy="978436"/>
          </a:xfrm>
        </p:spPr>
        <p:txBody>
          <a:bodyPr/>
          <a:lstStyle>
            <a:lvl1pPr>
              <a:defRPr baseline="0">
                <a:solidFill>
                  <a:schemeClr val="tx1"/>
                </a:solidFill>
              </a:defRPr>
            </a:lvl1pPr>
          </a:lstStyle>
          <a:p>
            <a:r>
              <a:rPr lang="en-GB" dirty="0"/>
              <a:t>This is an example of a black headline on a full screen, light image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8" name="Tekstvak 7"/>
          <p:cNvSpPr txBox="1"/>
          <p:nvPr userDrawn="1"/>
        </p:nvSpPr>
        <p:spPr>
          <a:xfrm>
            <a:off x="-2414990" y="814665"/>
            <a:ext cx="2305879" cy="2143536"/>
          </a:xfrm>
          <a:prstGeom prst="rect">
            <a:avLst/>
          </a:prstGeom>
          <a:solidFill>
            <a:schemeClr val="accent6"/>
          </a:solidFill>
        </p:spPr>
        <p:txBody>
          <a:bodyPr wrap="square" rtlCol="0">
            <a:spAutoFit/>
          </a:bodyPr>
          <a:lstStyle/>
          <a:p>
            <a:r>
              <a:rPr lang="en-US" sz="1333" baseline="0" dirty="0">
                <a:solidFill>
                  <a:schemeClr val="tx1"/>
                </a:solidFill>
              </a:rPr>
              <a:t>Add a background image by </a:t>
            </a:r>
          </a:p>
          <a:p>
            <a:endParaRPr lang="en-US" sz="1333" baseline="0" dirty="0">
              <a:solidFill>
                <a:schemeClr val="tx1"/>
              </a:solidFill>
            </a:endParaRPr>
          </a:p>
          <a:p>
            <a:pPr marL="114297" lvl="0" indent="-114297">
              <a:buFont typeface="Arial" panose="020B0604020202020204" pitchFamily="34" charset="0"/>
              <a:buChar char="•"/>
            </a:pPr>
            <a:r>
              <a:rPr lang="en-US" sz="1333" baseline="0" dirty="0">
                <a:solidFill>
                  <a:schemeClr val="tx1"/>
                </a:solidFill>
              </a:rPr>
              <a:t>Right-click -&gt; ‘Format background...',</a:t>
            </a:r>
          </a:p>
          <a:p>
            <a:pPr marL="228594" lvl="0"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Choose ‘Fill by image’ or ‘</a:t>
            </a:r>
            <a:r>
              <a:rPr lang="en-US" sz="1333" baseline="0" dirty="0" err="1">
                <a:solidFill>
                  <a:schemeClr val="tx1"/>
                </a:solidFill>
              </a:rPr>
              <a:t>Bitmappattern</a:t>
            </a:r>
            <a:r>
              <a:rPr lang="en-US" sz="1333" baseline="0" dirty="0">
                <a:solidFill>
                  <a:schemeClr val="tx1"/>
                </a:solidFill>
              </a:rPr>
              <a:t>’,</a:t>
            </a:r>
          </a:p>
          <a:p>
            <a:pPr marL="228594"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Click the ‘File...’-button to browse for an image.</a:t>
            </a:r>
          </a:p>
        </p:txBody>
      </p:sp>
    </p:spTree>
    <p:extLst>
      <p:ext uri="{BB962C8B-B14F-4D97-AF65-F5344CB8AC3E}">
        <p14:creationId xmlns:p14="http://schemas.microsoft.com/office/powerpoint/2010/main" val="98704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1767" y="691201"/>
            <a:ext cx="10075333" cy="978436"/>
          </a:xfrm>
        </p:spPr>
        <p:txBody>
          <a:bodyPr/>
          <a:lstStyle>
            <a:lvl1pPr>
              <a:defRPr baseline="0">
                <a:solidFill>
                  <a:schemeClr val="tx1"/>
                </a:solidFill>
              </a:defRPr>
            </a:lvl1pPr>
          </a:lstStyle>
          <a:p>
            <a:r>
              <a:rPr lang="en-GB" dirty="0"/>
              <a:t>This is an example of a black headline on a white background</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cxnSp>
        <p:nvCxnSpPr>
          <p:cNvPr id="7" name="Rechte verbindingslijn 6"/>
          <p:cNvCxnSpPr/>
          <p:nvPr userDrawn="1"/>
        </p:nvCxnSpPr>
        <p:spPr>
          <a:xfrm>
            <a:off x="0" y="6085043"/>
            <a:ext cx="12192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jdelijke aanduiding voor afbeelding 8"/>
          <p:cNvSpPr>
            <a:spLocks noGrp="1"/>
          </p:cNvSpPr>
          <p:nvPr>
            <p:ph type="pic" sz="quarter" idx="13" hasCustomPrompt="1"/>
          </p:nvPr>
        </p:nvSpPr>
        <p:spPr>
          <a:xfrm>
            <a:off x="2520001" y="1732100"/>
            <a:ext cx="7056967" cy="3969600"/>
          </a:xfrm>
        </p:spPr>
        <p:txBody>
          <a:bodyPr/>
          <a:lstStyle>
            <a:lvl1pPr marL="0" marR="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
        <p:nvSpPr>
          <p:cNvPr id="8" name="Tekstvak 7"/>
          <p:cNvSpPr txBox="1"/>
          <p:nvPr userDrawn="1"/>
        </p:nvSpPr>
        <p:spPr>
          <a:xfrm>
            <a:off x="-2414990" y="814665"/>
            <a:ext cx="2305879" cy="3374257"/>
          </a:xfrm>
          <a:prstGeom prst="rect">
            <a:avLst/>
          </a:prstGeom>
          <a:solidFill>
            <a:schemeClr val="accent6"/>
          </a:solidFill>
        </p:spPr>
        <p:txBody>
          <a:bodyPr wrap="square" rtlCol="0">
            <a:spAutoFit/>
          </a:bodyPr>
          <a:lstStyle/>
          <a:p>
            <a:r>
              <a:rPr lang="en-US" sz="1333" baseline="0" dirty="0">
                <a:solidFill>
                  <a:schemeClr val="tx1"/>
                </a:solidFill>
              </a:rPr>
              <a:t>For the placement of a photo/illustration with a white background, as shown on the right, please choose this slide-layout.</a:t>
            </a:r>
          </a:p>
          <a:p>
            <a:endParaRPr lang="en-US" sz="1333" baseline="0" dirty="0">
              <a:solidFill>
                <a:schemeClr val="tx1"/>
              </a:solidFill>
            </a:endParaRPr>
          </a:p>
          <a:p>
            <a:r>
              <a:rPr lang="en-US" sz="1333" baseline="0" dirty="0">
                <a:solidFill>
                  <a:schemeClr val="tx1"/>
                </a:solidFill>
              </a:rPr>
              <a:t>Add a background image by </a:t>
            </a:r>
          </a:p>
          <a:p>
            <a:endParaRPr lang="en-US" sz="1333" baseline="0" dirty="0">
              <a:solidFill>
                <a:schemeClr val="tx1"/>
              </a:solidFill>
            </a:endParaRPr>
          </a:p>
          <a:p>
            <a:pPr marL="114297" lvl="0" indent="-114297">
              <a:buFont typeface="Arial" panose="020B0604020202020204" pitchFamily="34" charset="0"/>
              <a:buChar char="•"/>
            </a:pPr>
            <a:r>
              <a:rPr lang="en-US" sz="1333" baseline="0" dirty="0">
                <a:solidFill>
                  <a:schemeClr val="tx1"/>
                </a:solidFill>
              </a:rPr>
              <a:t>Right-click -&gt; ‘Format background...',</a:t>
            </a:r>
          </a:p>
          <a:p>
            <a:pPr marL="228594" lvl="0"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Choose ‘Fill by image’ or ‘</a:t>
            </a:r>
            <a:r>
              <a:rPr lang="en-US" sz="1333" baseline="0" dirty="0" err="1">
                <a:solidFill>
                  <a:schemeClr val="tx1"/>
                </a:solidFill>
              </a:rPr>
              <a:t>Bitmappattern</a:t>
            </a:r>
            <a:r>
              <a:rPr lang="en-US" sz="1333" baseline="0" dirty="0">
                <a:solidFill>
                  <a:schemeClr val="tx1"/>
                </a:solidFill>
              </a:rPr>
              <a:t>’,</a:t>
            </a:r>
          </a:p>
          <a:p>
            <a:pPr marL="228594" indent="-228594">
              <a:buFont typeface="Arial" panose="020B0604020202020204" pitchFamily="34" charset="0"/>
              <a:buChar char="•"/>
            </a:pPr>
            <a:endParaRPr lang="en-US" sz="1333" baseline="0" dirty="0">
              <a:solidFill>
                <a:schemeClr val="tx1"/>
              </a:solidFill>
            </a:endParaRPr>
          </a:p>
          <a:p>
            <a:pPr marL="114297" indent="-114297">
              <a:buFont typeface="Arial" panose="020B0604020202020204" pitchFamily="34" charset="0"/>
              <a:buChar char="•"/>
            </a:pPr>
            <a:r>
              <a:rPr lang="en-US" sz="1333" baseline="0" dirty="0">
                <a:solidFill>
                  <a:schemeClr val="tx1"/>
                </a:solidFill>
              </a:rPr>
              <a:t>Click the ‘File...’-button to browse for an image.</a:t>
            </a:r>
          </a:p>
          <a:p>
            <a:endParaRPr lang="en-US" sz="1333" dirty="0">
              <a:solidFill>
                <a:schemeClr val="tx1"/>
              </a:solidFill>
            </a:endParaRPr>
          </a:p>
        </p:txBody>
      </p:sp>
    </p:spTree>
    <p:extLst>
      <p:ext uri="{BB962C8B-B14F-4D97-AF65-F5344CB8AC3E}">
        <p14:creationId xmlns:p14="http://schemas.microsoft.com/office/powerpoint/2010/main" val="104125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Scarlet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9" name="Tekstvak 8"/>
          <p:cNvSpPr txBox="1"/>
          <p:nvPr userDrawn="1"/>
        </p:nvSpPr>
        <p:spPr>
          <a:xfrm>
            <a:off x="-2425152" y="1743729"/>
            <a:ext cx="2358887" cy="4634211"/>
          </a:xfrm>
          <a:prstGeom prst="rect">
            <a:avLst/>
          </a:prstGeom>
          <a:solidFill>
            <a:schemeClr val="accent6"/>
          </a:solidFill>
        </p:spPr>
        <p:txBody>
          <a:bodyPr wrap="square" rtlCol="0">
            <a:noAutofit/>
          </a:bodyPr>
          <a:lstStyle/>
          <a:p>
            <a:r>
              <a:rPr lang="en-US" sz="1333" dirty="0"/>
              <a:t>Format the text by increasing or decreasing the list level.</a:t>
            </a:r>
          </a:p>
          <a:p>
            <a:endParaRPr lang="en-US" sz="1333" dirty="0"/>
          </a:p>
          <a:p>
            <a:r>
              <a:rPr lang="en-US" sz="1333" dirty="0"/>
              <a:t>Place the cursor in the text and use these </a:t>
            </a:r>
          </a:p>
          <a:p>
            <a:r>
              <a:rPr lang="en-US" sz="1333" dirty="0"/>
              <a:t>2 buttons (@ tab Start/Home - group </a:t>
            </a:r>
            <a:r>
              <a:rPr lang="en-US" sz="1333" dirty="0" err="1"/>
              <a:t>Alinea</a:t>
            </a:r>
            <a:r>
              <a:rPr lang="en-US" sz="1333" dirty="0"/>
              <a:t>/Paragraph)</a:t>
            </a:r>
          </a:p>
          <a:p>
            <a:endParaRPr lang="en-US" sz="1333" dirty="0"/>
          </a:p>
          <a:p>
            <a:endParaRPr lang="en-US" sz="1333" dirty="0"/>
          </a:p>
          <a:p>
            <a:endParaRPr lang="en-US" sz="1333" dirty="0"/>
          </a:p>
          <a:p>
            <a:endParaRPr lang="en-US" sz="1333" dirty="0"/>
          </a:p>
          <a:p>
            <a:endParaRPr lang="en-US" sz="1333" dirty="0"/>
          </a:p>
          <a:p>
            <a:endParaRPr lang="en-US" sz="1333" dirty="0"/>
          </a:p>
          <a:p>
            <a:endParaRPr lang="en-US" sz="1333" dirty="0"/>
          </a:p>
          <a:p>
            <a:r>
              <a:rPr lang="en-US" sz="1333" dirty="0"/>
              <a:t>1 = </a:t>
            </a:r>
            <a:r>
              <a:rPr lang="en-US" sz="2400" dirty="0"/>
              <a:t>19.5pt</a:t>
            </a:r>
            <a:r>
              <a:rPr lang="en-US" sz="2400" baseline="0" dirty="0"/>
              <a:t> text</a:t>
            </a:r>
            <a:endParaRPr lang="en-US" sz="2400" dirty="0"/>
          </a:p>
          <a:p>
            <a:r>
              <a:rPr lang="en-US" sz="1333" dirty="0"/>
              <a:t>2 = </a:t>
            </a:r>
            <a:r>
              <a:rPr lang="en-US" sz="2200" dirty="0"/>
              <a:t>16.5pt</a:t>
            </a:r>
            <a:r>
              <a:rPr lang="en-US" sz="2200" baseline="0" dirty="0"/>
              <a:t> text</a:t>
            </a:r>
            <a:endParaRPr lang="en-US" sz="2200" dirty="0"/>
          </a:p>
          <a:p>
            <a:r>
              <a:rPr lang="en-US" sz="1333" dirty="0"/>
              <a:t>3 = </a:t>
            </a:r>
            <a:r>
              <a:rPr lang="en-US" sz="2200" dirty="0"/>
              <a:t>• text</a:t>
            </a:r>
          </a:p>
          <a:p>
            <a:r>
              <a:rPr lang="en-US" sz="1333" dirty="0"/>
              <a:t>4 =      </a:t>
            </a:r>
            <a:r>
              <a:rPr lang="en-US" sz="2200" dirty="0"/>
              <a:t>• text</a:t>
            </a:r>
          </a:p>
          <a:p>
            <a:r>
              <a:rPr lang="en-US" sz="1333" dirty="0"/>
              <a:t>5 =           </a:t>
            </a:r>
            <a:r>
              <a:rPr lang="en-US" sz="2200" dirty="0"/>
              <a:t>• text</a:t>
            </a:r>
            <a:endParaRPr lang="en-US" sz="2200" b="1" baseline="0" dirty="0"/>
          </a:p>
        </p:txBody>
      </p:sp>
      <p:pic>
        <p:nvPicPr>
          <p:cNvPr id="10" name="Afbeelding 9"/>
          <p:cNvPicPr>
            <a:picLocks noChangeAspect="1"/>
          </p:cNvPicPr>
          <p:nvPr userDrawn="1"/>
        </p:nvPicPr>
        <p:blipFill>
          <a:blip r:embed="rId2"/>
          <a:stretch>
            <a:fillRect/>
          </a:stretch>
        </p:blipFill>
        <p:spPr>
          <a:xfrm>
            <a:off x="-2306159" y="3323167"/>
            <a:ext cx="1714500" cy="1219200"/>
          </a:xfrm>
          <a:prstGeom prst="rect">
            <a:avLst/>
          </a:prstGeom>
        </p:spPr>
      </p:pic>
    </p:spTree>
    <p:extLst>
      <p:ext uri="{BB962C8B-B14F-4D97-AF65-F5344CB8AC3E}">
        <p14:creationId xmlns:p14="http://schemas.microsoft.com/office/powerpoint/2010/main" val="175083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7534" y="782401"/>
            <a:ext cx="10084741" cy="688452"/>
          </a:xfrm>
        </p:spPr>
        <p:txBody>
          <a:bodyPr wrap="none"/>
          <a:lstStyle>
            <a:lvl1pPr>
              <a:lnSpc>
                <a:spcPct val="100000"/>
              </a:lnSpc>
              <a:defRPr sz="2600" b="0" baseline="0"/>
            </a:lvl1pPr>
          </a:lstStyle>
          <a:p>
            <a:r>
              <a:rPr lang="en-US" dirty="0"/>
              <a:t>Sample slide with table and text</a:t>
            </a:r>
            <a:endParaRPr lang="en-GB" dirty="0"/>
          </a:p>
        </p:txBody>
      </p:sp>
      <p:sp>
        <p:nvSpPr>
          <p:cNvPr id="3" name="Content Placeholder 2"/>
          <p:cNvSpPr>
            <a:spLocks noGrp="1"/>
          </p:cNvSpPr>
          <p:nvPr>
            <p:ph sz="half" idx="1" hasCustomPrompt="1"/>
          </p:nvPr>
        </p:nvSpPr>
        <p:spPr>
          <a:xfrm>
            <a:off x="1007535" y="3517901"/>
            <a:ext cx="10084741" cy="21209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8" name="Tijdelijke aanduiding voor tabel 7"/>
          <p:cNvSpPr>
            <a:spLocks noGrp="1"/>
          </p:cNvSpPr>
          <p:nvPr>
            <p:ph type="tbl" sz="quarter" idx="13" hasCustomPrompt="1"/>
          </p:nvPr>
        </p:nvSpPr>
        <p:spPr>
          <a:xfrm>
            <a:off x="1007534" y="1439335"/>
            <a:ext cx="10079567" cy="1536000"/>
          </a:xfrm>
        </p:spPr>
        <p:txBody>
          <a:bodyPr/>
          <a:lstStyle>
            <a:lvl1pPr>
              <a:defRPr/>
            </a:lvl1pPr>
          </a:lstStyle>
          <a:p>
            <a:r>
              <a:rPr lang="en-GB" dirty="0"/>
              <a:t>Click to insert table</a:t>
            </a:r>
          </a:p>
        </p:txBody>
      </p:sp>
      <p:sp>
        <p:nvSpPr>
          <p:cNvPr id="11" name="Tekstvak 10"/>
          <p:cNvSpPr txBox="1"/>
          <p:nvPr userDrawn="1"/>
        </p:nvSpPr>
        <p:spPr>
          <a:xfrm>
            <a:off x="-2414990" y="814665"/>
            <a:ext cx="2305879" cy="502573"/>
          </a:xfrm>
          <a:prstGeom prst="rect">
            <a:avLst/>
          </a:prstGeom>
          <a:solidFill>
            <a:schemeClr val="accent6"/>
          </a:solidFill>
        </p:spPr>
        <p:txBody>
          <a:bodyPr wrap="square" rtlCol="0">
            <a:spAutoFit/>
          </a:bodyPr>
          <a:lstStyle/>
          <a:p>
            <a:r>
              <a:rPr lang="en-US" sz="1333" baseline="0" dirty="0">
                <a:solidFill>
                  <a:schemeClr val="tx1"/>
                </a:solidFill>
              </a:rPr>
              <a:t>Add a table by clicking the table icon</a:t>
            </a:r>
            <a:endParaRPr lang="en-US" sz="1333" dirty="0">
              <a:solidFill>
                <a:schemeClr val="tx1"/>
              </a:solidFill>
            </a:endParaRPr>
          </a:p>
        </p:txBody>
      </p:sp>
      <p:sp>
        <p:nvSpPr>
          <p:cNvPr id="12" name="Tekstvak 11"/>
          <p:cNvSpPr txBox="1"/>
          <p:nvPr userDrawn="1"/>
        </p:nvSpPr>
        <p:spPr>
          <a:xfrm>
            <a:off x="-2425152" y="1743729"/>
            <a:ext cx="2358887" cy="4634211"/>
          </a:xfrm>
          <a:prstGeom prst="rect">
            <a:avLst/>
          </a:prstGeom>
          <a:solidFill>
            <a:schemeClr val="accent6"/>
          </a:solidFill>
        </p:spPr>
        <p:txBody>
          <a:bodyPr wrap="square" rtlCol="0">
            <a:noAutofit/>
          </a:bodyPr>
          <a:lstStyle/>
          <a:p>
            <a:r>
              <a:rPr lang="en-US" sz="1333" dirty="0"/>
              <a:t>Format the text by increasing or decreasing the list level.</a:t>
            </a:r>
          </a:p>
          <a:p>
            <a:endParaRPr lang="en-US" sz="1333" dirty="0"/>
          </a:p>
          <a:p>
            <a:r>
              <a:rPr lang="en-US" sz="1333" dirty="0"/>
              <a:t>Place the cursor in the text and use these </a:t>
            </a:r>
          </a:p>
          <a:p>
            <a:r>
              <a:rPr lang="en-US" sz="1333" dirty="0"/>
              <a:t>2 buttons (@ tab Start/Home - group </a:t>
            </a:r>
            <a:r>
              <a:rPr lang="en-US" sz="1333" dirty="0" err="1"/>
              <a:t>Alinea</a:t>
            </a:r>
            <a:r>
              <a:rPr lang="en-US" sz="1333" dirty="0"/>
              <a:t>/Paragraph)</a:t>
            </a:r>
          </a:p>
          <a:p>
            <a:endParaRPr lang="en-US" sz="1333" dirty="0"/>
          </a:p>
          <a:p>
            <a:endParaRPr lang="en-US" sz="1333" dirty="0"/>
          </a:p>
          <a:p>
            <a:endParaRPr lang="en-US" sz="1333" dirty="0"/>
          </a:p>
          <a:p>
            <a:endParaRPr lang="en-US" sz="1333" dirty="0"/>
          </a:p>
          <a:p>
            <a:endParaRPr lang="en-US" sz="1333" dirty="0"/>
          </a:p>
          <a:p>
            <a:endParaRPr lang="en-US" sz="1333" dirty="0"/>
          </a:p>
          <a:p>
            <a:endParaRPr lang="en-US" sz="1333" dirty="0"/>
          </a:p>
          <a:p>
            <a:r>
              <a:rPr lang="en-US" sz="1333" dirty="0"/>
              <a:t>1 = </a:t>
            </a:r>
            <a:r>
              <a:rPr lang="en-US" sz="2400" dirty="0"/>
              <a:t>19.5pt</a:t>
            </a:r>
            <a:r>
              <a:rPr lang="en-US" sz="2400" baseline="0" dirty="0"/>
              <a:t> text</a:t>
            </a:r>
            <a:endParaRPr lang="en-US" sz="2400" dirty="0"/>
          </a:p>
          <a:p>
            <a:r>
              <a:rPr lang="en-US" sz="1333" dirty="0"/>
              <a:t>2 = </a:t>
            </a:r>
            <a:r>
              <a:rPr lang="en-US" sz="2200" dirty="0"/>
              <a:t>16.5pt</a:t>
            </a:r>
            <a:r>
              <a:rPr lang="en-US" sz="2200" baseline="0" dirty="0"/>
              <a:t> text</a:t>
            </a:r>
            <a:endParaRPr lang="en-US" sz="2200" dirty="0"/>
          </a:p>
          <a:p>
            <a:r>
              <a:rPr lang="en-US" sz="1333" dirty="0"/>
              <a:t>3 = </a:t>
            </a:r>
            <a:r>
              <a:rPr lang="en-US" sz="2200" dirty="0"/>
              <a:t>• text</a:t>
            </a:r>
          </a:p>
          <a:p>
            <a:r>
              <a:rPr lang="en-US" sz="1333" dirty="0"/>
              <a:t>4 =      </a:t>
            </a:r>
            <a:r>
              <a:rPr lang="en-US" sz="2200" dirty="0"/>
              <a:t>• text</a:t>
            </a:r>
          </a:p>
          <a:p>
            <a:r>
              <a:rPr lang="en-US" sz="1333" dirty="0"/>
              <a:t>5 =           </a:t>
            </a:r>
            <a:r>
              <a:rPr lang="en-US" sz="2200" dirty="0"/>
              <a:t>• text</a:t>
            </a:r>
            <a:endParaRPr lang="en-US" sz="2200" b="1" baseline="0" dirty="0"/>
          </a:p>
        </p:txBody>
      </p:sp>
      <p:pic>
        <p:nvPicPr>
          <p:cNvPr id="13" name="Afbeelding 12"/>
          <p:cNvPicPr>
            <a:picLocks noChangeAspect="1"/>
          </p:cNvPicPr>
          <p:nvPr userDrawn="1"/>
        </p:nvPicPr>
        <p:blipFill>
          <a:blip r:embed="rId2"/>
          <a:stretch>
            <a:fillRect/>
          </a:stretch>
        </p:blipFill>
        <p:spPr>
          <a:xfrm>
            <a:off x="-2306159" y="3323167"/>
            <a:ext cx="1714500" cy="1219200"/>
          </a:xfrm>
          <a:prstGeom prst="rect">
            <a:avLst/>
          </a:prstGeom>
        </p:spPr>
      </p:pic>
    </p:spTree>
    <p:extLst>
      <p:ext uri="{BB962C8B-B14F-4D97-AF65-F5344CB8AC3E}">
        <p14:creationId xmlns:p14="http://schemas.microsoft.com/office/powerpoint/2010/main" val="2462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7534" y="782401"/>
            <a:ext cx="10084741" cy="688452"/>
          </a:xfrm>
        </p:spPr>
        <p:txBody>
          <a:bodyPr wrap="none"/>
          <a:lstStyle>
            <a:lvl1pPr>
              <a:lnSpc>
                <a:spcPct val="100000"/>
              </a:lnSpc>
              <a:defRPr sz="2600" b="0" baseline="0"/>
            </a:lvl1pPr>
          </a:lstStyle>
          <a:p>
            <a:r>
              <a:rPr lang="en-GB" dirty="0"/>
              <a:t>Example chart</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9" name="Tijdelijke aanduiding voor grafiek 8"/>
          <p:cNvSpPr>
            <a:spLocks noGrp="1"/>
          </p:cNvSpPr>
          <p:nvPr>
            <p:ph type="chart" sz="quarter" idx="13" hasCustomPrompt="1"/>
          </p:nvPr>
        </p:nvSpPr>
        <p:spPr>
          <a:xfrm>
            <a:off x="1007534" y="1439333"/>
            <a:ext cx="10079567" cy="4199467"/>
          </a:xfrm>
        </p:spPr>
        <p:txBody>
          <a:bodyPr/>
          <a:lstStyle>
            <a:lvl1pPr>
              <a:defRPr/>
            </a:lvl1pPr>
          </a:lstStyle>
          <a:p>
            <a:r>
              <a:rPr lang="en-GB" dirty="0"/>
              <a:t>Click to insert chart</a:t>
            </a:r>
          </a:p>
        </p:txBody>
      </p:sp>
      <p:sp>
        <p:nvSpPr>
          <p:cNvPr id="8" name="Tekstvak 7"/>
          <p:cNvSpPr txBox="1"/>
          <p:nvPr userDrawn="1"/>
        </p:nvSpPr>
        <p:spPr>
          <a:xfrm>
            <a:off x="-2425150" y="1932265"/>
            <a:ext cx="2305879" cy="502573"/>
          </a:xfrm>
          <a:prstGeom prst="rect">
            <a:avLst/>
          </a:prstGeom>
          <a:solidFill>
            <a:schemeClr val="accent6"/>
          </a:solidFill>
        </p:spPr>
        <p:txBody>
          <a:bodyPr wrap="square" rtlCol="0">
            <a:spAutoFit/>
          </a:bodyPr>
          <a:lstStyle/>
          <a:p>
            <a:r>
              <a:rPr lang="en-US" sz="1333" baseline="0" dirty="0">
                <a:solidFill>
                  <a:schemeClr val="tx1"/>
                </a:solidFill>
              </a:rPr>
              <a:t>Add a chart by clicking the chart icon</a:t>
            </a:r>
            <a:endParaRPr lang="en-US" sz="1333" dirty="0">
              <a:solidFill>
                <a:schemeClr val="tx1"/>
              </a:solidFill>
            </a:endParaRPr>
          </a:p>
        </p:txBody>
      </p:sp>
    </p:spTree>
    <p:extLst>
      <p:ext uri="{BB962C8B-B14F-4D97-AF65-F5344CB8AC3E}">
        <p14:creationId xmlns:p14="http://schemas.microsoft.com/office/powerpoint/2010/main" val="359971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FB9297-5740-B41C-6DB2-C291C586085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122511C-1E31-27B5-E54F-AF5EFEB898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537D0ED-5570-A16C-1578-F253DAFEEC9A}"/>
              </a:ext>
            </a:extLst>
          </p:cNvPr>
          <p:cNvSpPr>
            <a:spLocks noGrp="1"/>
          </p:cNvSpPr>
          <p:nvPr>
            <p:ph type="dt" sz="half" idx="10"/>
          </p:nvPr>
        </p:nvSpPr>
        <p:spPr/>
        <p:txBody>
          <a:bodyPr/>
          <a:lstStyle/>
          <a:p>
            <a:fld id="{8B74DCED-23D3-435F-BA81-B29F3C4299AB}" type="datetimeFigureOut">
              <a:rPr lang="ko-KR" altLang="en-US" smtClean="0"/>
              <a:t>2022-06-22</a:t>
            </a:fld>
            <a:endParaRPr lang="ko-KR" altLang="en-US"/>
          </a:p>
        </p:txBody>
      </p:sp>
      <p:sp>
        <p:nvSpPr>
          <p:cNvPr id="5" name="바닥글 개체 틀 4">
            <a:extLst>
              <a:ext uri="{FF2B5EF4-FFF2-40B4-BE49-F238E27FC236}">
                <a16:creationId xmlns:a16="http://schemas.microsoft.com/office/drawing/2014/main" id="{1EB842B0-9D20-996B-2B91-934F6040DF0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D59709F-7521-B750-351A-2E2CC8686F6B}"/>
              </a:ext>
            </a:extLst>
          </p:cNvPr>
          <p:cNvSpPr>
            <a:spLocks noGrp="1"/>
          </p:cNvSpPr>
          <p:nvPr>
            <p:ph type="sldNum" sz="quarter" idx="12"/>
          </p:nvPr>
        </p:nvSpPr>
        <p:spPr/>
        <p:txBody>
          <a:body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302851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95B42A-6690-0AD5-AAE2-3BC9FD245B5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C956EE2-7630-FF18-FE51-E31B2B26301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F1D5226-A3CE-DB46-97CC-90B311082BF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50B39DC-72C3-F137-134F-B636D6028C71}"/>
              </a:ext>
            </a:extLst>
          </p:cNvPr>
          <p:cNvSpPr>
            <a:spLocks noGrp="1"/>
          </p:cNvSpPr>
          <p:nvPr>
            <p:ph type="dt" sz="half" idx="10"/>
          </p:nvPr>
        </p:nvSpPr>
        <p:spPr/>
        <p:txBody>
          <a:bodyPr/>
          <a:lstStyle/>
          <a:p>
            <a:fld id="{8B74DCED-23D3-435F-BA81-B29F3C4299AB}" type="datetimeFigureOut">
              <a:rPr lang="ko-KR" altLang="en-US" smtClean="0"/>
              <a:t>2022-06-22</a:t>
            </a:fld>
            <a:endParaRPr lang="ko-KR" altLang="en-US"/>
          </a:p>
        </p:txBody>
      </p:sp>
      <p:sp>
        <p:nvSpPr>
          <p:cNvPr id="6" name="바닥글 개체 틀 5">
            <a:extLst>
              <a:ext uri="{FF2B5EF4-FFF2-40B4-BE49-F238E27FC236}">
                <a16:creationId xmlns:a16="http://schemas.microsoft.com/office/drawing/2014/main" id="{2E7017CC-3B73-BDAD-6686-0380A5C4F02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EE95EC9-0692-C119-7069-135857178F3C}"/>
              </a:ext>
            </a:extLst>
          </p:cNvPr>
          <p:cNvSpPr>
            <a:spLocks noGrp="1"/>
          </p:cNvSpPr>
          <p:nvPr>
            <p:ph type="sldNum" sz="quarter" idx="12"/>
          </p:nvPr>
        </p:nvSpPr>
        <p:spPr/>
        <p:txBody>
          <a:body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17841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5F28C7-EE6B-0380-DA59-8A83D625E7F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7EF5CBF-B0A1-A011-2019-DAE9EF0F6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A5BEB03-FEA5-8FD0-1521-1D89E3E0A22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5966499-28B2-AE76-5A1D-0639B1BD4F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28F325C-17A9-D8FA-E264-CD77F9CA31E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61BD4D6-2DF8-60C4-5600-FF05C7DEA8A0}"/>
              </a:ext>
            </a:extLst>
          </p:cNvPr>
          <p:cNvSpPr>
            <a:spLocks noGrp="1"/>
          </p:cNvSpPr>
          <p:nvPr>
            <p:ph type="dt" sz="half" idx="10"/>
          </p:nvPr>
        </p:nvSpPr>
        <p:spPr/>
        <p:txBody>
          <a:bodyPr/>
          <a:lstStyle/>
          <a:p>
            <a:fld id="{8B74DCED-23D3-435F-BA81-B29F3C4299AB}" type="datetimeFigureOut">
              <a:rPr lang="ko-KR" altLang="en-US" smtClean="0"/>
              <a:t>2022-06-22</a:t>
            </a:fld>
            <a:endParaRPr lang="ko-KR" altLang="en-US"/>
          </a:p>
        </p:txBody>
      </p:sp>
      <p:sp>
        <p:nvSpPr>
          <p:cNvPr id="8" name="바닥글 개체 틀 7">
            <a:extLst>
              <a:ext uri="{FF2B5EF4-FFF2-40B4-BE49-F238E27FC236}">
                <a16:creationId xmlns:a16="http://schemas.microsoft.com/office/drawing/2014/main" id="{B75C645D-7DD3-8858-4DA8-0163138E166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872F2E1-367B-538D-9AA1-6E59161DB520}"/>
              </a:ext>
            </a:extLst>
          </p:cNvPr>
          <p:cNvSpPr>
            <a:spLocks noGrp="1"/>
          </p:cNvSpPr>
          <p:nvPr>
            <p:ph type="sldNum" sz="quarter" idx="12"/>
          </p:nvPr>
        </p:nvSpPr>
        <p:spPr/>
        <p:txBody>
          <a:body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208398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A8AB9A-4EBD-8F58-39A7-BDCE663D9E3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39FC28D-9B60-6DA3-DB62-06AF3425FFD0}"/>
              </a:ext>
            </a:extLst>
          </p:cNvPr>
          <p:cNvSpPr>
            <a:spLocks noGrp="1"/>
          </p:cNvSpPr>
          <p:nvPr>
            <p:ph type="dt" sz="half" idx="10"/>
          </p:nvPr>
        </p:nvSpPr>
        <p:spPr/>
        <p:txBody>
          <a:bodyPr/>
          <a:lstStyle/>
          <a:p>
            <a:fld id="{8B74DCED-23D3-435F-BA81-B29F3C4299AB}" type="datetimeFigureOut">
              <a:rPr lang="ko-KR" altLang="en-US" smtClean="0"/>
              <a:t>2022-06-22</a:t>
            </a:fld>
            <a:endParaRPr lang="ko-KR" altLang="en-US"/>
          </a:p>
        </p:txBody>
      </p:sp>
      <p:sp>
        <p:nvSpPr>
          <p:cNvPr id="4" name="바닥글 개체 틀 3">
            <a:extLst>
              <a:ext uri="{FF2B5EF4-FFF2-40B4-BE49-F238E27FC236}">
                <a16:creationId xmlns:a16="http://schemas.microsoft.com/office/drawing/2014/main" id="{CABA17A1-159D-C27C-74A7-92C53A4EABF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D7D16FB-20E1-A5B8-EEA8-F41CF8803B0C}"/>
              </a:ext>
            </a:extLst>
          </p:cNvPr>
          <p:cNvSpPr>
            <a:spLocks noGrp="1"/>
          </p:cNvSpPr>
          <p:nvPr>
            <p:ph type="sldNum" sz="quarter" idx="12"/>
          </p:nvPr>
        </p:nvSpPr>
        <p:spPr/>
        <p:txBody>
          <a:body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38681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5FF4EBC-31FE-410D-67A5-68F36F685A41}"/>
              </a:ext>
            </a:extLst>
          </p:cNvPr>
          <p:cNvSpPr>
            <a:spLocks noGrp="1"/>
          </p:cNvSpPr>
          <p:nvPr>
            <p:ph type="dt" sz="half" idx="10"/>
          </p:nvPr>
        </p:nvSpPr>
        <p:spPr/>
        <p:txBody>
          <a:bodyPr/>
          <a:lstStyle/>
          <a:p>
            <a:fld id="{8B74DCED-23D3-435F-BA81-B29F3C4299AB}" type="datetimeFigureOut">
              <a:rPr lang="ko-KR" altLang="en-US" smtClean="0"/>
              <a:t>2022-06-22</a:t>
            </a:fld>
            <a:endParaRPr lang="ko-KR" altLang="en-US"/>
          </a:p>
        </p:txBody>
      </p:sp>
      <p:sp>
        <p:nvSpPr>
          <p:cNvPr id="3" name="바닥글 개체 틀 2">
            <a:extLst>
              <a:ext uri="{FF2B5EF4-FFF2-40B4-BE49-F238E27FC236}">
                <a16:creationId xmlns:a16="http://schemas.microsoft.com/office/drawing/2014/main" id="{F83E9E94-7BB1-C847-EECE-3213366D7E4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BFBB6F-9C18-ABD3-8F9A-1DC40363B802}"/>
              </a:ext>
            </a:extLst>
          </p:cNvPr>
          <p:cNvSpPr>
            <a:spLocks noGrp="1"/>
          </p:cNvSpPr>
          <p:nvPr>
            <p:ph type="sldNum" sz="quarter" idx="12"/>
          </p:nvPr>
        </p:nvSpPr>
        <p:spPr/>
        <p:txBody>
          <a:body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218755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B8D0E6-F783-21BA-3092-C91376D830D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7D5D057-F99A-063E-372B-0FD807C3B7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5B321E4-2EDE-0D69-1055-D411468BA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92AAC92-3FEC-60FA-5835-24911D3B755B}"/>
              </a:ext>
            </a:extLst>
          </p:cNvPr>
          <p:cNvSpPr>
            <a:spLocks noGrp="1"/>
          </p:cNvSpPr>
          <p:nvPr>
            <p:ph type="dt" sz="half" idx="10"/>
          </p:nvPr>
        </p:nvSpPr>
        <p:spPr/>
        <p:txBody>
          <a:bodyPr/>
          <a:lstStyle/>
          <a:p>
            <a:fld id="{8B74DCED-23D3-435F-BA81-B29F3C4299AB}" type="datetimeFigureOut">
              <a:rPr lang="ko-KR" altLang="en-US" smtClean="0"/>
              <a:t>2022-06-22</a:t>
            </a:fld>
            <a:endParaRPr lang="ko-KR" altLang="en-US"/>
          </a:p>
        </p:txBody>
      </p:sp>
      <p:sp>
        <p:nvSpPr>
          <p:cNvPr id="6" name="바닥글 개체 틀 5">
            <a:extLst>
              <a:ext uri="{FF2B5EF4-FFF2-40B4-BE49-F238E27FC236}">
                <a16:creationId xmlns:a16="http://schemas.microsoft.com/office/drawing/2014/main" id="{F08C00A6-33F6-7869-88CA-8D978047742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9146AF1-55E4-71F0-98F8-AD9C7D066BF3}"/>
              </a:ext>
            </a:extLst>
          </p:cNvPr>
          <p:cNvSpPr>
            <a:spLocks noGrp="1"/>
          </p:cNvSpPr>
          <p:nvPr>
            <p:ph type="sldNum" sz="quarter" idx="12"/>
          </p:nvPr>
        </p:nvSpPr>
        <p:spPr/>
        <p:txBody>
          <a:body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364733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0E41C4-1C15-8692-6B39-DAD5361E0F4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145B801-0372-BD7F-B532-CB0B0A759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839B332-365B-AE3A-CA73-A254C9531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5CE1BF8-4CC1-7F36-7D3C-D9BB1EB2CB75}"/>
              </a:ext>
            </a:extLst>
          </p:cNvPr>
          <p:cNvSpPr>
            <a:spLocks noGrp="1"/>
          </p:cNvSpPr>
          <p:nvPr>
            <p:ph type="dt" sz="half" idx="10"/>
          </p:nvPr>
        </p:nvSpPr>
        <p:spPr/>
        <p:txBody>
          <a:bodyPr/>
          <a:lstStyle/>
          <a:p>
            <a:fld id="{8B74DCED-23D3-435F-BA81-B29F3C4299AB}" type="datetimeFigureOut">
              <a:rPr lang="ko-KR" altLang="en-US" smtClean="0"/>
              <a:t>2022-06-22</a:t>
            </a:fld>
            <a:endParaRPr lang="ko-KR" altLang="en-US"/>
          </a:p>
        </p:txBody>
      </p:sp>
      <p:sp>
        <p:nvSpPr>
          <p:cNvPr id="6" name="바닥글 개체 틀 5">
            <a:extLst>
              <a:ext uri="{FF2B5EF4-FFF2-40B4-BE49-F238E27FC236}">
                <a16:creationId xmlns:a16="http://schemas.microsoft.com/office/drawing/2014/main" id="{8500E0EF-3213-0B82-036A-F7F29A99E9D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2018E9C-0654-2E96-8ED2-9EFE8F5D7CE1}"/>
              </a:ext>
            </a:extLst>
          </p:cNvPr>
          <p:cNvSpPr>
            <a:spLocks noGrp="1"/>
          </p:cNvSpPr>
          <p:nvPr>
            <p:ph type="sldNum" sz="quarter" idx="12"/>
          </p:nvPr>
        </p:nvSpPr>
        <p:spPr/>
        <p:txBody>
          <a:body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3573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AE22B81-480D-0BC0-D237-CB46614354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38D87EF-3241-8E30-A6DE-8F08CFCC9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BC50BD7-27A8-1842-8AB7-FD7D3DE43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4DCED-23D3-435F-BA81-B29F3C4299AB}" type="datetimeFigureOut">
              <a:rPr lang="ko-KR" altLang="en-US" smtClean="0"/>
              <a:t>2022-06-22</a:t>
            </a:fld>
            <a:endParaRPr lang="ko-KR" altLang="en-US"/>
          </a:p>
        </p:txBody>
      </p:sp>
      <p:sp>
        <p:nvSpPr>
          <p:cNvPr id="5" name="바닥글 개체 틀 4">
            <a:extLst>
              <a:ext uri="{FF2B5EF4-FFF2-40B4-BE49-F238E27FC236}">
                <a16:creationId xmlns:a16="http://schemas.microsoft.com/office/drawing/2014/main" id="{C0A4C088-12BD-7966-4A9A-9B8D94CD9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5918B4B-2A83-7C85-AB30-DD1D4705C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7EAC9-6AC4-4DA1-9767-6886B88D1C59}" type="slidenum">
              <a:rPr lang="ko-KR" altLang="en-US" smtClean="0"/>
              <a:t>‹#›</a:t>
            </a:fld>
            <a:endParaRPr lang="ko-KR" altLang="en-US"/>
          </a:p>
        </p:txBody>
      </p:sp>
    </p:spTree>
    <p:extLst>
      <p:ext uri="{BB962C8B-B14F-4D97-AF65-F5344CB8AC3E}">
        <p14:creationId xmlns:p14="http://schemas.microsoft.com/office/powerpoint/2010/main" val="2155968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 y="6091200"/>
            <a:ext cx="1485899" cy="763048"/>
          </a:xfrm>
          <a:prstGeom prst="rect">
            <a:avLst/>
          </a:prstGeom>
          <a:solidFill>
            <a:schemeClr val="bg1"/>
          </a:solidFill>
        </p:spPr>
        <p:txBody>
          <a:bodyPr vert="horz" lIns="756000" tIns="0" rIns="0" bIns="0" rtlCol="0" anchor="ctr"/>
          <a:lstStyle>
            <a:lvl1pPr algn="l">
              <a:defRPr sz="1467" b="0">
                <a:solidFill>
                  <a:schemeClr val="tx1"/>
                </a:solidFill>
              </a:defRPr>
            </a:lvl1pPr>
          </a:lstStyle>
          <a:p>
            <a:fld id="{C194BDB0-F4EA-4DD6-8281-CCE2440D0CE0}" type="slidenum">
              <a:rPr lang="en-GB" smtClean="0"/>
              <a:pPr/>
              <a:t>‹#›</a:t>
            </a:fld>
            <a:endParaRPr lang="en-GB" dirty="0"/>
          </a:p>
        </p:txBody>
      </p:sp>
      <p:sp>
        <p:nvSpPr>
          <p:cNvPr id="2" name="Title Placeholder 1"/>
          <p:cNvSpPr>
            <a:spLocks noGrp="1"/>
          </p:cNvSpPr>
          <p:nvPr>
            <p:ph type="title"/>
          </p:nvPr>
        </p:nvSpPr>
        <p:spPr>
          <a:xfrm>
            <a:off x="1011767" y="691615"/>
            <a:ext cx="10075333" cy="718717"/>
          </a:xfrm>
          <a:prstGeom prst="rect">
            <a:avLst/>
          </a:prstGeom>
        </p:spPr>
        <p:txBody>
          <a:bodyPr vert="horz" lIns="0" tIns="0" rIns="0" bIns="0" rtlCol="0" anchor="t" anchorCtr="0">
            <a:noAutofit/>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Text Placeholder 2"/>
          <p:cNvSpPr>
            <a:spLocks noGrp="1"/>
          </p:cNvSpPr>
          <p:nvPr>
            <p:ph type="body" idx="1"/>
          </p:nvPr>
        </p:nvSpPr>
        <p:spPr>
          <a:xfrm>
            <a:off x="1011766" y="1742189"/>
            <a:ext cx="10075335" cy="3896611"/>
          </a:xfrm>
          <a:prstGeom prst="rect">
            <a:avLst/>
          </a:prstGeom>
        </p:spPr>
        <p:txBody>
          <a:bodyPr vert="horz" lIns="0" tIns="0" rIns="0" bIns="0" rtlCol="0">
            <a:noAutofit/>
          </a:bodyPr>
          <a:lstStyle/>
          <a:p>
            <a:pPr lvl="0"/>
            <a:r>
              <a:rPr lang="en-GB" dirty="0" err="1"/>
              <a:t>Klik</a:t>
            </a:r>
            <a:r>
              <a:rPr lang="en-GB" dirty="0"/>
              <a:t> om de </a:t>
            </a:r>
            <a:r>
              <a:rPr lang="en-GB" dirty="0" err="1"/>
              <a:t>modelstijlen</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Footer Placeholder 4"/>
          <p:cNvSpPr>
            <a:spLocks noGrp="1"/>
          </p:cNvSpPr>
          <p:nvPr>
            <p:ph type="ftr" sz="quarter" idx="3"/>
          </p:nvPr>
        </p:nvSpPr>
        <p:spPr>
          <a:xfrm>
            <a:off x="1485902" y="6091200"/>
            <a:ext cx="9389532" cy="768000"/>
          </a:xfrm>
          <a:prstGeom prst="rect">
            <a:avLst/>
          </a:prstGeom>
          <a:solidFill>
            <a:schemeClr val="bg1"/>
          </a:solidFill>
        </p:spPr>
        <p:txBody>
          <a:bodyPr vert="horz" lIns="0" tIns="0" rIns="0" bIns="0" rtlCol="0" anchor="ctr"/>
          <a:lstStyle>
            <a:lvl1pPr algn="l">
              <a:defRPr sz="1467" b="0">
                <a:solidFill>
                  <a:schemeClr val="tx1"/>
                </a:solidFill>
              </a:defRPr>
            </a:lvl1pPr>
          </a:lstStyle>
          <a:p>
            <a:r>
              <a:rPr lang="en-GB"/>
              <a:t>Title of the presentation - by tab Insert -&gt; Header text and Footer text</a:t>
            </a:r>
            <a:endParaRPr lang="en-GB" dirty="0"/>
          </a:p>
        </p:txBody>
      </p:sp>
      <p:pic>
        <p:nvPicPr>
          <p:cNvPr id="66" name="Picture 4">
            <a:extLst>
              <a:ext uri="{FF2B5EF4-FFF2-40B4-BE49-F238E27FC236}">
                <a16:creationId xmlns:a16="http://schemas.microsoft.com/office/drawing/2014/main" id="{93FD69BB-9D62-3A4C-8433-C5954D52BB6F}"/>
              </a:ext>
            </a:extLst>
          </p:cNvPr>
          <p:cNvPicPr>
            <a:picLocks noChangeAspect="1"/>
          </p:cNvPicPr>
          <p:nvPr userDrawn="1"/>
        </p:nvPicPr>
        <p:blipFill>
          <a:blip r:embed="rId19"/>
          <a:stretch>
            <a:fillRect/>
          </a:stretch>
        </p:blipFill>
        <p:spPr>
          <a:xfrm>
            <a:off x="10875434" y="6091768"/>
            <a:ext cx="1316567" cy="766233"/>
          </a:xfrm>
          <a:prstGeom prst="rect">
            <a:avLst/>
          </a:prstGeom>
        </p:spPr>
      </p:pic>
    </p:spTree>
    <p:extLst>
      <p:ext uri="{BB962C8B-B14F-4D97-AF65-F5344CB8AC3E}">
        <p14:creationId xmlns:p14="http://schemas.microsoft.com/office/powerpoint/2010/main" val="4217355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1" hangingPunct="1">
        <a:lnSpc>
          <a:spcPts val="3600"/>
        </a:lnSpc>
        <a:spcBef>
          <a:spcPct val="0"/>
        </a:spcBef>
        <a:buNone/>
        <a:defRPr sz="3600" b="1" kern="1200">
          <a:solidFill>
            <a:schemeClr val="tx1"/>
          </a:solidFill>
          <a:latin typeface="+mj-lt"/>
          <a:ea typeface="+mj-ea"/>
          <a:cs typeface="+mj-cs"/>
        </a:defRPr>
      </a:lvl1pPr>
    </p:titleStyle>
    <p:bodyStyle>
      <a:lvl1pPr marL="0" indent="0" algn="l" defTabSz="914377" rtl="0" eaLnBrk="1" latinLnBrk="1" hangingPunct="1">
        <a:lnSpc>
          <a:spcPct val="100000"/>
        </a:lnSpc>
        <a:spcBef>
          <a:spcPts val="0"/>
        </a:spcBef>
        <a:buFont typeface="Arial" panose="020B0604020202020204" pitchFamily="34" charset="0"/>
        <a:buNone/>
        <a:defRPr sz="2600" kern="1200">
          <a:solidFill>
            <a:schemeClr val="tx1"/>
          </a:solidFill>
          <a:latin typeface="+mn-lt"/>
          <a:ea typeface="+mn-ea"/>
          <a:cs typeface="+mn-cs"/>
        </a:defRPr>
      </a:lvl1pPr>
      <a:lvl2pPr marL="0" indent="0" algn="l" defTabSz="914377" rtl="0" eaLnBrk="1" latinLnBrk="1" hangingPunct="1">
        <a:lnSpc>
          <a:spcPct val="100000"/>
        </a:lnSpc>
        <a:spcBef>
          <a:spcPts val="0"/>
        </a:spcBef>
        <a:buFont typeface="Arial" panose="020B0604020202020204" pitchFamily="34" charset="0"/>
        <a:buNone/>
        <a:defRPr sz="2200" kern="1200">
          <a:solidFill>
            <a:schemeClr val="tx1"/>
          </a:solidFill>
          <a:latin typeface="+mn-lt"/>
          <a:ea typeface="+mn-ea"/>
          <a:cs typeface="+mn-cs"/>
        </a:defRPr>
      </a:lvl2pPr>
      <a:lvl3pPr marL="241294" indent="-241294" algn="l" defTabSz="914377" rtl="0" eaLnBrk="1" latinLnBrk="1" hangingPunct="1">
        <a:lnSpc>
          <a:spcPct val="100000"/>
        </a:lnSpc>
        <a:spcBef>
          <a:spcPts val="0"/>
        </a:spcBef>
        <a:buFont typeface="Arial" panose="020B0604020202020204" pitchFamily="34" charset="0"/>
        <a:buChar char="•"/>
        <a:defRPr sz="2200" kern="1200">
          <a:solidFill>
            <a:schemeClr val="tx1"/>
          </a:solidFill>
          <a:latin typeface="+mn-lt"/>
          <a:ea typeface="+mn-ea"/>
          <a:cs typeface="+mn-cs"/>
        </a:defRPr>
      </a:lvl3pPr>
      <a:lvl4pPr marL="479988" indent="-241294" algn="l" defTabSz="914377" rtl="0" eaLnBrk="1" latinLnBrk="1" hangingPunct="1">
        <a:lnSpc>
          <a:spcPct val="100000"/>
        </a:lnSpc>
        <a:spcBef>
          <a:spcPts val="0"/>
        </a:spcBef>
        <a:buFont typeface="Arial" panose="020B0604020202020204" pitchFamily="34" charset="0"/>
        <a:buChar char="•"/>
        <a:defRPr sz="2200" kern="1200">
          <a:solidFill>
            <a:schemeClr val="tx1"/>
          </a:solidFill>
          <a:latin typeface="+mn-lt"/>
          <a:ea typeface="+mn-ea"/>
          <a:cs typeface="+mn-cs"/>
        </a:defRPr>
      </a:lvl4pPr>
      <a:lvl5pPr marL="719649" indent="-237061" algn="l" defTabSz="914377" rtl="0" eaLnBrk="1" latinLnBrk="1" hangingPunct="1">
        <a:lnSpc>
          <a:spcPct val="100000"/>
        </a:lnSpc>
        <a:spcBef>
          <a:spcPts val="0"/>
        </a:spcBef>
        <a:buFont typeface="Arial" panose="020B0604020202020204" pitchFamily="34" charset="0"/>
        <a:buChar char="•"/>
        <a:defRPr sz="2200" kern="1200">
          <a:solidFill>
            <a:schemeClr val="tx1"/>
          </a:solidFill>
          <a:latin typeface="+mn-lt"/>
          <a:ea typeface="+mn-ea"/>
          <a:cs typeface="+mn-cs"/>
        </a:defRPr>
      </a:lvl5pPr>
      <a:lvl6pPr marL="2514537"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176B92-3AD6-8308-2A1A-0363CE72FE4B}"/>
              </a:ext>
            </a:extLst>
          </p:cNvPr>
          <p:cNvSpPr>
            <a:spLocks noGrp="1"/>
          </p:cNvSpPr>
          <p:nvPr>
            <p:ph type="ctrTitle"/>
          </p:nvPr>
        </p:nvSpPr>
        <p:spPr/>
        <p:txBody>
          <a:bodyPr/>
          <a:lstStyle/>
          <a:p>
            <a:r>
              <a:rPr lang="en-US" altLang="ko-KR" dirty="0"/>
              <a:t>Effect of measurement error on sparse PCA</a:t>
            </a:r>
            <a:endParaRPr lang="ko-KR" altLang="en-US" dirty="0"/>
          </a:p>
        </p:txBody>
      </p:sp>
      <p:sp>
        <p:nvSpPr>
          <p:cNvPr id="3" name="부제목 2">
            <a:extLst>
              <a:ext uri="{FF2B5EF4-FFF2-40B4-BE49-F238E27FC236}">
                <a16:creationId xmlns:a16="http://schemas.microsoft.com/office/drawing/2014/main" id="{50D03C36-C466-193B-2BD6-2F0627136A49}"/>
              </a:ext>
            </a:extLst>
          </p:cNvPr>
          <p:cNvSpPr>
            <a:spLocks noGrp="1"/>
          </p:cNvSpPr>
          <p:nvPr>
            <p:ph type="subTitle" idx="1"/>
          </p:nvPr>
        </p:nvSpPr>
        <p:spPr>
          <a:xfrm>
            <a:off x="2698377" y="4229568"/>
            <a:ext cx="6535271" cy="1068574"/>
          </a:xfrm>
        </p:spPr>
        <p:txBody>
          <a:bodyPr/>
          <a:lstStyle/>
          <a:p>
            <a:r>
              <a:rPr lang="en-US" altLang="ko-KR" dirty="0"/>
              <a:t>Tilburg &amp; Eindhoven University</a:t>
            </a:r>
          </a:p>
          <a:p>
            <a:r>
              <a:rPr lang="en-US" altLang="ko-KR" dirty="0" err="1"/>
              <a:t>Donghyeok</a:t>
            </a:r>
            <a:r>
              <a:rPr lang="en-US" altLang="ko-KR" dirty="0"/>
              <a:t> Lee</a:t>
            </a:r>
          </a:p>
          <a:p>
            <a:endParaRPr lang="ko-KR" altLang="en-US" dirty="0"/>
          </a:p>
        </p:txBody>
      </p:sp>
    </p:spTree>
    <p:extLst>
      <p:ext uri="{BB962C8B-B14F-4D97-AF65-F5344CB8AC3E}">
        <p14:creationId xmlns:p14="http://schemas.microsoft.com/office/powerpoint/2010/main" val="309115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61019" y="546718"/>
            <a:ext cx="10075333" cy="718717"/>
          </a:xfrm>
        </p:spPr>
        <p:txBody>
          <a:bodyPr anchor="t">
            <a:normAutofit fontScale="90000"/>
          </a:bodyPr>
          <a:lstStyle/>
          <a:p>
            <a:r>
              <a:rPr lang="en-US" altLang="ko-KR" dirty="0">
                <a:solidFill>
                  <a:schemeClr val="tx1"/>
                </a:solidFill>
              </a:rPr>
              <a:t>3. Effect of measurement error on sPCA-rSVD</a:t>
            </a:r>
            <a:br>
              <a:rPr lang="en-US" altLang="ko-KR" dirty="0"/>
            </a:b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lang="en-US" dirty="0">
                <a:solidFill>
                  <a:prstClr val="black"/>
                </a:solidFill>
                <a:latin typeface="Calibri"/>
              </a:rPr>
              <a:t>3</a:t>
            </a:r>
            <a:r>
              <a:rPr kumimoji="0" lang="en-US" sz="1467" b="0" i="0" u="none" strike="noStrike" kern="1200" cap="none" spc="0" normalizeH="0" baseline="0" noProof="0" dirty="0">
                <a:ln>
                  <a:noFill/>
                </a:ln>
                <a:solidFill>
                  <a:prstClr val="black"/>
                </a:solidFill>
                <a:effectLst/>
                <a:uLnTx/>
                <a:uFillTx/>
                <a:latin typeface="Calibri"/>
                <a:ea typeface="+mn-ea"/>
                <a:cs typeface="+mn-cs"/>
              </a:rPr>
              <a:t>.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10</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pic>
        <p:nvPicPr>
          <p:cNvPr id="9" name="그림 8">
            <a:extLst>
              <a:ext uri="{FF2B5EF4-FFF2-40B4-BE49-F238E27FC236}">
                <a16:creationId xmlns:a16="http://schemas.microsoft.com/office/drawing/2014/main" id="{B0B9DCDD-75C7-A59A-E5AB-E9C712D29A9A}"/>
              </a:ext>
            </a:extLst>
          </p:cNvPr>
          <p:cNvPicPr>
            <a:picLocks noChangeAspect="1"/>
          </p:cNvPicPr>
          <p:nvPr/>
        </p:nvPicPr>
        <p:blipFill>
          <a:blip r:embed="rId3"/>
          <a:stretch>
            <a:fillRect/>
          </a:stretch>
        </p:blipFill>
        <p:spPr>
          <a:xfrm>
            <a:off x="1710936" y="1475809"/>
            <a:ext cx="8575495" cy="3897035"/>
          </a:xfrm>
          <a:prstGeom prst="rect">
            <a:avLst/>
          </a:prstGeom>
        </p:spPr>
      </p:pic>
      <p:sp>
        <p:nvSpPr>
          <p:cNvPr id="16" name="TextBox 15">
            <a:extLst>
              <a:ext uri="{FF2B5EF4-FFF2-40B4-BE49-F238E27FC236}">
                <a16:creationId xmlns:a16="http://schemas.microsoft.com/office/drawing/2014/main" id="{FC30050E-6F8C-9F01-662C-5D41A84BF902}"/>
              </a:ext>
            </a:extLst>
          </p:cNvPr>
          <p:cNvSpPr txBox="1"/>
          <p:nvPr/>
        </p:nvSpPr>
        <p:spPr>
          <a:xfrm>
            <a:off x="3403412" y="5544246"/>
            <a:ext cx="5190545" cy="375552"/>
          </a:xfrm>
          <a:prstGeom prst="rect">
            <a:avLst/>
          </a:prstGeom>
          <a:noFill/>
        </p:spPr>
        <p:txBody>
          <a:bodyPr wrap="square">
            <a:spAutoFit/>
          </a:bodyPr>
          <a:lstStyle/>
          <a:p>
            <a:pPr marL="0" marR="0" lvl="0" indent="0" algn="just" defTabSz="914400" rtl="0" eaLnBrk="1" fontAlgn="auto" latinLnBrk="1" hangingPunct="1">
              <a:lnSpc>
                <a:spcPct val="107000"/>
              </a:lnSpc>
              <a:spcBef>
                <a:spcPts val="0"/>
              </a:spcBef>
              <a:spcAft>
                <a:spcPts val="800"/>
              </a:spcAft>
              <a:buClrTx/>
              <a:buSzTx/>
              <a:buFontTx/>
              <a:buNone/>
              <a:tabLst/>
              <a:defRPr/>
            </a:pPr>
            <a:r>
              <a:rPr lang="en-US" altLang="ko-KR" dirty="0">
                <a:effectLst/>
                <a:cs typeface="Times New Roman" panose="02020603050405020304" pitchFamily="18" charset="0"/>
              </a:rPr>
              <a:t>Figure 6 : Correlation dilution by homogeneous error</a:t>
            </a:r>
            <a:endParaRPr kumimoji="0" lang="ko-KR" altLang="ko-KR" b="0" i="0" u="none" strike="noStrike" kern="100" cap="none" spc="0" normalizeH="0" baseline="0" noProof="0" dirty="0">
              <a:ln>
                <a:noFill/>
              </a:ln>
              <a:solidFill>
                <a:prstClr val="black"/>
              </a:solidFill>
              <a:effectLst/>
              <a:uLnTx/>
              <a:uFillTx/>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15552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800101" y="390869"/>
            <a:ext cx="10075333" cy="718717"/>
          </a:xfrm>
        </p:spPr>
        <p:txBody>
          <a:bodyPr anchor="t">
            <a:normAutofit fontScale="90000"/>
          </a:bodyPr>
          <a:lstStyle/>
          <a:p>
            <a:pPr algn="ctr"/>
            <a:r>
              <a:rPr lang="en-US" altLang="ko-KR" dirty="0">
                <a:solidFill>
                  <a:schemeClr val="tx1"/>
                </a:solidFill>
              </a:rPr>
              <a:t> PEV of the first principal component </a:t>
            </a:r>
            <a:br>
              <a:rPr lang="en-US" altLang="ko-KR" dirty="0"/>
            </a:b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11</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pic>
        <p:nvPicPr>
          <p:cNvPr id="8" name="그림 7">
            <a:extLst>
              <a:ext uri="{FF2B5EF4-FFF2-40B4-BE49-F238E27FC236}">
                <a16:creationId xmlns:a16="http://schemas.microsoft.com/office/drawing/2014/main" id="{52797DC3-FC5B-9878-7946-9104183B1112}"/>
              </a:ext>
            </a:extLst>
          </p:cNvPr>
          <p:cNvPicPr>
            <a:picLocks noChangeAspect="1"/>
          </p:cNvPicPr>
          <p:nvPr/>
        </p:nvPicPr>
        <p:blipFill>
          <a:blip r:embed="rId3"/>
          <a:stretch>
            <a:fillRect/>
          </a:stretch>
        </p:blipFill>
        <p:spPr>
          <a:xfrm>
            <a:off x="3192322" y="1109585"/>
            <a:ext cx="5807356" cy="4332154"/>
          </a:xfrm>
          <a:prstGeom prst="rect">
            <a:avLst/>
          </a:prstGeom>
        </p:spPr>
      </p:pic>
      <p:sp>
        <p:nvSpPr>
          <p:cNvPr id="9" name="TextBox 8">
            <a:extLst>
              <a:ext uri="{FF2B5EF4-FFF2-40B4-BE49-F238E27FC236}">
                <a16:creationId xmlns:a16="http://schemas.microsoft.com/office/drawing/2014/main" id="{5CA2DEF7-B513-CD41-015A-8C3798BDE1F4}"/>
              </a:ext>
            </a:extLst>
          </p:cNvPr>
          <p:cNvSpPr txBox="1"/>
          <p:nvPr/>
        </p:nvSpPr>
        <p:spPr>
          <a:xfrm>
            <a:off x="1832300" y="5579816"/>
            <a:ext cx="9204054" cy="373307"/>
          </a:xfrm>
          <a:prstGeom prst="rect">
            <a:avLst/>
          </a:prstGeom>
          <a:noFill/>
        </p:spPr>
        <p:txBody>
          <a:bodyPr wrap="square">
            <a:spAutoFit/>
          </a:bodyPr>
          <a:lstStyle/>
          <a:p>
            <a:pPr marL="0" marR="0" lvl="0" indent="0" algn="just" defTabSz="914400" rtl="0" eaLnBrk="1" fontAlgn="auto" latinLnBrk="1" hangingPunct="1">
              <a:lnSpc>
                <a:spcPct val="107000"/>
              </a:lnSpc>
              <a:spcBef>
                <a:spcPts val="0"/>
              </a:spcBef>
              <a:spcAft>
                <a:spcPts val="800"/>
              </a:spcAft>
              <a:buClrTx/>
              <a:buSzTx/>
              <a:buFontTx/>
              <a:buNone/>
              <a:tabLst/>
              <a:defRPr/>
            </a:pPr>
            <a:r>
              <a:rPr lang="en-US" altLang="ko-KR" dirty="0">
                <a:effectLst/>
                <a:cs typeface="Times New Roman" panose="02020603050405020304" pitchFamily="18" charset="0"/>
              </a:rPr>
              <a:t>Figure </a:t>
            </a:r>
            <a:r>
              <a:rPr lang="en-US" altLang="ko-KR" dirty="0">
                <a:cs typeface="Times New Roman" panose="02020603050405020304" pitchFamily="18" charset="0"/>
              </a:rPr>
              <a:t>7</a:t>
            </a:r>
            <a:r>
              <a:rPr lang="en-US" altLang="ko-KR" dirty="0">
                <a:effectLst/>
                <a:cs typeface="Times New Roman" panose="02020603050405020304" pitchFamily="18" charset="0"/>
              </a:rPr>
              <a:t> : </a:t>
            </a:r>
            <a:r>
              <a:rPr lang="en-US" altLang="ko-KR" sz="1800" dirty="0">
                <a:effectLst/>
                <a:latin typeface="맑은 고딕" panose="020B0503020000020004" pitchFamily="50" charset="-127"/>
                <a:cs typeface="Times New Roman" panose="02020603050405020304" pitchFamily="18" charset="0"/>
              </a:rPr>
              <a:t>The effect of the homogeneous error on the expected PEV of the first PC </a:t>
            </a:r>
            <a:endParaRPr kumimoji="0" lang="ko-KR" altLang="ko-KR" b="0" i="0" u="none" strike="noStrike" kern="100" cap="none" spc="0" normalizeH="0" baseline="0" noProof="0" dirty="0">
              <a:ln>
                <a:noFill/>
              </a:ln>
              <a:solidFill>
                <a:prstClr val="black"/>
              </a:solidFill>
              <a:effectLst/>
              <a:uLnTx/>
              <a:uFillTx/>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0055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61021" y="821175"/>
            <a:ext cx="10075333" cy="718717"/>
          </a:xfrm>
        </p:spPr>
        <p:txBody>
          <a:bodyPr anchor="t">
            <a:normAutofit fontScale="90000"/>
          </a:bodyPr>
          <a:lstStyle/>
          <a:p>
            <a:pPr algn="ctr"/>
            <a:r>
              <a:rPr lang="en-US" altLang="ko-KR" dirty="0">
                <a:solidFill>
                  <a:schemeClr val="tx1"/>
                </a:solidFill>
              </a:rPr>
              <a:t> Angle and classification rate</a:t>
            </a:r>
            <a:br>
              <a:rPr lang="en-US" altLang="ko-KR" dirty="0"/>
            </a:b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12</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pic>
        <p:nvPicPr>
          <p:cNvPr id="6" name="그림 5">
            <a:extLst>
              <a:ext uri="{FF2B5EF4-FFF2-40B4-BE49-F238E27FC236}">
                <a16:creationId xmlns:a16="http://schemas.microsoft.com/office/drawing/2014/main" id="{42F57E82-0395-0E40-EE35-53DA2DE3C903}"/>
              </a:ext>
            </a:extLst>
          </p:cNvPr>
          <p:cNvPicPr>
            <a:picLocks noChangeAspect="1"/>
          </p:cNvPicPr>
          <p:nvPr/>
        </p:nvPicPr>
        <p:blipFill>
          <a:blip r:embed="rId3"/>
          <a:stretch>
            <a:fillRect/>
          </a:stretch>
        </p:blipFill>
        <p:spPr>
          <a:xfrm>
            <a:off x="1548342" y="2104842"/>
            <a:ext cx="9095316" cy="2252669"/>
          </a:xfrm>
          <a:prstGeom prst="rect">
            <a:avLst/>
          </a:prstGeom>
        </p:spPr>
      </p:pic>
      <p:sp>
        <p:nvSpPr>
          <p:cNvPr id="10" name="TextBox 9">
            <a:extLst>
              <a:ext uri="{FF2B5EF4-FFF2-40B4-BE49-F238E27FC236}">
                <a16:creationId xmlns:a16="http://schemas.microsoft.com/office/drawing/2014/main" id="{42FAFA78-8A61-7537-B881-F7A917F67FA4}"/>
              </a:ext>
            </a:extLst>
          </p:cNvPr>
          <p:cNvSpPr txBox="1"/>
          <p:nvPr/>
        </p:nvSpPr>
        <p:spPr>
          <a:xfrm>
            <a:off x="2343077" y="4906325"/>
            <a:ext cx="7675181" cy="369332"/>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mn-ea"/>
                <a:cs typeface="+mn-cs"/>
              </a:rPr>
              <a:t>Table 2 : Change of the angle and the classification rate per the variance of error</a:t>
            </a:r>
            <a:endParaRPr kumimoji="0" lang="ko-KR" alt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9577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71778" y="521746"/>
            <a:ext cx="10075333" cy="718717"/>
          </a:xfrm>
        </p:spPr>
        <p:txBody>
          <a:bodyPr anchor="t">
            <a:normAutofit fontScale="90000"/>
          </a:bodyPr>
          <a:lstStyle/>
          <a:p>
            <a:pPr algn="ctr"/>
            <a:r>
              <a:rPr lang="en-US" altLang="ko-KR" dirty="0">
                <a:solidFill>
                  <a:schemeClr val="tx1"/>
                </a:solidFill>
              </a:rPr>
              <a:t> Standard error</a:t>
            </a: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13</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pic>
        <p:nvPicPr>
          <p:cNvPr id="7" name="그림 6">
            <a:extLst>
              <a:ext uri="{FF2B5EF4-FFF2-40B4-BE49-F238E27FC236}">
                <a16:creationId xmlns:a16="http://schemas.microsoft.com/office/drawing/2014/main" id="{66CA5203-6BE0-CFE4-D228-B2D9639B6586}"/>
              </a:ext>
            </a:extLst>
          </p:cNvPr>
          <p:cNvPicPr>
            <a:picLocks noChangeAspect="1"/>
          </p:cNvPicPr>
          <p:nvPr/>
        </p:nvPicPr>
        <p:blipFill>
          <a:blip r:embed="rId3"/>
          <a:stretch>
            <a:fillRect/>
          </a:stretch>
        </p:blipFill>
        <p:spPr>
          <a:xfrm>
            <a:off x="214033" y="1355464"/>
            <a:ext cx="8166174" cy="4225121"/>
          </a:xfrm>
          <a:prstGeom prst="rect">
            <a:avLst/>
          </a:prstGeom>
        </p:spPr>
      </p:pic>
      <p:sp>
        <p:nvSpPr>
          <p:cNvPr id="13" name="TextBox 12">
            <a:extLst>
              <a:ext uri="{FF2B5EF4-FFF2-40B4-BE49-F238E27FC236}">
                <a16:creationId xmlns:a16="http://schemas.microsoft.com/office/drawing/2014/main" id="{5F09EB61-0BB3-2A98-936A-D66A6BCBC5AA}"/>
              </a:ext>
            </a:extLst>
          </p:cNvPr>
          <p:cNvSpPr txBox="1"/>
          <p:nvPr/>
        </p:nvSpPr>
        <p:spPr>
          <a:xfrm>
            <a:off x="8656321" y="1675954"/>
            <a:ext cx="2556730" cy="364972"/>
          </a:xfrm>
          <a:prstGeom prst="rect">
            <a:avLst/>
          </a:prstGeom>
          <a:noFill/>
        </p:spPr>
        <p:txBody>
          <a:bodyPr wrap="square">
            <a:spAutoFit/>
          </a:bodyPr>
          <a:lstStyle/>
          <a:p>
            <a:pPr marL="0" marR="0" lvl="0" indent="0" algn="just" defTabSz="914400" rtl="0" eaLnBrk="1" fontAlgn="auto" latinLnBrk="1" hangingPunct="1">
              <a:lnSpc>
                <a:spcPct val="107000"/>
              </a:lnSpc>
              <a:spcBef>
                <a:spcPts val="0"/>
              </a:spcBef>
              <a:spcAft>
                <a:spcPts val="800"/>
              </a:spcAft>
              <a:buClrTx/>
              <a:buSzTx/>
              <a:buFontTx/>
              <a:buNone/>
              <a:tabLst/>
              <a:defRPr/>
            </a:pPr>
            <a:r>
              <a:rPr kumimoji="0" lang="en-US" altLang="ko-KR" sz="1800" b="1"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rPr>
              <a:t>Homogeneous error </a:t>
            </a:r>
            <a:endParaRPr kumimoji="0" lang="ko-KR" altLang="ko-KR" sz="1800" b="1"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14" name="TextBox 13">
            <a:extLst>
              <a:ext uri="{FF2B5EF4-FFF2-40B4-BE49-F238E27FC236}">
                <a16:creationId xmlns:a16="http://schemas.microsoft.com/office/drawing/2014/main" id="{86E692B8-DD89-B209-EF06-3CC6246B4AFB}"/>
              </a:ext>
            </a:extLst>
          </p:cNvPr>
          <p:cNvSpPr txBox="1"/>
          <p:nvPr/>
        </p:nvSpPr>
        <p:spPr>
          <a:xfrm>
            <a:off x="8656321" y="2543766"/>
            <a:ext cx="2556730" cy="364972"/>
          </a:xfrm>
          <a:prstGeom prst="rect">
            <a:avLst/>
          </a:prstGeom>
          <a:noFill/>
        </p:spPr>
        <p:txBody>
          <a:bodyPr wrap="square">
            <a:spAutoFit/>
          </a:bodyPr>
          <a:lstStyle/>
          <a:p>
            <a:pPr marL="0" marR="0" lvl="0" indent="0" algn="just" defTabSz="914400" rtl="0" eaLnBrk="1" fontAlgn="auto" latinLnBrk="1" hangingPunct="1">
              <a:lnSpc>
                <a:spcPct val="107000"/>
              </a:lnSpc>
              <a:spcBef>
                <a:spcPts val="0"/>
              </a:spcBef>
              <a:spcAft>
                <a:spcPts val="800"/>
              </a:spcAft>
              <a:buClrTx/>
              <a:buSzTx/>
              <a:buFontTx/>
              <a:buNone/>
              <a:tabLst/>
              <a:defRPr/>
            </a:pPr>
            <a:r>
              <a:rPr lang="en-US" altLang="ko-KR" b="1" kern="100" dirty="0">
                <a:solidFill>
                  <a:prstClr val="black"/>
                </a:solidFill>
                <a:latin typeface="맑은 고딕" panose="020B0503020000020004" pitchFamily="50" charset="-127"/>
                <a:ea typeface="맑은 고딕" panose="020B0503020000020004" pitchFamily="50" charset="-127"/>
                <a:cs typeface="Times New Roman" panose="02020603050405020304" pitchFamily="18" charset="0"/>
              </a:rPr>
              <a:t>Correlation dilution</a:t>
            </a:r>
            <a:endParaRPr kumimoji="0" lang="ko-KR" altLang="ko-KR" sz="1800" b="1"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16" name="TextBox 15">
            <a:extLst>
              <a:ext uri="{FF2B5EF4-FFF2-40B4-BE49-F238E27FC236}">
                <a16:creationId xmlns:a16="http://schemas.microsoft.com/office/drawing/2014/main" id="{F1EF341F-8E16-C8A3-F8E4-816A9888FA7B}"/>
              </a:ext>
            </a:extLst>
          </p:cNvPr>
          <p:cNvSpPr txBox="1"/>
          <p:nvPr/>
        </p:nvSpPr>
        <p:spPr>
          <a:xfrm>
            <a:off x="8656320" y="3479458"/>
            <a:ext cx="2556730" cy="364972"/>
          </a:xfrm>
          <a:prstGeom prst="rect">
            <a:avLst/>
          </a:prstGeom>
          <a:noFill/>
        </p:spPr>
        <p:txBody>
          <a:bodyPr wrap="square">
            <a:spAutoFit/>
          </a:bodyPr>
          <a:lstStyle/>
          <a:p>
            <a:pPr marL="0" marR="0" lvl="0" indent="0" algn="just" defTabSz="914400" rtl="0" eaLnBrk="1" fontAlgn="auto" latinLnBrk="1" hangingPunct="1">
              <a:lnSpc>
                <a:spcPct val="107000"/>
              </a:lnSpc>
              <a:spcBef>
                <a:spcPts val="0"/>
              </a:spcBef>
              <a:spcAft>
                <a:spcPts val="800"/>
              </a:spcAft>
              <a:buClrTx/>
              <a:buSzTx/>
              <a:buFontTx/>
              <a:buNone/>
              <a:tabLst/>
              <a:defRPr/>
            </a:pPr>
            <a:r>
              <a:rPr kumimoji="0" lang="en-US" altLang="ko-KR" sz="1800" b="1"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rPr>
              <a:t>More spherical data</a:t>
            </a:r>
            <a:endParaRPr kumimoji="0" lang="ko-KR" altLang="ko-KR" sz="1800" b="1"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17" name="TextBox 16">
            <a:extLst>
              <a:ext uri="{FF2B5EF4-FFF2-40B4-BE49-F238E27FC236}">
                <a16:creationId xmlns:a16="http://schemas.microsoft.com/office/drawing/2014/main" id="{66F1505C-B6EE-6D3B-CA94-3CA2CFF2D80E}"/>
              </a:ext>
            </a:extLst>
          </p:cNvPr>
          <p:cNvSpPr txBox="1"/>
          <p:nvPr/>
        </p:nvSpPr>
        <p:spPr>
          <a:xfrm>
            <a:off x="8656320" y="5234146"/>
            <a:ext cx="3004968" cy="364972"/>
          </a:xfrm>
          <a:prstGeom prst="rect">
            <a:avLst/>
          </a:prstGeom>
          <a:noFill/>
        </p:spPr>
        <p:txBody>
          <a:bodyPr wrap="square">
            <a:spAutoFit/>
          </a:bodyPr>
          <a:lstStyle/>
          <a:p>
            <a:pPr marL="0" marR="0" lvl="0" indent="0" algn="just" defTabSz="914400" rtl="0" eaLnBrk="1" fontAlgn="auto" latinLnBrk="1" hangingPunct="1">
              <a:lnSpc>
                <a:spcPct val="107000"/>
              </a:lnSpc>
              <a:spcBef>
                <a:spcPts val="0"/>
              </a:spcBef>
              <a:spcAft>
                <a:spcPts val="800"/>
              </a:spcAft>
              <a:buClrTx/>
              <a:buSzTx/>
              <a:buFontTx/>
              <a:buNone/>
              <a:tabLst/>
              <a:defRPr/>
            </a:pPr>
            <a:r>
              <a:rPr lang="en-US" altLang="ko-KR" b="1" kern="100" dirty="0">
                <a:solidFill>
                  <a:prstClr val="black"/>
                </a:solidFill>
                <a:latin typeface="맑은 고딕" panose="020B0503020000020004" pitchFamily="50" charset="-127"/>
                <a:ea typeface="맑은 고딕" panose="020B0503020000020004" pitchFamily="50" charset="-127"/>
                <a:cs typeface="Times New Roman" panose="02020603050405020304" pitchFamily="18" charset="0"/>
              </a:rPr>
              <a:t>Lower classification rate</a:t>
            </a:r>
            <a:endParaRPr kumimoji="0" lang="ko-KR" altLang="ko-KR" sz="1800" b="1"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18" name="TextBox 17">
            <a:extLst>
              <a:ext uri="{FF2B5EF4-FFF2-40B4-BE49-F238E27FC236}">
                <a16:creationId xmlns:a16="http://schemas.microsoft.com/office/drawing/2014/main" id="{B1EAB5A4-9F10-53AF-E772-829D5613915A}"/>
              </a:ext>
            </a:extLst>
          </p:cNvPr>
          <p:cNvSpPr txBox="1"/>
          <p:nvPr/>
        </p:nvSpPr>
        <p:spPr>
          <a:xfrm>
            <a:off x="8656320" y="4391798"/>
            <a:ext cx="2865755" cy="364972"/>
          </a:xfrm>
          <a:prstGeom prst="rect">
            <a:avLst/>
          </a:prstGeom>
          <a:noFill/>
        </p:spPr>
        <p:txBody>
          <a:bodyPr wrap="square">
            <a:spAutoFit/>
          </a:bodyPr>
          <a:lstStyle/>
          <a:p>
            <a:pPr marL="0" marR="0" lvl="0" indent="0" algn="just" defTabSz="914400" rtl="0" eaLnBrk="1" fontAlgn="auto" latinLnBrk="1" hangingPunct="1">
              <a:lnSpc>
                <a:spcPct val="107000"/>
              </a:lnSpc>
              <a:spcBef>
                <a:spcPts val="0"/>
              </a:spcBef>
              <a:spcAft>
                <a:spcPts val="800"/>
              </a:spcAft>
              <a:buClrTx/>
              <a:buSzTx/>
              <a:buFontTx/>
              <a:buNone/>
              <a:tabLst/>
              <a:defRPr/>
            </a:pPr>
            <a:r>
              <a:rPr lang="en-US" altLang="ko-KR" b="1" kern="100" dirty="0">
                <a:solidFill>
                  <a:prstClr val="black"/>
                </a:solidFill>
                <a:latin typeface="맑은 고딕" panose="020B0503020000020004" pitchFamily="50" charset="-127"/>
                <a:ea typeface="맑은 고딕" panose="020B0503020000020004" pitchFamily="50" charset="-127"/>
                <a:cs typeface="Times New Roman" panose="02020603050405020304" pitchFamily="18" charset="0"/>
              </a:rPr>
              <a:t>Standard error increases</a:t>
            </a:r>
            <a:endParaRPr kumimoji="0" lang="ko-KR" altLang="ko-KR" sz="1800" b="1"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endParaRPr>
          </a:p>
        </p:txBody>
      </p:sp>
      <p:cxnSp>
        <p:nvCxnSpPr>
          <p:cNvPr id="19" name="직선 화살표 연결선 18">
            <a:extLst>
              <a:ext uri="{FF2B5EF4-FFF2-40B4-BE49-F238E27FC236}">
                <a16:creationId xmlns:a16="http://schemas.microsoft.com/office/drawing/2014/main" id="{7F96A3A7-EEC9-5978-9C54-0049D89EA107}"/>
              </a:ext>
            </a:extLst>
          </p:cNvPr>
          <p:cNvCxnSpPr>
            <a:cxnSpLocks/>
            <a:stCxn id="13" idx="2"/>
            <a:endCxn id="14" idx="0"/>
          </p:cNvCxnSpPr>
          <p:nvPr/>
        </p:nvCxnSpPr>
        <p:spPr>
          <a:xfrm>
            <a:off x="9934686" y="2040926"/>
            <a:ext cx="0" cy="50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DB91955B-8E8C-7934-443D-617B637B53C9}"/>
              </a:ext>
            </a:extLst>
          </p:cNvPr>
          <p:cNvCxnSpPr>
            <a:cxnSpLocks/>
          </p:cNvCxnSpPr>
          <p:nvPr/>
        </p:nvCxnSpPr>
        <p:spPr>
          <a:xfrm>
            <a:off x="9934685" y="2908738"/>
            <a:ext cx="0" cy="50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C79400C-B0AE-968D-810A-9795B51BB7FE}"/>
              </a:ext>
            </a:extLst>
          </p:cNvPr>
          <p:cNvCxnSpPr>
            <a:cxnSpLocks/>
          </p:cNvCxnSpPr>
          <p:nvPr/>
        </p:nvCxnSpPr>
        <p:spPr>
          <a:xfrm>
            <a:off x="9920340" y="3844430"/>
            <a:ext cx="0" cy="50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3563EE3A-DE1A-8E64-936D-0879C7FE5403}"/>
              </a:ext>
            </a:extLst>
          </p:cNvPr>
          <p:cNvCxnSpPr>
            <a:cxnSpLocks/>
          </p:cNvCxnSpPr>
          <p:nvPr/>
        </p:nvCxnSpPr>
        <p:spPr>
          <a:xfrm>
            <a:off x="9934685" y="4731306"/>
            <a:ext cx="0" cy="50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90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82536" y="422719"/>
            <a:ext cx="10075333" cy="718717"/>
          </a:xfrm>
        </p:spPr>
        <p:txBody>
          <a:bodyPr anchor="t">
            <a:normAutofit fontScale="90000"/>
          </a:bodyPr>
          <a:lstStyle/>
          <a:p>
            <a:r>
              <a:rPr lang="en-US" altLang="ko-KR" dirty="0">
                <a:solidFill>
                  <a:schemeClr val="tx1"/>
                </a:solidFill>
              </a:rPr>
              <a:t>3. Effect of measurement error on sPCA-rSVD</a:t>
            </a:r>
            <a:br>
              <a:rPr lang="en-US" altLang="ko-KR" dirty="0"/>
            </a:b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14</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D7C39E05-4BD3-B977-40DE-AB90A92CBFE3}"/>
              </a:ext>
            </a:extLst>
          </p:cNvPr>
          <p:cNvSpPr txBox="1"/>
          <p:nvPr/>
        </p:nvSpPr>
        <p:spPr>
          <a:xfrm>
            <a:off x="982536" y="1171249"/>
            <a:ext cx="3361096" cy="395236"/>
          </a:xfrm>
          <a:prstGeom prst="rect">
            <a:avLst/>
          </a:prstGeom>
          <a:noFill/>
        </p:spPr>
        <p:txBody>
          <a:bodyPr wrap="square">
            <a:spAutoFit/>
          </a:bodyPr>
          <a:lstStyle/>
          <a:p>
            <a:pPr marL="0" marR="0" lvl="0" indent="0" algn="just" defTabSz="914400" rtl="0" eaLnBrk="1" fontAlgn="auto" latinLnBrk="1" hangingPunct="1">
              <a:lnSpc>
                <a:spcPct val="107000"/>
              </a:lnSpc>
              <a:spcBef>
                <a:spcPts val="0"/>
              </a:spcBef>
              <a:spcAft>
                <a:spcPts val="800"/>
              </a:spcAft>
              <a:buClrTx/>
              <a:buSzTx/>
              <a:buFontTx/>
              <a:buNone/>
              <a:tabLst/>
              <a:defRPr/>
            </a:pPr>
            <a:r>
              <a:rPr lang="en-US" altLang="ko-KR" sz="2000" b="1" kern="100" dirty="0">
                <a:solidFill>
                  <a:prstClr val="black"/>
                </a:solidFill>
                <a:latin typeface="맑은 고딕" panose="020B0503020000020004" pitchFamily="50" charset="-127"/>
                <a:ea typeface="맑은 고딕" panose="020B0503020000020004" pitchFamily="50" charset="-127"/>
                <a:cs typeface="Times New Roman" panose="02020603050405020304" pitchFamily="18" charset="0"/>
              </a:rPr>
              <a:t>Heterogeneous</a:t>
            </a:r>
            <a:r>
              <a:rPr kumimoji="0" lang="en-US" altLang="ko-KR" sz="2000" b="1"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rPr>
              <a:t> error </a:t>
            </a:r>
            <a:endParaRPr kumimoji="0" lang="ko-KR" altLang="ko-KR" sz="2000" b="1"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10" name="TextBox 9">
            <a:extLst>
              <a:ext uri="{FF2B5EF4-FFF2-40B4-BE49-F238E27FC236}">
                <a16:creationId xmlns:a16="http://schemas.microsoft.com/office/drawing/2014/main" id="{42FAFA78-8A61-7537-B881-F7A917F67FA4}"/>
              </a:ext>
            </a:extLst>
          </p:cNvPr>
          <p:cNvSpPr txBox="1"/>
          <p:nvPr/>
        </p:nvSpPr>
        <p:spPr>
          <a:xfrm>
            <a:off x="3834511" y="5347232"/>
            <a:ext cx="5019034" cy="369332"/>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prstClr val="black"/>
                </a:solidFill>
                <a:latin typeface="Calibri"/>
              </a:rPr>
              <a:t>Figure</a:t>
            </a:r>
            <a:r>
              <a:rPr kumimoji="0" lang="en-US" altLang="ko-KR" sz="1800" b="0" i="0" u="none" strike="noStrike" kern="1200" cap="none" spc="0" normalizeH="0" baseline="0" noProof="0" dirty="0">
                <a:ln>
                  <a:noFill/>
                </a:ln>
                <a:solidFill>
                  <a:prstClr val="black"/>
                </a:solidFill>
                <a:effectLst/>
                <a:uLnTx/>
                <a:uFillTx/>
                <a:latin typeface="Calibri"/>
                <a:ea typeface="+mn-ea"/>
                <a:cs typeface="+mn-cs"/>
              </a:rPr>
              <a:t> </a:t>
            </a:r>
            <a:r>
              <a:rPr lang="en-US" altLang="ko-KR" dirty="0">
                <a:solidFill>
                  <a:prstClr val="black"/>
                </a:solidFill>
                <a:latin typeface="Calibri"/>
              </a:rPr>
              <a:t>8</a:t>
            </a:r>
            <a:r>
              <a:rPr kumimoji="0" lang="en-US" altLang="ko-KR" sz="1800" b="0" i="0" u="none" strike="noStrike" kern="1200" cap="none" spc="0" normalizeH="0" baseline="0" noProof="0" dirty="0">
                <a:ln>
                  <a:noFill/>
                </a:ln>
                <a:solidFill>
                  <a:prstClr val="black"/>
                </a:solidFill>
                <a:effectLst/>
                <a:uLnTx/>
                <a:uFillTx/>
                <a:latin typeface="Calibri"/>
                <a:ea typeface="+mn-ea"/>
                <a:cs typeface="+mn-cs"/>
              </a:rPr>
              <a:t> : Effect of heterogeneous error (error</a:t>
            </a:r>
            <a:r>
              <a:rPr lang="en-US" altLang="ko-KR" dirty="0">
                <a:solidFill>
                  <a:prstClr val="black"/>
                </a:solidFill>
                <a:latin typeface="Calibri"/>
              </a:rPr>
              <a:t> in X1)</a:t>
            </a:r>
            <a:endParaRPr kumimoji="0" lang="ko-KR" alt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그림 6">
            <a:extLst>
              <a:ext uri="{FF2B5EF4-FFF2-40B4-BE49-F238E27FC236}">
                <a16:creationId xmlns:a16="http://schemas.microsoft.com/office/drawing/2014/main" id="{5DA952D8-12A3-6AB5-D107-29EA30F2F1B0}"/>
              </a:ext>
            </a:extLst>
          </p:cNvPr>
          <p:cNvPicPr>
            <a:picLocks noChangeAspect="1"/>
          </p:cNvPicPr>
          <p:nvPr/>
        </p:nvPicPr>
        <p:blipFill>
          <a:blip r:embed="rId3"/>
          <a:stretch>
            <a:fillRect/>
          </a:stretch>
        </p:blipFill>
        <p:spPr>
          <a:xfrm>
            <a:off x="2101342" y="1839191"/>
            <a:ext cx="7989315" cy="3311361"/>
          </a:xfrm>
          <a:prstGeom prst="rect">
            <a:avLst/>
          </a:prstGeom>
        </p:spPr>
      </p:pic>
    </p:spTree>
    <p:extLst>
      <p:ext uri="{BB962C8B-B14F-4D97-AF65-F5344CB8AC3E}">
        <p14:creationId xmlns:p14="http://schemas.microsoft.com/office/powerpoint/2010/main" val="280299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82536" y="422719"/>
            <a:ext cx="10075333" cy="718717"/>
          </a:xfrm>
        </p:spPr>
        <p:txBody>
          <a:bodyPr anchor="t">
            <a:normAutofit fontScale="90000"/>
          </a:bodyPr>
          <a:lstStyle/>
          <a:p>
            <a:pPr algn="ctr"/>
            <a:r>
              <a:rPr lang="en-US" altLang="ko-KR" dirty="0">
                <a:solidFill>
                  <a:schemeClr val="tx1"/>
                </a:solidFill>
              </a:rPr>
              <a:t> Angle under heterogeneous error</a:t>
            </a:r>
            <a:br>
              <a:rPr lang="en-US" altLang="ko-KR" dirty="0"/>
            </a:b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15</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a:extLst>
              <a:ext uri="{FF2B5EF4-FFF2-40B4-BE49-F238E27FC236}">
                <a16:creationId xmlns:a16="http://schemas.microsoft.com/office/drawing/2014/main" id="{42FAFA78-8A61-7537-B881-F7A917F67FA4}"/>
              </a:ext>
            </a:extLst>
          </p:cNvPr>
          <p:cNvSpPr txBox="1"/>
          <p:nvPr/>
        </p:nvSpPr>
        <p:spPr>
          <a:xfrm>
            <a:off x="6392435" y="2076907"/>
            <a:ext cx="5344157" cy="3416320"/>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dirty="0">
                <a:solidFill>
                  <a:prstClr val="black"/>
                </a:solidFill>
                <a:latin typeface="Calibri"/>
              </a:rPr>
              <a:t>Figure</a:t>
            </a:r>
            <a:r>
              <a:rPr kumimoji="0" lang="en-US" altLang="ko-KR" sz="2000" b="0" i="0" u="none" strike="noStrike" kern="1200" cap="none" spc="0" normalizeH="0" baseline="0" noProof="0" dirty="0">
                <a:ln>
                  <a:noFill/>
                </a:ln>
                <a:solidFill>
                  <a:prstClr val="black"/>
                </a:solidFill>
                <a:effectLst/>
                <a:uLnTx/>
                <a:uFillTx/>
                <a:latin typeface="Calibri"/>
                <a:ea typeface="+mn-ea"/>
                <a:cs typeface="+mn-cs"/>
              </a:rPr>
              <a:t> </a:t>
            </a:r>
            <a:r>
              <a:rPr lang="en-US" altLang="ko-KR" sz="2000" dirty="0">
                <a:solidFill>
                  <a:prstClr val="black"/>
                </a:solidFill>
                <a:latin typeface="Calibri"/>
              </a:rPr>
              <a:t>9</a:t>
            </a:r>
            <a:r>
              <a:rPr kumimoji="0" lang="en-US" altLang="ko-KR" sz="2000" b="0" i="0" u="none" strike="noStrike" kern="1200" cap="none" spc="0" normalizeH="0" baseline="0" noProof="0" dirty="0">
                <a:ln>
                  <a:noFill/>
                </a:ln>
                <a:solidFill>
                  <a:prstClr val="black"/>
                </a:solidFill>
                <a:effectLst/>
                <a:uLnTx/>
                <a:uFillTx/>
                <a:latin typeface="Calibri"/>
                <a:ea typeface="+mn-ea"/>
                <a:cs typeface="+mn-cs"/>
              </a:rPr>
              <a:t> : Change of the </a:t>
            </a:r>
            <a:r>
              <a:rPr lang="en-US" altLang="ko-KR" sz="2000" dirty="0">
                <a:solidFill>
                  <a:prstClr val="black"/>
                </a:solidFill>
                <a:latin typeface="Calibri"/>
              </a:rPr>
              <a:t>angle between first eigen vector and the truth </a:t>
            </a:r>
            <a:r>
              <a:rPr kumimoji="0" lang="en-US" altLang="ko-KR" sz="2000" b="0" i="0" u="none" strike="noStrike" kern="1200" cap="none" spc="0" normalizeH="0" baseline="0" noProof="0" dirty="0">
                <a:ln>
                  <a:noFill/>
                </a:ln>
                <a:solidFill>
                  <a:prstClr val="black"/>
                </a:solidFill>
                <a:effectLst/>
                <a:uLnTx/>
                <a:uFillTx/>
                <a:latin typeface="Calibri"/>
                <a:ea typeface="+mn-ea"/>
                <a:cs typeface="+mn-cs"/>
              </a:rPr>
              <a:t>when error is in one variable.</a:t>
            </a:r>
          </a:p>
          <a:p>
            <a:endParaRPr lang="en-US" altLang="ko-KR" sz="2000" dirty="0">
              <a:solidFill>
                <a:srgbClr val="FF0000"/>
              </a:solidFill>
              <a:latin typeface="Calibri"/>
            </a:endParaRPr>
          </a:p>
          <a:p>
            <a:r>
              <a:rPr lang="en-US" altLang="ko-KR" sz="2000" dirty="0">
                <a:solidFill>
                  <a:srgbClr val="FF0000"/>
                </a:solidFill>
                <a:latin typeface="Calibri"/>
              </a:rPr>
              <a:t>Red</a:t>
            </a:r>
            <a:r>
              <a:rPr lang="en-US" altLang="ko-KR" sz="2000" dirty="0">
                <a:solidFill>
                  <a:prstClr val="black"/>
                </a:solidFill>
                <a:latin typeface="Calibri"/>
              </a:rPr>
              <a:t> line     : error in X1</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92D050"/>
                </a:solidFill>
                <a:effectLst/>
                <a:uLnTx/>
                <a:uFillTx/>
                <a:latin typeface="Calibri"/>
                <a:ea typeface="+mn-ea"/>
                <a:cs typeface="+mn-cs"/>
              </a:rPr>
              <a:t>Green</a:t>
            </a:r>
            <a:r>
              <a:rPr kumimoji="0" lang="en-US" altLang="ko-KR" sz="2000" b="0" i="0" u="none" strike="noStrike" kern="1200" cap="none" spc="0" normalizeH="0" baseline="0" noProof="0" dirty="0">
                <a:ln>
                  <a:noFill/>
                </a:ln>
                <a:solidFill>
                  <a:prstClr val="black"/>
                </a:solidFill>
                <a:effectLst/>
                <a:uLnTx/>
                <a:uFillTx/>
                <a:latin typeface="Calibri"/>
                <a:ea typeface="+mn-ea"/>
                <a:cs typeface="+mn-cs"/>
              </a:rPr>
              <a:t> line : error in X5</a:t>
            </a:r>
          </a:p>
          <a:p>
            <a:r>
              <a:rPr kumimoji="0" lang="en-US" altLang="ko-KR" sz="2000" b="0" i="0" u="none" strike="noStrike" kern="1200" cap="none" spc="0" normalizeH="0" baseline="0" noProof="0" dirty="0">
                <a:ln>
                  <a:noFill/>
                </a:ln>
                <a:solidFill>
                  <a:schemeClr val="bg2">
                    <a:lumMod val="60000"/>
                    <a:lumOff val="40000"/>
                  </a:schemeClr>
                </a:solidFill>
                <a:effectLst/>
                <a:uLnTx/>
                <a:uFillTx/>
                <a:latin typeface="Calibri"/>
                <a:ea typeface="+mn-ea"/>
                <a:cs typeface="+mn-cs"/>
              </a:rPr>
              <a:t>Blue</a:t>
            </a:r>
            <a:r>
              <a:rPr kumimoji="0" lang="en-US" altLang="ko-KR" sz="2000" b="0" i="0" u="none" strike="noStrike" kern="1200" cap="none" spc="0" normalizeH="0" baseline="0" noProof="0" dirty="0">
                <a:ln>
                  <a:noFill/>
                </a:ln>
                <a:solidFill>
                  <a:prstClr val="black"/>
                </a:solidFill>
                <a:effectLst/>
                <a:uLnTx/>
                <a:uFillTx/>
                <a:latin typeface="Calibri"/>
                <a:ea typeface="+mn-ea"/>
                <a:cs typeface="+mn-cs"/>
              </a:rPr>
              <a:t> line    : error in X9</a:t>
            </a:r>
          </a:p>
          <a:p>
            <a:endParaRPr lang="en-US" altLang="ko-KR" sz="2000" dirty="0">
              <a:solidFill>
                <a:prstClr val="black"/>
              </a:solidFill>
              <a:latin typeface="Calibri"/>
            </a:endParaRPr>
          </a:p>
          <a:p>
            <a:r>
              <a:rPr kumimoji="0" lang="en-US" altLang="ko-KR" sz="2000" b="0" i="0" u="none" strike="noStrike" kern="1200" cap="none" spc="0" normalizeH="0" baseline="0" noProof="0" dirty="0">
                <a:ln>
                  <a:noFill/>
                </a:ln>
                <a:solidFill>
                  <a:prstClr val="black"/>
                </a:solidFill>
                <a:effectLst/>
                <a:uLnTx/>
                <a:uFillTx/>
                <a:latin typeface="Calibri"/>
                <a:ea typeface="+mn-ea"/>
                <a:cs typeface="+mn-cs"/>
              </a:rPr>
              <a:t>Insensitiveness : Less change when error is in a variable with the true zero loading.</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6" name="그림 5">
            <a:extLst>
              <a:ext uri="{FF2B5EF4-FFF2-40B4-BE49-F238E27FC236}">
                <a16:creationId xmlns:a16="http://schemas.microsoft.com/office/drawing/2014/main" id="{081DC526-9881-C912-1BC4-F65416C6B9C1}"/>
              </a:ext>
            </a:extLst>
          </p:cNvPr>
          <p:cNvPicPr>
            <a:picLocks noChangeAspect="1"/>
          </p:cNvPicPr>
          <p:nvPr/>
        </p:nvPicPr>
        <p:blipFill>
          <a:blip r:embed="rId3"/>
          <a:stretch>
            <a:fillRect/>
          </a:stretch>
        </p:blipFill>
        <p:spPr>
          <a:xfrm>
            <a:off x="274718" y="1398494"/>
            <a:ext cx="5905950" cy="4235079"/>
          </a:xfrm>
          <a:prstGeom prst="rect">
            <a:avLst/>
          </a:prstGeom>
        </p:spPr>
      </p:pic>
    </p:spTree>
    <p:extLst>
      <p:ext uri="{BB962C8B-B14F-4D97-AF65-F5344CB8AC3E}">
        <p14:creationId xmlns:p14="http://schemas.microsoft.com/office/powerpoint/2010/main" val="63791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82536" y="422719"/>
            <a:ext cx="10075333" cy="718717"/>
          </a:xfrm>
        </p:spPr>
        <p:txBody>
          <a:bodyPr anchor="t">
            <a:normAutofit/>
          </a:bodyPr>
          <a:lstStyle/>
          <a:p>
            <a:pPr algn="ctr"/>
            <a:r>
              <a:rPr lang="en-US" altLang="ko-KR" dirty="0">
                <a:solidFill>
                  <a:schemeClr val="tx1"/>
                </a:solidFill>
              </a:rPr>
              <a:t> Expected loading </a:t>
            </a: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16</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pic>
        <p:nvPicPr>
          <p:cNvPr id="9" name="그림 8">
            <a:extLst>
              <a:ext uri="{FF2B5EF4-FFF2-40B4-BE49-F238E27FC236}">
                <a16:creationId xmlns:a16="http://schemas.microsoft.com/office/drawing/2014/main" id="{721C7C17-AA9D-43C9-9B14-F889EB3B7CFE}"/>
              </a:ext>
            </a:extLst>
          </p:cNvPr>
          <p:cNvPicPr>
            <a:picLocks noChangeAspect="1"/>
          </p:cNvPicPr>
          <p:nvPr/>
        </p:nvPicPr>
        <p:blipFill>
          <a:blip r:embed="rId3"/>
          <a:stretch>
            <a:fillRect/>
          </a:stretch>
        </p:blipFill>
        <p:spPr>
          <a:xfrm>
            <a:off x="1676551" y="1141436"/>
            <a:ext cx="9054706" cy="3954270"/>
          </a:xfrm>
          <a:prstGeom prst="rect">
            <a:avLst/>
          </a:prstGeom>
        </p:spPr>
      </p:pic>
      <p:sp>
        <p:nvSpPr>
          <p:cNvPr id="7" name="TextBox 6">
            <a:extLst>
              <a:ext uri="{FF2B5EF4-FFF2-40B4-BE49-F238E27FC236}">
                <a16:creationId xmlns:a16="http://schemas.microsoft.com/office/drawing/2014/main" id="{F5DF7DB7-826A-3D18-D761-D74D06A133AE}"/>
              </a:ext>
            </a:extLst>
          </p:cNvPr>
          <p:cNvSpPr txBox="1"/>
          <p:nvPr/>
        </p:nvSpPr>
        <p:spPr>
          <a:xfrm>
            <a:off x="2523067" y="5254899"/>
            <a:ext cx="7604605" cy="677108"/>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dirty="0">
                <a:solidFill>
                  <a:prstClr val="black"/>
                </a:solidFill>
                <a:latin typeface="Calibri"/>
              </a:rPr>
              <a:t>Figure</a:t>
            </a:r>
            <a:r>
              <a:rPr kumimoji="0" lang="en-US" altLang="ko-KR" sz="2000" b="0" i="0" u="none" strike="noStrike" kern="1200" cap="none" spc="0" normalizeH="0" baseline="0" noProof="0" dirty="0">
                <a:ln>
                  <a:noFill/>
                </a:ln>
                <a:solidFill>
                  <a:prstClr val="black"/>
                </a:solidFill>
                <a:effectLst/>
                <a:uLnTx/>
                <a:uFillTx/>
                <a:latin typeface="Calibri"/>
                <a:ea typeface="+mn-ea"/>
                <a:cs typeface="+mn-cs"/>
              </a:rPr>
              <a:t> 10 : Change of the expected loading</a:t>
            </a:r>
            <a:r>
              <a:rPr lang="en-US" altLang="ko-KR" sz="2000" dirty="0">
                <a:solidFill>
                  <a:prstClr val="black"/>
                </a:solidFill>
                <a:latin typeface="Calibri"/>
              </a:rPr>
              <a:t> when error is in X1 and X5</a:t>
            </a:r>
            <a:r>
              <a:rPr kumimoji="0" lang="en-US" altLang="ko-KR" sz="2000" b="0" i="0" u="none" strike="noStrike" kern="1200" cap="none" spc="0" normalizeH="0" baseline="0" noProof="0" dirty="0">
                <a:ln>
                  <a:noFill/>
                </a:ln>
                <a:solidFill>
                  <a:prstClr val="black"/>
                </a:solidFill>
                <a:effectLst/>
                <a:uLnTx/>
                <a:uFillTx/>
                <a:latin typeface="Calibri"/>
                <a:ea typeface="+mn-ea"/>
                <a:cs typeface="+mn-cs"/>
              </a:rPr>
              <a:t>.</a:t>
            </a:r>
          </a:p>
          <a:p>
            <a:endParaRPr lang="en-US" altLang="ko-KR" sz="1800" dirty="0">
              <a:solidFill>
                <a:srgbClr val="FF0000"/>
              </a:solidFill>
              <a:latin typeface="Calibri"/>
            </a:endParaRPr>
          </a:p>
        </p:txBody>
      </p:sp>
    </p:spTree>
    <p:extLst>
      <p:ext uri="{BB962C8B-B14F-4D97-AF65-F5344CB8AC3E}">
        <p14:creationId xmlns:p14="http://schemas.microsoft.com/office/powerpoint/2010/main" val="402180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82536" y="422719"/>
            <a:ext cx="10075333" cy="718717"/>
          </a:xfrm>
        </p:spPr>
        <p:txBody>
          <a:bodyPr anchor="t">
            <a:normAutofit/>
          </a:bodyPr>
          <a:lstStyle/>
          <a:p>
            <a:pPr algn="ctr"/>
            <a:r>
              <a:rPr lang="en-US" altLang="ko-KR" dirty="0">
                <a:solidFill>
                  <a:schemeClr val="tx1"/>
                </a:solidFill>
              </a:rPr>
              <a:t> Standard error</a:t>
            </a: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17</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pic>
        <p:nvPicPr>
          <p:cNvPr id="6" name="그림 5">
            <a:extLst>
              <a:ext uri="{FF2B5EF4-FFF2-40B4-BE49-F238E27FC236}">
                <a16:creationId xmlns:a16="http://schemas.microsoft.com/office/drawing/2014/main" id="{1C3D6047-5E66-8120-6BAE-DF9B1FC6BF9C}"/>
              </a:ext>
            </a:extLst>
          </p:cNvPr>
          <p:cNvPicPr>
            <a:picLocks noChangeAspect="1"/>
          </p:cNvPicPr>
          <p:nvPr/>
        </p:nvPicPr>
        <p:blipFill>
          <a:blip r:embed="rId3"/>
          <a:stretch>
            <a:fillRect/>
          </a:stretch>
        </p:blipFill>
        <p:spPr>
          <a:xfrm>
            <a:off x="1549227" y="1445360"/>
            <a:ext cx="9490961" cy="4163703"/>
          </a:xfrm>
          <a:prstGeom prst="rect">
            <a:avLst/>
          </a:prstGeom>
        </p:spPr>
      </p:pic>
    </p:spTree>
    <p:extLst>
      <p:ext uri="{BB962C8B-B14F-4D97-AF65-F5344CB8AC3E}">
        <p14:creationId xmlns:p14="http://schemas.microsoft.com/office/powerpoint/2010/main" val="346696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82536" y="422719"/>
            <a:ext cx="10075333" cy="718717"/>
          </a:xfrm>
        </p:spPr>
        <p:txBody>
          <a:bodyPr anchor="t">
            <a:normAutofit/>
          </a:bodyPr>
          <a:lstStyle/>
          <a:p>
            <a:pPr algn="ctr"/>
            <a:r>
              <a:rPr lang="en-US" altLang="ko-KR" dirty="0">
                <a:solidFill>
                  <a:schemeClr val="tx1"/>
                </a:solidFill>
              </a:rPr>
              <a:t> Classification rate</a:t>
            </a: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18</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pic>
        <p:nvPicPr>
          <p:cNvPr id="7" name="그림 6">
            <a:extLst>
              <a:ext uri="{FF2B5EF4-FFF2-40B4-BE49-F238E27FC236}">
                <a16:creationId xmlns:a16="http://schemas.microsoft.com/office/drawing/2014/main" id="{EA93E5E4-DAC9-17EA-00D0-0070C53E3BE6}"/>
              </a:ext>
            </a:extLst>
          </p:cNvPr>
          <p:cNvPicPr>
            <a:picLocks noChangeAspect="1"/>
          </p:cNvPicPr>
          <p:nvPr/>
        </p:nvPicPr>
        <p:blipFill>
          <a:blip r:embed="rId3"/>
          <a:stretch>
            <a:fillRect/>
          </a:stretch>
        </p:blipFill>
        <p:spPr>
          <a:xfrm>
            <a:off x="699466" y="1557911"/>
            <a:ext cx="5499083" cy="3939247"/>
          </a:xfrm>
          <a:prstGeom prst="rect">
            <a:avLst/>
          </a:prstGeom>
        </p:spPr>
      </p:pic>
      <p:sp>
        <p:nvSpPr>
          <p:cNvPr id="9" name="TextBox 8">
            <a:extLst>
              <a:ext uri="{FF2B5EF4-FFF2-40B4-BE49-F238E27FC236}">
                <a16:creationId xmlns:a16="http://schemas.microsoft.com/office/drawing/2014/main" id="{3657C410-9DBA-6FDC-C061-CCD805F282C2}"/>
              </a:ext>
            </a:extLst>
          </p:cNvPr>
          <p:cNvSpPr txBox="1"/>
          <p:nvPr/>
        </p:nvSpPr>
        <p:spPr>
          <a:xfrm>
            <a:off x="6314244" y="1860637"/>
            <a:ext cx="5877756" cy="3139321"/>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prstClr val="black"/>
                </a:solidFill>
                <a:latin typeface="Calibri"/>
              </a:rPr>
              <a:t>Figure</a:t>
            </a:r>
            <a:r>
              <a:rPr kumimoji="0" lang="en-US" altLang="ko-KR" sz="1800" b="0" i="0" u="none" strike="noStrike" kern="1200" cap="none" spc="0" normalizeH="0" baseline="0" noProof="0" dirty="0">
                <a:ln>
                  <a:noFill/>
                </a:ln>
                <a:solidFill>
                  <a:prstClr val="black"/>
                </a:solidFill>
                <a:effectLst/>
                <a:uLnTx/>
                <a:uFillTx/>
                <a:latin typeface="Calibri"/>
                <a:ea typeface="+mn-ea"/>
                <a:cs typeface="+mn-cs"/>
              </a:rPr>
              <a:t> </a:t>
            </a:r>
            <a:r>
              <a:rPr kumimoji="0" lang="en-US" altLang="ko-KR" b="0" i="0" u="none" strike="noStrike" kern="1200" cap="none" spc="0" normalizeH="0" baseline="0" noProof="0" dirty="0">
                <a:ln>
                  <a:noFill/>
                </a:ln>
                <a:solidFill>
                  <a:prstClr val="black"/>
                </a:solidFill>
                <a:effectLst/>
                <a:uLnTx/>
                <a:uFillTx/>
                <a:latin typeface="Calibri"/>
                <a:ea typeface="+mn-ea"/>
                <a:cs typeface="+mn-cs"/>
              </a:rPr>
              <a:t>11</a:t>
            </a:r>
            <a:r>
              <a:rPr kumimoji="0" lang="en-US" altLang="ko-KR" sz="1800" b="0" i="0" u="none" strike="noStrike" kern="1200" cap="none" spc="0" normalizeH="0" baseline="0" noProof="0" dirty="0">
                <a:ln>
                  <a:noFill/>
                </a:ln>
                <a:solidFill>
                  <a:prstClr val="black"/>
                </a:solidFill>
                <a:effectLst/>
                <a:uLnTx/>
                <a:uFillTx/>
                <a:latin typeface="Calibri"/>
                <a:ea typeface="+mn-ea"/>
                <a:cs typeface="+mn-cs"/>
              </a:rPr>
              <a:t> : Change of the </a:t>
            </a:r>
            <a:r>
              <a:rPr lang="en-US" altLang="ko-KR" sz="1800" dirty="0">
                <a:solidFill>
                  <a:prstClr val="black"/>
                </a:solidFill>
                <a:latin typeface="Calibri"/>
              </a:rPr>
              <a:t>classification rate of X5 when error is in one variable (X5 has the true zero loading.)</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b="0" i="0" u="none" strike="noStrike" kern="1200" cap="none" spc="0" normalizeH="0" baseline="0" noProof="0" dirty="0">
              <a:ln>
                <a:noFill/>
              </a:ln>
              <a:solidFill>
                <a:prstClr val="black"/>
              </a:solidFill>
              <a:effectLst/>
              <a:uLnTx/>
              <a:uFillTx/>
              <a:latin typeface="Calibri"/>
              <a:ea typeface="+mn-ea"/>
              <a:cs typeface="+mn-cs"/>
            </a:endParaRPr>
          </a:p>
          <a:p>
            <a:pPr marL="0" indent="0">
              <a:buNone/>
            </a:pPr>
            <a:endParaRPr lang="en-US" altLang="ko-KR" sz="2400" dirty="0"/>
          </a:p>
          <a:p>
            <a:pPr marL="0" indent="0">
              <a:buNone/>
            </a:pPr>
            <a:r>
              <a:rPr lang="en-US" altLang="ko-KR" sz="2400" b="1" dirty="0"/>
              <a:t> Result</a:t>
            </a:r>
          </a:p>
          <a:p>
            <a:pPr marL="0" indent="0">
              <a:buNone/>
            </a:pPr>
            <a:r>
              <a:rPr lang="en-US" altLang="ko-KR" sz="2400" dirty="0"/>
              <a:t>The classification rate of X5 decreases only when error is in X5 because error in other variables does not increase the standard error of X5’s loading.</a:t>
            </a:r>
          </a:p>
        </p:txBody>
      </p:sp>
    </p:spTree>
    <p:extLst>
      <p:ext uri="{BB962C8B-B14F-4D97-AF65-F5344CB8AC3E}">
        <p14:creationId xmlns:p14="http://schemas.microsoft.com/office/powerpoint/2010/main" val="256931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82536" y="422719"/>
            <a:ext cx="10075333" cy="718717"/>
          </a:xfrm>
        </p:spPr>
        <p:txBody>
          <a:bodyPr anchor="t">
            <a:normAutofit/>
          </a:bodyPr>
          <a:lstStyle/>
          <a:p>
            <a:pPr algn="ctr"/>
            <a:r>
              <a:rPr lang="en-US" altLang="ko-KR" dirty="0">
                <a:solidFill>
                  <a:schemeClr val="tx1"/>
                </a:solidFill>
              </a:rPr>
              <a:t>PEV of the first principal component </a:t>
            </a: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19</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a:extLst>
              <a:ext uri="{FF2B5EF4-FFF2-40B4-BE49-F238E27FC236}">
                <a16:creationId xmlns:a16="http://schemas.microsoft.com/office/drawing/2014/main" id="{42FAFA78-8A61-7537-B881-F7A917F67FA4}"/>
              </a:ext>
            </a:extLst>
          </p:cNvPr>
          <p:cNvSpPr txBox="1"/>
          <p:nvPr/>
        </p:nvSpPr>
        <p:spPr>
          <a:xfrm>
            <a:off x="982536" y="4667447"/>
            <a:ext cx="6225087" cy="923330"/>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1" dirty="0">
                <a:solidFill>
                  <a:prstClr val="black"/>
                </a:solidFill>
                <a:latin typeface="Calibri"/>
              </a:rPr>
              <a:t>   </a:t>
            </a:r>
            <a:r>
              <a:rPr lang="en-US" altLang="ko-KR" dirty="0">
                <a:solidFill>
                  <a:prstClr val="black"/>
                </a:solidFill>
                <a:latin typeface="Calibri"/>
              </a:rPr>
              <a:t>Figure</a:t>
            </a:r>
            <a:r>
              <a:rPr kumimoji="0" lang="en-US" altLang="ko-KR" sz="1800" i="0" u="none" strike="noStrike" kern="1200" cap="none" spc="0" normalizeH="0" baseline="0" noProof="0" dirty="0">
                <a:ln>
                  <a:noFill/>
                </a:ln>
                <a:solidFill>
                  <a:prstClr val="black"/>
                </a:solidFill>
                <a:effectLst/>
                <a:uLnTx/>
                <a:uFillTx/>
                <a:latin typeface="Calibri"/>
                <a:ea typeface="+mn-ea"/>
                <a:cs typeface="+mn-cs"/>
              </a:rPr>
              <a:t> 12 : </a:t>
            </a:r>
            <a:r>
              <a:rPr lang="en-US" altLang="ko-KR" dirty="0">
                <a:solidFill>
                  <a:prstClr val="black"/>
                </a:solidFill>
                <a:latin typeface="Calibri"/>
              </a:rPr>
              <a:t>Change of the PEV when error is in a variable.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prstClr val="black"/>
                </a:solidFill>
                <a:latin typeface="Calibri"/>
              </a:rPr>
              <a:t>The true loading of X1 and X6 are 0.42 and 0, respectively.</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3" name="그림 12">
            <a:extLst>
              <a:ext uri="{FF2B5EF4-FFF2-40B4-BE49-F238E27FC236}">
                <a16:creationId xmlns:a16="http://schemas.microsoft.com/office/drawing/2014/main" id="{D1697C12-1B42-B7C1-E452-947A064F99BE}"/>
              </a:ext>
            </a:extLst>
          </p:cNvPr>
          <p:cNvPicPr>
            <a:picLocks noChangeAspect="1"/>
          </p:cNvPicPr>
          <p:nvPr/>
        </p:nvPicPr>
        <p:blipFill>
          <a:blip r:embed="rId3"/>
          <a:stretch>
            <a:fillRect/>
          </a:stretch>
        </p:blipFill>
        <p:spPr>
          <a:xfrm>
            <a:off x="132602" y="1591826"/>
            <a:ext cx="7411768" cy="2825409"/>
          </a:xfrm>
          <a:prstGeom prst="rect">
            <a:avLst/>
          </a:prstGeom>
        </p:spPr>
      </p:pic>
      <p:cxnSp>
        <p:nvCxnSpPr>
          <p:cNvPr id="16" name="직선 연결선 15">
            <a:extLst>
              <a:ext uri="{FF2B5EF4-FFF2-40B4-BE49-F238E27FC236}">
                <a16:creationId xmlns:a16="http://schemas.microsoft.com/office/drawing/2014/main" id="{6844AF5A-4451-37D8-8DBA-0C1F4F49F60F}"/>
              </a:ext>
            </a:extLst>
          </p:cNvPr>
          <p:cNvCxnSpPr>
            <a:cxnSpLocks/>
          </p:cNvCxnSpPr>
          <p:nvPr/>
        </p:nvCxnSpPr>
        <p:spPr>
          <a:xfrm>
            <a:off x="7659445" y="1796527"/>
            <a:ext cx="0" cy="4098664"/>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93AB98A-2D65-9AF2-FFDB-65513A54485D}"/>
              </a:ext>
            </a:extLst>
          </p:cNvPr>
          <p:cNvSpPr txBox="1"/>
          <p:nvPr/>
        </p:nvSpPr>
        <p:spPr>
          <a:xfrm>
            <a:off x="7774522" y="1905048"/>
            <a:ext cx="4209498" cy="3139321"/>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noProof="0" dirty="0">
                <a:solidFill>
                  <a:prstClr val="black"/>
                </a:solidFill>
                <a:latin typeface="Calibri"/>
              </a:rPr>
              <a:t>● </a:t>
            </a:r>
            <a:r>
              <a:rPr kumimoji="0" lang="en-US" altLang="ko-KR" sz="1800" b="0" i="0" u="none" strike="noStrike" kern="1200" cap="none" spc="0" normalizeH="0" baseline="0" noProof="0" dirty="0">
                <a:ln>
                  <a:noFill/>
                </a:ln>
                <a:solidFill>
                  <a:prstClr val="black"/>
                </a:solidFill>
                <a:effectLst/>
                <a:uLnTx/>
                <a:uFillTx/>
                <a:latin typeface="Calibri"/>
                <a:ea typeface="+mn-ea"/>
                <a:cs typeface="+mn-cs"/>
              </a:rPr>
              <a:t>As the variance of </a:t>
            </a:r>
            <a:r>
              <a:rPr lang="en-US" altLang="ko-KR" dirty="0">
                <a:solidFill>
                  <a:prstClr val="black"/>
                </a:solidFill>
                <a:latin typeface="Calibri"/>
              </a:rPr>
              <a:t>error increases,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prstClr val="black"/>
                </a:solidFill>
                <a:latin typeface="Calibri"/>
              </a:rPr>
              <a:t>t</a:t>
            </a:r>
            <a:r>
              <a:rPr kumimoji="0" lang="en-US" altLang="ko-KR" sz="1800" b="0" i="0" u="none" strike="noStrike" kern="1200" cap="none" spc="0" normalizeH="0" baseline="0" noProof="0" dirty="0">
                <a:ln>
                  <a:noFill/>
                </a:ln>
                <a:solidFill>
                  <a:prstClr val="black"/>
                </a:solidFill>
                <a:effectLst/>
                <a:uLnTx/>
                <a:uFillTx/>
                <a:latin typeface="Calibri"/>
                <a:ea typeface="+mn-ea"/>
                <a:cs typeface="+mn-cs"/>
              </a:rPr>
              <a:t>he PEV decreases</a:t>
            </a:r>
            <a:r>
              <a:rPr lang="en-US" altLang="ko-KR" dirty="0">
                <a:solidFill>
                  <a:prstClr val="black"/>
                </a:solidFill>
                <a:latin typeface="Calibri"/>
              </a:rPr>
              <a:t> until some point, and then starts to increase.</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solidFill>
                <a:prstClr val="black"/>
              </a:solidFill>
              <a:latin typeface="Calibri"/>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noProof="0" dirty="0">
                <a:solidFill>
                  <a:prstClr val="black"/>
                </a:solidFill>
                <a:latin typeface="Calibri"/>
              </a:rPr>
              <a:t>● </a:t>
            </a:r>
            <a:r>
              <a:rPr lang="en-US" altLang="ko-KR" dirty="0">
                <a:solidFill>
                  <a:prstClr val="black"/>
                </a:solidFill>
                <a:latin typeface="Calibri"/>
              </a:rPr>
              <a:t>When error is in X1 -&gt; correlation dilution -&gt; more spherical -&gt; lower PEV</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solidFill>
                <a:prstClr val="black"/>
              </a:solidFill>
              <a:latin typeface="Calibri"/>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noProof="0" dirty="0">
                <a:solidFill>
                  <a:prstClr val="black"/>
                </a:solidFill>
                <a:latin typeface="Calibri"/>
              </a:rPr>
              <a:t>● </a:t>
            </a:r>
            <a:r>
              <a:rPr lang="en-US" altLang="ko-KR" dirty="0">
                <a:solidFill>
                  <a:prstClr val="black"/>
                </a:solidFill>
                <a:latin typeface="Calibri"/>
              </a:rPr>
              <a:t>When error is in X6 -&gt; directly increases the variance explained by other PCs -&gt; lower PEV of the first PC.</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466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974822" y="400400"/>
            <a:ext cx="10075333" cy="718717"/>
          </a:xfrm>
        </p:spPr>
        <p:txBody>
          <a:bodyPr/>
          <a:lstStyle/>
          <a:p>
            <a:r>
              <a:rPr lang="en-US" altLang="ko-KR" dirty="0"/>
              <a:t>Contents</a:t>
            </a:r>
            <a:endParaRPr lang="en-GB" dirty="0"/>
          </a:p>
        </p:txBody>
      </p:sp>
      <p:sp>
        <p:nvSpPr>
          <p:cNvPr id="3" name="Tijdelijke aanduiding voor inhoud 2"/>
          <p:cNvSpPr>
            <a:spLocks noGrp="1"/>
          </p:cNvSpPr>
          <p:nvPr>
            <p:ph idx="1"/>
          </p:nvPr>
        </p:nvSpPr>
        <p:spPr>
          <a:xfrm>
            <a:off x="314421" y="1119117"/>
            <a:ext cx="10075335" cy="4532179"/>
          </a:xfrm>
        </p:spPr>
        <p:txBody>
          <a:bodyPr/>
          <a:lstStyle/>
          <a:p>
            <a:r>
              <a:rPr lang="en-US" altLang="ko-KR" dirty="0"/>
              <a:t>1. Motivation</a:t>
            </a:r>
          </a:p>
          <a:p>
            <a:r>
              <a:rPr lang="en-US" altLang="ko-KR" dirty="0"/>
              <a:t>- why sparse PCA : drawbacks of PCA</a:t>
            </a:r>
          </a:p>
          <a:p>
            <a:r>
              <a:rPr lang="en-US" altLang="ko-KR" dirty="0"/>
              <a:t>- why measurement error</a:t>
            </a:r>
          </a:p>
          <a:p>
            <a:r>
              <a:rPr lang="en-US" altLang="ko-KR" dirty="0"/>
              <a:t>- why sPCA-rSVD</a:t>
            </a:r>
          </a:p>
          <a:p>
            <a:pPr marL="0" indent="0">
              <a:buNone/>
            </a:pPr>
            <a:endParaRPr lang="en-US" altLang="ko-KR" dirty="0"/>
          </a:p>
          <a:p>
            <a:pPr marL="0" indent="0">
              <a:buNone/>
            </a:pPr>
            <a:r>
              <a:rPr lang="en-US" altLang="ko-KR" dirty="0"/>
              <a:t>2. PCA vs sPCA-rSVD</a:t>
            </a:r>
          </a:p>
          <a:p>
            <a:pPr marL="0" indent="0">
              <a:buNone/>
            </a:pPr>
            <a:endParaRPr lang="en-US" altLang="ko-KR" dirty="0"/>
          </a:p>
          <a:p>
            <a:pPr marL="0" indent="0">
              <a:buNone/>
            </a:pPr>
            <a:r>
              <a:rPr lang="en-US" altLang="ko-KR" dirty="0"/>
              <a:t>3. Effect of measurement error on sPCA-rSVD</a:t>
            </a:r>
          </a:p>
          <a:p>
            <a:pPr marL="0" indent="0">
              <a:buNone/>
            </a:pPr>
            <a:r>
              <a:rPr lang="en-US" altLang="ko-KR" dirty="0"/>
              <a:t>    - Homogeneous</a:t>
            </a:r>
          </a:p>
          <a:p>
            <a:pPr marL="0" indent="0">
              <a:buNone/>
            </a:pPr>
            <a:r>
              <a:rPr lang="en-US" altLang="ko-KR" dirty="0"/>
              <a:t>    - Heterogeneous</a:t>
            </a:r>
          </a:p>
          <a:p>
            <a:pPr marL="0" indent="0">
              <a:buNone/>
            </a:pPr>
            <a:endParaRPr lang="en-US" altLang="ko-KR" dirty="0"/>
          </a:p>
          <a:p>
            <a:pPr marL="0" indent="0">
              <a:buNone/>
            </a:pPr>
            <a:r>
              <a:rPr lang="en-US" altLang="ko-KR" dirty="0"/>
              <a:t>4. Conclusion &amp; Limitations</a:t>
            </a:r>
            <a:endParaRPr lang="ko-KR" altLang="en-US" dirty="0"/>
          </a:p>
        </p:txBody>
      </p:sp>
      <p:sp>
        <p:nvSpPr>
          <p:cNvPr id="4" name="Tijdelijke aanduiding voor voettekst 3"/>
          <p:cNvSpPr>
            <a:spLocks noGrp="1"/>
          </p:cNvSpPr>
          <p:nvPr>
            <p:ph type="ftr" sz="quarter" idx="11"/>
          </p:nvPr>
        </p:nvSpPr>
        <p:spPr/>
        <p:txBody>
          <a:bodyPr/>
          <a:lstStyle/>
          <a:p>
            <a:pPr defTabSz="914377" latinLnBrk="0"/>
            <a:r>
              <a:rPr lang="en-US" altLang="ko-KR" dirty="0"/>
              <a:t>Effect of measurement error on sparse PCA : Contents</a:t>
            </a:r>
            <a:endParaRPr lang="en-GB" dirty="0">
              <a:solidFill>
                <a:prstClr val="black"/>
              </a:solidFill>
              <a:latin typeface="Calibri"/>
            </a:endParaRPr>
          </a:p>
        </p:txBody>
      </p:sp>
      <p:sp>
        <p:nvSpPr>
          <p:cNvPr id="5" name="Tijdelijke aanduiding voor dianummer 4"/>
          <p:cNvSpPr>
            <a:spLocks noGrp="1"/>
          </p:cNvSpPr>
          <p:nvPr>
            <p:ph type="sldNum" sz="quarter" idx="12"/>
          </p:nvPr>
        </p:nvSpPr>
        <p:spPr/>
        <p:txBody>
          <a:bodyPr/>
          <a:lstStyle/>
          <a:p>
            <a:pPr defTabSz="914377" latinLnBrk="0"/>
            <a:fld id="{C194BDB0-F4EA-4DD6-8281-CCE2440D0CE0}" type="slidenum">
              <a:rPr lang="en-GB">
                <a:solidFill>
                  <a:prstClr val="black"/>
                </a:solidFill>
                <a:latin typeface="Calibri"/>
              </a:rPr>
              <a:pPr defTabSz="914377" latinLnBrk="0"/>
              <a:t>2</a:t>
            </a:fld>
            <a:endParaRPr lang="en-GB" dirty="0">
              <a:solidFill>
                <a:prstClr val="black"/>
              </a:solidFill>
              <a:latin typeface="Calibri"/>
            </a:endParaRPr>
          </a:p>
        </p:txBody>
      </p:sp>
    </p:spTree>
    <p:extLst>
      <p:ext uri="{BB962C8B-B14F-4D97-AF65-F5344CB8AC3E}">
        <p14:creationId xmlns:p14="http://schemas.microsoft.com/office/powerpoint/2010/main" val="20111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82536" y="422719"/>
            <a:ext cx="10075333" cy="718717"/>
          </a:xfrm>
        </p:spPr>
        <p:txBody>
          <a:bodyPr anchor="t">
            <a:normAutofit fontScale="90000"/>
          </a:bodyPr>
          <a:lstStyle/>
          <a:p>
            <a:pPr algn="ctr"/>
            <a:r>
              <a:rPr lang="en-US" altLang="ko-KR" dirty="0">
                <a:solidFill>
                  <a:schemeClr val="tx1"/>
                </a:solidFill>
              </a:rPr>
              <a:t>PEV of the first principal component </a:t>
            </a:r>
            <a:br>
              <a:rPr lang="en-US" altLang="ko-KR" dirty="0"/>
            </a:b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20</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D7C39E05-4BD3-B977-40DE-AB90A92CBFE3}"/>
              </a:ext>
            </a:extLst>
          </p:cNvPr>
          <p:cNvSpPr txBox="1"/>
          <p:nvPr/>
        </p:nvSpPr>
        <p:spPr>
          <a:xfrm>
            <a:off x="829012" y="1891575"/>
            <a:ext cx="8304229" cy="364972"/>
          </a:xfrm>
          <a:prstGeom prst="rect">
            <a:avLst/>
          </a:prstGeom>
          <a:noFill/>
        </p:spPr>
        <p:txBody>
          <a:bodyPr wrap="square">
            <a:spAutoFit/>
          </a:bodyPr>
          <a:lstStyle/>
          <a:p>
            <a:pPr marL="0" marR="0" lvl="0" indent="0" algn="just" defTabSz="914400" rtl="0" eaLnBrk="1" fontAlgn="auto" latinLnBrk="1" hangingPunct="1">
              <a:lnSpc>
                <a:spcPct val="107000"/>
              </a:lnSpc>
              <a:spcBef>
                <a:spcPts val="0"/>
              </a:spcBef>
              <a:spcAft>
                <a:spcPts val="800"/>
              </a:spcAft>
              <a:buClrTx/>
              <a:buSzTx/>
              <a:buFontTx/>
              <a:buNone/>
              <a:tabLst/>
              <a:defRPr/>
            </a:pPr>
            <a:r>
              <a:rPr lang="en-US" altLang="ko-KR" b="1" kern="100" dirty="0">
                <a:solidFill>
                  <a:prstClr val="black"/>
                </a:solidFill>
                <a:latin typeface="맑은 고딕" panose="020B0503020000020004" pitchFamily="50" charset="-127"/>
                <a:ea typeface="맑은 고딕" panose="020B0503020000020004" pitchFamily="50" charset="-127"/>
                <a:cs typeface="Times New Roman" panose="02020603050405020304" pitchFamily="18" charset="0"/>
              </a:rPr>
              <a:t>PEV of the first principal component decreases at some point as follows.</a:t>
            </a:r>
            <a:endParaRPr kumimoji="0" lang="ko-KR" altLang="ko-KR" sz="1800" b="1"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6" name="그림 5">
            <a:extLst>
              <a:ext uri="{FF2B5EF4-FFF2-40B4-BE49-F238E27FC236}">
                <a16:creationId xmlns:a16="http://schemas.microsoft.com/office/drawing/2014/main" id="{91C54A2E-A109-4407-F7BE-CEB8F7B91133}"/>
              </a:ext>
            </a:extLst>
          </p:cNvPr>
          <p:cNvPicPr>
            <a:picLocks noChangeAspect="1"/>
          </p:cNvPicPr>
          <p:nvPr/>
        </p:nvPicPr>
        <p:blipFill>
          <a:blip r:embed="rId3"/>
          <a:stretch>
            <a:fillRect/>
          </a:stretch>
        </p:blipFill>
        <p:spPr>
          <a:xfrm>
            <a:off x="353337" y="2610445"/>
            <a:ext cx="11485325" cy="2618761"/>
          </a:xfrm>
          <a:prstGeom prst="rect">
            <a:avLst/>
          </a:prstGeom>
        </p:spPr>
      </p:pic>
    </p:spTree>
    <p:extLst>
      <p:ext uri="{BB962C8B-B14F-4D97-AF65-F5344CB8AC3E}">
        <p14:creationId xmlns:p14="http://schemas.microsoft.com/office/powerpoint/2010/main" val="221339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82536" y="422719"/>
            <a:ext cx="10075333" cy="718717"/>
          </a:xfrm>
        </p:spPr>
        <p:txBody>
          <a:bodyPr anchor="t">
            <a:normAutofit fontScale="90000"/>
          </a:bodyPr>
          <a:lstStyle/>
          <a:p>
            <a:r>
              <a:rPr lang="en-US" altLang="ko-KR" dirty="0">
                <a:solidFill>
                  <a:schemeClr val="tx1"/>
                </a:solidFill>
              </a:rPr>
              <a:t>4. Conclusion and limitations</a:t>
            </a:r>
            <a:br>
              <a:rPr lang="en-US" altLang="ko-KR" dirty="0"/>
            </a:b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21</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6">
            <a:extLst>
              <a:ext uri="{FF2B5EF4-FFF2-40B4-BE49-F238E27FC236}">
                <a16:creationId xmlns:a16="http://schemas.microsoft.com/office/drawing/2014/main" id="{F8D7425C-2B8B-B937-01D0-67AB553B7AE1}"/>
              </a:ext>
            </a:extLst>
          </p:cNvPr>
          <p:cNvSpPr txBox="1"/>
          <p:nvPr/>
        </p:nvSpPr>
        <p:spPr>
          <a:xfrm>
            <a:off x="982536" y="1571561"/>
            <a:ext cx="10312993" cy="3016210"/>
          </a:xfrm>
          <a:prstGeom prst="rect">
            <a:avLst/>
          </a:prstGeom>
          <a:noFill/>
        </p:spPr>
        <p:txBody>
          <a:bodyPr wrap="square">
            <a:spAutoFit/>
          </a:bodyPr>
          <a:lstStyle/>
          <a:p>
            <a:pPr marR="0" lvl="0" algn="l" defTabSz="914400" rtl="0" eaLnBrk="1" fontAlgn="auto" latinLnBrk="1" hangingPunct="1">
              <a:lnSpc>
                <a:spcPct val="100000"/>
              </a:lnSpc>
              <a:spcBef>
                <a:spcPts val="0"/>
              </a:spcBef>
              <a:spcAft>
                <a:spcPts val="0"/>
              </a:spcAft>
              <a:buClrTx/>
              <a:buSzTx/>
              <a:tabLst/>
              <a:defRPr/>
            </a:pPr>
            <a:r>
              <a:rPr lang="en-US" altLang="ko-KR" b="1" dirty="0">
                <a:solidFill>
                  <a:prstClr val="black"/>
                </a:solidFill>
                <a:latin typeface="Calibri"/>
              </a:rPr>
              <a:t> </a:t>
            </a:r>
            <a:r>
              <a:rPr lang="en-US" altLang="ko-KR" sz="2400" b="1" dirty="0">
                <a:solidFill>
                  <a:prstClr val="black"/>
                </a:solidFill>
                <a:latin typeface="Calibri"/>
              </a:rPr>
              <a:t>Closing remarks</a:t>
            </a:r>
          </a:p>
          <a:p>
            <a:pPr marR="0" lvl="0" algn="l" defTabSz="914400" rtl="0" eaLnBrk="1" fontAlgn="auto" latinLnBrk="1" hangingPunct="1">
              <a:lnSpc>
                <a:spcPct val="100000"/>
              </a:lnSpc>
              <a:spcBef>
                <a:spcPts val="0"/>
              </a:spcBef>
              <a:spcAft>
                <a:spcPts val="0"/>
              </a:spcAft>
              <a:buClrTx/>
              <a:buSzTx/>
              <a:tabLst/>
              <a:defRPr/>
            </a:pPr>
            <a:endParaRPr lang="en-US" altLang="ko-KR" sz="1600" b="1" dirty="0">
              <a:solidFill>
                <a:prstClr val="black"/>
              </a:solidFill>
              <a:latin typeface="Calibri"/>
            </a:endParaRPr>
          </a:p>
          <a:p>
            <a:pPr marR="0" lvl="0" algn="l" defTabSz="914400" rtl="0" eaLnBrk="1" fontAlgn="auto" latinLnBrk="1" hangingPunct="1">
              <a:lnSpc>
                <a:spcPct val="100000"/>
              </a:lnSpc>
              <a:spcBef>
                <a:spcPts val="0"/>
              </a:spcBef>
              <a:spcAft>
                <a:spcPts val="0"/>
              </a:spcAft>
              <a:buClrTx/>
              <a:buSzTx/>
              <a:tabLst/>
              <a:defRPr/>
            </a:pPr>
            <a:r>
              <a:rPr lang="en-US" altLang="ko-KR" dirty="0">
                <a:solidFill>
                  <a:prstClr val="black"/>
                </a:solidFill>
                <a:latin typeface="Calibri"/>
              </a:rPr>
              <a:t>1. Why sparse PCA? </a:t>
            </a:r>
          </a:p>
          <a:p>
            <a:pPr marR="0" lvl="0" algn="l" defTabSz="914400" rtl="0" eaLnBrk="1" fontAlgn="auto" latinLnBrk="1" hangingPunct="1">
              <a:lnSpc>
                <a:spcPct val="100000"/>
              </a:lnSpc>
              <a:spcBef>
                <a:spcPts val="0"/>
              </a:spcBef>
              <a:spcAft>
                <a:spcPts val="0"/>
              </a:spcAft>
              <a:buClrTx/>
              <a:buSzTx/>
              <a:tabLst/>
              <a:defRPr/>
            </a:pPr>
            <a:r>
              <a:rPr lang="en-US" altLang="ko-KR" dirty="0">
                <a:solidFill>
                  <a:prstClr val="black"/>
                </a:solidFill>
                <a:latin typeface="Calibri"/>
              </a:rPr>
              <a:t>- Drawbacks of PCA : difficult interpretability and inconsistency</a:t>
            </a:r>
          </a:p>
          <a:p>
            <a:pPr marL="342900" marR="0" lvl="0" indent="-342900" algn="l" defTabSz="914400" rtl="0" eaLnBrk="1" fontAlgn="auto" latinLnBrk="1" hangingPunct="1">
              <a:lnSpc>
                <a:spcPct val="100000"/>
              </a:lnSpc>
              <a:spcBef>
                <a:spcPts val="0"/>
              </a:spcBef>
              <a:spcAft>
                <a:spcPts val="0"/>
              </a:spcAft>
              <a:buClrTx/>
              <a:buSzTx/>
              <a:buFontTx/>
              <a:buAutoNum type="arabicPeriod"/>
              <a:tabLst/>
              <a:defRPr/>
            </a:pPr>
            <a:endParaRPr lang="en-US" altLang="ko-KR" dirty="0">
              <a:solidFill>
                <a:prstClr val="black"/>
              </a:solidFill>
              <a:latin typeface="Calibri"/>
            </a:endParaRPr>
          </a:p>
          <a:p>
            <a:pPr marR="0" lvl="0" algn="l" defTabSz="914400" rtl="0" eaLnBrk="1" fontAlgn="auto" latinLnBrk="1" hangingPunct="1">
              <a:lnSpc>
                <a:spcPct val="100000"/>
              </a:lnSpc>
              <a:spcBef>
                <a:spcPts val="0"/>
              </a:spcBef>
              <a:spcAft>
                <a:spcPts val="0"/>
              </a:spcAft>
              <a:buClrTx/>
              <a:buSzTx/>
              <a:tabLst/>
              <a:defRPr/>
            </a:pPr>
            <a:r>
              <a:rPr lang="en-US" altLang="ko-KR" dirty="0">
                <a:solidFill>
                  <a:prstClr val="black"/>
                </a:solidFill>
                <a:latin typeface="Calibri"/>
              </a:rPr>
              <a:t>2. Effect of measurement error regarding the angle, the PEV, the standard error and the classification rate.</a:t>
            </a:r>
          </a:p>
          <a:p>
            <a:pPr marL="285750" marR="0" lvl="0" indent="-285750" algn="l" defTabSz="914400" rtl="0" eaLnBrk="1" fontAlgn="auto" latinLnBrk="1" hangingPunct="1">
              <a:lnSpc>
                <a:spcPct val="100000"/>
              </a:lnSpc>
              <a:spcBef>
                <a:spcPts val="0"/>
              </a:spcBef>
              <a:spcAft>
                <a:spcPts val="0"/>
              </a:spcAft>
              <a:buClrTx/>
              <a:buSzTx/>
              <a:buFontTx/>
              <a:buChar char="-"/>
              <a:tabLst/>
              <a:defRPr/>
            </a:pPr>
            <a:r>
              <a:rPr lang="en-US" altLang="ko-KR" dirty="0">
                <a:solidFill>
                  <a:prstClr val="black"/>
                </a:solidFill>
                <a:latin typeface="Calibri"/>
              </a:rPr>
              <a:t>Homogeneous error</a:t>
            </a:r>
          </a:p>
          <a:p>
            <a:pPr marL="285750" marR="0" lvl="0" indent="-285750" algn="l" defTabSz="914400" rtl="0" eaLnBrk="1" fontAlgn="auto" latinLnBrk="1" hangingPunct="1">
              <a:lnSpc>
                <a:spcPct val="100000"/>
              </a:lnSpc>
              <a:spcBef>
                <a:spcPts val="0"/>
              </a:spcBef>
              <a:spcAft>
                <a:spcPts val="0"/>
              </a:spcAft>
              <a:buClrTx/>
              <a:buSzTx/>
              <a:buFontTx/>
              <a:buChar char="-"/>
              <a:tabLst/>
              <a:defRPr/>
            </a:pPr>
            <a:r>
              <a:rPr lang="en-US" altLang="ko-KR" dirty="0">
                <a:solidFill>
                  <a:prstClr val="black"/>
                </a:solidFill>
                <a:latin typeface="Calibri"/>
              </a:rPr>
              <a:t>Heterogeneous error</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solidFill>
                <a:prstClr val="black"/>
              </a:solidFill>
              <a:latin typeface="Calibri"/>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400" b="1" dirty="0">
                <a:solidFill>
                  <a:prstClr val="black"/>
                </a:solidFill>
                <a:latin typeface="Calibri"/>
              </a:rPr>
              <a:t> </a:t>
            </a:r>
            <a:endParaRPr kumimoji="0" lang="en-US" altLang="ko-K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240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82536" y="422719"/>
            <a:ext cx="10075333" cy="718717"/>
          </a:xfrm>
        </p:spPr>
        <p:txBody>
          <a:bodyPr anchor="t">
            <a:normAutofit fontScale="90000"/>
          </a:bodyPr>
          <a:lstStyle/>
          <a:p>
            <a:r>
              <a:rPr lang="en-US" altLang="ko-KR" dirty="0">
                <a:solidFill>
                  <a:schemeClr val="tx1"/>
                </a:solidFill>
              </a:rPr>
              <a:t>4. Conclusion and limitations</a:t>
            </a:r>
            <a:br>
              <a:rPr lang="en-US" altLang="ko-KR" dirty="0"/>
            </a:b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3. Effect of measurement error on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22</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6">
            <a:extLst>
              <a:ext uri="{FF2B5EF4-FFF2-40B4-BE49-F238E27FC236}">
                <a16:creationId xmlns:a16="http://schemas.microsoft.com/office/drawing/2014/main" id="{F8D7425C-2B8B-B937-01D0-67AB553B7AE1}"/>
              </a:ext>
            </a:extLst>
          </p:cNvPr>
          <p:cNvSpPr txBox="1"/>
          <p:nvPr/>
        </p:nvSpPr>
        <p:spPr>
          <a:xfrm>
            <a:off x="982537" y="1571561"/>
            <a:ext cx="9389532" cy="2923877"/>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a:ea typeface="+mn-ea"/>
                <a:cs typeface="+mn-cs"/>
              </a:rPr>
              <a:t> </a:t>
            </a:r>
            <a:r>
              <a:rPr lang="en-US" altLang="ko-KR" sz="2400" b="1" dirty="0">
                <a:solidFill>
                  <a:prstClr val="black"/>
                </a:solidFill>
                <a:latin typeface="Calibri"/>
              </a:rPr>
              <a:t>Limitations</a:t>
            </a:r>
            <a:endParaRPr kumimoji="0" lang="en-US" altLang="ko-KR" sz="160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60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1" hangingPunct="1">
              <a:lnSpc>
                <a:spcPct val="100000"/>
              </a:lnSpc>
              <a:spcBef>
                <a:spcPts val="0"/>
              </a:spcBef>
              <a:spcAft>
                <a:spcPts val="0"/>
              </a:spcAft>
              <a:buClrTx/>
              <a:buSzTx/>
              <a:buAutoNum type="arabicPeriod"/>
              <a:tabLst/>
              <a:defRPr/>
            </a:pPr>
            <a:r>
              <a:rPr kumimoji="0" lang="en-US" altLang="ko-KR" sz="1800" b="0" i="0" u="none" strike="noStrike" kern="1200" cap="none" spc="0" normalizeH="0" baseline="0" noProof="0" dirty="0">
                <a:ln>
                  <a:noFill/>
                </a:ln>
                <a:solidFill>
                  <a:prstClr val="black"/>
                </a:solidFill>
                <a:effectLst/>
                <a:uLnTx/>
                <a:uFillTx/>
                <a:latin typeface="Calibri"/>
                <a:ea typeface="+mn-ea"/>
                <a:cs typeface="+mn-cs"/>
              </a:rPr>
              <a:t>Only the first component is addressed.</a:t>
            </a:r>
          </a:p>
          <a:p>
            <a:pPr marR="0" lvl="0" algn="l" defTabSz="914400" rtl="0" eaLnBrk="1" fontAlgn="auto" latinLnBrk="1" hangingPunct="1">
              <a:lnSpc>
                <a:spcPct val="100000"/>
              </a:lnSpc>
              <a:spcBef>
                <a:spcPts val="0"/>
              </a:spcBef>
              <a:spcAft>
                <a:spcPts val="0"/>
              </a:spcAft>
              <a:buClrTx/>
              <a:buSzTx/>
              <a:tabLst/>
              <a:defRPr/>
            </a:pPr>
            <a:endParaRPr kumimoji="0" lang="en-US" altLang="ko-KR" sz="1800" b="0" i="0" u="none" strike="noStrike" kern="1200" cap="none" spc="0" normalizeH="0" baseline="0" noProof="0" dirty="0">
              <a:ln>
                <a:noFill/>
              </a:ln>
              <a:solidFill>
                <a:prstClr val="black"/>
              </a:solidFill>
              <a:effectLst/>
              <a:uLnTx/>
              <a:uFillTx/>
              <a:latin typeface="Calibri"/>
              <a:ea typeface="+mn-ea"/>
              <a:cs typeface="+mn-cs"/>
            </a:endParaRPr>
          </a:p>
          <a:p>
            <a:pPr marR="0" lvl="0" algn="l" defTabSz="914400" rtl="0" eaLnBrk="1" fontAlgn="auto" latinLnBrk="1" hangingPunct="1">
              <a:lnSpc>
                <a:spcPct val="100000"/>
              </a:lnSpc>
              <a:spcBef>
                <a:spcPts val="0"/>
              </a:spcBef>
              <a:spcAft>
                <a:spcPts val="0"/>
              </a:spcAft>
              <a:buClrTx/>
              <a:buSzTx/>
              <a:tabLst/>
              <a:defRPr/>
            </a:pPr>
            <a:r>
              <a:rPr kumimoji="0" lang="en-US" altLang="ko-KR" sz="1800" b="0" i="0" u="none" strike="noStrike" kern="1200" cap="none" spc="0" normalizeH="0" baseline="0" noProof="0" dirty="0">
                <a:ln>
                  <a:noFill/>
                </a:ln>
                <a:solidFill>
                  <a:prstClr val="black"/>
                </a:solidFill>
                <a:effectLst/>
                <a:uLnTx/>
                <a:uFillTx/>
                <a:latin typeface="Calibri"/>
                <a:ea typeface="+mn-ea"/>
                <a:cs typeface="+mn-cs"/>
              </a:rPr>
              <a:t>2. The simulation experiment is conducted only on one dataset.</a:t>
            </a:r>
          </a:p>
          <a:p>
            <a:pPr marR="0" lvl="0" algn="l" defTabSz="914400" rtl="0" eaLnBrk="1" fontAlgn="auto" latinLnBrk="1" hangingPunct="1">
              <a:lnSpc>
                <a:spcPct val="100000"/>
              </a:lnSpc>
              <a:spcBef>
                <a:spcPts val="0"/>
              </a:spcBef>
              <a:spcAft>
                <a:spcPts val="0"/>
              </a:spcAft>
              <a:buClrTx/>
              <a:buSzTx/>
              <a:tabLst/>
              <a:defRPr/>
            </a:pPr>
            <a:r>
              <a:rPr lang="en-US" altLang="ko-KR" dirty="0">
                <a:solidFill>
                  <a:prstClr val="black"/>
                </a:solidFill>
                <a:latin typeface="Calibri"/>
              </a:rPr>
              <a:t>- Lack of examination on various factors such as the sparsity or the spike index</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prstClr val="black"/>
                </a:solidFill>
                <a:latin typeface="Calibri"/>
              </a:rPr>
              <a:t>3</a:t>
            </a:r>
            <a:r>
              <a:rPr kumimoji="0" lang="en-US" altLang="ko-KR" sz="1800" b="0" i="0" u="none" strike="noStrike" kern="1200" cap="none" spc="0" normalizeH="0" baseline="0" noProof="0" dirty="0">
                <a:ln>
                  <a:noFill/>
                </a:ln>
                <a:solidFill>
                  <a:prstClr val="black"/>
                </a:solidFill>
                <a:effectLst/>
                <a:uLnTx/>
                <a:uFillTx/>
                <a:latin typeface="Calibri"/>
                <a:ea typeface="+mn-ea"/>
                <a:cs typeface="+mn-cs"/>
              </a:rPr>
              <a:t>. </a:t>
            </a:r>
            <a:r>
              <a:rPr lang="en-US" altLang="ko-KR" dirty="0">
                <a:solidFill>
                  <a:prstClr val="black"/>
                </a:solidFill>
                <a:latin typeface="Calibri"/>
              </a:rPr>
              <a:t>Unrealistic assumption that the sparsity of the loadings is known.</a:t>
            </a:r>
            <a:endParaRPr kumimoji="0" lang="en-US" altLang="ko-K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prstClr val="black"/>
                </a:solidFill>
                <a:latin typeface="Calibri"/>
              </a:rPr>
              <a:t>- Need to further investigate how measurement error affects the performance of techniques to determine  the  sparsity of the loadings, such as ad hoc approach or K-fold cross validation</a:t>
            </a:r>
          </a:p>
        </p:txBody>
      </p:sp>
    </p:spTree>
    <p:extLst>
      <p:ext uri="{BB962C8B-B14F-4D97-AF65-F5344CB8AC3E}">
        <p14:creationId xmlns:p14="http://schemas.microsoft.com/office/powerpoint/2010/main" val="274271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estion Mark Bigger - Question Mark Pixel Art Transparent PNG - 1120x920 -  Free Download on NicePNG">
            <a:extLst>
              <a:ext uri="{FF2B5EF4-FFF2-40B4-BE49-F238E27FC236}">
                <a16:creationId xmlns:a16="http://schemas.microsoft.com/office/drawing/2014/main" id="{15FE256C-F53A-897C-BA39-7435EF854ED4}"/>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141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85176B92-3AD6-8308-2A1A-0363CE72FE4B}"/>
              </a:ext>
            </a:extLst>
          </p:cNvPr>
          <p:cNvSpPr>
            <a:spLocks noGrp="1"/>
          </p:cNvSpPr>
          <p:nvPr>
            <p:ph type="ctrTitle"/>
          </p:nvPr>
        </p:nvSpPr>
        <p:spPr>
          <a:xfrm>
            <a:off x="1524000" y="1122362"/>
            <a:ext cx="9144000" cy="2900518"/>
          </a:xfrm>
        </p:spPr>
        <p:txBody>
          <a:bodyPr>
            <a:normAutofit/>
          </a:bodyPr>
          <a:lstStyle/>
          <a:p>
            <a:br>
              <a:rPr lang="en-US" altLang="ko-KR" sz="5100">
                <a:solidFill>
                  <a:srgbClr val="FFFFFF"/>
                </a:solidFill>
              </a:rPr>
            </a:br>
            <a:r>
              <a:rPr lang="en-US" altLang="ko-KR" sz="5100">
                <a:solidFill>
                  <a:srgbClr val="FFFFFF"/>
                </a:solidFill>
              </a:rPr>
              <a:t>End of</a:t>
            </a:r>
            <a:br>
              <a:rPr lang="en-US" altLang="ko-KR" sz="5100">
                <a:solidFill>
                  <a:srgbClr val="FFFFFF"/>
                </a:solidFill>
              </a:rPr>
            </a:br>
            <a:r>
              <a:rPr lang="en-US" altLang="ko-KR" sz="5100">
                <a:solidFill>
                  <a:srgbClr val="FFFFFF"/>
                </a:solidFill>
              </a:rPr>
              <a:t>Effect of measurement error on sparse PCA</a:t>
            </a:r>
            <a:endParaRPr lang="ko-KR" altLang="en-US" sz="5100">
              <a:solidFill>
                <a:srgbClr val="FFFFFF"/>
              </a:solidFill>
            </a:endParaRPr>
          </a:p>
        </p:txBody>
      </p:sp>
      <p:sp>
        <p:nvSpPr>
          <p:cNvPr id="3" name="부제목 2">
            <a:extLst>
              <a:ext uri="{FF2B5EF4-FFF2-40B4-BE49-F238E27FC236}">
                <a16:creationId xmlns:a16="http://schemas.microsoft.com/office/drawing/2014/main" id="{50D03C36-C466-193B-2BD6-2F0627136A49}"/>
              </a:ext>
            </a:extLst>
          </p:cNvPr>
          <p:cNvSpPr>
            <a:spLocks noGrp="1"/>
          </p:cNvSpPr>
          <p:nvPr>
            <p:ph type="subTitle" idx="1"/>
          </p:nvPr>
        </p:nvSpPr>
        <p:spPr>
          <a:xfrm>
            <a:off x="1524000" y="4159404"/>
            <a:ext cx="9144000" cy="1098395"/>
          </a:xfrm>
        </p:spPr>
        <p:txBody>
          <a:bodyPr>
            <a:normAutofit/>
          </a:bodyPr>
          <a:lstStyle/>
          <a:p>
            <a:r>
              <a:rPr lang="en-US" altLang="ko-KR">
                <a:solidFill>
                  <a:srgbClr val="FFFFFF"/>
                </a:solidFill>
              </a:rPr>
              <a:t>Any question? </a:t>
            </a:r>
          </a:p>
          <a:p>
            <a:endParaRPr lang="ko-KR" altLang="en-US">
              <a:solidFill>
                <a:srgbClr val="FFFFFF"/>
              </a:solidFill>
            </a:endParaRPr>
          </a:p>
        </p:txBody>
      </p:sp>
    </p:spTree>
    <p:extLst>
      <p:ext uri="{BB962C8B-B14F-4D97-AF65-F5344CB8AC3E}">
        <p14:creationId xmlns:p14="http://schemas.microsoft.com/office/powerpoint/2010/main" val="4465149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Drawbacks of PCA</a:t>
            </a:r>
            <a:endParaRPr lang="en-GB" dirty="0"/>
          </a:p>
        </p:txBody>
      </p:sp>
      <mc:AlternateContent xmlns:mc="http://schemas.openxmlformats.org/markup-compatibility/2006">
        <mc:Choice xmlns:a14="http://schemas.microsoft.com/office/drawing/2010/main" Requires="a14">
          <p:sp>
            <p:nvSpPr>
              <p:cNvPr id="3" name="Tijdelijke aanduiding voor inhoud 2"/>
              <p:cNvSpPr>
                <a:spLocks noGrp="1"/>
              </p:cNvSpPr>
              <p:nvPr>
                <p:ph idx="1"/>
              </p:nvPr>
            </p:nvSpPr>
            <p:spPr>
              <a:xfrm>
                <a:off x="554566" y="1480694"/>
                <a:ext cx="10837782" cy="4511315"/>
              </a:xfrm>
            </p:spPr>
            <p:txBody>
              <a:bodyPr/>
              <a:lstStyle/>
              <a:p>
                <a:pPr marL="0" indent="0">
                  <a:buNone/>
                </a:pPr>
                <a:r>
                  <a:rPr lang="en-US" altLang="ko-KR" dirty="0"/>
                  <a:t>1. Difficult to interpret the loading</a:t>
                </a:r>
              </a:p>
              <a:p>
                <a:pPr marL="0" indent="0">
                  <a:buNone/>
                </a:pPr>
                <a:endParaRPr lang="en-US" altLang="ko-KR" dirty="0"/>
              </a:p>
              <a:p>
                <a:pPr marL="0" indent="0">
                  <a:buNone/>
                </a:pPr>
                <a:r>
                  <a:rPr lang="en-US" altLang="ko-KR" dirty="0"/>
                  <a:t>2. Inconsistency of PCA in HDLSS(high dimension low sample size) case</a:t>
                </a:r>
              </a:p>
              <a:p>
                <a:pPr marL="0" indent="0">
                  <a:buNone/>
                </a:pPr>
                <a:r>
                  <a:rPr lang="en-US" altLang="ko-KR" dirty="0"/>
                  <a:t>  </a:t>
                </a:r>
              </a:p>
              <a:p>
                <a:pPr marL="0" indent="0">
                  <a:buNone/>
                </a:pPr>
                <a:r>
                  <a:rPr lang="en-US" altLang="ko-KR" dirty="0"/>
                  <a:t>    </a:t>
                </a:r>
                <a:r>
                  <a:rPr lang="en-US" altLang="ko-KR" b="1" dirty="0"/>
                  <a:t>Brief reason</a:t>
                </a:r>
              </a:p>
              <a:p>
                <a:r>
                  <a:rPr lang="en-US" altLang="ko-KR" dirty="0"/>
                  <a:t>- eigen value : eigen values exist at most min(</a:t>
                </a:r>
                <a:r>
                  <a:rPr lang="en-US" altLang="ko-KR" dirty="0" err="1"/>
                  <a:t>n,p</a:t>
                </a:r>
                <a:r>
                  <a:rPr lang="en-US" altLang="ko-KR" dirty="0"/>
                  <a:t>)</a:t>
                </a:r>
              </a:p>
              <a:p>
                <a:r>
                  <a:rPr lang="en-US" altLang="ko-KR" dirty="0"/>
                  <a:t>ex) population(p=100, n=1000) : 100 nr of eigen values</a:t>
                </a:r>
              </a:p>
              <a:p>
                <a:r>
                  <a:rPr lang="en-US" altLang="ko-KR" dirty="0"/>
                  <a:t>      sample(p=100, n=10) : 10 nr of eigen values</a:t>
                </a:r>
              </a:p>
              <a:p>
                <a:r>
                  <a:rPr lang="en-US" altLang="ko-KR" dirty="0"/>
                  <a:t> </a:t>
                </a:r>
              </a:p>
              <a:p>
                <a:r>
                  <a:rPr lang="en-US" altLang="ko-KR" dirty="0"/>
                  <a:t>- eigen vector : </a:t>
                </a:r>
                <a14:m>
                  <m:oMath xmlns:m="http://schemas.openxmlformats.org/officeDocument/2006/math">
                    <m:acc>
                      <m:accPr>
                        <m:chr m:val="̂"/>
                        <m:ctrlPr>
                          <a:rPr lang="en-US" altLang="ko-KR" i="1" dirty="0" smtClean="0">
                            <a:latin typeface="Cambria Math" panose="02040503050406030204" pitchFamily="18" charset="0"/>
                          </a:rPr>
                        </m:ctrlPr>
                      </m:accPr>
                      <m:e>
                        <m:r>
                          <a:rPr lang="en-US" altLang="ko-KR" i="1" dirty="0">
                            <a:latin typeface="Cambria Math" panose="02040503050406030204" pitchFamily="18" charset="0"/>
                          </a:rPr>
                          <m:t>𝜌</m:t>
                        </m:r>
                      </m:e>
                    </m:acc>
                    <m:r>
                      <a:rPr lang="en-US" altLang="ko-KR" i="1" dirty="0" smtClean="0">
                        <a:latin typeface="Cambria Math" panose="02040503050406030204" pitchFamily="18" charset="0"/>
                      </a:rPr>
                      <m:t> </m:t>
                    </m:r>
                  </m:oMath>
                </a14:m>
                <a:r>
                  <a:rPr lang="en-US" altLang="ko-KR" dirty="0"/>
                  <a:t>is a consistent estimate of ρ if and only if </a:t>
                </a:r>
                <a:r>
                  <a:rPr lang="en-US" altLang="ko-KR" dirty="0" err="1"/>
                  <a:t>p/n</a:t>
                </a:r>
                <a:r>
                  <a:rPr lang="en-US" altLang="ko-KR" dirty="0"/>
                  <a:t> → 0</a:t>
                </a:r>
                <a:endParaRPr lang="ko-KR" altLang="en-US" dirty="0"/>
              </a:p>
              <a:p>
                <a:pPr marL="0" indent="0">
                  <a:buNone/>
                </a:pPr>
                <a:endParaRPr lang="en-US" altLang="ko-KR" dirty="0"/>
              </a:p>
              <a:p>
                <a:pPr marL="0" indent="0">
                  <a:buNone/>
                </a:pPr>
                <a:endParaRPr lang="ko-KR" altLang="en-US" dirty="0"/>
              </a:p>
            </p:txBody>
          </p:sp>
        </mc:Choice>
        <mc:Fallback>
          <p:sp>
            <p:nvSpPr>
              <p:cNvPr id="3" name="Tijdelijke aanduiding voor inhoud 2"/>
              <p:cNvSpPr>
                <a:spLocks noGrp="1" noRot="1" noChangeAspect="1" noMove="1" noResize="1" noEditPoints="1" noAdjustHandles="1" noChangeArrowheads="1" noChangeShapeType="1" noTextEdit="1"/>
              </p:cNvSpPr>
              <p:nvPr>
                <p:ph idx="1"/>
              </p:nvPr>
            </p:nvSpPr>
            <p:spPr>
              <a:xfrm>
                <a:off x="554566" y="1480694"/>
                <a:ext cx="10837782" cy="4511315"/>
              </a:xfrm>
              <a:blipFill>
                <a:blip r:embed="rId3"/>
                <a:stretch>
                  <a:fillRect l="-1856" t="-2162"/>
                </a:stretch>
              </a:blipFill>
            </p:spPr>
            <p:txBody>
              <a:bodyPr/>
              <a:lstStyle/>
              <a:p>
                <a:r>
                  <a:rPr lang="ko-KR" altLang="en-US">
                    <a:noFill/>
                  </a:rPr>
                  <a:t> </a:t>
                </a:r>
              </a:p>
            </p:txBody>
          </p:sp>
        </mc:Fallback>
      </mc:AlternateContent>
      <p:sp>
        <p:nvSpPr>
          <p:cNvPr id="4" name="Tijdelijke aanduiding voor voettekst 3"/>
          <p:cNvSpPr>
            <a:spLocks noGrp="1"/>
          </p:cNvSpPr>
          <p:nvPr>
            <p:ph type="ftr" sz="quarter" idx="1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ko-KR" dirty="0"/>
              <a:t>1. Motivation</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fld id="{C194BDB0-F4EA-4DD6-8281-CCE2440D0CE0}" type="slidenum">
              <a:rPr kumimoji="0" lang="en-GB" sz="1467" b="0" i="0" u="none" strike="noStrike" kern="1200" cap="none" spc="0" normalizeH="0" baseline="0" noProof="0">
                <a:ln>
                  <a:noFill/>
                </a:ln>
                <a:solidFill>
                  <a:prstClr val="black"/>
                </a:solidFill>
                <a:effectLst/>
                <a:uLnTx/>
                <a:uFillTx/>
                <a:latin typeface="Calibri"/>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3</a:t>
            </a:fld>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851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1011767" y="691615"/>
            <a:ext cx="10075333" cy="718717"/>
          </a:xfrm>
        </p:spPr>
        <p:txBody>
          <a:bodyPr anchor="t">
            <a:normAutofit/>
          </a:bodyPr>
          <a:lstStyle/>
          <a:p>
            <a:r>
              <a:rPr lang="en-US" altLang="ko-KR" dirty="0">
                <a:solidFill>
                  <a:schemeClr val="tx1"/>
                </a:solidFill>
              </a:rPr>
              <a:t>Inconsistency in the eigen value</a:t>
            </a:r>
            <a:endParaRPr lang="ko-KR" altLang="en-US" dirty="0">
              <a:solidFill>
                <a:schemeClr val="tx1"/>
              </a:solidFill>
            </a:endParaRPr>
          </a:p>
        </p:txBody>
      </p:sp>
      <p:pic>
        <p:nvPicPr>
          <p:cNvPr id="6" name="내용 개체 틀 5">
            <a:extLst>
              <a:ext uri="{FF2B5EF4-FFF2-40B4-BE49-F238E27FC236}">
                <a16:creationId xmlns:a16="http://schemas.microsoft.com/office/drawing/2014/main" id="{7AD9A250-ED32-1B3E-DF3E-BFDA1420D3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435113" y="1345861"/>
            <a:ext cx="5451337" cy="3966751"/>
          </a:xfrm>
          <a:prstGeom prst="rect">
            <a:avLst/>
          </a:prstGeom>
          <a:noFill/>
          <a:ln>
            <a:noFill/>
          </a:ln>
        </p:spPr>
      </p:pic>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a:spcAft>
                <a:spcPts val="600"/>
              </a:spcAft>
            </a:pPr>
            <a:r>
              <a:rPr lang="en-US" altLang="ko-KR" dirty="0"/>
              <a:t>1. Motivation</a:t>
            </a:r>
            <a:endParaRPr lang="en-GB" dirty="0"/>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a:spcAft>
                <a:spcPts val="600"/>
              </a:spcAft>
            </a:pPr>
            <a:fld id="{C194BDB0-F4EA-4DD6-8281-CCE2440D0CE0}" type="slidenum">
              <a:rPr lang="en-GB" smtClean="0"/>
              <a:pPr>
                <a:spcAft>
                  <a:spcPts val="600"/>
                </a:spcAft>
              </a:pPr>
              <a:t>4</a:t>
            </a:fld>
            <a:endParaRPr lang="en-GB"/>
          </a:p>
        </p:txBody>
      </p:sp>
      <p:sp>
        <p:nvSpPr>
          <p:cNvPr id="8" name="TextBox 7">
            <a:extLst>
              <a:ext uri="{FF2B5EF4-FFF2-40B4-BE49-F238E27FC236}">
                <a16:creationId xmlns:a16="http://schemas.microsoft.com/office/drawing/2014/main" id="{9CCE3185-4D0F-3DD1-9F11-787AF2DFB830}"/>
              </a:ext>
            </a:extLst>
          </p:cNvPr>
          <p:cNvSpPr txBox="1"/>
          <p:nvPr/>
        </p:nvSpPr>
        <p:spPr>
          <a:xfrm>
            <a:off x="2381249" y="5512138"/>
            <a:ext cx="8353425" cy="364972"/>
          </a:xfrm>
          <a:prstGeom prst="rect">
            <a:avLst/>
          </a:prstGeom>
          <a:noFill/>
        </p:spPr>
        <p:txBody>
          <a:bodyPr wrap="square">
            <a:spAutoFit/>
          </a:bodyPr>
          <a:lstStyle/>
          <a:p>
            <a:pPr marL="635000" indent="-635000"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ahoma" panose="020B0604030504040204" pitchFamily="34" charset="0"/>
              </a:rPr>
              <a:t>Figure 1 and 2 : The expected PEV (proportion of explained variance)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11" name="그림 10">
            <a:extLst>
              <a:ext uri="{FF2B5EF4-FFF2-40B4-BE49-F238E27FC236}">
                <a16:creationId xmlns:a16="http://schemas.microsoft.com/office/drawing/2014/main" id="{C40B1E46-E935-52E2-9536-30710B62412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63104" y="1345862"/>
            <a:ext cx="5457125" cy="3966751"/>
          </a:xfrm>
          <a:prstGeom prst="rect">
            <a:avLst/>
          </a:prstGeom>
          <a:noFill/>
          <a:ln>
            <a:noFill/>
          </a:ln>
        </p:spPr>
      </p:pic>
    </p:spTree>
    <p:extLst>
      <p:ext uri="{BB962C8B-B14F-4D97-AF65-F5344CB8AC3E}">
        <p14:creationId xmlns:p14="http://schemas.microsoft.com/office/powerpoint/2010/main" val="128814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1011767" y="691615"/>
            <a:ext cx="10075333" cy="718717"/>
          </a:xfrm>
        </p:spPr>
        <p:txBody>
          <a:bodyPr anchor="t">
            <a:normAutofit/>
          </a:bodyPr>
          <a:lstStyle/>
          <a:p>
            <a:r>
              <a:rPr lang="en-US" altLang="ko-KR" dirty="0">
                <a:solidFill>
                  <a:schemeClr val="tx1"/>
                </a:solidFill>
              </a:rPr>
              <a:t>Inconsistency in the eigen vector</a:t>
            </a: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a:spcAft>
                <a:spcPts val="600"/>
              </a:spcAft>
            </a:pPr>
            <a:r>
              <a:rPr lang="en-US" altLang="ko-KR" dirty="0"/>
              <a:t>1. Motivation</a:t>
            </a:r>
            <a:endParaRPr lang="en-GB" dirty="0"/>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a:spcAft>
                <a:spcPts val="600"/>
              </a:spcAft>
            </a:pPr>
            <a:fld id="{C194BDB0-F4EA-4DD6-8281-CCE2440D0CE0}" type="slidenum">
              <a:rPr lang="en-GB" smtClean="0"/>
              <a:pPr>
                <a:spcAft>
                  <a:spcPts val="600"/>
                </a:spcAft>
              </a:pPr>
              <a:t>5</a:t>
            </a:fld>
            <a:endParaRPr lang="en-GB"/>
          </a:p>
        </p:txBody>
      </p:sp>
      <p:sp>
        <p:nvSpPr>
          <p:cNvPr id="8" name="TextBox 7">
            <a:extLst>
              <a:ext uri="{FF2B5EF4-FFF2-40B4-BE49-F238E27FC236}">
                <a16:creationId xmlns:a16="http://schemas.microsoft.com/office/drawing/2014/main" id="{9CCE3185-4D0F-3DD1-9F11-787AF2DFB830}"/>
              </a:ext>
            </a:extLst>
          </p:cNvPr>
          <p:cNvSpPr txBox="1"/>
          <p:nvPr/>
        </p:nvSpPr>
        <p:spPr>
          <a:xfrm>
            <a:off x="6265337" y="4649531"/>
            <a:ext cx="5892268" cy="1060290"/>
          </a:xfrm>
          <a:prstGeom prst="rect">
            <a:avLst/>
          </a:prstGeom>
          <a:noFill/>
        </p:spPr>
        <p:txBody>
          <a:bodyPr wrap="square">
            <a:spAutoFit/>
          </a:bodyPr>
          <a:lstStyle/>
          <a:p>
            <a:pPr marL="635000" indent="-635000" algn="just" latinLnBrk="1">
              <a:lnSpc>
                <a:spcPct val="107000"/>
              </a:lnSpc>
              <a:spcAft>
                <a:spcPts val="800"/>
              </a:spcAft>
            </a:pPr>
            <a:r>
              <a:rPr lang="en-US" altLang="ko-KR" sz="1800" dirty="0">
                <a:effectLst/>
                <a:latin typeface="맑은 고딕" panose="020B0503020000020004" pitchFamily="50" charset="-127"/>
                <a:cs typeface="Tahoma" panose="020B0604030504040204" pitchFamily="34" charset="0"/>
              </a:rPr>
              <a:t>Figure 3 : Angle between the truth and the first eigen   vector when the sample size is fixed as 10.</a:t>
            </a:r>
          </a:p>
          <a:p>
            <a:pPr marL="635000" indent="-635000" algn="just" latinLnBrk="1">
              <a:lnSpc>
                <a:spcPct val="107000"/>
              </a:lnSpc>
              <a:spcAft>
                <a:spcPts val="800"/>
              </a:spcAft>
            </a:pPr>
            <a:r>
              <a:rPr lang="en-US" altLang="ko-KR" dirty="0">
                <a:latin typeface="맑은 고딕" panose="020B0503020000020004" pitchFamily="50" charset="-127"/>
                <a:cs typeface="Tahoma" panose="020B0604030504040204" pitchFamily="34" charset="0"/>
              </a:rPr>
              <a:t>Data : the single component spike covariance data</a:t>
            </a:r>
            <a:r>
              <a:rPr lang="en-US" altLang="ko-KR" sz="1800" dirty="0">
                <a:effectLst/>
                <a:latin typeface="맑은 고딕" panose="020B0503020000020004" pitchFamily="50" charset="-127"/>
                <a:cs typeface="Tahoma" panose="020B0604030504040204" pitchFamily="34"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10" name="내용 개체 틀 9">
            <a:extLst>
              <a:ext uri="{FF2B5EF4-FFF2-40B4-BE49-F238E27FC236}">
                <a16:creationId xmlns:a16="http://schemas.microsoft.com/office/drawing/2014/main" id="{845D0291-5309-726F-A308-B089CC978526}"/>
              </a:ext>
            </a:extLst>
          </p:cNvPr>
          <p:cNvPicPr>
            <a:picLocks noGrp="1" noChangeAspect="1"/>
          </p:cNvPicPr>
          <p:nvPr>
            <p:ph idx="1"/>
          </p:nvPr>
        </p:nvPicPr>
        <p:blipFill>
          <a:blip r:embed="rId3"/>
          <a:stretch>
            <a:fillRect/>
          </a:stretch>
        </p:blipFill>
        <p:spPr>
          <a:xfrm>
            <a:off x="6999555" y="1265282"/>
            <a:ext cx="4085156" cy="3042778"/>
          </a:xfrm>
          <a:prstGeom prst="rect">
            <a:avLst/>
          </a:prstGeom>
        </p:spPr>
      </p:pic>
      <p:sp>
        <p:nvSpPr>
          <p:cNvPr id="12" name="TextBox 11">
            <a:extLst>
              <a:ext uri="{FF2B5EF4-FFF2-40B4-BE49-F238E27FC236}">
                <a16:creationId xmlns:a16="http://schemas.microsoft.com/office/drawing/2014/main" id="{474D0FE0-B0BE-275D-2844-97FC9E86B4CA}"/>
              </a:ext>
            </a:extLst>
          </p:cNvPr>
          <p:cNvSpPr txBox="1"/>
          <p:nvPr/>
        </p:nvSpPr>
        <p:spPr>
          <a:xfrm>
            <a:off x="203732" y="1888165"/>
            <a:ext cx="5892268" cy="1060290"/>
          </a:xfrm>
          <a:prstGeom prst="rect">
            <a:avLst/>
          </a:prstGeom>
          <a:noFill/>
        </p:spPr>
        <p:txBody>
          <a:bodyPr wrap="square">
            <a:spAutoFit/>
          </a:bodyPr>
          <a:lstStyle/>
          <a:p>
            <a:pPr algn="just" latinLnBrk="1">
              <a:lnSpc>
                <a:spcPct val="107000"/>
              </a:lnSpc>
              <a:spcAft>
                <a:spcPts val="800"/>
              </a:spcAft>
            </a:pPr>
            <a:r>
              <a:rPr lang="en-US" altLang="ko-KR" sz="1800" dirty="0">
                <a:effectLst/>
                <a:latin typeface="맑은 고딕" panose="020B0503020000020004" pitchFamily="50" charset="-127"/>
                <a:cs typeface="Tahoma" panose="020B0604030504040204" pitchFamily="34" charset="0"/>
              </a:rPr>
              <a:t>According to Dan Shen et al, </a:t>
            </a:r>
          </a:p>
          <a:p>
            <a:pPr algn="just" latinLnBrk="1">
              <a:lnSpc>
                <a:spcPct val="107000"/>
              </a:lnSpc>
              <a:spcAft>
                <a:spcPts val="800"/>
              </a:spcAft>
            </a:pPr>
            <a:r>
              <a:rPr lang="en-US" altLang="ko-KR" dirty="0">
                <a:latin typeface="맑은 고딕" panose="020B0503020000020004" pitchFamily="50" charset="-127"/>
                <a:cs typeface="Tahoma" panose="020B0604030504040204" pitchFamily="34" charset="0"/>
              </a:rPr>
              <a:t>t</a:t>
            </a:r>
            <a:r>
              <a:rPr lang="en-US" altLang="ko-KR" sz="1800" dirty="0">
                <a:effectLst/>
                <a:latin typeface="맑은 고딕" panose="020B0503020000020004" pitchFamily="50" charset="-127"/>
                <a:cs typeface="Tahoma" panose="020B0604030504040204" pitchFamily="34" charset="0"/>
              </a:rPr>
              <a:t>he consistency of PCA is related to the two factors : sample index and spike index.</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15" name="그림 14">
            <a:extLst>
              <a:ext uri="{FF2B5EF4-FFF2-40B4-BE49-F238E27FC236}">
                <a16:creationId xmlns:a16="http://schemas.microsoft.com/office/drawing/2014/main" id="{C2A3E489-E58E-8400-668E-E7FF47BBD29C}"/>
              </a:ext>
            </a:extLst>
          </p:cNvPr>
          <p:cNvPicPr>
            <a:picLocks noChangeAspect="1"/>
          </p:cNvPicPr>
          <p:nvPr/>
        </p:nvPicPr>
        <p:blipFill>
          <a:blip r:embed="rId4"/>
          <a:stretch>
            <a:fillRect/>
          </a:stretch>
        </p:blipFill>
        <p:spPr>
          <a:xfrm>
            <a:off x="172508" y="3189499"/>
            <a:ext cx="5838825" cy="1790700"/>
          </a:xfrm>
          <a:prstGeom prst="rect">
            <a:avLst/>
          </a:prstGeom>
        </p:spPr>
      </p:pic>
      <p:cxnSp>
        <p:nvCxnSpPr>
          <p:cNvPr id="17" name="직선 연결선 16">
            <a:extLst>
              <a:ext uri="{FF2B5EF4-FFF2-40B4-BE49-F238E27FC236}">
                <a16:creationId xmlns:a16="http://schemas.microsoft.com/office/drawing/2014/main" id="{B03A6004-BC84-1CA3-A307-BE58F924495E}"/>
              </a:ext>
            </a:extLst>
          </p:cNvPr>
          <p:cNvCxnSpPr>
            <a:cxnSpLocks/>
            <a:endCxn id="4" idx="0"/>
          </p:cNvCxnSpPr>
          <p:nvPr/>
        </p:nvCxnSpPr>
        <p:spPr>
          <a:xfrm>
            <a:off x="6180668" y="1265282"/>
            <a:ext cx="0" cy="48259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3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974822" y="400400"/>
            <a:ext cx="10075333" cy="718717"/>
          </a:xfrm>
        </p:spPr>
        <p:txBody>
          <a:bodyPr/>
          <a:lstStyle/>
          <a:p>
            <a:r>
              <a:rPr lang="en-US" dirty="0"/>
              <a:t>Motivation</a:t>
            </a:r>
            <a:endParaRPr lang="en-GB" dirty="0"/>
          </a:p>
        </p:txBody>
      </p:sp>
      <p:sp>
        <p:nvSpPr>
          <p:cNvPr id="3" name="Tijdelijke aanduiding voor inhoud 2"/>
          <p:cNvSpPr>
            <a:spLocks noGrp="1"/>
          </p:cNvSpPr>
          <p:nvPr>
            <p:ph idx="1"/>
          </p:nvPr>
        </p:nvSpPr>
        <p:spPr>
          <a:xfrm>
            <a:off x="314421" y="1119117"/>
            <a:ext cx="10075335" cy="4532179"/>
          </a:xfrm>
        </p:spPr>
        <p:txBody>
          <a:bodyPr/>
          <a:lstStyle/>
          <a:p>
            <a:r>
              <a:rPr lang="en-US" altLang="ko-KR" dirty="0"/>
              <a:t>- drawbacks of PCA : solution is sparse PCA!</a:t>
            </a:r>
          </a:p>
          <a:p>
            <a:r>
              <a:rPr lang="en-US" altLang="ko-KR" dirty="0"/>
              <a:t>- why measurement error </a:t>
            </a:r>
          </a:p>
          <a:p>
            <a:r>
              <a:rPr lang="en-US" altLang="ko-KR" dirty="0"/>
              <a:t>- why sPCA-rSVD</a:t>
            </a:r>
          </a:p>
          <a:p>
            <a:pPr marL="0" indent="0">
              <a:buNone/>
            </a:pPr>
            <a:endParaRPr lang="en-US" altLang="ko-KR" dirty="0"/>
          </a:p>
          <a:p>
            <a:pPr marL="0" indent="0">
              <a:buNone/>
            </a:pPr>
            <a:r>
              <a:rPr lang="en-US" altLang="ko-KR" dirty="0"/>
              <a:t> </a:t>
            </a:r>
            <a:r>
              <a:rPr lang="en-US" altLang="ko-KR" sz="1800" dirty="0">
                <a:effectLst/>
                <a:latin typeface="맑은 고딕" panose="020B0503020000020004" pitchFamily="50" charset="-127"/>
                <a:cs typeface="Times New Roman" panose="02020603050405020304" pitchFamily="18" charset="0"/>
              </a:rPr>
              <a:t>Guerra </a:t>
            </a:r>
            <a:r>
              <a:rPr lang="en-US" altLang="ko-KR" sz="1800" dirty="0" err="1">
                <a:effectLst/>
                <a:latin typeface="맑은 고딕" panose="020B0503020000020004" pitchFamily="50" charset="-127"/>
                <a:cs typeface="Times New Roman" panose="02020603050405020304" pitchFamily="18" charset="0"/>
              </a:rPr>
              <a:t>Urzola</a:t>
            </a:r>
            <a:r>
              <a:rPr lang="en-US" altLang="ko-KR" sz="1800" dirty="0">
                <a:effectLst/>
                <a:latin typeface="맑은 고딕" panose="020B0503020000020004" pitchFamily="50" charset="-127"/>
                <a:cs typeface="Times New Roman" panose="02020603050405020304" pitchFamily="18" charset="0"/>
              </a:rPr>
              <a:t> et al : sPCA-rSVD has the best performance according to the four criteria:</a:t>
            </a:r>
          </a:p>
          <a:p>
            <a:pPr marL="342900" indent="-342900">
              <a:buAutoNum type="arabicPeriod"/>
            </a:pPr>
            <a:r>
              <a:rPr lang="en-US" altLang="ko-KR" sz="1800" dirty="0">
                <a:latin typeface="맑은 고딕" panose="020B0503020000020004" pitchFamily="50" charset="-127"/>
                <a:cs typeface="Times New Roman" panose="02020603050405020304" pitchFamily="18" charset="0"/>
              </a:rPr>
              <a:t>T</a:t>
            </a:r>
            <a:r>
              <a:rPr lang="en-US" altLang="ko-KR" sz="1800" dirty="0">
                <a:effectLst/>
                <a:latin typeface="맑은 고딕" panose="020B0503020000020004" pitchFamily="50" charset="-127"/>
                <a:cs typeface="Times New Roman" panose="02020603050405020304" pitchFamily="18" charset="0"/>
              </a:rPr>
              <a:t>he squared relative error (SRE) of the model parameters</a:t>
            </a:r>
          </a:p>
          <a:p>
            <a:pPr marL="342900" indent="-342900">
              <a:buAutoNum type="arabicPeriod"/>
            </a:pPr>
            <a:r>
              <a:rPr lang="en-US" altLang="ko-KR" sz="1800" dirty="0">
                <a:latin typeface="맑은 고딕" panose="020B0503020000020004" pitchFamily="50" charset="-127"/>
                <a:cs typeface="Times New Roman" panose="02020603050405020304" pitchFamily="18" charset="0"/>
              </a:rPr>
              <a:t>T</a:t>
            </a:r>
            <a:r>
              <a:rPr lang="en-US" altLang="ko-KR" sz="1800" dirty="0">
                <a:effectLst/>
                <a:latin typeface="맑은 고딕" panose="020B0503020000020004" pitchFamily="50" charset="-127"/>
                <a:cs typeface="Times New Roman" panose="02020603050405020304" pitchFamily="18" charset="0"/>
              </a:rPr>
              <a:t>he misidentification rate (MR) of zero versus the nonzero status of the sparse coefficients</a:t>
            </a:r>
          </a:p>
          <a:p>
            <a:pPr marL="342900" indent="-342900">
              <a:buAutoNum type="arabicPeriod"/>
            </a:pPr>
            <a:r>
              <a:rPr lang="en-US" altLang="ko-KR" sz="1800" dirty="0">
                <a:effectLst/>
                <a:latin typeface="맑은 고딕" panose="020B0503020000020004" pitchFamily="50" charset="-127"/>
                <a:cs typeface="Times New Roman" panose="02020603050405020304" pitchFamily="18" charset="0"/>
              </a:rPr>
              <a:t>The proportion of explained variance (PEV)</a:t>
            </a:r>
            <a:endParaRPr lang="en-US" altLang="ko-KR" sz="1800" dirty="0">
              <a:latin typeface="맑은 고딕" panose="020B0503020000020004" pitchFamily="50" charset="-127"/>
              <a:cs typeface="Times New Roman" panose="02020603050405020304" pitchFamily="18" charset="0"/>
            </a:endParaRPr>
          </a:p>
          <a:p>
            <a:pPr marL="342900" indent="-342900">
              <a:buAutoNum type="arabicPeriod"/>
            </a:pPr>
            <a:r>
              <a:rPr lang="en-US" altLang="ko-KR" sz="1800" dirty="0">
                <a:effectLst/>
                <a:latin typeface="맑은 고딕" panose="020B0503020000020004" pitchFamily="50" charset="-127"/>
                <a:cs typeface="Times New Roman" panose="02020603050405020304" pitchFamily="18" charset="0"/>
              </a:rPr>
              <a:t>The cosine similarity.</a:t>
            </a:r>
            <a:endParaRPr lang="en-US" altLang="ko-KR" sz="1800" dirty="0">
              <a:latin typeface="맑은 고딕" panose="020B0503020000020004" pitchFamily="50" charset="-127"/>
              <a:cs typeface="Times New Roman" panose="02020603050405020304" pitchFamily="18" charset="0"/>
            </a:endParaRPr>
          </a:p>
        </p:txBody>
      </p:sp>
      <p:sp>
        <p:nvSpPr>
          <p:cNvPr id="4" name="Tijdelijke aanduiding voor voettekst 3"/>
          <p:cNvSpPr>
            <a:spLocks noGrp="1"/>
          </p:cNvSpPr>
          <p:nvPr>
            <p:ph type="ftr" sz="quarter" idx="1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1. Motivation</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fld id="{C194BDB0-F4EA-4DD6-8281-CCE2440D0CE0}" type="slidenum">
              <a:rPr kumimoji="0" lang="en-GB" sz="1467" b="0" i="0" u="none" strike="noStrike" kern="1200" cap="none" spc="0" normalizeH="0" baseline="0" noProof="0">
                <a:ln>
                  <a:noFill/>
                </a:ln>
                <a:solidFill>
                  <a:prstClr val="black"/>
                </a:solidFill>
                <a:effectLst/>
                <a:uLnTx/>
                <a:uFillTx/>
                <a:latin typeface="Calibri"/>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6</a:t>
            </a:fld>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998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93294" y="412384"/>
            <a:ext cx="10075333" cy="718717"/>
          </a:xfrm>
        </p:spPr>
        <p:txBody>
          <a:bodyPr anchor="t">
            <a:normAutofit fontScale="90000"/>
          </a:bodyPr>
          <a:lstStyle/>
          <a:p>
            <a:r>
              <a:rPr lang="en-US" altLang="ko-KR" dirty="0">
                <a:solidFill>
                  <a:schemeClr val="tx1"/>
                </a:solidFill>
              </a:rPr>
              <a:t>2. PCA vs sPCA-rSVD : histogram of loadings</a:t>
            </a: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a:spcAft>
                <a:spcPts val="600"/>
              </a:spcAft>
            </a:pPr>
            <a:r>
              <a:rPr lang="en-US" dirty="0"/>
              <a:t>2. PCA vs sPCA-rSVD</a:t>
            </a:r>
            <a:endParaRPr lang="en-GB" dirty="0"/>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a:spcAft>
                <a:spcPts val="600"/>
              </a:spcAft>
            </a:pPr>
            <a:fld id="{C194BDB0-F4EA-4DD6-8281-CCE2440D0CE0}" type="slidenum">
              <a:rPr lang="en-GB" smtClean="0"/>
              <a:pPr>
                <a:spcAft>
                  <a:spcPts val="600"/>
                </a:spcAft>
              </a:pPr>
              <a:t>7</a:t>
            </a:fld>
            <a:endParaRPr lang="en-GB"/>
          </a:p>
        </p:txBody>
      </p:sp>
      <p:sp>
        <p:nvSpPr>
          <p:cNvPr id="26" name="TextBox 25">
            <a:extLst>
              <a:ext uri="{FF2B5EF4-FFF2-40B4-BE49-F238E27FC236}">
                <a16:creationId xmlns:a16="http://schemas.microsoft.com/office/drawing/2014/main" id="{E102D6FC-F527-A0D7-B0F9-77076E609C29}"/>
              </a:ext>
            </a:extLst>
          </p:cNvPr>
          <p:cNvSpPr txBox="1"/>
          <p:nvPr/>
        </p:nvSpPr>
        <p:spPr>
          <a:xfrm>
            <a:off x="530515" y="968933"/>
            <a:ext cx="7398328" cy="923330"/>
          </a:xfrm>
          <a:prstGeom prst="rect">
            <a:avLst/>
          </a:prstGeom>
          <a:noFill/>
        </p:spPr>
        <p:txBody>
          <a:bodyPr wrap="square">
            <a:spAutoFit/>
          </a:bodyPr>
          <a:lstStyle/>
          <a:p>
            <a:r>
              <a:rPr lang="en-US" altLang="ko-KR" sz="1800" b="1" dirty="0">
                <a:effectLst/>
                <a:latin typeface="맑은 고딕" panose="020B0503020000020004" pitchFamily="50" charset="-127"/>
                <a:cs typeface="Tahoma" panose="020B0604030504040204" pitchFamily="34" charset="0"/>
              </a:rPr>
              <a:t> Data generation</a:t>
            </a:r>
          </a:p>
          <a:p>
            <a:r>
              <a:rPr lang="en-US" altLang="ko-KR" dirty="0">
                <a:latin typeface="맑은 고딕" panose="020B0503020000020004" pitchFamily="50" charset="-127"/>
                <a:cs typeface="Tahoma" panose="020B0604030504040204" pitchFamily="34" charset="0"/>
              </a:rPr>
              <a:t>t</a:t>
            </a:r>
            <a:r>
              <a:rPr lang="en-US" altLang="ko-KR" sz="1800" dirty="0">
                <a:effectLst/>
                <a:latin typeface="맑은 고딕" panose="020B0503020000020004" pitchFamily="50" charset="-127"/>
                <a:cs typeface="Tahoma" panose="020B0604030504040204" pitchFamily="34" charset="0"/>
              </a:rPr>
              <a:t>he sparse component loadings structure data where sparsity=40%, p=10, n=10000, VAF=100%, PEV of the first PC=0.67.</a:t>
            </a:r>
          </a:p>
        </p:txBody>
      </p:sp>
      <p:pic>
        <p:nvPicPr>
          <p:cNvPr id="27" name="그림 26">
            <a:extLst>
              <a:ext uri="{FF2B5EF4-FFF2-40B4-BE49-F238E27FC236}">
                <a16:creationId xmlns:a16="http://schemas.microsoft.com/office/drawing/2014/main" id="{3746C87C-0789-8CFA-B51B-EAE57A657C90}"/>
              </a:ext>
            </a:extLst>
          </p:cNvPr>
          <p:cNvPicPr>
            <a:picLocks noChangeAspect="1"/>
          </p:cNvPicPr>
          <p:nvPr/>
        </p:nvPicPr>
        <p:blipFill>
          <a:blip r:embed="rId3"/>
          <a:stretch>
            <a:fillRect/>
          </a:stretch>
        </p:blipFill>
        <p:spPr>
          <a:xfrm>
            <a:off x="613642" y="2376148"/>
            <a:ext cx="4863521" cy="3559533"/>
          </a:xfrm>
          <a:prstGeom prst="rect">
            <a:avLst/>
          </a:prstGeom>
        </p:spPr>
      </p:pic>
      <p:pic>
        <p:nvPicPr>
          <p:cNvPr id="28" name="그림 27">
            <a:extLst>
              <a:ext uri="{FF2B5EF4-FFF2-40B4-BE49-F238E27FC236}">
                <a16:creationId xmlns:a16="http://schemas.microsoft.com/office/drawing/2014/main" id="{F98AD5B1-4A56-1F70-5E5A-85202F78A04E}"/>
              </a:ext>
            </a:extLst>
          </p:cNvPr>
          <p:cNvPicPr>
            <a:picLocks noChangeAspect="1"/>
          </p:cNvPicPr>
          <p:nvPr/>
        </p:nvPicPr>
        <p:blipFill>
          <a:blip r:embed="rId4"/>
          <a:stretch>
            <a:fillRect/>
          </a:stretch>
        </p:blipFill>
        <p:spPr>
          <a:xfrm>
            <a:off x="6275707" y="2376036"/>
            <a:ext cx="4863520" cy="3559646"/>
          </a:xfrm>
          <a:prstGeom prst="rect">
            <a:avLst/>
          </a:prstGeom>
        </p:spPr>
      </p:pic>
      <p:sp>
        <p:nvSpPr>
          <p:cNvPr id="29" name="TextBox 28">
            <a:extLst>
              <a:ext uri="{FF2B5EF4-FFF2-40B4-BE49-F238E27FC236}">
                <a16:creationId xmlns:a16="http://schemas.microsoft.com/office/drawing/2014/main" id="{5BA4771D-2D5F-99D8-B6E0-0CC161BB7565}"/>
              </a:ext>
            </a:extLst>
          </p:cNvPr>
          <p:cNvSpPr txBox="1"/>
          <p:nvPr/>
        </p:nvSpPr>
        <p:spPr>
          <a:xfrm>
            <a:off x="2490741" y="1962600"/>
            <a:ext cx="7398328" cy="369332"/>
          </a:xfrm>
          <a:prstGeom prst="rect">
            <a:avLst/>
          </a:prstGeom>
          <a:noFill/>
        </p:spPr>
        <p:txBody>
          <a:bodyPr wrap="square">
            <a:spAutoFit/>
          </a:bodyPr>
          <a:lstStyle/>
          <a:p>
            <a:r>
              <a:rPr lang="en-US" altLang="ko-KR" sz="1800" b="1" dirty="0">
                <a:effectLst/>
                <a:latin typeface="맑은 고딕" panose="020B0503020000020004" pitchFamily="50" charset="-127"/>
                <a:cs typeface="Tahoma" panose="020B0604030504040204" pitchFamily="34" charset="0"/>
              </a:rPr>
              <a:t> PCA                                                               sPCA-rSVD</a:t>
            </a:r>
          </a:p>
        </p:txBody>
      </p:sp>
    </p:spTree>
    <p:extLst>
      <p:ext uri="{BB962C8B-B14F-4D97-AF65-F5344CB8AC3E}">
        <p14:creationId xmlns:p14="http://schemas.microsoft.com/office/powerpoint/2010/main" val="35588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93294" y="412384"/>
            <a:ext cx="10075333" cy="718717"/>
          </a:xfrm>
        </p:spPr>
        <p:txBody>
          <a:bodyPr anchor="t">
            <a:normAutofit fontScale="90000"/>
          </a:bodyPr>
          <a:lstStyle/>
          <a:p>
            <a:r>
              <a:rPr lang="en-US" altLang="ko-KR" dirty="0">
                <a:solidFill>
                  <a:schemeClr val="tx1"/>
                </a:solidFill>
              </a:rPr>
              <a:t>2. PCA vs sPCA-rSVD : PEV</a:t>
            </a: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2. PCA vs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8</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pic>
        <p:nvPicPr>
          <p:cNvPr id="12" name="그림 11">
            <a:extLst>
              <a:ext uri="{FF2B5EF4-FFF2-40B4-BE49-F238E27FC236}">
                <a16:creationId xmlns:a16="http://schemas.microsoft.com/office/drawing/2014/main" id="{13439E64-E825-3F3E-52EC-8B9464016A80}"/>
              </a:ext>
            </a:extLst>
          </p:cNvPr>
          <p:cNvPicPr>
            <a:picLocks noChangeAspect="1"/>
          </p:cNvPicPr>
          <p:nvPr/>
        </p:nvPicPr>
        <p:blipFill>
          <a:blip r:embed="rId3"/>
          <a:stretch>
            <a:fillRect/>
          </a:stretch>
        </p:blipFill>
        <p:spPr>
          <a:xfrm>
            <a:off x="2791717" y="1158911"/>
            <a:ext cx="5308188" cy="3959203"/>
          </a:xfrm>
          <a:prstGeom prst="rect">
            <a:avLst/>
          </a:prstGeom>
        </p:spPr>
      </p:pic>
      <p:sp>
        <p:nvSpPr>
          <p:cNvPr id="15" name="TextBox 14">
            <a:extLst>
              <a:ext uri="{FF2B5EF4-FFF2-40B4-BE49-F238E27FC236}">
                <a16:creationId xmlns:a16="http://schemas.microsoft.com/office/drawing/2014/main" id="{D7C39E05-4BD3-B977-40DE-AB90A92CBFE3}"/>
              </a:ext>
            </a:extLst>
          </p:cNvPr>
          <p:cNvSpPr txBox="1"/>
          <p:nvPr/>
        </p:nvSpPr>
        <p:spPr>
          <a:xfrm>
            <a:off x="1608636" y="5334117"/>
            <a:ext cx="7858635" cy="364972"/>
          </a:xfrm>
          <a:prstGeom prst="rect">
            <a:avLst/>
          </a:prstGeom>
          <a:noFill/>
        </p:spPr>
        <p:txBody>
          <a:bodyPr wrap="square">
            <a:spAutoFit/>
          </a:bodyPr>
          <a:lstStyle/>
          <a:p>
            <a:pPr marL="0" marR="0" lvl="0" indent="0" algn="just" defTabSz="914400" rtl="0" eaLnBrk="1" fontAlgn="auto" latinLnBrk="1" hangingPunct="1">
              <a:lnSpc>
                <a:spcPct val="107000"/>
              </a:lnSpc>
              <a:spcBef>
                <a:spcPts val="0"/>
              </a:spcBef>
              <a:spcAft>
                <a:spcPts val="800"/>
              </a:spcAft>
              <a:buClrTx/>
              <a:buSzTx/>
              <a:buFontTx/>
              <a:buNone/>
              <a:tabLst/>
              <a:defRPr/>
            </a:pPr>
            <a:r>
              <a:rPr kumimoji="0" lang="en-US" altLang="ko-KR" sz="1800" b="0"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rPr>
              <a:t>Figure 4 : Comparison of the expected PEV between PCA and sPCA-rSVD</a:t>
            </a:r>
            <a:endParaRPr kumimoji="0" lang="ko-KR" altLang="ko-KR" sz="1800" b="0" i="0" u="none" strike="noStrike" kern="1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5072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5DBBE-2405-A6ED-2372-AD8A4463BB01}"/>
              </a:ext>
            </a:extLst>
          </p:cNvPr>
          <p:cNvSpPr>
            <a:spLocks noGrp="1"/>
          </p:cNvSpPr>
          <p:nvPr>
            <p:ph type="title"/>
          </p:nvPr>
        </p:nvSpPr>
        <p:spPr>
          <a:xfrm>
            <a:off x="993294" y="412384"/>
            <a:ext cx="10075333" cy="718717"/>
          </a:xfrm>
        </p:spPr>
        <p:txBody>
          <a:bodyPr anchor="t">
            <a:normAutofit fontScale="90000"/>
          </a:bodyPr>
          <a:lstStyle/>
          <a:p>
            <a:r>
              <a:rPr lang="en-US" altLang="ko-KR" dirty="0">
                <a:solidFill>
                  <a:schemeClr val="tx1"/>
                </a:solidFill>
              </a:rPr>
              <a:t>2. PCA vs sPCA-rSVD : angle</a:t>
            </a:r>
            <a:br>
              <a:rPr lang="en-US" altLang="ko-KR" dirty="0">
                <a:solidFill>
                  <a:schemeClr val="tx1"/>
                </a:solidFill>
              </a:rPr>
            </a:br>
            <a:endParaRPr lang="ko-KR" altLang="en-US" dirty="0">
              <a:solidFill>
                <a:schemeClr val="tx1"/>
              </a:solidFill>
            </a:endParaRPr>
          </a:p>
        </p:txBody>
      </p:sp>
      <p:sp>
        <p:nvSpPr>
          <p:cNvPr id="4" name="바닥글 개체 틀 3">
            <a:extLst>
              <a:ext uri="{FF2B5EF4-FFF2-40B4-BE49-F238E27FC236}">
                <a16:creationId xmlns:a16="http://schemas.microsoft.com/office/drawing/2014/main" id="{E9D8DDF8-8679-E3C8-44A4-4D6E41D93D40}"/>
              </a:ext>
            </a:extLst>
          </p:cNvPr>
          <p:cNvSpPr>
            <a:spLocks noGrp="1"/>
          </p:cNvSpPr>
          <p:nvPr>
            <p:ph type="ftr" sz="quarter" idx="11"/>
          </p:nvPr>
        </p:nvSpPr>
        <p:spPr>
          <a:xfrm>
            <a:off x="1485902" y="6091200"/>
            <a:ext cx="9389532" cy="768000"/>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Calibri"/>
                <a:ea typeface="+mn-ea"/>
                <a:cs typeface="+mn-cs"/>
              </a:rPr>
              <a:t>2. PCA vs sPCA-rSVD</a:t>
            </a:r>
            <a:endParaRPr kumimoji="0" lang="en-GB" sz="1467"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슬라이드 번호 개체 틀 4">
            <a:extLst>
              <a:ext uri="{FF2B5EF4-FFF2-40B4-BE49-F238E27FC236}">
                <a16:creationId xmlns:a16="http://schemas.microsoft.com/office/drawing/2014/main" id="{337419F8-9146-C1E0-0805-12ED21CA5187}"/>
              </a:ext>
            </a:extLst>
          </p:cNvPr>
          <p:cNvSpPr>
            <a:spLocks noGrp="1"/>
          </p:cNvSpPr>
          <p:nvPr>
            <p:ph type="sldNum" sz="quarter" idx="12"/>
          </p:nvPr>
        </p:nvSpPr>
        <p:spPr>
          <a:xfrm>
            <a:off x="3" y="6091200"/>
            <a:ext cx="1485899" cy="763048"/>
          </a:xfrm>
        </p:spPr>
        <p:txBody>
          <a:bodyPr anchor="ctr">
            <a:normAutofit/>
          </a:bodyPr>
          <a:lstStyle/>
          <a:p>
            <a:pPr marL="0" marR="0" lvl="0" indent="0" algn="l" defTabSz="914400" rtl="0" eaLnBrk="1" fontAlgn="auto" latinLnBrk="1" hangingPunct="1">
              <a:lnSpc>
                <a:spcPct val="100000"/>
              </a:lnSpc>
              <a:spcBef>
                <a:spcPts val="0"/>
              </a:spcBef>
              <a:spcAft>
                <a:spcPts val="600"/>
              </a:spcAft>
              <a:buClrTx/>
              <a:buSzTx/>
              <a:buFontTx/>
              <a:buNone/>
              <a:tabLst/>
              <a:defRPr/>
            </a:pPr>
            <a:fld id="{C194BDB0-F4EA-4DD6-8281-CCE2440D0CE0}" type="slidenum">
              <a:rPr kumimoji="0" lang="en-GB" sz="1467"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1" hangingPunct="1">
                <a:lnSpc>
                  <a:spcPct val="100000"/>
                </a:lnSpc>
                <a:spcBef>
                  <a:spcPts val="0"/>
                </a:spcBef>
                <a:spcAft>
                  <a:spcPts val="600"/>
                </a:spcAft>
                <a:buClrTx/>
                <a:buSzTx/>
                <a:buFontTx/>
                <a:buNone/>
                <a:tabLst/>
                <a:defRPr/>
              </a:pPr>
              <a:t>9</a:t>
            </a:fld>
            <a:endParaRPr kumimoji="0" lang="en-GB" sz="1467" b="0" i="0" u="none" strike="noStrike" kern="1200" cap="none" spc="0" normalizeH="0" baseline="0" noProof="0">
              <a:ln>
                <a:noFill/>
              </a:ln>
              <a:solidFill>
                <a:prstClr val="black"/>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D7C39E05-4BD3-B977-40DE-AB90A92CBFE3}"/>
              </a:ext>
            </a:extLst>
          </p:cNvPr>
          <p:cNvSpPr txBox="1"/>
          <p:nvPr/>
        </p:nvSpPr>
        <p:spPr>
          <a:xfrm>
            <a:off x="6930340" y="5038121"/>
            <a:ext cx="4067668" cy="344069"/>
          </a:xfrm>
          <a:prstGeom prst="rect">
            <a:avLst/>
          </a:prstGeom>
          <a:noFill/>
        </p:spPr>
        <p:txBody>
          <a:bodyPr wrap="square">
            <a:spAutoFit/>
          </a:bodyPr>
          <a:lstStyle/>
          <a:p>
            <a:pPr marL="0" marR="0" lvl="0" indent="0" algn="just" defTabSz="914400" rtl="0" eaLnBrk="1" fontAlgn="auto" latinLnBrk="1" hangingPunct="1">
              <a:lnSpc>
                <a:spcPct val="107000"/>
              </a:lnSpc>
              <a:spcBef>
                <a:spcPts val="0"/>
              </a:spcBef>
              <a:spcAft>
                <a:spcPts val="800"/>
              </a:spcAft>
              <a:buClrTx/>
              <a:buSzTx/>
              <a:buFontTx/>
              <a:buNone/>
              <a:tabLst/>
              <a:defRPr/>
            </a:pPr>
            <a:r>
              <a:rPr lang="en-US" altLang="ko-KR" sz="1600" dirty="0">
                <a:effectLst/>
                <a:cs typeface="Times New Roman" panose="02020603050405020304" pitchFamily="18" charset="0"/>
              </a:rPr>
              <a:t>Figure 5 : Median angle per sample size</a:t>
            </a:r>
            <a:endParaRPr kumimoji="0" lang="ko-KR" altLang="ko-KR" sz="1600" b="0" i="0" u="none" strike="noStrike" kern="100" cap="none" spc="0" normalizeH="0" baseline="0" noProof="0" dirty="0">
              <a:ln>
                <a:noFill/>
              </a:ln>
              <a:solidFill>
                <a:prstClr val="black"/>
              </a:solidFill>
              <a:effectLst/>
              <a:uLnTx/>
              <a:uFillTx/>
              <a:ea typeface="맑은 고딕" panose="020B0503020000020004" pitchFamily="50" charset="-127"/>
              <a:cs typeface="Times New Roman" panose="02020603050405020304" pitchFamily="18" charset="0"/>
            </a:endParaRPr>
          </a:p>
        </p:txBody>
      </p:sp>
      <p:pic>
        <p:nvPicPr>
          <p:cNvPr id="6" name="그림 5">
            <a:extLst>
              <a:ext uri="{FF2B5EF4-FFF2-40B4-BE49-F238E27FC236}">
                <a16:creationId xmlns:a16="http://schemas.microsoft.com/office/drawing/2014/main" id="{EAB1036C-1099-5ABD-DB3B-14F7B8323249}"/>
              </a:ext>
            </a:extLst>
          </p:cNvPr>
          <p:cNvPicPr>
            <a:picLocks noChangeAspect="1"/>
          </p:cNvPicPr>
          <p:nvPr/>
        </p:nvPicPr>
        <p:blipFill>
          <a:blip r:embed="rId3"/>
          <a:stretch>
            <a:fillRect/>
          </a:stretch>
        </p:blipFill>
        <p:spPr>
          <a:xfrm>
            <a:off x="256058" y="1902691"/>
            <a:ext cx="5084496" cy="2556451"/>
          </a:xfrm>
          <a:prstGeom prst="rect">
            <a:avLst/>
          </a:prstGeom>
        </p:spPr>
      </p:pic>
      <p:pic>
        <p:nvPicPr>
          <p:cNvPr id="9" name="그림 8">
            <a:extLst>
              <a:ext uri="{FF2B5EF4-FFF2-40B4-BE49-F238E27FC236}">
                <a16:creationId xmlns:a16="http://schemas.microsoft.com/office/drawing/2014/main" id="{580B72FC-C157-5D92-8E06-68DD4B26AAFF}"/>
              </a:ext>
            </a:extLst>
          </p:cNvPr>
          <p:cNvPicPr>
            <a:picLocks noChangeAspect="1"/>
          </p:cNvPicPr>
          <p:nvPr/>
        </p:nvPicPr>
        <p:blipFill>
          <a:blip r:embed="rId4"/>
          <a:stretch>
            <a:fillRect/>
          </a:stretch>
        </p:blipFill>
        <p:spPr>
          <a:xfrm>
            <a:off x="6721367" y="1400495"/>
            <a:ext cx="4595699" cy="3363192"/>
          </a:xfrm>
          <a:prstGeom prst="rect">
            <a:avLst/>
          </a:prstGeom>
        </p:spPr>
      </p:pic>
      <p:sp>
        <p:nvSpPr>
          <p:cNvPr id="11" name="TextBox 10">
            <a:extLst>
              <a:ext uri="{FF2B5EF4-FFF2-40B4-BE49-F238E27FC236}">
                <a16:creationId xmlns:a16="http://schemas.microsoft.com/office/drawing/2014/main" id="{BEF66642-4923-9644-EA33-28B4D29D6717}"/>
              </a:ext>
            </a:extLst>
          </p:cNvPr>
          <p:cNvSpPr txBox="1"/>
          <p:nvPr/>
        </p:nvSpPr>
        <p:spPr>
          <a:xfrm>
            <a:off x="256058" y="4650703"/>
            <a:ext cx="5904597" cy="338554"/>
          </a:xfrm>
          <a:prstGeom prst="rect">
            <a:avLst/>
          </a:prstGeom>
          <a:noFill/>
        </p:spPr>
        <p:txBody>
          <a:bodyPr wrap="square">
            <a:spAutoFit/>
          </a:bodyPr>
          <a:lstStyle/>
          <a:p>
            <a:r>
              <a:rPr lang="en-US" altLang="ko-KR" sz="1600" dirty="0"/>
              <a:t>Table 1 : Angle between the truth and expected eigen vector</a:t>
            </a:r>
            <a:endParaRPr lang="ko-KR" altLang="en-US" sz="1600" dirty="0"/>
          </a:p>
        </p:txBody>
      </p:sp>
      <p:cxnSp>
        <p:nvCxnSpPr>
          <p:cNvPr id="10" name="직선 연결선 9">
            <a:extLst>
              <a:ext uri="{FF2B5EF4-FFF2-40B4-BE49-F238E27FC236}">
                <a16:creationId xmlns:a16="http://schemas.microsoft.com/office/drawing/2014/main" id="{E490FEC8-F9A7-7C40-B080-D0AC669ADF9C}"/>
              </a:ext>
            </a:extLst>
          </p:cNvPr>
          <p:cNvCxnSpPr>
            <a:cxnSpLocks/>
            <a:stCxn id="2" idx="2"/>
          </p:cNvCxnSpPr>
          <p:nvPr/>
        </p:nvCxnSpPr>
        <p:spPr>
          <a:xfrm flipH="1">
            <a:off x="6030960" y="1131101"/>
            <a:ext cx="1" cy="4960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24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TUe_PPT_V2">
      <a:dk1>
        <a:sysClr val="windowText" lastClr="000000"/>
      </a:dk1>
      <a:lt1>
        <a:sysClr val="window" lastClr="FFFFFF"/>
      </a:lt1>
      <a:dk2>
        <a:srgbClr val="C81919"/>
      </a:dk2>
      <a:lt2>
        <a:srgbClr val="101073"/>
      </a:lt2>
      <a:accent1>
        <a:srgbClr val="C81919"/>
      </a:accent1>
      <a:accent2>
        <a:srgbClr val="9E9EB1"/>
      </a:accent2>
      <a:accent3>
        <a:srgbClr val="0092B5"/>
      </a:accent3>
      <a:accent4>
        <a:srgbClr val="FF9A00"/>
      </a:accent4>
      <a:accent5>
        <a:srgbClr val="101073"/>
      </a:accent5>
      <a:accent6>
        <a:srgbClr val="CEDF00"/>
      </a:accent6>
      <a:hlink>
        <a:srgbClr val="0563C1"/>
      </a:hlink>
      <a:folHlink>
        <a:srgbClr val="954F72"/>
      </a:folHlink>
    </a:clrScheme>
    <a:fontScheme name="TUe_Calibri">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e_16x9.potx" id="{9370F84E-7576-4FDA-B736-A09996DF8429}" vid="{ED81D3C9-A1FB-4E5B-AF38-E92F700A58FD}"/>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2839</Words>
  <Application>Microsoft Office PowerPoint</Application>
  <PresentationFormat>와이드스크린</PresentationFormat>
  <Paragraphs>278</Paragraphs>
  <Slides>23</Slides>
  <Notes>21</Notes>
  <HiddenSlides>0</HiddenSlides>
  <MMClips>0</MMClips>
  <ScaleCrop>false</ScaleCrop>
  <HeadingPairs>
    <vt:vector size="6" baseType="variant">
      <vt:variant>
        <vt:lpstr>사용한 글꼴</vt:lpstr>
      </vt:variant>
      <vt:variant>
        <vt:i4>4</vt:i4>
      </vt:variant>
      <vt:variant>
        <vt:lpstr>테마</vt:lpstr>
      </vt:variant>
      <vt:variant>
        <vt:i4>2</vt:i4>
      </vt:variant>
      <vt:variant>
        <vt:lpstr>슬라이드 제목</vt:lpstr>
      </vt:variant>
      <vt:variant>
        <vt:i4>23</vt:i4>
      </vt:variant>
    </vt:vector>
  </HeadingPairs>
  <TitlesOfParts>
    <vt:vector size="29" baseType="lpstr">
      <vt:lpstr>맑은 고딕</vt:lpstr>
      <vt:lpstr>Arial</vt:lpstr>
      <vt:lpstr>Calibri</vt:lpstr>
      <vt:lpstr>Cambria Math</vt:lpstr>
      <vt:lpstr>Office 테마</vt:lpstr>
      <vt:lpstr>Kantoorthema</vt:lpstr>
      <vt:lpstr>Effect of measurement error on sparse PCA</vt:lpstr>
      <vt:lpstr>Contents</vt:lpstr>
      <vt:lpstr>Drawbacks of PCA</vt:lpstr>
      <vt:lpstr>Inconsistency in the eigen value</vt:lpstr>
      <vt:lpstr>Inconsistency in the eigen vector</vt:lpstr>
      <vt:lpstr>Motivation</vt:lpstr>
      <vt:lpstr>2. PCA vs sPCA-rSVD : histogram of loadings </vt:lpstr>
      <vt:lpstr>2. PCA vs sPCA-rSVD : PEV </vt:lpstr>
      <vt:lpstr>2. PCA vs sPCA-rSVD : angle </vt:lpstr>
      <vt:lpstr>3. Effect of measurement error on sPCA-rSVD  </vt:lpstr>
      <vt:lpstr> PEV of the first principal component   </vt:lpstr>
      <vt:lpstr> Angle and classification rate  </vt:lpstr>
      <vt:lpstr> Standard error </vt:lpstr>
      <vt:lpstr>3. Effect of measurement error on sPCA-rSVD  </vt:lpstr>
      <vt:lpstr> Angle under heterogeneous error  </vt:lpstr>
      <vt:lpstr> Expected loading </vt:lpstr>
      <vt:lpstr> Standard error</vt:lpstr>
      <vt:lpstr> Classification rate</vt:lpstr>
      <vt:lpstr>PEV of the first principal component </vt:lpstr>
      <vt:lpstr>PEV of the first principal component   </vt:lpstr>
      <vt:lpstr>4. Conclusion and limitations  </vt:lpstr>
      <vt:lpstr>4. Conclusion and limitations  </vt:lpstr>
      <vt:lpstr> End of Effect of measurement error on sparse PCA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measurement error on sparse PCA</dc:title>
  <dc:creator>DongHyeok</dc:creator>
  <cp:lastModifiedBy>DongHyeok</cp:lastModifiedBy>
  <cp:revision>23</cp:revision>
  <dcterms:created xsi:type="dcterms:W3CDTF">2022-06-21T11:03:43Z</dcterms:created>
  <dcterms:modified xsi:type="dcterms:W3CDTF">2022-06-23T07:26:55Z</dcterms:modified>
</cp:coreProperties>
</file>