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Montserrat Light"/>
      <p:regular r:id="rId25"/>
      <p:bold r:id="rId26"/>
      <p:italic r:id="rId27"/>
      <p:boldItalic r:id="rId28"/>
    </p:embeddedFont>
    <p:embeddedFont>
      <p:font typeface="Montserrat Extra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C5D6CD-6F41-4A70-B010-E5D482DF10EF}">
  <a:tblStyle styleId="{6EC5D6CD-6F41-4A70-B010-E5D482DF10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Light-bold.fntdata"/><Relationship Id="rId25" Type="http://schemas.openxmlformats.org/officeDocument/2006/relationships/font" Target="fonts/MontserratLight-regular.fntdata"/><Relationship Id="rId28" Type="http://schemas.openxmlformats.org/officeDocument/2006/relationships/font" Target="fonts/MontserratLight-boldItalic.fntdata"/><Relationship Id="rId27" Type="http://schemas.openxmlformats.org/officeDocument/2006/relationships/font" Target="fonts/Montserrat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Extra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ExtraLight-italic.fntdata"/><Relationship Id="rId30" Type="http://schemas.openxmlformats.org/officeDocument/2006/relationships/font" Target="fonts/MontserratExtra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Extra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12bc2ca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2bc2ca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ROC was chosen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2bc2ca3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2bc2ca3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12bc2ca3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12bc2ca3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our team’s analysis let me share 3 important insights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model performed better than a baseline model and had a high ROC-AUC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observed that basketball posts tend to be on techniques to improve skills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baseball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2bc2ca3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2bc2ca3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12bc2ca3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2bc2ca3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2bc2ca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2bc2ca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Calibri"/>
                <a:ea typeface="Calibri"/>
                <a:cs typeface="Calibri"/>
                <a:sym typeface="Calibri"/>
              </a:rPr>
              <a:t>based on ROC AUC score,</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GB" sz="1800"/>
              <a:t>T</a:t>
            </a:r>
            <a:r>
              <a:rPr lang="en-GB" sz="1800"/>
              <a:t>here is a need to identify which subreddit a post comes from, in order to target different customer segments as well selecting appropriate market strategies, for the marketing team of a gaming company, looking into introducing basketball and baseball as sporting games in their latest VR headset offering.</a:t>
            </a:r>
            <a:endParaRPr sz="1800"/>
          </a:p>
          <a:p>
            <a:pPr indent="0" lvl="0" marL="0" rtl="0" algn="l">
              <a:lnSpc>
                <a:spcPct val="115000"/>
              </a:lnSpc>
              <a:spcBef>
                <a:spcPts val="1100"/>
              </a:spcBef>
              <a:spcAft>
                <a:spcPts val="0"/>
              </a:spcAft>
              <a:buNone/>
            </a:pPr>
            <a:r>
              <a:rPr lang="en-GB" sz="1800"/>
              <a:t>Our chosen model consistently achieved a high score during model evaluation</a:t>
            </a:r>
            <a:endParaRPr sz="1800"/>
          </a:p>
          <a:p>
            <a:pPr indent="0" lvl="0" marL="0" rtl="0" algn="l">
              <a:lnSpc>
                <a:spcPct val="115000"/>
              </a:lnSpc>
              <a:spcBef>
                <a:spcPts val="1100"/>
              </a:spcBef>
              <a:spcAft>
                <a:spcPts val="0"/>
              </a:spcAft>
              <a:buNone/>
            </a:pPr>
            <a:r>
              <a:t/>
            </a:r>
            <a:endParaRPr sz="1800"/>
          </a:p>
          <a:p>
            <a:pPr indent="0" lvl="0" marL="0" rtl="0" algn="l">
              <a:lnSpc>
                <a:spcPct val="115000"/>
              </a:lnSpc>
              <a:spcBef>
                <a:spcPts val="1100"/>
              </a:spcBef>
              <a:spcAft>
                <a:spcPts val="0"/>
              </a:spcAft>
              <a:buNone/>
            </a:pPr>
            <a:r>
              <a:rPr lang="en-GB" sz="1800"/>
              <a:t>Naive Bayes </a:t>
            </a:r>
            <a:endParaRPr sz="18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15c049b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5c049b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Where data came from?</a:t>
            </a:r>
            <a:endParaRPr/>
          </a:p>
          <a:p>
            <a:pPr indent="0" lvl="0" marL="0" rtl="0" algn="l">
              <a:spcBef>
                <a:spcPts val="0"/>
              </a:spcBef>
              <a:spcAft>
                <a:spcPts val="0"/>
              </a:spcAft>
              <a:buNone/>
            </a:pPr>
            <a:r>
              <a:rPr lang="en-GB"/>
              <a:t>2 subreddits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15c049b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15c049b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13dac46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3dac46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2bc2ca3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2bc2ca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Word frequency orders of magnitude difference -&gt; TFID Vectorizer may work better than CountVectorizer</a:t>
            </a:r>
            <a:endParaRPr/>
          </a:p>
          <a:p>
            <a:pPr indent="0" lvl="0" marL="0" rtl="0" algn="l">
              <a:spcBef>
                <a:spcPts val="0"/>
              </a:spcBef>
              <a:spcAft>
                <a:spcPts val="0"/>
              </a:spcAft>
              <a:buNone/>
            </a:pPr>
            <a:r>
              <a:rPr lang="en-GB"/>
              <a:t>More than half of top 30 words appear in either basketball or baseball -&gt; Data is easy to work with given distinction between the two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3dac475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3dac475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12bc2ca3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2bc2ca3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go into many fancy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14c5ed7e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4c5ed7e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lt1"/>
                </a:highlight>
                <a:latin typeface="Calibri"/>
                <a:ea typeface="Calibri"/>
                <a:cs typeface="Calibri"/>
                <a:sym typeface="Calibri"/>
              </a:rPr>
              <a:t>All beat baseline</a:t>
            </a:r>
            <a:endParaRPr>
              <a:highlight>
                <a:schemeClr val="lt1"/>
              </a:highlight>
              <a:latin typeface="Calibri"/>
              <a:ea typeface="Calibri"/>
              <a:cs typeface="Calibri"/>
              <a:sym typeface="Calibri"/>
            </a:endParaRPr>
          </a:p>
          <a:p>
            <a:pPr indent="0" lvl="0" marL="0" rtl="0" algn="l">
              <a:spcBef>
                <a:spcPts val="0"/>
              </a:spcBef>
              <a:spcAft>
                <a:spcPts val="0"/>
              </a:spcAft>
              <a:buNone/>
            </a:pPr>
            <a:r>
              <a:rPr lang="en-GB">
                <a:highlight>
                  <a:schemeClr val="lt1"/>
                </a:highlight>
                <a:latin typeface="Calibri"/>
                <a:ea typeface="Calibri"/>
                <a:cs typeface="Calibri"/>
                <a:sym typeface="Calibri"/>
              </a:rPr>
              <a:t>Accuracy </a:t>
            </a:r>
            <a:endParaRPr>
              <a:highlight>
                <a:schemeClr val="lt1"/>
              </a:highlight>
              <a:latin typeface="Calibri"/>
              <a:ea typeface="Calibri"/>
              <a:cs typeface="Calibri"/>
              <a:sym typeface="Calibri"/>
            </a:endParaRPr>
          </a:p>
          <a:p>
            <a:pPr indent="0" lvl="0" marL="0" rtl="0" algn="l">
              <a:spcBef>
                <a:spcPts val="0"/>
              </a:spcBef>
              <a:spcAft>
                <a:spcPts val="0"/>
              </a:spcAft>
              <a:buNone/>
            </a:pPr>
            <a:r>
              <a:rPr lang="en-GB">
                <a:highlight>
                  <a:schemeClr val="lt1"/>
                </a:highlight>
                <a:latin typeface="Calibri"/>
                <a:ea typeface="Calibri"/>
                <a:cs typeface="Calibri"/>
                <a:sym typeface="Calibri"/>
              </a:rPr>
              <a:t>F1 and auc is industrial standard </a:t>
            </a:r>
            <a:endParaRPr>
              <a:highlight>
                <a:schemeClr val="lt1"/>
              </a:highlight>
              <a:latin typeface="Calibri"/>
              <a:ea typeface="Calibri"/>
              <a:cs typeface="Calibri"/>
              <a:sym typeface="Calibri"/>
            </a:endParaRPr>
          </a:p>
          <a:p>
            <a:pPr indent="0" lvl="0" marL="0" rtl="0" algn="l">
              <a:spcBef>
                <a:spcPts val="0"/>
              </a:spcBef>
              <a:spcAft>
                <a:spcPts val="0"/>
              </a:spcAft>
              <a:buNone/>
            </a:pPr>
            <a:r>
              <a:rPr lang="en-GB">
                <a:highlight>
                  <a:schemeClr val="lt1"/>
                </a:highlight>
                <a:latin typeface="Calibri"/>
                <a:ea typeface="Calibri"/>
                <a:cs typeface="Calibri"/>
                <a:sym typeface="Calibri"/>
              </a:rPr>
              <a:t>Auc is better because...</a:t>
            </a:r>
            <a:endParaRPr>
              <a:highlight>
                <a:schemeClr val="lt1"/>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39575" y="4169100"/>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88551" y="3052700"/>
            <a:ext cx="7799100" cy="12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Impact"/>
                <a:ea typeface="Impact"/>
                <a:cs typeface="Impact"/>
                <a:sym typeface="Impact"/>
              </a:rPr>
              <a:t>Project 3</a:t>
            </a:r>
            <a:endParaRPr sz="6000">
              <a:solidFill>
                <a:srgbClr val="FFFFFF"/>
              </a:solidFill>
              <a:latin typeface="Impact"/>
              <a:ea typeface="Impact"/>
              <a:cs typeface="Impact"/>
              <a:sym typeface="Impact"/>
            </a:endParaRPr>
          </a:p>
        </p:txBody>
      </p:sp>
      <p:sp>
        <p:nvSpPr>
          <p:cNvPr id="55" name="Google Shape;55;p13"/>
          <p:cNvSpPr txBox="1"/>
          <p:nvPr>
            <p:ph idx="1" type="subTitle"/>
          </p:nvPr>
        </p:nvSpPr>
        <p:spPr>
          <a:xfrm>
            <a:off x="239575" y="4169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rPr>
              <a:t>insert</a:t>
            </a:r>
            <a:r>
              <a:rPr lang="en-GB">
                <a:solidFill>
                  <a:schemeClr val="lt1"/>
                </a:solidFill>
              </a:rPr>
              <a:t>names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4836600" y="63075"/>
            <a:ext cx="4259400" cy="332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Which model to choose?</a:t>
            </a:r>
            <a:endParaRPr>
              <a:latin typeface="Montserrat ExtraLight"/>
              <a:ea typeface="Montserrat ExtraLight"/>
              <a:cs typeface="Montserrat ExtraLight"/>
              <a:sym typeface="Montserrat ExtraLight"/>
            </a:endParaRPr>
          </a:p>
        </p:txBody>
      </p:sp>
      <p:sp>
        <p:nvSpPr>
          <p:cNvPr id="127" name="Google Shape;127;p22"/>
          <p:cNvSpPr/>
          <p:nvPr/>
        </p:nvSpPr>
        <p:spPr>
          <a:xfrm>
            <a:off x="0" y="34700"/>
            <a:ext cx="483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261748" y="1164925"/>
            <a:ext cx="4160701" cy="3073250"/>
          </a:xfrm>
          <a:prstGeom prst="rect">
            <a:avLst/>
          </a:prstGeom>
          <a:noFill/>
          <a:ln>
            <a:noFill/>
          </a:ln>
        </p:spPr>
      </p:pic>
      <p:pic>
        <p:nvPicPr>
          <p:cNvPr id="129" name="Google Shape;129;p22"/>
          <p:cNvPicPr preferRelativeResize="0"/>
          <p:nvPr/>
        </p:nvPicPr>
        <p:blipFill>
          <a:blip r:embed="rId4">
            <a:alphaModFix/>
          </a:blip>
          <a:stretch>
            <a:fillRect/>
          </a:stretch>
        </p:blipFill>
        <p:spPr>
          <a:xfrm>
            <a:off x="7568426" y="3846200"/>
            <a:ext cx="1419524" cy="1216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3" name="Shape 133"/>
        <p:cNvGrpSpPr/>
        <p:nvPr/>
      </p:nvGrpSpPr>
      <p:grpSpPr>
        <a:xfrm>
          <a:off x="0" y="0"/>
          <a:ext cx="0" cy="0"/>
          <a:chOff x="0" y="0"/>
          <a:chExt cx="0" cy="0"/>
        </a:xfrm>
      </p:grpSpPr>
      <p:sp>
        <p:nvSpPr>
          <p:cNvPr id="134" name="Google Shape;134;p23"/>
          <p:cNvSpPr txBox="1"/>
          <p:nvPr>
            <p:ph type="title"/>
          </p:nvPr>
        </p:nvSpPr>
        <p:spPr>
          <a:xfrm>
            <a:off x="2076225" y="125725"/>
            <a:ext cx="68415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What words were the best discriminators?</a:t>
            </a:r>
            <a:endParaRPr>
              <a:latin typeface="Montserrat ExtraLight"/>
              <a:ea typeface="Montserrat ExtraLight"/>
              <a:cs typeface="Montserrat ExtraLight"/>
              <a:sym typeface="Montserrat ExtraLight"/>
            </a:endParaRPr>
          </a:p>
        </p:txBody>
      </p:sp>
      <p:pic>
        <p:nvPicPr>
          <p:cNvPr id="135" name="Google Shape;135;p23"/>
          <p:cNvPicPr preferRelativeResize="0"/>
          <p:nvPr/>
        </p:nvPicPr>
        <p:blipFill>
          <a:blip r:embed="rId3">
            <a:alphaModFix/>
          </a:blip>
          <a:stretch>
            <a:fillRect/>
          </a:stretch>
        </p:blipFill>
        <p:spPr>
          <a:xfrm>
            <a:off x="438527" y="987350"/>
            <a:ext cx="4476700" cy="3883150"/>
          </a:xfrm>
          <a:prstGeom prst="rect">
            <a:avLst/>
          </a:prstGeom>
          <a:noFill/>
          <a:ln>
            <a:noFill/>
          </a:ln>
        </p:spPr>
      </p:pic>
      <p:pic>
        <p:nvPicPr>
          <p:cNvPr id="136" name="Google Shape;136;p23"/>
          <p:cNvPicPr preferRelativeResize="0"/>
          <p:nvPr/>
        </p:nvPicPr>
        <p:blipFill>
          <a:blip r:embed="rId4">
            <a:alphaModFix/>
          </a:blip>
          <a:stretch>
            <a:fillRect/>
          </a:stretch>
        </p:blipFill>
        <p:spPr>
          <a:xfrm>
            <a:off x="7498201" y="3792275"/>
            <a:ext cx="1419524" cy="1216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0" name="Shape 140"/>
        <p:cNvGrpSpPr/>
        <p:nvPr/>
      </p:nvGrpSpPr>
      <p:grpSpPr>
        <a:xfrm>
          <a:off x="0" y="0"/>
          <a:ext cx="0" cy="0"/>
          <a:chOff x="0" y="0"/>
          <a:chExt cx="0" cy="0"/>
        </a:xfrm>
      </p:grpSpPr>
      <p:sp>
        <p:nvSpPr>
          <p:cNvPr id="141" name="Google Shape;141;p24"/>
          <p:cNvSpPr txBox="1"/>
          <p:nvPr>
            <p:ph idx="1" type="body"/>
          </p:nvPr>
        </p:nvSpPr>
        <p:spPr>
          <a:xfrm>
            <a:off x="1241125" y="1472225"/>
            <a:ext cx="7505700" cy="29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Insights</a:t>
            </a:r>
            <a:endParaRPr b="1" sz="2400"/>
          </a:p>
          <a:p>
            <a:pPr indent="0" lvl="0" marL="0" rtl="0" algn="l">
              <a:spcBef>
                <a:spcPts val="1600"/>
              </a:spcBef>
              <a:spcAft>
                <a:spcPts val="0"/>
              </a:spcAft>
              <a:buNone/>
            </a:pPr>
            <a:r>
              <a:rPr lang="en-GB" sz="1800"/>
              <a:t>We created an accurate Naive Bayes classifier to </a:t>
            </a:r>
            <a:r>
              <a:rPr lang="en-GB" sz="1800"/>
              <a:t>identify social media posts into basketball and baseball interest groups.</a:t>
            </a:r>
            <a:endParaRPr sz="1800"/>
          </a:p>
          <a:p>
            <a:pPr indent="0" lvl="0" marL="0" rtl="0" algn="l">
              <a:spcBef>
                <a:spcPts val="1600"/>
              </a:spcBef>
              <a:spcAft>
                <a:spcPts val="0"/>
              </a:spcAft>
              <a:buNone/>
            </a:pPr>
            <a:r>
              <a:rPr lang="en-GB" sz="1800"/>
              <a:t>Basketball posts - techniques in improving the skills as evidenced by popular words such as dunk, shoot &amp; jumpshot.  </a:t>
            </a:r>
            <a:endParaRPr sz="1800"/>
          </a:p>
          <a:p>
            <a:pPr indent="0" lvl="0" marL="0" rtl="0" algn="l">
              <a:spcBef>
                <a:spcPts val="1600"/>
              </a:spcBef>
              <a:spcAft>
                <a:spcPts val="0"/>
              </a:spcAft>
              <a:buNone/>
            </a:pPr>
            <a:r>
              <a:rPr lang="en-GB" sz="1800"/>
              <a:t>Baseball posts - baseball teams and games eg fangraphs, 'Mets', 'Astros', 'SOX', 'Red', 'Yankee', 'Angels' etc.  </a:t>
            </a:r>
            <a:endParaRPr sz="1800"/>
          </a:p>
          <a:p>
            <a:pPr indent="0" lvl="0" marL="0" rtl="0" algn="l">
              <a:spcBef>
                <a:spcPts val="1600"/>
              </a:spcBef>
              <a:spcAft>
                <a:spcPts val="0"/>
              </a:spcAft>
              <a:buNone/>
            </a:pPr>
            <a:r>
              <a:rPr lang="en-GB"/>
              <a:t> </a:t>
            </a:r>
            <a:endParaRPr/>
          </a:p>
          <a:p>
            <a:pPr indent="0" lvl="0" marL="0" rtl="0" algn="l">
              <a:spcBef>
                <a:spcPts val="1600"/>
              </a:spcBef>
              <a:spcAft>
                <a:spcPts val="1600"/>
              </a:spcAft>
              <a:buNone/>
            </a:pPr>
            <a:r>
              <a:rPr lang="en-GB"/>
              <a:t>  </a:t>
            </a:r>
            <a:endParaRPr/>
          </a:p>
        </p:txBody>
      </p:sp>
      <p:sp>
        <p:nvSpPr>
          <p:cNvPr id="142" name="Google Shape;142;p24"/>
          <p:cNvSpPr txBox="1"/>
          <p:nvPr>
            <p:ph type="title"/>
          </p:nvPr>
        </p:nvSpPr>
        <p:spPr>
          <a:xfrm>
            <a:off x="1433975" y="146325"/>
            <a:ext cx="75057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Recommendations</a:t>
            </a:r>
            <a:endParaRPr>
              <a:latin typeface="Montserrat ExtraLight"/>
              <a:ea typeface="Montserrat ExtraLight"/>
              <a:cs typeface="Montserrat ExtraLight"/>
              <a:sym typeface="Montserrat ExtraLight"/>
            </a:endParaRPr>
          </a:p>
        </p:txBody>
      </p:sp>
      <p:pic>
        <p:nvPicPr>
          <p:cNvPr id="143" name="Google Shape;143;p24"/>
          <p:cNvPicPr preferRelativeResize="0"/>
          <p:nvPr/>
        </p:nvPicPr>
        <p:blipFill>
          <a:blip r:embed="rId3">
            <a:alphaModFix/>
          </a:blip>
          <a:stretch>
            <a:fillRect/>
          </a:stretch>
        </p:blipFill>
        <p:spPr>
          <a:xfrm>
            <a:off x="300651" y="50575"/>
            <a:ext cx="1419524" cy="1216376"/>
          </a:xfrm>
          <a:prstGeom prst="rect">
            <a:avLst/>
          </a:prstGeom>
          <a:noFill/>
          <a:ln>
            <a:noFill/>
          </a:ln>
        </p:spPr>
      </p:pic>
      <p:sp>
        <p:nvSpPr>
          <p:cNvPr id="144" name="Google Shape;144;p24"/>
          <p:cNvSpPr/>
          <p:nvPr/>
        </p:nvSpPr>
        <p:spPr>
          <a:xfrm>
            <a:off x="397175" y="2172950"/>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1</a:t>
            </a:r>
            <a:endParaRPr sz="2400"/>
          </a:p>
        </p:txBody>
      </p:sp>
      <p:sp>
        <p:nvSpPr>
          <p:cNvPr id="145" name="Google Shape;145;p24"/>
          <p:cNvSpPr/>
          <p:nvPr/>
        </p:nvSpPr>
        <p:spPr>
          <a:xfrm>
            <a:off x="397175" y="2949600"/>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2</a:t>
            </a:r>
            <a:endParaRPr sz="2400"/>
          </a:p>
        </p:txBody>
      </p:sp>
      <p:sp>
        <p:nvSpPr>
          <p:cNvPr id="146" name="Google Shape;146;p24"/>
          <p:cNvSpPr/>
          <p:nvPr/>
        </p:nvSpPr>
        <p:spPr>
          <a:xfrm>
            <a:off x="397175" y="3779525"/>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3</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1509475" y="157075"/>
            <a:ext cx="75057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Recommendations</a:t>
            </a:r>
            <a:endParaRPr>
              <a:latin typeface="Montserrat ExtraLight"/>
              <a:ea typeface="Montserrat ExtraLight"/>
              <a:cs typeface="Montserrat ExtraLight"/>
              <a:sym typeface="Montserrat ExtraLight"/>
            </a:endParaRPr>
          </a:p>
        </p:txBody>
      </p:sp>
      <p:sp>
        <p:nvSpPr>
          <p:cNvPr id="152" name="Google Shape;152;p25"/>
          <p:cNvSpPr txBox="1"/>
          <p:nvPr>
            <p:ph idx="1" type="body"/>
          </p:nvPr>
        </p:nvSpPr>
        <p:spPr>
          <a:xfrm>
            <a:off x="570650" y="1240300"/>
            <a:ext cx="7809000" cy="34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Applications</a:t>
            </a:r>
            <a:endParaRPr b="1" sz="2400"/>
          </a:p>
          <a:p>
            <a:pPr indent="0" lvl="0" marL="0" rtl="0" algn="l">
              <a:spcBef>
                <a:spcPts val="1600"/>
              </a:spcBef>
              <a:spcAft>
                <a:spcPts val="0"/>
              </a:spcAft>
              <a:buNone/>
            </a:pPr>
            <a:r>
              <a:rPr lang="en-GB" sz="2400"/>
              <a:t>VR content/modules </a:t>
            </a:r>
            <a:r>
              <a:rPr lang="en-GB" sz="1800"/>
              <a:t>:   basketball techniques, baseball teams and players</a:t>
            </a:r>
            <a:endParaRPr/>
          </a:p>
          <a:p>
            <a:pPr indent="0" lvl="0" marL="0" rtl="0" algn="l">
              <a:spcBef>
                <a:spcPts val="1600"/>
              </a:spcBef>
              <a:spcAft>
                <a:spcPts val="0"/>
              </a:spcAft>
              <a:buNone/>
            </a:pPr>
            <a:r>
              <a:rPr lang="en-GB" sz="2400"/>
              <a:t>Partnerships </a:t>
            </a:r>
            <a:r>
              <a:rPr lang="en-GB" sz="1800"/>
              <a:t>with :</a:t>
            </a:r>
            <a:endParaRPr sz="1800"/>
          </a:p>
          <a:p>
            <a:pPr indent="457200" lvl="0" marL="0" rtl="0" algn="l">
              <a:spcBef>
                <a:spcPts val="1600"/>
              </a:spcBef>
              <a:spcAft>
                <a:spcPts val="0"/>
              </a:spcAft>
              <a:buNone/>
            </a:pPr>
            <a:r>
              <a:rPr lang="en-GB" sz="1800"/>
              <a:t>Trainers/coaches for techniques</a:t>
            </a:r>
            <a:endParaRPr sz="1800"/>
          </a:p>
          <a:p>
            <a:pPr indent="457200" lvl="0" marL="0" rtl="0" algn="l">
              <a:spcBef>
                <a:spcPts val="1600"/>
              </a:spcBef>
              <a:spcAft>
                <a:spcPts val="0"/>
              </a:spcAft>
              <a:buNone/>
            </a:pPr>
            <a:r>
              <a:rPr lang="en-GB" sz="1800"/>
              <a:t>Sports </a:t>
            </a:r>
            <a:r>
              <a:rPr lang="en-GB" sz="1800"/>
              <a:t>merchandisers</a:t>
            </a:r>
            <a:r>
              <a:rPr lang="en-GB" sz="1800"/>
              <a:t> to target baseball team-centered </a:t>
            </a:r>
            <a:r>
              <a:rPr lang="en-GB" sz="1800"/>
              <a:t>merchandise</a:t>
            </a:r>
            <a:endParaRPr sz="1800"/>
          </a:p>
          <a:p>
            <a:pPr indent="457200" lvl="0" marL="0" rtl="0" algn="l">
              <a:spcBef>
                <a:spcPts val="1600"/>
              </a:spcBef>
              <a:spcAft>
                <a:spcPts val="0"/>
              </a:spcAft>
              <a:buNone/>
            </a:pPr>
            <a:r>
              <a:rPr lang="en-GB" sz="1800"/>
              <a:t>Teams to feature player dialogues, snippets, tips and techniques</a:t>
            </a:r>
            <a:endParaRPr sz="1800"/>
          </a:p>
          <a:p>
            <a:pPr indent="45720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a:t> </a:t>
            </a:r>
            <a:endParaRPr/>
          </a:p>
          <a:p>
            <a:pPr indent="0" lvl="0" marL="0" rtl="0" algn="l">
              <a:spcBef>
                <a:spcPts val="1600"/>
              </a:spcBef>
              <a:spcAft>
                <a:spcPts val="0"/>
              </a:spcAft>
              <a:buNone/>
            </a:pPr>
            <a:r>
              <a:rPr lang="en-GB"/>
              <a:t> With our current results, magazines or advertisers may want to better target their audience by producing content well aligned to the interest of the commenters. For example, for basketball commenters maybe more interested in basketball related merchandise (e.g. balls, shoes, coaches, etc.) and information (e.g. techniques), while baseball commenters maybe more interested in baseball games related merchandise (e.g. merchanise of teams) and information (e.g. news on baseball teams and players).</a:t>
            </a:r>
            <a:endParaRPr/>
          </a:p>
          <a:p>
            <a:pPr indent="0" lvl="0" marL="0" rtl="0" algn="l">
              <a:spcBef>
                <a:spcPts val="1600"/>
              </a:spcBef>
              <a:spcAft>
                <a:spcPts val="0"/>
              </a:spcAft>
              <a:buNone/>
            </a:pPr>
            <a:r>
              <a:rPr lang="en-GB"/>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Recommendations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1) My selected subreddits - 'Basketball' and 'Baseball' were distinctively different so it was not much of a challenge to differentiate them. Most of the vectorizer and models obtained high scores. Perhaps it will be more interesting to explore subreddits like 'nba' and 'basketball' as they may be harder to differentiate, yet there are some subtle differences (suspect 'nba' to be a fan community, while 'basketball' is for basketball enthusiast).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2) </a:t>
            </a:r>
            <a:endParaRPr/>
          </a:p>
          <a:p>
            <a:pPr indent="0" lvl="0" marL="0" rtl="0" algn="l">
              <a:spcBef>
                <a:spcPts val="160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300651" y="50575"/>
            <a:ext cx="1419524" cy="1216376"/>
          </a:xfrm>
          <a:prstGeom prst="rect">
            <a:avLst/>
          </a:prstGeom>
          <a:noFill/>
          <a:ln>
            <a:noFill/>
          </a:ln>
        </p:spPr>
      </p:pic>
      <p:sp>
        <p:nvSpPr>
          <p:cNvPr id="154" name="Google Shape;154;p25"/>
          <p:cNvSpPr/>
          <p:nvPr/>
        </p:nvSpPr>
        <p:spPr>
          <a:xfrm>
            <a:off x="496700" y="3364250"/>
            <a:ext cx="506100" cy="47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1</a:t>
            </a:r>
            <a:endParaRPr sz="2400"/>
          </a:p>
        </p:txBody>
      </p:sp>
      <p:sp>
        <p:nvSpPr>
          <p:cNvPr id="155" name="Google Shape;155;p25"/>
          <p:cNvSpPr/>
          <p:nvPr/>
        </p:nvSpPr>
        <p:spPr>
          <a:xfrm>
            <a:off x="496700" y="3900789"/>
            <a:ext cx="506100" cy="47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2</a:t>
            </a:r>
            <a:endParaRPr sz="2400"/>
          </a:p>
        </p:txBody>
      </p:sp>
      <p:sp>
        <p:nvSpPr>
          <p:cNvPr id="156" name="Google Shape;156;p25"/>
          <p:cNvSpPr/>
          <p:nvPr/>
        </p:nvSpPr>
        <p:spPr>
          <a:xfrm>
            <a:off x="496700" y="4437358"/>
            <a:ext cx="506100" cy="47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3</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539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Conclusion</a:t>
            </a:r>
            <a:endParaRPr>
              <a:latin typeface="Montserrat ExtraLight"/>
              <a:ea typeface="Montserrat ExtraLight"/>
              <a:cs typeface="Montserrat ExtraLight"/>
              <a:sym typeface="Montserrat ExtraLight"/>
            </a:endParaRPr>
          </a:p>
        </p:txBody>
      </p:sp>
      <p:sp>
        <p:nvSpPr>
          <p:cNvPr id="162" name="Google Shape;162;p26"/>
          <p:cNvSpPr txBox="1"/>
          <p:nvPr>
            <p:ph idx="1" type="body"/>
          </p:nvPr>
        </p:nvSpPr>
        <p:spPr>
          <a:xfrm>
            <a:off x="1326600" y="1537350"/>
            <a:ext cx="7505700" cy="29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Our model predicts very well with text</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en-GB" sz="1800"/>
              <a:t>Our insights provide :</a:t>
            </a:r>
            <a:endParaRPr sz="1800"/>
          </a:p>
          <a:p>
            <a:pPr indent="457200" lvl="0" marL="0" rtl="0" algn="l">
              <a:spcBef>
                <a:spcPts val="1600"/>
              </a:spcBef>
              <a:spcAft>
                <a:spcPts val="0"/>
              </a:spcAft>
              <a:buNone/>
            </a:pPr>
            <a:r>
              <a:rPr lang="en-GB" sz="1800"/>
              <a:t>Scope for business opportunities to </a:t>
            </a:r>
            <a:r>
              <a:rPr lang="en-GB"/>
              <a:t>offer</a:t>
            </a:r>
            <a:r>
              <a:rPr lang="en-GB" sz="1800"/>
              <a:t> specific products </a:t>
            </a:r>
            <a:endParaRPr sz="1800"/>
          </a:p>
          <a:p>
            <a:pPr indent="457200" lvl="0" marL="0" rtl="0" algn="l">
              <a:spcBef>
                <a:spcPts val="1600"/>
              </a:spcBef>
              <a:spcAft>
                <a:spcPts val="0"/>
              </a:spcAft>
              <a:buNone/>
            </a:pPr>
            <a:r>
              <a:rPr lang="en-GB" sz="1800"/>
              <a:t>Targeted cost effective emplacement of advertisements</a:t>
            </a:r>
            <a:endParaRPr sz="1800"/>
          </a:p>
          <a:p>
            <a:pPr indent="0" lvl="0" marL="0" rtl="0" algn="l">
              <a:spcBef>
                <a:spcPts val="1600"/>
              </a:spcBef>
              <a:spcAft>
                <a:spcPts val="0"/>
              </a:spcAft>
              <a:buNone/>
            </a:pPr>
            <a:r>
              <a:rPr lang="en-GB" sz="1800"/>
              <a:t>Future improvements - detect images and videos in posts to further sharpen advertising edge.</a:t>
            </a: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GB"/>
              <a:t> </a:t>
            </a:r>
            <a:endParaRPr/>
          </a:p>
        </p:txBody>
      </p:sp>
      <p:pic>
        <p:nvPicPr>
          <p:cNvPr id="163" name="Google Shape;163;p26"/>
          <p:cNvPicPr preferRelativeResize="0"/>
          <p:nvPr/>
        </p:nvPicPr>
        <p:blipFill>
          <a:blip r:embed="rId3">
            <a:alphaModFix/>
          </a:blip>
          <a:stretch>
            <a:fillRect/>
          </a:stretch>
        </p:blipFill>
        <p:spPr>
          <a:xfrm>
            <a:off x="300651" y="50575"/>
            <a:ext cx="1419524" cy="1216376"/>
          </a:xfrm>
          <a:prstGeom prst="rect">
            <a:avLst/>
          </a:prstGeom>
          <a:noFill/>
          <a:ln>
            <a:noFill/>
          </a:ln>
        </p:spPr>
      </p:pic>
      <p:sp>
        <p:nvSpPr>
          <p:cNvPr id="164" name="Google Shape;164;p26"/>
          <p:cNvSpPr/>
          <p:nvPr/>
        </p:nvSpPr>
        <p:spPr>
          <a:xfrm>
            <a:off x="517150" y="1455550"/>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1</a:t>
            </a:r>
            <a:endParaRPr sz="2400"/>
          </a:p>
        </p:txBody>
      </p:sp>
      <p:sp>
        <p:nvSpPr>
          <p:cNvPr id="165" name="Google Shape;165;p26"/>
          <p:cNvSpPr/>
          <p:nvPr/>
        </p:nvSpPr>
        <p:spPr>
          <a:xfrm>
            <a:off x="517150" y="2444813"/>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2</a:t>
            </a:r>
            <a:endParaRPr sz="2400"/>
          </a:p>
        </p:txBody>
      </p:sp>
      <p:sp>
        <p:nvSpPr>
          <p:cNvPr id="166" name="Google Shape;166;p26"/>
          <p:cNvSpPr/>
          <p:nvPr/>
        </p:nvSpPr>
        <p:spPr>
          <a:xfrm>
            <a:off x="517150" y="4157900"/>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3</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1094000" y="327325"/>
            <a:ext cx="75057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solidFill>
                  <a:srgbClr val="000000"/>
                </a:solidFill>
                <a:latin typeface="Montserrat ExtraLight"/>
                <a:ea typeface="Montserrat ExtraLight"/>
                <a:cs typeface="Montserrat ExtraLight"/>
                <a:sym typeface="Montserrat ExtraLight"/>
              </a:rPr>
              <a:t>Problem statement</a:t>
            </a:r>
            <a:endParaRPr>
              <a:solidFill>
                <a:srgbClr val="000000"/>
              </a:solidFill>
              <a:latin typeface="Montserrat ExtraLight"/>
              <a:ea typeface="Montserrat ExtraLight"/>
              <a:cs typeface="Montserrat ExtraLight"/>
              <a:sym typeface="Montserrat ExtraLight"/>
            </a:endParaRPr>
          </a:p>
        </p:txBody>
      </p:sp>
      <p:sp>
        <p:nvSpPr>
          <p:cNvPr id="61" name="Google Shape;61;p14"/>
          <p:cNvSpPr txBox="1"/>
          <p:nvPr>
            <p:ph idx="4294967295" type="body"/>
          </p:nvPr>
        </p:nvSpPr>
        <p:spPr>
          <a:xfrm>
            <a:off x="696000" y="1859300"/>
            <a:ext cx="8245200" cy="26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Montserrat Light"/>
                <a:ea typeface="Montserrat Light"/>
                <a:cs typeface="Montserrat Light"/>
                <a:sym typeface="Montserrat Light"/>
              </a:rPr>
              <a:t>Using NLP, we created a classification model that can accurately identify social media posts into basketball and baseball interest groups to assist a VR gaming company in</a:t>
            </a:r>
            <a:r>
              <a:rPr lang="en-GB">
                <a:solidFill>
                  <a:srgbClr val="000000"/>
                </a:solidFill>
                <a:latin typeface="Montserrat Light"/>
                <a:ea typeface="Montserrat Light"/>
                <a:cs typeface="Montserrat Light"/>
                <a:sym typeface="Montserrat Light"/>
              </a:rPr>
              <a:t>:</a:t>
            </a:r>
            <a:endParaRPr sz="1800">
              <a:solidFill>
                <a:srgbClr val="000000"/>
              </a:solidFill>
              <a:highlight>
                <a:srgbClr val="FFFFFF"/>
              </a:highlight>
              <a:latin typeface="Montserrat Light"/>
              <a:ea typeface="Montserrat Light"/>
              <a:cs typeface="Montserrat Light"/>
              <a:sym typeface="Montserrat Light"/>
            </a:endParaRPr>
          </a:p>
          <a:p>
            <a:pPr indent="0" lvl="0" marL="0" rtl="0" algn="l">
              <a:spcBef>
                <a:spcPts val="1600"/>
              </a:spcBef>
              <a:spcAft>
                <a:spcPts val="0"/>
              </a:spcAft>
              <a:buNone/>
            </a:pPr>
            <a:r>
              <a:t/>
            </a:r>
            <a:endParaRPr sz="1800">
              <a:solidFill>
                <a:srgbClr val="000000"/>
              </a:solidFill>
              <a:highlight>
                <a:srgbClr val="FFFFFF"/>
              </a:highlight>
              <a:latin typeface="Montserrat Light"/>
              <a:ea typeface="Montserrat Light"/>
              <a:cs typeface="Montserrat Light"/>
              <a:sym typeface="Montserrat Light"/>
            </a:endParaRPr>
          </a:p>
          <a:p>
            <a:pPr indent="0" lvl="0" marL="0" rtl="0" algn="l">
              <a:spcBef>
                <a:spcPts val="0"/>
              </a:spcBef>
              <a:spcAft>
                <a:spcPts val="1600"/>
              </a:spcAft>
              <a:buNone/>
            </a:pPr>
            <a:r>
              <a:t/>
            </a:r>
            <a:endParaRPr b="1" sz="1800">
              <a:solidFill>
                <a:srgbClr val="000000"/>
              </a:solidFill>
              <a:latin typeface="Montserrat"/>
              <a:ea typeface="Montserrat"/>
              <a:cs typeface="Montserrat"/>
              <a:sym typeface="Montserrat"/>
            </a:endParaRPr>
          </a:p>
        </p:txBody>
      </p:sp>
      <p:grpSp>
        <p:nvGrpSpPr>
          <p:cNvPr id="62" name="Google Shape;62;p14"/>
          <p:cNvGrpSpPr/>
          <p:nvPr/>
        </p:nvGrpSpPr>
        <p:grpSpPr>
          <a:xfrm>
            <a:off x="696000" y="3948725"/>
            <a:ext cx="5547250" cy="657900"/>
            <a:chOff x="275475" y="4160475"/>
            <a:chExt cx="5547250" cy="657900"/>
          </a:xfrm>
        </p:grpSpPr>
        <p:sp>
          <p:nvSpPr>
            <p:cNvPr id="63" name="Google Shape;63;p14"/>
            <p:cNvSpPr txBox="1"/>
            <p:nvPr/>
          </p:nvSpPr>
          <p:spPr>
            <a:xfrm>
              <a:off x="1173925" y="4221225"/>
              <a:ext cx="4648800" cy="53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rPr>
                <a:t>formation of B2B partnerships </a:t>
              </a:r>
              <a:endParaRPr/>
            </a:p>
          </p:txBody>
        </p:sp>
        <p:sp>
          <p:nvSpPr>
            <p:cNvPr id="64" name="Google Shape;64;p14"/>
            <p:cNvSpPr/>
            <p:nvPr/>
          </p:nvSpPr>
          <p:spPr>
            <a:xfrm>
              <a:off x="275475" y="4160475"/>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2</a:t>
              </a:r>
              <a:endParaRPr sz="2400"/>
            </a:p>
          </p:txBody>
        </p:sp>
      </p:grpSp>
      <p:grpSp>
        <p:nvGrpSpPr>
          <p:cNvPr id="65" name="Google Shape;65;p14"/>
          <p:cNvGrpSpPr/>
          <p:nvPr/>
        </p:nvGrpSpPr>
        <p:grpSpPr>
          <a:xfrm>
            <a:off x="715400" y="3075550"/>
            <a:ext cx="5467325" cy="776100"/>
            <a:chOff x="275475" y="3226525"/>
            <a:chExt cx="5467325" cy="776100"/>
          </a:xfrm>
        </p:grpSpPr>
        <p:sp>
          <p:nvSpPr>
            <p:cNvPr id="66" name="Google Shape;66;p14"/>
            <p:cNvSpPr/>
            <p:nvPr/>
          </p:nvSpPr>
          <p:spPr>
            <a:xfrm>
              <a:off x="275475" y="3285625"/>
              <a:ext cx="7008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1</a:t>
              </a:r>
              <a:endParaRPr sz="2400"/>
            </a:p>
          </p:txBody>
        </p:sp>
        <p:sp>
          <p:nvSpPr>
            <p:cNvPr id="67" name="Google Shape;67;p14"/>
            <p:cNvSpPr txBox="1"/>
            <p:nvPr/>
          </p:nvSpPr>
          <p:spPr>
            <a:xfrm>
              <a:off x="1094000" y="3226525"/>
              <a:ext cx="4648800" cy="7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1"/>
                  </a:solidFill>
                </a:rPr>
                <a:t>cost savings on their advertising campaign</a:t>
              </a:r>
              <a:endParaRPr/>
            </a:p>
          </p:txBody>
        </p:sp>
      </p:grpSp>
      <p:pic>
        <p:nvPicPr>
          <p:cNvPr id="68" name="Google Shape;68;p14"/>
          <p:cNvPicPr preferRelativeResize="0"/>
          <p:nvPr/>
        </p:nvPicPr>
        <p:blipFill>
          <a:blip r:embed="rId3">
            <a:alphaModFix/>
          </a:blip>
          <a:stretch>
            <a:fillRect/>
          </a:stretch>
        </p:blipFill>
        <p:spPr>
          <a:xfrm>
            <a:off x="300651" y="50575"/>
            <a:ext cx="1419524" cy="1216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C</a:t>
            </a:r>
            <a:r>
              <a:rPr lang="en-GB">
                <a:latin typeface="Montserrat ExtraLight"/>
                <a:ea typeface="Montserrat ExtraLight"/>
                <a:cs typeface="Montserrat ExtraLight"/>
                <a:sym typeface="Montserrat ExtraLight"/>
              </a:rPr>
              <a:t>leaning</a:t>
            </a:r>
            <a:endParaRPr>
              <a:latin typeface="Montserrat ExtraLight"/>
              <a:ea typeface="Montserrat ExtraLight"/>
              <a:cs typeface="Montserrat ExtraLight"/>
              <a:sym typeface="Montserrat ExtraLight"/>
            </a:endParaRPr>
          </a:p>
        </p:txBody>
      </p:sp>
      <p:sp>
        <p:nvSpPr>
          <p:cNvPr id="74" name="Google Shape;74;p15"/>
          <p:cNvSpPr txBox="1"/>
          <p:nvPr/>
        </p:nvSpPr>
        <p:spPr>
          <a:xfrm>
            <a:off x="1009425" y="1861875"/>
            <a:ext cx="3258900" cy="13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5" name="Google Shape;75;p15"/>
          <p:cNvSpPr txBox="1"/>
          <p:nvPr>
            <p:ph idx="1" type="body"/>
          </p:nvPr>
        </p:nvSpPr>
        <p:spPr>
          <a:xfrm>
            <a:off x="420175" y="3651425"/>
            <a:ext cx="7166100" cy="117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GB" sz="1800">
                <a:solidFill>
                  <a:srgbClr val="000000"/>
                </a:solidFill>
              </a:rPr>
              <a:t>Dropping of duplicate posts (title)</a:t>
            </a:r>
            <a:endParaRPr b="1" sz="1800">
              <a:solidFill>
                <a:srgbClr val="000000"/>
              </a:solidFill>
            </a:endParaRPr>
          </a:p>
          <a:p>
            <a:pPr indent="-342900" lvl="0" marL="457200" rtl="0" algn="l">
              <a:spcBef>
                <a:spcPts val="0"/>
              </a:spcBef>
              <a:spcAft>
                <a:spcPts val="0"/>
              </a:spcAft>
              <a:buClr>
                <a:srgbClr val="000000"/>
              </a:buClr>
              <a:buSzPts val="1800"/>
              <a:buChar char="-"/>
            </a:pPr>
            <a:r>
              <a:rPr b="1" lang="en-GB" sz="1800">
                <a:solidFill>
                  <a:srgbClr val="000000"/>
                </a:solidFill>
              </a:rPr>
              <a:t>Removing admin posts</a:t>
            </a:r>
            <a:endParaRPr b="1" sz="1800">
              <a:solidFill>
                <a:srgbClr val="000000"/>
              </a:solidFill>
            </a:endParaRPr>
          </a:p>
          <a:p>
            <a:pPr indent="-342900" lvl="0" marL="457200" rtl="0" algn="l">
              <a:spcBef>
                <a:spcPts val="0"/>
              </a:spcBef>
              <a:spcAft>
                <a:spcPts val="0"/>
              </a:spcAft>
              <a:buClr>
                <a:srgbClr val="000000"/>
              </a:buClr>
              <a:buSzPts val="1800"/>
              <a:buChar char="-"/>
            </a:pPr>
            <a:r>
              <a:rPr b="1" lang="en-GB" sz="1800">
                <a:solidFill>
                  <a:srgbClr val="000000"/>
                </a:solidFill>
              </a:rPr>
              <a:t>Joining of selftexts and title</a:t>
            </a:r>
            <a:endParaRPr b="1" sz="1800">
              <a:solidFill>
                <a:srgbClr val="000000"/>
              </a:solidFill>
            </a:endParaRPr>
          </a:p>
          <a:p>
            <a:pPr indent="0" lvl="0" marL="0" rtl="0" algn="l">
              <a:spcBef>
                <a:spcPts val="1600"/>
              </a:spcBef>
              <a:spcAft>
                <a:spcPts val="0"/>
              </a:spcAft>
              <a:buNone/>
            </a:pPr>
            <a:r>
              <a:t/>
            </a:r>
            <a:endParaRPr b="1" sz="1800">
              <a:solidFill>
                <a:srgbClr val="000000"/>
              </a:solidFill>
              <a:highlight>
                <a:srgbClr val="FFFFFF"/>
              </a:highlight>
            </a:endParaRPr>
          </a:p>
          <a:p>
            <a:pPr indent="0" lvl="0" marL="0" rtl="0" algn="l">
              <a:spcBef>
                <a:spcPts val="1100"/>
              </a:spcBef>
              <a:spcAft>
                <a:spcPts val="0"/>
              </a:spcAft>
              <a:buNone/>
            </a:pPr>
            <a:r>
              <a:t/>
            </a:r>
            <a:endParaRPr b="1" sz="1800">
              <a:solidFill>
                <a:srgbClr val="000000"/>
              </a:solidFill>
              <a:highlight>
                <a:srgbClr val="FFFFFF"/>
              </a:highlight>
            </a:endParaRPr>
          </a:p>
          <a:p>
            <a:pPr indent="0" lvl="0" marL="0" rtl="0" algn="l">
              <a:spcBef>
                <a:spcPts val="110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800">
              <a:solidFill>
                <a:srgbClr val="000000"/>
              </a:solidFill>
            </a:endParaRPr>
          </a:p>
        </p:txBody>
      </p:sp>
      <p:pic>
        <p:nvPicPr>
          <p:cNvPr id="76" name="Google Shape;76;p15"/>
          <p:cNvPicPr preferRelativeResize="0"/>
          <p:nvPr/>
        </p:nvPicPr>
        <p:blipFill>
          <a:blip r:embed="rId3">
            <a:alphaModFix/>
          </a:blip>
          <a:stretch>
            <a:fillRect/>
          </a:stretch>
        </p:blipFill>
        <p:spPr>
          <a:xfrm>
            <a:off x="300651" y="50575"/>
            <a:ext cx="1419524" cy="1216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616400" y="495125"/>
            <a:ext cx="5803349" cy="4418450"/>
          </a:xfrm>
          <a:prstGeom prst="rect">
            <a:avLst/>
          </a:prstGeom>
          <a:noFill/>
          <a:ln>
            <a:noFill/>
          </a:ln>
        </p:spPr>
      </p:pic>
      <p:sp>
        <p:nvSpPr>
          <p:cNvPr id="82" name="Google Shape;82;p16"/>
          <p:cNvSpPr txBox="1"/>
          <p:nvPr/>
        </p:nvSpPr>
        <p:spPr>
          <a:xfrm>
            <a:off x="0" y="0"/>
            <a:ext cx="8966700" cy="1074000"/>
          </a:xfrm>
          <a:prstGeom prst="rect">
            <a:avLst/>
          </a:prstGeom>
          <a:solidFill>
            <a:srgbClr val="F3F3F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3000">
                <a:latin typeface="Montserrat ExtraLight"/>
                <a:ea typeface="Montserrat ExtraLight"/>
                <a:cs typeface="Montserrat ExtraLight"/>
                <a:sym typeface="Montserrat ExtraLight"/>
              </a:rPr>
              <a:t>Most Frequent Words from Basketball &amp; Baseball Corpus</a:t>
            </a:r>
            <a:endParaRPr sz="3000">
              <a:latin typeface="Montserrat ExtraLight"/>
              <a:ea typeface="Montserrat ExtraLight"/>
              <a:cs typeface="Montserrat ExtraLight"/>
              <a:sym typeface="Montserrat ExtraLight"/>
            </a:endParaRPr>
          </a:p>
        </p:txBody>
      </p:sp>
      <p:pic>
        <p:nvPicPr>
          <p:cNvPr id="83" name="Google Shape;83;p16"/>
          <p:cNvPicPr preferRelativeResize="0"/>
          <p:nvPr/>
        </p:nvPicPr>
        <p:blipFill>
          <a:blip r:embed="rId4">
            <a:alphaModFix/>
          </a:blip>
          <a:stretch>
            <a:fillRect/>
          </a:stretch>
        </p:blipFill>
        <p:spPr>
          <a:xfrm>
            <a:off x="7943275" y="3990800"/>
            <a:ext cx="889025" cy="88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3372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solidFill>
                  <a:srgbClr val="000000"/>
                </a:solidFill>
                <a:latin typeface="Montserrat ExtraLight"/>
                <a:ea typeface="Montserrat ExtraLight"/>
                <a:cs typeface="Montserrat ExtraLight"/>
                <a:sym typeface="Montserrat ExtraLight"/>
              </a:rPr>
              <a:t>EDA - General observations</a:t>
            </a:r>
            <a:endParaRPr>
              <a:solidFill>
                <a:srgbClr val="000000"/>
              </a:solidFill>
              <a:latin typeface="Montserrat ExtraLight"/>
              <a:ea typeface="Montserrat ExtraLight"/>
              <a:cs typeface="Montserrat ExtraLight"/>
              <a:sym typeface="Montserrat ExtraLight"/>
            </a:endParaRPr>
          </a:p>
        </p:txBody>
      </p:sp>
      <p:sp>
        <p:nvSpPr>
          <p:cNvPr id="89" name="Google Shape;89;p17"/>
          <p:cNvSpPr txBox="1"/>
          <p:nvPr>
            <p:ph idx="1" type="body"/>
          </p:nvPr>
        </p:nvSpPr>
        <p:spPr>
          <a:xfrm>
            <a:off x="5332500" y="1474100"/>
            <a:ext cx="3499800" cy="317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GB" sz="1800">
                <a:solidFill>
                  <a:srgbClr val="000000"/>
                </a:solidFill>
              </a:rPr>
              <a:t>Baseball posts are more popular than basketball (1.1m vs 51k members)</a:t>
            </a:r>
            <a:endParaRPr b="1" sz="1800">
              <a:solidFill>
                <a:srgbClr val="000000"/>
              </a:solidFill>
            </a:endParaRPr>
          </a:p>
          <a:p>
            <a:pPr indent="0" lvl="0" marL="457200" rtl="0" algn="l">
              <a:spcBef>
                <a:spcPts val="1600"/>
              </a:spcBef>
              <a:spcAft>
                <a:spcPts val="0"/>
              </a:spcAft>
              <a:buNone/>
            </a:pPr>
            <a:r>
              <a:t/>
            </a:r>
            <a:endParaRPr b="1">
              <a:solidFill>
                <a:srgbClr val="000000"/>
              </a:solidFill>
            </a:endParaRPr>
          </a:p>
          <a:p>
            <a:pPr indent="-342900" lvl="0" marL="457200" rtl="0" algn="l">
              <a:spcBef>
                <a:spcPts val="1600"/>
              </a:spcBef>
              <a:spcAft>
                <a:spcPts val="0"/>
              </a:spcAft>
              <a:buClr>
                <a:srgbClr val="000000"/>
              </a:buClr>
              <a:buSzPts val="1800"/>
              <a:buChar char="●"/>
            </a:pPr>
            <a:r>
              <a:rPr b="1" lang="en-GB" sz="1800">
                <a:solidFill>
                  <a:srgbClr val="000000"/>
                </a:solidFill>
              </a:rPr>
              <a:t>Baseball posts contain more links, while basketball posts contain more original texts</a:t>
            </a:r>
            <a:endParaRPr b="1" sz="1800">
              <a:solidFill>
                <a:srgbClr val="000000"/>
              </a:solidFill>
            </a:endParaRPr>
          </a:p>
        </p:txBody>
      </p:sp>
      <p:sp>
        <p:nvSpPr>
          <p:cNvPr id="90" name="Google Shape;90;p17"/>
          <p:cNvSpPr/>
          <p:nvPr/>
        </p:nvSpPr>
        <p:spPr>
          <a:xfrm>
            <a:off x="0" y="35025"/>
            <a:ext cx="3445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7"/>
          <p:cNvPicPr preferRelativeResize="0"/>
          <p:nvPr/>
        </p:nvPicPr>
        <p:blipFill>
          <a:blip r:embed="rId3">
            <a:alphaModFix/>
          </a:blip>
          <a:stretch>
            <a:fillRect/>
          </a:stretch>
        </p:blipFill>
        <p:spPr>
          <a:xfrm>
            <a:off x="625712" y="3374338"/>
            <a:ext cx="2151175" cy="1490575"/>
          </a:xfrm>
          <a:prstGeom prst="rect">
            <a:avLst/>
          </a:prstGeom>
          <a:noFill/>
          <a:ln>
            <a:noFill/>
          </a:ln>
        </p:spPr>
      </p:pic>
      <p:pic>
        <p:nvPicPr>
          <p:cNvPr id="92" name="Google Shape;92;p17"/>
          <p:cNvPicPr preferRelativeResize="0"/>
          <p:nvPr/>
        </p:nvPicPr>
        <p:blipFill>
          <a:blip r:embed="rId4">
            <a:alphaModFix/>
          </a:blip>
          <a:stretch>
            <a:fillRect/>
          </a:stretch>
        </p:blipFill>
        <p:spPr>
          <a:xfrm>
            <a:off x="561012" y="1806163"/>
            <a:ext cx="2151175" cy="1467462"/>
          </a:xfrm>
          <a:prstGeom prst="rect">
            <a:avLst/>
          </a:prstGeom>
          <a:noFill/>
          <a:ln>
            <a:noFill/>
          </a:ln>
        </p:spPr>
      </p:pic>
      <p:pic>
        <p:nvPicPr>
          <p:cNvPr id="93" name="Google Shape;93;p17"/>
          <p:cNvPicPr preferRelativeResize="0"/>
          <p:nvPr/>
        </p:nvPicPr>
        <p:blipFill>
          <a:blip r:embed="rId5">
            <a:alphaModFix/>
          </a:blip>
          <a:stretch>
            <a:fillRect/>
          </a:stretch>
        </p:blipFill>
        <p:spPr>
          <a:xfrm>
            <a:off x="719514" y="237975"/>
            <a:ext cx="2115970" cy="146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85175" y="154650"/>
            <a:ext cx="6945700" cy="4893725"/>
          </a:xfrm>
          <a:prstGeom prst="rect">
            <a:avLst/>
          </a:prstGeom>
          <a:noFill/>
          <a:ln>
            <a:noFill/>
          </a:ln>
        </p:spPr>
      </p:pic>
      <p:sp>
        <p:nvSpPr>
          <p:cNvPr id="99" name="Google Shape;99;p18"/>
          <p:cNvSpPr txBox="1"/>
          <p:nvPr>
            <p:ph type="title"/>
          </p:nvPr>
        </p:nvSpPr>
        <p:spPr>
          <a:xfrm>
            <a:off x="7194775" y="154650"/>
            <a:ext cx="18255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EDA - High word counts</a:t>
            </a:r>
            <a:endParaRPr>
              <a:latin typeface="Montserrat ExtraLight"/>
              <a:ea typeface="Montserrat ExtraLight"/>
              <a:cs typeface="Montserrat ExtraLight"/>
              <a:sym typeface="Montserrat ExtraLight"/>
            </a:endParaRPr>
          </a:p>
        </p:txBody>
      </p:sp>
      <p:graphicFrame>
        <p:nvGraphicFramePr>
          <p:cNvPr id="100" name="Google Shape;100;p18"/>
          <p:cNvGraphicFramePr/>
          <p:nvPr/>
        </p:nvGraphicFramePr>
        <p:xfrm>
          <a:off x="2736725" y="1010325"/>
          <a:ext cx="3000000" cy="3000000"/>
        </p:xfrm>
        <a:graphic>
          <a:graphicData uri="http://schemas.openxmlformats.org/drawingml/2006/table">
            <a:tbl>
              <a:tblPr>
                <a:noFill/>
                <a:tableStyleId>{6EC5D6CD-6F41-4A70-B010-E5D482DF10EF}</a:tableStyleId>
              </a:tblPr>
              <a:tblGrid>
                <a:gridCol w="1121650"/>
                <a:gridCol w="1121650"/>
                <a:gridCol w="1121650"/>
              </a:tblGrid>
              <a:tr h="286650">
                <a:tc>
                  <a:txBody>
                    <a:bodyPr/>
                    <a:lstStyle/>
                    <a:p>
                      <a:pPr indent="0" lvl="0" marL="0" rtl="0" algn="l">
                        <a:spcBef>
                          <a:spcPts val="0"/>
                        </a:spcBef>
                        <a:spcAft>
                          <a:spcPts val="0"/>
                        </a:spcAft>
                        <a:buNone/>
                      </a:pPr>
                      <a:r>
                        <a:rPr b="1" lang="en-GB" sz="1200"/>
                        <a:t>Basketball only </a:t>
                      </a:r>
                      <a:endParaRPr b="1" sz="1200"/>
                    </a:p>
                  </a:txBody>
                  <a:tcPr marT="91425" marB="91425" marR="91425" marL="91425">
                    <a:solidFill>
                      <a:srgbClr val="CFE2F3"/>
                    </a:solidFill>
                  </a:tcPr>
                </a:tc>
                <a:tc>
                  <a:txBody>
                    <a:bodyPr/>
                    <a:lstStyle/>
                    <a:p>
                      <a:pPr indent="0" lvl="0" marL="0" rtl="0" algn="l">
                        <a:spcBef>
                          <a:spcPts val="0"/>
                        </a:spcBef>
                        <a:spcAft>
                          <a:spcPts val="0"/>
                        </a:spcAft>
                        <a:buNone/>
                      </a:pPr>
                      <a:r>
                        <a:rPr b="1" lang="en-GB" sz="1200"/>
                        <a:t>Common words</a:t>
                      </a:r>
                      <a:endParaRPr b="1" sz="1200"/>
                    </a:p>
                  </a:txBody>
                  <a:tcPr marT="91425" marB="91425" marR="91425" marL="91425"/>
                </a:tc>
                <a:tc>
                  <a:txBody>
                    <a:bodyPr/>
                    <a:lstStyle/>
                    <a:p>
                      <a:pPr indent="0" lvl="0" marL="0" rtl="0" algn="l">
                        <a:spcBef>
                          <a:spcPts val="0"/>
                        </a:spcBef>
                        <a:spcAft>
                          <a:spcPts val="0"/>
                        </a:spcAft>
                        <a:buNone/>
                      </a:pPr>
                      <a:r>
                        <a:rPr b="1" lang="en-GB" sz="1200"/>
                        <a:t>Baseball only</a:t>
                      </a:r>
                      <a:endParaRPr b="1" sz="1200"/>
                    </a:p>
                  </a:txBody>
                  <a:tcPr marT="91425" marB="91425" marR="91425" marL="91425">
                    <a:solidFill>
                      <a:srgbClr val="D9EAD3"/>
                    </a:solidFill>
                  </a:tcPr>
                </a:tc>
              </a:tr>
              <a:tr h="1164725">
                <a:tc>
                  <a:txBody>
                    <a:bodyPr/>
                    <a:lstStyle/>
                    <a:p>
                      <a:pPr indent="0" lvl="0" marL="0" rtl="0" algn="l">
                        <a:spcBef>
                          <a:spcPts val="0"/>
                        </a:spcBef>
                        <a:spcAft>
                          <a:spcPts val="0"/>
                        </a:spcAft>
                        <a:buNone/>
                      </a:pPr>
                      <a:r>
                        <a:rPr lang="en-GB" sz="1050"/>
                        <a:t>basketball, </a:t>
                      </a:r>
                      <a:endParaRPr sz="1050"/>
                    </a:p>
                    <a:p>
                      <a:pPr indent="0" lvl="0" marL="0" rtl="0" algn="l">
                        <a:spcBef>
                          <a:spcPts val="0"/>
                        </a:spcBef>
                        <a:spcAft>
                          <a:spcPts val="0"/>
                        </a:spcAft>
                        <a:buNone/>
                      </a:pPr>
                      <a:r>
                        <a:rPr lang="en-GB" sz="1050"/>
                        <a:t>playing, </a:t>
                      </a:r>
                      <a:endParaRPr sz="1050"/>
                    </a:p>
                    <a:p>
                      <a:pPr indent="0" lvl="0" marL="0" rtl="0" algn="l">
                        <a:spcBef>
                          <a:spcPts val="0"/>
                        </a:spcBef>
                        <a:spcAft>
                          <a:spcPts val="0"/>
                        </a:spcAft>
                        <a:buNone/>
                      </a:pPr>
                      <a:r>
                        <a:rPr lang="en-GB" sz="1050"/>
                        <a:t>shot</a:t>
                      </a:r>
                      <a:endParaRPr sz="1050"/>
                    </a:p>
                  </a:txBody>
                  <a:tcPr marT="91425" marB="91425" marR="91425" marL="91425">
                    <a:solidFill>
                      <a:srgbClr val="CFE2F3"/>
                    </a:solidFill>
                  </a:tcPr>
                </a:tc>
                <a:tc>
                  <a:txBody>
                    <a:bodyPr/>
                    <a:lstStyle/>
                    <a:p>
                      <a:pPr indent="0" lvl="0" marL="0" rtl="0" algn="l">
                        <a:spcBef>
                          <a:spcPts val="0"/>
                        </a:spcBef>
                        <a:spcAft>
                          <a:spcPts val="0"/>
                        </a:spcAft>
                        <a:buNone/>
                      </a:pPr>
                      <a:r>
                        <a:rPr lang="en-GB" sz="1050"/>
                        <a:t>game, </a:t>
                      </a:r>
                      <a:endParaRPr sz="1050"/>
                    </a:p>
                    <a:p>
                      <a:pPr indent="0" lvl="0" marL="0" rtl="0" algn="l">
                        <a:spcBef>
                          <a:spcPts val="0"/>
                        </a:spcBef>
                        <a:spcAft>
                          <a:spcPts val="0"/>
                        </a:spcAft>
                        <a:buNone/>
                      </a:pPr>
                      <a:r>
                        <a:rPr lang="en-GB" sz="1050"/>
                        <a:t>ball, </a:t>
                      </a:r>
                      <a:endParaRPr sz="1050"/>
                    </a:p>
                    <a:p>
                      <a:pPr indent="0" lvl="0" marL="0" rtl="0" algn="l">
                        <a:spcBef>
                          <a:spcPts val="0"/>
                        </a:spcBef>
                        <a:spcAft>
                          <a:spcPts val="0"/>
                        </a:spcAft>
                        <a:buNone/>
                      </a:pPr>
                      <a:r>
                        <a:rPr lang="en-GB" sz="1050"/>
                        <a:t>play, </a:t>
                      </a:r>
                      <a:endParaRPr sz="1050"/>
                    </a:p>
                    <a:p>
                      <a:pPr indent="0" lvl="0" marL="0" rtl="0" algn="l">
                        <a:spcBef>
                          <a:spcPts val="0"/>
                        </a:spcBef>
                        <a:spcAft>
                          <a:spcPts val="0"/>
                        </a:spcAft>
                        <a:buNone/>
                      </a:pPr>
                      <a:r>
                        <a:rPr lang="en-GB" sz="1050"/>
                        <a:t>like, </a:t>
                      </a:r>
                      <a:endParaRPr sz="1050"/>
                    </a:p>
                    <a:p>
                      <a:pPr indent="0" lvl="0" marL="0" rtl="0" algn="l">
                        <a:spcBef>
                          <a:spcPts val="0"/>
                        </a:spcBef>
                        <a:spcAft>
                          <a:spcPts val="0"/>
                        </a:spcAft>
                        <a:buNone/>
                      </a:pPr>
                      <a:r>
                        <a:rPr lang="en-GB" sz="1050"/>
                        <a:t>year,</a:t>
                      </a:r>
                      <a:endParaRPr sz="1050"/>
                    </a:p>
                    <a:p>
                      <a:pPr indent="0" lvl="0" marL="0" rtl="0" algn="l">
                        <a:spcBef>
                          <a:spcPts val="0"/>
                        </a:spcBef>
                        <a:spcAft>
                          <a:spcPts val="0"/>
                        </a:spcAft>
                        <a:buNone/>
                      </a:pPr>
                      <a:r>
                        <a:rPr lang="en-GB" sz="1050"/>
                        <a:t>good, </a:t>
                      </a:r>
                      <a:endParaRPr sz="1050"/>
                    </a:p>
                    <a:p>
                      <a:pPr indent="0" lvl="0" marL="0" rtl="0" algn="l">
                        <a:spcBef>
                          <a:spcPts val="0"/>
                        </a:spcBef>
                        <a:spcAft>
                          <a:spcPts val="0"/>
                        </a:spcAft>
                        <a:buNone/>
                      </a:pPr>
                      <a:r>
                        <a:rPr lang="en-GB" sz="1050"/>
                        <a:t>one, </a:t>
                      </a:r>
                      <a:endParaRPr sz="1050"/>
                    </a:p>
                    <a:p>
                      <a:pPr indent="0" lvl="0" marL="0" rtl="0" algn="l">
                        <a:spcBef>
                          <a:spcPts val="0"/>
                        </a:spcBef>
                        <a:spcAft>
                          <a:spcPts val="0"/>
                        </a:spcAft>
                        <a:buNone/>
                      </a:pPr>
                      <a:r>
                        <a:rPr lang="en-GB" sz="1050"/>
                        <a:t>time</a:t>
                      </a:r>
                      <a:endParaRPr sz="1050"/>
                    </a:p>
                  </a:txBody>
                  <a:tcPr marT="91425" marB="91425" marR="91425" marL="91425"/>
                </a:tc>
                <a:tc>
                  <a:txBody>
                    <a:bodyPr/>
                    <a:lstStyle/>
                    <a:p>
                      <a:pPr indent="0" lvl="0" marL="0" rtl="0" algn="l">
                        <a:spcBef>
                          <a:spcPts val="0"/>
                        </a:spcBef>
                        <a:spcAft>
                          <a:spcPts val="0"/>
                        </a:spcAft>
                        <a:buNone/>
                      </a:pPr>
                      <a:r>
                        <a:rPr lang="en-GB" sz="1050">
                          <a:highlight>
                            <a:srgbClr val="FFFFFF"/>
                          </a:highlight>
                        </a:rPr>
                        <a:t>p</a:t>
                      </a:r>
                      <a:r>
                        <a:rPr lang="en-GB" sz="1050">
                          <a:highlight>
                            <a:srgbClr val="FFFFFF"/>
                          </a:highlight>
                        </a:rPr>
                        <a:t>layer, </a:t>
                      </a:r>
                      <a:endParaRPr sz="1050">
                        <a:highlight>
                          <a:srgbClr val="FFFFFF"/>
                        </a:highlight>
                      </a:endParaRPr>
                    </a:p>
                    <a:p>
                      <a:pPr indent="0" lvl="0" marL="0" rtl="0" algn="l">
                        <a:spcBef>
                          <a:spcPts val="0"/>
                        </a:spcBef>
                        <a:spcAft>
                          <a:spcPts val="0"/>
                        </a:spcAft>
                        <a:buNone/>
                      </a:pPr>
                      <a:r>
                        <a:rPr lang="en-GB" sz="1050">
                          <a:highlight>
                            <a:srgbClr val="FFFFFF"/>
                          </a:highlight>
                        </a:rPr>
                        <a:t>mlb, </a:t>
                      </a:r>
                      <a:endParaRPr sz="1050">
                        <a:highlight>
                          <a:srgbClr val="FFFFFF"/>
                        </a:highlight>
                      </a:endParaRPr>
                    </a:p>
                    <a:p>
                      <a:pPr indent="0" lvl="0" marL="0" rtl="0" algn="l">
                        <a:spcBef>
                          <a:spcPts val="0"/>
                        </a:spcBef>
                        <a:spcAft>
                          <a:spcPts val="0"/>
                        </a:spcAft>
                        <a:buNone/>
                      </a:pPr>
                      <a:r>
                        <a:rPr lang="en-GB" sz="1050">
                          <a:highlight>
                            <a:srgbClr val="FFFFFF"/>
                          </a:highlight>
                        </a:rPr>
                        <a:t>spacer, </a:t>
                      </a:r>
                      <a:endParaRPr sz="1050">
                        <a:highlight>
                          <a:srgbClr val="FFFFFF"/>
                        </a:highlight>
                      </a:endParaRPr>
                    </a:p>
                    <a:p>
                      <a:pPr indent="0" lvl="0" marL="0" rtl="0" algn="l">
                        <a:spcBef>
                          <a:spcPts val="0"/>
                        </a:spcBef>
                        <a:spcAft>
                          <a:spcPts val="0"/>
                        </a:spcAft>
                        <a:buNone/>
                      </a:pPr>
                      <a:r>
                        <a:rPr lang="en-GB" sz="1050">
                          <a:highlight>
                            <a:srgbClr val="FFFFFF"/>
                          </a:highlight>
                        </a:rPr>
                        <a:t>baseball, </a:t>
                      </a:r>
                      <a:endParaRPr sz="1050">
                        <a:highlight>
                          <a:srgbClr val="FFFFFF"/>
                        </a:highlight>
                      </a:endParaRPr>
                    </a:p>
                    <a:p>
                      <a:pPr indent="0" lvl="0" marL="0" rtl="0" algn="l">
                        <a:spcBef>
                          <a:spcPts val="0"/>
                        </a:spcBef>
                        <a:spcAft>
                          <a:spcPts val="0"/>
                        </a:spcAft>
                        <a:buNone/>
                      </a:pPr>
                      <a:r>
                        <a:rPr lang="en-GB" sz="1050">
                          <a:highlight>
                            <a:srgbClr val="FFFFFF"/>
                          </a:highlight>
                        </a:rPr>
                        <a:t>position,</a:t>
                      </a:r>
                      <a:endParaRPr sz="1050">
                        <a:highlight>
                          <a:srgbClr val="FFFFFF"/>
                        </a:highlight>
                      </a:endParaRPr>
                    </a:p>
                    <a:p>
                      <a:pPr indent="0" lvl="0" marL="0" rtl="0" algn="l">
                        <a:spcBef>
                          <a:spcPts val="0"/>
                        </a:spcBef>
                        <a:spcAft>
                          <a:spcPts val="0"/>
                        </a:spcAft>
                        <a:buNone/>
                      </a:pPr>
                      <a:r>
                        <a:rPr lang="en-GB" sz="1050">
                          <a:highlight>
                            <a:srgbClr val="FFFFFF"/>
                          </a:highlight>
                        </a:rPr>
                        <a:t>fangraphs, </a:t>
                      </a:r>
                      <a:endParaRPr sz="1050">
                        <a:highlight>
                          <a:srgbClr val="FFFFFF"/>
                        </a:highlight>
                      </a:endParaRPr>
                    </a:p>
                    <a:p>
                      <a:pPr indent="0" lvl="0" marL="0" rtl="0" algn="l">
                        <a:spcBef>
                          <a:spcPts val="0"/>
                        </a:spcBef>
                        <a:spcAft>
                          <a:spcPts val="0"/>
                        </a:spcAft>
                        <a:buNone/>
                      </a:pPr>
                      <a:r>
                        <a:rPr lang="en-GB" sz="1050">
                          <a:highlight>
                            <a:srgbClr val="FFFFFF"/>
                          </a:highlight>
                        </a:rPr>
                        <a:t>stats, </a:t>
                      </a:r>
                      <a:endParaRPr sz="1050">
                        <a:highlight>
                          <a:srgbClr val="FFFFFF"/>
                        </a:highlight>
                      </a:endParaRPr>
                    </a:p>
                    <a:p>
                      <a:pPr indent="0" lvl="0" marL="0" rtl="0" algn="l">
                        <a:spcBef>
                          <a:spcPts val="0"/>
                        </a:spcBef>
                        <a:spcAft>
                          <a:spcPts val="0"/>
                        </a:spcAft>
                        <a:buNone/>
                      </a:pPr>
                      <a:r>
                        <a:rPr lang="en-GB" sz="1050">
                          <a:highlight>
                            <a:srgbClr val="FFFFFF"/>
                          </a:highlight>
                        </a:rPr>
                        <a:t>season</a:t>
                      </a:r>
                      <a:endParaRPr/>
                    </a:p>
                  </a:txBody>
                  <a:tcPr marT="91425" marB="91425" marR="91425" marL="91425">
                    <a:solidFill>
                      <a:srgbClr val="D9EA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Preprocessing</a:t>
            </a:r>
            <a:endParaRPr>
              <a:latin typeface="Montserrat ExtraLight"/>
              <a:ea typeface="Montserrat ExtraLight"/>
              <a:cs typeface="Montserrat ExtraLight"/>
              <a:sym typeface="Montserrat ExtraLight"/>
            </a:endParaRPr>
          </a:p>
        </p:txBody>
      </p:sp>
      <p:sp>
        <p:nvSpPr>
          <p:cNvPr id="106" name="Google Shape;106;p19"/>
          <p:cNvSpPr txBox="1"/>
          <p:nvPr>
            <p:ph idx="1" type="body"/>
          </p:nvPr>
        </p:nvSpPr>
        <p:spPr>
          <a:xfrm>
            <a:off x="480350" y="3169650"/>
            <a:ext cx="83088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sz="1800"/>
              <a:t>Converted HTML links to text</a:t>
            </a:r>
            <a:endParaRPr b="1" sz="1800"/>
          </a:p>
          <a:p>
            <a:pPr indent="-342900" lvl="0" marL="457200" rtl="0" algn="l">
              <a:spcBef>
                <a:spcPts val="0"/>
              </a:spcBef>
              <a:spcAft>
                <a:spcPts val="0"/>
              </a:spcAft>
              <a:buSzPts val="1800"/>
              <a:buAutoNum type="arabicPeriod"/>
            </a:pPr>
            <a:r>
              <a:rPr b="1" lang="en-GB" sz="1800"/>
              <a:t>Removed non-letters</a:t>
            </a:r>
            <a:endParaRPr b="1" sz="1800"/>
          </a:p>
          <a:p>
            <a:pPr indent="-342900" lvl="0" marL="457200" rtl="0" algn="l">
              <a:spcBef>
                <a:spcPts val="0"/>
              </a:spcBef>
              <a:spcAft>
                <a:spcPts val="0"/>
              </a:spcAft>
              <a:buSzPts val="1800"/>
              <a:buAutoNum type="arabicPeriod"/>
            </a:pPr>
            <a:r>
              <a:rPr b="1" lang="en-GB" sz="1800"/>
              <a:t>Converted to lowercase, split into individual words</a:t>
            </a:r>
            <a:endParaRPr b="1" sz="1800"/>
          </a:p>
          <a:p>
            <a:pPr indent="-342900" lvl="0" marL="457200" rtl="0" algn="l">
              <a:spcBef>
                <a:spcPts val="0"/>
              </a:spcBef>
              <a:spcAft>
                <a:spcPts val="0"/>
              </a:spcAft>
              <a:buSzPts val="1800"/>
              <a:buAutoNum type="arabicPeriod"/>
            </a:pPr>
            <a:r>
              <a:rPr b="1" lang="en-GB" sz="1800"/>
              <a:t>Removed stop words (included extra words: ‘http’, ‘www’, ‘com’, ‘id’)</a:t>
            </a:r>
            <a:endParaRPr b="1" sz="1800"/>
          </a:p>
          <a:p>
            <a:pPr indent="-342900" lvl="0" marL="457200" rtl="0" algn="l">
              <a:spcBef>
                <a:spcPts val="0"/>
              </a:spcBef>
              <a:spcAft>
                <a:spcPts val="0"/>
              </a:spcAft>
              <a:buSzPts val="1800"/>
              <a:buAutoNum type="arabicPeriod"/>
            </a:pPr>
            <a:r>
              <a:rPr b="1" lang="en-GB" sz="1800"/>
              <a:t>Lemmatized words</a:t>
            </a:r>
            <a:endParaRPr b="1" sz="1800"/>
          </a:p>
          <a:p>
            <a:pPr indent="0" lvl="0" marL="0" rtl="0" algn="l">
              <a:spcBef>
                <a:spcPts val="1600"/>
              </a:spcBef>
              <a:spcAft>
                <a:spcPts val="1600"/>
              </a:spcAft>
              <a:buNone/>
            </a:pPr>
            <a:r>
              <a:t/>
            </a:r>
            <a:endParaRPr b="1"/>
          </a:p>
        </p:txBody>
      </p:sp>
      <p:pic>
        <p:nvPicPr>
          <p:cNvPr id="107" name="Google Shape;107;p19"/>
          <p:cNvPicPr preferRelativeResize="0"/>
          <p:nvPr/>
        </p:nvPicPr>
        <p:blipFill>
          <a:blip r:embed="rId3">
            <a:alphaModFix/>
          </a:blip>
          <a:stretch>
            <a:fillRect/>
          </a:stretch>
        </p:blipFill>
        <p:spPr>
          <a:xfrm>
            <a:off x="300651" y="50575"/>
            <a:ext cx="1419524" cy="1216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1476925" y="119550"/>
            <a:ext cx="75057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Modeling </a:t>
            </a:r>
            <a:endParaRPr>
              <a:latin typeface="Montserrat ExtraLight"/>
              <a:ea typeface="Montserrat ExtraLight"/>
              <a:cs typeface="Montserrat ExtraLight"/>
              <a:sym typeface="Montserrat ExtraLight"/>
            </a:endParaRPr>
          </a:p>
        </p:txBody>
      </p:sp>
      <p:sp>
        <p:nvSpPr>
          <p:cNvPr id="113" name="Google Shape;113;p20"/>
          <p:cNvSpPr txBox="1"/>
          <p:nvPr>
            <p:ph idx="1" type="body"/>
          </p:nvPr>
        </p:nvSpPr>
        <p:spPr>
          <a:xfrm>
            <a:off x="819150" y="1829600"/>
            <a:ext cx="7505700" cy="2448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GB" sz="1800"/>
              <a:t>Logistic regression: </a:t>
            </a:r>
            <a:r>
              <a:rPr lang="en-GB" sz="1800"/>
              <a:t>Classification via a linear equation </a:t>
            </a:r>
            <a:r>
              <a:rPr lang="en-GB" sz="1800"/>
              <a:t>like algorithm </a:t>
            </a:r>
            <a:r>
              <a:rPr lang="en-GB" sz="1800"/>
              <a:t>that produces a binary output</a:t>
            </a:r>
            <a:endParaRPr sz="1800"/>
          </a:p>
          <a:p>
            <a:pPr indent="-342900" lvl="0" marL="457200" rtl="0" algn="l">
              <a:lnSpc>
                <a:spcPct val="200000"/>
              </a:lnSpc>
              <a:spcBef>
                <a:spcPts val="0"/>
              </a:spcBef>
              <a:spcAft>
                <a:spcPts val="0"/>
              </a:spcAft>
              <a:buSzPts val="1800"/>
              <a:buChar char="●"/>
            </a:pPr>
            <a:r>
              <a:rPr b="1" lang="en-GB" sz="1800"/>
              <a:t>Naive Bayes:</a:t>
            </a:r>
            <a:r>
              <a:rPr lang="en-GB" sz="1800"/>
              <a:t> Classification via a probabilistic classifier </a:t>
            </a:r>
            <a:r>
              <a:rPr lang="en-GB" sz="1800"/>
              <a:t>like algorithm</a:t>
            </a:r>
            <a:endParaRPr sz="1800"/>
          </a:p>
          <a:p>
            <a:pPr indent="-342900" lvl="0" marL="457200" rtl="0" algn="l">
              <a:lnSpc>
                <a:spcPct val="200000"/>
              </a:lnSpc>
              <a:spcBef>
                <a:spcPts val="0"/>
              </a:spcBef>
              <a:spcAft>
                <a:spcPts val="0"/>
              </a:spcAft>
              <a:buSzPts val="1800"/>
              <a:buChar char="●"/>
            </a:pPr>
            <a:r>
              <a:rPr b="1" lang="en-GB" sz="1800"/>
              <a:t>XGBoost: </a:t>
            </a:r>
            <a:r>
              <a:rPr lang="en-GB" sz="1800"/>
              <a:t>Classification via a decision tree like algorithm </a:t>
            </a:r>
            <a:endParaRPr sz="1800"/>
          </a:p>
        </p:txBody>
      </p:sp>
      <p:pic>
        <p:nvPicPr>
          <p:cNvPr id="114" name="Google Shape;114;p20"/>
          <p:cNvPicPr preferRelativeResize="0"/>
          <p:nvPr/>
        </p:nvPicPr>
        <p:blipFill>
          <a:blip r:embed="rId3">
            <a:alphaModFix/>
          </a:blip>
          <a:stretch>
            <a:fillRect/>
          </a:stretch>
        </p:blipFill>
        <p:spPr>
          <a:xfrm>
            <a:off x="300651" y="50575"/>
            <a:ext cx="1419524" cy="1216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1412200" y="0"/>
            <a:ext cx="7505700" cy="95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Montserrat ExtraLight"/>
                <a:ea typeface="Montserrat ExtraLight"/>
                <a:cs typeface="Montserrat ExtraLight"/>
                <a:sym typeface="Montserrat ExtraLight"/>
              </a:rPr>
              <a:t>Which model to choose?</a:t>
            </a:r>
            <a:endParaRPr>
              <a:latin typeface="Montserrat ExtraLight"/>
              <a:ea typeface="Montserrat ExtraLight"/>
              <a:cs typeface="Montserrat ExtraLight"/>
              <a:sym typeface="Montserrat ExtraLight"/>
            </a:endParaRPr>
          </a:p>
        </p:txBody>
      </p:sp>
      <p:sp>
        <p:nvSpPr>
          <p:cNvPr id="120" name="Google Shape;120;p21"/>
          <p:cNvSpPr/>
          <p:nvPr/>
        </p:nvSpPr>
        <p:spPr>
          <a:xfrm>
            <a:off x="0" y="954600"/>
            <a:ext cx="9096000" cy="4223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1"/>
          <p:cNvPicPr preferRelativeResize="0"/>
          <p:nvPr/>
        </p:nvPicPr>
        <p:blipFill>
          <a:blip r:embed="rId3">
            <a:alphaModFix/>
          </a:blip>
          <a:stretch>
            <a:fillRect/>
          </a:stretch>
        </p:blipFill>
        <p:spPr>
          <a:xfrm>
            <a:off x="649925" y="1240725"/>
            <a:ext cx="7752351" cy="362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