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80" r:id="rId5"/>
    <p:sldId id="259" r:id="rId6"/>
    <p:sldId id="261" r:id="rId7"/>
    <p:sldId id="262" r:id="rId8"/>
    <p:sldId id="260" r:id="rId9"/>
    <p:sldId id="267" r:id="rId10"/>
    <p:sldId id="268" r:id="rId11"/>
    <p:sldId id="269" r:id="rId12"/>
    <p:sldId id="288" r:id="rId13"/>
    <p:sldId id="281" r:id="rId14"/>
    <p:sldId id="283" r:id="rId15"/>
    <p:sldId id="282" r:id="rId16"/>
    <p:sldId id="285" r:id="rId17"/>
    <p:sldId id="284" r:id="rId18"/>
    <p:sldId id="270" r:id="rId19"/>
    <p:sldId id="271" r:id="rId20"/>
    <p:sldId id="272" r:id="rId21"/>
    <p:sldId id="286" r:id="rId22"/>
    <p:sldId id="273" r:id="rId23"/>
    <p:sldId id="274" r:id="rId24"/>
    <p:sldId id="263" r:id="rId25"/>
    <p:sldId id="264" r:id="rId26"/>
    <p:sldId id="287" r:id="rId27"/>
    <p:sldId id="265" r:id="rId28"/>
    <p:sldId id="292" r:id="rId29"/>
    <p:sldId id="266" r:id="rId30"/>
    <p:sldId id="276" r:id="rId31"/>
    <p:sldId id="277" r:id="rId32"/>
    <p:sldId id="278" r:id="rId33"/>
    <p:sldId id="279" r:id="rId34"/>
    <p:sldId id="289" r:id="rId35"/>
    <p:sldId id="290" r:id="rId36"/>
    <p:sldId id="275" r:id="rId37"/>
    <p:sldId id="29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napToObjects="1">
      <p:cViewPr varScale="1">
        <p:scale>
          <a:sx n="80" d="100"/>
          <a:sy n="80" d="100"/>
        </p:scale>
        <p:origin x="12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C147D-D0B9-41FF-B252-DF6E714FA382}" type="datetimeFigureOut">
              <a:rPr lang="en-US" smtClean="0"/>
              <a:t>10/10/2025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18B72-927A-44B5-9288-F610A8740D3A}" type="slidenum">
              <a:rPr lang="en-US" smtClean="0"/>
              <a:t>‹#›</a:t>
            </a:fld>
            <a:endParaRPr lang="en-US"/>
          </a:p>
        </p:txBody>
      </p:sp>
    </p:spTree>
    <p:extLst>
      <p:ext uri="{BB962C8B-B14F-4D97-AF65-F5344CB8AC3E}">
        <p14:creationId xmlns:p14="http://schemas.microsoft.com/office/powerpoint/2010/main" val="1313933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45240F-D797-43EE-A167-0C73332C164A}" type="datetime1">
              <a:rPr lang="en-US" smtClean="0"/>
              <a:t>10/10/2025</a:t>
            </a:fld>
            <a:endParaRPr lang="en-US"/>
          </a:p>
        </p:txBody>
      </p:sp>
      <p:sp>
        <p:nvSpPr>
          <p:cNvPr id="5" name="Footer Placeholder 4"/>
          <p:cNvSpPr>
            <a:spLocks noGrp="1"/>
          </p:cNvSpPr>
          <p:nvPr>
            <p:ph type="ftr" sz="quarter" idx="11"/>
          </p:nvPr>
        </p:nvSpPr>
        <p:spPr/>
        <p:txBody>
          <a:bodyPr/>
          <a:lstStyle/>
          <a:p>
            <a:r>
              <a:rPr lang="en-US"/>
              <a:t>r.fine</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1ACAB-87ED-49CE-BE5D-8A54447F9A93}" type="datetime1">
              <a:rPr lang="en-US" smtClean="0"/>
              <a:t>10/10/2025</a:t>
            </a:fld>
            <a:endParaRPr lang="en-US"/>
          </a:p>
        </p:txBody>
      </p:sp>
      <p:sp>
        <p:nvSpPr>
          <p:cNvPr id="5" name="Footer Placeholder 4"/>
          <p:cNvSpPr>
            <a:spLocks noGrp="1"/>
          </p:cNvSpPr>
          <p:nvPr>
            <p:ph type="ftr" sz="quarter" idx="11"/>
          </p:nvPr>
        </p:nvSpPr>
        <p:spPr/>
        <p:txBody>
          <a:bodyPr/>
          <a:lstStyle/>
          <a:p>
            <a:r>
              <a:rPr lang="en-US"/>
              <a:t>r.fine</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F45AC-18CF-401B-812D-D49EA3655424}" type="datetime1">
              <a:rPr lang="en-US" smtClean="0"/>
              <a:t>10/10/2025</a:t>
            </a:fld>
            <a:endParaRPr lang="en-US"/>
          </a:p>
        </p:txBody>
      </p:sp>
      <p:sp>
        <p:nvSpPr>
          <p:cNvPr id="5" name="Footer Placeholder 4"/>
          <p:cNvSpPr>
            <a:spLocks noGrp="1"/>
          </p:cNvSpPr>
          <p:nvPr>
            <p:ph type="ftr" sz="quarter" idx="11"/>
          </p:nvPr>
        </p:nvSpPr>
        <p:spPr/>
        <p:txBody>
          <a:bodyPr/>
          <a:lstStyle/>
          <a:p>
            <a:r>
              <a:rPr lang="en-US"/>
              <a:t>r.fine</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21933B-36CA-4123-8A30-05D1324099BB}" type="datetime1">
              <a:rPr lang="en-US" smtClean="0"/>
              <a:t>10/10/2025</a:t>
            </a:fld>
            <a:endParaRPr lang="en-US"/>
          </a:p>
        </p:txBody>
      </p:sp>
      <p:sp>
        <p:nvSpPr>
          <p:cNvPr id="5" name="Footer Placeholder 4"/>
          <p:cNvSpPr>
            <a:spLocks noGrp="1"/>
          </p:cNvSpPr>
          <p:nvPr>
            <p:ph type="ftr" sz="quarter" idx="11"/>
          </p:nvPr>
        </p:nvSpPr>
        <p:spPr/>
        <p:txBody>
          <a:bodyPr/>
          <a:lstStyle/>
          <a:p>
            <a:r>
              <a:rPr lang="en-US" dirty="0" err="1"/>
              <a:t>r.fine</a:t>
            </a:r>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dirty="0"/>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632CB-8A59-4279-9EB8-0C6E64560AE7}" type="datetime1">
              <a:rPr lang="en-US" smtClean="0"/>
              <a:t>10/10/2025</a:t>
            </a:fld>
            <a:endParaRPr lang="en-US"/>
          </a:p>
        </p:txBody>
      </p:sp>
      <p:sp>
        <p:nvSpPr>
          <p:cNvPr id="5" name="Footer Placeholder 4"/>
          <p:cNvSpPr>
            <a:spLocks noGrp="1"/>
          </p:cNvSpPr>
          <p:nvPr>
            <p:ph type="ftr" sz="quarter" idx="11"/>
          </p:nvPr>
        </p:nvSpPr>
        <p:spPr/>
        <p:txBody>
          <a:bodyPr/>
          <a:lstStyle/>
          <a:p>
            <a:r>
              <a:rPr lang="en-US"/>
              <a:t>r.fine</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5595E2-82C0-496F-9DAF-F842E295E937}" type="datetime1">
              <a:rPr lang="en-US" smtClean="0"/>
              <a:t>10/10/2025</a:t>
            </a:fld>
            <a:endParaRPr lang="en-US"/>
          </a:p>
        </p:txBody>
      </p:sp>
      <p:sp>
        <p:nvSpPr>
          <p:cNvPr id="6" name="Footer Placeholder 5"/>
          <p:cNvSpPr>
            <a:spLocks noGrp="1"/>
          </p:cNvSpPr>
          <p:nvPr>
            <p:ph type="ftr" sz="quarter" idx="11"/>
          </p:nvPr>
        </p:nvSpPr>
        <p:spPr/>
        <p:txBody>
          <a:bodyPr/>
          <a:lstStyle/>
          <a:p>
            <a:r>
              <a:rPr lang="en-US"/>
              <a:t>r.fine</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E62D5B-72F6-4F9C-A2DF-29672A0628F7}" type="datetime1">
              <a:rPr lang="en-US" smtClean="0"/>
              <a:t>10/10/2025</a:t>
            </a:fld>
            <a:endParaRPr lang="en-US"/>
          </a:p>
        </p:txBody>
      </p:sp>
      <p:sp>
        <p:nvSpPr>
          <p:cNvPr id="8" name="Footer Placeholder 7"/>
          <p:cNvSpPr>
            <a:spLocks noGrp="1"/>
          </p:cNvSpPr>
          <p:nvPr>
            <p:ph type="ftr" sz="quarter" idx="11"/>
          </p:nvPr>
        </p:nvSpPr>
        <p:spPr/>
        <p:txBody>
          <a:bodyPr/>
          <a:lstStyle/>
          <a:p>
            <a:r>
              <a:rPr lang="en-US"/>
              <a:t>r.fine</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98AEBC-2104-482B-861C-4F7E267C92B6}" type="datetime1">
              <a:rPr lang="en-US" smtClean="0"/>
              <a:t>10/10/2025</a:t>
            </a:fld>
            <a:endParaRPr lang="en-US"/>
          </a:p>
        </p:txBody>
      </p:sp>
      <p:sp>
        <p:nvSpPr>
          <p:cNvPr id="4" name="Footer Placeholder 3"/>
          <p:cNvSpPr>
            <a:spLocks noGrp="1"/>
          </p:cNvSpPr>
          <p:nvPr>
            <p:ph type="ftr" sz="quarter" idx="11"/>
          </p:nvPr>
        </p:nvSpPr>
        <p:spPr/>
        <p:txBody>
          <a:bodyPr/>
          <a:lstStyle/>
          <a:p>
            <a:r>
              <a:rPr lang="en-US"/>
              <a:t>r.fine</a:t>
            </a:r>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6D304-D485-4EED-82B1-8374D5BA252A}" type="datetime1">
              <a:rPr lang="en-US" smtClean="0"/>
              <a:t>10/10/2025</a:t>
            </a:fld>
            <a:endParaRPr lang="en-US"/>
          </a:p>
        </p:txBody>
      </p:sp>
      <p:sp>
        <p:nvSpPr>
          <p:cNvPr id="3" name="Footer Placeholder 2"/>
          <p:cNvSpPr>
            <a:spLocks noGrp="1"/>
          </p:cNvSpPr>
          <p:nvPr>
            <p:ph type="ftr" sz="quarter" idx="11"/>
          </p:nvPr>
        </p:nvSpPr>
        <p:spPr/>
        <p:txBody>
          <a:bodyPr/>
          <a:lstStyle/>
          <a:p>
            <a:r>
              <a:rPr lang="en-US"/>
              <a:t>r.fine</a:t>
            </a:r>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796305-AA5F-4891-9498-AA5066799F65}" type="datetime1">
              <a:rPr lang="en-US" smtClean="0"/>
              <a:t>10/10/2025</a:t>
            </a:fld>
            <a:endParaRPr lang="en-US"/>
          </a:p>
        </p:txBody>
      </p:sp>
      <p:sp>
        <p:nvSpPr>
          <p:cNvPr id="6" name="Footer Placeholder 5"/>
          <p:cNvSpPr>
            <a:spLocks noGrp="1"/>
          </p:cNvSpPr>
          <p:nvPr>
            <p:ph type="ftr" sz="quarter" idx="11"/>
          </p:nvPr>
        </p:nvSpPr>
        <p:spPr/>
        <p:txBody>
          <a:bodyPr/>
          <a:lstStyle/>
          <a:p>
            <a:r>
              <a:rPr lang="en-US"/>
              <a:t>r.fine</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4746A3-C2E5-47AB-BDDF-420AB3EA42E4}" type="datetime1">
              <a:rPr lang="en-US" smtClean="0"/>
              <a:t>10/10/2025</a:t>
            </a:fld>
            <a:endParaRPr lang="en-US"/>
          </a:p>
        </p:txBody>
      </p:sp>
      <p:sp>
        <p:nvSpPr>
          <p:cNvPr id="6" name="Footer Placeholder 5"/>
          <p:cNvSpPr>
            <a:spLocks noGrp="1"/>
          </p:cNvSpPr>
          <p:nvPr>
            <p:ph type="ftr" sz="quarter" idx="11"/>
          </p:nvPr>
        </p:nvSpPr>
        <p:spPr/>
        <p:txBody>
          <a:bodyPr/>
          <a:lstStyle/>
          <a:p>
            <a:r>
              <a:rPr lang="en-US"/>
              <a:t>r.fine</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9D449-B923-482C-B21C-4709C662E6C3}" type="datetime1">
              <a:rPr lang="en-US" smtClean="0"/>
              <a:t>10/10/2025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r.fine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swiss-cave-diving.ch/PDF-dateien/DeepStop_Marroni.pdf" TargetMode="External"/><Relationship Id="rId2" Type="http://schemas.openxmlformats.org/officeDocument/2006/relationships/hyperlink" Target="https://scubaboard.com/community/threads/lake-ray-roberts-scuba-death.241696/page-4#post-3694373" TargetMode="External"/><Relationship Id="rId1" Type="http://schemas.openxmlformats.org/officeDocument/2006/relationships/slideLayout" Target="../slideLayouts/slideLayout2.xml"/><Relationship Id="rId4" Type="http://schemas.openxmlformats.org/officeDocument/2006/relationships/hyperlink" Target="https://www.navsea.navy.mil/Portals/103/Documents/SUPSALV/Diving/Dive%20Manual%20Rev%207%20Change%20A.pdf"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Deep Dives &amp; Deep Stops</a:t>
            </a:r>
          </a:p>
        </p:txBody>
      </p:sp>
      <p:sp>
        <p:nvSpPr>
          <p:cNvPr id="3" name="Content Placeholder 2"/>
          <p:cNvSpPr>
            <a:spLocks noGrp="1"/>
          </p:cNvSpPr>
          <p:nvPr>
            <p:ph idx="1"/>
          </p:nvPr>
        </p:nvSpPr>
        <p:spPr/>
        <p:txBody>
          <a:bodyPr>
            <a:normAutofit fontScale="92500" lnSpcReduction="10000"/>
          </a:bodyPr>
          <a:lstStyle/>
          <a:p>
            <a:r>
              <a:rPr lang="en-US" sz="3600" dirty="0"/>
              <a:t>Why we are here, where we are going</a:t>
            </a:r>
          </a:p>
          <a:p>
            <a:pPr lvl="1">
              <a:spcBef>
                <a:spcPts val="1200"/>
              </a:spcBef>
              <a:spcAft>
                <a:spcPts val="600"/>
              </a:spcAft>
              <a:defRPr sz="2000"/>
            </a:pPr>
            <a:r>
              <a:rPr lang="en-US" sz="2400" dirty="0"/>
              <a:t>Bringing Dive Physics, Physiology, and Practice into Focus</a:t>
            </a:r>
          </a:p>
          <a:p>
            <a:pPr lvl="2">
              <a:spcBef>
                <a:spcPts val="600"/>
              </a:spcBef>
              <a:spcAft>
                <a:spcPts val="600"/>
              </a:spcAft>
              <a:defRPr sz="2000"/>
            </a:pPr>
            <a:r>
              <a:rPr lang="en-US" sz="2000" dirty="0"/>
              <a:t>A closer look at the recreational dive mantra: you can ascend anytime from anywhere</a:t>
            </a:r>
          </a:p>
          <a:p>
            <a:pPr lvl="2">
              <a:spcBef>
                <a:spcPts val="600"/>
              </a:spcBef>
              <a:spcAft>
                <a:spcPts val="600"/>
              </a:spcAft>
              <a:defRPr sz="2000"/>
            </a:pPr>
            <a:r>
              <a:rPr lang="en-US" sz="2000" dirty="0"/>
              <a:t>Exploring the Deep Stop Discussion</a:t>
            </a:r>
          </a:p>
          <a:p>
            <a:pPr lvl="2">
              <a:spcBef>
                <a:spcPts val="600"/>
              </a:spcBef>
              <a:spcAft>
                <a:spcPts val="600"/>
              </a:spcAft>
              <a:defRPr sz="2000"/>
            </a:pPr>
            <a:r>
              <a:rPr lang="en-US" sz="2000" dirty="0"/>
              <a:t>Some Practical Guidance on deep diving with a 7mm wetsuit</a:t>
            </a:r>
          </a:p>
          <a:p>
            <a:pPr lvl="2">
              <a:spcBef>
                <a:spcPts val="600"/>
              </a:spcBef>
              <a:spcAft>
                <a:spcPts val="600"/>
              </a:spcAft>
              <a:defRPr sz="2000"/>
            </a:pPr>
            <a:r>
              <a:rPr lang="en-US" sz="2000" dirty="0"/>
              <a:t>Gas tissue terms and definitions</a:t>
            </a:r>
          </a:p>
          <a:p>
            <a:pPr lvl="1">
              <a:spcBef>
                <a:spcPts val="1800"/>
              </a:spcBef>
              <a:spcAft>
                <a:spcPts val="600"/>
              </a:spcAft>
              <a:defRPr sz="2000"/>
            </a:pPr>
            <a:r>
              <a:rPr lang="en-US" sz="2400" dirty="0"/>
              <a:t>NAUI Master Scuba Diver Candidate Presentation</a:t>
            </a:r>
          </a:p>
          <a:p>
            <a:pPr lvl="1">
              <a:spcBef>
                <a:spcPts val="1200"/>
              </a:spcBef>
              <a:spcAft>
                <a:spcPts val="600"/>
              </a:spcAft>
              <a:defRPr sz="2000"/>
            </a:pPr>
            <a:r>
              <a:rPr lang="en-US" sz="2400" dirty="0"/>
              <a:t>Addendum</a:t>
            </a:r>
          </a:p>
          <a:p>
            <a:pPr lvl="2">
              <a:spcBef>
                <a:spcPts val="600"/>
              </a:spcBef>
              <a:spcAft>
                <a:spcPts val="600"/>
              </a:spcAft>
              <a:defRPr sz="2000"/>
            </a:pPr>
            <a:r>
              <a:rPr lang="en-US" sz="2000" dirty="0"/>
              <a:t>Dive Gas Laws</a:t>
            </a:r>
          </a:p>
        </p:txBody>
      </p:sp>
      <p:sp>
        <p:nvSpPr>
          <p:cNvPr id="6" name="Footer Placeholder 5">
            <a:extLst>
              <a:ext uri="{FF2B5EF4-FFF2-40B4-BE49-F238E27FC236}">
                <a16:creationId xmlns:a16="http://schemas.microsoft.com/office/drawing/2014/main" id="{AE26B9B4-1BF0-D9D4-973B-CF4B1CC096B6}"/>
              </a:ext>
            </a:extLst>
          </p:cNvPr>
          <p:cNvSpPr>
            <a:spLocks noGrp="1"/>
          </p:cNvSpPr>
          <p:nvPr>
            <p:ph type="ftr" sz="quarter" idx="11"/>
          </p:nvPr>
        </p:nvSpPr>
        <p:spPr/>
        <p:txBody>
          <a:bodyPr/>
          <a:lstStyle/>
          <a:p>
            <a:r>
              <a:rPr lang="en-US" dirty="0" err="1"/>
              <a:t>r.fine</a:t>
            </a:r>
            <a:endParaRPr lang="en-US" dirty="0"/>
          </a:p>
        </p:txBody>
      </p:sp>
      <p:sp>
        <p:nvSpPr>
          <p:cNvPr id="8" name="Slide Number Placeholder 7">
            <a:extLst>
              <a:ext uri="{FF2B5EF4-FFF2-40B4-BE49-F238E27FC236}">
                <a16:creationId xmlns:a16="http://schemas.microsoft.com/office/drawing/2014/main" id="{3025D438-0552-A780-E062-8ACDEA8941D7}"/>
              </a:ext>
            </a:extLst>
          </p:cNvPr>
          <p:cNvSpPr>
            <a:spLocks noGrp="1"/>
          </p:cNvSpPr>
          <p:nvPr>
            <p:ph type="sldNum" sz="quarter" idx="12"/>
          </p:nvPr>
        </p:nvSpPr>
        <p:spPr/>
        <p:txBody>
          <a:bodyPr/>
          <a:lstStyle/>
          <a:p>
            <a:fld id="{C1FF6DA9-008F-8B48-92A6-B652298478BF}"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7D6DA-4D08-1194-7E51-AA331D30BF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456A6-BF71-55AC-3E62-1DFAADDA2D9C}"/>
              </a:ext>
            </a:extLst>
          </p:cNvPr>
          <p:cNvSpPr>
            <a:spLocks noGrp="1"/>
          </p:cNvSpPr>
          <p:nvPr>
            <p:ph type="title"/>
          </p:nvPr>
        </p:nvSpPr>
        <p:spPr/>
        <p:txBody>
          <a:bodyPr/>
          <a:lstStyle/>
          <a:p>
            <a:r>
              <a:rPr lang="en-US" dirty="0"/>
              <a:t>Why Deep Stops Came About</a:t>
            </a:r>
            <a:endParaRPr dirty="0"/>
          </a:p>
        </p:txBody>
      </p:sp>
      <p:sp>
        <p:nvSpPr>
          <p:cNvPr id="3" name="Content Placeholder 2">
            <a:extLst>
              <a:ext uri="{FF2B5EF4-FFF2-40B4-BE49-F238E27FC236}">
                <a16:creationId xmlns:a16="http://schemas.microsoft.com/office/drawing/2014/main" id="{9CF1CAAF-D884-CA6C-4A51-11CD84D861E8}"/>
              </a:ext>
            </a:extLst>
          </p:cNvPr>
          <p:cNvSpPr>
            <a:spLocks noGrp="1"/>
          </p:cNvSpPr>
          <p:nvPr>
            <p:ph idx="1"/>
          </p:nvPr>
        </p:nvSpPr>
        <p:spPr/>
        <p:txBody>
          <a:bodyPr>
            <a:normAutofit/>
          </a:bodyPr>
          <a:lstStyle/>
          <a:p>
            <a:pPr>
              <a:spcBef>
                <a:spcPts val="1200"/>
              </a:spcBef>
              <a:spcAft>
                <a:spcPts val="1200"/>
              </a:spcAft>
              <a:defRPr sz="2000"/>
            </a:pPr>
            <a:r>
              <a:rPr lang="en-US" sz="2400" b="1" dirty="0"/>
              <a:t>Originated in technical/military dives</a:t>
            </a:r>
            <a:r>
              <a:rPr lang="en-US" sz="2400" dirty="0"/>
              <a:t>, where divers spent long bottom times, accumulating significant load in slower tissues.</a:t>
            </a:r>
          </a:p>
          <a:p>
            <a:pPr>
              <a:spcBef>
                <a:spcPts val="1200"/>
              </a:spcBef>
              <a:defRPr sz="2000"/>
            </a:pPr>
            <a:r>
              <a:rPr lang="en-US" sz="2400" b="1" dirty="0"/>
              <a:t>Idea</a:t>
            </a:r>
            <a:r>
              <a:rPr lang="en-US" sz="2400" dirty="0"/>
              <a:t>: stop deeper to control bubble growth in fast tissues before surfacing. </a:t>
            </a:r>
          </a:p>
          <a:p>
            <a:pPr lvl="1">
              <a:spcBef>
                <a:spcPts val="600"/>
              </a:spcBef>
              <a:spcAft>
                <a:spcPts val="600"/>
              </a:spcAft>
              <a:defRPr sz="2000"/>
            </a:pPr>
            <a:r>
              <a:rPr lang="en-US" sz="2000" dirty="0"/>
              <a:t>Fast tissues coming from time at 130 feet are likely supersaturated at 60 ft, but slow tissues are likely still on-gassing</a:t>
            </a:r>
          </a:p>
          <a:p>
            <a:pPr>
              <a:spcBef>
                <a:spcPts val="1200"/>
              </a:spcBef>
              <a:spcAft>
                <a:spcPts val="1200"/>
              </a:spcAft>
              <a:defRPr sz="2000"/>
            </a:pPr>
            <a:r>
              <a:rPr lang="en-US" sz="2400" b="1" dirty="0"/>
              <a:t>Evidence</a:t>
            </a:r>
            <a:r>
              <a:rPr lang="en-US" sz="2400" dirty="0"/>
              <a:t>: Some studies (e.g., Marroni, Bennett, DAN Europe) showed fewer venous bubbles with deep stops — but these were decompression dives, not recreational no-stop dives.</a:t>
            </a:r>
            <a:endParaRPr sz="2000" dirty="0"/>
          </a:p>
        </p:txBody>
      </p:sp>
      <p:sp>
        <p:nvSpPr>
          <p:cNvPr id="4" name="Footer Placeholder 3">
            <a:extLst>
              <a:ext uri="{FF2B5EF4-FFF2-40B4-BE49-F238E27FC236}">
                <a16:creationId xmlns:a16="http://schemas.microsoft.com/office/drawing/2014/main" id="{58B905BF-1122-C53D-DE0E-787CA8EF01E3}"/>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A179B890-5FD6-AECB-B823-BEF2768C23D1}"/>
              </a:ext>
            </a:extLst>
          </p:cNvPr>
          <p:cNvSpPr>
            <a:spLocks noGrp="1"/>
          </p:cNvSpPr>
          <p:nvPr>
            <p:ph type="sldNum" sz="quarter" idx="12"/>
          </p:nvPr>
        </p:nvSpPr>
        <p:spPr/>
        <p:txBody>
          <a:bodyPr/>
          <a:lstStyle/>
          <a:p>
            <a:fld id="{C1FF6DA9-008F-8B48-92A6-B652298478BF}" type="slidenum">
              <a:rPr lang="en-US" smtClean="0"/>
              <a:pPr/>
              <a:t>10</a:t>
            </a:fld>
            <a:endParaRPr lang="en-US" dirty="0"/>
          </a:p>
        </p:txBody>
      </p:sp>
    </p:spTree>
    <p:extLst>
      <p:ext uri="{BB962C8B-B14F-4D97-AF65-F5344CB8AC3E}">
        <p14:creationId xmlns:p14="http://schemas.microsoft.com/office/powerpoint/2010/main" val="169716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37005-7640-EBC0-A502-F4175C228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E2A24-1A76-70A9-7A90-59084AC4A93F}"/>
              </a:ext>
            </a:extLst>
          </p:cNvPr>
          <p:cNvSpPr>
            <a:spLocks noGrp="1"/>
          </p:cNvSpPr>
          <p:nvPr>
            <p:ph type="title"/>
          </p:nvPr>
        </p:nvSpPr>
        <p:spPr/>
        <p:txBody>
          <a:bodyPr>
            <a:normAutofit fontScale="90000"/>
          </a:bodyPr>
          <a:lstStyle/>
          <a:p>
            <a:r>
              <a:rPr lang="en-US" dirty="0"/>
              <a:t>Recreational Deep Dives Are Different</a:t>
            </a:r>
            <a:endParaRPr dirty="0"/>
          </a:p>
        </p:txBody>
      </p:sp>
      <p:sp>
        <p:nvSpPr>
          <p:cNvPr id="3" name="Content Placeholder 2">
            <a:extLst>
              <a:ext uri="{FF2B5EF4-FFF2-40B4-BE49-F238E27FC236}">
                <a16:creationId xmlns:a16="http://schemas.microsoft.com/office/drawing/2014/main" id="{1C342B30-5ECF-F9D7-2A51-F6606E217C13}"/>
              </a:ext>
            </a:extLst>
          </p:cNvPr>
          <p:cNvSpPr>
            <a:spLocks noGrp="1"/>
          </p:cNvSpPr>
          <p:nvPr>
            <p:ph idx="1"/>
          </p:nvPr>
        </p:nvSpPr>
        <p:spPr/>
        <p:txBody>
          <a:bodyPr>
            <a:normAutofit/>
          </a:bodyPr>
          <a:lstStyle/>
          <a:p>
            <a:pPr>
              <a:spcBef>
                <a:spcPts val="1200"/>
              </a:spcBef>
              <a:spcAft>
                <a:spcPts val="1200"/>
              </a:spcAft>
              <a:defRPr sz="2000"/>
            </a:pPr>
            <a:r>
              <a:rPr lang="en-US" sz="2400" b="1" dirty="0"/>
              <a:t>Bottom time is short</a:t>
            </a:r>
            <a:r>
              <a:rPr lang="en-US" sz="2400" dirty="0"/>
              <a:t>: with a single tank, divers don’t stay long enough at 100+ ft to load any but the slowest tissues heavily.</a:t>
            </a:r>
          </a:p>
          <a:p>
            <a:pPr>
              <a:spcBef>
                <a:spcPts val="1200"/>
              </a:spcBef>
              <a:spcAft>
                <a:spcPts val="1200"/>
              </a:spcAft>
              <a:defRPr sz="2000"/>
            </a:pPr>
            <a:r>
              <a:rPr lang="en-US" sz="2400" b="1" dirty="0"/>
              <a:t>Fast tissues dominate</a:t>
            </a:r>
            <a:r>
              <a:rPr lang="en-US" sz="2400" dirty="0"/>
              <a:t>: these tissues can be managed effectively by a deliberate, slower ascent rate (≤30 ft/min, ideally 20–25 ft/min in last 60 ft).</a:t>
            </a:r>
          </a:p>
          <a:p>
            <a:pPr>
              <a:spcBef>
                <a:spcPts val="1200"/>
              </a:spcBef>
              <a:spcAft>
                <a:spcPts val="1200"/>
              </a:spcAft>
              <a:defRPr sz="2000"/>
            </a:pPr>
            <a:r>
              <a:rPr lang="en-US" sz="2400" b="1" dirty="0"/>
              <a:t>Gas supply is limited</a:t>
            </a:r>
            <a:r>
              <a:rPr lang="en-US" sz="2400" dirty="0"/>
              <a:t>: better used for extending the shallow stop than for pausing deep..</a:t>
            </a:r>
            <a:endParaRPr lang="en-US" sz="2000" dirty="0"/>
          </a:p>
        </p:txBody>
      </p:sp>
      <p:sp>
        <p:nvSpPr>
          <p:cNvPr id="4" name="Footer Placeholder 3">
            <a:extLst>
              <a:ext uri="{FF2B5EF4-FFF2-40B4-BE49-F238E27FC236}">
                <a16:creationId xmlns:a16="http://schemas.microsoft.com/office/drawing/2014/main" id="{707136CD-FBB7-889D-B71F-C31626F99D3F}"/>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3D72274C-AE8C-6262-285F-2CC895550A5D}"/>
              </a:ext>
            </a:extLst>
          </p:cNvPr>
          <p:cNvSpPr>
            <a:spLocks noGrp="1"/>
          </p:cNvSpPr>
          <p:nvPr>
            <p:ph type="sldNum" sz="quarter" idx="12"/>
          </p:nvPr>
        </p:nvSpPr>
        <p:spPr/>
        <p:txBody>
          <a:bodyPr/>
          <a:lstStyle/>
          <a:p>
            <a:fld id="{C1FF6DA9-008F-8B48-92A6-B652298478BF}" type="slidenum">
              <a:rPr lang="en-US" smtClean="0"/>
              <a:pPr/>
              <a:t>11</a:t>
            </a:fld>
            <a:endParaRPr lang="en-US" dirty="0"/>
          </a:p>
        </p:txBody>
      </p:sp>
    </p:spTree>
    <p:extLst>
      <p:ext uri="{BB962C8B-B14F-4D97-AF65-F5344CB8AC3E}">
        <p14:creationId xmlns:p14="http://schemas.microsoft.com/office/powerpoint/2010/main" val="304161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E9925-AEC8-107E-3202-8D3161021D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7B8633-7D13-2011-3F09-646C12BF4731}"/>
              </a:ext>
            </a:extLst>
          </p:cNvPr>
          <p:cNvSpPr>
            <a:spLocks noGrp="1"/>
          </p:cNvSpPr>
          <p:nvPr>
            <p:ph idx="1"/>
          </p:nvPr>
        </p:nvSpPr>
        <p:spPr/>
        <p:txBody>
          <a:bodyPr anchor="ctr">
            <a:normAutofit/>
          </a:bodyPr>
          <a:lstStyle/>
          <a:p>
            <a:pPr marL="0" indent="0" algn="ctr">
              <a:buNone/>
            </a:pPr>
            <a:r>
              <a:rPr lang="en-US" sz="4400" dirty="0"/>
              <a:t>A Deep Dive</a:t>
            </a:r>
            <a:br>
              <a:rPr lang="en-US" sz="4400" dirty="0"/>
            </a:br>
            <a:r>
              <a:rPr lang="en-US" sz="4400" dirty="0"/>
              <a:t>into</a:t>
            </a:r>
            <a:br>
              <a:rPr lang="en-US" sz="4400" dirty="0"/>
            </a:br>
            <a:r>
              <a:rPr lang="en-US" sz="4400" dirty="0"/>
              <a:t>Deep Dive Theory</a:t>
            </a:r>
          </a:p>
        </p:txBody>
      </p:sp>
      <p:sp>
        <p:nvSpPr>
          <p:cNvPr id="4" name="Footer Placeholder 3">
            <a:extLst>
              <a:ext uri="{FF2B5EF4-FFF2-40B4-BE49-F238E27FC236}">
                <a16:creationId xmlns:a16="http://schemas.microsoft.com/office/drawing/2014/main" id="{F5BA3729-F4AB-3E6D-E7D5-5C7260AC3BC4}"/>
              </a:ext>
            </a:extLst>
          </p:cNvPr>
          <p:cNvSpPr>
            <a:spLocks noGrp="1"/>
          </p:cNvSpPr>
          <p:nvPr>
            <p:ph type="ftr" sz="quarter" idx="11"/>
          </p:nvPr>
        </p:nvSpPr>
        <p:spPr/>
        <p:txBody>
          <a:bodyPr/>
          <a:lstStyle/>
          <a:p>
            <a:r>
              <a:rPr lang="en-US"/>
              <a:t>r.fine</a:t>
            </a:r>
            <a:endParaRPr lang="en-US" dirty="0"/>
          </a:p>
        </p:txBody>
      </p:sp>
      <p:sp>
        <p:nvSpPr>
          <p:cNvPr id="5" name="Slide Number Placeholder 4">
            <a:extLst>
              <a:ext uri="{FF2B5EF4-FFF2-40B4-BE49-F238E27FC236}">
                <a16:creationId xmlns:a16="http://schemas.microsoft.com/office/drawing/2014/main" id="{C7778E25-85B7-376B-F6B8-4BD40A24006C}"/>
              </a:ext>
            </a:extLst>
          </p:cNvPr>
          <p:cNvSpPr>
            <a:spLocks noGrp="1"/>
          </p:cNvSpPr>
          <p:nvPr>
            <p:ph type="sldNum" sz="quarter" idx="12"/>
          </p:nvPr>
        </p:nvSpPr>
        <p:spPr/>
        <p:txBody>
          <a:bodyPr/>
          <a:lstStyle/>
          <a:p>
            <a:fld id="{C1FF6DA9-008F-8B48-92A6-B652298478BF}" type="slidenum">
              <a:rPr lang="en-US" smtClean="0"/>
              <a:pPr/>
              <a:t>12</a:t>
            </a:fld>
            <a:endParaRPr lang="en-US" dirty="0"/>
          </a:p>
        </p:txBody>
      </p:sp>
    </p:spTree>
    <p:extLst>
      <p:ext uri="{BB962C8B-B14F-4D97-AF65-F5344CB8AC3E}">
        <p14:creationId xmlns:p14="http://schemas.microsoft.com/office/powerpoint/2010/main" val="105022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9A47-E920-B50A-7BE2-0999F2B44836}"/>
              </a:ext>
            </a:extLst>
          </p:cNvPr>
          <p:cNvSpPr>
            <a:spLocks noGrp="1"/>
          </p:cNvSpPr>
          <p:nvPr>
            <p:ph type="title"/>
          </p:nvPr>
        </p:nvSpPr>
        <p:spPr/>
        <p:txBody>
          <a:bodyPr/>
          <a:lstStyle/>
          <a:p>
            <a:r>
              <a:rPr lang="en-US" dirty="0"/>
              <a:t>Recreational Bottom Time</a:t>
            </a:r>
          </a:p>
        </p:txBody>
      </p:sp>
      <p:sp>
        <p:nvSpPr>
          <p:cNvPr id="3" name="Content Placeholder 2">
            <a:extLst>
              <a:ext uri="{FF2B5EF4-FFF2-40B4-BE49-F238E27FC236}">
                <a16:creationId xmlns:a16="http://schemas.microsoft.com/office/drawing/2014/main" id="{FCE882DC-62A8-118D-EFDB-3054EC6E4B78}"/>
              </a:ext>
            </a:extLst>
          </p:cNvPr>
          <p:cNvSpPr>
            <a:spLocks noGrp="1"/>
          </p:cNvSpPr>
          <p:nvPr>
            <p:ph idx="1"/>
          </p:nvPr>
        </p:nvSpPr>
        <p:spPr/>
        <p:txBody>
          <a:bodyPr>
            <a:normAutofit/>
          </a:bodyPr>
          <a:lstStyle/>
          <a:p>
            <a:r>
              <a:rPr lang="en-US" sz="2800" dirty="0"/>
              <a:t>Using modified rule of thirds </a:t>
            </a:r>
            <a:r>
              <a:rPr lang="en-US" sz="1600" dirty="0"/>
              <a:t>(3000 PSI AL80, ~77ft</a:t>
            </a:r>
            <a:r>
              <a:rPr lang="en-US" sz="1600" baseline="30000" dirty="0"/>
              <a:t>3</a:t>
            </a:r>
            <a:r>
              <a:rPr lang="en-US" sz="1600" dirty="0"/>
              <a:t> or 2190L)</a:t>
            </a:r>
          </a:p>
          <a:p>
            <a:pPr lvl="1"/>
            <a:r>
              <a:rPr lang="en-US" sz="1800" dirty="0"/>
              <a:t>800 PSI to get to the bottom (584L air)</a:t>
            </a:r>
          </a:p>
          <a:p>
            <a:pPr lvl="1"/>
            <a:r>
              <a:rPr lang="en-US" sz="1800" dirty="0"/>
              <a:t>800 PSI available at the bottom (584L air)</a:t>
            </a:r>
          </a:p>
          <a:p>
            <a:pPr lvl="1"/>
            <a:r>
              <a:rPr lang="en-US" sz="1800" dirty="0"/>
              <a:t>800 PSI to get back to surface (584L air)</a:t>
            </a:r>
          </a:p>
          <a:p>
            <a:pPr lvl="1"/>
            <a:r>
              <a:rPr lang="en-US" sz="1800" dirty="0"/>
              <a:t>600 PSI reserve (438L air)</a:t>
            </a:r>
          </a:p>
          <a:p>
            <a:pPr>
              <a:spcBef>
                <a:spcPts val="1200"/>
              </a:spcBef>
            </a:pPr>
            <a:r>
              <a:rPr lang="en-US" sz="2000" dirty="0"/>
              <a:t>Respiratory Minute Volume or RMV</a:t>
            </a:r>
          </a:p>
          <a:p>
            <a:pPr lvl="1"/>
            <a:r>
              <a:rPr lang="en-US" sz="1800" dirty="0"/>
              <a:t>Average Recreational Diver : 16-18 L/min (or 25 L/min at 15 ft)</a:t>
            </a:r>
          </a:p>
          <a:p>
            <a:pPr lvl="1"/>
            <a:r>
              <a:rPr lang="en-US" sz="1800" dirty="0"/>
              <a:t>Nervous, anxious, or working diver : 25-26 L/ min (or 36 L/min at 15 ft)</a:t>
            </a:r>
          </a:p>
          <a:p>
            <a:pPr>
              <a:spcBef>
                <a:spcPts val="1200"/>
              </a:spcBef>
            </a:pPr>
            <a:r>
              <a:rPr lang="en-US" sz="2000" dirty="0"/>
              <a:t>Bottom time at 100 feet / 30m / 4ATA</a:t>
            </a:r>
          </a:p>
          <a:p>
            <a:pPr lvl="1"/>
            <a:r>
              <a:rPr lang="en-US" sz="1800" b="1" dirty="0"/>
              <a:t>Average Recreational Diver : 68 L/min or 11 minutes</a:t>
            </a:r>
          </a:p>
          <a:p>
            <a:pPr lvl="1"/>
            <a:r>
              <a:rPr lang="en-US" sz="1800" b="1" dirty="0"/>
              <a:t>Nervous, anxious, or working diver : 105 L/min or 7½ minutes</a:t>
            </a:r>
            <a:endParaRPr lang="en-US" sz="2000" b="1" dirty="0"/>
          </a:p>
          <a:p>
            <a:endParaRPr lang="en-US" sz="2800" dirty="0"/>
          </a:p>
        </p:txBody>
      </p:sp>
      <p:sp>
        <p:nvSpPr>
          <p:cNvPr id="4" name="Footer Placeholder 3">
            <a:extLst>
              <a:ext uri="{FF2B5EF4-FFF2-40B4-BE49-F238E27FC236}">
                <a16:creationId xmlns:a16="http://schemas.microsoft.com/office/drawing/2014/main" id="{3CC74EAE-2442-C165-6743-859B3D191342}"/>
              </a:ext>
            </a:extLst>
          </p:cNvPr>
          <p:cNvSpPr>
            <a:spLocks noGrp="1"/>
          </p:cNvSpPr>
          <p:nvPr>
            <p:ph type="ftr" sz="quarter" idx="11"/>
          </p:nvPr>
        </p:nvSpPr>
        <p:spPr/>
        <p:txBody>
          <a:bodyPr/>
          <a:lstStyle/>
          <a:p>
            <a:r>
              <a:rPr lang="en-US"/>
              <a:t>r.fine</a:t>
            </a:r>
            <a:endParaRPr lang="en-US" dirty="0"/>
          </a:p>
        </p:txBody>
      </p:sp>
      <p:sp>
        <p:nvSpPr>
          <p:cNvPr id="5" name="Slide Number Placeholder 4">
            <a:extLst>
              <a:ext uri="{FF2B5EF4-FFF2-40B4-BE49-F238E27FC236}">
                <a16:creationId xmlns:a16="http://schemas.microsoft.com/office/drawing/2014/main" id="{42DC859D-8BEC-69F5-E53C-B1350A161EB9}"/>
              </a:ext>
            </a:extLst>
          </p:cNvPr>
          <p:cNvSpPr>
            <a:spLocks noGrp="1"/>
          </p:cNvSpPr>
          <p:nvPr>
            <p:ph type="sldNum" sz="quarter" idx="12"/>
          </p:nvPr>
        </p:nvSpPr>
        <p:spPr/>
        <p:txBody>
          <a:bodyPr/>
          <a:lstStyle/>
          <a:p>
            <a:fld id="{C1FF6DA9-008F-8B48-92A6-B652298478BF}" type="slidenum">
              <a:rPr lang="en-US" smtClean="0"/>
              <a:pPr/>
              <a:t>13</a:t>
            </a:fld>
            <a:endParaRPr lang="en-US" dirty="0"/>
          </a:p>
        </p:txBody>
      </p:sp>
    </p:spTree>
    <p:extLst>
      <p:ext uri="{BB962C8B-B14F-4D97-AF65-F5344CB8AC3E}">
        <p14:creationId xmlns:p14="http://schemas.microsoft.com/office/powerpoint/2010/main" val="65065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ADE1-290F-0C6D-27AD-0C1BF48668C0}"/>
              </a:ext>
            </a:extLst>
          </p:cNvPr>
          <p:cNvSpPr>
            <a:spLocks noGrp="1"/>
          </p:cNvSpPr>
          <p:nvPr>
            <p:ph type="title"/>
          </p:nvPr>
        </p:nvSpPr>
        <p:spPr/>
        <p:txBody>
          <a:bodyPr/>
          <a:lstStyle/>
          <a:p>
            <a:r>
              <a:rPr lang="en-US" dirty="0"/>
              <a:t>Dive Profile Tissue Loading</a:t>
            </a:r>
          </a:p>
        </p:txBody>
      </p:sp>
      <p:graphicFrame>
        <p:nvGraphicFramePr>
          <p:cNvPr id="6" name="Content Placeholder 5">
            <a:extLst>
              <a:ext uri="{FF2B5EF4-FFF2-40B4-BE49-F238E27FC236}">
                <a16:creationId xmlns:a16="http://schemas.microsoft.com/office/drawing/2014/main" id="{58786E9C-C609-97C4-B9C1-B0BB410B4D9D}"/>
              </a:ext>
            </a:extLst>
          </p:cNvPr>
          <p:cNvGraphicFramePr>
            <a:graphicFrameLocks noGrp="1"/>
          </p:cNvGraphicFramePr>
          <p:nvPr>
            <p:ph idx="1"/>
            <p:extLst>
              <p:ext uri="{D42A27DB-BD31-4B8C-83A1-F6EECF244321}">
                <p14:modId xmlns:p14="http://schemas.microsoft.com/office/powerpoint/2010/main" val="2110066792"/>
              </p:ext>
            </p:extLst>
          </p:nvPr>
        </p:nvGraphicFramePr>
        <p:xfrm>
          <a:off x="457200" y="2899251"/>
          <a:ext cx="8229600" cy="2056815"/>
        </p:xfrm>
        <a:graphic>
          <a:graphicData uri="http://schemas.openxmlformats.org/drawingml/2006/table">
            <a:tbl>
              <a:tblPr>
                <a:tableStyleId>{69CF1AB2-1976-4502-BF36-3FF5EA218861}</a:tableStyleId>
              </a:tblPr>
              <a:tblGrid>
                <a:gridCol w="1729409">
                  <a:extLst>
                    <a:ext uri="{9D8B030D-6E8A-4147-A177-3AD203B41FA5}">
                      <a16:colId xmlns:a16="http://schemas.microsoft.com/office/drawing/2014/main" val="1327525081"/>
                    </a:ext>
                  </a:extLst>
                </a:gridCol>
                <a:gridCol w="1693628">
                  <a:extLst>
                    <a:ext uri="{9D8B030D-6E8A-4147-A177-3AD203B41FA5}">
                      <a16:colId xmlns:a16="http://schemas.microsoft.com/office/drawing/2014/main" val="297897093"/>
                    </a:ext>
                  </a:extLst>
                </a:gridCol>
                <a:gridCol w="1327867">
                  <a:extLst>
                    <a:ext uri="{9D8B030D-6E8A-4147-A177-3AD203B41FA5}">
                      <a16:colId xmlns:a16="http://schemas.microsoft.com/office/drawing/2014/main" val="1890814490"/>
                    </a:ext>
                  </a:extLst>
                </a:gridCol>
                <a:gridCol w="1741336">
                  <a:extLst>
                    <a:ext uri="{9D8B030D-6E8A-4147-A177-3AD203B41FA5}">
                      <a16:colId xmlns:a16="http://schemas.microsoft.com/office/drawing/2014/main" val="1695352078"/>
                    </a:ext>
                  </a:extLst>
                </a:gridCol>
                <a:gridCol w="1737360">
                  <a:extLst>
                    <a:ext uri="{9D8B030D-6E8A-4147-A177-3AD203B41FA5}">
                      <a16:colId xmlns:a16="http://schemas.microsoft.com/office/drawing/2014/main" val="2923593961"/>
                    </a:ext>
                  </a:extLst>
                </a:gridCol>
              </a:tblGrid>
              <a:tr h="311922">
                <a:tc>
                  <a:txBody>
                    <a:bodyPr/>
                    <a:lstStyle/>
                    <a:p>
                      <a:pPr algn="ctr" fontAlgn="b">
                        <a:buNone/>
                      </a:pPr>
                      <a:r>
                        <a:rPr lang="en-US" sz="1600" b="1" i="0" u="none" strike="noStrike" dirty="0">
                          <a:solidFill>
                            <a:srgbClr val="000000"/>
                          </a:solidFill>
                          <a:effectLst/>
                          <a:latin typeface="Calibri" panose="020F0502020204030204" pitchFamily="34" charset="0"/>
                        </a:rPr>
                        <a:t>Depth (meters)</a:t>
                      </a:r>
                    </a:p>
                  </a:txBody>
                  <a:tcPr marL="9525" marR="9525" marT="9525" marB="0" anchor="ctr">
                    <a:solidFill>
                      <a:schemeClr val="tx2">
                        <a:lumMod val="40000"/>
                        <a:lumOff val="60000"/>
                      </a:schemeClr>
                    </a:solidFill>
                  </a:tcPr>
                </a:tc>
                <a:tc>
                  <a:txBody>
                    <a:bodyPr/>
                    <a:lstStyle/>
                    <a:p>
                      <a:pPr algn="ctr" fontAlgn="b">
                        <a:buNone/>
                      </a:pPr>
                      <a:r>
                        <a:rPr lang="en-US" sz="1600" b="1" u="none" strike="noStrike" dirty="0">
                          <a:solidFill>
                            <a:srgbClr val="000000"/>
                          </a:solidFill>
                          <a:effectLst/>
                        </a:rPr>
                        <a:t>Period End</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b">
                        <a:buNone/>
                      </a:pPr>
                      <a:r>
                        <a:rPr lang="en-US" sz="1600" b="1" u="none" strike="noStrike">
                          <a:solidFill>
                            <a:srgbClr val="000000"/>
                          </a:solidFill>
                          <a:effectLst/>
                        </a:rPr>
                        <a:t>Time (min)</a:t>
                      </a:r>
                      <a:endParaRPr lang="en-US" sz="1600" b="1"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b">
                        <a:buNone/>
                      </a:pPr>
                      <a:r>
                        <a:rPr lang="en-US" sz="1600" b="1" u="none" strike="noStrike" dirty="0">
                          <a:solidFill>
                            <a:srgbClr val="000000"/>
                          </a:solidFill>
                          <a:effectLst/>
                        </a:rPr>
                        <a:t>Tension </a:t>
                      </a:r>
                    </a:p>
                    <a:p>
                      <a:pPr algn="ctr" fontAlgn="b">
                        <a:buNone/>
                      </a:pPr>
                      <a:r>
                        <a:rPr lang="en-US" sz="1600" b="1" u="none" strike="noStrike" dirty="0">
                          <a:solidFill>
                            <a:srgbClr val="000000"/>
                          </a:solidFill>
                          <a:effectLst/>
                        </a:rPr>
                        <a:t>8-min HT (ATA)</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b">
                        <a:buNone/>
                      </a:pPr>
                      <a:r>
                        <a:rPr lang="en-US" sz="1600" b="1" u="none" strike="noStrike" dirty="0">
                          <a:solidFill>
                            <a:srgbClr val="000000"/>
                          </a:solidFill>
                          <a:effectLst/>
                        </a:rPr>
                        <a:t>Tension </a:t>
                      </a:r>
                    </a:p>
                    <a:p>
                      <a:pPr algn="ctr" fontAlgn="b">
                        <a:buNone/>
                      </a:pPr>
                      <a:r>
                        <a:rPr lang="en-US" sz="1600" b="1" u="none" strike="noStrike" dirty="0">
                          <a:solidFill>
                            <a:srgbClr val="000000"/>
                          </a:solidFill>
                          <a:effectLst/>
                        </a:rPr>
                        <a:t>4-min HT (ATA)</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extLst>
                  <a:ext uri="{0D108BD9-81ED-4DB2-BD59-A6C34878D82A}">
                    <a16:rowId xmlns:a16="http://schemas.microsoft.com/office/drawing/2014/main" val="3719108833"/>
                  </a:ext>
                </a:extLst>
              </a:tr>
              <a:tr h="311922">
                <a:tc>
                  <a:txBody>
                    <a:bodyPr/>
                    <a:lstStyle/>
                    <a:p>
                      <a:pPr algn="ctr" fontAlgn="b">
                        <a:buNone/>
                      </a:pPr>
                      <a:r>
                        <a:rPr lang="en-US" sz="1100" b="0" i="0" u="none" strike="noStrike" dirty="0">
                          <a:solidFill>
                            <a:srgbClr val="000000"/>
                          </a:solidFill>
                          <a:effectLst/>
                          <a:latin typeface="Calibri" panose="020F0502020204030204" pitchFamily="34" charset="0"/>
                        </a:rPr>
                        <a:t>0 (0 ft)</a:t>
                      </a:r>
                    </a:p>
                  </a:txBody>
                  <a:tcPr marL="9525" marR="9525" marT="9525" marB="0" anchor="b"/>
                </a:tc>
                <a:tc>
                  <a:txBody>
                    <a:bodyPr/>
                    <a:lstStyle/>
                    <a:p>
                      <a:pPr algn="ctr" fontAlgn="b">
                        <a:buNone/>
                      </a:pPr>
                      <a:r>
                        <a:rPr lang="en-US" sz="1100" b="0" u="none" strike="noStrike">
                          <a:solidFill>
                            <a:srgbClr val="000000"/>
                          </a:solidFill>
                          <a:effectLst/>
                        </a:rPr>
                        <a:t>T0 (0 min)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0897567"/>
                  </a:ext>
                </a:extLst>
              </a:tr>
              <a:tr h="311922">
                <a:tc>
                  <a:txBody>
                    <a:bodyPr/>
                    <a:lstStyle/>
                    <a:p>
                      <a:pPr algn="ctr" fontAlgn="b">
                        <a:buNone/>
                      </a:pPr>
                      <a:r>
                        <a:rPr lang="en-US" sz="11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buNone/>
                      </a:pPr>
                      <a:r>
                        <a:rPr lang="en-US" sz="1100" b="0" u="none" strike="noStrike">
                          <a:solidFill>
                            <a:srgbClr val="000000"/>
                          </a:solidFill>
                          <a:effectLst/>
                        </a:rPr>
                        <a:t>T1 (5 min)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1.565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1.993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4287983"/>
                  </a:ext>
                </a:extLst>
              </a:tr>
              <a:tr h="311922">
                <a:tc>
                  <a:txBody>
                    <a:bodyPr/>
                    <a:lstStyle/>
                    <a:p>
                      <a:pPr algn="ctr" fontAlgn="b">
                        <a:buNone/>
                      </a:pPr>
                      <a:r>
                        <a:rPr lang="en-US" sz="1100" b="0" i="0" u="none" strike="noStrike" dirty="0">
                          <a:solidFill>
                            <a:srgbClr val="000000"/>
                          </a:solidFill>
                          <a:effectLst/>
                          <a:latin typeface="Calibri" panose="020F0502020204030204" pitchFamily="34" charset="0"/>
                        </a:rPr>
                        <a:t>30 (98.4 ft)</a:t>
                      </a:r>
                    </a:p>
                  </a:txBody>
                  <a:tcPr marL="9525" marR="9525" marT="9525" marB="0" anchor="b"/>
                </a:tc>
                <a:tc>
                  <a:txBody>
                    <a:bodyPr/>
                    <a:lstStyle/>
                    <a:p>
                      <a:pPr algn="ctr" fontAlgn="b">
                        <a:buNone/>
                      </a:pPr>
                      <a:r>
                        <a:rPr lang="en-US" sz="1100" b="0" u="none" strike="noStrike" dirty="0">
                          <a:solidFill>
                            <a:srgbClr val="000000"/>
                          </a:solidFill>
                          <a:effectLst/>
                        </a:rPr>
                        <a:t>T2 (16 min)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3.061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3.702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2947021"/>
                  </a:ext>
                </a:extLst>
              </a:tr>
              <a:tr h="311922">
                <a:tc>
                  <a:txBody>
                    <a:bodyPr/>
                    <a:lstStyle/>
                    <a:p>
                      <a:pPr algn="ctr" fontAlgn="b">
                        <a:buNone/>
                      </a:pPr>
                      <a:r>
                        <a:rPr lang="en-US" sz="11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buNone/>
                      </a:pPr>
                      <a:r>
                        <a:rPr lang="en-US" sz="1100" b="0" u="none" strike="noStrike">
                          <a:solidFill>
                            <a:srgbClr val="000000"/>
                          </a:solidFill>
                          <a:effectLst/>
                        </a:rPr>
                        <a:t>T3 (24 min)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2.82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a:solidFill>
                            <a:srgbClr val="000000"/>
                          </a:solidFill>
                          <a:effectLst/>
                        </a:rPr>
                        <a:t>2.755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9845157"/>
                  </a:ext>
                </a:extLst>
              </a:tr>
              <a:tr h="311922">
                <a:tc>
                  <a:txBody>
                    <a:bodyPr/>
                    <a:lstStyle/>
                    <a:p>
                      <a:pPr algn="ctr" fontAlgn="b">
                        <a:buNone/>
                      </a:pPr>
                      <a:r>
                        <a:rPr lang="en-US" sz="1100" b="0" i="0" u="none" strike="noStrike" dirty="0">
                          <a:solidFill>
                            <a:srgbClr val="000000"/>
                          </a:solidFill>
                          <a:effectLst/>
                          <a:latin typeface="Calibri" panose="020F0502020204030204" pitchFamily="34" charset="0"/>
                        </a:rPr>
                        <a:t>4.5 (15 ft)</a:t>
                      </a:r>
                    </a:p>
                  </a:txBody>
                  <a:tcPr marL="9525" marR="9525" marT="9525" marB="0" anchor="b"/>
                </a:tc>
                <a:tc>
                  <a:txBody>
                    <a:bodyPr/>
                    <a:lstStyle/>
                    <a:p>
                      <a:pPr algn="ctr" fontAlgn="b">
                        <a:buNone/>
                      </a:pPr>
                      <a:r>
                        <a:rPr lang="en-US" sz="1100" b="0" u="none" strike="noStrike" dirty="0">
                          <a:solidFill>
                            <a:srgbClr val="000000"/>
                          </a:solidFill>
                          <a:effectLst/>
                        </a:rPr>
                        <a:t>T4 (29 min)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dirty="0">
                          <a:solidFill>
                            <a:srgbClr val="000000"/>
                          </a:solidFill>
                          <a:effectLst/>
                        </a:rPr>
                        <a:t>29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dirty="0">
                          <a:solidFill>
                            <a:srgbClr val="000000"/>
                          </a:solidFill>
                          <a:effectLst/>
                        </a:rPr>
                        <a:t>2.338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buNone/>
                      </a:pPr>
                      <a:r>
                        <a:rPr lang="en-US" sz="1100" b="0" u="none" strike="noStrike" dirty="0">
                          <a:solidFill>
                            <a:srgbClr val="000000"/>
                          </a:solidFill>
                          <a:effectLst/>
                        </a:rPr>
                        <a:t>1.999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7536806"/>
                  </a:ext>
                </a:extLst>
              </a:tr>
            </a:tbl>
          </a:graphicData>
        </a:graphic>
      </p:graphicFrame>
      <p:sp>
        <p:nvSpPr>
          <p:cNvPr id="4" name="Footer Placeholder 3">
            <a:extLst>
              <a:ext uri="{FF2B5EF4-FFF2-40B4-BE49-F238E27FC236}">
                <a16:creationId xmlns:a16="http://schemas.microsoft.com/office/drawing/2014/main" id="{C563450E-E466-5AA5-6FA1-E54E3C7A33A5}"/>
              </a:ext>
            </a:extLst>
          </p:cNvPr>
          <p:cNvSpPr>
            <a:spLocks noGrp="1"/>
          </p:cNvSpPr>
          <p:nvPr>
            <p:ph type="ftr" sz="quarter" idx="11"/>
          </p:nvPr>
        </p:nvSpPr>
        <p:spPr/>
        <p:txBody>
          <a:bodyPr/>
          <a:lstStyle/>
          <a:p>
            <a:r>
              <a:rPr lang="en-US"/>
              <a:t>r.fine</a:t>
            </a:r>
            <a:endParaRPr lang="en-US" dirty="0"/>
          </a:p>
        </p:txBody>
      </p:sp>
      <p:sp>
        <p:nvSpPr>
          <p:cNvPr id="5" name="Slide Number Placeholder 4">
            <a:extLst>
              <a:ext uri="{FF2B5EF4-FFF2-40B4-BE49-F238E27FC236}">
                <a16:creationId xmlns:a16="http://schemas.microsoft.com/office/drawing/2014/main" id="{06712061-86E4-F7CD-C886-A71E312D5F5A}"/>
              </a:ext>
            </a:extLst>
          </p:cNvPr>
          <p:cNvSpPr>
            <a:spLocks noGrp="1"/>
          </p:cNvSpPr>
          <p:nvPr>
            <p:ph type="sldNum" sz="quarter" idx="12"/>
          </p:nvPr>
        </p:nvSpPr>
        <p:spPr/>
        <p:txBody>
          <a:bodyPr/>
          <a:lstStyle/>
          <a:p>
            <a:fld id="{C1FF6DA9-008F-8B48-92A6-B652298478BF}" type="slidenum">
              <a:rPr lang="en-US" smtClean="0"/>
              <a:pPr/>
              <a:t>14</a:t>
            </a:fld>
            <a:endParaRPr lang="en-US" dirty="0"/>
          </a:p>
        </p:txBody>
      </p:sp>
      <p:sp>
        <p:nvSpPr>
          <p:cNvPr id="7" name="TextBox 6">
            <a:extLst>
              <a:ext uri="{FF2B5EF4-FFF2-40B4-BE49-F238E27FC236}">
                <a16:creationId xmlns:a16="http://schemas.microsoft.com/office/drawing/2014/main" id="{6979A942-4299-42CC-DCE5-0E0F2EC06AD4}"/>
              </a:ext>
            </a:extLst>
          </p:cNvPr>
          <p:cNvSpPr txBox="1"/>
          <p:nvPr/>
        </p:nvSpPr>
        <p:spPr>
          <a:xfrm>
            <a:off x="1518699" y="1523321"/>
            <a:ext cx="6106601" cy="769441"/>
          </a:xfrm>
          <a:prstGeom prst="rect">
            <a:avLst/>
          </a:prstGeom>
          <a:noFill/>
        </p:spPr>
        <p:txBody>
          <a:bodyPr wrap="square" rtlCol="0">
            <a:spAutoFit/>
          </a:bodyPr>
          <a:lstStyle/>
          <a:p>
            <a:pPr algn="ctr"/>
            <a:r>
              <a:rPr lang="en-US" sz="2400" dirty="0"/>
              <a:t>Two fast-tissue analysis</a:t>
            </a:r>
          </a:p>
          <a:p>
            <a:pPr algn="ctr"/>
            <a:r>
              <a:rPr lang="en-US" sz="2000" dirty="0"/>
              <a:t>4 min and 8 min half-time</a:t>
            </a:r>
          </a:p>
        </p:txBody>
      </p:sp>
    </p:spTree>
    <p:extLst>
      <p:ext uri="{BB962C8B-B14F-4D97-AF65-F5344CB8AC3E}">
        <p14:creationId xmlns:p14="http://schemas.microsoft.com/office/powerpoint/2010/main" val="251848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B16F-C58F-88A7-16C9-CAF8971902A0}"/>
              </a:ext>
            </a:extLst>
          </p:cNvPr>
          <p:cNvSpPr>
            <a:spLocks noGrp="1"/>
          </p:cNvSpPr>
          <p:nvPr>
            <p:ph type="title"/>
          </p:nvPr>
        </p:nvSpPr>
        <p:spPr/>
        <p:txBody>
          <a:bodyPr/>
          <a:lstStyle/>
          <a:p>
            <a:r>
              <a:rPr lang="en-US" dirty="0"/>
              <a:t>Dive Profile Tissue Loading</a:t>
            </a:r>
          </a:p>
        </p:txBody>
      </p:sp>
      <p:pic>
        <p:nvPicPr>
          <p:cNvPr id="6" name="Content Placeholder 5">
            <a:extLst>
              <a:ext uri="{FF2B5EF4-FFF2-40B4-BE49-F238E27FC236}">
                <a16:creationId xmlns:a16="http://schemas.microsoft.com/office/drawing/2014/main" id="{A9AB9F15-8903-736A-277F-0A5127B4427D}"/>
              </a:ext>
            </a:extLst>
          </p:cNvPr>
          <p:cNvPicPr>
            <a:picLocks noGrp="1" noChangeAspect="1"/>
          </p:cNvPicPr>
          <p:nvPr>
            <p:ph idx="1"/>
          </p:nvPr>
        </p:nvPicPr>
        <p:blipFill>
          <a:blip r:embed="rId2"/>
          <a:stretch>
            <a:fillRect/>
          </a:stretch>
        </p:blipFill>
        <p:spPr>
          <a:xfrm>
            <a:off x="457201" y="1600200"/>
            <a:ext cx="8034792" cy="4525963"/>
          </a:xfrm>
          <a:prstGeom prst="rect">
            <a:avLst/>
          </a:prstGeom>
        </p:spPr>
      </p:pic>
      <p:sp>
        <p:nvSpPr>
          <p:cNvPr id="4" name="Footer Placeholder 3">
            <a:extLst>
              <a:ext uri="{FF2B5EF4-FFF2-40B4-BE49-F238E27FC236}">
                <a16:creationId xmlns:a16="http://schemas.microsoft.com/office/drawing/2014/main" id="{8F4DC804-5F0D-4CB8-E6DE-02FA30EB4DF1}"/>
              </a:ext>
            </a:extLst>
          </p:cNvPr>
          <p:cNvSpPr>
            <a:spLocks noGrp="1"/>
          </p:cNvSpPr>
          <p:nvPr>
            <p:ph type="ftr" sz="quarter" idx="11"/>
          </p:nvPr>
        </p:nvSpPr>
        <p:spPr/>
        <p:txBody>
          <a:bodyPr/>
          <a:lstStyle/>
          <a:p>
            <a:r>
              <a:rPr lang="en-US"/>
              <a:t>r.fine</a:t>
            </a:r>
            <a:endParaRPr lang="en-US" dirty="0"/>
          </a:p>
        </p:txBody>
      </p:sp>
      <p:sp>
        <p:nvSpPr>
          <p:cNvPr id="5" name="Slide Number Placeholder 4">
            <a:extLst>
              <a:ext uri="{FF2B5EF4-FFF2-40B4-BE49-F238E27FC236}">
                <a16:creationId xmlns:a16="http://schemas.microsoft.com/office/drawing/2014/main" id="{23FC261D-F9CD-191E-2DC5-3FA4C1906DE2}"/>
              </a:ext>
            </a:extLst>
          </p:cNvPr>
          <p:cNvSpPr>
            <a:spLocks noGrp="1"/>
          </p:cNvSpPr>
          <p:nvPr>
            <p:ph type="sldNum" sz="quarter" idx="12"/>
          </p:nvPr>
        </p:nvSpPr>
        <p:spPr/>
        <p:txBody>
          <a:bodyPr/>
          <a:lstStyle/>
          <a:p>
            <a:fld id="{C1FF6DA9-008F-8B48-92A6-B652298478BF}" type="slidenum">
              <a:rPr lang="en-US" smtClean="0"/>
              <a:pPr/>
              <a:t>15</a:t>
            </a:fld>
            <a:endParaRPr lang="en-US" dirty="0"/>
          </a:p>
        </p:txBody>
      </p:sp>
    </p:spTree>
    <p:extLst>
      <p:ext uri="{BB962C8B-B14F-4D97-AF65-F5344CB8AC3E}">
        <p14:creationId xmlns:p14="http://schemas.microsoft.com/office/powerpoint/2010/main" val="179436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F241-13E3-F831-8341-6018E9040219}"/>
              </a:ext>
            </a:extLst>
          </p:cNvPr>
          <p:cNvSpPr>
            <a:spLocks noGrp="1"/>
          </p:cNvSpPr>
          <p:nvPr>
            <p:ph type="title"/>
          </p:nvPr>
        </p:nvSpPr>
        <p:spPr/>
        <p:txBody>
          <a:bodyPr>
            <a:normAutofit/>
          </a:bodyPr>
          <a:lstStyle/>
          <a:p>
            <a:r>
              <a:rPr lang="en-US" dirty="0"/>
              <a:t>Dive Profile Tissue Loading</a:t>
            </a:r>
            <a:br>
              <a:rPr lang="en-US" dirty="0"/>
            </a:br>
            <a:r>
              <a:rPr lang="en-US" sz="1800" dirty="0"/>
              <a:t>adding 5 minute deep stop at 15 meters</a:t>
            </a:r>
            <a:endParaRPr lang="en-US" dirty="0"/>
          </a:p>
        </p:txBody>
      </p:sp>
      <p:pic>
        <p:nvPicPr>
          <p:cNvPr id="6" name="Content Placeholder 5">
            <a:extLst>
              <a:ext uri="{FF2B5EF4-FFF2-40B4-BE49-F238E27FC236}">
                <a16:creationId xmlns:a16="http://schemas.microsoft.com/office/drawing/2014/main" id="{20B489AC-1286-461A-8D22-A9CC6938A04B}"/>
              </a:ext>
            </a:extLst>
          </p:cNvPr>
          <p:cNvPicPr>
            <a:picLocks noGrp="1" noChangeAspect="1"/>
          </p:cNvPicPr>
          <p:nvPr>
            <p:ph idx="1"/>
          </p:nvPr>
        </p:nvPicPr>
        <p:blipFill>
          <a:blip r:embed="rId2"/>
          <a:stretch>
            <a:fillRect/>
          </a:stretch>
        </p:blipFill>
        <p:spPr>
          <a:xfrm>
            <a:off x="365761" y="1600200"/>
            <a:ext cx="8321040" cy="4525963"/>
          </a:xfrm>
          <a:prstGeom prst="rect">
            <a:avLst/>
          </a:prstGeom>
        </p:spPr>
      </p:pic>
      <p:sp>
        <p:nvSpPr>
          <p:cNvPr id="4" name="Footer Placeholder 3">
            <a:extLst>
              <a:ext uri="{FF2B5EF4-FFF2-40B4-BE49-F238E27FC236}">
                <a16:creationId xmlns:a16="http://schemas.microsoft.com/office/drawing/2014/main" id="{14456341-215F-FDCD-59D4-81BDF328152E}"/>
              </a:ext>
            </a:extLst>
          </p:cNvPr>
          <p:cNvSpPr>
            <a:spLocks noGrp="1"/>
          </p:cNvSpPr>
          <p:nvPr>
            <p:ph type="ftr" sz="quarter" idx="11"/>
          </p:nvPr>
        </p:nvSpPr>
        <p:spPr/>
        <p:txBody>
          <a:bodyPr/>
          <a:lstStyle/>
          <a:p>
            <a:r>
              <a:rPr lang="en-US"/>
              <a:t>r.fine</a:t>
            </a:r>
            <a:endParaRPr lang="en-US" dirty="0"/>
          </a:p>
        </p:txBody>
      </p:sp>
      <p:sp>
        <p:nvSpPr>
          <p:cNvPr id="5" name="Slide Number Placeholder 4">
            <a:extLst>
              <a:ext uri="{FF2B5EF4-FFF2-40B4-BE49-F238E27FC236}">
                <a16:creationId xmlns:a16="http://schemas.microsoft.com/office/drawing/2014/main" id="{BC5D5B44-B359-1DE3-5F8F-46FC9FD62C96}"/>
              </a:ext>
            </a:extLst>
          </p:cNvPr>
          <p:cNvSpPr>
            <a:spLocks noGrp="1"/>
          </p:cNvSpPr>
          <p:nvPr>
            <p:ph type="sldNum" sz="quarter" idx="12"/>
          </p:nvPr>
        </p:nvSpPr>
        <p:spPr/>
        <p:txBody>
          <a:bodyPr/>
          <a:lstStyle/>
          <a:p>
            <a:fld id="{C1FF6DA9-008F-8B48-92A6-B652298478BF}" type="slidenum">
              <a:rPr lang="en-US" smtClean="0"/>
              <a:pPr/>
              <a:t>16</a:t>
            </a:fld>
            <a:endParaRPr lang="en-US" dirty="0"/>
          </a:p>
        </p:txBody>
      </p:sp>
    </p:spTree>
    <p:extLst>
      <p:ext uri="{BB962C8B-B14F-4D97-AF65-F5344CB8AC3E}">
        <p14:creationId xmlns:p14="http://schemas.microsoft.com/office/powerpoint/2010/main" val="374658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69DB-9BB9-1F34-CCAF-B196B76D7E9C}"/>
              </a:ext>
            </a:extLst>
          </p:cNvPr>
          <p:cNvSpPr>
            <a:spLocks noGrp="1"/>
          </p:cNvSpPr>
          <p:nvPr>
            <p:ph type="title"/>
          </p:nvPr>
        </p:nvSpPr>
        <p:spPr/>
        <p:txBody>
          <a:bodyPr>
            <a:normAutofit fontScale="90000"/>
          </a:bodyPr>
          <a:lstStyle/>
          <a:p>
            <a:r>
              <a:rPr lang="en-US" dirty="0"/>
              <a:t>Dive Profile Tissue Loading</a:t>
            </a:r>
            <a:br>
              <a:rPr lang="en-US" dirty="0"/>
            </a:br>
            <a:r>
              <a:rPr lang="en-US" sz="3100" b="1" dirty="0"/>
              <a:t>Key Takeaways</a:t>
            </a:r>
            <a:endParaRPr lang="en-US" b="1" dirty="0"/>
          </a:p>
        </p:txBody>
      </p:sp>
      <p:sp>
        <p:nvSpPr>
          <p:cNvPr id="3" name="Content Placeholder 2">
            <a:extLst>
              <a:ext uri="{FF2B5EF4-FFF2-40B4-BE49-F238E27FC236}">
                <a16:creationId xmlns:a16="http://schemas.microsoft.com/office/drawing/2014/main" id="{4E348C3A-C824-8163-D2D1-5BFB0CB88A8F}"/>
              </a:ext>
            </a:extLst>
          </p:cNvPr>
          <p:cNvSpPr>
            <a:spLocks noGrp="1"/>
          </p:cNvSpPr>
          <p:nvPr>
            <p:ph idx="1"/>
          </p:nvPr>
        </p:nvSpPr>
        <p:spPr/>
        <p:txBody>
          <a:bodyPr>
            <a:normAutofit/>
          </a:bodyPr>
          <a:lstStyle/>
          <a:p>
            <a:r>
              <a:rPr lang="en-US" sz="2800" dirty="0"/>
              <a:t>A deep stop at the half-depth point would provide a marginal amount of off-gassing to occur</a:t>
            </a:r>
          </a:p>
          <a:p>
            <a:pPr lvl="1"/>
            <a:r>
              <a:rPr lang="en-US" sz="2400" dirty="0"/>
              <a:t>It might be effective, but not needed</a:t>
            </a:r>
          </a:p>
          <a:p>
            <a:pPr lvl="1"/>
            <a:r>
              <a:rPr lang="en-US" sz="2400" dirty="0"/>
              <a:t>Without the deep-stop, diver arrives at the 15 ft safety stop with a +1 to +1.5 ATA gradient for the two tissues. Both are well below the Workman 1.58 max</a:t>
            </a:r>
          </a:p>
          <a:p>
            <a:r>
              <a:rPr lang="en-US" sz="2800" dirty="0"/>
              <a:t>A quick ascent to the surface at the end of the deep dive would be dangerous</a:t>
            </a:r>
          </a:p>
          <a:p>
            <a:pPr lvl="1"/>
            <a:r>
              <a:rPr lang="en-US" sz="2400" dirty="0"/>
              <a:t>Tissue tensions are +2.25 and +2.75, well above even the earlier Haldane max gradient of 2.0</a:t>
            </a:r>
          </a:p>
        </p:txBody>
      </p:sp>
      <p:sp>
        <p:nvSpPr>
          <p:cNvPr id="4" name="Footer Placeholder 3">
            <a:extLst>
              <a:ext uri="{FF2B5EF4-FFF2-40B4-BE49-F238E27FC236}">
                <a16:creationId xmlns:a16="http://schemas.microsoft.com/office/drawing/2014/main" id="{B7CE23A4-3DB2-6D9B-01E7-7CE27049BA7C}"/>
              </a:ext>
            </a:extLst>
          </p:cNvPr>
          <p:cNvSpPr>
            <a:spLocks noGrp="1"/>
          </p:cNvSpPr>
          <p:nvPr>
            <p:ph type="ftr" sz="quarter" idx="11"/>
          </p:nvPr>
        </p:nvSpPr>
        <p:spPr/>
        <p:txBody>
          <a:bodyPr/>
          <a:lstStyle/>
          <a:p>
            <a:r>
              <a:rPr lang="en-US"/>
              <a:t>r.fine</a:t>
            </a:r>
            <a:endParaRPr lang="en-US" dirty="0"/>
          </a:p>
        </p:txBody>
      </p:sp>
      <p:sp>
        <p:nvSpPr>
          <p:cNvPr id="5" name="Slide Number Placeholder 4">
            <a:extLst>
              <a:ext uri="{FF2B5EF4-FFF2-40B4-BE49-F238E27FC236}">
                <a16:creationId xmlns:a16="http://schemas.microsoft.com/office/drawing/2014/main" id="{22B24945-F8E4-1D0B-3518-02906A825477}"/>
              </a:ext>
            </a:extLst>
          </p:cNvPr>
          <p:cNvSpPr>
            <a:spLocks noGrp="1"/>
          </p:cNvSpPr>
          <p:nvPr>
            <p:ph type="sldNum" sz="quarter" idx="12"/>
          </p:nvPr>
        </p:nvSpPr>
        <p:spPr/>
        <p:txBody>
          <a:bodyPr/>
          <a:lstStyle/>
          <a:p>
            <a:fld id="{C1FF6DA9-008F-8B48-92A6-B652298478BF}" type="slidenum">
              <a:rPr lang="en-US" smtClean="0"/>
              <a:pPr/>
              <a:t>17</a:t>
            </a:fld>
            <a:endParaRPr lang="en-US" dirty="0"/>
          </a:p>
        </p:txBody>
      </p:sp>
    </p:spTree>
    <p:extLst>
      <p:ext uri="{BB962C8B-B14F-4D97-AF65-F5344CB8AC3E}">
        <p14:creationId xmlns:p14="http://schemas.microsoft.com/office/powerpoint/2010/main" val="2522685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561FD-FEC5-0913-EE3B-37C7497B09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13C11-343F-2116-9402-0C0D10833799}"/>
              </a:ext>
            </a:extLst>
          </p:cNvPr>
          <p:cNvSpPr>
            <a:spLocks noGrp="1"/>
          </p:cNvSpPr>
          <p:nvPr>
            <p:ph type="title"/>
          </p:nvPr>
        </p:nvSpPr>
        <p:spPr/>
        <p:txBody>
          <a:bodyPr>
            <a:normAutofit/>
          </a:bodyPr>
          <a:lstStyle/>
          <a:p>
            <a:r>
              <a:rPr lang="en-US" dirty="0"/>
              <a:t>Where the Gas Should Be Spent</a:t>
            </a:r>
            <a:endParaRPr dirty="0"/>
          </a:p>
        </p:txBody>
      </p:sp>
      <p:sp>
        <p:nvSpPr>
          <p:cNvPr id="3" name="Content Placeholder 2">
            <a:extLst>
              <a:ext uri="{FF2B5EF4-FFF2-40B4-BE49-F238E27FC236}">
                <a16:creationId xmlns:a16="http://schemas.microsoft.com/office/drawing/2014/main" id="{6C31CBB9-26F1-0E7C-A722-5B24247E6955}"/>
              </a:ext>
            </a:extLst>
          </p:cNvPr>
          <p:cNvSpPr>
            <a:spLocks noGrp="1"/>
          </p:cNvSpPr>
          <p:nvPr>
            <p:ph idx="1"/>
          </p:nvPr>
        </p:nvSpPr>
        <p:spPr/>
        <p:txBody>
          <a:bodyPr>
            <a:normAutofit/>
          </a:bodyPr>
          <a:lstStyle/>
          <a:p>
            <a:pPr>
              <a:spcBef>
                <a:spcPts val="1200"/>
              </a:spcBef>
              <a:spcAft>
                <a:spcPts val="1200"/>
              </a:spcAft>
              <a:defRPr sz="2000"/>
            </a:pPr>
            <a:r>
              <a:rPr lang="en-US" sz="2400" dirty="0"/>
              <a:t>A diver has </a:t>
            </a:r>
            <a:r>
              <a:rPr lang="en-US" sz="2400" b="1" dirty="0"/>
              <a:t>limited</a:t>
            </a:r>
            <a:r>
              <a:rPr lang="en-US" sz="2400" dirty="0"/>
              <a:t> “safety gas budget.”</a:t>
            </a:r>
          </a:p>
          <a:p>
            <a:pPr>
              <a:spcBef>
                <a:spcPts val="1200"/>
              </a:spcBef>
              <a:spcAft>
                <a:spcPts val="600"/>
              </a:spcAft>
              <a:defRPr sz="2000"/>
            </a:pPr>
            <a:r>
              <a:rPr lang="en-US" sz="2400" dirty="0"/>
              <a:t>The </a:t>
            </a:r>
            <a:r>
              <a:rPr lang="en-US" sz="2400" b="1" dirty="0"/>
              <a:t>best return on that gas </a:t>
            </a:r>
            <a:r>
              <a:rPr lang="en-US" sz="2400" dirty="0"/>
              <a:t>is:</a:t>
            </a:r>
          </a:p>
          <a:p>
            <a:pPr lvl="1">
              <a:spcBef>
                <a:spcPts val="600"/>
              </a:spcBef>
              <a:spcAft>
                <a:spcPts val="600"/>
              </a:spcAft>
              <a:defRPr sz="2000"/>
            </a:pPr>
            <a:r>
              <a:rPr lang="en-US" sz="1800" dirty="0"/>
              <a:t>Slow ascent through the 60–30 ft zone.</a:t>
            </a:r>
          </a:p>
          <a:p>
            <a:pPr lvl="1">
              <a:spcBef>
                <a:spcPts val="600"/>
              </a:spcBef>
              <a:spcAft>
                <a:spcPts val="600"/>
              </a:spcAft>
              <a:defRPr sz="2000"/>
            </a:pPr>
            <a:r>
              <a:rPr lang="en-US" sz="1800" dirty="0"/>
              <a:t>An extended safety stop at 12–15 ft or 1.4 ATA (5 min or longer if gas allows).</a:t>
            </a:r>
          </a:p>
          <a:p>
            <a:pPr>
              <a:spcBef>
                <a:spcPts val="1200"/>
              </a:spcBef>
              <a:spcAft>
                <a:spcPts val="1200"/>
              </a:spcAft>
              <a:defRPr sz="2000"/>
            </a:pPr>
            <a:r>
              <a:rPr lang="en-US" sz="2400" dirty="0"/>
              <a:t>An extended stop at 12-15 feet after a slow ascent is where the </a:t>
            </a:r>
            <a:r>
              <a:rPr lang="en-US" sz="2400" b="1" dirty="0"/>
              <a:t>largest gradient reduction </a:t>
            </a:r>
            <a:r>
              <a:rPr lang="en-US" sz="2400" dirty="0"/>
              <a:t>occurs, and where most tissues can off-gas safely and efficiently.</a:t>
            </a:r>
          </a:p>
        </p:txBody>
      </p:sp>
      <p:sp>
        <p:nvSpPr>
          <p:cNvPr id="4" name="Footer Placeholder 3">
            <a:extLst>
              <a:ext uri="{FF2B5EF4-FFF2-40B4-BE49-F238E27FC236}">
                <a16:creationId xmlns:a16="http://schemas.microsoft.com/office/drawing/2014/main" id="{AEB06590-B93C-9D33-C8B5-D41F76E74E00}"/>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D0102F91-B4A7-942C-6FD9-935532296B28}"/>
              </a:ext>
            </a:extLst>
          </p:cNvPr>
          <p:cNvSpPr>
            <a:spLocks noGrp="1"/>
          </p:cNvSpPr>
          <p:nvPr>
            <p:ph type="sldNum" sz="quarter" idx="12"/>
          </p:nvPr>
        </p:nvSpPr>
        <p:spPr/>
        <p:txBody>
          <a:bodyPr/>
          <a:lstStyle/>
          <a:p>
            <a:fld id="{C1FF6DA9-008F-8B48-92A6-B652298478BF}" type="slidenum">
              <a:rPr lang="en-US" smtClean="0"/>
              <a:pPr/>
              <a:t>18</a:t>
            </a:fld>
            <a:endParaRPr lang="en-US" dirty="0"/>
          </a:p>
        </p:txBody>
      </p:sp>
    </p:spTree>
    <p:extLst>
      <p:ext uri="{BB962C8B-B14F-4D97-AF65-F5344CB8AC3E}">
        <p14:creationId xmlns:p14="http://schemas.microsoft.com/office/powerpoint/2010/main" val="254041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A3DF-E00C-BA46-B560-BD3926EECA39}"/>
              </a:ext>
            </a:extLst>
          </p:cNvPr>
          <p:cNvSpPr>
            <a:spLocks noGrp="1"/>
          </p:cNvSpPr>
          <p:nvPr>
            <p:ph type="title"/>
          </p:nvPr>
        </p:nvSpPr>
        <p:spPr/>
        <p:txBody>
          <a:bodyPr/>
          <a:lstStyle/>
          <a:p>
            <a:r>
              <a:rPr lang="en-US" dirty="0"/>
              <a:t>Leadership Framing</a:t>
            </a:r>
          </a:p>
        </p:txBody>
      </p:sp>
      <p:sp>
        <p:nvSpPr>
          <p:cNvPr id="3" name="Content Placeholder 2">
            <a:extLst>
              <a:ext uri="{FF2B5EF4-FFF2-40B4-BE49-F238E27FC236}">
                <a16:creationId xmlns:a16="http://schemas.microsoft.com/office/drawing/2014/main" id="{9798E558-80AD-2804-9370-8FDC9CB31BD3}"/>
              </a:ext>
            </a:extLst>
          </p:cNvPr>
          <p:cNvSpPr>
            <a:spLocks noGrp="1"/>
          </p:cNvSpPr>
          <p:nvPr>
            <p:ph idx="1"/>
          </p:nvPr>
        </p:nvSpPr>
        <p:spPr/>
        <p:txBody>
          <a:bodyPr>
            <a:normAutofit/>
          </a:bodyPr>
          <a:lstStyle/>
          <a:p>
            <a:r>
              <a:rPr lang="en-US" dirty="0"/>
              <a:t>Instead of saying </a:t>
            </a:r>
            <a:r>
              <a:rPr lang="en-US" i="1" dirty="0"/>
              <a:t>deep stops don’t work</a:t>
            </a:r>
            <a:r>
              <a:rPr lang="en-US" dirty="0"/>
              <a:t>, we frame it as:</a:t>
            </a:r>
          </a:p>
          <a:p>
            <a:pPr lvl="1">
              <a:spcBef>
                <a:spcPts val="1200"/>
              </a:spcBef>
              <a:spcAft>
                <a:spcPts val="600"/>
              </a:spcAft>
            </a:pPr>
            <a:r>
              <a:rPr lang="en-US" sz="2000" dirty="0"/>
              <a:t>“</a:t>
            </a:r>
            <a:r>
              <a:rPr lang="en-US" sz="2000" i="1" dirty="0"/>
              <a:t>For recreational deep dives, the need for a deep stop isn’t demonstrated. You don’t have the gas load in slow tissues that would make it critical</a:t>
            </a:r>
            <a:r>
              <a:rPr lang="en-US" sz="2000" dirty="0"/>
              <a:t>.”</a:t>
            </a:r>
          </a:p>
          <a:p>
            <a:pPr lvl="1">
              <a:spcBef>
                <a:spcPts val="1200"/>
              </a:spcBef>
              <a:spcAft>
                <a:spcPts val="600"/>
              </a:spcAft>
            </a:pPr>
            <a:r>
              <a:rPr lang="en-US" sz="2000" dirty="0"/>
              <a:t>“</a:t>
            </a:r>
            <a:r>
              <a:rPr lang="en-US" sz="2000" i="1" dirty="0"/>
              <a:t>What really makes a difference is slowing your ascent and saving gas to extend time at the shallower safety stop — that’s where gas comes out most safely</a:t>
            </a:r>
            <a:r>
              <a:rPr lang="en-US" sz="2000" dirty="0"/>
              <a:t>.”</a:t>
            </a:r>
          </a:p>
        </p:txBody>
      </p:sp>
      <p:sp>
        <p:nvSpPr>
          <p:cNvPr id="4" name="Footer Placeholder 3">
            <a:extLst>
              <a:ext uri="{FF2B5EF4-FFF2-40B4-BE49-F238E27FC236}">
                <a16:creationId xmlns:a16="http://schemas.microsoft.com/office/drawing/2014/main" id="{504C4333-5FD4-3540-3383-6F1D4628BE65}"/>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EF940E3C-E656-9029-E135-AF45A3562EB8}"/>
              </a:ext>
            </a:extLst>
          </p:cNvPr>
          <p:cNvSpPr>
            <a:spLocks noGrp="1"/>
          </p:cNvSpPr>
          <p:nvPr>
            <p:ph type="sldNum" sz="quarter" idx="12"/>
          </p:nvPr>
        </p:nvSpPr>
        <p:spPr/>
        <p:txBody>
          <a:bodyPr/>
          <a:lstStyle/>
          <a:p>
            <a:fld id="{C1FF6DA9-008F-8B48-92A6-B652298478BF}" type="slidenum">
              <a:rPr lang="en-US" smtClean="0"/>
              <a:pPr/>
              <a:t>19</a:t>
            </a:fld>
            <a:endParaRPr lang="en-US" dirty="0"/>
          </a:p>
        </p:txBody>
      </p:sp>
    </p:spTree>
    <p:extLst>
      <p:ext uri="{BB962C8B-B14F-4D97-AF65-F5344CB8AC3E}">
        <p14:creationId xmlns:p14="http://schemas.microsoft.com/office/powerpoint/2010/main" val="275280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This Matters</a:t>
            </a:r>
          </a:p>
        </p:txBody>
      </p:sp>
      <p:sp>
        <p:nvSpPr>
          <p:cNvPr id="3" name="Content Placeholder 2"/>
          <p:cNvSpPr>
            <a:spLocks noGrp="1"/>
          </p:cNvSpPr>
          <p:nvPr>
            <p:ph idx="1"/>
          </p:nvPr>
        </p:nvSpPr>
        <p:spPr/>
        <p:txBody>
          <a:bodyPr>
            <a:normAutofit/>
          </a:bodyPr>
          <a:lstStyle/>
          <a:p>
            <a:pPr>
              <a:spcBef>
                <a:spcPts val="1200"/>
              </a:spcBef>
              <a:spcAft>
                <a:spcPts val="1200"/>
              </a:spcAft>
              <a:defRPr sz="2000"/>
            </a:pPr>
            <a:r>
              <a:rPr lang="en-US" sz="2400" dirty="0"/>
              <a:t>Beyond AGE, m</a:t>
            </a:r>
            <a:r>
              <a:rPr sz="2400" dirty="0"/>
              <a:t>ost </a:t>
            </a:r>
            <a:r>
              <a:rPr lang="en-US" sz="2400" dirty="0"/>
              <a:t>recreational dive </a:t>
            </a:r>
            <a:r>
              <a:rPr sz="2400" dirty="0"/>
              <a:t>DCS incidents are neurological (spinal cord, brain).</a:t>
            </a:r>
          </a:p>
          <a:p>
            <a:pPr>
              <a:spcBef>
                <a:spcPts val="1200"/>
              </a:spcBef>
              <a:spcAft>
                <a:spcPts val="1200"/>
              </a:spcAft>
              <a:defRPr sz="2000"/>
            </a:pPr>
            <a:r>
              <a:rPr sz="2400" dirty="0"/>
              <a:t>Majority </a:t>
            </a:r>
            <a:r>
              <a:rPr lang="en-US" sz="2400" dirty="0"/>
              <a:t>incidents </a:t>
            </a:r>
            <a:r>
              <a:rPr sz="2400" dirty="0"/>
              <a:t>occur after dive</a:t>
            </a:r>
            <a:r>
              <a:rPr lang="en-US" sz="2400" dirty="0"/>
              <a:t>r has spent time</a:t>
            </a:r>
            <a:r>
              <a:rPr sz="2400" dirty="0"/>
              <a:t> beyond 80 ft.</a:t>
            </a:r>
          </a:p>
          <a:p>
            <a:pPr>
              <a:spcBef>
                <a:spcPts val="1200"/>
              </a:spcBef>
              <a:spcAft>
                <a:spcPts val="600"/>
              </a:spcAft>
              <a:defRPr sz="2000"/>
            </a:pPr>
            <a:r>
              <a:rPr sz="2400" dirty="0"/>
              <a:t>Key diver question</a:t>
            </a:r>
            <a:r>
              <a:rPr lang="en-US" sz="2400" dirty="0"/>
              <a:t>s</a:t>
            </a:r>
            <a:r>
              <a:rPr sz="2400" dirty="0"/>
              <a:t>: </a:t>
            </a:r>
            <a:endParaRPr lang="en-US" sz="2400" dirty="0"/>
          </a:p>
          <a:p>
            <a:pPr lvl="1">
              <a:spcBef>
                <a:spcPts val="600"/>
              </a:spcBef>
              <a:spcAft>
                <a:spcPts val="600"/>
              </a:spcAft>
              <a:defRPr sz="2000"/>
            </a:pPr>
            <a:r>
              <a:rPr sz="2400" b="1" dirty="0">
                <a:solidFill>
                  <a:schemeClr val="tx2">
                    <a:lumMod val="75000"/>
                  </a:schemeClr>
                </a:solidFill>
              </a:rPr>
              <a:t>Does adding a deep stop reduce</a:t>
            </a:r>
            <a:r>
              <a:rPr lang="en-US" sz="2400" b="1" dirty="0">
                <a:solidFill>
                  <a:schemeClr val="tx2">
                    <a:lumMod val="75000"/>
                  </a:schemeClr>
                </a:solidFill>
              </a:rPr>
              <a:t> bubble</a:t>
            </a:r>
            <a:r>
              <a:rPr sz="2400" b="1" dirty="0">
                <a:solidFill>
                  <a:schemeClr val="tx2">
                    <a:lumMod val="75000"/>
                  </a:schemeClr>
                </a:solidFill>
              </a:rPr>
              <a:t> risk?</a:t>
            </a:r>
            <a:endParaRPr lang="en-US" sz="2400" b="1" dirty="0">
              <a:solidFill>
                <a:schemeClr val="tx2">
                  <a:lumMod val="75000"/>
                </a:schemeClr>
              </a:solidFill>
            </a:endParaRPr>
          </a:p>
          <a:p>
            <a:pPr lvl="1">
              <a:spcBef>
                <a:spcPts val="600"/>
              </a:spcBef>
              <a:spcAft>
                <a:spcPts val="600"/>
              </a:spcAft>
              <a:defRPr sz="2000"/>
            </a:pPr>
            <a:r>
              <a:rPr lang="en-US" sz="2400" b="1" dirty="0">
                <a:solidFill>
                  <a:schemeClr val="tx2">
                    <a:lumMod val="75000"/>
                  </a:schemeClr>
                </a:solidFill>
              </a:rPr>
              <a:t>Is it safe to dive to 100 ft in a 7mm wetsuit</a:t>
            </a:r>
            <a:endParaRPr sz="2400" b="1" dirty="0">
              <a:solidFill>
                <a:schemeClr val="tx2">
                  <a:lumMod val="75000"/>
                </a:schemeClr>
              </a:solidFill>
            </a:endParaRPr>
          </a:p>
        </p:txBody>
      </p:sp>
      <p:sp>
        <p:nvSpPr>
          <p:cNvPr id="4" name="Footer Placeholder 3">
            <a:extLst>
              <a:ext uri="{FF2B5EF4-FFF2-40B4-BE49-F238E27FC236}">
                <a16:creationId xmlns:a16="http://schemas.microsoft.com/office/drawing/2014/main" id="{BF5F630A-2BA9-F2BD-594F-3FAD791338D9}"/>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9BFD7CC4-5F09-EDF3-D8CB-4352BB404F8F}"/>
              </a:ext>
            </a:extLst>
          </p:cNvPr>
          <p:cNvSpPr>
            <a:spLocks noGrp="1"/>
          </p:cNvSpPr>
          <p:nvPr>
            <p:ph type="sldNum" sz="quarter" idx="12"/>
          </p:nvPr>
        </p:nvSpPr>
        <p:spPr/>
        <p:txBody>
          <a:bodyPr/>
          <a:lstStyle/>
          <a:p>
            <a:fld id="{C1FF6DA9-008F-8B48-92A6-B652298478BF}"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8349-FCD6-5F84-3AEC-52AC02EE84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A3CF27-F81F-3FD5-948F-1106AABF9DC6}"/>
              </a:ext>
            </a:extLst>
          </p:cNvPr>
          <p:cNvSpPr>
            <a:spLocks noGrp="1"/>
          </p:cNvSpPr>
          <p:nvPr>
            <p:ph type="title"/>
          </p:nvPr>
        </p:nvSpPr>
        <p:spPr/>
        <p:txBody>
          <a:bodyPr/>
          <a:lstStyle/>
          <a:p>
            <a:r>
              <a:rPr lang="en-US" dirty="0"/>
              <a:t>Deep Stop Summary</a:t>
            </a:r>
          </a:p>
        </p:txBody>
      </p:sp>
      <p:sp>
        <p:nvSpPr>
          <p:cNvPr id="3" name="Content Placeholder 2">
            <a:extLst>
              <a:ext uri="{FF2B5EF4-FFF2-40B4-BE49-F238E27FC236}">
                <a16:creationId xmlns:a16="http://schemas.microsoft.com/office/drawing/2014/main" id="{80F6C4B1-D8D7-12CE-58AF-EB683CB8BF5E}"/>
              </a:ext>
            </a:extLst>
          </p:cNvPr>
          <p:cNvSpPr>
            <a:spLocks noGrp="1"/>
          </p:cNvSpPr>
          <p:nvPr>
            <p:ph idx="1"/>
          </p:nvPr>
        </p:nvSpPr>
        <p:spPr/>
        <p:txBody>
          <a:bodyPr>
            <a:normAutofit/>
          </a:bodyPr>
          <a:lstStyle/>
          <a:p>
            <a:pPr algn="just">
              <a:spcBef>
                <a:spcPts val="1200"/>
              </a:spcBef>
            </a:pPr>
            <a:r>
              <a:rPr lang="en-US" sz="2800" i="1" dirty="0"/>
              <a:t>Recreational divers get the most safety benefit by</a:t>
            </a:r>
          </a:p>
          <a:p>
            <a:pPr lvl="1" algn="just">
              <a:spcBef>
                <a:spcPts val="1200"/>
              </a:spcBef>
            </a:pPr>
            <a:r>
              <a:rPr lang="en-US" sz="2400" i="1" dirty="0"/>
              <a:t>ascending </a:t>
            </a:r>
            <a:r>
              <a:rPr lang="en-US" sz="2400" b="1" i="1" dirty="0"/>
              <a:t>slower</a:t>
            </a:r>
            <a:r>
              <a:rPr lang="en-US" sz="2400" i="1" dirty="0"/>
              <a:t> than 30 ft/min and </a:t>
            </a:r>
          </a:p>
          <a:p>
            <a:pPr lvl="1" algn="just">
              <a:spcBef>
                <a:spcPts val="1200"/>
              </a:spcBef>
            </a:pPr>
            <a:r>
              <a:rPr lang="en-US" sz="2400" b="1" i="1" dirty="0"/>
              <a:t>extending</a:t>
            </a:r>
            <a:r>
              <a:rPr lang="en-US" sz="2400" i="1" dirty="0"/>
              <a:t> the shallow safety stop. </a:t>
            </a:r>
          </a:p>
          <a:p>
            <a:pPr algn="just">
              <a:spcBef>
                <a:spcPts val="2400"/>
              </a:spcBef>
            </a:pPr>
            <a:r>
              <a:rPr lang="en-US" sz="2800" i="1" dirty="0"/>
              <a:t>Deep stops are not typically necessary unless long exposures load slow tissues.</a:t>
            </a:r>
          </a:p>
          <a:p>
            <a:pPr algn="just">
              <a:spcBef>
                <a:spcPts val="2400"/>
              </a:spcBef>
            </a:pPr>
            <a:r>
              <a:rPr lang="en-US" sz="2800" i="1" dirty="0"/>
              <a:t>A deep stop just for the sake of off-gassing may actually see some tissues still on-gassing</a:t>
            </a:r>
            <a:endParaRPr lang="en-US" sz="2000" i="1" dirty="0"/>
          </a:p>
        </p:txBody>
      </p:sp>
      <p:sp>
        <p:nvSpPr>
          <p:cNvPr id="4" name="Footer Placeholder 3">
            <a:extLst>
              <a:ext uri="{FF2B5EF4-FFF2-40B4-BE49-F238E27FC236}">
                <a16:creationId xmlns:a16="http://schemas.microsoft.com/office/drawing/2014/main" id="{7FBE193E-3EBC-388D-B51D-2631A3057C1A}"/>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88BE9812-B353-E8BB-16B4-8D501D4A6CEA}"/>
              </a:ext>
            </a:extLst>
          </p:cNvPr>
          <p:cNvSpPr>
            <a:spLocks noGrp="1"/>
          </p:cNvSpPr>
          <p:nvPr>
            <p:ph type="sldNum" sz="quarter" idx="12"/>
          </p:nvPr>
        </p:nvSpPr>
        <p:spPr/>
        <p:txBody>
          <a:bodyPr/>
          <a:lstStyle/>
          <a:p>
            <a:fld id="{C1FF6DA9-008F-8B48-92A6-B652298478BF}" type="slidenum">
              <a:rPr lang="en-US" smtClean="0"/>
              <a:pPr/>
              <a:t>20</a:t>
            </a:fld>
            <a:endParaRPr lang="en-US" dirty="0"/>
          </a:p>
        </p:txBody>
      </p:sp>
    </p:spTree>
    <p:extLst>
      <p:ext uri="{BB962C8B-B14F-4D97-AF65-F5344CB8AC3E}">
        <p14:creationId xmlns:p14="http://schemas.microsoft.com/office/powerpoint/2010/main" val="2202590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DE1D9-769B-9BFD-7107-14E7A2B57E38}"/>
              </a:ext>
            </a:extLst>
          </p:cNvPr>
          <p:cNvSpPr>
            <a:spLocks noGrp="1"/>
          </p:cNvSpPr>
          <p:nvPr>
            <p:ph idx="1"/>
          </p:nvPr>
        </p:nvSpPr>
        <p:spPr/>
        <p:txBody>
          <a:bodyPr anchor="ctr">
            <a:normAutofit/>
          </a:bodyPr>
          <a:lstStyle/>
          <a:p>
            <a:pPr marL="0" indent="0" algn="ctr">
              <a:buNone/>
            </a:pPr>
            <a:r>
              <a:rPr lang="en-US" sz="4400" dirty="0"/>
              <a:t>A Case Study</a:t>
            </a:r>
          </a:p>
          <a:p>
            <a:pPr marL="0" indent="0" algn="ctr">
              <a:buNone/>
            </a:pPr>
            <a:r>
              <a:rPr lang="en-US" sz="1800" dirty="0"/>
              <a:t>on a slightly different topic</a:t>
            </a:r>
          </a:p>
        </p:txBody>
      </p:sp>
      <p:sp>
        <p:nvSpPr>
          <p:cNvPr id="4" name="Footer Placeholder 3">
            <a:extLst>
              <a:ext uri="{FF2B5EF4-FFF2-40B4-BE49-F238E27FC236}">
                <a16:creationId xmlns:a16="http://schemas.microsoft.com/office/drawing/2014/main" id="{4BB069B8-9244-AB73-9806-A5CA4492999F}"/>
              </a:ext>
            </a:extLst>
          </p:cNvPr>
          <p:cNvSpPr>
            <a:spLocks noGrp="1"/>
          </p:cNvSpPr>
          <p:nvPr>
            <p:ph type="ftr" sz="quarter" idx="11"/>
          </p:nvPr>
        </p:nvSpPr>
        <p:spPr/>
        <p:txBody>
          <a:bodyPr/>
          <a:lstStyle/>
          <a:p>
            <a:r>
              <a:rPr lang="en-US"/>
              <a:t>r.fine</a:t>
            </a:r>
            <a:endParaRPr lang="en-US" dirty="0"/>
          </a:p>
        </p:txBody>
      </p:sp>
      <p:sp>
        <p:nvSpPr>
          <p:cNvPr id="5" name="Slide Number Placeholder 4">
            <a:extLst>
              <a:ext uri="{FF2B5EF4-FFF2-40B4-BE49-F238E27FC236}">
                <a16:creationId xmlns:a16="http://schemas.microsoft.com/office/drawing/2014/main" id="{FC18E4C0-2DD3-EB21-CA13-259595F82895}"/>
              </a:ext>
            </a:extLst>
          </p:cNvPr>
          <p:cNvSpPr>
            <a:spLocks noGrp="1"/>
          </p:cNvSpPr>
          <p:nvPr>
            <p:ph type="sldNum" sz="quarter" idx="12"/>
          </p:nvPr>
        </p:nvSpPr>
        <p:spPr/>
        <p:txBody>
          <a:bodyPr/>
          <a:lstStyle/>
          <a:p>
            <a:fld id="{C1FF6DA9-008F-8B48-92A6-B652298478BF}" type="slidenum">
              <a:rPr lang="en-US" smtClean="0"/>
              <a:pPr/>
              <a:t>21</a:t>
            </a:fld>
            <a:endParaRPr lang="en-US" dirty="0"/>
          </a:p>
        </p:txBody>
      </p:sp>
    </p:spTree>
    <p:extLst>
      <p:ext uri="{BB962C8B-B14F-4D97-AF65-F5344CB8AC3E}">
        <p14:creationId xmlns:p14="http://schemas.microsoft.com/office/powerpoint/2010/main" val="2665143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7BCC-331F-1FAF-5A97-98B43822965C}"/>
              </a:ext>
            </a:extLst>
          </p:cNvPr>
          <p:cNvSpPr>
            <a:spLocks noGrp="1"/>
          </p:cNvSpPr>
          <p:nvPr>
            <p:ph type="title"/>
          </p:nvPr>
        </p:nvSpPr>
        <p:spPr/>
        <p:txBody>
          <a:bodyPr/>
          <a:lstStyle/>
          <a:p>
            <a:r>
              <a:rPr lang="en-US" dirty="0"/>
              <a:t>Fatal Buoyancy Failure </a:t>
            </a:r>
          </a:p>
        </p:txBody>
      </p:sp>
      <p:sp>
        <p:nvSpPr>
          <p:cNvPr id="3" name="Content Placeholder 2">
            <a:extLst>
              <a:ext uri="{FF2B5EF4-FFF2-40B4-BE49-F238E27FC236}">
                <a16:creationId xmlns:a16="http://schemas.microsoft.com/office/drawing/2014/main" id="{3399AD17-3F67-1FCC-326C-047E0D1BDF03}"/>
              </a:ext>
            </a:extLst>
          </p:cNvPr>
          <p:cNvSpPr>
            <a:spLocks noGrp="1"/>
          </p:cNvSpPr>
          <p:nvPr>
            <p:ph idx="1"/>
          </p:nvPr>
        </p:nvSpPr>
        <p:spPr/>
        <p:txBody>
          <a:bodyPr>
            <a:normAutofit fontScale="70000" lnSpcReduction="20000"/>
          </a:bodyPr>
          <a:lstStyle/>
          <a:p>
            <a:pPr>
              <a:spcBef>
                <a:spcPts val="1200"/>
              </a:spcBef>
            </a:pPr>
            <a:r>
              <a:rPr lang="en-US" dirty="0"/>
              <a:t>Incident Summary</a:t>
            </a:r>
          </a:p>
          <a:p>
            <a:pPr lvl="1">
              <a:spcBef>
                <a:spcPts val="1200"/>
              </a:spcBef>
            </a:pPr>
            <a:r>
              <a:rPr lang="en-US" dirty="0"/>
              <a:t>Location: Lake Ray Roberts, Texas (2008)</a:t>
            </a:r>
          </a:p>
          <a:p>
            <a:pPr lvl="1">
              <a:spcBef>
                <a:spcPts val="1200"/>
              </a:spcBef>
            </a:pPr>
            <a:r>
              <a:rPr lang="en-US" dirty="0"/>
              <a:t>Diver: 31-year-old male</a:t>
            </a:r>
          </a:p>
          <a:p>
            <a:pPr lvl="1">
              <a:spcBef>
                <a:spcPts val="1200"/>
              </a:spcBef>
            </a:pPr>
            <a:r>
              <a:rPr lang="en-US" dirty="0"/>
              <a:t>Location: Lake Ray Roberts, North Texas</a:t>
            </a:r>
          </a:p>
          <a:p>
            <a:pPr lvl="1">
              <a:spcBef>
                <a:spcPts val="1200"/>
              </a:spcBef>
            </a:pPr>
            <a:r>
              <a:rPr lang="en-US" dirty="0"/>
              <a:t>Date: July 2008 (holiday weekend)</a:t>
            </a:r>
          </a:p>
          <a:p>
            <a:pPr lvl="1">
              <a:spcBef>
                <a:spcPts val="1200"/>
              </a:spcBef>
            </a:pPr>
            <a:r>
              <a:rPr lang="en-US" dirty="0"/>
              <a:t>Reported </a:t>
            </a:r>
            <a:r>
              <a:rPr lang="en-US" sz="2900" dirty="0"/>
              <a:t>cause</a:t>
            </a:r>
            <a:r>
              <a:rPr lang="en-US" dirty="0"/>
              <a:t>: BC corrugated inflator hose/tube ruptured </a:t>
            </a:r>
          </a:p>
          <a:p>
            <a:pPr lvl="2">
              <a:spcBef>
                <a:spcPts val="800"/>
              </a:spcBef>
            </a:pPr>
            <a:r>
              <a:rPr lang="en-US" dirty="0"/>
              <a:t>diver lost buoyancy control</a:t>
            </a:r>
          </a:p>
          <a:p>
            <a:pPr lvl="1">
              <a:spcBef>
                <a:spcPts val="1200"/>
              </a:spcBef>
            </a:pPr>
            <a:r>
              <a:rPr lang="en-US" dirty="0"/>
              <a:t>Diver was reportedly carrying ~60 </a:t>
            </a:r>
            <a:r>
              <a:rPr lang="en-US" dirty="0" err="1"/>
              <a:t>lb</a:t>
            </a:r>
            <a:r>
              <a:rPr lang="en-US" dirty="0"/>
              <a:t> of lead weight:</a:t>
            </a:r>
          </a:p>
          <a:p>
            <a:pPr lvl="2">
              <a:spcBef>
                <a:spcPts val="600"/>
              </a:spcBef>
            </a:pPr>
            <a:r>
              <a:rPr lang="en-US" dirty="0"/>
              <a:t>full tank at start of dive</a:t>
            </a:r>
          </a:p>
          <a:p>
            <a:pPr lvl="2">
              <a:spcBef>
                <a:spcPts val="600"/>
              </a:spcBef>
            </a:pPr>
            <a:r>
              <a:rPr lang="en-US" dirty="0"/>
              <a:t>the vest weight and,</a:t>
            </a:r>
          </a:p>
          <a:p>
            <a:pPr lvl="2">
              <a:spcBef>
                <a:spcPts val="600"/>
              </a:spcBef>
            </a:pPr>
            <a:r>
              <a:rPr lang="en-US" dirty="0"/>
              <a:t>additional 18 lbs. of weight in belt and pockets</a:t>
            </a:r>
          </a:p>
          <a:p>
            <a:pPr lvl="1">
              <a:spcBef>
                <a:spcPts val="1200"/>
              </a:spcBef>
            </a:pPr>
            <a:r>
              <a:rPr lang="en-US" dirty="0"/>
              <a:t>Air supply: still had ~1200 psi at time of incident</a:t>
            </a:r>
          </a:p>
        </p:txBody>
      </p:sp>
      <p:sp>
        <p:nvSpPr>
          <p:cNvPr id="4" name="Footer Placeholder 3">
            <a:extLst>
              <a:ext uri="{FF2B5EF4-FFF2-40B4-BE49-F238E27FC236}">
                <a16:creationId xmlns:a16="http://schemas.microsoft.com/office/drawing/2014/main" id="{35659B05-3CB1-CED9-66A0-D5F4726F49BA}"/>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0CAB3645-CB6E-4757-84A4-9345E7DD1FEA}"/>
              </a:ext>
            </a:extLst>
          </p:cNvPr>
          <p:cNvSpPr>
            <a:spLocks noGrp="1"/>
          </p:cNvSpPr>
          <p:nvPr>
            <p:ph type="sldNum" sz="quarter" idx="12"/>
          </p:nvPr>
        </p:nvSpPr>
        <p:spPr/>
        <p:txBody>
          <a:bodyPr/>
          <a:lstStyle/>
          <a:p>
            <a:fld id="{C1FF6DA9-008F-8B48-92A6-B652298478BF}" type="slidenum">
              <a:rPr lang="en-US" smtClean="0"/>
              <a:pPr/>
              <a:t>22</a:t>
            </a:fld>
            <a:endParaRPr lang="en-US" dirty="0"/>
          </a:p>
        </p:txBody>
      </p:sp>
    </p:spTree>
    <p:extLst>
      <p:ext uri="{BB962C8B-B14F-4D97-AF65-F5344CB8AC3E}">
        <p14:creationId xmlns:p14="http://schemas.microsoft.com/office/powerpoint/2010/main" val="1891592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6847E-7E15-5B9E-AA0A-105AF9020E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16983-B45A-C9AC-5089-3E36E37F0E81}"/>
              </a:ext>
            </a:extLst>
          </p:cNvPr>
          <p:cNvSpPr>
            <a:spLocks noGrp="1"/>
          </p:cNvSpPr>
          <p:nvPr>
            <p:ph type="title"/>
          </p:nvPr>
        </p:nvSpPr>
        <p:spPr/>
        <p:txBody>
          <a:bodyPr/>
          <a:lstStyle/>
          <a:p>
            <a:r>
              <a:rPr lang="en-US" dirty="0"/>
              <a:t>A Case Study</a:t>
            </a:r>
          </a:p>
        </p:txBody>
      </p:sp>
      <p:sp>
        <p:nvSpPr>
          <p:cNvPr id="3" name="Content Placeholder 2">
            <a:extLst>
              <a:ext uri="{FF2B5EF4-FFF2-40B4-BE49-F238E27FC236}">
                <a16:creationId xmlns:a16="http://schemas.microsoft.com/office/drawing/2014/main" id="{6F3781F4-8EAE-D1C3-AA24-E3A237F9F27A}"/>
              </a:ext>
            </a:extLst>
          </p:cNvPr>
          <p:cNvSpPr>
            <a:spLocks noGrp="1"/>
          </p:cNvSpPr>
          <p:nvPr>
            <p:ph idx="1"/>
          </p:nvPr>
        </p:nvSpPr>
        <p:spPr/>
        <p:txBody>
          <a:bodyPr>
            <a:normAutofit/>
          </a:bodyPr>
          <a:lstStyle/>
          <a:p>
            <a:pPr>
              <a:spcBef>
                <a:spcPts val="1200"/>
              </a:spcBef>
              <a:spcAft>
                <a:spcPts val="600"/>
              </a:spcAft>
            </a:pPr>
            <a:r>
              <a:rPr lang="en-US" dirty="0"/>
              <a:t>What we know – what we don’t</a:t>
            </a:r>
          </a:p>
          <a:p>
            <a:pPr lvl="1">
              <a:spcBef>
                <a:spcPts val="800"/>
              </a:spcBef>
              <a:spcAft>
                <a:spcPts val="600"/>
              </a:spcAft>
            </a:pPr>
            <a:r>
              <a:rPr lang="en-US" dirty="0"/>
              <a:t>Hose/tube rupture caused sudden loss of buoyancy → diver could not offset excess weight.</a:t>
            </a:r>
          </a:p>
          <a:p>
            <a:pPr lvl="1">
              <a:spcBef>
                <a:spcPts val="800"/>
              </a:spcBef>
              <a:spcAft>
                <a:spcPts val="600"/>
              </a:spcAft>
            </a:pPr>
            <a:r>
              <a:rPr lang="en-US" dirty="0"/>
              <a:t>Overweighting compounded risk: diver was unable to swim up effectively.</a:t>
            </a:r>
          </a:p>
          <a:p>
            <a:pPr lvl="1">
              <a:spcBef>
                <a:spcPts val="800"/>
              </a:spcBef>
              <a:spcAft>
                <a:spcPts val="600"/>
              </a:spcAft>
            </a:pPr>
            <a:r>
              <a:rPr lang="en-US" dirty="0"/>
              <a:t>Panicking did not help matters</a:t>
            </a:r>
          </a:p>
        </p:txBody>
      </p:sp>
      <p:sp>
        <p:nvSpPr>
          <p:cNvPr id="4" name="Footer Placeholder 3">
            <a:extLst>
              <a:ext uri="{FF2B5EF4-FFF2-40B4-BE49-F238E27FC236}">
                <a16:creationId xmlns:a16="http://schemas.microsoft.com/office/drawing/2014/main" id="{C14A3079-1895-FF16-2DC5-E7BD7A9A2C4F}"/>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5A71AF9E-13E9-0938-AD0B-CB7CED1718C7}"/>
              </a:ext>
            </a:extLst>
          </p:cNvPr>
          <p:cNvSpPr>
            <a:spLocks noGrp="1"/>
          </p:cNvSpPr>
          <p:nvPr>
            <p:ph type="sldNum" sz="quarter" idx="12"/>
          </p:nvPr>
        </p:nvSpPr>
        <p:spPr/>
        <p:txBody>
          <a:bodyPr/>
          <a:lstStyle/>
          <a:p>
            <a:fld id="{C1FF6DA9-008F-8B48-92A6-B652298478BF}" type="slidenum">
              <a:rPr lang="en-US" smtClean="0"/>
              <a:pPr/>
              <a:t>23</a:t>
            </a:fld>
            <a:endParaRPr lang="en-US" dirty="0"/>
          </a:p>
        </p:txBody>
      </p:sp>
    </p:spTree>
    <p:extLst>
      <p:ext uri="{BB962C8B-B14F-4D97-AF65-F5344CB8AC3E}">
        <p14:creationId xmlns:p14="http://schemas.microsoft.com/office/powerpoint/2010/main" val="2861123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this teach us anything</a:t>
            </a:r>
            <a:endParaRPr dirty="0"/>
          </a:p>
        </p:txBody>
      </p:sp>
      <p:sp>
        <p:nvSpPr>
          <p:cNvPr id="3" name="Content Placeholder 2"/>
          <p:cNvSpPr>
            <a:spLocks noGrp="1"/>
          </p:cNvSpPr>
          <p:nvPr>
            <p:ph idx="1"/>
          </p:nvPr>
        </p:nvSpPr>
        <p:spPr/>
        <p:txBody>
          <a:bodyPr>
            <a:normAutofit/>
          </a:bodyPr>
          <a:lstStyle/>
          <a:p>
            <a:pPr>
              <a:spcBef>
                <a:spcPts val="600"/>
              </a:spcBef>
              <a:spcAft>
                <a:spcPts val="600"/>
              </a:spcAft>
              <a:defRPr sz="2000"/>
            </a:pPr>
            <a:r>
              <a:rPr lang="en-US" sz="2800" dirty="0"/>
              <a:t>Wetsuit Buoyancy Loss with Depth in cold water</a:t>
            </a:r>
          </a:p>
          <a:p>
            <a:pPr lvl="1">
              <a:spcBef>
                <a:spcPts val="600"/>
              </a:spcBef>
              <a:spcAft>
                <a:spcPts val="600"/>
              </a:spcAft>
              <a:defRPr sz="2000"/>
            </a:pPr>
            <a:r>
              <a:rPr sz="2400" dirty="0"/>
              <a:t>7 mm wetsuit compresses significantly with depth.</a:t>
            </a:r>
          </a:p>
          <a:p>
            <a:pPr lvl="2">
              <a:spcBef>
                <a:spcPts val="600"/>
              </a:spcBef>
              <a:spcAft>
                <a:spcPts val="600"/>
              </a:spcAft>
              <a:defRPr sz="2000"/>
            </a:pPr>
            <a:r>
              <a:rPr sz="1800" dirty="0"/>
              <a:t>Surface: high buoyancy → requires extra lead.</a:t>
            </a:r>
          </a:p>
          <a:p>
            <a:pPr lvl="2">
              <a:spcBef>
                <a:spcPts val="0"/>
              </a:spcBef>
              <a:spcAft>
                <a:spcPts val="600"/>
              </a:spcAft>
              <a:defRPr sz="2000"/>
            </a:pPr>
            <a:r>
              <a:rPr sz="1800" dirty="0"/>
              <a:t>At 110 ft: most buoyancy lost → diver relies heavily on BCD.</a:t>
            </a:r>
          </a:p>
          <a:p>
            <a:pPr>
              <a:spcBef>
                <a:spcPts val="1800"/>
              </a:spcBef>
              <a:spcAft>
                <a:spcPts val="600"/>
              </a:spcAft>
              <a:defRPr sz="2000"/>
            </a:pPr>
            <a:r>
              <a:rPr sz="2800" dirty="0"/>
              <a:t>Failure of BCD bladder at depth creates severe negative buoyancy</a:t>
            </a:r>
            <a:r>
              <a:rPr sz="2800" b="1" dirty="0"/>
              <a:t>.</a:t>
            </a:r>
          </a:p>
          <a:p>
            <a:pPr lvl="1">
              <a:spcBef>
                <a:spcPts val="1800"/>
              </a:spcBef>
              <a:spcAft>
                <a:spcPts val="600"/>
              </a:spcAft>
              <a:defRPr sz="2000"/>
            </a:pPr>
            <a:r>
              <a:rPr sz="2400" dirty="0"/>
              <a:t>Combination of depth + wetsuit compression = sharp edge </a:t>
            </a:r>
            <a:r>
              <a:rPr lang="en-US" sz="2400" dirty="0"/>
              <a:t>of safe diving </a:t>
            </a:r>
            <a:r>
              <a:rPr sz="2400" dirty="0"/>
              <a:t>if things go wrong.</a:t>
            </a:r>
          </a:p>
        </p:txBody>
      </p:sp>
      <p:sp>
        <p:nvSpPr>
          <p:cNvPr id="4" name="Footer Placeholder 3">
            <a:extLst>
              <a:ext uri="{FF2B5EF4-FFF2-40B4-BE49-F238E27FC236}">
                <a16:creationId xmlns:a16="http://schemas.microsoft.com/office/drawing/2014/main" id="{FAD41D94-BB07-7E8E-CB96-61DD62E2C24C}"/>
              </a:ext>
            </a:extLst>
          </p:cNvPr>
          <p:cNvSpPr>
            <a:spLocks noGrp="1"/>
          </p:cNvSpPr>
          <p:nvPr>
            <p:ph type="ftr" sz="quarter" idx="11"/>
          </p:nvPr>
        </p:nvSpPr>
        <p:spPr>
          <a:xfrm>
            <a:off x="3848100" y="6308725"/>
            <a:ext cx="1447800" cy="365125"/>
          </a:xfrm>
        </p:spPr>
        <p:txBody>
          <a:bodyPr/>
          <a:lstStyle/>
          <a:p>
            <a:r>
              <a:rPr lang="fr-FR" dirty="0" err="1"/>
              <a:t>r.fine</a:t>
            </a:r>
            <a:endParaRPr lang="en-US" dirty="0"/>
          </a:p>
        </p:txBody>
      </p:sp>
      <p:sp>
        <p:nvSpPr>
          <p:cNvPr id="6" name="Slide Number Placeholder 5">
            <a:extLst>
              <a:ext uri="{FF2B5EF4-FFF2-40B4-BE49-F238E27FC236}">
                <a16:creationId xmlns:a16="http://schemas.microsoft.com/office/drawing/2014/main" id="{11C902EA-B3D5-689D-A54F-F57181CE395A}"/>
              </a:ext>
            </a:extLst>
          </p:cNvPr>
          <p:cNvSpPr>
            <a:spLocks noGrp="1"/>
          </p:cNvSpPr>
          <p:nvPr>
            <p:ph type="sldNum" sz="quarter" idx="12"/>
          </p:nvPr>
        </p:nvSpPr>
        <p:spPr/>
        <p:txBody>
          <a:bodyPr/>
          <a:lstStyle/>
          <a:p>
            <a:fld id="{C1FF6DA9-008F-8B48-92A6-B652298478BF}"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Uncontrolled Ascent Risk from 110 ft</a:t>
            </a:r>
          </a:p>
        </p:txBody>
      </p:sp>
      <p:sp>
        <p:nvSpPr>
          <p:cNvPr id="3" name="Content Placeholder 2"/>
          <p:cNvSpPr>
            <a:spLocks noGrp="1"/>
          </p:cNvSpPr>
          <p:nvPr>
            <p:ph idx="1"/>
          </p:nvPr>
        </p:nvSpPr>
        <p:spPr/>
        <p:txBody>
          <a:bodyPr>
            <a:normAutofit/>
          </a:bodyPr>
          <a:lstStyle/>
          <a:p>
            <a:pPr>
              <a:spcBef>
                <a:spcPts val="600"/>
              </a:spcBef>
              <a:spcAft>
                <a:spcPts val="600"/>
              </a:spcAft>
              <a:defRPr sz="2000"/>
            </a:pPr>
            <a:r>
              <a:rPr sz="2400" dirty="0"/>
              <a:t>If BCD fails, dropping weights may trigger runaway ascent.</a:t>
            </a:r>
          </a:p>
          <a:p>
            <a:pPr lvl="1">
              <a:spcBef>
                <a:spcPts val="600"/>
              </a:spcBef>
              <a:spcAft>
                <a:spcPts val="600"/>
              </a:spcAft>
              <a:defRPr sz="2000"/>
            </a:pPr>
            <a:r>
              <a:rPr sz="2000" dirty="0"/>
              <a:t>Controlled ascent: slow gradient = gas tension managed.</a:t>
            </a:r>
          </a:p>
          <a:p>
            <a:pPr lvl="1">
              <a:spcBef>
                <a:spcPts val="0"/>
              </a:spcBef>
              <a:spcAft>
                <a:spcPts val="600"/>
              </a:spcAft>
              <a:defRPr sz="2000"/>
            </a:pPr>
            <a:r>
              <a:rPr sz="2000" dirty="0"/>
              <a:t>Uncontrolled ascent: steep gradient = neurological bubble risk.</a:t>
            </a:r>
          </a:p>
          <a:p>
            <a:pPr>
              <a:spcBef>
                <a:spcPts val="1800"/>
              </a:spcBef>
              <a:spcAft>
                <a:spcPts val="600"/>
              </a:spcAft>
              <a:defRPr sz="2000"/>
            </a:pPr>
            <a:r>
              <a:rPr sz="2400" dirty="0"/>
              <a:t>Blowing bubbles protects lungs (AGE) </a:t>
            </a:r>
            <a:endParaRPr lang="en-US" sz="2400" dirty="0"/>
          </a:p>
          <a:p>
            <a:pPr lvl="1">
              <a:spcBef>
                <a:spcPts val="0"/>
              </a:spcBef>
              <a:spcAft>
                <a:spcPts val="600"/>
              </a:spcAft>
              <a:defRPr sz="2000"/>
            </a:pPr>
            <a:r>
              <a:rPr lang="en-US" sz="2000" dirty="0"/>
              <a:t>Does nothing to mitigate bubble formations in neurological tissues</a:t>
            </a:r>
            <a:endParaRPr sz="2000" dirty="0"/>
          </a:p>
          <a:p>
            <a:pPr>
              <a:spcBef>
                <a:spcPts val="1800"/>
              </a:spcBef>
              <a:spcAft>
                <a:spcPts val="600"/>
              </a:spcAft>
              <a:defRPr sz="2000"/>
            </a:pPr>
            <a:r>
              <a:rPr sz="2400" dirty="0"/>
              <a:t>Fast tissue insult → spinal cord, brain most vulnerable.</a:t>
            </a:r>
          </a:p>
        </p:txBody>
      </p:sp>
      <p:sp>
        <p:nvSpPr>
          <p:cNvPr id="4" name="Footer Placeholder 3">
            <a:extLst>
              <a:ext uri="{FF2B5EF4-FFF2-40B4-BE49-F238E27FC236}">
                <a16:creationId xmlns:a16="http://schemas.microsoft.com/office/drawing/2014/main" id="{3FDA765E-21F5-7376-4E68-44783DD2F600}"/>
              </a:ext>
            </a:extLst>
          </p:cNvPr>
          <p:cNvSpPr>
            <a:spLocks noGrp="1"/>
          </p:cNvSpPr>
          <p:nvPr>
            <p:ph type="ftr" sz="quarter" idx="11"/>
          </p:nvPr>
        </p:nvSpPr>
        <p:spPr>
          <a:xfrm>
            <a:off x="3751847" y="6308725"/>
            <a:ext cx="1640305" cy="365125"/>
          </a:xfrm>
        </p:spPr>
        <p:txBody>
          <a:bodyPr/>
          <a:lstStyle/>
          <a:p>
            <a:r>
              <a:rPr lang="fr-FR" dirty="0" err="1"/>
              <a:t>r.fine</a:t>
            </a:r>
            <a:endParaRPr lang="en-US" dirty="0"/>
          </a:p>
        </p:txBody>
      </p:sp>
      <p:sp>
        <p:nvSpPr>
          <p:cNvPr id="6" name="Slide Number Placeholder 5">
            <a:extLst>
              <a:ext uri="{FF2B5EF4-FFF2-40B4-BE49-F238E27FC236}">
                <a16:creationId xmlns:a16="http://schemas.microsoft.com/office/drawing/2014/main" id="{2F52A698-EC65-CECC-5986-5E128357E2CC}"/>
              </a:ext>
            </a:extLst>
          </p:cNvPr>
          <p:cNvSpPr>
            <a:spLocks noGrp="1"/>
          </p:cNvSpPr>
          <p:nvPr>
            <p:ph type="sldNum" sz="quarter" idx="12"/>
          </p:nvPr>
        </p:nvSpPr>
        <p:spPr/>
        <p:txBody>
          <a:bodyPr/>
          <a:lstStyle/>
          <a:p>
            <a:fld id="{C1FF6DA9-008F-8B48-92A6-B652298478BF}"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2FC6A-9431-DC48-5F72-F99D828A8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7CA6A8-1585-246B-C09A-4D98DDE7592D}"/>
              </a:ext>
            </a:extLst>
          </p:cNvPr>
          <p:cNvSpPr>
            <a:spLocks noGrp="1"/>
          </p:cNvSpPr>
          <p:nvPr>
            <p:ph type="title"/>
          </p:nvPr>
        </p:nvSpPr>
        <p:spPr/>
        <p:txBody>
          <a:bodyPr>
            <a:normAutofit/>
          </a:bodyPr>
          <a:lstStyle/>
          <a:p>
            <a:r>
              <a:rPr lang="en-US" dirty="0"/>
              <a:t>What Next</a:t>
            </a:r>
            <a:endParaRPr dirty="0"/>
          </a:p>
        </p:txBody>
      </p:sp>
      <p:sp>
        <p:nvSpPr>
          <p:cNvPr id="3" name="Content Placeholder 2">
            <a:extLst>
              <a:ext uri="{FF2B5EF4-FFF2-40B4-BE49-F238E27FC236}">
                <a16:creationId xmlns:a16="http://schemas.microsoft.com/office/drawing/2014/main" id="{4203F817-97E9-B7B8-2772-A52CD09A5B23}"/>
              </a:ext>
            </a:extLst>
          </p:cNvPr>
          <p:cNvSpPr>
            <a:spLocks noGrp="1"/>
          </p:cNvSpPr>
          <p:nvPr>
            <p:ph idx="1"/>
          </p:nvPr>
        </p:nvSpPr>
        <p:spPr/>
        <p:txBody>
          <a:bodyPr>
            <a:normAutofit/>
          </a:bodyPr>
          <a:lstStyle/>
          <a:p>
            <a:pPr>
              <a:spcBef>
                <a:spcPts val="600"/>
              </a:spcBef>
              <a:spcAft>
                <a:spcPts val="600"/>
              </a:spcAft>
              <a:defRPr sz="2000"/>
            </a:pPr>
            <a:r>
              <a:rPr lang="en-US" sz="2400" u="sng" dirty="0"/>
              <a:t>Is deep, cold-water lake diving safe in a 7mm wetsuit?</a:t>
            </a:r>
          </a:p>
          <a:p>
            <a:pPr lvl="1">
              <a:spcBef>
                <a:spcPts val="600"/>
              </a:spcBef>
              <a:spcAft>
                <a:spcPts val="600"/>
              </a:spcAft>
              <a:defRPr sz="2000"/>
            </a:pPr>
            <a:r>
              <a:rPr lang="en-US" sz="2000" dirty="0"/>
              <a:t>Maybe</a:t>
            </a:r>
          </a:p>
          <a:p>
            <a:pPr lvl="1">
              <a:spcBef>
                <a:spcPts val="600"/>
              </a:spcBef>
              <a:spcAft>
                <a:spcPts val="600"/>
              </a:spcAft>
              <a:defRPr sz="2000"/>
            </a:pPr>
            <a:r>
              <a:rPr lang="en-US" sz="2000" dirty="0"/>
              <a:t>Risks are certainly higher</a:t>
            </a:r>
          </a:p>
          <a:p>
            <a:pPr lvl="1">
              <a:spcBef>
                <a:spcPts val="600"/>
              </a:spcBef>
              <a:spcAft>
                <a:spcPts val="600"/>
              </a:spcAft>
              <a:defRPr sz="2000"/>
            </a:pPr>
            <a:r>
              <a:rPr lang="en-US" sz="2000" dirty="0"/>
              <a:t>Equipment checks and servicing can mitigate failures</a:t>
            </a:r>
          </a:p>
          <a:p>
            <a:pPr lvl="1">
              <a:spcBef>
                <a:spcPts val="600"/>
              </a:spcBef>
              <a:spcAft>
                <a:spcPts val="600"/>
              </a:spcAft>
              <a:defRPr sz="2000"/>
            </a:pPr>
            <a:r>
              <a:rPr lang="en-US" sz="2000" dirty="0"/>
              <a:t>Planning and practicing can mitigate panic</a:t>
            </a:r>
          </a:p>
          <a:p>
            <a:pPr lvl="1">
              <a:spcBef>
                <a:spcPts val="600"/>
              </a:spcBef>
              <a:spcAft>
                <a:spcPts val="600"/>
              </a:spcAft>
              <a:defRPr sz="2000"/>
            </a:pPr>
            <a:r>
              <a:rPr lang="en-US" sz="2000" dirty="0"/>
              <a:t>Dive agencies do not teach or addresses the issue</a:t>
            </a:r>
          </a:p>
          <a:p>
            <a:pPr lvl="1">
              <a:spcBef>
                <a:spcPts val="600"/>
              </a:spcBef>
              <a:spcAft>
                <a:spcPts val="600"/>
              </a:spcAft>
              <a:defRPr sz="2000"/>
            </a:pPr>
            <a:r>
              <a:rPr lang="en-US" sz="2000" dirty="0"/>
              <a:t>Diver is responsible</a:t>
            </a:r>
          </a:p>
          <a:p>
            <a:pPr lvl="2">
              <a:spcBef>
                <a:spcPts val="600"/>
              </a:spcBef>
              <a:spcAft>
                <a:spcPts val="600"/>
              </a:spcAft>
              <a:defRPr sz="2000"/>
            </a:pPr>
            <a:r>
              <a:rPr lang="en-US" sz="1600" dirty="0"/>
              <a:t>know your limits</a:t>
            </a:r>
          </a:p>
          <a:p>
            <a:pPr lvl="2">
              <a:spcBef>
                <a:spcPts val="600"/>
              </a:spcBef>
              <a:spcAft>
                <a:spcPts val="600"/>
              </a:spcAft>
              <a:defRPr sz="2000"/>
            </a:pPr>
            <a:r>
              <a:rPr lang="en-US" sz="1600" dirty="0"/>
              <a:t>test your capabilities</a:t>
            </a:r>
            <a:endParaRPr sz="1200" dirty="0"/>
          </a:p>
        </p:txBody>
      </p:sp>
      <p:sp>
        <p:nvSpPr>
          <p:cNvPr id="4" name="Footer Placeholder 3">
            <a:extLst>
              <a:ext uri="{FF2B5EF4-FFF2-40B4-BE49-F238E27FC236}">
                <a16:creationId xmlns:a16="http://schemas.microsoft.com/office/drawing/2014/main" id="{F20B490F-1444-DAFA-7CC6-BF30052CDEC0}"/>
              </a:ext>
            </a:extLst>
          </p:cNvPr>
          <p:cNvSpPr>
            <a:spLocks noGrp="1"/>
          </p:cNvSpPr>
          <p:nvPr>
            <p:ph type="ftr" sz="quarter" idx="11"/>
          </p:nvPr>
        </p:nvSpPr>
        <p:spPr>
          <a:xfrm>
            <a:off x="3751847" y="6308725"/>
            <a:ext cx="1640305" cy="365125"/>
          </a:xfrm>
        </p:spPr>
        <p:txBody>
          <a:bodyPr/>
          <a:lstStyle/>
          <a:p>
            <a:r>
              <a:rPr lang="fr-FR" dirty="0" err="1"/>
              <a:t>r.fine</a:t>
            </a:r>
            <a:endParaRPr lang="en-US" dirty="0"/>
          </a:p>
        </p:txBody>
      </p:sp>
      <p:sp>
        <p:nvSpPr>
          <p:cNvPr id="6" name="Slide Number Placeholder 5">
            <a:extLst>
              <a:ext uri="{FF2B5EF4-FFF2-40B4-BE49-F238E27FC236}">
                <a16:creationId xmlns:a16="http://schemas.microsoft.com/office/drawing/2014/main" id="{C24E4BD0-583A-8E5E-774A-14F78B0EA12D}"/>
              </a:ext>
            </a:extLst>
          </p:cNvPr>
          <p:cNvSpPr>
            <a:spLocks noGrp="1"/>
          </p:cNvSpPr>
          <p:nvPr>
            <p:ph type="sldNum" sz="quarter" idx="12"/>
          </p:nvPr>
        </p:nvSpPr>
        <p:spPr/>
        <p:txBody>
          <a:bodyPr/>
          <a:lstStyle/>
          <a:p>
            <a:fld id="{C1FF6DA9-008F-8B48-92A6-B652298478BF}" type="slidenum">
              <a:rPr lang="en-US" smtClean="0"/>
              <a:pPr/>
              <a:t>26</a:t>
            </a:fld>
            <a:endParaRPr lang="en-US" dirty="0"/>
          </a:p>
        </p:txBody>
      </p:sp>
    </p:spTree>
    <p:extLst>
      <p:ext uri="{BB962C8B-B14F-4D97-AF65-F5344CB8AC3E}">
        <p14:creationId xmlns:p14="http://schemas.microsoft.com/office/powerpoint/2010/main" val="2721995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7F0A-66D9-A4BB-255E-684788E54DFB}"/>
              </a:ext>
            </a:extLst>
          </p:cNvPr>
          <p:cNvSpPr>
            <a:spLocks noGrp="1"/>
          </p:cNvSpPr>
          <p:nvPr>
            <p:ph type="title"/>
          </p:nvPr>
        </p:nvSpPr>
        <p:spPr/>
        <p:txBody>
          <a:bodyPr/>
          <a:lstStyle/>
          <a:p>
            <a:r>
              <a:rPr lang="en-US" dirty="0"/>
              <a:t>Final Points</a:t>
            </a:r>
          </a:p>
        </p:txBody>
      </p:sp>
      <p:sp>
        <p:nvSpPr>
          <p:cNvPr id="3" name="Content Placeholder 2">
            <a:extLst>
              <a:ext uri="{FF2B5EF4-FFF2-40B4-BE49-F238E27FC236}">
                <a16:creationId xmlns:a16="http://schemas.microsoft.com/office/drawing/2014/main" id="{DD2582B3-BCB8-3AA6-13C6-281520B46965}"/>
              </a:ext>
            </a:extLst>
          </p:cNvPr>
          <p:cNvSpPr>
            <a:spLocks noGrp="1"/>
          </p:cNvSpPr>
          <p:nvPr>
            <p:ph idx="1"/>
          </p:nvPr>
        </p:nvSpPr>
        <p:spPr/>
        <p:txBody>
          <a:bodyPr>
            <a:normAutofit/>
          </a:bodyPr>
          <a:lstStyle/>
          <a:p>
            <a:pPr>
              <a:spcBef>
                <a:spcPts val="800"/>
              </a:spcBef>
              <a:spcAft>
                <a:spcPts val="800"/>
              </a:spcAft>
            </a:pPr>
            <a:r>
              <a:rPr lang="en-US" b="1" dirty="0"/>
              <a:t>Deep Stops research</a:t>
            </a:r>
            <a:r>
              <a:rPr lang="en-US" dirty="0"/>
              <a:t> shows us why rapid pressure changes are dangerous even within NDL.</a:t>
            </a:r>
          </a:p>
          <a:p>
            <a:pPr>
              <a:spcBef>
                <a:spcPts val="800"/>
              </a:spcBef>
              <a:spcAft>
                <a:spcPts val="800"/>
              </a:spcAft>
            </a:pPr>
            <a:r>
              <a:rPr lang="en-US" b="1" dirty="0"/>
              <a:t>7 mm wetsuit research</a:t>
            </a:r>
            <a:r>
              <a:rPr lang="en-US" dirty="0"/>
              <a:t> shows how easily a diver can be forced into such a rapid ascent if buoyancy systems fail at depth.</a:t>
            </a:r>
          </a:p>
        </p:txBody>
      </p:sp>
      <p:sp>
        <p:nvSpPr>
          <p:cNvPr id="4" name="Footer Placeholder 3">
            <a:extLst>
              <a:ext uri="{FF2B5EF4-FFF2-40B4-BE49-F238E27FC236}">
                <a16:creationId xmlns:a16="http://schemas.microsoft.com/office/drawing/2014/main" id="{72CEA306-7FD4-8033-72D7-579A4D327FB7}"/>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0A1DA05C-0524-BEAD-F8F7-A18132DF5EB0}"/>
              </a:ext>
            </a:extLst>
          </p:cNvPr>
          <p:cNvSpPr>
            <a:spLocks noGrp="1"/>
          </p:cNvSpPr>
          <p:nvPr>
            <p:ph type="sldNum" sz="quarter" idx="12"/>
          </p:nvPr>
        </p:nvSpPr>
        <p:spPr/>
        <p:txBody>
          <a:bodyPr/>
          <a:lstStyle/>
          <a:p>
            <a:fld id="{C1FF6DA9-008F-8B48-92A6-B652298478BF}" type="slidenum">
              <a:rPr lang="en-US" smtClean="0"/>
              <a:pPr/>
              <a:t>27</a:t>
            </a:fld>
            <a:endParaRPr lang="en-US" dirty="0"/>
          </a:p>
        </p:txBody>
      </p:sp>
    </p:spTree>
    <p:extLst>
      <p:ext uri="{BB962C8B-B14F-4D97-AF65-F5344CB8AC3E}">
        <p14:creationId xmlns:p14="http://schemas.microsoft.com/office/powerpoint/2010/main" val="1293787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0A75E-BB76-82CE-B137-B972601922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706B2-4D07-D88D-AA85-C5F6D9EC077E}"/>
              </a:ext>
            </a:extLst>
          </p:cNvPr>
          <p:cNvSpPr>
            <a:spLocks noGrp="1"/>
          </p:cNvSpPr>
          <p:nvPr>
            <p:ph type="title"/>
          </p:nvPr>
        </p:nvSpPr>
        <p:spPr/>
        <p:txBody>
          <a:bodyPr/>
          <a:lstStyle/>
          <a:p>
            <a:r>
              <a:rPr lang="en-US" dirty="0"/>
              <a:t>Final Points</a:t>
            </a:r>
          </a:p>
        </p:txBody>
      </p:sp>
      <p:sp>
        <p:nvSpPr>
          <p:cNvPr id="3" name="Content Placeholder 2">
            <a:extLst>
              <a:ext uri="{FF2B5EF4-FFF2-40B4-BE49-F238E27FC236}">
                <a16:creationId xmlns:a16="http://schemas.microsoft.com/office/drawing/2014/main" id="{38738707-3EC4-F4C2-595F-8FA8BABD6D16}"/>
              </a:ext>
            </a:extLst>
          </p:cNvPr>
          <p:cNvSpPr>
            <a:spLocks noGrp="1"/>
          </p:cNvSpPr>
          <p:nvPr>
            <p:ph idx="1"/>
          </p:nvPr>
        </p:nvSpPr>
        <p:spPr/>
        <p:txBody>
          <a:bodyPr>
            <a:normAutofit/>
          </a:bodyPr>
          <a:lstStyle/>
          <a:p>
            <a:pPr>
              <a:spcBef>
                <a:spcPts val="800"/>
              </a:spcBef>
              <a:spcAft>
                <a:spcPts val="800"/>
              </a:spcAft>
            </a:pPr>
            <a:r>
              <a:rPr lang="en-US" dirty="0"/>
              <a:t>Together, the message is:</a:t>
            </a:r>
          </a:p>
          <a:p>
            <a:pPr lvl="1">
              <a:spcBef>
                <a:spcPts val="600"/>
              </a:spcBef>
              <a:spcAft>
                <a:spcPts val="1200"/>
              </a:spcAft>
            </a:pPr>
            <a:r>
              <a:rPr lang="en-US" sz="3200" i="1" dirty="0"/>
              <a:t>The physics and physiology don’t care about agency limits.</a:t>
            </a:r>
            <a:endParaRPr lang="en-US" sz="3200" dirty="0"/>
          </a:p>
          <a:p>
            <a:pPr lvl="1">
              <a:spcBef>
                <a:spcPts val="600"/>
              </a:spcBef>
              <a:spcAft>
                <a:spcPts val="1200"/>
              </a:spcAft>
            </a:pPr>
            <a:r>
              <a:rPr lang="en-US" sz="3200" i="1" dirty="0"/>
              <a:t>A “no-deco” label won’t protect you from a bad ascent.</a:t>
            </a:r>
            <a:endParaRPr lang="en-US" sz="3200" dirty="0"/>
          </a:p>
          <a:p>
            <a:pPr lvl="1">
              <a:spcBef>
                <a:spcPts val="600"/>
              </a:spcBef>
              <a:spcAft>
                <a:spcPts val="1200"/>
              </a:spcAft>
            </a:pPr>
            <a:r>
              <a:rPr lang="en-US" sz="3200" i="1" dirty="0"/>
              <a:t>Diving smart means preventing uncontrolled ascents before they start.</a:t>
            </a:r>
            <a:endParaRPr lang="en-US" sz="3200" dirty="0"/>
          </a:p>
          <a:p>
            <a:pPr>
              <a:spcBef>
                <a:spcPts val="800"/>
              </a:spcBef>
              <a:spcAft>
                <a:spcPts val="800"/>
              </a:spcAft>
            </a:pPr>
            <a:endParaRPr lang="en-US" dirty="0"/>
          </a:p>
        </p:txBody>
      </p:sp>
      <p:sp>
        <p:nvSpPr>
          <p:cNvPr id="4" name="Footer Placeholder 3">
            <a:extLst>
              <a:ext uri="{FF2B5EF4-FFF2-40B4-BE49-F238E27FC236}">
                <a16:creationId xmlns:a16="http://schemas.microsoft.com/office/drawing/2014/main" id="{668081DF-1EB0-2B88-E15C-27DF132389E9}"/>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27CBC303-6896-ECE7-6504-0EA7A97D9ACE}"/>
              </a:ext>
            </a:extLst>
          </p:cNvPr>
          <p:cNvSpPr>
            <a:spLocks noGrp="1"/>
          </p:cNvSpPr>
          <p:nvPr>
            <p:ph type="sldNum" sz="quarter" idx="12"/>
          </p:nvPr>
        </p:nvSpPr>
        <p:spPr/>
        <p:txBody>
          <a:bodyPr/>
          <a:lstStyle/>
          <a:p>
            <a:fld id="{C1FF6DA9-008F-8B48-92A6-B652298478BF}" type="slidenum">
              <a:rPr lang="en-US" smtClean="0"/>
              <a:pPr/>
              <a:t>28</a:t>
            </a:fld>
            <a:endParaRPr lang="en-US" dirty="0"/>
          </a:p>
        </p:txBody>
      </p:sp>
    </p:spTree>
    <p:extLst>
      <p:ext uri="{BB962C8B-B14F-4D97-AF65-F5344CB8AC3E}">
        <p14:creationId xmlns:p14="http://schemas.microsoft.com/office/powerpoint/2010/main" val="2314345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5C27-ACE3-F93F-5F05-2B56880B61C8}"/>
              </a:ext>
            </a:extLst>
          </p:cNvPr>
          <p:cNvSpPr>
            <a:spLocks noGrp="1"/>
          </p:cNvSpPr>
          <p:nvPr>
            <p:ph type="title"/>
          </p:nvPr>
        </p:nvSpPr>
        <p:spPr/>
        <p:txBody>
          <a:bodyPr/>
          <a:lstStyle/>
          <a:p>
            <a:r>
              <a:rPr lang="en-US" dirty="0"/>
              <a:t>Final Points</a:t>
            </a:r>
          </a:p>
        </p:txBody>
      </p:sp>
      <p:sp>
        <p:nvSpPr>
          <p:cNvPr id="3" name="Content Placeholder 2">
            <a:extLst>
              <a:ext uri="{FF2B5EF4-FFF2-40B4-BE49-F238E27FC236}">
                <a16:creationId xmlns:a16="http://schemas.microsoft.com/office/drawing/2014/main" id="{B8F22FD1-BB22-9562-5157-C17E976FD525}"/>
              </a:ext>
            </a:extLst>
          </p:cNvPr>
          <p:cNvSpPr>
            <a:spLocks noGrp="1"/>
          </p:cNvSpPr>
          <p:nvPr>
            <p:ph idx="1"/>
          </p:nvPr>
        </p:nvSpPr>
        <p:spPr/>
        <p:txBody>
          <a:bodyPr>
            <a:normAutofit fontScale="85000" lnSpcReduction="20000"/>
          </a:bodyPr>
          <a:lstStyle/>
          <a:p>
            <a:r>
              <a:rPr lang="en-US" sz="3800" b="1" dirty="0">
                <a:solidFill>
                  <a:schemeClr val="tx2">
                    <a:lumMod val="75000"/>
                  </a:schemeClr>
                </a:solidFill>
              </a:rPr>
              <a:t>The Leadership Reality Check</a:t>
            </a:r>
          </a:p>
          <a:p>
            <a:pPr lvl="1">
              <a:spcBef>
                <a:spcPts val="1200"/>
              </a:spcBef>
            </a:pPr>
            <a:r>
              <a:rPr lang="en-US" b="1" dirty="0"/>
              <a:t>Recreational ≠ Always Immediate Exit:</a:t>
            </a:r>
            <a:endParaRPr lang="en-US" dirty="0"/>
          </a:p>
          <a:p>
            <a:pPr lvl="2"/>
            <a:r>
              <a:rPr lang="en-US" dirty="0"/>
              <a:t>True “no-overhead” diving applies in physical terms (no cave/ice/ship overhead), but </a:t>
            </a:r>
          </a:p>
          <a:p>
            <a:pPr lvl="2"/>
            <a:r>
              <a:rPr lang="en-US" i="1" dirty="0"/>
              <a:t>physiological overhead</a:t>
            </a:r>
            <a:r>
              <a:rPr lang="en-US" dirty="0"/>
              <a:t> begins at depth when gas loading is high.</a:t>
            </a:r>
          </a:p>
          <a:p>
            <a:pPr lvl="1">
              <a:spcBef>
                <a:spcPts val="1800"/>
              </a:spcBef>
            </a:pPr>
            <a:r>
              <a:rPr lang="en-US" b="1" dirty="0"/>
              <a:t>Instructor Responsibility:</a:t>
            </a:r>
            <a:endParaRPr lang="en-US" dirty="0"/>
          </a:p>
          <a:p>
            <a:pPr lvl="2"/>
            <a:r>
              <a:rPr lang="en-US" dirty="0"/>
              <a:t>Deep Diver specialties often spend too much time on narcosis anecdotes and not enough on ascent discipline.</a:t>
            </a:r>
          </a:p>
          <a:p>
            <a:pPr lvl="2"/>
            <a:r>
              <a:rPr lang="en-US" dirty="0"/>
              <a:t>As we move into being the better dive buddy, we need to practice and reinforce:</a:t>
            </a:r>
          </a:p>
          <a:p>
            <a:pPr lvl="3"/>
            <a:r>
              <a:rPr lang="en-US" sz="2400" dirty="0"/>
              <a:t>Controlled ascent</a:t>
            </a:r>
          </a:p>
          <a:p>
            <a:pPr lvl="3"/>
            <a:r>
              <a:rPr lang="en-US" sz="2400" dirty="0"/>
              <a:t>Gas planning (rule of thirds, rock-bottom minimums)</a:t>
            </a:r>
          </a:p>
          <a:p>
            <a:pPr lvl="3"/>
            <a:r>
              <a:rPr lang="en-US" sz="2400" dirty="0"/>
              <a:t>Safety stop discipline (extend when possible)</a:t>
            </a:r>
          </a:p>
          <a:p>
            <a:endParaRPr lang="en-US" dirty="0"/>
          </a:p>
        </p:txBody>
      </p:sp>
      <p:sp>
        <p:nvSpPr>
          <p:cNvPr id="4" name="Footer Placeholder 3">
            <a:extLst>
              <a:ext uri="{FF2B5EF4-FFF2-40B4-BE49-F238E27FC236}">
                <a16:creationId xmlns:a16="http://schemas.microsoft.com/office/drawing/2014/main" id="{F4522C20-37F4-30D7-515D-322EFCC2F58A}"/>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471985F0-F9AC-741C-7447-F2AAC30EC6DD}"/>
              </a:ext>
            </a:extLst>
          </p:cNvPr>
          <p:cNvSpPr>
            <a:spLocks noGrp="1"/>
          </p:cNvSpPr>
          <p:nvPr>
            <p:ph type="sldNum" sz="quarter" idx="12"/>
          </p:nvPr>
        </p:nvSpPr>
        <p:spPr/>
        <p:txBody>
          <a:bodyPr/>
          <a:lstStyle/>
          <a:p>
            <a:fld id="{C1FF6DA9-008F-8B48-92A6-B652298478BF}" type="slidenum">
              <a:rPr lang="en-US" smtClean="0"/>
              <a:pPr/>
              <a:t>29</a:t>
            </a:fld>
            <a:endParaRPr lang="en-US" dirty="0"/>
          </a:p>
        </p:txBody>
      </p:sp>
    </p:spTree>
    <p:extLst>
      <p:ext uri="{BB962C8B-B14F-4D97-AF65-F5344CB8AC3E}">
        <p14:creationId xmlns:p14="http://schemas.microsoft.com/office/powerpoint/2010/main" val="420080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Decompression Basics Refresher</a:t>
            </a:r>
          </a:p>
        </p:txBody>
      </p:sp>
      <p:sp>
        <p:nvSpPr>
          <p:cNvPr id="3" name="Content Placeholder 2"/>
          <p:cNvSpPr>
            <a:spLocks noGrp="1"/>
          </p:cNvSpPr>
          <p:nvPr>
            <p:ph idx="1"/>
          </p:nvPr>
        </p:nvSpPr>
        <p:spPr/>
        <p:txBody>
          <a:bodyPr>
            <a:normAutofit/>
          </a:bodyPr>
          <a:lstStyle/>
          <a:p>
            <a:pPr>
              <a:spcBef>
                <a:spcPts val="1200"/>
              </a:spcBef>
              <a:spcAft>
                <a:spcPts val="1200"/>
              </a:spcAft>
              <a:defRPr sz="2000"/>
            </a:pPr>
            <a:r>
              <a:rPr sz="2800" dirty="0"/>
              <a:t>Henry’s Law: gas dissolves under pressure.</a:t>
            </a:r>
          </a:p>
          <a:p>
            <a:pPr>
              <a:spcBef>
                <a:spcPts val="1200"/>
              </a:spcBef>
              <a:spcAft>
                <a:spcPts val="1200"/>
              </a:spcAft>
              <a:defRPr sz="2000"/>
            </a:pPr>
            <a:r>
              <a:rPr sz="2800" dirty="0"/>
              <a:t>Fast vs. slow tissues: on-gassing/off-gassing rates differ.</a:t>
            </a:r>
          </a:p>
          <a:p>
            <a:pPr>
              <a:spcBef>
                <a:spcPts val="1200"/>
              </a:spcBef>
              <a:spcAft>
                <a:spcPts val="1200"/>
              </a:spcAft>
              <a:defRPr sz="2000"/>
            </a:pPr>
            <a:r>
              <a:rPr sz="2800" dirty="0"/>
              <a:t>Supersaturation = bubble risk.</a:t>
            </a:r>
          </a:p>
        </p:txBody>
      </p:sp>
      <p:sp>
        <p:nvSpPr>
          <p:cNvPr id="4" name="Footer Placeholder 3">
            <a:extLst>
              <a:ext uri="{FF2B5EF4-FFF2-40B4-BE49-F238E27FC236}">
                <a16:creationId xmlns:a16="http://schemas.microsoft.com/office/drawing/2014/main" id="{873078B7-81BB-DA96-F874-5B89529123EF}"/>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4EC5EAB3-15DA-71ED-947D-1DE925198EE0}"/>
              </a:ext>
            </a:extLst>
          </p:cNvPr>
          <p:cNvSpPr>
            <a:spLocks noGrp="1"/>
          </p:cNvSpPr>
          <p:nvPr>
            <p:ph type="sldNum" sz="quarter" idx="12"/>
          </p:nvPr>
        </p:nvSpPr>
        <p:spPr/>
        <p:txBody>
          <a:bodyPr/>
          <a:lstStyle/>
          <a:p>
            <a:fld id="{C1FF6DA9-008F-8B48-92A6-B652298478BF}"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EF2B-35E1-C455-3AD9-02CDB445E73B}"/>
              </a:ext>
            </a:extLst>
          </p:cNvPr>
          <p:cNvSpPr>
            <a:spLocks noGrp="1"/>
          </p:cNvSpPr>
          <p:nvPr>
            <p:ph type="title"/>
          </p:nvPr>
        </p:nvSpPr>
        <p:spPr/>
        <p:txBody>
          <a:bodyPr/>
          <a:lstStyle/>
          <a:p>
            <a:r>
              <a:rPr lang="en-US" dirty="0"/>
              <a:t>Addendum</a:t>
            </a:r>
          </a:p>
        </p:txBody>
      </p:sp>
      <p:sp>
        <p:nvSpPr>
          <p:cNvPr id="3" name="Content Placeholder 2">
            <a:extLst>
              <a:ext uri="{FF2B5EF4-FFF2-40B4-BE49-F238E27FC236}">
                <a16:creationId xmlns:a16="http://schemas.microsoft.com/office/drawing/2014/main" id="{41676655-E3C1-40A6-7052-D81864FC7305}"/>
              </a:ext>
            </a:extLst>
          </p:cNvPr>
          <p:cNvSpPr>
            <a:spLocks noGrp="1"/>
          </p:cNvSpPr>
          <p:nvPr>
            <p:ph idx="1"/>
          </p:nvPr>
        </p:nvSpPr>
        <p:spPr/>
        <p:txBody>
          <a:bodyPr/>
          <a:lstStyle/>
          <a:p>
            <a:pPr>
              <a:spcBef>
                <a:spcPts val="1800"/>
              </a:spcBef>
            </a:pPr>
            <a:r>
              <a:rPr lang="en-US" dirty="0"/>
              <a:t>Gas Laws </a:t>
            </a:r>
            <a:r>
              <a:rPr lang="en-US" sz="2800" dirty="0"/>
              <a:t>(standard)</a:t>
            </a:r>
            <a:endParaRPr lang="en-US" dirty="0"/>
          </a:p>
          <a:p>
            <a:pPr>
              <a:spcBef>
                <a:spcPts val="1800"/>
              </a:spcBef>
            </a:pPr>
            <a:r>
              <a:rPr lang="en-US" dirty="0"/>
              <a:t>Gas Laws (the rest of the story) </a:t>
            </a:r>
          </a:p>
          <a:p>
            <a:pPr>
              <a:spcBef>
                <a:spcPts val="1800"/>
              </a:spcBef>
            </a:pPr>
            <a:r>
              <a:rPr lang="en-US" dirty="0"/>
              <a:t>Gas Laws (the necessary)</a:t>
            </a:r>
          </a:p>
          <a:p>
            <a:pPr>
              <a:spcBef>
                <a:spcPts val="1800"/>
              </a:spcBef>
            </a:pPr>
            <a:endParaRPr lang="en-US" dirty="0"/>
          </a:p>
        </p:txBody>
      </p:sp>
      <p:sp>
        <p:nvSpPr>
          <p:cNvPr id="5" name="Footer Placeholder 4">
            <a:extLst>
              <a:ext uri="{FF2B5EF4-FFF2-40B4-BE49-F238E27FC236}">
                <a16:creationId xmlns:a16="http://schemas.microsoft.com/office/drawing/2014/main" id="{7136DC3F-1872-9072-3326-D15C80BCA027}"/>
              </a:ext>
            </a:extLst>
          </p:cNvPr>
          <p:cNvSpPr>
            <a:spLocks noGrp="1"/>
          </p:cNvSpPr>
          <p:nvPr>
            <p:ph type="ftr" sz="quarter" idx="11"/>
          </p:nvPr>
        </p:nvSpPr>
        <p:spPr/>
        <p:txBody>
          <a:bodyPr/>
          <a:lstStyle/>
          <a:p>
            <a:r>
              <a:rPr lang="en-US"/>
              <a:t>r.fine</a:t>
            </a:r>
            <a:endParaRPr lang="en-US" dirty="0"/>
          </a:p>
        </p:txBody>
      </p:sp>
      <p:sp>
        <p:nvSpPr>
          <p:cNvPr id="7" name="Slide Number Placeholder 6">
            <a:extLst>
              <a:ext uri="{FF2B5EF4-FFF2-40B4-BE49-F238E27FC236}">
                <a16:creationId xmlns:a16="http://schemas.microsoft.com/office/drawing/2014/main" id="{D71A1EBA-B65D-0F40-2293-1CB94F7F4853}"/>
              </a:ext>
            </a:extLst>
          </p:cNvPr>
          <p:cNvSpPr>
            <a:spLocks noGrp="1"/>
          </p:cNvSpPr>
          <p:nvPr>
            <p:ph type="sldNum" sz="quarter" idx="12"/>
          </p:nvPr>
        </p:nvSpPr>
        <p:spPr/>
        <p:txBody>
          <a:bodyPr/>
          <a:lstStyle/>
          <a:p>
            <a:fld id="{C1FF6DA9-008F-8B48-92A6-B652298478BF}" type="slidenum">
              <a:rPr lang="en-US" smtClean="0"/>
              <a:pPr/>
              <a:t>30</a:t>
            </a:fld>
            <a:endParaRPr lang="en-US" dirty="0"/>
          </a:p>
        </p:txBody>
      </p:sp>
    </p:spTree>
    <p:extLst>
      <p:ext uri="{BB962C8B-B14F-4D97-AF65-F5344CB8AC3E}">
        <p14:creationId xmlns:p14="http://schemas.microsoft.com/office/powerpoint/2010/main" val="1722209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D4C56-7106-F1F4-D0F0-0A228FBC8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AF11E-039D-BD9D-52E2-198AF5683390}"/>
              </a:ext>
            </a:extLst>
          </p:cNvPr>
          <p:cNvSpPr>
            <a:spLocks noGrp="1"/>
          </p:cNvSpPr>
          <p:nvPr>
            <p:ph type="title"/>
          </p:nvPr>
        </p:nvSpPr>
        <p:spPr/>
        <p:txBody>
          <a:bodyPr/>
          <a:lstStyle/>
          <a:p>
            <a:r>
              <a:rPr lang="en-US" dirty="0"/>
              <a:t>Gas Laws</a:t>
            </a:r>
          </a:p>
        </p:txBody>
      </p:sp>
      <p:sp>
        <p:nvSpPr>
          <p:cNvPr id="3" name="Content Placeholder 2">
            <a:extLst>
              <a:ext uri="{FF2B5EF4-FFF2-40B4-BE49-F238E27FC236}">
                <a16:creationId xmlns:a16="http://schemas.microsoft.com/office/drawing/2014/main" id="{4402881A-EA1F-65FD-1590-9205A503BBA9}"/>
              </a:ext>
            </a:extLst>
          </p:cNvPr>
          <p:cNvSpPr>
            <a:spLocks noGrp="1"/>
          </p:cNvSpPr>
          <p:nvPr>
            <p:ph idx="1"/>
          </p:nvPr>
        </p:nvSpPr>
        <p:spPr/>
        <p:txBody>
          <a:bodyPr/>
          <a:lstStyle/>
          <a:p>
            <a:endParaRPr lang="en-US" dirty="0"/>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94B30AE-2FE5-6B94-EEC4-DAE2D03EB139}"/>
                  </a:ext>
                </a:extLst>
              </p:cNvPr>
              <p:cNvGraphicFramePr>
                <a:graphicFrameLocks noGrp="1"/>
              </p:cNvGraphicFramePr>
              <p:nvPr>
                <p:extLst>
                  <p:ext uri="{D42A27DB-BD31-4B8C-83A1-F6EECF244321}">
                    <p14:modId xmlns:p14="http://schemas.microsoft.com/office/powerpoint/2010/main" val="1126041135"/>
                  </p:ext>
                </p:extLst>
              </p:nvPr>
            </p:nvGraphicFramePr>
            <p:xfrm>
              <a:off x="457200" y="1600201"/>
              <a:ext cx="8229600" cy="4708525"/>
            </p:xfrm>
            <a:graphic>
              <a:graphicData uri="http://schemas.openxmlformats.org/drawingml/2006/table">
                <a:tbl>
                  <a:tblPr bandRow="1">
                    <a:tableStyleId>{5C22544A-7EE6-4342-B048-85BDC9FD1C3A}</a:tableStyleId>
                  </a:tblPr>
                  <a:tblGrid>
                    <a:gridCol w="1895088">
                      <a:extLst>
                        <a:ext uri="{9D8B030D-6E8A-4147-A177-3AD203B41FA5}">
                          <a16:colId xmlns:a16="http://schemas.microsoft.com/office/drawing/2014/main" val="2035819918"/>
                        </a:ext>
                      </a:extLst>
                    </a:gridCol>
                    <a:gridCol w="1965278">
                      <a:extLst>
                        <a:ext uri="{9D8B030D-6E8A-4147-A177-3AD203B41FA5}">
                          <a16:colId xmlns:a16="http://schemas.microsoft.com/office/drawing/2014/main" val="1803361912"/>
                        </a:ext>
                      </a:extLst>
                    </a:gridCol>
                    <a:gridCol w="2311834">
                      <a:extLst>
                        <a:ext uri="{9D8B030D-6E8A-4147-A177-3AD203B41FA5}">
                          <a16:colId xmlns:a16="http://schemas.microsoft.com/office/drawing/2014/main" val="2320332929"/>
                        </a:ext>
                      </a:extLst>
                    </a:gridCol>
                    <a:gridCol w="2057400">
                      <a:extLst>
                        <a:ext uri="{9D8B030D-6E8A-4147-A177-3AD203B41FA5}">
                          <a16:colId xmlns:a16="http://schemas.microsoft.com/office/drawing/2014/main" val="54549983"/>
                        </a:ext>
                      </a:extLst>
                    </a:gridCol>
                  </a:tblGrid>
                  <a:tr h="784241">
                    <a:tc>
                      <a:txBody>
                        <a:bodyPr/>
                        <a:lstStyle/>
                        <a:p>
                          <a:pPr marL="0" marR="0" algn="ctr">
                            <a:lnSpc>
                              <a:spcPct val="115000"/>
                            </a:lnSpc>
                            <a:spcAft>
                              <a:spcPts val="1000"/>
                            </a:spcAft>
                            <a:buNone/>
                          </a:pPr>
                          <a:r>
                            <a:rPr lang="en-US" sz="1800" dirty="0">
                              <a:effectLst/>
                            </a:rPr>
                            <a:t>Gas Law</a:t>
                          </a:r>
                          <a:endParaRPr lang="en-US" sz="2800" dirty="0">
                            <a:effectLst/>
                            <a:latin typeface="Cambria" panose="02040503050406030204" pitchFamily="18" charset="0"/>
                            <a:ea typeface="Cambria" panose="02040503050406030204" pitchFamily="18" charset="0"/>
                            <a:cs typeface="Cambria" panose="02040503050406030204" pitchFamily="18" charset="0"/>
                          </a:endParaRPr>
                        </a:p>
                      </a:txBody>
                      <a:tcPr marL="182880" marR="137160" marT="137160" marB="137160"/>
                    </a:tc>
                    <a:tc>
                      <a:txBody>
                        <a:bodyPr/>
                        <a:lstStyle/>
                        <a:p>
                          <a:pPr marL="0" marR="0" algn="ctr">
                            <a:lnSpc>
                              <a:spcPct val="115000"/>
                            </a:lnSpc>
                            <a:spcAft>
                              <a:spcPts val="0"/>
                            </a:spcAft>
                            <a:buNone/>
                          </a:pPr>
                          <a:r>
                            <a:rPr lang="en-US" sz="1800" dirty="0">
                              <a:effectLst/>
                            </a:rPr>
                            <a:t>Formula</a:t>
                          </a:r>
                        </a:p>
                        <a:p>
                          <a:pPr marL="0" marR="0" algn="ctr">
                            <a:lnSpc>
                              <a:spcPct val="115000"/>
                            </a:lnSpc>
                            <a:spcAft>
                              <a:spcPts val="600"/>
                            </a:spcAft>
                            <a:buNone/>
                          </a:pPr>
                          <a:r>
                            <a:rPr lang="en-US" sz="1100" dirty="0">
                              <a:effectLst/>
                            </a:rPr>
                            <a:t>(Absolute Units)</a:t>
                          </a:r>
                          <a:endParaRPr lang="en-US" sz="2800" dirty="0">
                            <a:effectLst/>
                            <a:latin typeface="Cambria" panose="02040503050406030204" pitchFamily="18" charset="0"/>
                            <a:ea typeface="Cambria" panose="02040503050406030204" pitchFamily="18" charset="0"/>
                            <a:cs typeface="Cambria" panose="02040503050406030204" pitchFamily="18" charset="0"/>
                          </a:endParaRPr>
                        </a:p>
                      </a:txBody>
                      <a:tcPr marL="137160" marR="137160" marT="137160" marB="137160"/>
                    </a:tc>
                    <a:tc>
                      <a:txBody>
                        <a:bodyPr/>
                        <a:lstStyle/>
                        <a:p>
                          <a:pPr marL="0" marR="0">
                            <a:lnSpc>
                              <a:spcPct val="115000"/>
                            </a:lnSpc>
                            <a:spcAft>
                              <a:spcPts val="1000"/>
                            </a:spcAft>
                            <a:buNone/>
                          </a:pPr>
                          <a:r>
                            <a:rPr lang="en-US" sz="1800" dirty="0">
                              <a:effectLst/>
                            </a:rPr>
                            <a:t>Diving Meaning</a:t>
                          </a:r>
                          <a:endParaRPr lang="en-US" sz="2800" dirty="0">
                            <a:effectLst/>
                            <a:latin typeface="Cambria" panose="02040503050406030204" pitchFamily="18" charset="0"/>
                            <a:ea typeface="Cambria" panose="02040503050406030204" pitchFamily="18" charset="0"/>
                            <a:cs typeface="Cambria" panose="02040503050406030204" pitchFamily="18" charset="0"/>
                          </a:endParaRPr>
                        </a:p>
                      </a:txBody>
                      <a:tcPr marL="137160" marR="137160" marT="137160" marB="137160"/>
                    </a:tc>
                    <a:tc>
                      <a:txBody>
                        <a:bodyPr/>
                        <a:lstStyle/>
                        <a:p>
                          <a:pPr marL="0" marR="0">
                            <a:lnSpc>
                              <a:spcPct val="115000"/>
                            </a:lnSpc>
                            <a:spcAft>
                              <a:spcPts val="1000"/>
                            </a:spcAft>
                            <a:buNone/>
                          </a:pPr>
                          <a:r>
                            <a:rPr lang="en-US" sz="1800" dirty="0">
                              <a:effectLst/>
                            </a:rPr>
                            <a:t>Notes</a:t>
                          </a:r>
                          <a:endParaRPr lang="en-US" sz="2800" dirty="0">
                            <a:effectLst/>
                            <a:latin typeface="Cambria" panose="02040503050406030204" pitchFamily="18" charset="0"/>
                            <a:ea typeface="Cambria" panose="02040503050406030204" pitchFamily="18" charset="0"/>
                            <a:cs typeface="Cambria" panose="02040503050406030204" pitchFamily="18" charset="0"/>
                          </a:endParaRPr>
                        </a:p>
                      </a:txBody>
                      <a:tcPr marL="137160" marR="137160" marT="137160" marB="137160"/>
                    </a:tc>
                    <a:extLst>
                      <a:ext uri="{0D108BD9-81ED-4DB2-BD59-A6C34878D82A}">
                        <a16:rowId xmlns:a16="http://schemas.microsoft.com/office/drawing/2014/main" val="3815013241"/>
                      </a:ext>
                    </a:extLst>
                  </a:tr>
                  <a:tr h="795750">
                    <a:tc>
                      <a:txBody>
                        <a:bodyPr/>
                        <a:lstStyle/>
                        <a:p>
                          <a:pPr marL="0" marR="0" algn="ctr">
                            <a:lnSpc>
                              <a:spcPct val="115000"/>
                            </a:lnSpc>
                            <a:spcAft>
                              <a:spcPts val="1000"/>
                            </a:spcAft>
                            <a:buNone/>
                          </a:pPr>
                          <a:r>
                            <a:rPr lang="en-US" sz="1600" dirty="0">
                              <a:effectLst/>
                            </a:rPr>
                            <a:t>Boyle’s Law</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182880" marR="66733" marT="0" marB="0" anchor="ctr"/>
                    </a:tc>
                    <a:tc>
                      <a:txBody>
                        <a:bodyPr/>
                        <a:lstStyle/>
                        <a:p>
                          <a:pPr marL="0" marR="0" lvl="0" indent="0" algn="ctr" defTabSz="457200" rtl="0" eaLnBrk="1" fontAlgn="auto" latinLnBrk="0" hangingPunct="1">
                            <a:lnSpc>
                              <a:spcPct val="115000"/>
                            </a:lnSpc>
                            <a:spcBef>
                              <a:spcPts val="600"/>
                            </a:spcBef>
                            <a:spcAft>
                              <a:spcPts val="0"/>
                            </a:spcAft>
                            <a:buClrTx/>
                            <a:buSzTx/>
                            <a:buFontTx/>
                            <a:buNone/>
                            <a:tabLst/>
                            <a:defRPr/>
                          </a:pPr>
                          <a:r>
                            <a:rPr lang="en-US" sz="1600" dirty="0">
                              <a:effectLst/>
                            </a:rPr>
                            <a:t>V ∝ 1/P</a:t>
                          </a:r>
                          <a:endParaRPr lang="en-US" sz="1600" baseline="-250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aseline="-25000" dirty="0">
                              <a:effectLst/>
                              <a:latin typeface="Cambria" panose="02040503050406030204" pitchFamily="18" charset="0"/>
                              <a:ea typeface="Cambria" panose="02040503050406030204" pitchFamily="18" charset="0"/>
                              <a:cs typeface="Cambria" panose="02040503050406030204" pitchFamily="18" charset="0"/>
                            </a:rPr>
                            <a:t>or (but not)</a:t>
                          </a:r>
                          <a:endParaRPr lang="en-US" sz="2400" baseline="-25000" dirty="0">
                            <a:effectLst/>
                            <a:latin typeface="Cambria" panose="02040503050406030204" pitchFamily="18" charset="0"/>
                            <a:ea typeface="Cambria" panose="02040503050406030204" pitchFamily="18" charset="0"/>
                            <a:cs typeface="Cambria" panose="02040503050406030204" pitchFamily="18" charset="0"/>
                          </a:endParaRPr>
                        </a:p>
                        <a:p>
                          <a:pPr marL="0" marR="0" algn="ctr">
                            <a:lnSpc>
                              <a:spcPct val="115000"/>
                            </a:lnSpc>
                            <a:spcBef>
                              <a:spcPts val="600"/>
                            </a:spcBef>
                            <a:spcAft>
                              <a:spcPts val="0"/>
                            </a:spcAft>
                            <a:buNone/>
                          </a:pPr>
                          <a:r>
                            <a:rPr lang="en-US" sz="1600" dirty="0">
                              <a:effectLst/>
                            </a:rPr>
                            <a:t>P₁∙V₁ = P₂∙V₂</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0"/>
                            </a:spcAft>
                            <a:buNone/>
                          </a:pPr>
                          <a:r>
                            <a:rPr lang="en-US" sz="900" strike="sngStrike" baseline="0" dirty="0">
                              <a:effectLst/>
                            </a:rPr>
                            <a:t>At constant temperature</a:t>
                          </a:r>
                          <a:r>
                            <a:rPr lang="en-US" sz="900" dirty="0">
                              <a:effectLst/>
                            </a:rPr>
                            <a:t>, gas volume changes inversely </a:t>
                          </a:r>
                          <a:r>
                            <a:rPr lang="en-US" sz="900" strike="sngStrike" dirty="0">
                              <a:effectLst/>
                            </a:rPr>
                            <a:t>with </a:t>
                          </a:r>
                          <a:r>
                            <a:rPr lang="en-US" sz="900" strike="sngStrike" baseline="0" dirty="0">
                              <a:effectLst/>
                            </a:rPr>
                            <a:t>absolute</a:t>
                          </a:r>
                          <a:r>
                            <a:rPr lang="en-US" sz="900" strike="sngStrike" dirty="0">
                              <a:effectLst/>
                            </a:rPr>
                            <a:t> </a:t>
                          </a:r>
                          <a:r>
                            <a:rPr lang="en-US" sz="900" dirty="0">
                              <a:effectLst/>
                            </a:rPr>
                            <a:t>pressure.</a:t>
                          </a:r>
                        </a:p>
                        <a:p>
                          <a:pPr marL="171450" marR="0" indent="-171450">
                            <a:lnSpc>
                              <a:spcPct val="115000"/>
                            </a:lnSpc>
                            <a:spcAft>
                              <a:spcPts val="0"/>
                            </a:spcAft>
                            <a:buFont typeface="Arial" panose="020B0604020202020204" pitchFamily="34" charset="0"/>
                            <a:buChar char="•"/>
                          </a:pPr>
                          <a:r>
                            <a:rPr lang="en-US" sz="900" dirty="0">
                              <a:effectLst/>
                            </a:rPr>
                            <a:t>Lung expansion, buoyancy, air consumption.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1000"/>
                            </a:spcAft>
                            <a:buNone/>
                          </a:pPr>
                          <a:r>
                            <a:rPr lang="en-US" sz="900" dirty="0">
                              <a:effectLst/>
                            </a:rPr>
                            <a:t>Boyle’s law is stated in terms of relative pressure, more weight yields less volume</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extLst>
                      <a:ext uri="{0D108BD9-81ED-4DB2-BD59-A6C34878D82A}">
                        <a16:rowId xmlns:a16="http://schemas.microsoft.com/office/drawing/2014/main" val="3824485461"/>
                      </a:ext>
                    </a:extLst>
                  </a:tr>
                  <a:tr h="510437">
                    <a:tc>
                      <a:txBody>
                        <a:bodyPr/>
                        <a:lstStyle/>
                        <a:p>
                          <a:pPr marL="0" marR="0" algn="ctr">
                            <a:lnSpc>
                              <a:spcPct val="115000"/>
                            </a:lnSpc>
                            <a:spcAft>
                              <a:spcPts val="1000"/>
                            </a:spcAft>
                            <a:buNone/>
                          </a:pPr>
                          <a:r>
                            <a:rPr lang="en-US" sz="1600" dirty="0">
                              <a:effectLst/>
                            </a:rPr>
                            <a:t>Dalton’s Law</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182880" marR="66733" marT="0" marB="0" anchor="ctr"/>
                    </a:tc>
                    <a:tc>
                      <a:txBody>
                        <a:bodyPr/>
                        <a:lstStyle/>
                        <a:p>
                          <a:pPr marL="0" marR="0" algn="ctr">
                            <a:lnSpc>
                              <a:spcPct val="115000"/>
                            </a:lnSpc>
                            <a:spcAft>
                              <a:spcPts val="1000"/>
                            </a:spcAft>
                            <a:buNone/>
                          </a:pPr>
                          <a:r>
                            <a:rPr lang="en-US" sz="1600" dirty="0" err="1">
                              <a:effectLst/>
                            </a:rPr>
                            <a:t>P</a:t>
                          </a:r>
                          <a:r>
                            <a:rPr lang="en-US" sz="1600" baseline="-25000" dirty="0" err="1">
                              <a:effectLst/>
                            </a:rPr>
                            <a:t>total</a:t>
                          </a:r>
                          <a:r>
                            <a:rPr lang="en-US" sz="1600" baseline="-25000" dirty="0">
                              <a:effectLst/>
                            </a:rPr>
                            <a:t> </a:t>
                          </a:r>
                          <a:r>
                            <a:rPr lang="en-US" sz="1600" dirty="0">
                              <a:effectLst/>
                            </a:rPr>
                            <a:t>= Σ </a:t>
                          </a:r>
                          <a:r>
                            <a:rPr lang="en-US" sz="1600" dirty="0" err="1">
                              <a:effectLst/>
                            </a:rPr>
                            <a:t>P</a:t>
                          </a:r>
                          <a:r>
                            <a:rPr lang="en-US" sz="1600" baseline="-25000" dirty="0" err="1">
                              <a:effectLst/>
                            </a:rPr>
                            <a:t>g</a:t>
                          </a:r>
                          <a:r>
                            <a:rPr lang="en-US" sz="1600" kern="1200" baseline="-25000" dirty="0" err="1">
                              <a:solidFill>
                                <a:schemeClr val="dk1"/>
                              </a:solidFill>
                              <a:effectLst/>
                              <a:latin typeface="+mn-lt"/>
                              <a:ea typeface="+mn-ea"/>
                              <a:cs typeface="+mn-cs"/>
                            </a:rPr>
                            <a:t>a</a:t>
                          </a:r>
                          <a:r>
                            <a:rPr lang="en-US" sz="1600" baseline="-25000" dirty="0" err="1">
                              <a:effectLst/>
                            </a:rPr>
                            <a:t>s</a:t>
                          </a:r>
                          <a:endParaRPr lang="en-US" sz="2400" baseline="-25000" dirty="0">
                            <a:effectLst/>
                            <a:latin typeface="Cambria" panose="02040503050406030204" pitchFamily="18" charset="0"/>
                            <a:ea typeface="Cambria" panose="02040503050406030204" pitchFamily="18" charset="0"/>
                            <a:cs typeface="+mn-cs"/>
                          </a:endParaRPr>
                        </a:p>
                      </a:txBody>
                      <a:tcPr marL="66733" marR="66733" marT="0" marB="0" anchor="ctr"/>
                    </a:tc>
                    <a:tc>
                      <a:txBody>
                        <a:bodyPr/>
                        <a:lstStyle/>
                        <a:p>
                          <a:pPr marL="0" marR="0">
                            <a:lnSpc>
                              <a:spcPct val="115000"/>
                            </a:lnSpc>
                            <a:spcAft>
                              <a:spcPts val="0"/>
                            </a:spcAft>
                            <a:buNone/>
                          </a:pPr>
                          <a:r>
                            <a:rPr lang="en-US" sz="900" dirty="0">
                              <a:effectLst/>
                            </a:rPr>
                            <a:t>Total absolute pressure equals sum of partial pressures.</a:t>
                          </a:r>
                        </a:p>
                        <a:p>
                          <a:pPr marL="171450" marR="0" indent="-171450">
                            <a:lnSpc>
                              <a:spcPct val="115000"/>
                            </a:lnSpc>
                            <a:spcAft>
                              <a:spcPts val="0"/>
                            </a:spcAft>
                            <a:buFont typeface="Arial" panose="020B0604020202020204" pitchFamily="34" charset="0"/>
                            <a:buChar char="•"/>
                          </a:pPr>
                          <a:r>
                            <a:rPr lang="en-US" sz="900" dirty="0">
                              <a:effectLst/>
                            </a:rPr>
                            <a:t>O₂ toxicity, narcosis, MOD calculations.</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1000"/>
                            </a:spcAft>
                            <a:buNone/>
                          </a:pPr>
                          <a:r>
                            <a:rPr lang="en-US" sz="900" dirty="0">
                              <a:effectLst/>
                            </a:rPr>
                            <a:t>Partial pressure = fraction × absolute pressure.</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extLst>
                      <a:ext uri="{0D108BD9-81ED-4DB2-BD59-A6C34878D82A}">
                        <a16:rowId xmlns:a16="http://schemas.microsoft.com/office/drawing/2014/main" val="1835429941"/>
                      </a:ext>
                    </a:extLst>
                  </a:tr>
                  <a:tr h="1033627">
                    <a:tc>
                      <a:txBody>
                        <a:bodyPr/>
                        <a:lstStyle/>
                        <a:p>
                          <a:pPr marL="0" marR="0" algn="ctr">
                            <a:lnSpc>
                              <a:spcPct val="115000"/>
                            </a:lnSpc>
                            <a:spcAft>
                              <a:spcPts val="1000"/>
                            </a:spcAft>
                            <a:buNone/>
                          </a:pPr>
                          <a:r>
                            <a:rPr lang="en-US" sz="1600">
                              <a:effectLst/>
                            </a:rPr>
                            <a:t>Charles’s Law</a:t>
                          </a:r>
                          <a:endParaRPr lang="en-US" sz="2400">
                            <a:effectLst/>
                            <a:latin typeface="Cambria" panose="02040503050406030204" pitchFamily="18" charset="0"/>
                            <a:ea typeface="Cambria" panose="02040503050406030204" pitchFamily="18" charset="0"/>
                            <a:cs typeface="Cambria" panose="02040503050406030204" pitchFamily="18" charset="0"/>
                          </a:endParaRPr>
                        </a:p>
                      </a:txBody>
                      <a:tcPr marL="182880" marR="66733" marT="0" marB="0" anchor="ct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1600" dirty="0">
                              <a:effectLst/>
                            </a:rPr>
                            <a:t>V</a:t>
                          </a:r>
                          <a14:m>
                            <m:oMath xmlns:m="http://schemas.openxmlformats.org/officeDocument/2006/math">
                              <m:r>
                                <m:rPr>
                                  <m:nor/>
                                </m:rPr>
                                <a:rPr lang="en-US" sz="1600" dirty="0" smtClean="0">
                                  <a:effectLst/>
                                </a:rPr>
                                <m:t> ∝ </m:t>
                              </m:r>
                              <m:r>
                                <m:rPr>
                                  <m:nor/>
                                </m:rPr>
                                <a:rPr lang="en-US" sz="1600" dirty="0" smtClean="0">
                                  <a:effectLst/>
                                </a:rPr>
                                <m:t>Ta</m:t>
                              </m:r>
                            </m:oMath>
                          </a14:m>
                          <a:endParaRPr lang="en-US" sz="1600" baseline="-25000" dirty="0">
                            <a:effectLst/>
                          </a:endParaRPr>
                        </a:p>
                        <a:p>
                          <a:pPr marL="0" marR="0" lvl="0" indent="0" algn="ctr" defTabSz="4572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600" baseline="-25000" dirty="0">
                                    <a:effectLst/>
                                    <a:latin typeface="Cambria" panose="02040503050406030204" pitchFamily="18" charset="0"/>
                                    <a:ea typeface="Cambria" panose="02040503050406030204" pitchFamily="18" charset="0"/>
                                    <a:cs typeface="Cambria" panose="02040503050406030204" pitchFamily="18" charset="0"/>
                                  </a:rPr>
                                  <m:t>or</m:t>
                                </m:r>
                                <m:r>
                                  <m:rPr>
                                    <m:nor/>
                                  </m:rPr>
                                  <a:rPr lang="en-US" sz="1600" baseline="-25000" dirty="0">
                                    <a:effectLst/>
                                    <a:latin typeface="Cambria" panose="02040503050406030204" pitchFamily="18" charset="0"/>
                                    <a:ea typeface="Cambria" panose="02040503050406030204" pitchFamily="18" charset="0"/>
                                    <a:cs typeface="Cambria" panose="02040503050406030204" pitchFamily="18" charset="0"/>
                                  </a:rPr>
                                  <m:t> (</m:t>
                                </m:r>
                                <m:r>
                                  <m:rPr>
                                    <m:nor/>
                                  </m:rPr>
                                  <a:rPr lang="en-US" sz="1600" baseline="-25000" dirty="0">
                                    <a:effectLst/>
                                    <a:latin typeface="Cambria" panose="02040503050406030204" pitchFamily="18" charset="0"/>
                                    <a:ea typeface="Cambria" panose="02040503050406030204" pitchFamily="18" charset="0"/>
                                    <a:cs typeface="Cambria" panose="02040503050406030204" pitchFamily="18" charset="0"/>
                                  </a:rPr>
                                  <m:t>but</m:t>
                                </m:r>
                                <m:r>
                                  <m:rPr>
                                    <m:nor/>
                                  </m:rPr>
                                  <a:rPr lang="en-US" sz="1600" baseline="-25000" dirty="0">
                                    <a:effectLst/>
                                    <a:latin typeface="Cambria" panose="02040503050406030204" pitchFamily="18" charset="0"/>
                                    <a:ea typeface="Cambria" panose="02040503050406030204" pitchFamily="18" charset="0"/>
                                    <a:cs typeface="Cambria" panose="02040503050406030204" pitchFamily="18" charset="0"/>
                                  </a:rPr>
                                  <m:t> </m:t>
                                </m:r>
                                <m:r>
                                  <m:rPr>
                                    <m:nor/>
                                  </m:rPr>
                                  <a:rPr lang="en-US" sz="1600" baseline="-25000" dirty="0">
                                    <a:effectLst/>
                                    <a:latin typeface="Cambria" panose="02040503050406030204" pitchFamily="18" charset="0"/>
                                    <a:ea typeface="Cambria" panose="02040503050406030204" pitchFamily="18" charset="0"/>
                                    <a:cs typeface="Cambria" panose="02040503050406030204" pitchFamily="18" charset="0"/>
                                  </a:rPr>
                                  <m:t>not</m:t>
                                </m:r>
                                <m:r>
                                  <m:rPr>
                                    <m:nor/>
                                  </m:rPr>
                                  <a:rPr lang="en-US" sz="1600" baseline="-25000" dirty="0">
                                    <a:effectLst/>
                                    <a:latin typeface="Cambria" panose="02040503050406030204" pitchFamily="18" charset="0"/>
                                    <a:ea typeface="Cambria" panose="02040503050406030204" pitchFamily="18" charset="0"/>
                                    <a:cs typeface="Cambria" panose="02040503050406030204" pitchFamily="18" charset="0"/>
                                  </a:rPr>
                                  <m:t>)</m:t>
                                </m:r>
                              </m:oMath>
                            </m:oMathPara>
                          </a14:m>
                          <a:endParaRPr lang="en-US" sz="2400" baseline="-25000" dirty="0">
                            <a:effectLst/>
                            <a:latin typeface="Cambria" panose="02040503050406030204" pitchFamily="18" charset="0"/>
                            <a:ea typeface="Cambria" panose="02040503050406030204" pitchFamily="18" charset="0"/>
                            <a:cs typeface="Cambria" panose="02040503050406030204" pitchFamily="18" charset="0"/>
                          </a:endParaRPr>
                        </a:p>
                        <a:p>
                          <a:pPr marL="0" marR="0" algn="ctr">
                            <a:lnSpc>
                              <a:spcPct val="115000"/>
                            </a:lnSpc>
                            <a:spcAft>
                              <a:spcPts val="1000"/>
                            </a:spcAft>
                            <a:buNone/>
                          </a:pPr>
                          <a14:m>
                            <m:oMath xmlns:m="http://schemas.openxmlformats.org/officeDocument/2006/math">
                              <m:f>
                                <m:fPr>
                                  <m:ctrlPr>
                                    <a:rPr lang="en-US" sz="1600" i="1" smtClean="0">
                                      <a:effectLst/>
                                      <a:latin typeface="Cambria Math" panose="02040503050406030204" pitchFamily="18" charset="0"/>
                                    </a:rPr>
                                  </m:ctrlPr>
                                </m:fPr>
                                <m:num>
                                  <m:r>
                                    <m:rPr>
                                      <m:nor/>
                                    </m:rPr>
                                    <a:rPr lang="en-US" sz="1600" dirty="0" smtClean="0">
                                      <a:effectLst/>
                                    </a:rPr>
                                    <m:t>V</m:t>
                                  </m:r>
                                  <m:r>
                                    <m:rPr>
                                      <m:nor/>
                                    </m:rPr>
                                    <a:rPr lang="en-US" sz="1600" dirty="0" smtClean="0">
                                      <a:effectLst/>
                                    </a:rPr>
                                    <m:t>₁</m:t>
                                  </m:r>
                                </m:num>
                                <m:den>
                                  <m:r>
                                    <m:rPr>
                                      <m:nor/>
                                    </m:rPr>
                                    <a:rPr lang="en-US" sz="1600" dirty="0" smtClean="0">
                                      <a:effectLst/>
                                    </a:rPr>
                                    <m:t>T</m:t>
                                  </m:r>
                                  <m:r>
                                    <m:rPr>
                                      <m:nor/>
                                    </m:rPr>
                                    <a:rPr lang="en-US" sz="1600" dirty="0" smtClean="0">
                                      <a:effectLst/>
                                    </a:rPr>
                                    <m:t>₁</m:t>
                                  </m:r>
                                </m:den>
                              </m:f>
                            </m:oMath>
                          </a14:m>
                          <a:r>
                            <a:rPr lang="en-US" sz="1600" dirty="0">
                              <a:effectLst/>
                            </a:rPr>
                            <a:t> = </a:t>
                          </a:r>
                          <a14:m>
                            <m:oMath xmlns:m="http://schemas.openxmlformats.org/officeDocument/2006/math">
                              <m:f>
                                <m:fPr>
                                  <m:ctrlPr>
                                    <a:rPr lang="en-US" sz="1600" i="1" smtClean="0">
                                      <a:effectLst/>
                                      <a:latin typeface="Cambria Math" panose="02040503050406030204" pitchFamily="18" charset="0"/>
                                    </a:rPr>
                                  </m:ctrlPr>
                                </m:fPr>
                                <m:num>
                                  <m:r>
                                    <m:rPr>
                                      <m:nor/>
                                    </m:rPr>
                                    <a:rPr lang="en-US" sz="1600" dirty="0" smtClean="0">
                                      <a:effectLst/>
                                    </a:rPr>
                                    <m:t>V</m:t>
                                  </m:r>
                                  <m:r>
                                    <m:rPr>
                                      <m:nor/>
                                    </m:rPr>
                                    <a:rPr lang="en-US" sz="1600" dirty="0" smtClean="0">
                                      <a:effectLst/>
                                    </a:rPr>
                                    <m:t>₂</m:t>
                                  </m:r>
                                </m:num>
                                <m:den>
                                  <m:r>
                                    <m:rPr>
                                      <m:nor/>
                                    </m:rPr>
                                    <a:rPr lang="en-US" sz="1600" dirty="0" smtClean="0">
                                      <a:effectLst/>
                                    </a:rPr>
                                    <m:t>T</m:t>
                                  </m:r>
                                  <m:r>
                                    <m:rPr>
                                      <m:nor/>
                                    </m:rPr>
                                    <a:rPr lang="en-US" sz="1600" dirty="0" smtClean="0">
                                      <a:effectLst/>
                                    </a:rPr>
                                    <m:t>₂</m:t>
                                  </m:r>
                                </m:den>
                              </m:f>
                            </m:oMath>
                          </a14:m>
                          <a:r>
                            <a:rPr lang="en-US" sz="1600" dirty="0">
                              <a:effectLst/>
                            </a:rPr>
                            <a:t> </a:t>
                          </a:r>
                        </a:p>
                      </a:txBody>
                      <a:tcPr marL="66733" marR="66733" marT="0" marB="0" anchor="ctr"/>
                    </a:tc>
                    <a:tc>
                      <a:txBody>
                        <a:bodyPr/>
                        <a:lstStyle/>
                        <a:p>
                          <a:pPr marL="0" marR="0">
                            <a:lnSpc>
                              <a:spcPct val="115000"/>
                            </a:lnSpc>
                            <a:spcAft>
                              <a:spcPts val="0"/>
                            </a:spcAft>
                            <a:buNone/>
                          </a:pPr>
                          <a:r>
                            <a:rPr lang="en-US" sz="900" dirty="0">
                              <a:effectLst/>
                            </a:rPr>
                            <a:t>At constant absolute pressure, volume changes with absolute temperature.</a:t>
                          </a:r>
                        </a:p>
                        <a:p>
                          <a:pPr marL="171450" marR="0" indent="-171450">
                            <a:lnSpc>
                              <a:spcPct val="115000"/>
                            </a:lnSpc>
                            <a:spcAft>
                              <a:spcPts val="0"/>
                            </a:spcAft>
                            <a:buFont typeface="Arial" panose="020B0604020202020204" pitchFamily="34" charset="0"/>
                            <a:buChar char="•"/>
                          </a:pPr>
                          <a:r>
                            <a:rPr lang="en-US" sz="900" dirty="0">
                              <a:effectLst/>
                            </a:rPr>
                            <a:t>Tank cooling after fill.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1000"/>
                            </a:spcAft>
                            <a:buNone/>
                          </a:pPr>
                          <a:r>
                            <a:rPr lang="en-US" sz="900" dirty="0">
                              <a:effectLst/>
                            </a:rPr>
                            <a:t>Temperature in Kelvin (K = °C + 273.15).</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extLst>
                      <a:ext uri="{0D108BD9-81ED-4DB2-BD59-A6C34878D82A}">
                        <a16:rowId xmlns:a16="http://schemas.microsoft.com/office/drawing/2014/main" val="587815964"/>
                      </a:ext>
                    </a:extLst>
                  </a:tr>
                  <a:tr h="640135">
                    <a:tc>
                      <a:txBody>
                        <a:bodyPr/>
                        <a:lstStyle/>
                        <a:p>
                          <a:pPr marL="0" marR="0" algn="ctr">
                            <a:lnSpc>
                              <a:spcPct val="115000"/>
                            </a:lnSpc>
                            <a:spcAft>
                              <a:spcPts val="1000"/>
                            </a:spcAft>
                            <a:buNone/>
                          </a:pPr>
                          <a:r>
                            <a:rPr lang="en-US" sz="1600">
                              <a:effectLst/>
                            </a:rPr>
                            <a:t>Henry’s Law</a:t>
                          </a:r>
                          <a:endParaRPr lang="en-US" sz="2400">
                            <a:effectLst/>
                            <a:latin typeface="Cambria" panose="02040503050406030204" pitchFamily="18" charset="0"/>
                            <a:ea typeface="Cambria" panose="02040503050406030204" pitchFamily="18" charset="0"/>
                            <a:cs typeface="Cambria" panose="02040503050406030204" pitchFamily="18" charset="0"/>
                          </a:endParaRPr>
                        </a:p>
                      </a:txBody>
                      <a:tcPr marL="182880" marR="66733" marT="0" marB="0" anchor="ctr"/>
                    </a:tc>
                    <a:tc>
                      <a:txBody>
                        <a:bodyPr/>
                        <a:lstStyle/>
                        <a:p>
                          <a:pPr marL="0" marR="0" algn="ctr">
                            <a:lnSpc>
                              <a:spcPct val="115000"/>
                            </a:lnSpc>
                            <a:spcAft>
                              <a:spcPts val="1000"/>
                            </a:spcAft>
                            <a:buNone/>
                          </a:pPr>
                          <a:r>
                            <a:rPr lang="en-US" sz="1600" dirty="0">
                              <a:effectLst/>
                            </a:rPr>
                            <a:t>C ∝ </a:t>
                          </a:r>
                          <a:r>
                            <a:rPr lang="en-US" sz="1600" dirty="0" err="1">
                              <a:effectLst/>
                            </a:rPr>
                            <a:t>P</a:t>
                          </a:r>
                          <a:r>
                            <a:rPr lang="en-US" sz="1600" baseline="-25000" dirty="0" err="1">
                              <a:effectLst/>
                            </a:rPr>
                            <a:t>gas</a:t>
                          </a:r>
                          <a:endParaRPr lang="en-US" sz="2400" baseline="-250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0"/>
                            </a:spcAft>
                            <a:buNone/>
                          </a:pPr>
                          <a:r>
                            <a:rPr lang="en-US" sz="900" dirty="0">
                              <a:effectLst/>
                            </a:rPr>
                            <a:t>At constant temperature, amount of gas dissolved in liquid is proportional to partial pressure.</a:t>
                          </a:r>
                        </a:p>
                        <a:p>
                          <a:pPr marL="171450" marR="0" indent="-171450">
                            <a:lnSpc>
                              <a:spcPct val="115000"/>
                            </a:lnSpc>
                            <a:spcAft>
                              <a:spcPts val="0"/>
                            </a:spcAft>
                            <a:buFont typeface="Arial" panose="020B0604020202020204" pitchFamily="34" charset="0"/>
                            <a:buChar char="•"/>
                          </a:pPr>
                          <a:r>
                            <a:rPr lang="en-US" sz="900" dirty="0">
                              <a:effectLst/>
                            </a:rPr>
                            <a:t>Decompression theory, ascent control.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1000"/>
                            </a:spcAft>
                            <a:buNone/>
                          </a:pPr>
                          <a:r>
                            <a:rPr lang="en-US" sz="900" dirty="0">
                              <a:effectLst/>
                            </a:rPr>
                            <a:t>Partial pressure from absolute pressure × gas fraction.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extLst>
                      <a:ext uri="{0D108BD9-81ED-4DB2-BD59-A6C34878D82A}">
                        <a16:rowId xmlns:a16="http://schemas.microsoft.com/office/drawing/2014/main" val="1870745367"/>
                      </a:ext>
                    </a:extLst>
                  </a:tr>
                  <a:tr h="944335">
                    <a:tc>
                      <a:txBody>
                        <a:bodyPr/>
                        <a:lstStyle/>
                        <a:p>
                          <a:pPr marL="0" marR="0" algn="ctr">
                            <a:lnSpc>
                              <a:spcPct val="115000"/>
                            </a:lnSpc>
                            <a:spcAft>
                              <a:spcPts val="0"/>
                            </a:spcAft>
                            <a:buNone/>
                          </a:pPr>
                          <a:r>
                            <a:rPr lang="en-US" sz="1600" dirty="0">
                              <a:effectLst/>
                            </a:rPr>
                            <a:t>Gay-Lussac’s Law</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182880" marR="66733" marT="0" marB="0" anchor="ctr"/>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US" sz="1600" dirty="0">
                              <a:effectLst/>
                            </a:rPr>
                            <a:t>P ∝ T</a:t>
                          </a:r>
                          <a:r>
                            <a:rPr lang="en-US" sz="1600" baseline="-25000" dirty="0">
                              <a:effectLst/>
                            </a:rPr>
                            <a:t>a</a:t>
                          </a:r>
                        </a:p>
                        <a:p>
                          <a:pPr marL="0" marR="0" lvl="0" indent="0" algn="ctr" defTabSz="457200" rtl="0" eaLnBrk="1" fontAlgn="auto" latinLnBrk="0" hangingPunct="1">
                            <a:lnSpc>
                              <a:spcPct val="115000"/>
                            </a:lnSpc>
                            <a:spcBef>
                              <a:spcPts val="0"/>
                            </a:spcBef>
                            <a:spcAft>
                              <a:spcPts val="0"/>
                            </a:spcAft>
                            <a:buClrTx/>
                            <a:buSzTx/>
                            <a:buFontTx/>
                            <a:buNone/>
                            <a:tabLst/>
                            <a:defRPr/>
                          </a:pPr>
                          <a:r>
                            <a:rPr lang="en-US" sz="1600" baseline="-25000" dirty="0">
                              <a:effectLst/>
                              <a:latin typeface="Cambria" panose="02040503050406030204" pitchFamily="18" charset="0"/>
                              <a:ea typeface="Cambria" panose="02040503050406030204" pitchFamily="18" charset="0"/>
                              <a:cs typeface="Cambria" panose="02040503050406030204" pitchFamily="18" charset="0"/>
                            </a:rPr>
                            <a:t>or (but not)</a:t>
                          </a:r>
                          <a:endParaRPr lang="en-US" sz="2400" baseline="-25000" dirty="0">
                            <a:effectLst/>
                            <a:latin typeface="Cambria" panose="02040503050406030204" pitchFamily="18" charset="0"/>
                            <a:ea typeface="Cambria" panose="02040503050406030204" pitchFamily="18" charset="0"/>
                            <a:cs typeface="Cambria" panose="02040503050406030204" pitchFamily="18" charset="0"/>
                          </a:endParaRPr>
                        </a:p>
                        <a:p>
                          <a:pPr marL="0" marR="0" lvl="0" indent="0" algn="ctr" defTabSz="457200" rtl="0" eaLnBrk="1" fontAlgn="auto" latinLnBrk="0" hangingPunct="1">
                            <a:lnSpc>
                              <a:spcPct val="115000"/>
                            </a:lnSpc>
                            <a:spcBef>
                              <a:spcPts val="0"/>
                            </a:spcBef>
                            <a:spcAft>
                              <a:spcPts val="0"/>
                            </a:spcAft>
                            <a:buClrTx/>
                            <a:buSzTx/>
                            <a:buFontTx/>
                            <a:buNone/>
                            <a:tabLst/>
                            <a:defRPr/>
                          </a:pPr>
                          <a14:m>
                            <m:oMath xmlns:m="http://schemas.openxmlformats.org/officeDocument/2006/math">
                              <m:f>
                                <m:fPr>
                                  <m:ctrlPr>
                                    <a:rPr lang="en-US" sz="1600" i="1" smtClean="0">
                                      <a:effectLst/>
                                      <a:latin typeface="Cambria Math" panose="02040503050406030204" pitchFamily="18" charset="0"/>
                                    </a:rPr>
                                  </m:ctrlPr>
                                </m:fPr>
                                <m:num>
                                  <m:r>
                                    <m:rPr>
                                      <m:nor/>
                                    </m:rPr>
                                    <a:rPr lang="en-US" sz="1600" dirty="0" smtClean="0">
                                      <a:effectLst/>
                                    </a:rPr>
                                    <m:t>P</m:t>
                                  </m:r>
                                  <m:r>
                                    <m:rPr>
                                      <m:nor/>
                                    </m:rPr>
                                    <a:rPr lang="en-US" sz="1600" dirty="0" smtClean="0">
                                      <a:effectLst/>
                                    </a:rPr>
                                    <m:t>₁</m:t>
                                  </m:r>
                                </m:num>
                                <m:den>
                                  <m:r>
                                    <m:rPr>
                                      <m:nor/>
                                    </m:rPr>
                                    <a:rPr lang="en-US" sz="1600" dirty="0" smtClean="0">
                                      <a:effectLst/>
                                    </a:rPr>
                                    <m:t>T</m:t>
                                  </m:r>
                                  <m:r>
                                    <m:rPr>
                                      <m:nor/>
                                    </m:rPr>
                                    <a:rPr lang="en-US" sz="1600" dirty="0" smtClean="0">
                                      <a:effectLst/>
                                    </a:rPr>
                                    <m:t>₁</m:t>
                                  </m:r>
                                </m:den>
                              </m:f>
                            </m:oMath>
                          </a14:m>
                          <a:r>
                            <a:rPr lang="en-US" sz="1600" dirty="0">
                              <a:effectLst/>
                            </a:rPr>
                            <a:t> = </a:t>
                          </a:r>
                          <a14:m>
                            <m:oMath xmlns:m="http://schemas.openxmlformats.org/officeDocument/2006/math">
                              <m:f>
                                <m:fPr>
                                  <m:ctrlPr>
                                    <a:rPr lang="en-US" sz="1600" i="1" smtClean="0">
                                      <a:effectLst/>
                                      <a:latin typeface="Cambria Math" panose="02040503050406030204" pitchFamily="18" charset="0"/>
                                    </a:rPr>
                                  </m:ctrlPr>
                                </m:fPr>
                                <m:num>
                                  <m:r>
                                    <m:rPr>
                                      <m:nor/>
                                    </m:rPr>
                                    <a:rPr lang="en-US" sz="1600" dirty="0" smtClean="0">
                                      <a:effectLst/>
                                    </a:rPr>
                                    <m:t>P</m:t>
                                  </m:r>
                                  <m:r>
                                    <m:rPr>
                                      <m:nor/>
                                    </m:rPr>
                                    <a:rPr lang="en-US" sz="1600" dirty="0" smtClean="0">
                                      <a:effectLst/>
                                    </a:rPr>
                                    <m:t>₂</m:t>
                                  </m:r>
                                </m:num>
                                <m:den>
                                  <m:r>
                                    <m:rPr>
                                      <m:nor/>
                                    </m:rPr>
                                    <a:rPr lang="en-US" sz="1600" dirty="0" smtClean="0">
                                      <a:effectLst/>
                                    </a:rPr>
                                    <m:t>T</m:t>
                                  </m:r>
                                  <m:r>
                                    <m:rPr>
                                      <m:nor/>
                                    </m:rPr>
                                    <a:rPr lang="en-US" sz="1600" dirty="0" smtClean="0">
                                      <a:effectLst/>
                                    </a:rPr>
                                    <m:t>₂</m:t>
                                  </m:r>
                                </m:den>
                              </m:f>
                            </m:oMath>
                          </a14:m>
                          <a:r>
                            <a:rPr lang="en-US" sz="1600" dirty="0">
                              <a:effectLst/>
                            </a:rPr>
                            <a:t> </a:t>
                          </a:r>
                        </a:p>
                      </a:txBody>
                      <a:tcPr marL="66733" marR="66733" marT="0" marB="0" anchor="ctr"/>
                    </a:tc>
                    <a:tc>
                      <a:txBody>
                        <a:bodyPr/>
                        <a:lstStyle/>
                        <a:p>
                          <a:pPr marL="0" marR="0">
                            <a:lnSpc>
                              <a:spcPct val="115000"/>
                            </a:lnSpc>
                            <a:spcAft>
                              <a:spcPts val="0"/>
                            </a:spcAft>
                            <a:buNone/>
                          </a:pPr>
                          <a:r>
                            <a:rPr lang="en-US" sz="900" dirty="0">
                              <a:effectLst/>
                            </a:rPr>
                            <a:t>At constant volume, gas pressure changes with absolute temperature.</a:t>
                          </a:r>
                        </a:p>
                        <a:p>
                          <a:pPr marL="171450" marR="0" indent="-171450">
                            <a:lnSpc>
                              <a:spcPct val="115000"/>
                            </a:lnSpc>
                            <a:spcAft>
                              <a:spcPts val="0"/>
                            </a:spcAft>
                            <a:buFont typeface="Arial" panose="020B0604020202020204" pitchFamily="34" charset="0"/>
                            <a:buChar char="•"/>
                          </a:pPr>
                          <a:r>
                            <a:rPr lang="en-US" sz="900" dirty="0">
                              <a:effectLst/>
                            </a:rPr>
                            <a:t>Tank heating/cooling, burst disk safety.</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1000"/>
                            </a:spcAft>
                            <a:buNone/>
                          </a:pPr>
                          <a:r>
                            <a:rPr lang="en-US" sz="900" dirty="0">
                              <a:effectLst/>
                            </a:rPr>
                            <a:t>Temperature in Kelvin.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extLst>
                      <a:ext uri="{0D108BD9-81ED-4DB2-BD59-A6C34878D82A}">
                        <a16:rowId xmlns:a16="http://schemas.microsoft.com/office/drawing/2014/main" val="3007855416"/>
                      </a:ext>
                    </a:extLst>
                  </a:tr>
                </a:tbl>
              </a:graphicData>
            </a:graphic>
          </p:graphicFrame>
        </mc:Choice>
        <mc:Fallback xmlns="">
          <p:graphicFrame>
            <p:nvGraphicFramePr>
              <p:cNvPr id="4" name="Table 3">
                <a:extLst>
                  <a:ext uri="{FF2B5EF4-FFF2-40B4-BE49-F238E27FC236}">
                    <a16:creationId xmlns:a16="http://schemas.microsoft.com/office/drawing/2014/main" id="{494B30AE-2FE5-6B94-EEC4-DAE2D03EB139}"/>
                  </a:ext>
                </a:extLst>
              </p:cNvPr>
              <p:cNvGraphicFramePr>
                <a:graphicFrameLocks noGrp="1"/>
              </p:cNvGraphicFramePr>
              <p:nvPr>
                <p:extLst>
                  <p:ext uri="{D42A27DB-BD31-4B8C-83A1-F6EECF244321}">
                    <p14:modId xmlns:p14="http://schemas.microsoft.com/office/powerpoint/2010/main" val="1126041135"/>
                  </p:ext>
                </p:extLst>
              </p:nvPr>
            </p:nvGraphicFramePr>
            <p:xfrm>
              <a:off x="457200" y="1600201"/>
              <a:ext cx="8229600" cy="4708525"/>
            </p:xfrm>
            <a:graphic>
              <a:graphicData uri="http://schemas.openxmlformats.org/drawingml/2006/table">
                <a:tbl>
                  <a:tblPr bandRow="1">
                    <a:tableStyleId>{5C22544A-7EE6-4342-B048-85BDC9FD1C3A}</a:tableStyleId>
                  </a:tblPr>
                  <a:tblGrid>
                    <a:gridCol w="1895088">
                      <a:extLst>
                        <a:ext uri="{9D8B030D-6E8A-4147-A177-3AD203B41FA5}">
                          <a16:colId xmlns:a16="http://schemas.microsoft.com/office/drawing/2014/main" val="2035819918"/>
                        </a:ext>
                      </a:extLst>
                    </a:gridCol>
                    <a:gridCol w="1965278">
                      <a:extLst>
                        <a:ext uri="{9D8B030D-6E8A-4147-A177-3AD203B41FA5}">
                          <a16:colId xmlns:a16="http://schemas.microsoft.com/office/drawing/2014/main" val="1803361912"/>
                        </a:ext>
                      </a:extLst>
                    </a:gridCol>
                    <a:gridCol w="2311834">
                      <a:extLst>
                        <a:ext uri="{9D8B030D-6E8A-4147-A177-3AD203B41FA5}">
                          <a16:colId xmlns:a16="http://schemas.microsoft.com/office/drawing/2014/main" val="2320332929"/>
                        </a:ext>
                      </a:extLst>
                    </a:gridCol>
                    <a:gridCol w="2057400">
                      <a:extLst>
                        <a:ext uri="{9D8B030D-6E8A-4147-A177-3AD203B41FA5}">
                          <a16:colId xmlns:a16="http://schemas.microsoft.com/office/drawing/2014/main" val="54549983"/>
                        </a:ext>
                      </a:extLst>
                    </a:gridCol>
                  </a:tblGrid>
                  <a:tr h="784241">
                    <a:tc>
                      <a:txBody>
                        <a:bodyPr/>
                        <a:lstStyle/>
                        <a:p>
                          <a:pPr marL="0" marR="0" algn="ctr">
                            <a:lnSpc>
                              <a:spcPct val="115000"/>
                            </a:lnSpc>
                            <a:spcAft>
                              <a:spcPts val="1000"/>
                            </a:spcAft>
                            <a:buNone/>
                          </a:pPr>
                          <a:r>
                            <a:rPr lang="en-US" sz="1800" dirty="0">
                              <a:effectLst/>
                            </a:rPr>
                            <a:t>Gas Law</a:t>
                          </a:r>
                          <a:endParaRPr lang="en-US" sz="2800" dirty="0">
                            <a:effectLst/>
                            <a:latin typeface="Cambria" panose="02040503050406030204" pitchFamily="18" charset="0"/>
                            <a:ea typeface="Cambria" panose="02040503050406030204" pitchFamily="18" charset="0"/>
                            <a:cs typeface="Cambria" panose="02040503050406030204" pitchFamily="18" charset="0"/>
                          </a:endParaRPr>
                        </a:p>
                      </a:txBody>
                      <a:tcPr marL="182880" marR="137160" marT="137160" marB="137160"/>
                    </a:tc>
                    <a:tc>
                      <a:txBody>
                        <a:bodyPr/>
                        <a:lstStyle/>
                        <a:p>
                          <a:pPr marL="0" marR="0" algn="ctr">
                            <a:lnSpc>
                              <a:spcPct val="115000"/>
                            </a:lnSpc>
                            <a:spcAft>
                              <a:spcPts val="0"/>
                            </a:spcAft>
                            <a:buNone/>
                          </a:pPr>
                          <a:r>
                            <a:rPr lang="en-US" sz="1800" dirty="0">
                              <a:effectLst/>
                            </a:rPr>
                            <a:t>Formula</a:t>
                          </a:r>
                        </a:p>
                        <a:p>
                          <a:pPr marL="0" marR="0" algn="ctr">
                            <a:lnSpc>
                              <a:spcPct val="115000"/>
                            </a:lnSpc>
                            <a:spcAft>
                              <a:spcPts val="600"/>
                            </a:spcAft>
                            <a:buNone/>
                          </a:pPr>
                          <a:r>
                            <a:rPr lang="en-US" sz="1100" dirty="0">
                              <a:effectLst/>
                            </a:rPr>
                            <a:t>(Absolute Units)</a:t>
                          </a:r>
                          <a:endParaRPr lang="en-US" sz="2800" dirty="0">
                            <a:effectLst/>
                            <a:latin typeface="Cambria" panose="02040503050406030204" pitchFamily="18" charset="0"/>
                            <a:ea typeface="Cambria" panose="02040503050406030204" pitchFamily="18" charset="0"/>
                            <a:cs typeface="Cambria" panose="02040503050406030204" pitchFamily="18" charset="0"/>
                          </a:endParaRPr>
                        </a:p>
                      </a:txBody>
                      <a:tcPr marL="137160" marR="137160" marT="137160" marB="137160"/>
                    </a:tc>
                    <a:tc>
                      <a:txBody>
                        <a:bodyPr/>
                        <a:lstStyle/>
                        <a:p>
                          <a:pPr marL="0" marR="0">
                            <a:lnSpc>
                              <a:spcPct val="115000"/>
                            </a:lnSpc>
                            <a:spcAft>
                              <a:spcPts val="1000"/>
                            </a:spcAft>
                            <a:buNone/>
                          </a:pPr>
                          <a:r>
                            <a:rPr lang="en-US" sz="1800" dirty="0">
                              <a:effectLst/>
                            </a:rPr>
                            <a:t>Diving Meaning</a:t>
                          </a:r>
                          <a:endParaRPr lang="en-US" sz="2800" dirty="0">
                            <a:effectLst/>
                            <a:latin typeface="Cambria" panose="02040503050406030204" pitchFamily="18" charset="0"/>
                            <a:ea typeface="Cambria" panose="02040503050406030204" pitchFamily="18" charset="0"/>
                            <a:cs typeface="Cambria" panose="02040503050406030204" pitchFamily="18" charset="0"/>
                          </a:endParaRPr>
                        </a:p>
                      </a:txBody>
                      <a:tcPr marL="137160" marR="137160" marT="137160" marB="137160"/>
                    </a:tc>
                    <a:tc>
                      <a:txBody>
                        <a:bodyPr/>
                        <a:lstStyle/>
                        <a:p>
                          <a:pPr marL="0" marR="0">
                            <a:lnSpc>
                              <a:spcPct val="115000"/>
                            </a:lnSpc>
                            <a:spcAft>
                              <a:spcPts val="1000"/>
                            </a:spcAft>
                            <a:buNone/>
                          </a:pPr>
                          <a:r>
                            <a:rPr lang="en-US" sz="1800" dirty="0">
                              <a:effectLst/>
                            </a:rPr>
                            <a:t>Notes</a:t>
                          </a:r>
                          <a:endParaRPr lang="en-US" sz="2800" dirty="0">
                            <a:effectLst/>
                            <a:latin typeface="Cambria" panose="02040503050406030204" pitchFamily="18" charset="0"/>
                            <a:ea typeface="Cambria" panose="02040503050406030204" pitchFamily="18" charset="0"/>
                            <a:cs typeface="Cambria" panose="02040503050406030204" pitchFamily="18" charset="0"/>
                          </a:endParaRPr>
                        </a:p>
                      </a:txBody>
                      <a:tcPr marL="137160" marR="137160" marT="137160" marB="137160"/>
                    </a:tc>
                    <a:extLst>
                      <a:ext uri="{0D108BD9-81ED-4DB2-BD59-A6C34878D82A}">
                        <a16:rowId xmlns:a16="http://schemas.microsoft.com/office/drawing/2014/main" val="3815013241"/>
                      </a:ext>
                    </a:extLst>
                  </a:tr>
                  <a:tr h="795750">
                    <a:tc>
                      <a:txBody>
                        <a:bodyPr/>
                        <a:lstStyle/>
                        <a:p>
                          <a:pPr marL="0" marR="0" algn="ctr">
                            <a:lnSpc>
                              <a:spcPct val="115000"/>
                            </a:lnSpc>
                            <a:spcAft>
                              <a:spcPts val="1000"/>
                            </a:spcAft>
                            <a:buNone/>
                          </a:pPr>
                          <a:r>
                            <a:rPr lang="en-US" sz="1600" dirty="0">
                              <a:effectLst/>
                            </a:rPr>
                            <a:t>Boyle’s Law</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182880" marR="66733" marT="0" marB="0" anchor="ctr"/>
                    </a:tc>
                    <a:tc>
                      <a:txBody>
                        <a:bodyPr/>
                        <a:lstStyle/>
                        <a:p>
                          <a:pPr marL="0" marR="0" lvl="0" indent="0" algn="ctr" defTabSz="457200" rtl="0" eaLnBrk="1" fontAlgn="auto" latinLnBrk="0" hangingPunct="1">
                            <a:lnSpc>
                              <a:spcPct val="115000"/>
                            </a:lnSpc>
                            <a:spcBef>
                              <a:spcPts val="600"/>
                            </a:spcBef>
                            <a:spcAft>
                              <a:spcPts val="0"/>
                            </a:spcAft>
                            <a:buClrTx/>
                            <a:buSzTx/>
                            <a:buFontTx/>
                            <a:buNone/>
                            <a:tabLst/>
                            <a:defRPr/>
                          </a:pPr>
                          <a:r>
                            <a:rPr lang="en-US" sz="1600" dirty="0">
                              <a:effectLst/>
                            </a:rPr>
                            <a:t>V ∝ 1/P</a:t>
                          </a:r>
                          <a:endParaRPr lang="en-US" sz="1600" baseline="-25000"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aseline="-25000" dirty="0">
                              <a:effectLst/>
                              <a:latin typeface="Cambria" panose="02040503050406030204" pitchFamily="18" charset="0"/>
                              <a:ea typeface="Cambria" panose="02040503050406030204" pitchFamily="18" charset="0"/>
                              <a:cs typeface="Cambria" panose="02040503050406030204" pitchFamily="18" charset="0"/>
                            </a:rPr>
                            <a:t>or (but not)</a:t>
                          </a:r>
                          <a:endParaRPr lang="en-US" sz="2400" baseline="-25000" dirty="0">
                            <a:effectLst/>
                            <a:latin typeface="Cambria" panose="02040503050406030204" pitchFamily="18" charset="0"/>
                            <a:ea typeface="Cambria" panose="02040503050406030204" pitchFamily="18" charset="0"/>
                            <a:cs typeface="Cambria" panose="02040503050406030204" pitchFamily="18" charset="0"/>
                          </a:endParaRPr>
                        </a:p>
                        <a:p>
                          <a:pPr marL="0" marR="0" algn="ctr">
                            <a:lnSpc>
                              <a:spcPct val="115000"/>
                            </a:lnSpc>
                            <a:spcBef>
                              <a:spcPts val="600"/>
                            </a:spcBef>
                            <a:spcAft>
                              <a:spcPts val="0"/>
                            </a:spcAft>
                            <a:buNone/>
                          </a:pPr>
                          <a:r>
                            <a:rPr lang="en-US" sz="1600" dirty="0">
                              <a:effectLst/>
                            </a:rPr>
                            <a:t>P₁∙V₁ = P₂∙V₂</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0"/>
                            </a:spcAft>
                            <a:buNone/>
                          </a:pPr>
                          <a:r>
                            <a:rPr lang="en-US" sz="900" strike="sngStrike" baseline="0" dirty="0">
                              <a:effectLst/>
                            </a:rPr>
                            <a:t>At constant temperature</a:t>
                          </a:r>
                          <a:r>
                            <a:rPr lang="en-US" sz="900" dirty="0">
                              <a:effectLst/>
                            </a:rPr>
                            <a:t>, gas volume changes inversely </a:t>
                          </a:r>
                          <a:r>
                            <a:rPr lang="en-US" sz="900" strike="sngStrike" dirty="0">
                              <a:effectLst/>
                            </a:rPr>
                            <a:t>with </a:t>
                          </a:r>
                          <a:r>
                            <a:rPr lang="en-US" sz="900" strike="sngStrike" baseline="0" dirty="0">
                              <a:effectLst/>
                            </a:rPr>
                            <a:t>absolute</a:t>
                          </a:r>
                          <a:r>
                            <a:rPr lang="en-US" sz="900" strike="sngStrike" dirty="0">
                              <a:effectLst/>
                            </a:rPr>
                            <a:t> </a:t>
                          </a:r>
                          <a:r>
                            <a:rPr lang="en-US" sz="900" dirty="0">
                              <a:effectLst/>
                            </a:rPr>
                            <a:t>pressure.</a:t>
                          </a:r>
                        </a:p>
                        <a:p>
                          <a:pPr marL="171450" marR="0" indent="-171450">
                            <a:lnSpc>
                              <a:spcPct val="115000"/>
                            </a:lnSpc>
                            <a:spcAft>
                              <a:spcPts val="0"/>
                            </a:spcAft>
                            <a:buFont typeface="Arial" panose="020B0604020202020204" pitchFamily="34" charset="0"/>
                            <a:buChar char="•"/>
                          </a:pPr>
                          <a:r>
                            <a:rPr lang="en-US" sz="900" dirty="0">
                              <a:effectLst/>
                            </a:rPr>
                            <a:t>Lung expansion, buoyancy, air consumption.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1000"/>
                            </a:spcAft>
                            <a:buNone/>
                          </a:pPr>
                          <a:r>
                            <a:rPr lang="en-US" sz="900" dirty="0">
                              <a:effectLst/>
                            </a:rPr>
                            <a:t>Boyle’s law is stated in terms of relative pressure, more weight yields less volume</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extLst>
                      <a:ext uri="{0D108BD9-81ED-4DB2-BD59-A6C34878D82A}">
                        <a16:rowId xmlns:a16="http://schemas.microsoft.com/office/drawing/2014/main" val="3824485461"/>
                      </a:ext>
                    </a:extLst>
                  </a:tr>
                  <a:tr h="510437">
                    <a:tc>
                      <a:txBody>
                        <a:bodyPr/>
                        <a:lstStyle/>
                        <a:p>
                          <a:pPr marL="0" marR="0" algn="ctr">
                            <a:lnSpc>
                              <a:spcPct val="115000"/>
                            </a:lnSpc>
                            <a:spcAft>
                              <a:spcPts val="1000"/>
                            </a:spcAft>
                            <a:buNone/>
                          </a:pPr>
                          <a:r>
                            <a:rPr lang="en-US" sz="1600" dirty="0">
                              <a:effectLst/>
                            </a:rPr>
                            <a:t>Dalton’s Law</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182880" marR="66733" marT="0" marB="0" anchor="ctr"/>
                    </a:tc>
                    <a:tc>
                      <a:txBody>
                        <a:bodyPr/>
                        <a:lstStyle/>
                        <a:p>
                          <a:pPr marL="0" marR="0" algn="ctr">
                            <a:lnSpc>
                              <a:spcPct val="115000"/>
                            </a:lnSpc>
                            <a:spcAft>
                              <a:spcPts val="1000"/>
                            </a:spcAft>
                            <a:buNone/>
                          </a:pPr>
                          <a:r>
                            <a:rPr lang="en-US" sz="1600" dirty="0" err="1">
                              <a:effectLst/>
                            </a:rPr>
                            <a:t>P</a:t>
                          </a:r>
                          <a:r>
                            <a:rPr lang="en-US" sz="1600" baseline="-25000" dirty="0" err="1">
                              <a:effectLst/>
                            </a:rPr>
                            <a:t>total</a:t>
                          </a:r>
                          <a:r>
                            <a:rPr lang="en-US" sz="1600" baseline="-25000" dirty="0">
                              <a:effectLst/>
                            </a:rPr>
                            <a:t> </a:t>
                          </a:r>
                          <a:r>
                            <a:rPr lang="en-US" sz="1600" dirty="0">
                              <a:effectLst/>
                            </a:rPr>
                            <a:t>= Σ </a:t>
                          </a:r>
                          <a:r>
                            <a:rPr lang="en-US" sz="1600" dirty="0" err="1">
                              <a:effectLst/>
                            </a:rPr>
                            <a:t>P</a:t>
                          </a:r>
                          <a:r>
                            <a:rPr lang="en-US" sz="1600" baseline="-25000" dirty="0" err="1">
                              <a:effectLst/>
                            </a:rPr>
                            <a:t>g</a:t>
                          </a:r>
                          <a:r>
                            <a:rPr lang="en-US" sz="1600" kern="1200" baseline="-25000" dirty="0" err="1">
                              <a:solidFill>
                                <a:schemeClr val="dk1"/>
                              </a:solidFill>
                              <a:effectLst/>
                              <a:latin typeface="+mn-lt"/>
                              <a:ea typeface="+mn-ea"/>
                              <a:cs typeface="+mn-cs"/>
                            </a:rPr>
                            <a:t>a</a:t>
                          </a:r>
                          <a:r>
                            <a:rPr lang="en-US" sz="1600" baseline="-25000" dirty="0" err="1">
                              <a:effectLst/>
                            </a:rPr>
                            <a:t>s</a:t>
                          </a:r>
                          <a:endParaRPr lang="en-US" sz="2400" baseline="-25000" dirty="0">
                            <a:effectLst/>
                            <a:latin typeface="Cambria" panose="02040503050406030204" pitchFamily="18" charset="0"/>
                            <a:ea typeface="Cambria" panose="02040503050406030204" pitchFamily="18" charset="0"/>
                            <a:cs typeface="+mn-cs"/>
                          </a:endParaRPr>
                        </a:p>
                      </a:txBody>
                      <a:tcPr marL="66733" marR="66733" marT="0" marB="0" anchor="ctr"/>
                    </a:tc>
                    <a:tc>
                      <a:txBody>
                        <a:bodyPr/>
                        <a:lstStyle/>
                        <a:p>
                          <a:pPr marL="0" marR="0">
                            <a:lnSpc>
                              <a:spcPct val="115000"/>
                            </a:lnSpc>
                            <a:spcAft>
                              <a:spcPts val="0"/>
                            </a:spcAft>
                            <a:buNone/>
                          </a:pPr>
                          <a:r>
                            <a:rPr lang="en-US" sz="900" dirty="0">
                              <a:effectLst/>
                            </a:rPr>
                            <a:t>Total absolute pressure equals sum of partial pressures.</a:t>
                          </a:r>
                        </a:p>
                        <a:p>
                          <a:pPr marL="171450" marR="0" indent="-171450">
                            <a:lnSpc>
                              <a:spcPct val="115000"/>
                            </a:lnSpc>
                            <a:spcAft>
                              <a:spcPts val="0"/>
                            </a:spcAft>
                            <a:buFont typeface="Arial" panose="020B0604020202020204" pitchFamily="34" charset="0"/>
                            <a:buChar char="•"/>
                          </a:pPr>
                          <a:r>
                            <a:rPr lang="en-US" sz="900" dirty="0">
                              <a:effectLst/>
                            </a:rPr>
                            <a:t>O₂ toxicity, narcosis, MOD calculations.</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1000"/>
                            </a:spcAft>
                            <a:buNone/>
                          </a:pPr>
                          <a:r>
                            <a:rPr lang="en-US" sz="900" dirty="0">
                              <a:effectLst/>
                            </a:rPr>
                            <a:t>Partial pressure = fraction × absolute pressure.</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extLst>
                      <a:ext uri="{0D108BD9-81ED-4DB2-BD59-A6C34878D82A}">
                        <a16:rowId xmlns:a16="http://schemas.microsoft.com/office/drawing/2014/main" val="1835429941"/>
                      </a:ext>
                    </a:extLst>
                  </a:tr>
                  <a:tr h="1033627">
                    <a:tc>
                      <a:txBody>
                        <a:bodyPr/>
                        <a:lstStyle/>
                        <a:p>
                          <a:pPr marL="0" marR="0" algn="ctr">
                            <a:lnSpc>
                              <a:spcPct val="115000"/>
                            </a:lnSpc>
                            <a:spcAft>
                              <a:spcPts val="1000"/>
                            </a:spcAft>
                            <a:buNone/>
                          </a:pPr>
                          <a:r>
                            <a:rPr lang="en-US" sz="1600">
                              <a:effectLst/>
                            </a:rPr>
                            <a:t>Charles’s Law</a:t>
                          </a:r>
                          <a:endParaRPr lang="en-US" sz="2400">
                            <a:effectLst/>
                            <a:latin typeface="Cambria" panose="02040503050406030204" pitchFamily="18" charset="0"/>
                            <a:ea typeface="Cambria" panose="02040503050406030204" pitchFamily="18" charset="0"/>
                            <a:cs typeface="Cambria" panose="02040503050406030204" pitchFamily="18" charset="0"/>
                          </a:endParaRPr>
                        </a:p>
                      </a:txBody>
                      <a:tcPr marL="182880" marR="66733" marT="0" marB="0" anchor="ctr"/>
                    </a:tc>
                    <a:tc>
                      <a:txBody>
                        <a:bodyPr/>
                        <a:lstStyle/>
                        <a:p>
                          <a:endParaRPr lang="en-US"/>
                        </a:p>
                      </a:txBody>
                      <a:tcPr marL="66733" marR="66733" marT="0" marB="0" anchor="ctr">
                        <a:blipFill>
                          <a:blip r:embed="rId2"/>
                          <a:stretch>
                            <a:fillRect l="-97205" t="-202353" r="-223602" b="-160000"/>
                          </a:stretch>
                        </a:blipFill>
                      </a:tcPr>
                    </a:tc>
                    <a:tc>
                      <a:txBody>
                        <a:bodyPr/>
                        <a:lstStyle/>
                        <a:p>
                          <a:pPr marL="0" marR="0">
                            <a:lnSpc>
                              <a:spcPct val="115000"/>
                            </a:lnSpc>
                            <a:spcAft>
                              <a:spcPts val="0"/>
                            </a:spcAft>
                            <a:buNone/>
                          </a:pPr>
                          <a:r>
                            <a:rPr lang="en-US" sz="900" dirty="0">
                              <a:effectLst/>
                            </a:rPr>
                            <a:t>At constant absolute pressure, volume changes with absolute temperature.</a:t>
                          </a:r>
                        </a:p>
                        <a:p>
                          <a:pPr marL="171450" marR="0" indent="-171450">
                            <a:lnSpc>
                              <a:spcPct val="115000"/>
                            </a:lnSpc>
                            <a:spcAft>
                              <a:spcPts val="0"/>
                            </a:spcAft>
                            <a:buFont typeface="Arial" panose="020B0604020202020204" pitchFamily="34" charset="0"/>
                            <a:buChar char="•"/>
                          </a:pPr>
                          <a:r>
                            <a:rPr lang="en-US" sz="900" dirty="0">
                              <a:effectLst/>
                            </a:rPr>
                            <a:t>Tank cooling after fill.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1000"/>
                            </a:spcAft>
                            <a:buNone/>
                          </a:pPr>
                          <a:r>
                            <a:rPr lang="en-US" sz="900" dirty="0">
                              <a:effectLst/>
                            </a:rPr>
                            <a:t>Temperature in Kelvin (K = °C + 273.15).</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extLst>
                      <a:ext uri="{0D108BD9-81ED-4DB2-BD59-A6C34878D82A}">
                        <a16:rowId xmlns:a16="http://schemas.microsoft.com/office/drawing/2014/main" val="587815964"/>
                      </a:ext>
                    </a:extLst>
                  </a:tr>
                  <a:tr h="640135">
                    <a:tc>
                      <a:txBody>
                        <a:bodyPr/>
                        <a:lstStyle/>
                        <a:p>
                          <a:pPr marL="0" marR="0" algn="ctr">
                            <a:lnSpc>
                              <a:spcPct val="115000"/>
                            </a:lnSpc>
                            <a:spcAft>
                              <a:spcPts val="1000"/>
                            </a:spcAft>
                            <a:buNone/>
                          </a:pPr>
                          <a:r>
                            <a:rPr lang="en-US" sz="1600">
                              <a:effectLst/>
                            </a:rPr>
                            <a:t>Henry’s Law</a:t>
                          </a:r>
                          <a:endParaRPr lang="en-US" sz="2400">
                            <a:effectLst/>
                            <a:latin typeface="Cambria" panose="02040503050406030204" pitchFamily="18" charset="0"/>
                            <a:ea typeface="Cambria" panose="02040503050406030204" pitchFamily="18" charset="0"/>
                            <a:cs typeface="Cambria" panose="02040503050406030204" pitchFamily="18" charset="0"/>
                          </a:endParaRPr>
                        </a:p>
                      </a:txBody>
                      <a:tcPr marL="182880" marR="66733" marT="0" marB="0" anchor="ctr"/>
                    </a:tc>
                    <a:tc>
                      <a:txBody>
                        <a:bodyPr/>
                        <a:lstStyle/>
                        <a:p>
                          <a:pPr marL="0" marR="0" algn="ctr">
                            <a:lnSpc>
                              <a:spcPct val="115000"/>
                            </a:lnSpc>
                            <a:spcAft>
                              <a:spcPts val="1000"/>
                            </a:spcAft>
                            <a:buNone/>
                          </a:pPr>
                          <a:r>
                            <a:rPr lang="en-US" sz="1600" dirty="0">
                              <a:effectLst/>
                            </a:rPr>
                            <a:t>C ∝ </a:t>
                          </a:r>
                          <a:r>
                            <a:rPr lang="en-US" sz="1600" dirty="0" err="1">
                              <a:effectLst/>
                            </a:rPr>
                            <a:t>P</a:t>
                          </a:r>
                          <a:r>
                            <a:rPr lang="en-US" sz="1600" baseline="-25000" dirty="0" err="1">
                              <a:effectLst/>
                            </a:rPr>
                            <a:t>gas</a:t>
                          </a:r>
                          <a:endParaRPr lang="en-US" sz="2400" baseline="-250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0"/>
                            </a:spcAft>
                            <a:buNone/>
                          </a:pPr>
                          <a:r>
                            <a:rPr lang="en-US" sz="900" dirty="0">
                              <a:effectLst/>
                            </a:rPr>
                            <a:t>At constant temperature, amount of gas dissolved in liquid is proportional to partial pressure.</a:t>
                          </a:r>
                        </a:p>
                        <a:p>
                          <a:pPr marL="171450" marR="0" indent="-171450">
                            <a:lnSpc>
                              <a:spcPct val="115000"/>
                            </a:lnSpc>
                            <a:spcAft>
                              <a:spcPts val="0"/>
                            </a:spcAft>
                            <a:buFont typeface="Arial" panose="020B0604020202020204" pitchFamily="34" charset="0"/>
                            <a:buChar char="•"/>
                          </a:pPr>
                          <a:r>
                            <a:rPr lang="en-US" sz="900" dirty="0">
                              <a:effectLst/>
                            </a:rPr>
                            <a:t>Decompression theory, ascent control.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1000"/>
                            </a:spcAft>
                            <a:buNone/>
                          </a:pPr>
                          <a:r>
                            <a:rPr lang="en-US" sz="900" dirty="0">
                              <a:effectLst/>
                            </a:rPr>
                            <a:t>Partial pressure from absolute pressure × gas fraction.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extLst>
                      <a:ext uri="{0D108BD9-81ED-4DB2-BD59-A6C34878D82A}">
                        <a16:rowId xmlns:a16="http://schemas.microsoft.com/office/drawing/2014/main" val="1870745367"/>
                      </a:ext>
                    </a:extLst>
                  </a:tr>
                  <a:tr h="944335">
                    <a:tc>
                      <a:txBody>
                        <a:bodyPr/>
                        <a:lstStyle/>
                        <a:p>
                          <a:pPr marL="0" marR="0" algn="ctr">
                            <a:lnSpc>
                              <a:spcPct val="115000"/>
                            </a:lnSpc>
                            <a:spcAft>
                              <a:spcPts val="0"/>
                            </a:spcAft>
                            <a:buNone/>
                          </a:pPr>
                          <a:r>
                            <a:rPr lang="en-US" sz="1600" dirty="0">
                              <a:effectLst/>
                            </a:rPr>
                            <a:t>Gay-Lussac’s Law</a:t>
                          </a:r>
                          <a:endParaRPr lang="en-US" sz="2400" dirty="0">
                            <a:effectLst/>
                            <a:latin typeface="Cambria" panose="02040503050406030204" pitchFamily="18" charset="0"/>
                            <a:ea typeface="Cambria" panose="02040503050406030204" pitchFamily="18" charset="0"/>
                            <a:cs typeface="Cambria" panose="02040503050406030204" pitchFamily="18" charset="0"/>
                          </a:endParaRPr>
                        </a:p>
                      </a:txBody>
                      <a:tcPr marL="182880" marR="66733" marT="0" marB="0" anchor="ctr"/>
                    </a:tc>
                    <a:tc>
                      <a:txBody>
                        <a:bodyPr/>
                        <a:lstStyle/>
                        <a:p>
                          <a:endParaRPr lang="en-US"/>
                        </a:p>
                      </a:txBody>
                      <a:tcPr marL="66733" marR="66733" marT="0" marB="0" anchor="ctr">
                        <a:blipFill>
                          <a:blip r:embed="rId2"/>
                          <a:stretch>
                            <a:fillRect l="-97205" t="-399355" r="-223602" b="-7742"/>
                          </a:stretch>
                        </a:blipFill>
                      </a:tcPr>
                    </a:tc>
                    <a:tc>
                      <a:txBody>
                        <a:bodyPr/>
                        <a:lstStyle/>
                        <a:p>
                          <a:pPr marL="0" marR="0">
                            <a:lnSpc>
                              <a:spcPct val="115000"/>
                            </a:lnSpc>
                            <a:spcAft>
                              <a:spcPts val="0"/>
                            </a:spcAft>
                            <a:buNone/>
                          </a:pPr>
                          <a:r>
                            <a:rPr lang="en-US" sz="900" dirty="0">
                              <a:effectLst/>
                            </a:rPr>
                            <a:t>At constant volume, gas pressure changes with absolute temperature.</a:t>
                          </a:r>
                        </a:p>
                        <a:p>
                          <a:pPr marL="171450" marR="0" indent="-171450">
                            <a:lnSpc>
                              <a:spcPct val="115000"/>
                            </a:lnSpc>
                            <a:spcAft>
                              <a:spcPts val="0"/>
                            </a:spcAft>
                            <a:buFont typeface="Arial" panose="020B0604020202020204" pitchFamily="34" charset="0"/>
                            <a:buChar char="•"/>
                          </a:pPr>
                          <a:r>
                            <a:rPr lang="en-US" sz="900" dirty="0">
                              <a:effectLst/>
                            </a:rPr>
                            <a:t>Tank heating/cooling, burst disk safety.</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tc>
                      <a:txBody>
                        <a:bodyPr/>
                        <a:lstStyle/>
                        <a:p>
                          <a:pPr marL="0" marR="0">
                            <a:lnSpc>
                              <a:spcPct val="115000"/>
                            </a:lnSpc>
                            <a:spcAft>
                              <a:spcPts val="1000"/>
                            </a:spcAft>
                            <a:buNone/>
                          </a:pPr>
                          <a:r>
                            <a:rPr lang="en-US" sz="900" dirty="0">
                              <a:effectLst/>
                            </a:rPr>
                            <a:t>Temperature in Kelvin.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6733" marR="66733" marT="0" marB="0" anchor="ctr"/>
                    </a:tc>
                    <a:extLst>
                      <a:ext uri="{0D108BD9-81ED-4DB2-BD59-A6C34878D82A}">
                        <a16:rowId xmlns:a16="http://schemas.microsoft.com/office/drawing/2014/main" val="3007855416"/>
                      </a:ext>
                    </a:extLst>
                  </a:tr>
                </a:tbl>
              </a:graphicData>
            </a:graphic>
          </p:graphicFrame>
        </mc:Fallback>
      </mc:AlternateContent>
      <p:sp>
        <p:nvSpPr>
          <p:cNvPr id="5" name="Footer Placeholder 4">
            <a:extLst>
              <a:ext uri="{FF2B5EF4-FFF2-40B4-BE49-F238E27FC236}">
                <a16:creationId xmlns:a16="http://schemas.microsoft.com/office/drawing/2014/main" id="{C4A11663-0D80-1937-BB3B-C69ED416EA64}"/>
              </a:ext>
            </a:extLst>
          </p:cNvPr>
          <p:cNvSpPr>
            <a:spLocks noGrp="1"/>
          </p:cNvSpPr>
          <p:nvPr>
            <p:ph type="ftr" sz="quarter" idx="11"/>
          </p:nvPr>
        </p:nvSpPr>
        <p:spPr/>
        <p:txBody>
          <a:bodyPr/>
          <a:lstStyle/>
          <a:p>
            <a:r>
              <a:rPr lang="en-US"/>
              <a:t>r.fine</a:t>
            </a:r>
            <a:endParaRPr lang="en-US" dirty="0"/>
          </a:p>
        </p:txBody>
      </p:sp>
      <p:sp>
        <p:nvSpPr>
          <p:cNvPr id="7" name="Slide Number Placeholder 6">
            <a:extLst>
              <a:ext uri="{FF2B5EF4-FFF2-40B4-BE49-F238E27FC236}">
                <a16:creationId xmlns:a16="http://schemas.microsoft.com/office/drawing/2014/main" id="{550854F5-0BD8-67B9-6CF2-A6339C6E6C12}"/>
              </a:ext>
            </a:extLst>
          </p:cNvPr>
          <p:cNvSpPr>
            <a:spLocks noGrp="1"/>
          </p:cNvSpPr>
          <p:nvPr>
            <p:ph type="sldNum" sz="quarter" idx="12"/>
          </p:nvPr>
        </p:nvSpPr>
        <p:spPr/>
        <p:txBody>
          <a:bodyPr/>
          <a:lstStyle/>
          <a:p>
            <a:fld id="{C1FF6DA9-008F-8B48-92A6-B652298478BF}" type="slidenum">
              <a:rPr lang="en-US" smtClean="0"/>
              <a:pPr/>
              <a:t>31</a:t>
            </a:fld>
            <a:endParaRPr lang="en-US" dirty="0"/>
          </a:p>
        </p:txBody>
      </p:sp>
    </p:spTree>
    <p:extLst>
      <p:ext uri="{BB962C8B-B14F-4D97-AF65-F5344CB8AC3E}">
        <p14:creationId xmlns:p14="http://schemas.microsoft.com/office/powerpoint/2010/main" val="361466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C9C1-5718-492C-2EFA-DE6655425A3A}"/>
              </a:ext>
            </a:extLst>
          </p:cNvPr>
          <p:cNvSpPr>
            <a:spLocks noGrp="1"/>
          </p:cNvSpPr>
          <p:nvPr>
            <p:ph type="title"/>
          </p:nvPr>
        </p:nvSpPr>
        <p:spPr/>
        <p:txBody>
          <a:bodyPr>
            <a:normAutofit fontScale="90000"/>
          </a:bodyPr>
          <a:lstStyle/>
          <a:p>
            <a:r>
              <a:rPr lang="en-US" dirty="0"/>
              <a:t>Gas Laws</a:t>
            </a:r>
            <a:br>
              <a:rPr lang="en-US" dirty="0"/>
            </a:br>
            <a:r>
              <a:rPr lang="en-US" sz="3200" dirty="0"/>
              <a:t>(the rest of the story)</a:t>
            </a:r>
            <a:endParaRPr lang="en-US" dirty="0"/>
          </a:p>
        </p:txBody>
      </p:sp>
      <p:sp>
        <p:nvSpPr>
          <p:cNvPr id="3" name="Content Placeholder 2">
            <a:extLst>
              <a:ext uri="{FF2B5EF4-FFF2-40B4-BE49-F238E27FC236}">
                <a16:creationId xmlns:a16="http://schemas.microsoft.com/office/drawing/2014/main" id="{7E57B491-58E5-8D96-8026-C4F062B1A889}"/>
              </a:ext>
            </a:extLst>
          </p:cNvPr>
          <p:cNvSpPr>
            <a:spLocks noGrp="1"/>
          </p:cNvSpPr>
          <p:nvPr>
            <p:ph idx="1"/>
          </p:nvPr>
        </p:nvSpPr>
        <p:spPr/>
        <p:txBody>
          <a:bodyPr>
            <a:normAutofit fontScale="62500" lnSpcReduction="20000"/>
          </a:bodyPr>
          <a:lstStyle/>
          <a:p>
            <a:r>
              <a:rPr lang="en-US" sz="2400" dirty="0"/>
              <a:t>Archimedes’ Law (circa 250 BC) </a:t>
            </a:r>
            <a:r>
              <a:rPr lang="en-US" sz="2000" dirty="0"/>
              <a:t>the buoyant force of a submerged object is equal to the weight of the displaced fluid.</a:t>
            </a:r>
          </a:p>
          <a:p>
            <a:pPr>
              <a:spcBef>
                <a:spcPts val="1200"/>
              </a:spcBef>
            </a:pPr>
            <a:r>
              <a:rPr lang="en-US" sz="2400" dirty="0"/>
              <a:t>Boyle’s Gas Law (1662) </a:t>
            </a:r>
            <a:r>
              <a:rPr lang="en-US" sz="2000" dirty="0"/>
              <a:t>pressure and volume of a gas vary inversely</a:t>
            </a:r>
          </a:p>
          <a:p>
            <a:pPr lvl="1"/>
            <a:r>
              <a:rPr lang="en-US" sz="1700" dirty="0"/>
              <a:t>the mercurial thermometer was not invented until some 50 years later</a:t>
            </a:r>
          </a:p>
          <a:p>
            <a:pPr>
              <a:spcBef>
                <a:spcPts val="1200"/>
              </a:spcBef>
            </a:pPr>
            <a:r>
              <a:rPr lang="en-US" sz="2400" dirty="0"/>
              <a:t>Charles’ Gas Law (1787, 1802) </a:t>
            </a:r>
            <a:r>
              <a:rPr lang="en-US" sz="2000" dirty="0"/>
              <a:t>at constant pressure, a volume of gas is directly proportional to its temperature (e.g., gas expands when heated)</a:t>
            </a:r>
          </a:p>
          <a:p>
            <a:pPr>
              <a:spcBef>
                <a:spcPts val="1200"/>
              </a:spcBef>
            </a:pPr>
            <a:r>
              <a:rPr lang="en-US" sz="2400" dirty="0"/>
              <a:t>Dalton’s Gas Law (1801) </a:t>
            </a:r>
            <a:r>
              <a:rPr lang="en-US" sz="2000" dirty="0"/>
              <a:t>the total pressure of a gas mixture equals the sum of the partial pressures of each component gas</a:t>
            </a:r>
          </a:p>
          <a:p>
            <a:pPr>
              <a:spcBef>
                <a:spcPts val="1200"/>
              </a:spcBef>
            </a:pPr>
            <a:r>
              <a:rPr lang="en-US" sz="2400" dirty="0"/>
              <a:t>Gay-Lussac’s Gas Law (1802) </a:t>
            </a:r>
            <a:r>
              <a:rPr lang="en-US" sz="2000" dirty="0"/>
              <a:t>at constant volume, the pressure a of gas is directly proportional to its temperature (e.g., pressure increases when heated)</a:t>
            </a:r>
            <a:r>
              <a:rPr lang="en-US" sz="2400" dirty="0"/>
              <a:t> </a:t>
            </a:r>
          </a:p>
          <a:p>
            <a:pPr>
              <a:spcBef>
                <a:spcPts val="1200"/>
              </a:spcBef>
            </a:pPr>
            <a:r>
              <a:rPr lang="en-US" sz="2400" dirty="0"/>
              <a:t>Henry’s Gas Law (1803) </a:t>
            </a:r>
            <a:r>
              <a:rPr lang="en-US" sz="2000" dirty="0"/>
              <a:t>at equilibrium, the amount of a given gas dissolved in water is directly proportional to the partial pressure of that gas above the water.</a:t>
            </a:r>
          </a:p>
          <a:p>
            <a:pPr lvl="1"/>
            <a:r>
              <a:rPr lang="en-US" sz="1900" dirty="0"/>
              <a:t>a tissue’s inert-gas </a:t>
            </a:r>
            <a:r>
              <a:rPr lang="en-US" sz="1900" i="1" dirty="0"/>
              <a:t>tension</a:t>
            </a:r>
            <a:r>
              <a:rPr lang="en-US" sz="1900" dirty="0"/>
              <a:t> tends toward the inspired partial pressure of that gas</a:t>
            </a:r>
          </a:p>
          <a:p>
            <a:pPr>
              <a:spcBef>
                <a:spcPts val="1200"/>
              </a:spcBef>
            </a:pPr>
            <a:r>
              <a:rPr lang="en-US" sz="2400" dirty="0"/>
              <a:t>The Ideal Gas Law (1834) : </a:t>
            </a:r>
            <a:r>
              <a:rPr lang="en-US" sz="2400" dirty="0" err="1"/>
              <a:t>pV</a:t>
            </a:r>
            <a:r>
              <a:rPr lang="en-US" sz="2400" dirty="0"/>
              <a:t> = </a:t>
            </a:r>
            <a:r>
              <a:rPr lang="en-US" sz="2400" dirty="0" err="1"/>
              <a:t>nRT</a:t>
            </a:r>
            <a:endParaRPr lang="en-US" sz="2400" dirty="0"/>
          </a:p>
          <a:p>
            <a:pPr lvl="1"/>
            <a:r>
              <a:rPr lang="en-US" sz="1900" i="1" dirty="0"/>
              <a:t>p: pressure of the gas (absolute)</a:t>
            </a:r>
          </a:p>
          <a:p>
            <a:pPr lvl="1"/>
            <a:r>
              <a:rPr lang="en-US" sz="1900" i="1" dirty="0"/>
              <a:t>V: volume of the gas</a:t>
            </a:r>
          </a:p>
          <a:p>
            <a:pPr lvl="1"/>
            <a:r>
              <a:rPr lang="en-US" sz="1900" i="1" dirty="0"/>
              <a:t>n: amount of substance (moles of gas)</a:t>
            </a:r>
          </a:p>
          <a:p>
            <a:pPr lvl="1"/>
            <a:r>
              <a:rPr lang="en-US" sz="1900" i="1" dirty="0"/>
              <a:t>R: the universal gas constant</a:t>
            </a:r>
          </a:p>
          <a:p>
            <a:pPr lvl="1"/>
            <a:r>
              <a:rPr lang="en-US" sz="1900" i="1" dirty="0"/>
              <a:t>T: absolute temperature (kelvin K)</a:t>
            </a:r>
          </a:p>
        </p:txBody>
      </p:sp>
      <p:sp>
        <p:nvSpPr>
          <p:cNvPr id="4" name="Footer Placeholder 3">
            <a:extLst>
              <a:ext uri="{FF2B5EF4-FFF2-40B4-BE49-F238E27FC236}">
                <a16:creationId xmlns:a16="http://schemas.microsoft.com/office/drawing/2014/main" id="{B620E612-B2F4-CD99-72E4-1E0CF85FEA52}"/>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22EB2886-AD9A-1951-C11D-90635F216988}"/>
              </a:ext>
            </a:extLst>
          </p:cNvPr>
          <p:cNvSpPr>
            <a:spLocks noGrp="1"/>
          </p:cNvSpPr>
          <p:nvPr>
            <p:ph type="sldNum" sz="quarter" idx="12"/>
          </p:nvPr>
        </p:nvSpPr>
        <p:spPr/>
        <p:txBody>
          <a:bodyPr/>
          <a:lstStyle/>
          <a:p>
            <a:fld id="{C1FF6DA9-008F-8B48-92A6-B652298478BF}" type="slidenum">
              <a:rPr lang="en-US" smtClean="0"/>
              <a:pPr/>
              <a:t>32</a:t>
            </a:fld>
            <a:endParaRPr lang="en-US" dirty="0"/>
          </a:p>
        </p:txBody>
      </p:sp>
    </p:spTree>
    <p:extLst>
      <p:ext uri="{BB962C8B-B14F-4D97-AF65-F5344CB8AC3E}">
        <p14:creationId xmlns:p14="http://schemas.microsoft.com/office/powerpoint/2010/main" val="2051796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A4BD8-4912-DB1D-1C7B-715CF2D1E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A55FE3-14DC-F43B-46BB-BF4F43F4A264}"/>
              </a:ext>
            </a:extLst>
          </p:cNvPr>
          <p:cNvSpPr>
            <a:spLocks noGrp="1"/>
          </p:cNvSpPr>
          <p:nvPr>
            <p:ph type="title"/>
          </p:nvPr>
        </p:nvSpPr>
        <p:spPr/>
        <p:txBody>
          <a:bodyPr>
            <a:normAutofit fontScale="90000"/>
          </a:bodyPr>
          <a:lstStyle/>
          <a:p>
            <a:r>
              <a:rPr lang="en-US" dirty="0"/>
              <a:t>Gas Laws</a:t>
            </a:r>
            <a:br>
              <a:rPr lang="en-US" dirty="0"/>
            </a:br>
            <a:r>
              <a:rPr lang="en-US" sz="3200" dirty="0"/>
              <a:t>(deriving the scuba version of Boyle’s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55133-649A-5B0E-76EB-27B366A25ED2}"/>
                  </a:ext>
                </a:extLst>
              </p:cNvPr>
              <p:cNvSpPr>
                <a:spLocks noGrp="1"/>
              </p:cNvSpPr>
              <p:nvPr>
                <p:ph idx="1"/>
              </p:nvPr>
            </p:nvSpPr>
            <p:spPr/>
            <p:txBody>
              <a:bodyPr>
                <a:normAutofit/>
              </a:bodyPr>
              <a:lstStyle/>
              <a:p>
                <a:r>
                  <a:rPr lang="en-US" sz="2000" dirty="0"/>
                  <a:t>Given </a:t>
                </a:r>
                <a:r>
                  <a:rPr lang="en-US" sz="2000" dirty="0" err="1"/>
                  <a:t>pV</a:t>
                </a:r>
                <a:r>
                  <a:rPr lang="en-US" sz="2000" dirty="0"/>
                  <a:t>=</a:t>
                </a:r>
                <a:r>
                  <a:rPr lang="en-US" sz="2000" dirty="0" err="1"/>
                  <a:t>nRT</a:t>
                </a:r>
                <a:endParaRPr lang="en-US" sz="2000" dirty="0"/>
              </a:p>
              <a:p>
                <a:pPr>
                  <a:spcBef>
                    <a:spcPts val="1200"/>
                  </a:spcBef>
                </a:pPr>
                <a:r>
                  <a:rPr lang="en-US" sz="2000" dirty="0"/>
                  <a:t>When dealing with a gas, we can assume n and R are constant. Through substitution, we can rewrite the Ideal Gas Law as:</a:t>
                </a:r>
              </a:p>
              <a:p>
                <a:pPr lvl="1">
                  <a:buFont typeface="Courier New" panose="02070309020205020404" pitchFamily="49" charset="0"/>
                  <a:buChar char="o"/>
                </a:pP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𝑃</m:t>
                        </m:r>
                        <m:r>
                          <a:rPr lang="en-US" sz="1800" b="0" i="1" baseline="-25000" smtClean="0">
                            <a:latin typeface="Cambria Math" panose="02040503050406030204" pitchFamily="18" charset="0"/>
                          </a:rPr>
                          <m:t>𝑔</m:t>
                        </m:r>
                        <m:r>
                          <a:rPr lang="en-US" sz="1800" b="0" i="1" smtClean="0">
                            <a:latin typeface="Cambria Math" panose="02040503050406030204" pitchFamily="18" charset="0"/>
                          </a:rPr>
                          <m:t>𝑉</m:t>
                        </m:r>
                        <m:r>
                          <a:rPr lang="en-US" sz="1800" b="0" i="1" baseline="-25000" smtClean="0">
                            <a:latin typeface="Cambria Math" panose="02040503050406030204" pitchFamily="18" charset="0"/>
                          </a:rPr>
                          <m:t>𝑔</m:t>
                        </m:r>
                      </m:num>
                      <m:den>
                        <m:r>
                          <a:rPr lang="en-US" sz="1800" b="0" i="1" smtClean="0">
                            <a:latin typeface="Cambria Math" panose="02040503050406030204" pitchFamily="18" charset="0"/>
                          </a:rPr>
                          <m:t>𝑇</m:t>
                        </m:r>
                        <m:r>
                          <a:rPr lang="en-US" sz="1800" b="0" i="1" baseline="-25000" smtClean="0">
                            <a:latin typeface="Cambria Math" panose="02040503050406030204" pitchFamily="18" charset="0"/>
                          </a:rPr>
                          <m:t>𝑔</m:t>
                        </m:r>
                      </m:den>
                    </m:f>
                    <m:r>
                      <a:rPr lang="en-US" sz="1800" b="0" i="1" smtClean="0">
                        <a:latin typeface="Cambria Math" panose="02040503050406030204" pitchFamily="18" charset="0"/>
                      </a:rPr>
                      <m:t>=</m:t>
                    </m:r>
                    <m:r>
                      <a:rPr lang="en-US" sz="1800" b="0" i="1" smtClean="0">
                        <a:latin typeface="Cambria Math" panose="02040503050406030204" pitchFamily="18" charset="0"/>
                      </a:rPr>
                      <m:t>𝑐</m:t>
                    </m:r>
                  </m:oMath>
                </a14:m>
                <a:endParaRPr lang="en-US" sz="1800" dirty="0"/>
              </a:p>
              <a:p>
                <a:pPr>
                  <a:spcBef>
                    <a:spcPts val="1200"/>
                  </a:spcBef>
                </a:pPr>
                <a:r>
                  <a:rPr lang="en-US" sz="2000" dirty="0"/>
                  <a:t>When dealing with a gas at a constant temperature, we can assume n, R and T are constant</a:t>
                </a:r>
              </a:p>
              <a:p>
                <a:pPr lvl="1">
                  <a:buFont typeface="Courier New" panose="02070309020205020404" pitchFamily="49" charset="0"/>
                  <a:buChar char="o"/>
                </a:pPr>
                <a14:m>
                  <m:oMath xmlns:m="http://schemas.openxmlformats.org/officeDocument/2006/math">
                    <m:r>
                      <a:rPr lang="en-US" sz="1800" b="0" i="1" smtClean="0">
                        <a:latin typeface="Cambria Math" panose="02040503050406030204" pitchFamily="18" charset="0"/>
                      </a:rPr>
                      <m:t>𝑃</m:t>
                    </m:r>
                    <m:r>
                      <a:rPr lang="en-US" sz="1800" b="0" i="1" baseline="-25000" smtClean="0">
                        <a:latin typeface="Cambria Math" panose="02040503050406030204" pitchFamily="18" charset="0"/>
                      </a:rPr>
                      <m:t>𝑔</m:t>
                    </m:r>
                    <m:r>
                      <a:rPr lang="en-US" sz="1800" b="0" i="1" smtClean="0">
                        <a:latin typeface="Cambria Math" panose="02040503050406030204" pitchFamily="18" charset="0"/>
                      </a:rPr>
                      <m:t>𝑉</m:t>
                    </m:r>
                    <m:r>
                      <a:rPr lang="en-US" sz="1800" b="0" i="1" baseline="-25000" smtClean="0">
                        <a:latin typeface="Cambria Math" panose="02040503050406030204" pitchFamily="18" charset="0"/>
                      </a:rPr>
                      <m:t>𝑔</m:t>
                    </m:r>
                    <m:r>
                      <a:rPr lang="en-US" sz="1800" b="0" i="1" smtClean="0">
                        <a:latin typeface="Cambria Math" panose="02040503050406030204" pitchFamily="18" charset="0"/>
                      </a:rPr>
                      <m:t>=</m:t>
                    </m:r>
                    <m:r>
                      <a:rPr lang="en-US" sz="1800" b="0" i="1" smtClean="0">
                        <a:latin typeface="Cambria Math" panose="02040503050406030204" pitchFamily="18" charset="0"/>
                      </a:rPr>
                      <m:t>𝑐</m:t>
                    </m:r>
                  </m:oMath>
                </a14:m>
                <a:endParaRPr lang="en-US" sz="1800" dirty="0"/>
              </a:p>
              <a:p>
                <a:pPr marL="400050">
                  <a:spcBef>
                    <a:spcPts val="1200"/>
                  </a:spcBef>
                </a:pPr>
                <a:r>
                  <a:rPr lang="en-US" sz="2000" dirty="0"/>
                  <a:t>When comparing to equal amounts of same gas (same # of moles) at same temperature, we can write:</a:t>
                </a:r>
              </a:p>
              <a:p>
                <a:pPr marL="857250" lvl="1" indent="-342900">
                  <a:buFont typeface="Courier New" panose="02070309020205020404" pitchFamily="49" charset="0"/>
                  <a:buChar char="o"/>
                </a:pPr>
                <a14:m>
                  <m:oMath xmlns:m="http://schemas.openxmlformats.org/officeDocument/2006/math">
                    <m:r>
                      <a:rPr lang="en-US" sz="1800" i="1">
                        <a:latin typeface="Cambria Math" panose="02040503050406030204" pitchFamily="18" charset="0"/>
                      </a:rPr>
                      <m:t>𝑃</m:t>
                    </m:r>
                    <m:r>
                      <a:rPr lang="en-US" sz="1800" b="0" i="1" baseline="-25000" smtClean="0">
                        <a:latin typeface="Cambria Math" panose="02040503050406030204" pitchFamily="18" charset="0"/>
                      </a:rPr>
                      <m:t>1</m:t>
                    </m:r>
                    <m:r>
                      <a:rPr lang="en-US" sz="1800" i="1">
                        <a:latin typeface="Cambria Math" panose="02040503050406030204" pitchFamily="18" charset="0"/>
                      </a:rPr>
                      <m:t>𝑉</m:t>
                    </m:r>
                    <m:r>
                      <a:rPr lang="en-US" sz="1800" b="0" i="1" baseline="-25000" smtClean="0">
                        <a:latin typeface="Cambria Math" panose="02040503050406030204" pitchFamily="18" charset="0"/>
                      </a:rPr>
                      <m:t>1</m:t>
                    </m:r>
                    <m:r>
                      <a:rPr lang="en-US" sz="1800" i="1">
                        <a:latin typeface="Cambria Math" panose="02040503050406030204" pitchFamily="18" charset="0"/>
                      </a:rPr>
                      <m:t>=</m:t>
                    </m:r>
                    <m:r>
                      <a:rPr lang="en-US" sz="1800" i="1">
                        <a:latin typeface="Cambria Math" panose="02040503050406030204" pitchFamily="18" charset="0"/>
                      </a:rPr>
                      <m:t>𝑐</m:t>
                    </m:r>
                  </m:oMath>
                </a14:m>
                <a:r>
                  <a:rPr lang="en-US" sz="1800" dirty="0"/>
                  <a:t>,	 and	 </a:t>
                </a:r>
                <a14:m>
                  <m:oMath xmlns:m="http://schemas.openxmlformats.org/officeDocument/2006/math">
                    <m:r>
                      <a:rPr lang="en-US" sz="1800" i="1">
                        <a:latin typeface="Cambria Math" panose="02040503050406030204" pitchFamily="18" charset="0"/>
                      </a:rPr>
                      <m:t>𝑃</m:t>
                    </m:r>
                    <m:r>
                      <a:rPr lang="en-US" sz="1800" b="0" i="1" baseline="-25000" smtClean="0">
                        <a:latin typeface="Cambria Math" panose="02040503050406030204" pitchFamily="18" charset="0"/>
                      </a:rPr>
                      <m:t>2</m:t>
                    </m:r>
                    <m:r>
                      <a:rPr lang="en-US" sz="1800" i="1">
                        <a:latin typeface="Cambria Math" panose="02040503050406030204" pitchFamily="18" charset="0"/>
                      </a:rPr>
                      <m:t>𝑉</m:t>
                    </m:r>
                    <m:r>
                      <a:rPr lang="en-US" sz="1800" b="0" i="1" baseline="-25000" smtClean="0">
                        <a:latin typeface="Cambria Math" panose="02040503050406030204" pitchFamily="18" charset="0"/>
                      </a:rPr>
                      <m:t>2</m:t>
                    </m:r>
                    <m:r>
                      <a:rPr lang="en-US" sz="1800" i="1" smtClean="0">
                        <a:latin typeface="Cambria Math" panose="02040503050406030204" pitchFamily="18" charset="0"/>
                      </a:rPr>
                      <m:t>=</m:t>
                    </m:r>
                    <m:r>
                      <a:rPr lang="en-US" sz="1800" i="1">
                        <a:latin typeface="Cambria Math" panose="02040503050406030204" pitchFamily="18" charset="0"/>
                      </a:rPr>
                      <m:t>𝑐</m:t>
                    </m:r>
                  </m:oMath>
                </a14:m>
                <a:r>
                  <a:rPr lang="en-US" sz="1800" dirty="0"/>
                  <a:t>,	  →		 </a:t>
                </a:r>
                <a14:m>
                  <m:oMath xmlns:m="http://schemas.openxmlformats.org/officeDocument/2006/math">
                    <m:r>
                      <a:rPr lang="en-US" sz="1800" i="1">
                        <a:latin typeface="Cambria Math" panose="02040503050406030204" pitchFamily="18" charset="0"/>
                      </a:rPr>
                      <m:t>𝑃</m:t>
                    </m:r>
                    <m:r>
                      <a:rPr lang="en-US" sz="1800" i="1" baseline="-25000">
                        <a:latin typeface="Cambria Math" panose="02040503050406030204" pitchFamily="18" charset="0"/>
                      </a:rPr>
                      <m:t>1</m:t>
                    </m:r>
                    <m:r>
                      <a:rPr lang="en-US" sz="1800" i="1">
                        <a:latin typeface="Cambria Math" panose="02040503050406030204" pitchFamily="18" charset="0"/>
                      </a:rPr>
                      <m:t>𝑉</m:t>
                    </m:r>
                    <m:r>
                      <a:rPr lang="en-US" sz="1800" i="1" baseline="-25000">
                        <a:latin typeface="Cambria Math" panose="02040503050406030204" pitchFamily="18" charset="0"/>
                      </a:rPr>
                      <m:t>1</m:t>
                    </m:r>
                    <m:r>
                      <a:rPr lang="en-US" sz="1800" i="1">
                        <a:latin typeface="Cambria Math" panose="02040503050406030204" pitchFamily="18" charset="0"/>
                      </a:rPr>
                      <m:t>=</m:t>
                    </m:r>
                    <m:r>
                      <a:rPr lang="en-US" sz="1800" i="1">
                        <a:latin typeface="Cambria Math" panose="02040503050406030204" pitchFamily="18" charset="0"/>
                      </a:rPr>
                      <m:t>𝑐</m:t>
                    </m:r>
                  </m:oMath>
                </a14:m>
                <a:r>
                  <a:rPr lang="en-US" sz="1800" dirty="0"/>
                  <a:t> = </a:t>
                </a:r>
                <a14:m>
                  <m:oMath xmlns:m="http://schemas.openxmlformats.org/officeDocument/2006/math">
                    <m:r>
                      <a:rPr lang="en-US" sz="1800" i="1">
                        <a:latin typeface="Cambria Math" panose="02040503050406030204" pitchFamily="18" charset="0"/>
                      </a:rPr>
                      <m:t>𝑃</m:t>
                    </m:r>
                    <m:r>
                      <a:rPr lang="en-US" sz="1800" i="1" baseline="-25000">
                        <a:latin typeface="Cambria Math" panose="02040503050406030204" pitchFamily="18" charset="0"/>
                      </a:rPr>
                      <m:t>2</m:t>
                    </m:r>
                    <m:r>
                      <a:rPr lang="en-US" sz="1800" i="1">
                        <a:latin typeface="Cambria Math" panose="02040503050406030204" pitchFamily="18" charset="0"/>
                      </a:rPr>
                      <m:t>𝑉</m:t>
                    </m:r>
                    <m:r>
                      <a:rPr lang="en-US" sz="1800" i="1" baseline="-25000">
                        <a:latin typeface="Cambria Math" panose="02040503050406030204" pitchFamily="18" charset="0"/>
                      </a:rPr>
                      <m:t>2</m:t>
                    </m:r>
                  </m:oMath>
                </a14:m>
                <a:endParaRPr lang="en-US" sz="1800" dirty="0"/>
              </a:p>
              <a:p>
                <a:pPr marL="857250" lvl="1" indent="-342900">
                  <a:spcBef>
                    <a:spcPts val="1200"/>
                  </a:spcBef>
                  <a:buFont typeface="Courier New" panose="02070309020205020404" pitchFamily="49" charset="0"/>
                  <a:buChar char="o"/>
                </a:pPr>
                <a14:m>
                  <m:oMath xmlns:m="http://schemas.openxmlformats.org/officeDocument/2006/math">
                    <m:r>
                      <a:rPr lang="en-US" sz="1800" b="1" i="1">
                        <a:latin typeface="Cambria Math" panose="02040503050406030204" pitchFamily="18" charset="0"/>
                      </a:rPr>
                      <m:t>𝑷</m:t>
                    </m:r>
                    <m:r>
                      <a:rPr lang="en-US" sz="1800" b="1" i="1" baseline="-25000">
                        <a:latin typeface="Cambria Math" panose="02040503050406030204" pitchFamily="18" charset="0"/>
                      </a:rPr>
                      <m:t>𝟏</m:t>
                    </m:r>
                    <m:r>
                      <a:rPr lang="en-US" sz="1800" b="1" i="1">
                        <a:latin typeface="Cambria Math" panose="02040503050406030204" pitchFamily="18" charset="0"/>
                      </a:rPr>
                      <m:t>𝑽</m:t>
                    </m:r>
                    <m:r>
                      <a:rPr lang="en-US" sz="1800" b="1" i="1" baseline="-25000">
                        <a:latin typeface="Cambria Math" panose="02040503050406030204" pitchFamily="18" charset="0"/>
                      </a:rPr>
                      <m:t>𝟏</m:t>
                    </m:r>
                  </m:oMath>
                </a14:m>
                <a:r>
                  <a:rPr lang="en-US" sz="1800" b="1" dirty="0"/>
                  <a:t> = </a:t>
                </a:r>
                <a14:m>
                  <m:oMath xmlns:m="http://schemas.openxmlformats.org/officeDocument/2006/math">
                    <m:r>
                      <a:rPr lang="en-US" sz="1800" b="1" i="1">
                        <a:latin typeface="Cambria Math" panose="02040503050406030204" pitchFamily="18" charset="0"/>
                      </a:rPr>
                      <m:t>𝑷</m:t>
                    </m:r>
                    <m:r>
                      <a:rPr lang="en-US" sz="1800" b="1" i="1" baseline="-25000" smtClean="0">
                        <a:latin typeface="Cambria Math" panose="02040503050406030204" pitchFamily="18" charset="0"/>
                      </a:rPr>
                      <m:t>𝟐</m:t>
                    </m:r>
                    <m:r>
                      <a:rPr lang="en-US" sz="1800" b="1" i="1">
                        <a:latin typeface="Cambria Math" panose="02040503050406030204" pitchFamily="18" charset="0"/>
                      </a:rPr>
                      <m:t>𝑽</m:t>
                    </m:r>
                    <m:r>
                      <a:rPr lang="en-US" sz="1800" b="1" i="1" baseline="-25000" smtClean="0">
                        <a:latin typeface="Cambria Math" panose="02040503050406030204" pitchFamily="18" charset="0"/>
                      </a:rPr>
                      <m:t>𝟐</m:t>
                    </m:r>
                  </m:oMath>
                </a14:m>
                <a:endParaRPr lang="en-US" sz="1800" b="1" dirty="0"/>
              </a:p>
            </p:txBody>
          </p:sp>
        </mc:Choice>
        <mc:Fallback xmlns="">
          <p:sp>
            <p:nvSpPr>
              <p:cNvPr id="3" name="Content Placeholder 2">
                <a:extLst>
                  <a:ext uri="{FF2B5EF4-FFF2-40B4-BE49-F238E27FC236}">
                    <a16:creationId xmlns:a16="http://schemas.microsoft.com/office/drawing/2014/main" id="{87355133-649A-5B0E-76EB-27B366A25ED2}"/>
                  </a:ext>
                </a:extLst>
              </p:cNvPr>
              <p:cNvSpPr>
                <a:spLocks noGrp="1" noRot="1" noChangeAspect="1" noMove="1" noResize="1" noEditPoints="1" noAdjustHandles="1" noChangeArrowheads="1" noChangeShapeType="1" noTextEdit="1"/>
              </p:cNvSpPr>
              <p:nvPr>
                <p:ph idx="1"/>
              </p:nvPr>
            </p:nvSpPr>
            <p:spPr>
              <a:blipFill>
                <a:blip r:embed="rId2"/>
                <a:stretch>
                  <a:fillRect l="-667" t="-80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FD56DF5-9FE5-8CCD-6462-D692BD5E496E}"/>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D4B82CD5-5F02-BC65-A5CB-98A94F543057}"/>
              </a:ext>
            </a:extLst>
          </p:cNvPr>
          <p:cNvSpPr>
            <a:spLocks noGrp="1"/>
          </p:cNvSpPr>
          <p:nvPr>
            <p:ph type="sldNum" sz="quarter" idx="12"/>
          </p:nvPr>
        </p:nvSpPr>
        <p:spPr/>
        <p:txBody>
          <a:bodyPr/>
          <a:lstStyle/>
          <a:p>
            <a:fld id="{C1FF6DA9-008F-8B48-92A6-B652298478BF}" type="slidenum">
              <a:rPr lang="en-US" smtClean="0"/>
              <a:pPr/>
              <a:t>33</a:t>
            </a:fld>
            <a:endParaRPr lang="en-US" dirty="0"/>
          </a:p>
        </p:txBody>
      </p:sp>
    </p:spTree>
    <p:extLst>
      <p:ext uri="{BB962C8B-B14F-4D97-AF65-F5344CB8AC3E}">
        <p14:creationId xmlns:p14="http://schemas.microsoft.com/office/powerpoint/2010/main" val="3874338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50FA8-4834-4674-B90B-C3441BC01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19C71-2F64-4054-7984-4061F70DA8AD}"/>
              </a:ext>
            </a:extLst>
          </p:cNvPr>
          <p:cNvSpPr>
            <a:spLocks noGrp="1"/>
          </p:cNvSpPr>
          <p:nvPr>
            <p:ph type="title"/>
          </p:nvPr>
        </p:nvSpPr>
        <p:spPr/>
        <p:txBody>
          <a:bodyPr>
            <a:normAutofit/>
          </a:bodyPr>
          <a:lstStyle/>
          <a:p>
            <a:r>
              <a:rPr lang="en-US" dirty="0"/>
              <a:t>Gas Laws</a:t>
            </a:r>
            <a:br>
              <a:rPr lang="en-US" dirty="0"/>
            </a:br>
            <a:r>
              <a:rPr lang="en-US" sz="1300" dirty="0"/>
              <a:t>(all you need to know for recreational diving)</a:t>
            </a:r>
          </a:p>
        </p:txBody>
      </p:sp>
      <p:sp>
        <p:nvSpPr>
          <p:cNvPr id="3" name="Content Placeholder 2">
            <a:extLst>
              <a:ext uri="{FF2B5EF4-FFF2-40B4-BE49-F238E27FC236}">
                <a16:creationId xmlns:a16="http://schemas.microsoft.com/office/drawing/2014/main" id="{D69D85D9-BAA1-B553-9FA9-8CF1F051A12D}"/>
              </a:ext>
            </a:extLst>
          </p:cNvPr>
          <p:cNvSpPr>
            <a:spLocks noGrp="1"/>
          </p:cNvSpPr>
          <p:nvPr>
            <p:ph idx="1"/>
          </p:nvPr>
        </p:nvSpPr>
        <p:spPr/>
        <p:txBody>
          <a:bodyPr>
            <a:normAutofit fontScale="85000" lnSpcReduction="20000"/>
          </a:bodyPr>
          <a:lstStyle/>
          <a:p>
            <a:pPr marL="0" indent="0" algn="ctr">
              <a:lnSpc>
                <a:spcPct val="110000"/>
              </a:lnSpc>
              <a:spcBef>
                <a:spcPts val="0"/>
              </a:spcBef>
              <a:buNone/>
            </a:pPr>
            <a:r>
              <a:rPr lang="en-US" sz="5400" dirty="0" err="1"/>
              <a:t>pV</a:t>
            </a:r>
            <a:r>
              <a:rPr lang="en-US" sz="5400" dirty="0"/>
              <a:t>=</a:t>
            </a:r>
            <a:r>
              <a:rPr lang="en-US" sz="5400" dirty="0" err="1"/>
              <a:t>nRT</a:t>
            </a:r>
            <a:endParaRPr lang="en-US" sz="5400" dirty="0"/>
          </a:p>
          <a:p>
            <a:pPr marL="0" indent="0" algn="ctr">
              <a:lnSpc>
                <a:spcPct val="110000"/>
              </a:lnSpc>
              <a:spcBef>
                <a:spcPts val="0"/>
              </a:spcBef>
              <a:buNone/>
            </a:pPr>
            <a:r>
              <a:rPr lang="en-US" sz="1200" dirty="0"/>
              <a:t>and maybe</a:t>
            </a:r>
          </a:p>
          <a:p>
            <a:pPr marL="0" indent="0" algn="ctr">
              <a:lnSpc>
                <a:spcPct val="110000"/>
              </a:lnSpc>
              <a:spcBef>
                <a:spcPts val="0"/>
              </a:spcBef>
              <a:buNone/>
            </a:pPr>
            <a:r>
              <a:rPr lang="en-US" sz="4400" dirty="0"/>
              <a:t>Henry’s Gas Law</a:t>
            </a:r>
          </a:p>
          <a:p>
            <a:pPr>
              <a:lnSpc>
                <a:spcPct val="145000"/>
              </a:lnSpc>
              <a:spcBef>
                <a:spcPts val="1800"/>
              </a:spcBef>
            </a:pPr>
            <a:r>
              <a:rPr lang="en-US" sz="2000" dirty="0"/>
              <a:t>Memorizing the historical details of who claims credit for which law and when is nothing more than a pedagogical exercise. It may help you pass a test, but likely will not help you be a </a:t>
            </a:r>
            <a:r>
              <a:rPr lang="en-US" sz="2000" i="1" dirty="0"/>
              <a:t>better diver</a:t>
            </a:r>
          </a:p>
          <a:p>
            <a:pPr>
              <a:lnSpc>
                <a:spcPct val="145000"/>
              </a:lnSpc>
              <a:spcBef>
                <a:spcPts val="1800"/>
              </a:spcBef>
            </a:pPr>
            <a:r>
              <a:rPr lang="en-US" sz="2000" dirty="0"/>
              <a:t>Even the Ideal Gas Law exhibits a degree of </a:t>
            </a:r>
            <a:r>
              <a:rPr lang="en-US" sz="2000" dirty="0" err="1"/>
              <a:t>pedagogery</a:t>
            </a:r>
            <a:r>
              <a:rPr lang="en-US" sz="2000" dirty="0"/>
              <a:t>!</a:t>
            </a:r>
          </a:p>
          <a:p>
            <a:pPr>
              <a:lnSpc>
                <a:spcPct val="145000"/>
              </a:lnSpc>
              <a:spcBef>
                <a:spcPts val="1800"/>
              </a:spcBef>
            </a:pPr>
            <a:r>
              <a:rPr lang="en-US" sz="2000" dirty="0"/>
              <a:t>If you plan on developing tissue gradient models and computer algorithms, or going into partial pressure blending, then study Dalton’s Law, otherwise save your limited cognitive shelf space for the important stuff</a:t>
            </a:r>
          </a:p>
        </p:txBody>
      </p:sp>
      <p:sp>
        <p:nvSpPr>
          <p:cNvPr id="4" name="Footer Placeholder 3">
            <a:extLst>
              <a:ext uri="{FF2B5EF4-FFF2-40B4-BE49-F238E27FC236}">
                <a16:creationId xmlns:a16="http://schemas.microsoft.com/office/drawing/2014/main" id="{AA827CDC-AAE9-76F9-BDBF-7D8AB3A7299F}"/>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EE1EE450-8295-CD81-9236-67662F33F6B0}"/>
              </a:ext>
            </a:extLst>
          </p:cNvPr>
          <p:cNvSpPr>
            <a:spLocks noGrp="1"/>
          </p:cNvSpPr>
          <p:nvPr>
            <p:ph type="sldNum" sz="quarter" idx="12"/>
          </p:nvPr>
        </p:nvSpPr>
        <p:spPr/>
        <p:txBody>
          <a:bodyPr/>
          <a:lstStyle/>
          <a:p>
            <a:fld id="{C1FF6DA9-008F-8B48-92A6-B652298478BF}" type="slidenum">
              <a:rPr lang="en-US" smtClean="0"/>
              <a:pPr/>
              <a:t>34</a:t>
            </a:fld>
            <a:endParaRPr lang="en-US" dirty="0"/>
          </a:p>
        </p:txBody>
      </p:sp>
    </p:spTree>
    <p:extLst>
      <p:ext uri="{BB962C8B-B14F-4D97-AF65-F5344CB8AC3E}">
        <p14:creationId xmlns:p14="http://schemas.microsoft.com/office/powerpoint/2010/main" val="2744241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45C77-EDA5-F569-91FB-6BBDABFE33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32302-24CD-6A70-2131-B722D61A3D01}"/>
              </a:ext>
            </a:extLst>
          </p:cNvPr>
          <p:cNvSpPr>
            <a:spLocks noGrp="1"/>
          </p:cNvSpPr>
          <p:nvPr>
            <p:ph type="title"/>
          </p:nvPr>
        </p:nvSpPr>
        <p:spPr/>
        <p:txBody>
          <a:bodyPr>
            <a:normAutofit/>
          </a:bodyPr>
          <a:lstStyle/>
          <a:p>
            <a:r>
              <a:rPr lang="en-US" dirty="0"/>
              <a:t>Fun Fact</a:t>
            </a:r>
            <a:endParaRPr lang="en-US" sz="1300" dirty="0"/>
          </a:p>
        </p:txBody>
      </p:sp>
      <p:sp>
        <p:nvSpPr>
          <p:cNvPr id="3" name="Content Placeholder 2">
            <a:extLst>
              <a:ext uri="{FF2B5EF4-FFF2-40B4-BE49-F238E27FC236}">
                <a16:creationId xmlns:a16="http://schemas.microsoft.com/office/drawing/2014/main" id="{2E6B2273-7928-8796-0765-241D8C17922C}"/>
              </a:ext>
            </a:extLst>
          </p:cNvPr>
          <p:cNvSpPr>
            <a:spLocks noGrp="1"/>
          </p:cNvSpPr>
          <p:nvPr>
            <p:ph idx="1"/>
          </p:nvPr>
        </p:nvSpPr>
        <p:spPr/>
        <p:txBody>
          <a:bodyPr>
            <a:normAutofit/>
          </a:bodyPr>
          <a:lstStyle/>
          <a:p>
            <a:pPr>
              <a:lnSpc>
                <a:spcPct val="120000"/>
              </a:lnSpc>
              <a:spcBef>
                <a:spcPts val="1200"/>
              </a:spcBef>
            </a:pPr>
            <a:r>
              <a:rPr lang="en-US" sz="2000" dirty="0"/>
              <a:t>The Ideal Gas Law, </a:t>
            </a:r>
            <a:r>
              <a:rPr lang="en-US" sz="2000" dirty="0" err="1"/>
              <a:t>pV</a:t>
            </a:r>
            <a:r>
              <a:rPr lang="en-US" sz="2000" dirty="0"/>
              <a:t>=</a:t>
            </a:r>
            <a:r>
              <a:rPr lang="en-US" sz="2000" dirty="0" err="1"/>
              <a:t>nRT</a:t>
            </a:r>
            <a:r>
              <a:rPr lang="en-US" sz="2000" dirty="0"/>
              <a:t>, tells us that the pressure in a tank would drop from 3000 PSI to 0 PSI if the temperature of the gas in a tank at room temperature were dropped to absolute zero.</a:t>
            </a:r>
          </a:p>
          <a:p>
            <a:pPr>
              <a:lnSpc>
                <a:spcPct val="120000"/>
              </a:lnSpc>
              <a:spcBef>
                <a:spcPts val="1200"/>
              </a:spcBef>
            </a:pPr>
            <a:r>
              <a:rPr lang="en-US" sz="2000" dirty="0"/>
              <a:t>Absolute 0 anything is usually an abstract concept, not attainable.</a:t>
            </a:r>
          </a:p>
          <a:p>
            <a:pPr>
              <a:lnSpc>
                <a:spcPct val="120000"/>
              </a:lnSpc>
              <a:spcBef>
                <a:spcPts val="1200"/>
              </a:spcBef>
            </a:pPr>
            <a:r>
              <a:rPr lang="en-US" sz="2000" dirty="0"/>
              <a:t>That said, at ~77 K (well before absolute 0), the Oxygen and Nitrogen and Argon components of air are liquids, and gas laws no longer apply.</a:t>
            </a:r>
          </a:p>
          <a:p>
            <a:pPr>
              <a:lnSpc>
                <a:spcPct val="120000"/>
              </a:lnSpc>
              <a:spcBef>
                <a:spcPts val="1200"/>
              </a:spcBef>
            </a:pPr>
            <a:r>
              <a:rPr lang="en-US" sz="2000" dirty="0"/>
              <a:t>The required scuba testing gas laws work good enough in the environment divers will be diving in (pressure &amp; temperature)</a:t>
            </a:r>
          </a:p>
          <a:p>
            <a:pPr>
              <a:lnSpc>
                <a:spcPct val="120000"/>
              </a:lnSpc>
              <a:spcBef>
                <a:spcPts val="1200"/>
              </a:spcBef>
            </a:pPr>
            <a:r>
              <a:rPr lang="en-US" sz="2000" dirty="0"/>
              <a:t>The gasses we use in scuba diving follow the Ideal Gas Law close enough in the environment divers will be diving in (pressure &amp; temperature)</a:t>
            </a:r>
          </a:p>
        </p:txBody>
      </p:sp>
      <p:sp>
        <p:nvSpPr>
          <p:cNvPr id="4" name="Footer Placeholder 3">
            <a:extLst>
              <a:ext uri="{FF2B5EF4-FFF2-40B4-BE49-F238E27FC236}">
                <a16:creationId xmlns:a16="http://schemas.microsoft.com/office/drawing/2014/main" id="{03266205-7BFF-EBFB-A9AF-9FB54427C25D}"/>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3CC6EF23-B900-5F18-E274-E930D4E80746}"/>
              </a:ext>
            </a:extLst>
          </p:cNvPr>
          <p:cNvSpPr>
            <a:spLocks noGrp="1"/>
          </p:cNvSpPr>
          <p:nvPr>
            <p:ph type="sldNum" sz="quarter" idx="12"/>
          </p:nvPr>
        </p:nvSpPr>
        <p:spPr/>
        <p:txBody>
          <a:bodyPr/>
          <a:lstStyle/>
          <a:p>
            <a:fld id="{C1FF6DA9-008F-8B48-92A6-B652298478BF}" type="slidenum">
              <a:rPr lang="en-US" smtClean="0"/>
              <a:pPr/>
              <a:t>35</a:t>
            </a:fld>
            <a:endParaRPr lang="en-US" dirty="0"/>
          </a:p>
        </p:txBody>
      </p:sp>
    </p:spTree>
    <p:extLst>
      <p:ext uri="{BB962C8B-B14F-4D97-AF65-F5344CB8AC3E}">
        <p14:creationId xmlns:p14="http://schemas.microsoft.com/office/powerpoint/2010/main" val="3625324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8077-B366-7624-F989-CC5011FBE00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E4A1F76-6F9F-8F1A-9881-FAD4E86D0213}"/>
              </a:ext>
            </a:extLst>
          </p:cNvPr>
          <p:cNvSpPr>
            <a:spLocks noGrp="1"/>
          </p:cNvSpPr>
          <p:nvPr>
            <p:ph idx="1"/>
          </p:nvPr>
        </p:nvSpPr>
        <p:spPr/>
        <p:txBody>
          <a:bodyPr>
            <a:normAutofit/>
          </a:bodyPr>
          <a:lstStyle/>
          <a:p>
            <a:pPr>
              <a:spcBef>
                <a:spcPts val="1200"/>
              </a:spcBef>
              <a:spcAft>
                <a:spcPts val="600"/>
              </a:spcAft>
            </a:pPr>
            <a:r>
              <a:rPr lang="en-US" sz="1800" dirty="0">
                <a:hlinkClick r:id="rId2"/>
              </a:rPr>
              <a:t>Lake Ray Roberts Diver Death</a:t>
            </a:r>
            <a:endParaRPr lang="en-US" sz="1800" dirty="0"/>
          </a:p>
          <a:p>
            <a:pPr lvl="1">
              <a:spcBef>
                <a:spcPts val="0"/>
              </a:spcBef>
              <a:spcAft>
                <a:spcPts val="600"/>
              </a:spcAft>
            </a:pPr>
            <a:r>
              <a:rPr lang="en-US" sz="1400" dirty="0"/>
              <a:t>https://scubaboard.com/community/threads/lake-ray-roberts-scuba-death.241696/page-4#post-3694373</a:t>
            </a:r>
          </a:p>
          <a:p>
            <a:pPr>
              <a:spcBef>
                <a:spcPts val="1200"/>
              </a:spcBef>
              <a:spcAft>
                <a:spcPts val="600"/>
              </a:spcAft>
            </a:pPr>
            <a:r>
              <a:rPr lang="en-US" sz="1800" dirty="0"/>
              <a:t>Marroni, A., Bennett, P. B., Cronje, F. J., Cali-</a:t>
            </a:r>
            <a:r>
              <a:rPr lang="en-US" sz="1800" dirty="0" err="1"/>
              <a:t>Corleo</a:t>
            </a:r>
            <a:r>
              <a:rPr lang="en-US" sz="1800" dirty="0"/>
              <a:t>, R., </a:t>
            </a:r>
            <a:r>
              <a:rPr lang="en-US" sz="1800" dirty="0" err="1"/>
              <a:t>Germonpre</a:t>
            </a:r>
            <a:r>
              <a:rPr lang="en-US" sz="1800" dirty="0"/>
              <a:t>, P., Pieri, M., </a:t>
            </a:r>
            <a:r>
              <a:rPr lang="en-US" sz="1800" dirty="0" err="1"/>
              <a:t>Bonuccelli</a:t>
            </a:r>
            <a:r>
              <a:rPr lang="en-US" sz="1800" dirty="0"/>
              <a:t>, C., &amp; Balestra, C. (2004</a:t>
            </a:r>
            <a:r>
              <a:rPr lang="en-US" sz="1800" b="1" dirty="0"/>
              <a:t>) A deep stop during decompression from 82 </a:t>
            </a:r>
            <a:r>
              <a:rPr lang="en-US" sz="1800" b="1" dirty="0" err="1"/>
              <a:t>fsw</a:t>
            </a:r>
            <a:r>
              <a:rPr lang="en-US" sz="1800" dirty="0"/>
              <a:t> (25 m) significantly reduces bubbles and fast tissue gas tensions. Undersea and Hyperbaric Medicine, 31(2), 233–243.</a:t>
            </a:r>
          </a:p>
          <a:p>
            <a:pPr lvl="1">
              <a:spcBef>
                <a:spcPts val="0"/>
              </a:spcBef>
              <a:spcAft>
                <a:spcPts val="600"/>
              </a:spcAft>
            </a:pPr>
            <a:r>
              <a:rPr lang="en-US" sz="1400" dirty="0">
                <a:hlinkClick r:id="rId3"/>
              </a:rPr>
              <a:t>https://www.swiss-cave-diving.ch/PDF-dateien/DeepStop_Marroni.pdf</a:t>
            </a:r>
            <a:endParaRPr lang="en-US" sz="1400" dirty="0"/>
          </a:p>
          <a:p>
            <a:pPr>
              <a:spcBef>
                <a:spcPts val="1200"/>
              </a:spcBef>
              <a:spcAft>
                <a:spcPts val="600"/>
              </a:spcAft>
            </a:pPr>
            <a:r>
              <a:rPr lang="en-US" sz="1800" dirty="0"/>
              <a:t>Powell, Mark. </a:t>
            </a:r>
            <a:r>
              <a:rPr lang="en-US" sz="1800" b="1" dirty="0"/>
              <a:t>Deco for Divers</a:t>
            </a:r>
            <a:r>
              <a:rPr lang="en-US" sz="1800" dirty="0"/>
              <a:t>. Aqua Press, 2008. ISBN 978-1905492077</a:t>
            </a:r>
          </a:p>
          <a:p>
            <a:pPr>
              <a:spcBef>
                <a:spcPts val="1200"/>
              </a:spcBef>
              <a:spcAft>
                <a:spcPts val="600"/>
              </a:spcAft>
            </a:pPr>
            <a:r>
              <a:rPr lang="en-US" sz="1800" dirty="0"/>
              <a:t>U.S. Navy. </a:t>
            </a:r>
            <a:r>
              <a:rPr lang="en-US" sz="1800" b="1" dirty="0"/>
              <a:t>U.S. Navy Diving Manual</a:t>
            </a:r>
            <a:r>
              <a:rPr lang="en-US" sz="1800" dirty="0"/>
              <a:t>: Revision 7, Change A. Washington, DC: Naval Sea Systems Command, 2020.</a:t>
            </a:r>
          </a:p>
          <a:p>
            <a:pPr lvl="1">
              <a:spcBef>
                <a:spcPts val="0"/>
              </a:spcBef>
              <a:spcAft>
                <a:spcPts val="600"/>
              </a:spcAft>
            </a:pPr>
            <a:r>
              <a:rPr lang="en-US" sz="1400" dirty="0">
                <a:hlinkClick r:id="rId4"/>
              </a:rPr>
              <a:t>Available at </a:t>
            </a:r>
            <a:r>
              <a:rPr lang="en-US" sz="1400" dirty="0" err="1">
                <a:hlinkClick r:id="rId4"/>
              </a:rPr>
              <a:t>NavSea</a:t>
            </a:r>
            <a:r>
              <a:rPr lang="en-US" sz="1400" dirty="0">
                <a:hlinkClick r:id="rId4"/>
              </a:rPr>
              <a:t> Navy Portal</a:t>
            </a:r>
            <a:endParaRPr lang="en-US" sz="1400" dirty="0"/>
          </a:p>
        </p:txBody>
      </p:sp>
      <p:sp>
        <p:nvSpPr>
          <p:cNvPr id="4" name="Footer Placeholder 3">
            <a:extLst>
              <a:ext uri="{FF2B5EF4-FFF2-40B4-BE49-F238E27FC236}">
                <a16:creationId xmlns:a16="http://schemas.microsoft.com/office/drawing/2014/main" id="{48D700C2-4864-CD4D-43D4-8A774061495F}"/>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26D630C6-5CF4-AA38-1336-3A5B00159D55}"/>
              </a:ext>
            </a:extLst>
          </p:cNvPr>
          <p:cNvSpPr>
            <a:spLocks noGrp="1"/>
          </p:cNvSpPr>
          <p:nvPr>
            <p:ph type="sldNum" sz="quarter" idx="12"/>
          </p:nvPr>
        </p:nvSpPr>
        <p:spPr/>
        <p:txBody>
          <a:bodyPr/>
          <a:lstStyle/>
          <a:p>
            <a:fld id="{C1FF6DA9-008F-8B48-92A6-B652298478BF}" type="slidenum">
              <a:rPr lang="en-US" smtClean="0"/>
              <a:pPr/>
              <a:t>36</a:t>
            </a:fld>
            <a:endParaRPr lang="en-US" dirty="0"/>
          </a:p>
        </p:txBody>
      </p:sp>
    </p:spTree>
    <p:extLst>
      <p:ext uri="{BB962C8B-B14F-4D97-AF65-F5344CB8AC3E}">
        <p14:creationId xmlns:p14="http://schemas.microsoft.com/office/powerpoint/2010/main" val="4279483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E190-365E-1F63-44BE-56FA0D5CB204}"/>
              </a:ext>
            </a:extLst>
          </p:cNvPr>
          <p:cNvSpPr>
            <a:spLocks noGrp="1"/>
          </p:cNvSpPr>
          <p:nvPr>
            <p:ph type="title"/>
          </p:nvPr>
        </p:nvSpPr>
        <p:spPr/>
        <p:txBody>
          <a:bodyPr/>
          <a:lstStyle/>
          <a:p>
            <a:r>
              <a:rPr lang="en-US" dirty="0"/>
              <a:t>U.S. Navy Diving Manual</a:t>
            </a:r>
          </a:p>
        </p:txBody>
      </p:sp>
      <p:pic>
        <p:nvPicPr>
          <p:cNvPr id="7" name="Content Placeholder 6">
            <a:extLst>
              <a:ext uri="{FF2B5EF4-FFF2-40B4-BE49-F238E27FC236}">
                <a16:creationId xmlns:a16="http://schemas.microsoft.com/office/drawing/2014/main" id="{E553554B-8967-D259-4849-42EEB296AAD5}"/>
              </a:ext>
            </a:extLst>
          </p:cNvPr>
          <p:cNvPicPr>
            <a:picLocks noGrp="1" noChangeAspect="1"/>
          </p:cNvPicPr>
          <p:nvPr>
            <p:ph idx="1"/>
          </p:nvPr>
        </p:nvPicPr>
        <p:blipFill>
          <a:blip r:embed="rId2"/>
          <a:stretch>
            <a:fillRect/>
          </a:stretch>
        </p:blipFill>
        <p:spPr>
          <a:xfrm>
            <a:off x="2268942" y="1600200"/>
            <a:ext cx="4781082" cy="4697885"/>
          </a:xfrm>
          <a:prstGeom prst="rect">
            <a:avLst/>
          </a:prstGeom>
        </p:spPr>
      </p:pic>
      <p:sp>
        <p:nvSpPr>
          <p:cNvPr id="4" name="Footer Placeholder 3">
            <a:extLst>
              <a:ext uri="{FF2B5EF4-FFF2-40B4-BE49-F238E27FC236}">
                <a16:creationId xmlns:a16="http://schemas.microsoft.com/office/drawing/2014/main" id="{4ABB57B2-95D0-7E93-2C06-92079173047A}"/>
              </a:ext>
            </a:extLst>
          </p:cNvPr>
          <p:cNvSpPr>
            <a:spLocks noGrp="1"/>
          </p:cNvSpPr>
          <p:nvPr>
            <p:ph type="ftr" sz="quarter" idx="11"/>
          </p:nvPr>
        </p:nvSpPr>
        <p:spPr/>
        <p:txBody>
          <a:bodyPr/>
          <a:lstStyle/>
          <a:p>
            <a:r>
              <a:rPr lang="en-US"/>
              <a:t>r.fine</a:t>
            </a:r>
            <a:endParaRPr lang="en-US" dirty="0"/>
          </a:p>
        </p:txBody>
      </p:sp>
      <p:sp>
        <p:nvSpPr>
          <p:cNvPr id="5" name="Slide Number Placeholder 4">
            <a:extLst>
              <a:ext uri="{FF2B5EF4-FFF2-40B4-BE49-F238E27FC236}">
                <a16:creationId xmlns:a16="http://schemas.microsoft.com/office/drawing/2014/main" id="{E9062F9B-227E-7FE1-875A-55DFD3F8E5B0}"/>
              </a:ext>
            </a:extLst>
          </p:cNvPr>
          <p:cNvSpPr>
            <a:spLocks noGrp="1"/>
          </p:cNvSpPr>
          <p:nvPr>
            <p:ph type="sldNum" sz="quarter" idx="12"/>
          </p:nvPr>
        </p:nvSpPr>
        <p:spPr/>
        <p:txBody>
          <a:bodyPr/>
          <a:lstStyle/>
          <a:p>
            <a:fld id="{C1FF6DA9-008F-8B48-92A6-B652298478BF}" type="slidenum">
              <a:rPr lang="en-US" smtClean="0"/>
              <a:pPr/>
              <a:t>37</a:t>
            </a:fld>
            <a:endParaRPr lang="en-US" dirty="0"/>
          </a:p>
        </p:txBody>
      </p:sp>
    </p:spTree>
    <p:extLst>
      <p:ext uri="{BB962C8B-B14F-4D97-AF65-F5344CB8AC3E}">
        <p14:creationId xmlns:p14="http://schemas.microsoft.com/office/powerpoint/2010/main" val="404919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585E8-5D52-15DF-5F66-B39B80728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CF81A-E31E-B3CE-55DF-8B43307AA9A4}"/>
              </a:ext>
            </a:extLst>
          </p:cNvPr>
          <p:cNvSpPr>
            <a:spLocks noGrp="1"/>
          </p:cNvSpPr>
          <p:nvPr>
            <p:ph type="title"/>
          </p:nvPr>
        </p:nvSpPr>
        <p:spPr/>
        <p:txBody>
          <a:bodyPr/>
          <a:lstStyle/>
          <a:p>
            <a:r>
              <a:rPr lang="en-US" dirty="0"/>
              <a:t>Confusion vs Clarity</a:t>
            </a:r>
            <a:endParaRPr dirty="0"/>
          </a:p>
        </p:txBody>
      </p:sp>
      <p:sp>
        <p:nvSpPr>
          <p:cNvPr id="3" name="Content Placeholder 2">
            <a:extLst>
              <a:ext uri="{FF2B5EF4-FFF2-40B4-BE49-F238E27FC236}">
                <a16:creationId xmlns:a16="http://schemas.microsoft.com/office/drawing/2014/main" id="{E3B8BD40-2931-0097-3E96-FB492A3F39E1}"/>
              </a:ext>
            </a:extLst>
          </p:cNvPr>
          <p:cNvSpPr>
            <a:spLocks noGrp="1"/>
          </p:cNvSpPr>
          <p:nvPr>
            <p:ph idx="1"/>
          </p:nvPr>
        </p:nvSpPr>
        <p:spPr/>
        <p:txBody>
          <a:bodyPr>
            <a:normAutofit lnSpcReduction="10000"/>
          </a:bodyPr>
          <a:lstStyle/>
          <a:p>
            <a:pPr>
              <a:spcBef>
                <a:spcPts val="1200"/>
              </a:spcBef>
              <a:spcAft>
                <a:spcPts val="600"/>
              </a:spcAft>
              <a:defRPr sz="2000"/>
            </a:pPr>
            <a:r>
              <a:rPr lang="en-US" sz="2800" dirty="0"/>
              <a:t>What is the official dive agency guidance on </a:t>
            </a:r>
            <a:br>
              <a:rPr lang="en-US" sz="2800" dirty="0"/>
            </a:br>
            <a:r>
              <a:rPr lang="en-US" sz="2800" dirty="0"/>
              <a:t>the 12-15 ft safety stop?</a:t>
            </a:r>
          </a:p>
          <a:p>
            <a:pPr lvl="1">
              <a:spcBef>
                <a:spcPts val="1200"/>
              </a:spcBef>
              <a:spcAft>
                <a:spcPts val="600"/>
              </a:spcAft>
              <a:defRPr sz="2000"/>
            </a:pPr>
            <a:r>
              <a:rPr lang="en-US" sz="2400" dirty="0"/>
              <a:t>PADI</a:t>
            </a:r>
          </a:p>
          <a:p>
            <a:pPr lvl="2">
              <a:spcBef>
                <a:spcPts val="0"/>
              </a:spcBef>
              <a:defRPr sz="2000"/>
            </a:pPr>
            <a:r>
              <a:rPr lang="en-US" sz="2000" dirty="0"/>
              <a:t>Do it unless the dive is shallow/easy</a:t>
            </a:r>
          </a:p>
          <a:p>
            <a:pPr lvl="2">
              <a:spcBef>
                <a:spcPts val="0"/>
              </a:spcBef>
              <a:defRPr sz="2000"/>
            </a:pPr>
            <a:r>
              <a:rPr lang="en-US" sz="2000" dirty="0"/>
              <a:t>Required below 100 ft or if NDL is hit</a:t>
            </a:r>
          </a:p>
          <a:p>
            <a:pPr lvl="1">
              <a:spcBef>
                <a:spcPts val="1200"/>
              </a:spcBef>
              <a:spcAft>
                <a:spcPts val="600"/>
              </a:spcAft>
              <a:defRPr sz="2000"/>
            </a:pPr>
            <a:r>
              <a:rPr lang="en-US" sz="2400" dirty="0"/>
              <a:t>SDI</a:t>
            </a:r>
          </a:p>
          <a:p>
            <a:pPr lvl="2">
              <a:spcBef>
                <a:spcPts val="0"/>
              </a:spcBef>
              <a:defRPr sz="2000"/>
            </a:pPr>
            <a:r>
              <a:rPr lang="en-US" sz="2000" dirty="0"/>
              <a:t>Do it whenever you can, it’s part of the ascent, </a:t>
            </a:r>
          </a:p>
          <a:p>
            <a:pPr lvl="2">
              <a:spcBef>
                <a:spcPts val="0"/>
              </a:spcBef>
              <a:defRPr sz="2000"/>
            </a:pPr>
            <a:r>
              <a:rPr lang="en-US" sz="2000" dirty="0"/>
              <a:t>Formally, </a:t>
            </a:r>
            <a:r>
              <a:rPr lang="en-US" sz="2000"/>
              <a:t>it’s ‘</a:t>
            </a:r>
            <a:r>
              <a:rPr lang="en-US" sz="2000" i="1" dirty="0"/>
              <a:t>recommended</a:t>
            </a:r>
            <a:r>
              <a:rPr lang="en-US" sz="2000" dirty="0"/>
              <a:t>’.</a:t>
            </a:r>
          </a:p>
          <a:p>
            <a:pPr lvl="1">
              <a:spcBef>
                <a:spcPts val="1200"/>
              </a:spcBef>
              <a:spcAft>
                <a:spcPts val="600"/>
              </a:spcAft>
              <a:defRPr sz="2000"/>
            </a:pPr>
            <a:r>
              <a:rPr lang="en-US" sz="2400" dirty="0"/>
              <a:t>NAUI</a:t>
            </a:r>
          </a:p>
          <a:p>
            <a:pPr lvl="2">
              <a:spcBef>
                <a:spcPts val="0"/>
              </a:spcBef>
              <a:defRPr sz="2000"/>
            </a:pPr>
            <a:r>
              <a:rPr lang="en-US" sz="2000" dirty="0"/>
              <a:t>Do it whenever you can, it’s part of the ascent, </a:t>
            </a:r>
          </a:p>
          <a:p>
            <a:pPr lvl="2">
              <a:spcBef>
                <a:spcPts val="0"/>
              </a:spcBef>
              <a:defRPr sz="2000"/>
            </a:pPr>
            <a:r>
              <a:rPr lang="en-US" sz="2000" dirty="0"/>
              <a:t>Formally, it’s ‘</a:t>
            </a:r>
            <a:r>
              <a:rPr lang="en-US" sz="2000" i="1" dirty="0"/>
              <a:t>recommended</a:t>
            </a:r>
            <a:r>
              <a:rPr lang="en-US" sz="2000" dirty="0"/>
              <a:t>’.</a:t>
            </a:r>
            <a:endParaRPr sz="2000" dirty="0"/>
          </a:p>
        </p:txBody>
      </p:sp>
      <p:sp>
        <p:nvSpPr>
          <p:cNvPr id="4" name="Footer Placeholder 3">
            <a:extLst>
              <a:ext uri="{FF2B5EF4-FFF2-40B4-BE49-F238E27FC236}">
                <a16:creationId xmlns:a16="http://schemas.microsoft.com/office/drawing/2014/main" id="{59C28B31-2D08-0B65-6DAF-852180859163}"/>
              </a:ext>
            </a:extLst>
          </p:cNvPr>
          <p:cNvSpPr>
            <a:spLocks noGrp="1"/>
          </p:cNvSpPr>
          <p:nvPr>
            <p:ph type="ftr" sz="quarter" idx="11"/>
          </p:nvPr>
        </p:nvSpPr>
        <p:spPr/>
        <p:txBody>
          <a:bodyPr/>
          <a:lstStyle/>
          <a:p>
            <a:r>
              <a:rPr lang="en-US" dirty="0" err="1"/>
              <a:t>r.fine</a:t>
            </a:r>
            <a:endParaRPr lang="en-US" dirty="0"/>
          </a:p>
        </p:txBody>
      </p:sp>
      <p:sp>
        <p:nvSpPr>
          <p:cNvPr id="6" name="Slide Number Placeholder 5">
            <a:extLst>
              <a:ext uri="{FF2B5EF4-FFF2-40B4-BE49-F238E27FC236}">
                <a16:creationId xmlns:a16="http://schemas.microsoft.com/office/drawing/2014/main" id="{A0C6B29E-D5BB-F034-17B6-4F686FD22AC0}"/>
              </a:ext>
            </a:extLst>
          </p:cNvPr>
          <p:cNvSpPr>
            <a:spLocks noGrp="1"/>
          </p:cNvSpPr>
          <p:nvPr>
            <p:ph type="sldNum" sz="quarter" idx="12"/>
          </p:nvPr>
        </p:nvSpPr>
        <p:spPr/>
        <p:txBody>
          <a:bodyPr/>
          <a:lstStyle/>
          <a:p>
            <a:fld id="{C1FF6DA9-008F-8B48-92A6-B652298478BF}" type="slidenum">
              <a:rPr lang="en-US" smtClean="0"/>
              <a:pPr/>
              <a:t>4</a:t>
            </a:fld>
            <a:endParaRPr lang="en-US" dirty="0"/>
          </a:p>
        </p:txBody>
      </p:sp>
    </p:spTree>
    <p:extLst>
      <p:ext uri="{BB962C8B-B14F-4D97-AF65-F5344CB8AC3E}">
        <p14:creationId xmlns:p14="http://schemas.microsoft.com/office/powerpoint/2010/main" val="416427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The Myth of </a:t>
            </a:r>
            <a:br>
              <a:rPr lang="en-US" dirty="0"/>
            </a:br>
            <a:r>
              <a:rPr dirty="0"/>
              <a:t>No-Decompression Ascent</a:t>
            </a:r>
          </a:p>
        </p:txBody>
      </p:sp>
      <p:sp>
        <p:nvSpPr>
          <p:cNvPr id="3" name="Content Placeholder 2"/>
          <p:cNvSpPr>
            <a:spLocks noGrp="1"/>
          </p:cNvSpPr>
          <p:nvPr>
            <p:ph idx="1"/>
          </p:nvPr>
        </p:nvSpPr>
        <p:spPr/>
        <p:txBody>
          <a:bodyPr>
            <a:normAutofit/>
          </a:bodyPr>
          <a:lstStyle/>
          <a:p>
            <a:pPr>
              <a:spcBef>
                <a:spcPts val="1200"/>
              </a:spcBef>
              <a:spcAft>
                <a:spcPts val="1200"/>
              </a:spcAft>
              <a:defRPr sz="2000"/>
            </a:pPr>
            <a:r>
              <a:rPr sz="2400" dirty="0"/>
              <a:t>No-Decompression Limit (NDL)</a:t>
            </a:r>
            <a:r>
              <a:rPr lang="en-US" sz="2400" dirty="0"/>
              <a:t> </a:t>
            </a:r>
            <a:r>
              <a:rPr sz="2400" dirty="0"/>
              <a:t> </a:t>
            </a:r>
            <a:r>
              <a:rPr sz="3400" dirty="0"/>
              <a:t>≠</a:t>
            </a:r>
            <a:r>
              <a:rPr sz="2400" dirty="0"/>
              <a:t> </a:t>
            </a:r>
            <a:r>
              <a:rPr lang="en-US" sz="2400" dirty="0"/>
              <a:t> </a:t>
            </a:r>
            <a:r>
              <a:rPr sz="2400" dirty="0"/>
              <a:t>Free Ascent Safety.</a:t>
            </a:r>
          </a:p>
          <a:p>
            <a:pPr>
              <a:spcBef>
                <a:spcPts val="1200"/>
              </a:spcBef>
              <a:spcAft>
                <a:spcPts val="1200"/>
              </a:spcAft>
              <a:defRPr sz="2000"/>
            </a:pPr>
            <a:r>
              <a:rPr sz="2400" dirty="0"/>
              <a:t>Gas loading at 80–100 ft stresses fast tissues.</a:t>
            </a:r>
          </a:p>
          <a:p>
            <a:pPr>
              <a:spcBef>
                <a:spcPts val="1200"/>
              </a:spcBef>
              <a:spcAft>
                <a:spcPts val="1200"/>
              </a:spcAft>
              <a:defRPr sz="2000"/>
            </a:pPr>
            <a:r>
              <a:rPr sz="2400" dirty="0"/>
              <a:t>Rapid ascent may trigger bubble growth and DCS symptoms.</a:t>
            </a:r>
          </a:p>
          <a:p>
            <a:pPr>
              <a:spcBef>
                <a:spcPts val="1200"/>
              </a:spcBef>
              <a:spcAft>
                <a:spcPts val="1200"/>
              </a:spcAft>
              <a:defRPr sz="2000"/>
            </a:pPr>
            <a:r>
              <a:rPr sz="2400" dirty="0"/>
              <a:t>Gas consumption at depth shortens available reaction time.</a:t>
            </a:r>
          </a:p>
          <a:p>
            <a:pPr>
              <a:spcBef>
                <a:spcPts val="1200"/>
              </a:spcBef>
              <a:spcAft>
                <a:spcPts val="1200"/>
              </a:spcAft>
              <a:defRPr sz="2000"/>
            </a:pPr>
            <a:r>
              <a:rPr lang="en-US" sz="2400" dirty="0"/>
              <a:t>Even the e</a:t>
            </a:r>
            <a:r>
              <a:rPr sz="2400" dirty="0"/>
              <a:t>mergency ascent </a:t>
            </a:r>
            <a:r>
              <a:rPr sz="2400" b="1" dirty="0"/>
              <a:t>must</a:t>
            </a:r>
            <a:r>
              <a:rPr sz="2400" dirty="0"/>
              <a:t> be slow, controlled, and deliberate.</a:t>
            </a:r>
          </a:p>
        </p:txBody>
      </p:sp>
      <p:sp>
        <p:nvSpPr>
          <p:cNvPr id="4" name="Footer Placeholder 3">
            <a:extLst>
              <a:ext uri="{FF2B5EF4-FFF2-40B4-BE49-F238E27FC236}">
                <a16:creationId xmlns:a16="http://schemas.microsoft.com/office/drawing/2014/main" id="{D020D5CF-21E6-4A9C-C4C1-D3B83F2B783B}"/>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5F2659DC-73B3-001A-41EB-765011DB4870}"/>
              </a:ext>
            </a:extLst>
          </p:cNvPr>
          <p:cNvSpPr>
            <a:spLocks noGrp="1"/>
          </p:cNvSpPr>
          <p:nvPr>
            <p:ph type="sldNum" sz="quarter" idx="12"/>
          </p:nvPr>
        </p:nvSpPr>
        <p:spPr/>
        <p:txBody>
          <a:bodyPr/>
          <a:lstStyle/>
          <a:p>
            <a:fld id="{C1FF6DA9-008F-8B48-92A6-B652298478BF}"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CFBE-3F91-3924-C051-1997F6BEFD0A}"/>
              </a:ext>
            </a:extLst>
          </p:cNvPr>
          <p:cNvSpPr>
            <a:spLocks noGrp="1"/>
          </p:cNvSpPr>
          <p:nvPr>
            <p:ph type="title"/>
          </p:nvPr>
        </p:nvSpPr>
        <p:spPr/>
        <p:txBody>
          <a:bodyPr/>
          <a:lstStyle/>
          <a:p>
            <a:r>
              <a:rPr lang="en-US" dirty="0"/>
              <a:t>A Few Definitions</a:t>
            </a:r>
          </a:p>
        </p:txBody>
      </p:sp>
      <p:sp>
        <p:nvSpPr>
          <p:cNvPr id="4" name="Content Placeholder 2">
            <a:extLst>
              <a:ext uri="{FF2B5EF4-FFF2-40B4-BE49-F238E27FC236}">
                <a16:creationId xmlns:a16="http://schemas.microsoft.com/office/drawing/2014/main" id="{E68AE0D6-C274-0A28-62C9-7270C03E0582}"/>
              </a:ext>
            </a:extLst>
          </p:cNvPr>
          <p:cNvSpPr>
            <a:spLocks noGrp="1"/>
          </p:cNvSpPr>
          <p:nvPr>
            <p:ph idx="1"/>
          </p:nvPr>
        </p:nvSpPr>
        <p:spPr>
          <a:xfrm>
            <a:off x="457200" y="1600200"/>
            <a:ext cx="8229600" cy="4525963"/>
          </a:xfrm>
        </p:spPr>
        <p:txBody>
          <a:bodyPr>
            <a:normAutofit fontScale="92500" lnSpcReduction="10000"/>
          </a:bodyPr>
          <a:lstStyle/>
          <a:p>
            <a:pPr>
              <a:spcBef>
                <a:spcPts val="800"/>
              </a:spcBef>
              <a:defRPr sz="2000"/>
            </a:pPr>
            <a:r>
              <a:rPr lang="en-US" b="1" dirty="0"/>
              <a:t>Stress</a:t>
            </a:r>
            <a:r>
              <a:rPr lang="en-US" dirty="0"/>
              <a:t>: high gas tension approaching or exceeding safe gradients relative to ambient pressure, e.g., the tissue is challenged by a high level of dissolved inert gas. The higher the tissue tension, the less margin remains before supersaturation occurs on ascent</a:t>
            </a:r>
            <a:endParaRPr dirty="0"/>
          </a:p>
          <a:p>
            <a:pPr>
              <a:spcBef>
                <a:spcPts val="800"/>
              </a:spcBef>
              <a:defRPr sz="2000"/>
            </a:pPr>
            <a:r>
              <a:rPr lang="en-US" b="1" dirty="0"/>
              <a:t>Tension</a:t>
            </a:r>
            <a:r>
              <a:rPr lang="en-US" dirty="0"/>
              <a:t>: or gas tension is the partial pressure of a dissolved gas in a tissue or fluid</a:t>
            </a:r>
            <a:r>
              <a:rPr dirty="0"/>
              <a:t>.</a:t>
            </a:r>
            <a:r>
              <a:rPr lang="en-US" dirty="0"/>
              <a:t> It may be more convenient to think of tension as how “compressed” or “packed” the gas molecules are in that tissue. Tension is expressed in ATA (atmospheres absolute), the same units as ambient pressure. On ascent, if tissue tension &gt; ambient pressure, the tissue is supersaturated → risk of gas coming out of solution (bubble formation).</a:t>
            </a:r>
            <a:endParaRPr dirty="0"/>
          </a:p>
          <a:p>
            <a:pPr>
              <a:spcBef>
                <a:spcPts val="800"/>
              </a:spcBef>
              <a:defRPr sz="2000"/>
            </a:pPr>
            <a:r>
              <a:rPr lang="en-US" b="1" dirty="0"/>
              <a:t>Supersaturated</a:t>
            </a:r>
            <a:r>
              <a:rPr lang="en-US" dirty="0"/>
              <a:t>: </a:t>
            </a:r>
            <a:r>
              <a:rPr dirty="0"/>
              <a:t> </a:t>
            </a:r>
            <a:r>
              <a:rPr lang="en-US" dirty="0"/>
              <a:t>A tissue is supersaturated when its gas tension (dissolved gas pressure) is greater than the surrounding ambient pressure, e.g., the tissue is holding more dissolved gas than the current pressure should allow</a:t>
            </a:r>
            <a:r>
              <a:rPr dirty="0"/>
              <a:t>.</a:t>
            </a:r>
            <a:endParaRPr lang="en-US" dirty="0"/>
          </a:p>
          <a:p>
            <a:pPr>
              <a:spcBef>
                <a:spcPts val="800"/>
              </a:spcBef>
              <a:defRPr sz="2000"/>
            </a:pPr>
            <a:r>
              <a:rPr lang="en-US" b="1" dirty="0"/>
              <a:t>Gradient</a:t>
            </a:r>
            <a:r>
              <a:rPr lang="en-US" dirty="0"/>
              <a:t>: is defined as the difference between tissue gas tension and ambient pressure, e.g., </a:t>
            </a:r>
            <a:r>
              <a:rPr lang="fr-FR" dirty="0"/>
              <a:t>Tissue Gas tension less the Ambient pressure</a:t>
            </a:r>
            <a:endParaRPr dirty="0"/>
          </a:p>
        </p:txBody>
      </p:sp>
      <p:sp>
        <p:nvSpPr>
          <p:cNvPr id="3" name="Footer Placeholder 2">
            <a:extLst>
              <a:ext uri="{FF2B5EF4-FFF2-40B4-BE49-F238E27FC236}">
                <a16:creationId xmlns:a16="http://schemas.microsoft.com/office/drawing/2014/main" id="{EB667BE5-3DBA-400C-E25D-1CBB4FA52522}"/>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BEFE2290-3866-380E-C96C-8147CE85F84A}"/>
              </a:ext>
            </a:extLst>
          </p:cNvPr>
          <p:cNvSpPr>
            <a:spLocks noGrp="1"/>
          </p:cNvSpPr>
          <p:nvPr>
            <p:ph type="sldNum" sz="quarter" idx="12"/>
          </p:nvPr>
        </p:nvSpPr>
        <p:spPr/>
        <p:txBody>
          <a:bodyPr/>
          <a:lstStyle/>
          <a:p>
            <a:fld id="{C1FF6DA9-008F-8B48-92A6-B652298478BF}" type="slidenum">
              <a:rPr lang="en-US" smtClean="0"/>
              <a:pPr/>
              <a:t>6</a:t>
            </a:fld>
            <a:endParaRPr lang="en-US" dirty="0"/>
          </a:p>
        </p:txBody>
      </p:sp>
    </p:spTree>
    <p:extLst>
      <p:ext uri="{BB962C8B-B14F-4D97-AF65-F5344CB8AC3E}">
        <p14:creationId xmlns:p14="http://schemas.microsoft.com/office/powerpoint/2010/main" val="2039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B5C7-59CE-F261-B104-59A2A0720B0C}"/>
              </a:ext>
            </a:extLst>
          </p:cNvPr>
          <p:cNvSpPr>
            <a:spLocks noGrp="1"/>
          </p:cNvSpPr>
          <p:nvPr>
            <p:ph type="title"/>
          </p:nvPr>
        </p:nvSpPr>
        <p:spPr/>
        <p:txBody>
          <a:bodyPr/>
          <a:lstStyle/>
          <a:p>
            <a:r>
              <a:rPr lang="en-US" dirty="0"/>
              <a:t>A Recap</a:t>
            </a:r>
          </a:p>
        </p:txBody>
      </p:sp>
      <p:sp>
        <p:nvSpPr>
          <p:cNvPr id="4" name="Content Placeholder 2">
            <a:extLst>
              <a:ext uri="{FF2B5EF4-FFF2-40B4-BE49-F238E27FC236}">
                <a16:creationId xmlns:a16="http://schemas.microsoft.com/office/drawing/2014/main" id="{BE1A088B-EDCE-5187-7DB0-5F30FCE44C00}"/>
              </a:ext>
            </a:extLst>
          </p:cNvPr>
          <p:cNvSpPr>
            <a:spLocks noGrp="1"/>
          </p:cNvSpPr>
          <p:nvPr>
            <p:ph idx="1"/>
          </p:nvPr>
        </p:nvSpPr>
        <p:spPr>
          <a:xfrm>
            <a:off x="457200" y="1600200"/>
            <a:ext cx="8229600" cy="4525963"/>
          </a:xfrm>
        </p:spPr>
        <p:txBody>
          <a:bodyPr>
            <a:normAutofit/>
          </a:bodyPr>
          <a:lstStyle/>
          <a:p>
            <a:pPr>
              <a:lnSpc>
                <a:spcPct val="125000"/>
              </a:lnSpc>
              <a:spcBef>
                <a:spcPts val="1200"/>
              </a:spcBef>
              <a:spcAft>
                <a:spcPts val="1200"/>
              </a:spcAft>
              <a:defRPr sz="2000"/>
            </a:pPr>
            <a:r>
              <a:rPr lang="en-US" sz="2400" b="1" dirty="0"/>
              <a:t>Stress</a:t>
            </a:r>
            <a:r>
              <a:rPr lang="en-US" sz="2400" dirty="0"/>
              <a:t> (informal use): tissues carrying high gas load, reducing margin before gradient gets </a:t>
            </a:r>
            <a:r>
              <a:rPr lang="en-US" dirty="0"/>
              <a:t>risky.</a:t>
            </a:r>
          </a:p>
          <a:p>
            <a:pPr>
              <a:lnSpc>
                <a:spcPct val="125000"/>
              </a:lnSpc>
              <a:spcBef>
                <a:spcPts val="1200"/>
              </a:spcBef>
              <a:spcAft>
                <a:spcPts val="1200"/>
              </a:spcAft>
              <a:defRPr sz="2000"/>
            </a:pPr>
            <a:r>
              <a:rPr lang="en-US" sz="2400" b="1" dirty="0"/>
              <a:t>Tension</a:t>
            </a:r>
            <a:r>
              <a:rPr lang="en-US" sz="2400" dirty="0"/>
              <a:t>: the dissolved gas pressure inside tissues.</a:t>
            </a:r>
          </a:p>
          <a:p>
            <a:pPr>
              <a:lnSpc>
                <a:spcPct val="125000"/>
              </a:lnSpc>
              <a:spcBef>
                <a:spcPts val="1200"/>
              </a:spcBef>
              <a:spcAft>
                <a:spcPts val="1200"/>
              </a:spcAft>
              <a:defRPr sz="2000"/>
            </a:pPr>
            <a:r>
              <a:rPr lang="en-US" sz="2400" b="1" dirty="0"/>
              <a:t>Supersaturation</a:t>
            </a:r>
            <a:r>
              <a:rPr lang="en-US" sz="2400" dirty="0"/>
              <a:t>: condition when tension &gt; ambient.</a:t>
            </a:r>
          </a:p>
          <a:p>
            <a:pPr>
              <a:lnSpc>
                <a:spcPct val="125000"/>
              </a:lnSpc>
              <a:spcBef>
                <a:spcPts val="1200"/>
              </a:spcBef>
              <a:spcAft>
                <a:spcPts val="1200"/>
              </a:spcAft>
              <a:defRPr sz="2000"/>
            </a:pPr>
            <a:r>
              <a:rPr lang="en-US" sz="2400" b="1" dirty="0"/>
              <a:t>Gradient</a:t>
            </a:r>
            <a:r>
              <a:rPr lang="en-US" sz="2400" dirty="0"/>
              <a:t>: the magnitude of that difference.</a:t>
            </a:r>
          </a:p>
        </p:txBody>
      </p:sp>
      <p:sp>
        <p:nvSpPr>
          <p:cNvPr id="3" name="Footer Placeholder 2">
            <a:extLst>
              <a:ext uri="{FF2B5EF4-FFF2-40B4-BE49-F238E27FC236}">
                <a16:creationId xmlns:a16="http://schemas.microsoft.com/office/drawing/2014/main" id="{47607066-4D29-962E-E356-6F3EC1B25FDD}"/>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19AD5641-E480-1269-5272-A25E3F31F41C}"/>
              </a:ext>
            </a:extLst>
          </p:cNvPr>
          <p:cNvSpPr>
            <a:spLocks noGrp="1"/>
          </p:cNvSpPr>
          <p:nvPr>
            <p:ph type="sldNum" sz="quarter" idx="12"/>
          </p:nvPr>
        </p:nvSpPr>
        <p:spPr/>
        <p:txBody>
          <a:bodyPr/>
          <a:lstStyle/>
          <a:p>
            <a:fld id="{C1FF6DA9-008F-8B48-92A6-B652298478BF}" type="slidenum">
              <a:rPr lang="en-US" smtClean="0"/>
              <a:pPr/>
              <a:t>7</a:t>
            </a:fld>
            <a:endParaRPr lang="en-US" dirty="0"/>
          </a:p>
        </p:txBody>
      </p:sp>
    </p:spTree>
    <p:extLst>
      <p:ext uri="{BB962C8B-B14F-4D97-AF65-F5344CB8AC3E}">
        <p14:creationId xmlns:p14="http://schemas.microsoft.com/office/powerpoint/2010/main" val="214009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Silent Bubbles &amp; Neurological Risk</a:t>
            </a:r>
          </a:p>
        </p:txBody>
      </p:sp>
      <p:sp>
        <p:nvSpPr>
          <p:cNvPr id="3" name="Content Placeholder 2"/>
          <p:cNvSpPr>
            <a:spLocks noGrp="1"/>
          </p:cNvSpPr>
          <p:nvPr>
            <p:ph idx="1"/>
          </p:nvPr>
        </p:nvSpPr>
        <p:spPr/>
        <p:txBody>
          <a:bodyPr>
            <a:normAutofit/>
          </a:bodyPr>
          <a:lstStyle/>
          <a:p>
            <a:pPr>
              <a:spcBef>
                <a:spcPts val="1200"/>
              </a:spcBef>
              <a:spcAft>
                <a:spcPts val="1200"/>
              </a:spcAft>
              <a:defRPr sz="2000"/>
            </a:pPr>
            <a:r>
              <a:rPr sz="2400" dirty="0"/>
              <a:t>Microbubbles form even inside NDL dive</a:t>
            </a:r>
            <a:r>
              <a:rPr lang="en-US" sz="2400" dirty="0"/>
              <a:t> limit</a:t>
            </a:r>
            <a:r>
              <a:rPr sz="2400" dirty="0"/>
              <a:t>s.</a:t>
            </a:r>
          </a:p>
          <a:p>
            <a:pPr>
              <a:spcBef>
                <a:spcPts val="1200"/>
              </a:spcBef>
              <a:spcAft>
                <a:spcPts val="1200"/>
              </a:spcAft>
              <a:defRPr sz="2000"/>
            </a:pPr>
            <a:r>
              <a:rPr sz="2400" dirty="0"/>
              <a:t>Neurological tissues (spinal cord, brain) especially vulnerable.</a:t>
            </a:r>
          </a:p>
          <a:p>
            <a:pPr>
              <a:spcBef>
                <a:spcPts val="1200"/>
              </a:spcBef>
              <a:spcAft>
                <a:spcPts val="1200"/>
              </a:spcAft>
              <a:defRPr sz="2000"/>
            </a:pPr>
            <a:r>
              <a:rPr sz="2400" dirty="0"/>
              <a:t>Bubbles </a:t>
            </a:r>
            <a:r>
              <a:rPr lang="en-US" sz="2400" i="1" dirty="0"/>
              <a:t>can</a:t>
            </a:r>
            <a:r>
              <a:rPr lang="en-US" sz="2400" dirty="0"/>
              <a:t> </a:t>
            </a:r>
            <a:r>
              <a:rPr sz="2400" dirty="0"/>
              <a:t>grow during ascent, not depth</a:t>
            </a:r>
            <a:r>
              <a:rPr lang="en-US" sz="2400" dirty="0"/>
              <a:t> (re: gradient)</a:t>
            </a:r>
            <a:r>
              <a:rPr sz="2400" dirty="0"/>
              <a:t>.</a:t>
            </a:r>
          </a:p>
          <a:p>
            <a:pPr>
              <a:spcBef>
                <a:spcPts val="1200"/>
              </a:spcBef>
              <a:spcAft>
                <a:spcPts val="1200"/>
              </a:spcAft>
              <a:defRPr sz="2000"/>
            </a:pPr>
            <a:r>
              <a:rPr sz="2400" dirty="0"/>
              <a:t>Mitigation:</a:t>
            </a:r>
          </a:p>
          <a:p>
            <a:pPr lvl="1">
              <a:spcBef>
                <a:spcPts val="600"/>
              </a:spcBef>
              <a:spcAft>
                <a:spcPts val="600"/>
              </a:spcAft>
              <a:buBlip>
                <a:blip r:embed="rId2">
                  <a:extLst>
                    <a:ext uri="{96DAC541-7B7A-43D3-8B79-37D633B846F1}">
                      <asvg:svgBlip xmlns:asvg="http://schemas.microsoft.com/office/drawing/2016/SVG/main" r:embed="rId3"/>
                    </a:ext>
                  </a:extLst>
                </a:blip>
              </a:buBlip>
              <a:defRPr sz="2000"/>
            </a:pPr>
            <a:r>
              <a:rPr lang="en-US" sz="2000" dirty="0"/>
              <a:t>Slow, c</a:t>
            </a:r>
            <a:r>
              <a:rPr sz="2000" dirty="0"/>
              <a:t>ontrolled ascent rate (&lt;30 ft/min).</a:t>
            </a:r>
          </a:p>
          <a:p>
            <a:pPr lvl="1">
              <a:spcBef>
                <a:spcPts val="600"/>
              </a:spcBef>
              <a:spcAft>
                <a:spcPts val="600"/>
              </a:spcAft>
              <a:buBlip>
                <a:blip r:embed="rId2">
                  <a:extLst>
                    <a:ext uri="{96DAC541-7B7A-43D3-8B79-37D633B846F1}">
                      <asvg:svgBlip xmlns:asvg="http://schemas.microsoft.com/office/drawing/2016/SVG/main" r:embed="rId3"/>
                    </a:ext>
                  </a:extLst>
                </a:blip>
              </a:buBlip>
              <a:defRPr sz="2000"/>
            </a:pPr>
            <a:r>
              <a:rPr sz="2000" dirty="0"/>
              <a:t>Brief pause near half depth (optional, </a:t>
            </a:r>
            <a:r>
              <a:rPr lang="en-US" sz="2000" dirty="0"/>
              <a:t>brief, and only if </a:t>
            </a:r>
            <a:r>
              <a:rPr sz="2000" dirty="0"/>
              <a:t>gas permits).</a:t>
            </a:r>
          </a:p>
          <a:p>
            <a:pPr lvl="1">
              <a:spcBef>
                <a:spcPts val="600"/>
              </a:spcBef>
              <a:spcAft>
                <a:spcPts val="600"/>
              </a:spcAft>
              <a:buBlip>
                <a:blip r:embed="rId2">
                  <a:extLst>
                    <a:ext uri="{96DAC541-7B7A-43D3-8B79-37D633B846F1}">
                      <asvg:svgBlip xmlns:asvg="http://schemas.microsoft.com/office/drawing/2016/SVG/main" r:embed="rId3"/>
                    </a:ext>
                  </a:extLst>
                </a:blip>
              </a:buBlip>
              <a:defRPr sz="2000"/>
            </a:pPr>
            <a:r>
              <a:rPr sz="2000" dirty="0"/>
              <a:t>Extended </a:t>
            </a:r>
            <a:r>
              <a:rPr lang="en-US" sz="2000" dirty="0"/>
              <a:t>the 3 min safety stop to 5+ min</a:t>
            </a:r>
            <a:r>
              <a:rPr sz="2000" dirty="0"/>
              <a:t> at </a:t>
            </a:r>
            <a:r>
              <a:rPr lang="en-US" sz="2000" dirty="0"/>
              <a:t>12-</a:t>
            </a:r>
            <a:r>
              <a:rPr sz="2000" dirty="0"/>
              <a:t>15 ft.</a:t>
            </a:r>
          </a:p>
        </p:txBody>
      </p:sp>
      <p:sp>
        <p:nvSpPr>
          <p:cNvPr id="4" name="Footer Placeholder 3">
            <a:extLst>
              <a:ext uri="{FF2B5EF4-FFF2-40B4-BE49-F238E27FC236}">
                <a16:creationId xmlns:a16="http://schemas.microsoft.com/office/drawing/2014/main" id="{4E25C75B-6418-E2F5-29FE-4A7CBE071302}"/>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A12E1655-3E5C-E68C-201F-FE09DBA06B9B}"/>
              </a:ext>
            </a:extLst>
          </p:cNvPr>
          <p:cNvSpPr>
            <a:spLocks noGrp="1"/>
          </p:cNvSpPr>
          <p:nvPr>
            <p:ph type="sldNum" sz="quarter" idx="12"/>
          </p:nvPr>
        </p:nvSpPr>
        <p:spPr/>
        <p:txBody>
          <a:bodyPr/>
          <a:lstStyle/>
          <a:p>
            <a:fld id="{C1FF6DA9-008F-8B48-92A6-B652298478BF}"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3FBBB-C90A-A168-3F20-1FE53B72A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13FDE-CCF9-8F8B-D650-2996F736FF12}"/>
              </a:ext>
            </a:extLst>
          </p:cNvPr>
          <p:cNvSpPr>
            <a:spLocks noGrp="1"/>
          </p:cNvSpPr>
          <p:nvPr>
            <p:ph type="title"/>
          </p:nvPr>
        </p:nvSpPr>
        <p:spPr/>
        <p:txBody>
          <a:bodyPr/>
          <a:lstStyle/>
          <a:p>
            <a:r>
              <a:rPr lang="en-US" dirty="0"/>
              <a:t>The Deep Stop Argument</a:t>
            </a:r>
            <a:endParaRPr dirty="0"/>
          </a:p>
        </p:txBody>
      </p:sp>
      <p:sp>
        <p:nvSpPr>
          <p:cNvPr id="3" name="Content Placeholder 2">
            <a:extLst>
              <a:ext uri="{FF2B5EF4-FFF2-40B4-BE49-F238E27FC236}">
                <a16:creationId xmlns:a16="http://schemas.microsoft.com/office/drawing/2014/main" id="{28C8850E-60E4-7228-29DB-ACEC83493C71}"/>
              </a:ext>
            </a:extLst>
          </p:cNvPr>
          <p:cNvSpPr>
            <a:spLocks noGrp="1"/>
          </p:cNvSpPr>
          <p:nvPr>
            <p:ph idx="1"/>
          </p:nvPr>
        </p:nvSpPr>
        <p:spPr/>
        <p:txBody>
          <a:bodyPr>
            <a:normAutofit/>
          </a:bodyPr>
          <a:lstStyle/>
          <a:p>
            <a:pPr>
              <a:spcBef>
                <a:spcPts val="1200"/>
              </a:spcBef>
              <a:spcAft>
                <a:spcPts val="1200"/>
              </a:spcAft>
              <a:defRPr sz="2000"/>
            </a:pPr>
            <a:r>
              <a:rPr lang="en-US" sz="2400" dirty="0"/>
              <a:t>Likely not needed for recreational dives. </a:t>
            </a:r>
          </a:p>
          <a:p>
            <a:pPr lvl="1">
              <a:spcBef>
                <a:spcPts val="1200"/>
              </a:spcBef>
              <a:spcAft>
                <a:spcPts val="1200"/>
              </a:spcAft>
              <a:defRPr sz="2000"/>
            </a:pPr>
            <a:r>
              <a:rPr lang="en-US" sz="2000" dirty="0"/>
              <a:t>There is no empirical physiological data that suggests the recreational, non-technical, no-deco dive benefit from a stop at 60 feet after a brief stay at 120 feet.</a:t>
            </a:r>
          </a:p>
          <a:p>
            <a:pPr lvl="1">
              <a:spcBef>
                <a:spcPts val="1200"/>
              </a:spcBef>
              <a:spcAft>
                <a:spcPts val="600"/>
              </a:spcAft>
              <a:defRPr sz="2000"/>
            </a:pPr>
            <a:r>
              <a:rPr lang="en-US" sz="2000" dirty="0"/>
              <a:t>Watch the NDL time on your dive computer</a:t>
            </a:r>
          </a:p>
          <a:p>
            <a:pPr lvl="2">
              <a:spcBef>
                <a:spcPts val="600"/>
              </a:spcBef>
              <a:spcAft>
                <a:spcPts val="600"/>
              </a:spcAft>
              <a:defRPr sz="2000"/>
            </a:pPr>
            <a:r>
              <a:rPr lang="en-US" sz="1600" dirty="0"/>
              <a:t>If you don’t have a dive computer, get one</a:t>
            </a:r>
          </a:p>
          <a:p>
            <a:pPr lvl="2">
              <a:spcBef>
                <a:spcPts val="600"/>
              </a:spcBef>
              <a:spcAft>
                <a:spcPts val="600"/>
              </a:spcAft>
              <a:defRPr sz="2000"/>
            </a:pPr>
            <a:r>
              <a:rPr lang="en-US" sz="1600" dirty="0"/>
              <a:t>If your NDL time has ticked down to single digits, then consider a deep stop</a:t>
            </a:r>
          </a:p>
          <a:p>
            <a:pPr lvl="2">
              <a:spcBef>
                <a:spcPts val="600"/>
              </a:spcBef>
              <a:spcAft>
                <a:spcPts val="600"/>
              </a:spcAft>
              <a:defRPr sz="2000"/>
            </a:pPr>
            <a:r>
              <a:rPr lang="en-US" sz="1600" dirty="0"/>
              <a:t>Otherwise, consider a slower than normal ascent and a longer safety stop at 12-15 feet</a:t>
            </a:r>
          </a:p>
          <a:p>
            <a:pPr>
              <a:spcBef>
                <a:spcPts val="1200"/>
              </a:spcBef>
              <a:spcAft>
                <a:spcPts val="1200"/>
              </a:spcAft>
              <a:defRPr sz="2000"/>
            </a:pPr>
            <a:r>
              <a:rPr lang="en-US" sz="2400" dirty="0"/>
              <a:t>What does physics and physiology tell us?</a:t>
            </a:r>
          </a:p>
        </p:txBody>
      </p:sp>
      <p:sp>
        <p:nvSpPr>
          <p:cNvPr id="4" name="Footer Placeholder 3">
            <a:extLst>
              <a:ext uri="{FF2B5EF4-FFF2-40B4-BE49-F238E27FC236}">
                <a16:creationId xmlns:a16="http://schemas.microsoft.com/office/drawing/2014/main" id="{0BACFE1D-4049-F7F0-8B4C-FEC8842EF688}"/>
              </a:ext>
            </a:extLst>
          </p:cNvPr>
          <p:cNvSpPr>
            <a:spLocks noGrp="1"/>
          </p:cNvSpPr>
          <p:nvPr>
            <p:ph type="ftr" sz="quarter" idx="11"/>
          </p:nvPr>
        </p:nvSpPr>
        <p:spPr/>
        <p:txBody>
          <a:bodyPr/>
          <a:lstStyle/>
          <a:p>
            <a:r>
              <a:rPr lang="en-US"/>
              <a:t>r.fine</a:t>
            </a:r>
            <a:endParaRPr lang="en-US" dirty="0"/>
          </a:p>
        </p:txBody>
      </p:sp>
      <p:sp>
        <p:nvSpPr>
          <p:cNvPr id="6" name="Slide Number Placeholder 5">
            <a:extLst>
              <a:ext uri="{FF2B5EF4-FFF2-40B4-BE49-F238E27FC236}">
                <a16:creationId xmlns:a16="http://schemas.microsoft.com/office/drawing/2014/main" id="{F662379C-6748-2450-BFCA-FF106C8FDEF4}"/>
              </a:ext>
            </a:extLst>
          </p:cNvPr>
          <p:cNvSpPr>
            <a:spLocks noGrp="1"/>
          </p:cNvSpPr>
          <p:nvPr>
            <p:ph type="sldNum" sz="quarter" idx="12"/>
          </p:nvPr>
        </p:nvSpPr>
        <p:spPr/>
        <p:txBody>
          <a:bodyPr/>
          <a:lstStyle/>
          <a:p>
            <a:fld id="{C1FF6DA9-008F-8B48-92A6-B652298478BF}" type="slidenum">
              <a:rPr lang="en-US" smtClean="0"/>
              <a:pPr/>
              <a:t>9</a:t>
            </a:fld>
            <a:endParaRPr lang="en-US" dirty="0"/>
          </a:p>
        </p:txBody>
      </p:sp>
    </p:spTree>
    <p:extLst>
      <p:ext uri="{BB962C8B-B14F-4D97-AF65-F5344CB8AC3E}">
        <p14:creationId xmlns:p14="http://schemas.microsoft.com/office/powerpoint/2010/main" val="2971093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3143</Words>
  <Application>Microsoft Office PowerPoint</Application>
  <PresentationFormat>On-screen Show (4:3)</PresentationFormat>
  <Paragraphs>368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vt:lpstr>
      <vt:lpstr>Cambria Math</vt:lpstr>
      <vt:lpstr>Courier New</vt:lpstr>
      <vt:lpstr>Office Theme</vt:lpstr>
      <vt:lpstr>Deep Dives &amp; Deep Stops</vt:lpstr>
      <vt:lpstr>Why This Matters</vt:lpstr>
      <vt:lpstr>Decompression Basics Refresher</vt:lpstr>
      <vt:lpstr>Confusion vs Clarity</vt:lpstr>
      <vt:lpstr>The Myth of  No-Decompression Ascent</vt:lpstr>
      <vt:lpstr>A Few Definitions</vt:lpstr>
      <vt:lpstr>A Recap</vt:lpstr>
      <vt:lpstr>Silent Bubbles &amp; Neurological Risk</vt:lpstr>
      <vt:lpstr>The Deep Stop Argument</vt:lpstr>
      <vt:lpstr>Why Deep Stops Came About</vt:lpstr>
      <vt:lpstr>Recreational Deep Dives Are Different</vt:lpstr>
      <vt:lpstr>PowerPoint Presentation</vt:lpstr>
      <vt:lpstr>Recreational Bottom Time</vt:lpstr>
      <vt:lpstr>Dive Profile Tissue Loading</vt:lpstr>
      <vt:lpstr>Dive Profile Tissue Loading</vt:lpstr>
      <vt:lpstr>Dive Profile Tissue Loading adding 5 minute deep stop at 15 meters</vt:lpstr>
      <vt:lpstr>Dive Profile Tissue Loading Key Takeaways</vt:lpstr>
      <vt:lpstr>Where the Gas Should Be Spent</vt:lpstr>
      <vt:lpstr>Leadership Framing</vt:lpstr>
      <vt:lpstr>Deep Stop Summary</vt:lpstr>
      <vt:lpstr>PowerPoint Presentation</vt:lpstr>
      <vt:lpstr>Fatal Buoyancy Failure </vt:lpstr>
      <vt:lpstr>A Case Study</vt:lpstr>
      <vt:lpstr>Does this teach us anything</vt:lpstr>
      <vt:lpstr>Uncontrolled Ascent Risk from 110 ft</vt:lpstr>
      <vt:lpstr>What Next</vt:lpstr>
      <vt:lpstr>Final Points</vt:lpstr>
      <vt:lpstr>Final Points</vt:lpstr>
      <vt:lpstr>Final Points</vt:lpstr>
      <vt:lpstr>Addendum</vt:lpstr>
      <vt:lpstr>Gas Laws</vt:lpstr>
      <vt:lpstr>Gas Laws (the rest of the story)</vt:lpstr>
      <vt:lpstr>Gas Laws (deriving the scuba version of Boyle’s Law)</vt:lpstr>
      <vt:lpstr>Gas Laws (all you need to know for recreational diving)</vt:lpstr>
      <vt:lpstr>Fun Fact</vt:lpstr>
      <vt:lpstr>References</vt:lpstr>
      <vt:lpstr>U.S. Navy Diving Manual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roy_fine</dc:creator>
  <cp:keywords/>
  <dc:description>generated using python-pptx</dc:description>
  <cp:lastModifiedBy>Roy Fine</cp:lastModifiedBy>
  <cp:revision>17</cp:revision>
  <dcterms:created xsi:type="dcterms:W3CDTF">2013-01-27T09:14:16Z</dcterms:created>
  <dcterms:modified xsi:type="dcterms:W3CDTF">2025-10-10T16:07:43Z</dcterms:modified>
  <cp:category/>
</cp:coreProperties>
</file>