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79" r:id="rId4"/>
    <p:sldId id="280" r:id="rId5"/>
    <p:sldId id="278" r:id="rId6"/>
    <p:sldId id="257" r:id="rId7"/>
    <p:sldId id="258" r:id="rId8"/>
    <p:sldId id="281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64" r:id="rId17"/>
    <p:sldId id="265" r:id="rId18"/>
    <p:sldId id="277" r:id="rId19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45C61198-6C5B-40C6-AD89-A3E6F4A83F7D}">
          <p14:sldIdLst>
            <p14:sldId id="256"/>
            <p14:sldId id="263"/>
            <p14:sldId id="279"/>
            <p14:sldId id="280"/>
            <p14:sldId id="278"/>
            <p14:sldId id="257"/>
            <p14:sldId id="258"/>
            <p14:sldId id="281"/>
            <p14:sldId id="269"/>
            <p14:sldId id="270"/>
            <p14:sldId id="271"/>
            <p14:sldId id="272"/>
            <p14:sldId id="273"/>
            <p14:sldId id="275"/>
            <p14:sldId id="276"/>
            <p14:sldId id="264"/>
            <p14:sldId id="265"/>
            <p14:sldId id="27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F8F8F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 showGuides="1">
      <p:cViewPr>
        <p:scale>
          <a:sx n="100" d="100"/>
          <a:sy n="100" d="100"/>
        </p:scale>
        <p:origin x="-918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7F64B8-8043-420C-BF41-DD11E06B2690}" type="datetimeFigureOut">
              <a:rPr lang="de-DE"/>
              <a:pPr>
                <a:defRPr/>
              </a:pPr>
              <a:t>03.05.2017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1CB292A-3E5E-4E35-A933-FA4821F946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02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1385" y="6392361"/>
            <a:ext cx="11089230" cy="276999"/>
          </a:xfrm>
          <a:noFill/>
        </p:spPr>
        <p:txBody>
          <a:bodyPr wrap="square" rtlCol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smtClean="0">
                <a:cs typeface="+mn-cs"/>
              </a:defRPr>
            </a:lvl1pPr>
            <a:lvl2pPr marL="171450" indent="0">
              <a:buNone/>
              <a:defRPr lang="en-US" sz="1800" smtClean="0">
                <a:cs typeface="+mn-cs"/>
              </a:defRPr>
            </a:lvl2pPr>
            <a:lvl3pPr marL="685800" indent="0">
              <a:buNone/>
              <a:defRPr lang="en-US" sz="1800" smtClean="0">
                <a:cs typeface="+mn-cs"/>
              </a:defRPr>
            </a:lvl3pPr>
            <a:lvl4pPr marL="1143000" indent="0">
              <a:buNone/>
              <a:defRPr lang="en-US" sz="1800" smtClean="0">
                <a:cs typeface="+mn-cs"/>
              </a:defRPr>
            </a:lvl4pPr>
            <a:lvl5pPr marL="1600200" indent="0">
              <a:buNone/>
              <a:defRPr lang="de-DE"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5" y="2665465"/>
            <a:ext cx="11089230" cy="1470025"/>
          </a:xfrm>
          <a:effectLst/>
        </p:spPr>
        <p:txBody>
          <a:bodyPr lIns="0" tIns="0" bIns="0"/>
          <a:lstStyle>
            <a:lvl1pPr>
              <a:defRPr sz="4400" b="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5" y="4249221"/>
            <a:ext cx="11089230" cy="1643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5" y="185258"/>
            <a:ext cx="3456384" cy="8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32"/>
          </a:xfrm>
          <a:noFill/>
          <a:ln w="25400" cap="flat" cmpd="sng" algn="ctr">
            <a:noFill/>
            <a:prstDash val="solid"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/>
          <a:lstStyle>
            <a:lvl1pPr>
              <a:defRPr kumimoji="0" lang="de-DE" sz="4000" b="1" i="0" u="none" strike="noStrike" kern="1200" cap="none" spc="0" normalizeH="0" baseline="0" noProof="0" dirty="0" smtClean="0">
                <a:ln w="3175"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1" y="1268760"/>
            <a:ext cx="10829888" cy="5589240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198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3" y="3000362"/>
            <a:ext cx="10763325" cy="1362075"/>
          </a:xfrm>
          <a:effectLst/>
        </p:spPr>
        <p:txBody>
          <a:bodyPr lIns="0" tIns="0" bIns="0" anchor="t"/>
          <a:lstStyle>
            <a:lvl1pPr algn="l">
              <a:defRPr sz="4000" b="0" cap="none" baseline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63" y="1500175"/>
            <a:ext cx="10763325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0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1963" y="1428736"/>
            <a:ext cx="5232437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428736"/>
            <a:ext cx="5238787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61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13" y="1500174"/>
            <a:ext cx="513930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13" y="2174875"/>
            <a:ext cx="513930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251" y="1500174"/>
            <a:ext cx="5143536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251" y="2174875"/>
            <a:ext cx="514353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43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58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10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928689"/>
            <a:ext cx="12192000" cy="4286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3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50"/>
          </a:xfrm>
          <a:prstGeom prst="rect">
            <a:avLst/>
          </a:prstGeom>
          <a:noFill/>
          <a:ln>
            <a:noFill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lIns="576000" rIns="0" bIns="36000" rtlCol="0" anchor="b" anchorCtr="0"/>
          <a:lstStyle/>
          <a:p>
            <a:endParaRPr lang="de-DE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5400" y="1268760"/>
            <a:ext cx="10829851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59" r:id="rId4"/>
    <p:sldLayoutId id="2147483660" r:id="rId5"/>
    <p:sldLayoutId id="2147483661" r:id="rId6"/>
    <p:sldLayoutId id="214748366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4000" b="1" kern="1200" dirty="0">
          <a:ln w="3175">
            <a:noFill/>
          </a:ln>
          <a:solidFill>
            <a:srgbClr val="FFFFFF"/>
          </a:solidFill>
          <a:latin typeface="+mj-lt"/>
          <a:ea typeface="+mn-ea"/>
          <a:cs typeface="Segoe U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9pPr>
    </p:titleStyle>
    <p:bodyStyle>
      <a:lvl1pPr marL="342900" indent="-342900" algn="l" rtl="0" eaLnBrk="1" fontAlgn="base" hangingPunct="1">
        <a:spcBef>
          <a:spcPts val="3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egoe UI" panose="020B0502040204020203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nc2017%20-%20demo.mp4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lfkrl/NetCologne201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owdart/idunno.CookieSharing" TargetMode="External"/><Relationship Id="rId2" Type="http://schemas.openxmlformats.org/officeDocument/2006/relationships/hyperlink" Target="https://docs.microsoft.com/en-us/aspnet/core/security/data-protection/compatibility/cookie-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otnetexpertguide.com/2016/11/sharing-owin-authentication-cookie-across-iis-applications.html" TargetMode="External"/><Relationship Id="rId4" Type="http://schemas.openxmlformats.org/officeDocument/2006/relationships/hyperlink" Target="https://www.hanselman.com/blog/SharingAuthorizationCookiesBetweenASPNET4xAndASPNETCore10.asp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evelopment@ralfkarle.de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www.comma-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rlfkrl" TargetMode="External"/><Relationship Id="rId4" Type="http://schemas.openxmlformats.org/officeDocument/2006/relationships/hyperlink" Target="https://www.xing.com/profile/Ralf_Kar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/dncaspne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ocalhost/dncids" TargetMode="External"/><Relationship Id="rId4" Type="http://schemas.openxmlformats.org/officeDocument/2006/relationships/hyperlink" Target="https://localhost/dncaspnetco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/>
              <a:t>Authentication </a:t>
            </a:r>
            <a:r>
              <a:rPr lang="en-US" sz="4000" b="1" dirty="0" err="1" smtClean="0"/>
              <a:t>Cookiesharing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zwischen</a:t>
            </a:r>
            <a:r>
              <a:rPr lang="en-US" sz="4000" b="1" dirty="0" smtClean="0"/>
              <a:t> ASP.NET und ASP.NET Core</a:t>
            </a:r>
            <a:endParaRPr lang="de-D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4400" b="1" dirty="0">
                <a:ln w="3175">
                  <a:noFill/>
                </a:ln>
                <a:solidFill>
                  <a:schemeClr val="tx2"/>
                </a:solidFill>
                <a:latin typeface="+mj-lt"/>
              </a:rPr>
              <a:t>Ralf Karle</a:t>
            </a:r>
          </a:p>
          <a:p>
            <a:r>
              <a:rPr lang="en-US" b="1" dirty="0"/>
              <a:t/>
            </a:r>
            <a:br>
              <a:rPr lang="en-US" b="1" dirty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</a:t>
            </a:r>
            <a:r>
              <a:rPr lang="de-DE" dirty="0" smtClean="0"/>
              <a:t>Pfad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damit das Cookie an beide Seiten vom Browser geschickt wird: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de-DE" dirty="0" smtClean="0"/>
              <a:t>ASP.NET </a:t>
            </a:r>
            <a:r>
              <a:rPr lang="de-DE" dirty="0"/>
              <a:t>Core</a:t>
            </a:r>
            <a:br>
              <a:rPr lang="de-DE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/>
              <a:t>CookiePath</a:t>
            </a:r>
            <a:r>
              <a:rPr lang="de-DE" sz="2000" dirty="0" smtClean="0"/>
              <a:t> </a:t>
            </a:r>
            <a:r>
              <a:rPr lang="de-DE" sz="2000" dirty="0"/>
              <a:t>=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"/",</a:t>
            </a:r>
            <a:br>
              <a:rPr lang="de-DE" sz="2000" dirty="0" smtClean="0">
                <a:solidFill>
                  <a:srgbClr val="A31515"/>
                </a:solidFill>
                <a:latin typeface="Consolas"/>
              </a:rPr>
            </a:b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br>
              <a:rPr lang="de-DE" sz="20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});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/>
              <a:t>CookiePath</a:t>
            </a:r>
            <a:r>
              <a:rPr lang="de-DE" sz="2000" dirty="0"/>
              <a:t> =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"/",</a:t>
            </a:r>
            <a:br>
              <a:rPr lang="de-DE" sz="2000" dirty="0" smtClean="0">
                <a:solidFill>
                  <a:srgbClr val="A31515"/>
                </a:solidFill>
                <a:latin typeface="Consolas"/>
              </a:rPr>
            </a:br>
            <a:r>
              <a:rPr lang="de-DE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 //…</a:t>
            </a:r>
            <a:r>
              <a:rPr lang="de-DE" sz="3200" dirty="0">
                <a:solidFill>
                  <a:srgbClr val="000000"/>
                </a:solidFill>
                <a:latin typeface="Consolas"/>
              </a:rPr>
              <a:t/>
            </a:r>
            <a:br>
              <a:rPr lang="de-DE" sz="32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589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Secure </a:t>
            </a:r>
            <a:r>
              <a:rPr lang="de-DE" dirty="0" smtClean="0"/>
              <a:t>Option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695401" y="1296144"/>
            <a:ext cx="10829888" cy="558924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damit beide Frameworks vom gleichen ausgehen: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de-DE" dirty="0" smtClean="0"/>
              <a:t>ASP.NET </a:t>
            </a:r>
            <a:r>
              <a:rPr lang="de-DE" dirty="0"/>
              <a:t>Core</a:t>
            </a:r>
            <a:br>
              <a:rPr lang="de-DE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{</a:t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/>
              <a:t>CookieSecure</a:t>
            </a:r>
            <a:r>
              <a:rPr lang="de-DE" sz="2000" dirty="0"/>
              <a:t> = </a:t>
            </a:r>
            <a:r>
              <a:rPr lang="de-DE" sz="2000" dirty="0" err="1"/>
              <a:t>Microsoft.AspNetCore.Http.CookieSecurePolicy.Always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A31515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>
              <a:solidFill>
                <a:srgbClr val="A31515"/>
              </a:solidFill>
              <a:latin typeface="Consolas"/>
            </a:endParaRPr>
          </a:p>
          <a:p>
            <a:pPr marL="0" indent="0">
              <a:buNone/>
            </a:pP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/>
              <a:t>CookieSecure</a:t>
            </a:r>
            <a:r>
              <a:rPr lang="de-DE" sz="2000" dirty="0"/>
              <a:t> = </a:t>
            </a:r>
            <a:r>
              <a:rPr lang="de-DE" sz="2000" dirty="0" err="1" smtClean="0"/>
              <a:t>CookieSecureOption.Always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A31515"/>
                </a:solidFill>
                <a:latin typeface="Consolas"/>
              </a:rPr>
            </a:b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>//…</a:t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7247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</a:t>
            </a:r>
            <a:r>
              <a:rPr lang="de-DE" dirty="0" smtClean="0"/>
              <a:t>Manager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ASP.NET Core benutzt einen </a:t>
            </a:r>
            <a:r>
              <a:rPr lang="de-DE" dirty="0" err="1" smtClean="0"/>
              <a:t>Chunking</a:t>
            </a:r>
            <a:r>
              <a:rPr lang="de-DE" dirty="0" smtClean="0"/>
              <a:t> Cookie Manager. </a:t>
            </a:r>
            <a:br>
              <a:rPr lang="de-DE" dirty="0" smtClean="0"/>
            </a:br>
            <a:r>
              <a:rPr lang="de-DE" dirty="0" smtClean="0"/>
              <a:t>Damit ASP.NET diese "verstehen kann, muss man folgendes tun:</a:t>
            </a:r>
          </a:p>
          <a:p>
            <a:pPr marL="0" indent="0">
              <a:buNone/>
            </a:pP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sz="2000" dirty="0" err="1"/>
              <a:t>Nuget</a:t>
            </a:r>
            <a:r>
              <a:rPr lang="de-DE" sz="2000" dirty="0"/>
              <a:t> Package </a:t>
            </a:r>
            <a:r>
              <a:rPr lang="de-DE" sz="2000" dirty="0" smtClean="0"/>
              <a:t>"</a:t>
            </a:r>
            <a:r>
              <a:rPr lang="de-DE" sz="2000" dirty="0" err="1" smtClean="0"/>
              <a:t>Microsoft.Owin.Security.Interop</a:t>
            </a:r>
            <a:r>
              <a:rPr lang="de-DE" sz="2000" dirty="0" smtClean="0"/>
              <a:t>" hinzufügen</a:t>
            </a:r>
          </a:p>
          <a:p>
            <a:pPr marL="0" indent="0">
              <a:buNone/>
            </a:pP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CookieManager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/>
              <a:t>Microsoft.Owin.Security.Interop.</a:t>
            </a:r>
            <a:r>
              <a:rPr lang="de-DE" sz="2000" b="1" dirty="0" err="1"/>
              <a:t>ChunkingCookieManager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(),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br>
              <a:rPr lang="de-DE" sz="20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6637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Verschlüsselung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Wenn das Cookie verschlüsselt werden soll, muss die Verschlüsselung </a:t>
            </a:r>
            <a:r>
              <a:rPr lang="de-DE" dirty="0" smtClean="0"/>
              <a:t>kompatibel </a:t>
            </a:r>
            <a:r>
              <a:rPr lang="de-DE" dirty="0" smtClean="0"/>
              <a:t>gemacht werden:</a:t>
            </a:r>
          </a:p>
          <a:p>
            <a:pPr marL="0" indent="0">
              <a:buNone/>
            </a:pPr>
            <a:r>
              <a:rPr lang="de-DE" b="1" dirty="0" smtClean="0"/>
              <a:t>ASP.NET Core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err="1" smtClean="0"/>
              <a:t>var</a:t>
            </a:r>
            <a:r>
              <a:rPr lang="de-DE" sz="2000" dirty="0" smtClean="0"/>
              <a:t> p =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DataProtectionProvider.Create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DirectoryInfo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@"c:\shared-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auth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-ticket-keys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\"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));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DataProtectionProvider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 p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2627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Verschlüsselung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ASP.NET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prov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DataProtectionProvider.Create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DirectoryInfo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@"c:\</a:t>
            </a:r>
            <a:r>
              <a:rPr lang="de-DE" sz="2000" dirty="0" err="1">
                <a:solidFill>
                  <a:srgbClr val="A31515"/>
                </a:solidFill>
                <a:latin typeface="Consolas"/>
              </a:rPr>
              <a:t>shared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-</a:t>
            </a:r>
            <a:r>
              <a:rPr lang="de-DE" sz="2000" dirty="0" err="1">
                <a:solidFill>
                  <a:srgbClr val="A31515"/>
                </a:solidFill>
                <a:latin typeface="Consolas"/>
              </a:rPr>
              <a:t>auth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-ticket-</a:t>
            </a:r>
            <a:r>
              <a:rPr lang="de-DE" sz="2000" dirty="0" err="1">
                <a:solidFill>
                  <a:srgbClr val="A31515"/>
                </a:solidFill>
                <a:latin typeface="Consolas"/>
              </a:rPr>
              <a:t>keys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\"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de-DE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p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prov.CreateProtector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1800" dirty="0">
                <a:solidFill>
                  <a:srgbClr val="A31515"/>
                </a:solidFill>
                <a:latin typeface="Consolas"/>
              </a:rPr>
              <a:t>Microsoft.AspNetCore.Authentication.Cookies.CookieAuthenticationMiddleware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Cookies"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"v2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);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TicketDataFormat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AspNetTicketDataFormat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DataProtectorShim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(p)),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br>
              <a:rPr lang="de-DE" sz="20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6665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hlinkClick r:id="rId2" action="ppaction://hlinkfile"/>
              </a:rPr>
              <a:t>DEMO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Samples und mehr…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Folien, Samplecode,… auf</a:t>
            </a:r>
            <a:endParaRPr lang="de-DE" dirty="0" smtClean="0">
              <a:hlinkClick r:id="rId2"/>
            </a:endParaRPr>
          </a:p>
          <a:p>
            <a:pPr marL="0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github.com/rlfkrl/NetCologne2017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2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>
                <a:hlinkClick r:id="rId2"/>
              </a:rPr>
              <a:t>Microsoft </a:t>
            </a:r>
            <a:r>
              <a:rPr lang="de-DE" sz="2400" dirty="0" err="1">
                <a:hlinkClick r:id="rId2"/>
              </a:rPr>
              <a:t>Docs</a:t>
            </a:r>
            <a:r>
              <a:rPr lang="de-DE" sz="2400" dirty="0">
                <a:hlinkClick r:id="rId2"/>
              </a:rPr>
              <a:t>: Sharing </a:t>
            </a:r>
            <a:r>
              <a:rPr lang="de-DE" sz="2400" dirty="0" err="1">
                <a:hlinkClick r:id="rId2"/>
              </a:rPr>
              <a:t>authentication</a:t>
            </a:r>
            <a:r>
              <a:rPr lang="de-DE" sz="2400" dirty="0">
                <a:hlinkClick r:id="rId2"/>
              </a:rPr>
              <a:t> </a:t>
            </a:r>
            <a:r>
              <a:rPr lang="de-DE" sz="2400" dirty="0" err="1">
                <a:hlinkClick r:id="rId2"/>
              </a:rPr>
              <a:t>cookies</a:t>
            </a:r>
            <a:r>
              <a:rPr lang="de-DE" sz="2400" dirty="0">
                <a:hlinkClick r:id="rId2"/>
              </a:rPr>
              <a:t> </a:t>
            </a:r>
            <a:r>
              <a:rPr lang="de-DE" sz="2400" dirty="0" err="1">
                <a:hlinkClick r:id="rId2"/>
              </a:rPr>
              <a:t>between</a:t>
            </a:r>
            <a:r>
              <a:rPr lang="de-DE" sz="2400" dirty="0">
                <a:hlinkClick r:id="rId2"/>
              </a:rPr>
              <a:t> ASP.NET 4.x </a:t>
            </a:r>
            <a:r>
              <a:rPr lang="de-DE" sz="2400" dirty="0" err="1">
                <a:hlinkClick r:id="rId2"/>
              </a:rPr>
              <a:t>and</a:t>
            </a:r>
            <a:r>
              <a:rPr lang="de-DE" sz="2400" dirty="0">
                <a:hlinkClick r:id="rId2"/>
              </a:rPr>
              <a:t> ASP.NET Core </a:t>
            </a:r>
            <a:r>
              <a:rPr lang="de-DE" sz="2400" dirty="0" err="1" smtClean="0">
                <a:hlinkClick r:id="rId2"/>
              </a:rPr>
              <a:t>applications</a:t>
            </a:r>
            <a:endParaRPr lang="de-DE" sz="2400" dirty="0" smtClean="0"/>
          </a:p>
          <a:p>
            <a:r>
              <a:rPr lang="en-US" sz="2400" dirty="0">
                <a:hlinkClick r:id="rId3"/>
              </a:rPr>
              <a:t>Barry </a:t>
            </a:r>
            <a:r>
              <a:rPr lang="en-US" sz="2400" dirty="0" err="1">
                <a:hlinkClick r:id="rId3"/>
              </a:rPr>
              <a:t>Dorrans</a:t>
            </a:r>
            <a:r>
              <a:rPr lang="en-US" sz="2400" dirty="0">
                <a:hlinkClick r:id="rId3"/>
              </a:rPr>
              <a:t>: Sharing Authentication Cookies between ASP.NET 4.5 and .NET </a:t>
            </a:r>
            <a:r>
              <a:rPr lang="en-US" sz="2400" dirty="0" smtClean="0">
                <a:hlinkClick r:id="rId3"/>
              </a:rPr>
              <a:t>Core</a:t>
            </a:r>
            <a:endParaRPr lang="de-DE" sz="2400" dirty="0"/>
          </a:p>
          <a:p>
            <a:r>
              <a:rPr lang="de-DE" sz="2400" dirty="0">
                <a:hlinkClick r:id="rId4"/>
              </a:rPr>
              <a:t>SCOTT HANSELMAN: Sharing </a:t>
            </a:r>
            <a:r>
              <a:rPr lang="de-DE" sz="2400" dirty="0" err="1">
                <a:hlinkClick r:id="rId4"/>
              </a:rPr>
              <a:t>Authorization</a:t>
            </a:r>
            <a:r>
              <a:rPr lang="de-DE" sz="2400" dirty="0">
                <a:hlinkClick r:id="rId4"/>
              </a:rPr>
              <a:t> Cookies </a:t>
            </a:r>
            <a:r>
              <a:rPr lang="de-DE" sz="2400" dirty="0" err="1">
                <a:hlinkClick r:id="rId4"/>
              </a:rPr>
              <a:t>between</a:t>
            </a:r>
            <a:r>
              <a:rPr lang="de-DE" sz="2400" dirty="0">
                <a:hlinkClick r:id="rId4"/>
              </a:rPr>
              <a:t> ASP.NET 4.x </a:t>
            </a:r>
            <a:r>
              <a:rPr lang="de-DE" sz="2400" dirty="0" err="1">
                <a:hlinkClick r:id="rId4"/>
              </a:rPr>
              <a:t>and</a:t>
            </a:r>
            <a:r>
              <a:rPr lang="de-DE" sz="2400" dirty="0">
                <a:hlinkClick r:id="rId4"/>
              </a:rPr>
              <a:t> ASP.NET Core </a:t>
            </a:r>
            <a:r>
              <a:rPr lang="de-DE" sz="2400" dirty="0" smtClean="0">
                <a:hlinkClick r:id="rId4"/>
              </a:rPr>
              <a:t>1.0</a:t>
            </a:r>
            <a:endParaRPr lang="de-DE" sz="2400" dirty="0" smtClean="0"/>
          </a:p>
          <a:p>
            <a:r>
              <a:rPr lang="en-US" sz="2400" dirty="0">
                <a:hlinkClick r:id="rId5"/>
              </a:rPr>
              <a:t>ASP.NET: Sharing OWIN Authentication Cookie across IIS </a:t>
            </a:r>
            <a:r>
              <a:rPr lang="en-US" sz="2400" dirty="0" smtClean="0">
                <a:hlinkClick r:id="rId5"/>
              </a:rPr>
              <a:t>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4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2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 mich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Ralf Karle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Senior Software Developer</a:t>
            </a:r>
            <a:br>
              <a:rPr lang="de-DE" dirty="0" smtClean="0"/>
            </a:br>
            <a:r>
              <a:rPr lang="de-DE" dirty="0" smtClean="0"/>
              <a:t>bei der </a:t>
            </a:r>
            <a:r>
              <a:rPr lang="de-DE" dirty="0" err="1" smtClean="0">
                <a:hlinkClick r:id="rId2"/>
              </a:rPr>
              <a:t>Comma</a:t>
            </a:r>
            <a:r>
              <a:rPr lang="de-DE" dirty="0" smtClean="0">
                <a:hlinkClick r:id="rId2"/>
              </a:rPr>
              <a:t> Soft AG</a:t>
            </a:r>
            <a:r>
              <a:rPr lang="de-DE" dirty="0" smtClean="0"/>
              <a:t> in Bonn</a:t>
            </a:r>
          </a:p>
          <a:p>
            <a:pPr marL="0" indent="0">
              <a:buNone/>
            </a:pPr>
            <a:r>
              <a:rPr lang="de-DE" sz="1800" dirty="0" smtClean="0"/>
              <a:t>Mail: 	</a:t>
            </a:r>
            <a:r>
              <a:rPr lang="de-DE" sz="1800" dirty="0" err="1" smtClean="0">
                <a:hlinkClick r:id="rId3"/>
              </a:rPr>
              <a:t>development</a:t>
            </a:r>
            <a:r>
              <a:rPr lang="de-DE" sz="1800" dirty="0" smtClean="0">
                <a:hlinkClick r:id="rId3"/>
              </a:rPr>
              <a:t> (at</a:t>
            </a:r>
            <a:r>
              <a:rPr lang="de-DE" sz="1800" dirty="0">
                <a:hlinkClick r:id="rId3"/>
              </a:rPr>
              <a:t>) ralfkarle.de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  	</a:t>
            </a:r>
            <a:r>
              <a:rPr lang="de-DE" sz="1800" dirty="0" smtClean="0">
                <a:hlinkClick r:id="rId4"/>
              </a:rPr>
              <a:t>https</a:t>
            </a:r>
            <a:r>
              <a:rPr lang="de-DE" sz="1800" dirty="0">
                <a:hlinkClick r:id="rId4"/>
              </a:rPr>
              <a:t>://</a:t>
            </a:r>
            <a:r>
              <a:rPr lang="de-DE" sz="1800" dirty="0" smtClean="0">
                <a:hlinkClick r:id="rId4"/>
              </a:rPr>
              <a:t>www.xing.com/profile/Ralf_Karle</a:t>
            </a:r>
            <a:endParaRPr lang="de-DE" sz="1800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de-DE" sz="1800" dirty="0" smtClean="0"/>
              <a:t>     	</a:t>
            </a:r>
            <a:r>
              <a:rPr lang="de-DE" sz="1800" dirty="0" smtClean="0">
                <a:hlinkClick r:id="rId5"/>
              </a:rPr>
              <a:t>https</a:t>
            </a:r>
            <a:r>
              <a:rPr lang="de-DE" sz="1800" dirty="0">
                <a:hlinkClick r:id="rId5"/>
              </a:rPr>
              <a:t>://github.com/rlfkrl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1" y="4592572"/>
            <a:ext cx="539968" cy="48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49" y="4221088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3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Cookie Sharing?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0"/>
              </a:spcBef>
              <a:buNone/>
            </a:pPr>
            <a:r>
              <a:rPr lang="de-DE" dirty="0" smtClean="0"/>
              <a:t>"Günstiges" Single </a:t>
            </a:r>
            <a:r>
              <a:rPr lang="de-DE" dirty="0" err="1" smtClean="0"/>
              <a:t>Sign</a:t>
            </a:r>
            <a:r>
              <a:rPr lang="de-DE" dirty="0" smtClean="0"/>
              <a:t>-on!</a:t>
            </a:r>
          </a:p>
          <a:p>
            <a:pPr>
              <a:spcBef>
                <a:spcPts val="1000"/>
              </a:spcBef>
            </a:pPr>
            <a:r>
              <a:rPr lang="de-DE" dirty="0" smtClean="0"/>
              <a:t>Der Anwender möchte sich nur 1 mal authentifizieren.</a:t>
            </a:r>
          </a:p>
          <a:p>
            <a:pPr>
              <a:spcBef>
                <a:spcPts val="1000"/>
              </a:spcBef>
            </a:pPr>
            <a:r>
              <a:rPr lang="de-DE" dirty="0"/>
              <a:t>Man muss die </a:t>
            </a:r>
            <a:r>
              <a:rPr lang="de-DE" dirty="0" err="1"/>
              <a:t>Sign</a:t>
            </a:r>
            <a:r>
              <a:rPr lang="de-DE" dirty="0"/>
              <a:t>-on und </a:t>
            </a:r>
            <a:r>
              <a:rPr lang="de-DE" dirty="0" err="1"/>
              <a:t>Sign</a:t>
            </a:r>
            <a:r>
              <a:rPr lang="de-DE" dirty="0"/>
              <a:t>-off Logik nur einmal implementieren</a:t>
            </a:r>
          </a:p>
          <a:p>
            <a:pPr>
              <a:spcBef>
                <a:spcPts val="1000"/>
              </a:spcBef>
            </a:pPr>
            <a:r>
              <a:rPr lang="de-DE" dirty="0"/>
              <a:t>Man muss die </a:t>
            </a:r>
            <a:r>
              <a:rPr lang="de-DE" dirty="0" err="1"/>
              <a:t>Sign</a:t>
            </a:r>
            <a:r>
              <a:rPr lang="de-DE" dirty="0"/>
              <a:t>-on und </a:t>
            </a:r>
            <a:r>
              <a:rPr lang="de-DE" dirty="0" err="1"/>
              <a:t>Sign</a:t>
            </a:r>
            <a:r>
              <a:rPr lang="de-DE" dirty="0"/>
              <a:t>-off Logik nur einmal konfigurieren</a:t>
            </a:r>
          </a:p>
          <a:p>
            <a:pPr>
              <a:spcBef>
                <a:spcPts val="1000"/>
              </a:spcBef>
            </a:pPr>
            <a:r>
              <a:rPr lang="de-DE" dirty="0"/>
              <a:t>Gerade interessant bei </a:t>
            </a:r>
            <a:r>
              <a:rPr lang="de-DE" b="1" dirty="0"/>
              <a:t>B</a:t>
            </a:r>
            <a:r>
              <a:rPr lang="de-DE" b="1" dirty="0" smtClean="0"/>
              <a:t>ASIC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b="1" dirty="0"/>
              <a:t>Forms</a:t>
            </a:r>
            <a:r>
              <a:rPr lang="de-DE" dirty="0"/>
              <a:t> </a:t>
            </a:r>
            <a:r>
              <a:rPr lang="de-DE" dirty="0" smtClean="0"/>
              <a:t>Authentifizierung</a:t>
            </a:r>
            <a:br>
              <a:rPr lang="de-DE" dirty="0" smtClean="0"/>
            </a:br>
            <a:r>
              <a:rPr lang="de-DE" dirty="0" smtClean="0"/>
              <a:t>aber auch dann, wenn für die andere Technologie kein </a:t>
            </a:r>
            <a:r>
              <a:rPr lang="de-DE" dirty="0" err="1" smtClean="0"/>
              <a:t>Authenfizierungsmodul</a:t>
            </a:r>
            <a:r>
              <a:rPr lang="de-DE" dirty="0" smtClean="0"/>
              <a:t> verfügbar ist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255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de-DE" dirty="0" smtClean="0"/>
              <a:t>Authentifizierungsverfahren </a:t>
            </a:r>
            <a:r>
              <a:rPr lang="de-DE" dirty="0" err="1" smtClean="0"/>
              <a:t>OpenID</a:t>
            </a:r>
            <a:r>
              <a:rPr lang="de-DE" dirty="0" smtClean="0"/>
              <a:t> Connect</a:t>
            </a:r>
          </a:p>
          <a:p>
            <a:pPr>
              <a:spcBef>
                <a:spcPts val="1000"/>
              </a:spcBef>
            </a:pPr>
            <a:r>
              <a:rPr lang="de-DE" b="1" dirty="0" smtClean="0"/>
              <a:t>IdentityServer4</a:t>
            </a:r>
            <a:r>
              <a:rPr lang="de-DE" dirty="0" smtClean="0"/>
              <a:t> in ASP.NET Core als Identity </a:t>
            </a:r>
            <a:r>
              <a:rPr lang="de-DE" dirty="0" err="1" smtClean="0"/>
              <a:t>provider</a:t>
            </a:r>
            <a:endParaRPr lang="de-DE" dirty="0" smtClean="0"/>
          </a:p>
          <a:p>
            <a:pPr>
              <a:spcBef>
                <a:spcPts val="1000"/>
              </a:spcBef>
            </a:pPr>
            <a:r>
              <a:rPr lang="de-DE" b="1" dirty="0" smtClean="0"/>
              <a:t>ASP.NET Core MVC </a:t>
            </a:r>
            <a:r>
              <a:rPr lang="de-DE" dirty="0" smtClean="0"/>
              <a:t>Webseite mit SSO per </a:t>
            </a:r>
            <a:r>
              <a:rPr lang="de-DE" b="1" dirty="0" err="1" smtClean="0"/>
              <a:t>OpenID</a:t>
            </a:r>
            <a:r>
              <a:rPr lang="de-DE" b="1" dirty="0" smtClean="0"/>
              <a:t> Connect</a:t>
            </a:r>
          </a:p>
          <a:p>
            <a:pPr>
              <a:spcBef>
                <a:spcPts val="1000"/>
              </a:spcBef>
            </a:pPr>
            <a:r>
              <a:rPr lang="de-DE" b="1" dirty="0" smtClean="0"/>
              <a:t>ASP.NET MVC </a:t>
            </a:r>
            <a:r>
              <a:rPr lang="de-DE" dirty="0" smtClean="0"/>
              <a:t>Webseite mit reiner </a:t>
            </a:r>
            <a:r>
              <a:rPr lang="de-DE" b="1" dirty="0" smtClean="0"/>
              <a:t>Cookie </a:t>
            </a:r>
            <a:r>
              <a:rPr lang="de-DE" dirty="0" smtClean="0"/>
              <a:t>Authentifizierung</a:t>
            </a:r>
          </a:p>
          <a:p>
            <a:pPr>
              <a:spcBef>
                <a:spcPts val="1000"/>
              </a:spcBef>
            </a:pPr>
            <a:r>
              <a:rPr lang="de-DE" dirty="0" smtClean="0"/>
              <a:t>Gehostet werden alle drei Webseiten im IIS </a:t>
            </a:r>
          </a:p>
          <a:p>
            <a:pPr>
              <a:spcBef>
                <a:spcPts val="1000"/>
              </a:spcBef>
            </a:pPr>
            <a:r>
              <a:rPr lang="de-DE" b="1" dirty="0" smtClean="0"/>
              <a:t>https Protokoll</a:t>
            </a:r>
            <a:r>
              <a:rPr lang="de-DE" dirty="0" smtClean="0"/>
              <a:t> auf </a:t>
            </a:r>
            <a:r>
              <a:rPr lang="de-DE" dirty="0" err="1" smtClean="0"/>
              <a:t>localhost</a:t>
            </a:r>
            <a:r>
              <a:rPr lang="de-DE" dirty="0" smtClean="0"/>
              <a:t> mit </a:t>
            </a:r>
            <a:r>
              <a:rPr lang="de-DE" dirty="0" err="1" smtClean="0"/>
              <a:t>self</a:t>
            </a:r>
            <a:r>
              <a:rPr lang="de-DE" dirty="0" smtClean="0"/>
              <a:t> </a:t>
            </a:r>
            <a:r>
              <a:rPr lang="de-DE" dirty="0" err="1" smtClean="0"/>
              <a:t>signed</a:t>
            </a:r>
            <a:r>
              <a:rPr lang="de-DE" dirty="0" smtClean="0"/>
              <a:t> Zertifikat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14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soll es aussehen?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733550"/>
            <a:ext cx="48482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gende mit Linie 1 5"/>
          <p:cNvSpPr/>
          <p:nvPr/>
        </p:nvSpPr>
        <p:spPr>
          <a:xfrm>
            <a:off x="6007968" y="3356992"/>
            <a:ext cx="5488632" cy="1152128"/>
          </a:xfrm>
          <a:prstGeom prst="borderCallout1">
            <a:avLst>
              <a:gd name="adj1" fmla="val 18750"/>
              <a:gd name="adj2" fmla="val -8333"/>
              <a:gd name="adj3" fmla="val 26427"/>
              <a:gd name="adj4" fmla="val -323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ASP.NET Web </a:t>
            </a:r>
            <a:r>
              <a:rPr lang="de-DE" sz="1600" dirty="0"/>
              <a:t>Webseite im IFRAME</a:t>
            </a:r>
            <a:endParaRPr lang="de-DE" sz="1600" dirty="0" smtClean="0"/>
          </a:p>
          <a:p>
            <a:r>
              <a:rPr lang="de-DE" sz="1600" dirty="0" smtClean="0"/>
              <a:t>Cookie Authentifizierung</a:t>
            </a:r>
          </a:p>
          <a:p>
            <a:r>
              <a:rPr lang="de-DE" sz="1600" dirty="0" smtClean="0">
                <a:hlinkClick r:id="rId3"/>
              </a:rPr>
              <a:t>https://localhost/dncaspnet</a:t>
            </a:r>
            <a:endParaRPr lang="de-DE" sz="1600" dirty="0" smtClean="0"/>
          </a:p>
          <a:p>
            <a:endParaRPr lang="de-DE" sz="1600" dirty="0" smtClean="0"/>
          </a:p>
        </p:txBody>
      </p:sp>
      <p:sp>
        <p:nvSpPr>
          <p:cNvPr id="8" name="Legende mit Linie 1 7"/>
          <p:cNvSpPr/>
          <p:nvPr/>
        </p:nvSpPr>
        <p:spPr>
          <a:xfrm>
            <a:off x="6028878" y="1988840"/>
            <a:ext cx="5467722" cy="1152128"/>
          </a:xfrm>
          <a:prstGeom prst="borderCallout1">
            <a:avLst>
              <a:gd name="adj1" fmla="val 18750"/>
              <a:gd name="adj2" fmla="val -8333"/>
              <a:gd name="adj3" fmla="val 46361"/>
              <a:gd name="adj4" fmla="val -3152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ASP.NET Core MVC Webseite</a:t>
            </a:r>
          </a:p>
          <a:p>
            <a:r>
              <a:rPr lang="de-DE" sz="1600" dirty="0" err="1" smtClean="0"/>
              <a:t>OpenID</a:t>
            </a:r>
            <a:r>
              <a:rPr lang="de-DE" sz="1600" dirty="0" smtClean="0"/>
              <a:t> Connect - und Cookie Authentifizierung</a:t>
            </a:r>
            <a:br>
              <a:rPr lang="de-DE" sz="1600" dirty="0" smtClean="0"/>
            </a:br>
            <a:r>
              <a:rPr lang="de-DE" sz="1600" dirty="0" smtClean="0">
                <a:hlinkClick r:id="rId4"/>
              </a:rPr>
              <a:t>https://localhost/dncaspnetcore</a:t>
            </a:r>
            <a:endParaRPr lang="de-DE" sz="1600" dirty="0"/>
          </a:p>
        </p:txBody>
      </p:sp>
      <p:sp>
        <p:nvSpPr>
          <p:cNvPr id="7" name="Legende mit Linie 1 6"/>
          <p:cNvSpPr/>
          <p:nvPr/>
        </p:nvSpPr>
        <p:spPr>
          <a:xfrm>
            <a:off x="6028878" y="1052736"/>
            <a:ext cx="5488632" cy="792088"/>
          </a:xfrm>
          <a:prstGeom prst="borderCallout1">
            <a:avLst>
              <a:gd name="adj1" fmla="val 18750"/>
              <a:gd name="adj2" fmla="val -8333"/>
              <a:gd name="adj3" fmla="val 26427"/>
              <a:gd name="adj4" fmla="val -32367"/>
            </a:avLst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IdentityServer4 auf </a:t>
            </a:r>
          </a:p>
          <a:p>
            <a:r>
              <a:rPr lang="de-DE" sz="1600" dirty="0" smtClean="0">
                <a:hlinkClick r:id="rId5"/>
              </a:rPr>
              <a:t>https://localhost/dncids</a:t>
            </a:r>
            <a:endParaRPr lang="de-DE" sz="1600" dirty="0" smtClean="0"/>
          </a:p>
          <a:p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241186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Cookies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ASP.NET Core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ASP.NET</a:t>
            </a:r>
          </a:p>
          <a:p>
            <a:endParaRPr lang="de-DE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dirty="0" smtClean="0"/>
              <a:t>Was fällt auf ?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de-DE" dirty="0" smtClean="0"/>
              <a:t>Unterschiedliche Cookie Namen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de-DE" dirty="0" smtClean="0"/>
              <a:t>Unterschiedliche Cookie Pfade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de-DE" dirty="0" smtClean="0"/>
              <a:t>Unterschiedliches Cookie Größe und -Aufbau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700808"/>
            <a:ext cx="9658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501008"/>
            <a:ext cx="9839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geht es nicht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smtClean="0"/>
              <a:t> box?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Unterschiede </a:t>
            </a:r>
            <a:r>
              <a:rPr lang="de-DE" dirty="0"/>
              <a:t>zwischen ASP.NET und ASP.NET Core</a:t>
            </a:r>
          </a:p>
          <a:p>
            <a:r>
              <a:rPr lang="de-DE" dirty="0" smtClean="0"/>
              <a:t>Unterschiedliche Cookie Aufbau</a:t>
            </a:r>
          </a:p>
          <a:p>
            <a:r>
              <a:rPr lang="de-DE" dirty="0" smtClean="0"/>
              <a:t>Unterschiedliche Verschlüsselung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9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3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</a:t>
            </a:r>
            <a:r>
              <a:rPr lang="de-DE" dirty="0" smtClean="0"/>
              <a:t>Namen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damit beide Frameworks das gleiche Cookie nutzen: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de-DE" dirty="0" smtClean="0"/>
              <a:t>ASP.NET Core</a:t>
            </a:r>
            <a:br>
              <a:rPr lang="de-DE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CookieName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"DNC2017_SharedAuthCookie"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CookieName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"DNC2017_SharedAuthCookie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14895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ncgn17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otnet Cologne (Segoe UI)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ACB66927-DC72-4B77-9EEE-0493DF6A2016}" vid="{B5BAAF34-A7A6-4863-B92B-F29C519B01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</Words>
  <Application>Microsoft Office PowerPoint</Application>
  <PresentationFormat>Benutzerdefiniert</PresentationFormat>
  <Paragraphs>78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dncgn17_Template</vt:lpstr>
      <vt:lpstr>Authentication Cookiesharing zwischen ASP.NET und ASP.NET Core</vt:lpstr>
      <vt:lpstr>Über mich</vt:lpstr>
      <vt:lpstr>Warum Cookie Sharing?</vt:lpstr>
      <vt:lpstr>Setup</vt:lpstr>
      <vt:lpstr>Wie soll es aussehen?</vt:lpstr>
      <vt:lpstr>Cookies</vt:lpstr>
      <vt:lpstr>Warum geht es nicht out of the box?</vt:lpstr>
      <vt:lpstr>Steps</vt:lpstr>
      <vt:lpstr>Cookie Namen</vt:lpstr>
      <vt:lpstr>Cookie Pfad</vt:lpstr>
      <vt:lpstr>Cookie Secure Option</vt:lpstr>
      <vt:lpstr>Cookie Manager</vt:lpstr>
      <vt:lpstr>Verschlüsselung</vt:lpstr>
      <vt:lpstr>Verschlüsselung</vt:lpstr>
      <vt:lpstr>DEMO</vt:lpstr>
      <vt:lpstr>Samples und mehr…</vt:lpstr>
      <vt:lpstr>LINKS</vt:lpstr>
      <vt:lpstr>Fragen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2017-04-03T20:18:23Z</dcterms:created>
  <dcterms:modified xsi:type="dcterms:W3CDTF">2017-05-03T18:58:50Z</dcterms:modified>
</cp:coreProperties>
</file>