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 id="2147483686" r:id="rId3"/>
  </p:sldMasterIdLst>
  <p:notesMasterIdLst>
    <p:notesMasterId r:id="rId31"/>
  </p:notesMasterIdLst>
  <p:handoutMasterIdLst>
    <p:handoutMasterId r:id="rId32"/>
  </p:handoutMasterIdLst>
  <p:sldIdLst>
    <p:sldId id="414" r:id="rId4"/>
    <p:sldId id="484" r:id="rId5"/>
    <p:sldId id="458" r:id="rId6"/>
    <p:sldId id="474" r:id="rId7"/>
    <p:sldId id="457" r:id="rId8"/>
    <p:sldId id="455" r:id="rId9"/>
    <p:sldId id="480" r:id="rId10"/>
    <p:sldId id="459" r:id="rId11"/>
    <p:sldId id="479" r:id="rId12"/>
    <p:sldId id="456" r:id="rId13"/>
    <p:sldId id="481" r:id="rId14"/>
    <p:sldId id="462" r:id="rId15"/>
    <p:sldId id="486" r:id="rId16"/>
    <p:sldId id="465" r:id="rId17"/>
    <p:sldId id="487" r:id="rId18"/>
    <p:sldId id="488" r:id="rId19"/>
    <p:sldId id="485" r:id="rId20"/>
    <p:sldId id="468" r:id="rId21"/>
    <p:sldId id="469" r:id="rId22"/>
    <p:sldId id="470" r:id="rId23"/>
    <p:sldId id="483" r:id="rId24"/>
    <p:sldId id="489" r:id="rId25"/>
    <p:sldId id="471" r:id="rId26"/>
    <p:sldId id="466" r:id="rId27"/>
    <p:sldId id="472" r:id="rId28"/>
    <p:sldId id="490" r:id="rId29"/>
    <p:sldId id="4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DF5F88-6EC9-4F57-A569-AD02E2332C8E}">
          <p14:sldIdLst>
            <p14:sldId id="414"/>
            <p14:sldId id="484"/>
            <p14:sldId id="458"/>
            <p14:sldId id="474"/>
            <p14:sldId id="457"/>
            <p14:sldId id="455"/>
            <p14:sldId id="480"/>
            <p14:sldId id="459"/>
            <p14:sldId id="479"/>
            <p14:sldId id="456"/>
            <p14:sldId id="481"/>
            <p14:sldId id="462"/>
            <p14:sldId id="486"/>
            <p14:sldId id="465"/>
            <p14:sldId id="487"/>
            <p14:sldId id="488"/>
            <p14:sldId id="485"/>
            <p14:sldId id="468"/>
            <p14:sldId id="469"/>
            <p14:sldId id="470"/>
            <p14:sldId id="483"/>
            <p14:sldId id="489"/>
            <p14:sldId id="471"/>
            <p14:sldId id="466"/>
            <p14:sldId id="472"/>
            <p14:sldId id="490"/>
            <p14:sldId id="47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yl Sharp" initials="ES"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FF00"/>
    <a:srgbClr val="FF9E00"/>
    <a:srgbClr val="F1E8E8"/>
    <a:srgbClr val="BD0026"/>
    <a:srgbClr val="F03B20"/>
    <a:srgbClr val="FD8D3C"/>
    <a:srgbClr val="FECC5C"/>
    <a:srgbClr val="E41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57" autoAdjust="0"/>
    <p:restoredTop sz="85800" autoAdjust="0"/>
  </p:normalViewPr>
  <p:slideViewPr>
    <p:cSldViewPr>
      <p:cViewPr>
        <p:scale>
          <a:sx n="75" d="100"/>
          <a:sy n="75" d="100"/>
        </p:scale>
        <p:origin x="-2030" y="-9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6C6B22-A507-4B96-B313-176482D28899}" type="datetimeFigureOut">
              <a:rPr lang="en-US" smtClean="0"/>
              <a:t>10/21/2019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959D1F-D289-432E-9E47-D4015E567444}" type="slidenum">
              <a:rPr lang="en-US" smtClean="0"/>
              <a:t>‹#›</a:t>
            </a:fld>
            <a:endParaRPr lang="en-US"/>
          </a:p>
        </p:txBody>
      </p:sp>
    </p:spTree>
    <p:extLst>
      <p:ext uri="{BB962C8B-B14F-4D97-AF65-F5344CB8AC3E}">
        <p14:creationId xmlns:p14="http://schemas.microsoft.com/office/powerpoint/2010/main" val="324652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381556-C6D7-4117-9447-659E71C4F7EC}" type="datetimeFigureOut">
              <a:rPr lang="en-US" smtClean="0"/>
              <a:t>10/21/2019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AAB98-B730-4BD3-BB6B-A7962C57BEE1}" type="slidenum">
              <a:rPr lang="en-US" smtClean="0"/>
              <a:t>‹#›</a:t>
            </a:fld>
            <a:endParaRPr lang="en-US"/>
          </a:p>
        </p:txBody>
      </p:sp>
    </p:spTree>
    <p:extLst>
      <p:ext uri="{BB962C8B-B14F-4D97-AF65-F5344CB8AC3E}">
        <p14:creationId xmlns:p14="http://schemas.microsoft.com/office/powerpoint/2010/main" val="232394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Precision_(information_retrieval)"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en.wikipedia.org/wiki/Harmonic_mean#Harmonic_mean_of_two_numbers" TargetMode="External"/><Relationship Id="rId4" Type="http://schemas.openxmlformats.org/officeDocument/2006/relationships/hyperlink" Target="https://en.wikipedia.org/wiki/Recall_(information_retrieva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Precision_(information_retrieva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en.wikipedia.org/wiki/Harmonic_mean#Harmonic_mean_of_two_numbers" TargetMode="External"/><Relationship Id="rId4" Type="http://schemas.openxmlformats.org/officeDocument/2006/relationships/hyperlink" Target="https://en.wikipedia.org/wiki/Recall_(information_retrieva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Despite this being the most common approach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Cumbersome and time-consuming as it involves manual inspection of cluster-specific marker genes</a:t>
            </a:r>
          </a:p>
          <a:p>
            <a:r>
              <a:rPr lang="en-US" sz="1200" b="0" i="0" u="none" strike="noStrike" kern="1200" baseline="0" dirty="0" smtClean="0">
                <a:solidFill>
                  <a:schemeClr val="tx1"/>
                </a:solidFill>
                <a:latin typeface="+mn-lt"/>
                <a:ea typeface="+mn-ea"/>
                <a:cs typeface="+mn-cs"/>
              </a:rPr>
              <a:t>manual annotations, which are often not based on standardized ontologies of cell labels, are not reproducible across different experiments within and across research groups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computational steps of constructing a cell atlas typically include unsupervised clustering of cells based on their gene expression profiles, followed by annotation of known cell types among the resulting clusters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First, cell type annotation is labor</a:t>
            </a:r>
          </a:p>
          <a:p>
            <a:r>
              <a:rPr lang="en-US" sz="1200" b="0" i="0" u="none" strike="noStrike" kern="1200" baseline="0" dirty="0" smtClean="0">
                <a:solidFill>
                  <a:schemeClr val="tx1"/>
                </a:solidFill>
                <a:latin typeface="+mn-lt"/>
                <a:ea typeface="+mn-ea"/>
                <a:cs typeface="+mn-cs"/>
              </a:rPr>
              <a:t>intensive, requiring extensive literature review of cluster-specific</a:t>
            </a:r>
          </a:p>
          <a:p>
            <a:r>
              <a:rPr lang="en-US" sz="1200" b="0" i="0" u="none" strike="noStrike" kern="1200" baseline="0" dirty="0" smtClean="0">
                <a:solidFill>
                  <a:schemeClr val="tx1"/>
                </a:solidFill>
                <a:latin typeface="+mn-lt"/>
                <a:ea typeface="+mn-ea"/>
                <a:cs typeface="+mn-cs"/>
              </a:rPr>
              <a:t>genes4. Second, any revision to the analysis (for example, additional</a:t>
            </a:r>
          </a:p>
          <a:p>
            <a:r>
              <a:rPr lang="en-US" sz="1200" b="0" i="0" u="none" strike="noStrike" kern="1200" baseline="0" dirty="0" smtClean="0">
                <a:solidFill>
                  <a:schemeClr val="tx1"/>
                </a:solidFill>
                <a:latin typeface="+mn-lt"/>
                <a:ea typeface="+mn-ea"/>
                <a:cs typeface="+mn-cs"/>
              </a:rPr>
              <a:t>data, parameter adjustment) necessitates manual reevaluation of all</a:t>
            </a:r>
          </a:p>
          <a:p>
            <a:r>
              <a:rPr lang="en-US" sz="1200" b="0" i="0" u="none" strike="noStrike" kern="1200" baseline="0" dirty="0" smtClean="0">
                <a:solidFill>
                  <a:schemeClr val="tx1"/>
                </a:solidFill>
                <a:latin typeface="+mn-lt"/>
                <a:ea typeface="+mn-ea"/>
                <a:cs typeface="+mn-cs"/>
              </a:rPr>
              <a:t>previous annotations. Third, annotations are not easily transferred</a:t>
            </a:r>
          </a:p>
          <a:p>
            <a:r>
              <a:rPr lang="en-US" sz="1200" b="0" i="0" u="none" strike="noStrike" kern="1200" baseline="0" dirty="0" smtClean="0">
                <a:solidFill>
                  <a:schemeClr val="tx1"/>
                </a:solidFill>
                <a:latin typeface="+mn-lt"/>
                <a:ea typeface="+mn-ea"/>
                <a:cs typeface="+mn-cs"/>
              </a:rPr>
              <a:t>between datasets generated by independent groups on related tissues,</a:t>
            </a:r>
          </a:p>
          <a:p>
            <a:r>
              <a:rPr lang="en-US" sz="1200" b="0" i="0" u="none" strike="noStrike" kern="1200" baseline="0" dirty="0" smtClean="0">
                <a:solidFill>
                  <a:schemeClr val="tx1"/>
                </a:solidFill>
                <a:latin typeface="+mn-lt"/>
                <a:ea typeface="+mn-ea"/>
                <a:cs typeface="+mn-cs"/>
              </a:rPr>
              <a:t>resulting in wasteful repetition of effort. Finally, annotation</a:t>
            </a:r>
          </a:p>
          <a:p>
            <a:r>
              <a:rPr lang="en-US" sz="1200" b="0" i="0" u="none" strike="noStrike" kern="1200" baseline="0" dirty="0" smtClean="0">
                <a:solidFill>
                  <a:schemeClr val="tx1"/>
                </a:solidFill>
                <a:latin typeface="+mn-lt"/>
                <a:ea typeface="+mn-ea"/>
                <a:cs typeface="+mn-cs"/>
              </a:rPr>
              <a:t>labels are typically ad hoc; although ontologies of cell types exist5,6,</a:t>
            </a:r>
          </a:p>
          <a:p>
            <a:r>
              <a:rPr lang="en-US" sz="1200" b="0" i="0" u="none" strike="noStrike" kern="1200" baseline="0" dirty="0" smtClean="0">
                <a:solidFill>
                  <a:schemeClr val="tx1"/>
                </a:solidFill>
                <a:latin typeface="+mn-lt"/>
                <a:ea typeface="+mn-ea"/>
                <a:cs typeface="+mn-cs"/>
              </a:rPr>
              <a:t>we lack tools for systematically applying these ontologies to </a:t>
            </a:r>
            <a:r>
              <a:rPr lang="en-US" sz="1200" b="0" i="0" u="none" strike="noStrike" kern="1200" baseline="0" dirty="0" err="1" smtClean="0">
                <a:solidFill>
                  <a:schemeClr val="tx1"/>
                </a:solidFill>
                <a:latin typeface="+mn-lt"/>
                <a:ea typeface="+mn-ea"/>
                <a:cs typeface="+mn-cs"/>
              </a:rPr>
              <a:t>scRNAseq</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data. Collectively, these challenges hinder progress toward a consensus</a:t>
            </a:r>
          </a:p>
          <a:p>
            <a:r>
              <a:rPr lang="en-US" sz="1200" b="0" i="0" u="none" strike="noStrike" kern="1200" baseline="0" dirty="0" smtClean="0">
                <a:solidFill>
                  <a:schemeClr val="tx1"/>
                </a:solidFill>
                <a:latin typeface="+mn-lt"/>
                <a:ea typeface="+mn-ea"/>
                <a:cs typeface="+mn-cs"/>
              </a:rPr>
              <a:t>framework for cell types and the features that define them</a:t>
            </a:r>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2</a:t>
            </a:fld>
            <a:endParaRPr lang="en-US"/>
          </a:p>
        </p:txBody>
      </p:sp>
    </p:spTree>
    <p:extLst>
      <p:ext uri="{BB962C8B-B14F-4D97-AF65-F5344CB8AC3E}">
        <p14:creationId xmlns:p14="http://schemas.microsoft.com/office/powerpoint/2010/main" val="450824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cellBench</a:t>
            </a:r>
            <a:endParaRPr lang="en-US" dirty="0" smtClean="0"/>
          </a:p>
          <a:p>
            <a:r>
              <a:rPr lang="en-US" dirty="0" err="1" smtClean="0"/>
              <a:t>pbmcBench</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comparison between different samples using the same protocol, with </a:t>
            </a:r>
            <a:r>
              <a:rPr lang="en-US" sz="1200" dirty="0" err="1" smtClean="0"/>
              <a:t>pbmc</a:t>
            </a:r>
            <a:r>
              <a:rPr lang="en-US" sz="1200" dirty="0" smtClean="0"/>
              <a:t> 1 used for training and pbmc2 used for testing</a:t>
            </a:r>
          </a:p>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18</a:t>
            </a:fld>
            <a:endParaRPr lang="en-US"/>
          </a:p>
        </p:txBody>
      </p:sp>
    </p:spTree>
    <p:extLst>
      <p:ext uri="{BB962C8B-B14F-4D97-AF65-F5344CB8AC3E}">
        <p14:creationId xmlns:p14="http://schemas.microsoft.com/office/powerpoint/2010/main" val="1675103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such as ACTINN, </a:t>
            </a:r>
            <a:r>
              <a:rPr lang="en-US" dirty="0" err="1" smtClean="0"/>
              <a:t>scVI</a:t>
            </a:r>
            <a:r>
              <a:rPr lang="en-US" dirty="0" smtClean="0"/>
              <a:t>, Cell-BLAST, </a:t>
            </a:r>
            <a:r>
              <a:rPr lang="en-US" dirty="0" err="1" smtClean="0"/>
              <a:t>scID</a:t>
            </a:r>
            <a:r>
              <a:rPr lang="en-US" dirty="0" smtClean="0"/>
              <a:t>, </a:t>
            </a:r>
            <a:r>
              <a:rPr lang="en-US" dirty="0" err="1" smtClean="0"/>
              <a:t>scmapcluster</a:t>
            </a:r>
            <a:r>
              <a:rPr lang="en-US" dirty="0" smtClean="0"/>
              <a:t>, and </a:t>
            </a:r>
            <a:r>
              <a:rPr lang="en-US" dirty="0" err="1" smtClean="0"/>
              <a:t>scPred</a:t>
            </a:r>
            <a:r>
              <a:rPr lang="en-US" dirty="0" smtClean="0"/>
              <a:t>. These classifiers work only with positive gene expression data, while the aligned datasets contain positive and negative gene expression values</a:t>
            </a:r>
          </a:p>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20</a:t>
            </a:fld>
            <a:endParaRPr lang="en-US"/>
          </a:p>
        </p:txBody>
      </p:sp>
    </p:spTree>
    <p:extLst>
      <p:ext uri="{BB962C8B-B14F-4D97-AF65-F5344CB8AC3E}">
        <p14:creationId xmlns:p14="http://schemas.microsoft.com/office/powerpoint/2010/main" val="3879393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the complexity and/or the number of cell populations of the dataset increases, the performance generally decreases</a:t>
            </a:r>
          </a:p>
          <a:p>
            <a:endParaRPr lang="en-US" sz="1200" b="0" i="0" u="none" strike="noStrike" kern="1200" baseline="0" dirty="0" smtClean="0">
              <a:solidFill>
                <a:schemeClr val="tx1"/>
              </a:solidFill>
              <a:latin typeface="+mn-lt"/>
              <a:ea typeface="+mn-ea"/>
              <a:cs typeface="+mn-cs"/>
            </a:endParaRPr>
          </a:p>
          <a:p>
            <a:r>
              <a:rPr lang="en-US" dirty="0" smtClean="0"/>
              <a:t>While both</a:t>
            </a:r>
            <a:r>
              <a:rPr lang="en-US" baseline="0" dirty="0" smtClean="0"/>
              <a:t> </a:t>
            </a:r>
            <a:r>
              <a:rPr lang="en-US" dirty="0" smtClean="0"/>
              <a:t>TM and AMB92 have more cell populations (55 and 92,</a:t>
            </a:r>
            <a:r>
              <a:rPr lang="en-US" baseline="0" dirty="0" smtClean="0"/>
              <a:t> </a:t>
            </a:r>
            <a:r>
              <a:rPr lang="en-US" dirty="0" smtClean="0"/>
              <a:t>respectively) compared to Zheng 68K (11 populations),</a:t>
            </a:r>
            <a:r>
              <a:rPr lang="en-US" baseline="0" dirty="0" smtClean="0"/>
              <a:t> </a:t>
            </a:r>
            <a:r>
              <a:rPr lang="en-US" dirty="0" smtClean="0"/>
              <a:t>these populations are less correlated to one another, making</a:t>
            </a:r>
            <a:r>
              <a:rPr lang="en-US" baseline="0" dirty="0" smtClean="0"/>
              <a:t> </a:t>
            </a:r>
            <a:r>
              <a:rPr lang="en-US" dirty="0" smtClean="0"/>
              <a:t>the task easier for all the classifiers</a:t>
            </a:r>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24</a:t>
            </a:fld>
            <a:endParaRPr lang="en-US"/>
          </a:p>
        </p:txBody>
      </p:sp>
    </p:spTree>
    <p:extLst>
      <p:ext uri="{BB962C8B-B14F-4D97-AF65-F5344CB8AC3E}">
        <p14:creationId xmlns:p14="http://schemas.microsoft.com/office/powerpoint/2010/main" val="3833135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Share a common goal: accurate annotation of cells</a:t>
            </a:r>
          </a:p>
          <a:p>
            <a:r>
              <a:rPr lang="en-US" sz="1200" b="0" i="0" u="none" strike="noStrike" kern="1200" baseline="0" dirty="0" smtClean="0">
                <a:solidFill>
                  <a:schemeClr val="tx1"/>
                </a:solidFill>
                <a:latin typeface="+mn-lt"/>
                <a:ea typeface="+mn-ea"/>
                <a:cs typeface="+mn-cs"/>
              </a:rPr>
              <a:t>They differ in terms of their underlying algorithms and the incorporation of prior knowledge (e.g., cell type marker gene tables)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benchmarked 22 classification methods to automatically assign cell identities including single-</a:t>
            </a:r>
            <a:r>
              <a:rPr lang="en-US" sz="1200" b="0" i="0" u="none" strike="noStrike" kern="1200" baseline="0" dirty="0" err="1" smtClean="0">
                <a:solidFill>
                  <a:schemeClr val="tx1"/>
                </a:solidFill>
                <a:latin typeface="+mn-lt"/>
                <a:ea typeface="+mn-ea"/>
                <a:cs typeface="+mn-cs"/>
              </a:rPr>
              <a:t>cellspecific</a:t>
            </a:r>
            <a:r>
              <a:rPr lang="en-US" sz="1200" b="0" i="0" u="none" strike="noStrike" kern="1200" baseline="0" dirty="0" smtClean="0">
                <a:solidFill>
                  <a:schemeClr val="tx1"/>
                </a:solidFill>
                <a:latin typeface="+mn-lt"/>
                <a:ea typeface="+mn-ea"/>
                <a:cs typeface="+mn-cs"/>
              </a:rPr>
              <a:t> and general-purpose classifiers</a:t>
            </a:r>
          </a:p>
          <a:p>
            <a:r>
              <a:rPr lang="en-US" sz="1200" b="0" i="0" u="none" strike="noStrike" kern="1200" baseline="0" dirty="0" smtClean="0">
                <a:solidFill>
                  <a:schemeClr val="tx1"/>
                </a:solidFill>
                <a:latin typeface="+mn-lt"/>
                <a:ea typeface="+mn-ea"/>
                <a:cs typeface="+mn-cs"/>
              </a:rPr>
              <a:t>Evaluated using 27 publicly available single-cell RNA sequencing datasets of different sizes, technologies, species, and complexity</a:t>
            </a:r>
          </a:p>
          <a:p>
            <a:r>
              <a:rPr lang="en-US" sz="1200" b="0" i="0" u="none" strike="noStrike" kern="1200" baseline="0" dirty="0" smtClean="0">
                <a:solidFill>
                  <a:schemeClr val="tx1"/>
                </a:solidFill>
                <a:latin typeface="+mn-lt"/>
                <a:ea typeface="+mn-ea"/>
                <a:cs typeface="+mn-cs"/>
              </a:rPr>
              <a:t>We evaluated the classification performance through two experimental setups: (1) intra-dataset in which we applied 5-fold cross-validation within each dataset and (2) </a:t>
            </a:r>
            <a:r>
              <a:rPr lang="en-US" sz="1200" b="0" i="0" u="none" strike="noStrike" kern="1200" baseline="0" dirty="0" err="1" smtClean="0">
                <a:solidFill>
                  <a:schemeClr val="tx1"/>
                </a:solidFill>
                <a:latin typeface="+mn-lt"/>
                <a:ea typeface="+mn-ea"/>
                <a:cs typeface="+mn-cs"/>
              </a:rPr>
              <a:t>interdataset</a:t>
            </a:r>
            <a:r>
              <a:rPr lang="en-US" sz="1200" b="0" i="0" u="none" strike="noStrike" kern="1200" baseline="0" dirty="0" smtClean="0">
                <a:solidFill>
                  <a:schemeClr val="tx1"/>
                </a:solidFill>
                <a:latin typeface="+mn-lt"/>
                <a:ea typeface="+mn-ea"/>
                <a:cs typeface="+mn-cs"/>
              </a:rPr>
              <a:t> involving across datasets comparisons</a:t>
            </a:r>
          </a:p>
          <a:p>
            <a:r>
              <a:rPr lang="en-US" sz="1200" b="0" i="0" u="none" strike="noStrike" kern="1200" baseline="0" dirty="0" smtClean="0">
                <a:solidFill>
                  <a:schemeClr val="tx1"/>
                </a:solidFill>
                <a:latin typeface="+mn-lt"/>
                <a:ea typeface="+mn-ea"/>
                <a:cs typeface="+mn-cs"/>
              </a:rPr>
              <a:t>The performance of the methods was evaluated based on their accuracy, percentage of unclassified cells, and computation time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interdataset</a:t>
            </a:r>
            <a:r>
              <a:rPr lang="en-US" sz="1200" b="0" i="0" u="none" strike="noStrike" kern="1200" baseline="0" dirty="0" smtClean="0">
                <a:solidFill>
                  <a:schemeClr val="tx1"/>
                </a:solidFill>
                <a:latin typeface="+mn-lt"/>
                <a:ea typeface="+mn-ea"/>
                <a:cs typeface="+mn-cs"/>
              </a:rPr>
              <a:t> comparison is more realistic and more practical, where a reference dataset (e.g., atlas) is used to train a classifier which can then be applied to identify cells in new unannotated datasets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in order to perform well across datasets, the classifier should also perform well using the intra-dataset setup on the reference dataset</a:t>
            </a:r>
          </a:p>
          <a:p>
            <a:r>
              <a:rPr lang="en-US" sz="1200" b="0" i="0" u="none" strike="noStrike" kern="1200" baseline="0" dirty="0" smtClean="0">
                <a:solidFill>
                  <a:schemeClr val="tx1"/>
                </a:solidFill>
                <a:latin typeface="+mn-lt"/>
                <a:ea typeface="+mn-ea"/>
                <a:cs typeface="+mn-cs"/>
              </a:rPr>
              <a:t>The intra-dataset experiments, albeit artificial, provide an ideal scenario to evaluate different aspects of the classification process (e.g., feature selection, scalability, and different annotation</a:t>
            </a:r>
          </a:p>
          <a:p>
            <a:r>
              <a:rPr lang="en-US" sz="1200" b="0" i="0" u="none" strike="noStrike" kern="1200" baseline="0" dirty="0" smtClean="0">
                <a:solidFill>
                  <a:schemeClr val="tx1"/>
                </a:solidFill>
                <a:latin typeface="+mn-lt"/>
                <a:ea typeface="+mn-ea"/>
                <a:cs typeface="+mn-cs"/>
              </a:rPr>
              <a:t>levels), regardless of the technical and biological variations across datasets</a:t>
            </a:r>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3</a:t>
            </a:fld>
            <a:endParaRPr lang="en-US"/>
          </a:p>
        </p:txBody>
      </p:sp>
    </p:spTree>
    <p:extLst>
      <p:ext uri="{BB962C8B-B14F-4D97-AF65-F5344CB8AC3E}">
        <p14:creationId xmlns:p14="http://schemas.microsoft.com/office/powerpoint/2010/main" val="262329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supervised methods which require a training dataset labeled with the corresponding cell populations in order to train the classifier</a:t>
            </a:r>
          </a:p>
          <a:p>
            <a:r>
              <a:rPr lang="en-US" dirty="0" smtClean="0"/>
              <a:t>prior-knowledge methods, for which either a marker</a:t>
            </a:r>
            <a:r>
              <a:rPr lang="en-US" baseline="0" dirty="0" smtClean="0"/>
              <a:t> </a:t>
            </a:r>
            <a:r>
              <a:rPr lang="en-US" dirty="0" smtClean="0"/>
              <a:t>gene file is required as an input or a </a:t>
            </a:r>
            <a:r>
              <a:rPr lang="en-US" dirty="0" err="1" smtClean="0"/>
              <a:t>pretrained</a:t>
            </a:r>
            <a:r>
              <a:rPr lang="en-US" dirty="0" smtClean="0"/>
              <a:t> classifier</a:t>
            </a:r>
            <a:r>
              <a:rPr lang="en-US" baseline="0" dirty="0" smtClean="0"/>
              <a:t> </a:t>
            </a:r>
            <a:r>
              <a:rPr lang="en-US" dirty="0" smtClean="0"/>
              <a:t>for specific cell populations is provided</a:t>
            </a:r>
          </a:p>
          <a:p>
            <a:endParaRPr lang="en-US" dirty="0" smtClean="0"/>
          </a:p>
          <a:p>
            <a:pPr>
              <a:lnSpc>
                <a:spcPct val="90000"/>
              </a:lnSpc>
            </a:pPr>
            <a:r>
              <a:rPr lang="en-US" sz="1200" dirty="0" err="1" smtClean="0"/>
              <a:t>CellAssign</a:t>
            </a:r>
            <a:endParaRPr lang="en-US" sz="1200" dirty="0" smtClean="0"/>
          </a:p>
          <a:p>
            <a:pPr>
              <a:lnSpc>
                <a:spcPct val="90000"/>
              </a:lnSpc>
            </a:pPr>
            <a:r>
              <a:rPr lang="en-US" sz="1200" dirty="0" err="1" smtClean="0"/>
              <a:t>scMatch</a:t>
            </a:r>
            <a:endParaRPr lang="en-US" sz="1200" dirty="0" smtClean="0"/>
          </a:p>
          <a:p>
            <a:pPr>
              <a:lnSpc>
                <a:spcPct val="90000"/>
              </a:lnSpc>
            </a:pPr>
            <a:r>
              <a:rPr lang="en-US" sz="1200" dirty="0" err="1" smtClean="0"/>
              <a:t>CellO</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5</a:t>
            </a:fld>
            <a:endParaRPr lang="en-US"/>
          </a:p>
        </p:txBody>
      </p:sp>
    </p:spTree>
    <p:extLst>
      <p:ext uri="{BB962C8B-B14F-4D97-AF65-F5344CB8AC3E}">
        <p14:creationId xmlns:p14="http://schemas.microsoft.com/office/powerpoint/2010/main" val="4144955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first</a:t>
            </a:r>
            <a:r>
              <a:rPr lang="en-US" baseline="0" dirty="0" smtClean="0"/>
              <a:t> </a:t>
            </a:r>
            <a:r>
              <a:rPr lang="en-US" dirty="0" smtClean="0"/>
              <a:t>step of the </a:t>
            </a:r>
            <a:r>
              <a:rPr lang="en-US" dirty="0" err="1" smtClean="0"/>
              <a:t>SingleR</a:t>
            </a:r>
            <a:r>
              <a:rPr lang="en-US" dirty="0" smtClean="0"/>
              <a:t> pipeline, a Spearman coefficient was calculated</a:t>
            </a:r>
          </a:p>
          <a:p>
            <a:r>
              <a:rPr lang="en-US" dirty="0" smtClean="0"/>
              <a:t>for single-cell gene expression with each of the samples in the reference</a:t>
            </a:r>
          </a:p>
          <a:p>
            <a:r>
              <a:rPr lang="en-US" dirty="0" smtClean="0"/>
              <a:t>data set, using only the variable genes in the reference data set.</a:t>
            </a:r>
          </a:p>
          <a:p>
            <a:r>
              <a:rPr lang="en-US" dirty="0" smtClean="0"/>
              <a:t>Using only variable genes among the cell types increased the ability</a:t>
            </a:r>
          </a:p>
          <a:p>
            <a:r>
              <a:rPr lang="en-US" dirty="0" smtClean="0"/>
              <a:t>to distinguish closely related cell types. This process was performed</a:t>
            </a:r>
          </a:p>
          <a:p>
            <a:r>
              <a:rPr lang="en-US" dirty="0" smtClean="0"/>
              <a:t>iteratively using only the top cell types from the previous step and </a:t>
            </a:r>
          </a:p>
          <a:p>
            <a:r>
              <a:rPr lang="en-US" dirty="0" smtClean="0"/>
              <a:t>the variable genes among them until only one cell type remained</a:t>
            </a:r>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6</a:t>
            </a:fld>
            <a:endParaRPr lang="en-US"/>
          </a:p>
        </p:txBody>
      </p:sp>
    </p:spTree>
    <p:extLst>
      <p:ext uri="{BB962C8B-B14F-4D97-AF65-F5344CB8AC3E}">
        <p14:creationId xmlns:p14="http://schemas.microsoft.com/office/powerpoint/2010/main" val="42978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Garnett provides a method for applying a classifier trained on one dataset to rapidly annotate additional datasets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Moreover, by expanding cell type assignments to nearby cells using</a:t>
            </a:r>
          </a:p>
          <a:p>
            <a:r>
              <a:rPr lang="en-US" sz="1200" b="0" i="0" u="none" strike="noStrike" kern="1200" baseline="0" dirty="0" smtClean="0">
                <a:solidFill>
                  <a:schemeClr val="tx1"/>
                </a:solidFill>
                <a:latin typeface="+mn-lt"/>
                <a:ea typeface="+mn-ea"/>
                <a:cs typeface="+mn-cs"/>
              </a:rPr>
              <a:t>Louvain clustering9 (cluster-extended type), correct assignments</a:t>
            </a:r>
          </a:p>
          <a:p>
            <a:r>
              <a:rPr lang="en-US" sz="1200" b="0" i="0" u="none" strike="noStrike" kern="1200" baseline="0" dirty="0" smtClean="0">
                <a:solidFill>
                  <a:schemeClr val="tx1"/>
                </a:solidFill>
                <a:latin typeface="+mn-lt"/>
                <a:ea typeface="+mn-ea"/>
                <a:cs typeface="+mn-cs"/>
              </a:rPr>
              <a:t>increased to 94% (2% incorrect, 4% unclassified), with 91% of</a:t>
            </a:r>
          </a:p>
          <a:p>
            <a:r>
              <a:rPr lang="en-US" sz="1200" b="0" i="0" u="none" strike="noStrike" kern="1200" baseline="0" dirty="0" smtClean="0">
                <a:solidFill>
                  <a:schemeClr val="tx1"/>
                </a:solidFill>
                <a:latin typeface="+mn-lt"/>
                <a:ea typeface="+mn-ea"/>
                <a:cs typeface="+mn-cs"/>
              </a:rPr>
              <a:t>T cells also receiving a correct subtype classification (8% not </a:t>
            </a:r>
            <a:r>
              <a:rPr lang="en-US" sz="1200" b="0" i="0" u="none" strike="noStrike" kern="1200" baseline="0" dirty="0" err="1" smtClean="0">
                <a:solidFill>
                  <a:schemeClr val="tx1"/>
                </a:solidFill>
                <a:latin typeface="+mn-lt"/>
                <a:ea typeface="+mn-ea"/>
                <a:cs typeface="+mn-cs"/>
              </a:rPr>
              <a:t>subclassified</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&lt;1% unclassified, &lt;1% incorrect).</a:t>
            </a:r>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10</a:t>
            </a:fld>
            <a:endParaRPr lang="en-US"/>
          </a:p>
        </p:txBody>
      </p:sp>
    </p:spTree>
    <p:extLst>
      <p:ext uri="{BB962C8B-B14F-4D97-AF65-F5344CB8AC3E}">
        <p14:creationId xmlns:p14="http://schemas.microsoft.com/office/powerpoint/2010/main" val="256103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datasets used in this study vary in the number of</a:t>
            </a:r>
            <a:r>
              <a:rPr lang="en-US" baseline="0" dirty="0" smtClean="0"/>
              <a:t> </a:t>
            </a:r>
            <a:r>
              <a:rPr lang="en-US" dirty="0" smtClean="0"/>
              <a:t>cells, genes, and cell populations (annotation level), in</a:t>
            </a:r>
            <a:r>
              <a:rPr lang="en-US" baseline="0" dirty="0" smtClean="0"/>
              <a:t> </a:t>
            </a:r>
            <a:r>
              <a:rPr lang="en-US" dirty="0" smtClean="0"/>
              <a:t>order to represent different levels of challenges in the classification</a:t>
            </a:r>
            <a:r>
              <a:rPr lang="en-US" baseline="0" dirty="0" smtClean="0"/>
              <a:t> </a:t>
            </a:r>
            <a:r>
              <a:rPr lang="en-US" dirty="0" smtClean="0"/>
              <a:t>task and to evaluate how each classifier performs</a:t>
            </a:r>
            <a:r>
              <a:rPr lang="en-US" baseline="0" dirty="0" smtClean="0"/>
              <a:t> </a:t>
            </a:r>
            <a:r>
              <a:rPr lang="en-US" dirty="0" smtClean="0"/>
              <a:t>in each case</a:t>
            </a:r>
          </a:p>
          <a:p>
            <a:endParaRPr lang="en-US" dirty="0" smtClean="0"/>
          </a:p>
          <a:p>
            <a:r>
              <a:rPr lang="en-US" sz="1200" b="0" i="0" u="none" strike="noStrike" kern="1200" baseline="0" dirty="0" smtClean="0">
                <a:solidFill>
                  <a:schemeClr val="tx1"/>
                </a:solidFill>
                <a:latin typeface="+mn-lt"/>
                <a:ea typeface="+mn-ea"/>
                <a:cs typeface="+mn-cs"/>
              </a:rPr>
              <a:t>5 pancreas datasets: relatively typical sized </a:t>
            </a:r>
            <a:r>
              <a:rPr lang="en-US" sz="1200" b="0" i="0" u="none" strike="noStrike" kern="1200" baseline="0" dirty="0" err="1" smtClean="0">
                <a:solidFill>
                  <a:schemeClr val="tx1"/>
                </a:solidFill>
                <a:latin typeface="+mn-lt"/>
                <a:ea typeface="+mn-ea"/>
                <a:cs typeface="+mn-cs"/>
              </a:rPr>
              <a:t>scRNA-seq</a:t>
            </a:r>
            <a:r>
              <a:rPr lang="en-US" sz="1200" b="0" i="0" u="none" strike="noStrike" kern="1200" baseline="0" dirty="0" smtClean="0">
                <a:solidFill>
                  <a:schemeClr val="tx1"/>
                </a:solidFill>
                <a:latin typeface="+mn-lt"/>
                <a:ea typeface="+mn-ea"/>
                <a:cs typeface="+mn-cs"/>
              </a:rPr>
              <a:t> datasets (1500–8500 cells), both mouse and human pancreatic cells, and vary in the sequencing protocol used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Tabula </a:t>
            </a:r>
            <a:r>
              <a:rPr lang="en-US" sz="1200" b="0" i="0" u="none" strike="noStrike" kern="1200" baseline="0" dirty="0" err="1" smtClean="0">
                <a:solidFill>
                  <a:schemeClr val="tx1"/>
                </a:solidFill>
                <a:latin typeface="+mn-lt"/>
                <a:ea typeface="+mn-ea"/>
                <a:cs typeface="+mn-cs"/>
              </a:rPr>
              <a:t>Muris</a:t>
            </a:r>
            <a:r>
              <a:rPr lang="en-US" sz="1200" b="0" i="0" u="none" strike="noStrike" kern="1200" baseline="0" dirty="0" smtClean="0">
                <a:solidFill>
                  <a:schemeClr val="tx1"/>
                </a:solidFill>
                <a:latin typeface="+mn-lt"/>
                <a:ea typeface="+mn-ea"/>
                <a:cs typeface="+mn-cs"/>
              </a:rPr>
              <a:t> (TM) and Zheng 68K datasets: represent relatively large </a:t>
            </a:r>
            <a:r>
              <a:rPr lang="en-US" sz="1200" b="0" i="0" u="none" strike="noStrike" kern="1200" baseline="0" dirty="0" err="1" smtClean="0">
                <a:solidFill>
                  <a:schemeClr val="tx1"/>
                </a:solidFill>
                <a:latin typeface="+mn-lt"/>
                <a:ea typeface="+mn-ea"/>
                <a:cs typeface="+mn-cs"/>
              </a:rPr>
              <a:t>scRNA-seq</a:t>
            </a:r>
            <a:r>
              <a:rPr lang="en-US" sz="1200" b="0" i="0" u="none" strike="noStrike" kern="1200" baseline="0" dirty="0" smtClean="0">
                <a:solidFill>
                  <a:schemeClr val="tx1"/>
                </a:solidFill>
                <a:latin typeface="+mn-lt"/>
                <a:ea typeface="+mn-ea"/>
                <a:cs typeface="+mn-cs"/>
              </a:rPr>
              <a:t> datasets (&gt; 50,000 cells) and are used to assess how well the classifiers scale with large datasets</a:t>
            </a:r>
          </a:p>
          <a:p>
            <a:r>
              <a:rPr lang="en-US" sz="1200" b="0" i="0" u="none" strike="noStrike" kern="1200" baseline="0" dirty="0" smtClean="0">
                <a:solidFill>
                  <a:schemeClr val="tx1"/>
                </a:solidFill>
                <a:latin typeface="+mn-lt"/>
                <a:ea typeface="+mn-ea"/>
                <a:cs typeface="+mn-cs"/>
              </a:rPr>
              <a:t>Allen Mouse Brain (AMB) dataset: evaluate how the classification performance changes when dealing with different levels of cell population annotation as the AMB dataset contains three levels of annotations for each cell (3, 16, or 92 cell populations), denoted as AMB3, AMB16, and AMB92, respectively</a:t>
            </a:r>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For all previous datasets, cell populations were obtained through clustering</a:t>
            </a:r>
          </a:p>
          <a:p>
            <a:r>
              <a:rPr lang="en-US" dirty="0" smtClean="0"/>
              <a:t>To assess how the classifiers perform</a:t>
            </a:r>
            <a:r>
              <a:rPr lang="en-US" baseline="0" dirty="0" smtClean="0"/>
              <a:t> </a:t>
            </a:r>
            <a:r>
              <a:rPr lang="en-US" dirty="0" smtClean="0"/>
              <a:t>when dealing with sorted populations, we included the</a:t>
            </a:r>
            <a:r>
              <a:rPr lang="en-US" baseline="0" dirty="0" smtClean="0"/>
              <a:t> </a:t>
            </a:r>
            <a:r>
              <a:rPr lang="en-US" dirty="0" err="1" smtClean="0"/>
              <a:t>CellBench</a:t>
            </a:r>
            <a:r>
              <a:rPr lang="en-US" dirty="0" smtClean="0"/>
              <a:t> dataset and the Zheng sorted dataset, representing</a:t>
            </a:r>
            <a:r>
              <a:rPr lang="en-US" baseline="0" dirty="0" smtClean="0"/>
              <a:t> </a:t>
            </a:r>
            <a:r>
              <a:rPr lang="en-US" dirty="0" smtClean="0"/>
              <a:t>sorted populations for lung cancer cell lines and</a:t>
            </a:r>
            <a:r>
              <a:rPr lang="en-US" baseline="0" dirty="0" smtClean="0"/>
              <a:t> </a:t>
            </a:r>
            <a:r>
              <a:rPr lang="en-US" dirty="0" smtClean="0"/>
              <a:t>peripheral blood mononuclear cells (PBMC), respectively</a:t>
            </a:r>
          </a:p>
          <a:p>
            <a:endParaRPr lang="en-US" dirty="0" smtClean="0"/>
          </a:p>
          <a:p>
            <a:r>
              <a:rPr lang="en-US" dirty="0" smtClean="0"/>
              <a:t>Including the Zheng sorted and Zheng 68K datasets allows</a:t>
            </a:r>
            <a:r>
              <a:rPr lang="en-US" baseline="0" dirty="0" smtClean="0"/>
              <a:t> </a:t>
            </a:r>
            <a:r>
              <a:rPr lang="en-US" dirty="0" smtClean="0"/>
              <a:t>the benchmarking of 4 prior-knowledge classifiers,</a:t>
            </a:r>
            <a:r>
              <a:rPr lang="en-US" baseline="0" dirty="0" smtClean="0"/>
              <a:t> </a:t>
            </a:r>
            <a:r>
              <a:rPr lang="en-US" dirty="0" smtClean="0"/>
              <a:t>since the marker gene files or </a:t>
            </a:r>
            <a:r>
              <a:rPr lang="en-US" dirty="0" err="1" smtClean="0"/>
              <a:t>pretrained</a:t>
            </a:r>
            <a:r>
              <a:rPr lang="en-US" dirty="0" smtClean="0"/>
              <a:t> classifiers are</a:t>
            </a:r>
            <a:r>
              <a:rPr lang="en-US" baseline="0" dirty="0" smtClean="0"/>
              <a:t> </a:t>
            </a:r>
            <a:r>
              <a:rPr lang="en-US" dirty="0" smtClean="0"/>
              <a:t>available for the 4 classifiers for PBMCs</a:t>
            </a:r>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12</a:t>
            </a:fld>
            <a:endParaRPr lang="en-US"/>
          </a:p>
        </p:txBody>
      </p:sp>
    </p:spTree>
    <p:extLst>
      <p:ext uri="{BB962C8B-B14F-4D97-AF65-F5344CB8AC3E}">
        <p14:creationId xmlns:p14="http://schemas.microsoft.com/office/powerpoint/2010/main" val="1152976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It considers both the </a:t>
            </a:r>
            <a:r>
              <a:rPr lang="en-US" sz="1200" b="0" i="0" u="none" strike="noStrike" kern="1200" dirty="0" smtClean="0">
                <a:solidFill>
                  <a:schemeClr val="tx1"/>
                </a:solidFill>
                <a:effectLst/>
                <a:latin typeface="+mn-lt"/>
                <a:ea typeface="+mn-ea"/>
                <a:cs typeface="+mn-cs"/>
                <a:hlinkClick r:id="rId3" tooltip="Precision (information retrieval)"/>
              </a:rPr>
              <a:t>precision</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4" tooltip="Recall (information retrieval)"/>
              </a:rPr>
              <a:t>recall</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of the test to compute the score</a:t>
            </a:r>
          </a:p>
          <a:p>
            <a:r>
              <a:rPr lang="en-US" sz="1200" b="0" i="0" kern="1200" dirty="0" smtClean="0">
                <a:solidFill>
                  <a:schemeClr val="tx1"/>
                </a:solidFill>
                <a:effectLst/>
                <a:latin typeface="+mn-lt"/>
                <a:ea typeface="+mn-ea"/>
                <a:cs typeface="+mn-cs"/>
              </a:rPr>
              <a:t>The traditional F-measure or balanced F-score (</a:t>
            </a:r>
            <a:r>
              <a:rPr lang="en-US" sz="1200" b="1" i="0" kern="1200" dirty="0" smtClean="0">
                <a:solidFill>
                  <a:schemeClr val="tx1"/>
                </a:solidFill>
                <a:effectLst/>
                <a:latin typeface="+mn-lt"/>
                <a:ea typeface="+mn-ea"/>
                <a:cs typeface="+mn-cs"/>
              </a:rPr>
              <a:t>F</a:t>
            </a:r>
            <a:r>
              <a:rPr lang="en-US" sz="1200" b="1" i="0" kern="1200" baseline="-25000" dirty="0" smtClean="0">
                <a:solidFill>
                  <a:schemeClr val="tx1"/>
                </a:solidFill>
                <a:effectLst/>
                <a:latin typeface="+mn-lt"/>
                <a:ea typeface="+mn-ea"/>
                <a:cs typeface="+mn-cs"/>
              </a:rPr>
              <a:t>1</a:t>
            </a:r>
            <a:r>
              <a:rPr lang="en-US" sz="1200" b="1" i="0" kern="1200" dirty="0" smtClean="0">
                <a:solidFill>
                  <a:schemeClr val="tx1"/>
                </a:solidFill>
                <a:effectLst/>
                <a:latin typeface="+mn-lt"/>
                <a:ea typeface="+mn-ea"/>
                <a:cs typeface="+mn-cs"/>
              </a:rPr>
              <a:t> score</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5" tooltip="Harmonic mean"/>
              </a:rPr>
              <a:t>harmonic mean</a:t>
            </a:r>
            <a:r>
              <a:rPr lang="en-US" sz="1200" b="0" i="0" kern="1200" dirty="0" smtClean="0">
                <a:solidFill>
                  <a:schemeClr val="tx1"/>
                </a:solidFill>
                <a:effectLst/>
                <a:latin typeface="+mn-lt"/>
                <a:ea typeface="+mn-ea"/>
                <a:cs typeface="+mn-cs"/>
              </a:rPr>
              <a:t> of precision and recall</a:t>
            </a:r>
          </a:p>
          <a:p>
            <a:r>
              <a:rPr lang="en-US" sz="1200" b="1" i="0" kern="1200" dirty="0" smtClean="0">
                <a:solidFill>
                  <a:schemeClr val="tx1"/>
                </a:solidFill>
                <a:effectLst/>
                <a:latin typeface="+mn-lt"/>
                <a:ea typeface="+mn-ea"/>
                <a:cs typeface="+mn-cs"/>
              </a:rPr>
              <a:t>F</a:t>
            </a:r>
            <a:r>
              <a:rPr lang="en-US" sz="1200" b="1" i="0" kern="1200" baseline="-25000" dirty="0" smtClean="0">
                <a:solidFill>
                  <a:schemeClr val="tx1"/>
                </a:solidFill>
                <a:effectLst/>
                <a:latin typeface="+mn-lt"/>
                <a:ea typeface="+mn-ea"/>
                <a:cs typeface="+mn-cs"/>
              </a:rPr>
              <a:t>1</a:t>
            </a:r>
            <a:r>
              <a:rPr lang="en-US" sz="1200" b="1" i="0" kern="1200" dirty="0" smtClean="0">
                <a:solidFill>
                  <a:schemeClr val="tx1"/>
                </a:solidFill>
                <a:effectLst/>
                <a:latin typeface="+mn-lt"/>
                <a:ea typeface="+mn-ea"/>
                <a:cs typeface="+mn-cs"/>
              </a:rPr>
              <a:t> score</a:t>
            </a:r>
            <a:r>
              <a:rPr lang="en-US" sz="1200" b="0" i="0" kern="1200" dirty="0" smtClean="0">
                <a:solidFill>
                  <a:schemeClr val="tx1"/>
                </a:solidFill>
                <a:effectLst/>
                <a:latin typeface="+mn-lt"/>
                <a:ea typeface="+mn-ea"/>
                <a:cs typeface="+mn-cs"/>
              </a:rPr>
              <a:t> = 2 · Precision · Recall/Precision + Recall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all classifiers perform well in the intra-dataset experiments</a:t>
            </a:r>
          </a:p>
          <a:p>
            <a:r>
              <a:rPr lang="en-US" sz="1200" b="0" i="0" u="none" strike="noStrike" kern="1200" baseline="0" dirty="0" smtClean="0">
                <a:solidFill>
                  <a:schemeClr val="tx1"/>
                </a:solidFill>
                <a:latin typeface="+mn-lt"/>
                <a:ea typeface="+mn-ea"/>
                <a:cs typeface="+mn-cs"/>
              </a:rPr>
              <a:t>Cell-BLAST performs poorly for the Baron Mouse and </a:t>
            </a:r>
            <a:r>
              <a:rPr lang="en-US" sz="1200" b="0" i="0" u="none" strike="noStrike" kern="1200" baseline="0" dirty="0" err="1" smtClean="0">
                <a:solidFill>
                  <a:schemeClr val="tx1"/>
                </a:solidFill>
                <a:latin typeface="+mn-lt"/>
                <a:ea typeface="+mn-ea"/>
                <a:cs typeface="+mn-cs"/>
              </a:rPr>
              <a:t>Segerstople</a:t>
            </a:r>
            <a:r>
              <a:rPr lang="en-US" sz="1200" b="0" i="0" u="none" strike="noStrike" kern="1200" baseline="0" dirty="0" smtClean="0">
                <a:solidFill>
                  <a:schemeClr val="tx1"/>
                </a:solidFill>
                <a:latin typeface="+mn-lt"/>
                <a:ea typeface="+mn-ea"/>
                <a:cs typeface="+mn-cs"/>
              </a:rPr>
              <a:t> pancreatic datasets</a:t>
            </a:r>
          </a:p>
          <a:p>
            <a:r>
              <a:rPr lang="en-US" sz="1200" b="0" i="0" u="none" strike="noStrike" kern="1200" baseline="0" dirty="0" err="1" smtClean="0">
                <a:solidFill>
                  <a:schemeClr val="tx1"/>
                </a:solidFill>
                <a:latin typeface="+mn-lt"/>
                <a:ea typeface="+mn-ea"/>
                <a:cs typeface="+mn-cs"/>
              </a:rPr>
              <a:t>scVI</a:t>
            </a:r>
            <a:r>
              <a:rPr lang="en-US" sz="1200" b="0" i="0" u="none" strike="noStrike" kern="1200" baseline="0" dirty="0" smtClean="0">
                <a:solidFill>
                  <a:schemeClr val="tx1"/>
                </a:solidFill>
                <a:latin typeface="+mn-lt"/>
                <a:ea typeface="+mn-ea"/>
                <a:cs typeface="+mn-cs"/>
              </a:rPr>
              <a:t> has low performance on the deeply annotated datasets TM (55 cell populations) and AMB92 (92 cell populations)</a:t>
            </a:r>
          </a:p>
          <a:p>
            <a:r>
              <a:rPr lang="en-US" sz="1200" b="0" i="0" u="none" strike="noStrike" kern="1200" baseline="0" dirty="0" err="1" smtClean="0">
                <a:solidFill>
                  <a:schemeClr val="tx1"/>
                </a:solidFill>
                <a:latin typeface="+mn-lt"/>
                <a:ea typeface="+mn-ea"/>
                <a:cs typeface="+mn-cs"/>
              </a:rPr>
              <a:t>kNN</a:t>
            </a:r>
            <a:r>
              <a:rPr lang="en-US" sz="1200" b="0" i="0" u="none" strike="noStrike" kern="1200" baseline="0" dirty="0" smtClean="0">
                <a:solidFill>
                  <a:schemeClr val="tx1"/>
                </a:solidFill>
                <a:latin typeface="+mn-lt"/>
                <a:ea typeface="+mn-ea"/>
                <a:cs typeface="+mn-cs"/>
              </a:rPr>
              <a:t> produces low performance for the Xin and AMB92 datasets.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SVM is the only classifier to be in the top five list for all five pancreatic datasets (xxx); NMC, for example, appears only in the top five list for the Xin dataset</a:t>
            </a:r>
          </a:p>
          <a:p>
            <a:r>
              <a:rPr lang="en-US" sz="1200" b="0" i="0" u="none" strike="noStrike" kern="1200" baseline="0" dirty="0" smtClean="0">
                <a:solidFill>
                  <a:schemeClr val="tx1"/>
                </a:solidFill>
                <a:latin typeface="+mn-lt"/>
                <a:ea typeface="+mn-ea"/>
                <a:cs typeface="+mn-cs"/>
              </a:rPr>
              <a:t>The Xin dataset contains only four pancreatic cell types (alpha, beta, delta, and gamma) making the classification task relatively easy for all classifiers, including NMC</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Considering the median F1-score alone to judge the classification performance can be misleading since some classifiers incorporate a rejection option (e.g.,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scmapcell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scPred</a:t>
            </a:r>
            <a:r>
              <a:rPr lang="en-US" sz="1200" b="0" i="0" u="none" strike="noStrike" kern="1200" baseline="0" dirty="0" smtClean="0">
                <a:solidFill>
                  <a:schemeClr val="tx1"/>
                </a:solidFill>
                <a:latin typeface="+mn-lt"/>
                <a:ea typeface="+mn-ea"/>
                <a:cs typeface="+mn-cs"/>
              </a:rPr>
              <a:t>), by which a cell is assigned as “unlabeled” if the classifier is not confident enough.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the Baron Human dataset, the median F1-score for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scmapcell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scPred</a:t>
            </a:r>
            <a:r>
              <a:rPr lang="en-US" sz="1200" b="0" i="0" u="none" strike="noStrike" kern="1200" baseline="0" dirty="0" smtClean="0">
                <a:solidFill>
                  <a:schemeClr val="tx1"/>
                </a:solidFill>
                <a:latin typeface="+mn-lt"/>
                <a:ea typeface="+mn-ea"/>
                <a:cs typeface="+mn-cs"/>
              </a:rPr>
              <a:t>, and SVM is 0.991, 0.984, 0.981, and 0.980, respectively (Fig. 1a). However,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scmapcell</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scPred</a:t>
            </a:r>
            <a:r>
              <a:rPr lang="en-US" sz="1200" b="0" i="0" u="none" strike="noStrike" kern="1200" baseline="0" dirty="0" smtClean="0">
                <a:solidFill>
                  <a:schemeClr val="tx1"/>
                </a:solidFill>
                <a:latin typeface="+mn-lt"/>
                <a:ea typeface="+mn-ea"/>
                <a:cs typeface="+mn-cs"/>
              </a:rPr>
              <a:t> assigned 1.5%, 4.2%, and 10.8% of the cells, respectively, as unlabeled while SVM (without rejection) classified 100% of the cells with a median F1-score of 0.98</a:t>
            </a:r>
          </a:p>
          <a:p>
            <a:r>
              <a:rPr lang="en-US" sz="1200" b="0" i="0" u="none" strike="noStrike" kern="1200" baseline="0" dirty="0" smtClean="0">
                <a:solidFill>
                  <a:schemeClr val="tx1"/>
                </a:solidFill>
                <a:latin typeface="+mn-lt"/>
                <a:ea typeface="+mn-ea"/>
                <a:cs typeface="+mn-cs"/>
              </a:rPr>
              <a:t>an overall better performance for SVM and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with higher performance and less unlabeled cells</a:t>
            </a:r>
          </a:p>
          <a:p>
            <a:endParaRPr lang="en-US" sz="1200" b="0" i="0" u="none" strike="noStrike" kern="1200" baseline="0" dirty="0" smtClean="0">
              <a:solidFill>
                <a:schemeClr val="tx1"/>
              </a:solidFill>
              <a:latin typeface="+mn-lt"/>
              <a:ea typeface="+mn-ea"/>
              <a:cs typeface="+mn-cs"/>
            </a:endParaRPr>
          </a:p>
          <a:p>
            <a:r>
              <a:rPr lang="en-US" dirty="0" smtClean="0"/>
              <a:t>The </a:t>
            </a:r>
            <a:r>
              <a:rPr lang="en-US" dirty="0" err="1" smtClean="0"/>
              <a:t>CellBench</a:t>
            </a:r>
            <a:r>
              <a:rPr lang="en-US" dirty="0" smtClean="0"/>
              <a:t> 10X and CEL-Seq2 datasets represent</a:t>
            </a:r>
            <a:r>
              <a:rPr lang="en-US" baseline="0" dirty="0" smtClean="0"/>
              <a:t> </a:t>
            </a:r>
            <a:r>
              <a:rPr lang="en-US" dirty="0" smtClean="0"/>
              <a:t>an easy classification task, where the five sorted lung</a:t>
            </a:r>
            <a:r>
              <a:rPr lang="en-US" baseline="0" dirty="0" smtClean="0"/>
              <a:t> </a:t>
            </a:r>
            <a:r>
              <a:rPr lang="en-US" dirty="0" smtClean="0"/>
              <a:t>cancer cell lines are quite separable [34]. All classifiers</a:t>
            </a:r>
            <a:r>
              <a:rPr lang="en-US" baseline="0" dirty="0" smtClean="0"/>
              <a:t> </a:t>
            </a:r>
            <a:r>
              <a:rPr lang="en-US" dirty="0" smtClean="0"/>
              <a:t>have an almost perfect performance on both </a:t>
            </a:r>
            <a:r>
              <a:rPr lang="en-US" dirty="0" err="1" smtClean="0"/>
              <a:t>CellBench</a:t>
            </a:r>
            <a:r>
              <a:rPr lang="en-US" baseline="0" dirty="0" smtClean="0"/>
              <a:t> </a:t>
            </a:r>
            <a:r>
              <a:rPr lang="en-US" dirty="0" smtClean="0"/>
              <a:t>datasets (median F1-score ≈ 1).</a:t>
            </a:r>
          </a:p>
          <a:p>
            <a:endParaRPr lang="en-US" dirty="0" smtClean="0"/>
          </a:p>
          <a:p>
            <a:r>
              <a:rPr lang="en-US" dirty="0" smtClean="0"/>
              <a:t>For the TM dataset, the top five performing classifiers</a:t>
            </a:r>
            <a:r>
              <a:rPr lang="en-US" baseline="0" dirty="0" smtClean="0"/>
              <a:t> </a:t>
            </a:r>
            <a:r>
              <a:rPr lang="en-US" dirty="0" smtClean="0"/>
              <a:t>are </a:t>
            </a:r>
            <a:r>
              <a:rPr lang="en-US" dirty="0" err="1" smtClean="0"/>
              <a:t>SVMrejection</a:t>
            </a:r>
            <a:r>
              <a:rPr lang="en-US" dirty="0" smtClean="0"/>
              <a:t>, SVM, </a:t>
            </a:r>
            <a:r>
              <a:rPr lang="en-US" dirty="0" err="1" smtClean="0"/>
              <a:t>scmapcell</a:t>
            </a:r>
            <a:r>
              <a:rPr lang="en-US" dirty="0" smtClean="0"/>
              <a:t>, Cell-BLAST, and </a:t>
            </a:r>
            <a:r>
              <a:rPr lang="en-US" dirty="0" err="1" smtClean="0"/>
              <a:t>scPred</a:t>
            </a:r>
            <a:r>
              <a:rPr lang="en-US" baseline="0" dirty="0" smtClean="0"/>
              <a:t> </a:t>
            </a:r>
            <a:r>
              <a:rPr lang="en-US" dirty="0" smtClean="0"/>
              <a:t>with a median F1-score &gt; 0.96, showing that these classifiers</a:t>
            </a:r>
            <a:r>
              <a:rPr lang="en-US" baseline="0" dirty="0" smtClean="0"/>
              <a:t> </a:t>
            </a:r>
            <a:r>
              <a:rPr lang="en-US" dirty="0" smtClean="0"/>
              <a:t>can perform well and scale to large </a:t>
            </a:r>
            <a:r>
              <a:rPr lang="en-US" dirty="0" err="1" smtClean="0"/>
              <a:t>scRNA-seq</a:t>
            </a:r>
            <a:r>
              <a:rPr lang="en-US" dirty="0" smtClean="0"/>
              <a:t> datasets</a:t>
            </a:r>
            <a:r>
              <a:rPr lang="en-US" baseline="0" dirty="0" smtClean="0"/>
              <a:t> </a:t>
            </a:r>
            <a:r>
              <a:rPr lang="en-US" dirty="0" smtClean="0"/>
              <a:t>with a deep level of annotation. Furthermore,</a:t>
            </a:r>
            <a:r>
              <a:rPr lang="en-US" baseline="0" dirty="0" smtClean="0"/>
              <a:t> </a:t>
            </a:r>
            <a:r>
              <a:rPr lang="en-US" dirty="0" err="1" smtClean="0"/>
              <a:t>scmapcell</a:t>
            </a:r>
            <a:r>
              <a:rPr lang="en-US" dirty="0" smtClean="0"/>
              <a:t> and </a:t>
            </a:r>
            <a:r>
              <a:rPr lang="en-US" dirty="0" err="1" smtClean="0"/>
              <a:t>scPred</a:t>
            </a:r>
            <a:r>
              <a:rPr lang="en-US" dirty="0" smtClean="0"/>
              <a:t> assigned 9.5% and 17.7% of the cells,</a:t>
            </a:r>
            <a:r>
              <a:rPr lang="en-US" baseline="0" dirty="0" smtClean="0"/>
              <a:t> </a:t>
            </a:r>
            <a:r>
              <a:rPr lang="en-US" dirty="0" smtClean="0"/>
              <a:t>respectively, as unlabeled, which shows a superior performance</a:t>
            </a:r>
            <a:r>
              <a:rPr lang="en-US" baseline="0" dirty="0" smtClean="0"/>
              <a:t> </a:t>
            </a:r>
            <a:r>
              <a:rPr lang="en-US" dirty="0" smtClean="0"/>
              <a:t>for </a:t>
            </a:r>
            <a:r>
              <a:rPr lang="en-US" dirty="0" err="1" smtClean="0"/>
              <a:t>SVMrejection</a:t>
            </a:r>
            <a:r>
              <a:rPr lang="en-US" dirty="0" smtClean="0"/>
              <a:t> and SVM, with a higher median</a:t>
            </a:r>
            <a:r>
              <a:rPr lang="en-US" baseline="0" dirty="0" smtClean="0"/>
              <a:t> </a:t>
            </a:r>
            <a:r>
              <a:rPr lang="en-US" dirty="0" smtClean="0"/>
              <a:t>F1-score and 2.9% and 0% unlabeled cells, respectively</a:t>
            </a:r>
          </a:p>
          <a:p>
            <a:endParaRPr lang="en-US" dirty="0" smtClean="0"/>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We used the AMB dataset with its three different levels of annotations, to evaluate the classifiers’ performance behavior with an increasing number of smaller cell populations within the same dataset</a:t>
            </a:r>
          </a:p>
          <a:p>
            <a:r>
              <a:rPr lang="en-US" sz="1200" b="0" i="0" u="none" strike="noStrike" kern="1200" baseline="0" dirty="0" smtClean="0">
                <a:solidFill>
                  <a:schemeClr val="tx1"/>
                </a:solidFill>
                <a:latin typeface="+mn-lt"/>
                <a:ea typeface="+mn-ea"/>
                <a:cs typeface="+mn-cs"/>
              </a:rPr>
              <a:t>For AMB3, the classification task is relatively easy, differentiating between three major brain cell types (inhibitory neurons, </a:t>
            </a:r>
            <a:r>
              <a:rPr lang="en-US" sz="1200" b="0" i="0" u="none" strike="noStrike" kern="1200" baseline="0" dirty="0" err="1" smtClean="0">
                <a:solidFill>
                  <a:schemeClr val="tx1"/>
                </a:solidFill>
                <a:latin typeface="+mn-lt"/>
                <a:ea typeface="+mn-ea"/>
                <a:cs typeface="+mn-cs"/>
              </a:rPr>
              <a:t>esxcitatory</a:t>
            </a:r>
            <a:r>
              <a:rPr lang="en-US" sz="1200" b="0" i="0" u="none" strike="noStrike" kern="1200" baseline="0" dirty="0" smtClean="0">
                <a:solidFill>
                  <a:schemeClr val="tx1"/>
                </a:solidFill>
                <a:latin typeface="+mn-lt"/>
                <a:ea typeface="+mn-ea"/>
                <a:cs typeface="+mn-cs"/>
              </a:rPr>
              <a:t> neurons, and non-neuronal). All classifiers perform almost perfectly with a median F1-score &gt; 0.99</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AMB16, the classification task becomes slightly more challenging and the performance of some classifiers drops</a:t>
            </a:r>
          </a:p>
          <a:p>
            <a:r>
              <a:rPr lang="en-US" sz="1200" b="0" i="0" u="none" strike="noStrike" kern="1200" baseline="0" dirty="0" smtClean="0">
                <a:solidFill>
                  <a:schemeClr val="tx1"/>
                </a:solidFill>
                <a:latin typeface="+mn-lt"/>
                <a:ea typeface="+mn-ea"/>
                <a:cs typeface="+mn-cs"/>
              </a:rPr>
              <a:t>For the deeply annotated AMB92 dataset, the performance of all classifiers drops further, specially for </a:t>
            </a:r>
            <a:r>
              <a:rPr lang="en-US" sz="1200" b="0" i="0" u="none" strike="noStrike" kern="1200" baseline="0" dirty="0" err="1" smtClean="0">
                <a:solidFill>
                  <a:schemeClr val="tx1"/>
                </a:solidFill>
                <a:latin typeface="+mn-lt"/>
                <a:ea typeface="+mn-ea"/>
                <a:cs typeface="+mn-cs"/>
              </a:rPr>
              <a:t>kNN</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scVI</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dirty="0" smtClean="0"/>
              <a:t>There results</a:t>
            </a:r>
            <a:r>
              <a:rPr lang="en-US" baseline="0" dirty="0" smtClean="0"/>
              <a:t> </a:t>
            </a:r>
            <a:r>
              <a:rPr lang="en-US" dirty="0" smtClean="0"/>
              <a:t>show an overall superior performance for </a:t>
            </a:r>
            <a:r>
              <a:rPr lang="en-US" dirty="0" err="1" smtClean="0"/>
              <a:t>generalpurpose</a:t>
            </a:r>
            <a:r>
              <a:rPr lang="en-US" baseline="0" dirty="0" smtClean="0"/>
              <a:t> </a:t>
            </a:r>
            <a:r>
              <a:rPr lang="en-US" dirty="0" smtClean="0"/>
              <a:t>classifiers (</a:t>
            </a:r>
            <a:r>
              <a:rPr lang="en-US" dirty="0" err="1" smtClean="0"/>
              <a:t>SVMrejection</a:t>
            </a:r>
            <a:r>
              <a:rPr lang="en-US" dirty="0" smtClean="0"/>
              <a:t>, SVM, and LDA) compared</a:t>
            </a:r>
            <a:r>
              <a:rPr lang="en-US" baseline="0" dirty="0" smtClean="0"/>
              <a:t> </a:t>
            </a:r>
            <a:r>
              <a:rPr lang="en-US" dirty="0" smtClean="0"/>
              <a:t>to other </a:t>
            </a:r>
            <a:r>
              <a:rPr lang="en-US" dirty="0" err="1" smtClean="0"/>
              <a:t>scRNA</a:t>
            </a:r>
            <a:r>
              <a:rPr lang="en-US" dirty="0" smtClean="0"/>
              <a:t>-</a:t>
            </a:r>
            <a:r>
              <a:rPr lang="en-US" dirty="0" err="1" smtClean="0"/>
              <a:t>seq</a:t>
            </a:r>
            <a:r>
              <a:rPr lang="en-US" dirty="0" smtClean="0"/>
              <a:t>-specific classifiers across different</a:t>
            </a:r>
            <a:r>
              <a:rPr lang="en-US" baseline="0" dirty="0" smtClean="0"/>
              <a:t> </a:t>
            </a:r>
            <a:r>
              <a:rPr lang="en-US" dirty="0" smtClean="0"/>
              <a:t>levels of cell population annotation</a:t>
            </a:r>
          </a:p>
          <a:p>
            <a:endParaRPr lang="en-US" dirty="0" smtClean="0"/>
          </a:p>
          <a:p>
            <a:r>
              <a:rPr lang="en-US" dirty="0" smtClean="0"/>
              <a:t>PBMC: </a:t>
            </a:r>
            <a:r>
              <a:rPr lang="en-US" sz="1200" b="0" i="0" u="none" strike="noStrike" kern="1200" baseline="0" dirty="0" smtClean="0">
                <a:solidFill>
                  <a:schemeClr val="tx1"/>
                </a:solidFill>
                <a:latin typeface="+mn-lt"/>
                <a:ea typeface="+mn-ea"/>
                <a:cs typeface="+mn-cs"/>
              </a:rPr>
              <a:t>SCINA with a median F1-score of 0.998, this performance is based only on 3, out of 11, cell populations (Monocytes, B cells, and NK cells) for which marker genes are provided</a:t>
            </a:r>
          </a:p>
          <a:p>
            <a:endParaRPr lang="en-US" dirty="0" smtClean="0"/>
          </a:p>
          <a:p>
            <a:r>
              <a:rPr lang="en-US" sz="1200" b="0" i="0" u="none" strike="noStrike" kern="1200" baseline="0" dirty="0" smtClean="0">
                <a:solidFill>
                  <a:schemeClr val="tx1"/>
                </a:solidFill>
                <a:latin typeface="+mn-lt"/>
                <a:ea typeface="+mn-ea"/>
                <a:cs typeface="+mn-cs"/>
              </a:rPr>
              <a:t>Garnett, Moana, and </a:t>
            </a:r>
            <a:r>
              <a:rPr lang="en-US" sz="1200" b="0" i="0" u="none" strike="noStrike" kern="1200" baseline="0" dirty="0" err="1" smtClean="0">
                <a:solidFill>
                  <a:schemeClr val="tx1"/>
                </a:solidFill>
                <a:latin typeface="+mn-lt"/>
                <a:ea typeface="+mn-ea"/>
                <a:cs typeface="+mn-cs"/>
              </a:rPr>
              <a:t>DigitalCellSorter</a:t>
            </a:r>
            <a:r>
              <a:rPr lang="en-US" sz="1200" b="0" i="0" u="none" strike="noStrike" kern="1200" baseline="0" dirty="0" smtClean="0">
                <a:solidFill>
                  <a:schemeClr val="tx1"/>
                </a:solidFill>
                <a:latin typeface="+mn-lt"/>
                <a:ea typeface="+mn-ea"/>
                <a:cs typeface="+mn-cs"/>
              </a:rPr>
              <a:t> could be tested on 7, 7, and 5 cell populations, respectively (Additional file 1: Table S1)</a:t>
            </a:r>
          </a:p>
          <a:p>
            <a:endParaRPr lang="en-US" sz="1200" b="0" i="0" u="none" strike="noStrike" kern="1200" baseline="0" dirty="0" smtClean="0">
              <a:solidFill>
                <a:schemeClr val="tx1"/>
              </a:solidFill>
              <a:latin typeface="+mn-lt"/>
              <a:ea typeface="+mn-ea"/>
              <a:cs typeface="+mn-cs"/>
            </a:endParaRPr>
          </a:p>
          <a:p>
            <a:r>
              <a:rPr lang="en-US" dirty="0" smtClean="0"/>
              <a:t>Generally, all classifiers show</a:t>
            </a:r>
            <a:r>
              <a:rPr lang="en-US" baseline="0" dirty="0" smtClean="0"/>
              <a:t> </a:t>
            </a:r>
            <a:r>
              <a:rPr lang="en-US" dirty="0" smtClean="0"/>
              <a:t>relatively lower performance on the Zheng 68K dataset</a:t>
            </a:r>
            <a:r>
              <a:rPr lang="en-US" baseline="0" dirty="0" smtClean="0"/>
              <a:t> </a:t>
            </a:r>
            <a:r>
              <a:rPr lang="en-US" dirty="0" smtClean="0"/>
              <a:t>compared to other datasets, as the Zheng 68K dataset contains</a:t>
            </a:r>
            <a:r>
              <a:rPr lang="en-US" baseline="0" dirty="0" smtClean="0"/>
              <a:t> </a:t>
            </a:r>
            <a:r>
              <a:rPr lang="en-US" dirty="0" smtClean="0"/>
              <a:t>11 immune cell populations which are harder to differentiate,</a:t>
            </a:r>
            <a:r>
              <a:rPr lang="en-US" baseline="0" dirty="0" smtClean="0"/>
              <a:t> </a:t>
            </a:r>
            <a:r>
              <a:rPr lang="en-US" dirty="0" smtClean="0"/>
              <a:t>particularly the T cell compartment (6 out of 11</a:t>
            </a:r>
            <a:r>
              <a:rPr lang="en-US" baseline="0" dirty="0" smtClean="0"/>
              <a:t> </a:t>
            </a:r>
            <a:r>
              <a:rPr lang="en-US" dirty="0" smtClean="0"/>
              <a:t>cell populations)</a:t>
            </a:r>
          </a:p>
          <a:p>
            <a:endParaRPr lang="en-US" dirty="0" smtClean="0"/>
          </a:p>
          <a:p>
            <a:r>
              <a:rPr lang="en-US" dirty="0" smtClean="0"/>
              <a:t>Also,</a:t>
            </a:r>
            <a:r>
              <a:rPr lang="en-US" baseline="0" dirty="0" smtClean="0"/>
              <a:t> </a:t>
            </a:r>
            <a:r>
              <a:rPr lang="en-US" dirty="0" smtClean="0"/>
              <a:t>the confusion matrices for </a:t>
            </a:r>
            <a:r>
              <a:rPr lang="en-US" dirty="0" err="1" smtClean="0"/>
              <a:t>CaSTLe</a:t>
            </a:r>
            <a:r>
              <a:rPr lang="en-US" dirty="0" smtClean="0"/>
              <a:t>, ACTINN, </a:t>
            </a:r>
            <a:r>
              <a:rPr lang="en-US" dirty="0" err="1" smtClean="0"/>
              <a:t>singleCell</a:t>
            </a:r>
            <a:r>
              <a:rPr lang="en-US" dirty="0" smtClean="0"/>
              <a:t>-Net, and SVM clearly indicate the high similarity between</a:t>
            </a:r>
            <a:r>
              <a:rPr lang="en-US" baseline="0" dirty="0" smtClean="0"/>
              <a:t> </a:t>
            </a:r>
            <a:r>
              <a:rPr lang="en-US" dirty="0" smtClean="0"/>
              <a:t>cell populations, such as (1) monocytes with dendritic cells,</a:t>
            </a:r>
            <a:r>
              <a:rPr lang="en-US" baseline="0" dirty="0" smtClean="0"/>
              <a:t> </a:t>
            </a:r>
            <a:r>
              <a:rPr lang="en-US" dirty="0" smtClean="0"/>
              <a:t>(2) the 2 CD8+ T populations, and (3) the 4 CD4+ T populations</a:t>
            </a:r>
            <a:r>
              <a:rPr lang="en-US" baseline="0" dirty="0" smtClean="0"/>
              <a:t> </a:t>
            </a:r>
            <a:r>
              <a:rPr lang="en-US" dirty="0" smtClean="0"/>
              <a:t>(Additional file 1: Figure S2).</a:t>
            </a:r>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Zheng sorted: The prior-knowledge methods show high performance (median F1-score &gt; 0.93), which is still comparable to other classifiers such as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scVI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scPred</a:t>
            </a:r>
            <a:r>
              <a:rPr lang="en-US" sz="1200" b="0" i="0" u="none" strike="noStrike" kern="1200" baseline="0" dirty="0" smtClean="0">
                <a:solidFill>
                  <a:schemeClr val="tx1"/>
                </a:solidFill>
                <a:latin typeface="+mn-lt"/>
                <a:ea typeface="+mn-ea"/>
                <a:cs typeface="+mn-cs"/>
              </a:rPr>
              <a:t>, and SVM. Yet, the supervised classifiers do not require any marker genes, and they can predict more (all) cell populations.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13</a:t>
            </a:fld>
            <a:endParaRPr lang="en-US"/>
          </a:p>
        </p:txBody>
      </p:sp>
    </p:spTree>
    <p:extLst>
      <p:ext uri="{BB962C8B-B14F-4D97-AF65-F5344CB8AC3E}">
        <p14:creationId xmlns:p14="http://schemas.microsoft.com/office/powerpoint/2010/main" val="151985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It considers both the </a:t>
            </a:r>
            <a:r>
              <a:rPr lang="en-US" sz="1200" b="0" i="0" u="none" strike="noStrike" kern="1200" dirty="0" smtClean="0">
                <a:solidFill>
                  <a:schemeClr val="tx1"/>
                </a:solidFill>
                <a:effectLst/>
                <a:latin typeface="+mn-lt"/>
                <a:ea typeface="+mn-ea"/>
                <a:cs typeface="+mn-cs"/>
                <a:hlinkClick r:id="rId3" tooltip="Precision (information retrieval)"/>
              </a:rPr>
              <a:t>precision</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4" tooltip="Recall (information retrieval)"/>
              </a:rPr>
              <a:t>recall</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of the test to compute the score</a:t>
            </a:r>
          </a:p>
          <a:p>
            <a:r>
              <a:rPr lang="en-US" sz="1200" b="0" i="0" kern="1200" dirty="0" smtClean="0">
                <a:solidFill>
                  <a:schemeClr val="tx1"/>
                </a:solidFill>
                <a:effectLst/>
                <a:latin typeface="+mn-lt"/>
                <a:ea typeface="+mn-ea"/>
                <a:cs typeface="+mn-cs"/>
              </a:rPr>
              <a:t>The traditional F-measure or balanced F-score (</a:t>
            </a:r>
            <a:r>
              <a:rPr lang="en-US" sz="1200" b="1" i="0" kern="1200" dirty="0" smtClean="0">
                <a:solidFill>
                  <a:schemeClr val="tx1"/>
                </a:solidFill>
                <a:effectLst/>
                <a:latin typeface="+mn-lt"/>
                <a:ea typeface="+mn-ea"/>
                <a:cs typeface="+mn-cs"/>
              </a:rPr>
              <a:t>F</a:t>
            </a:r>
            <a:r>
              <a:rPr lang="en-US" sz="1200" b="1" i="0" kern="1200" baseline="-25000" dirty="0" smtClean="0">
                <a:solidFill>
                  <a:schemeClr val="tx1"/>
                </a:solidFill>
                <a:effectLst/>
                <a:latin typeface="+mn-lt"/>
                <a:ea typeface="+mn-ea"/>
                <a:cs typeface="+mn-cs"/>
              </a:rPr>
              <a:t>1</a:t>
            </a:r>
            <a:r>
              <a:rPr lang="en-US" sz="1200" b="1" i="0" kern="1200" dirty="0" smtClean="0">
                <a:solidFill>
                  <a:schemeClr val="tx1"/>
                </a:solidFill>
                <a:effectLst/>
                <a:latin typeface="+mn-lt"/>
                <a:ea typeface="+mn-ea"/>
                <a:cs typeface="+mn-cs"/>
              </a:rPr>
              <a:t> score</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5" tooltip="Harmonic mean"/>
              </a:rPr>
              <a:t>harmonic mean</a:t>
            </a:r>
            <a:r>
              <a:rPr lang="en-US" sz="1200" b="0" i="0" kern="1200" dirty="0" smtClean="0">
                <a:solidFill>
                  <a:schemeClr val="tx1"/>
                </a:solidFill>
                <a:effectLst/>
                <a:latin typeface="+mn-lt"/>
                <a:ea typeface="+mn-ea"/>
                <a:cs typeface="+mn-cs"/>
              </a:rPr>
              <a:t> of precision and recall</a:t>
            </a:r>
          </a:p>
          <a:p>
            <a:r>
              <a:rPr lang="en-US" sz="1200" b="1" i="0" kern="1200" dirty="0" smtClean="0">
                <a:solidFill>
                  <a:schemeClr val="tx1"/>
                </a:solidFill>
                <a:effectLst/>
                <a:latin typeface="+mn-lt"/>
                <a:ea typeface="+mn-ea"/>
                <a:cs typeface="+mn-cs"/>
              </a:rPr>
              <a:t>F</a:t>
            </a:r>
            <a:r>
              <a:rPr lang="en-US" sz="1200" b="1" i="0" kern="1200" baseline="-25000" dirty="0" smtClean="0">
                <a:solidFill>
                  <a:schemeClr val="tx1"/>
                </a:solidFill>
                <a:effectLst/>
                <a:latin typeface="+mn-lt"/>
                <a:ea typeface="+mn-ea"/>
                <a:cs typeface="+mn-cs"/>
              </a:rPr>
              <a:t>1</a:t>
            </a:r>
            <a:r>
              <a:rPr lang="en-US" sz="1200" b="1" i="0" kern="1200" dirty="0" smtClean="0">
                <a:solidFill>
                  <a:schemeClr val="tx1"/>
                </a:solidFill>
                <a:effectLst/>
                <a:latin typeface="+mn-lt"/>
                <a:ea typeface="+mn-ea"/>
                <a:cs typeface="+mn-cs"/>
              </a:rPr>
              <a:t> score</a:t>
            </a:r>
            <a:r>
              <a:rPr lang="en-US" sz="1200" b="0" i="0" kern="1200" dirty="0" smtClean="0">
                <a:solidFill>
                  <a:schemeClr val="tx1"/>
                </a:solidFill>
                <a:effectLst/>
                <a:latin typeface="+mn-lt"/>
                <a:ea typeface="+mn-ea"/>
                <a:cs typeface="+mn-cs"/>
              </a:rPr>
              <a:t> = 2 · Precision · Recall/Precision + Recall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all classifiers perform well in the intra-dataset experiments</a:t>
            </a:r>
          </a:p>
          <a:p>
            <a:r>
              <a:rPr lang="en-US" sz="1200" b="0" i="0" u="none" strike="noStrike" kern="1200" baseline="0" dirty="0" smtClean="0">
                <a:solidFill>
                  <a:schemeClr val="tx1"/>
                </a:solidFill>
                <a:latin typeface="+mn-lt"/>
                <a:ea typeface="+mn-ea"/>
                <a:cs typeface="+mn-cs"/>
              </a:rPr>
              <a:t>Cell-BLAST performs poorly for the Baron Mouse and </a:t>
            </a:r>
            <a:r>
              <a:rPr lang="en-US" sz="1200" b="0" i="0" u="none" strike="noStrike" kern="1200" baseline="0" dirty="0" err="1" smtClean="0">
                <a:solidFill>
                  <a:schemeClr val="tx1"/>
                </a:solidFill>
                <a:latin typeface="+mn-lt"/>
                <a:ea typeface="+mn-ea"/>
                <a:cs typeface="+mn-cs"/>
              </a:rPr>
              <a:t>Segerstople</a:t>
            </a:r>
            <a:r>
              <a:rPr lang="en-US" sz="1200" b="0" i="0" u="none" strike="noStrike" kern="1200" baseline="0" dirty="0" smtClean="0">
                <a:solidFill>
                  <a:schemeClr val="tx1"/>
                </a:solidFill>
                <a:latin typeface="+mn-lt"/>
                <a:ea typeface="+mn-ea"/>
                <a:cs typeface="+mn-cs"/>
              </a:rPr>
              <a:t> pancreatic datasets</a:t>
            </a:r>
          </a:p>
          <a:p>
            <a:r>
              <a:rPr lang="en-US" sz="1200" b="0" i="0" u="none" strike="noStrike" kern="1200" baseline="0" dirty="0" err="1" smtClean="0">
                <a:solidFill>
                  <a:schemeClr val="tx1"/>
                </a:solidFill>
                <a:latin typeface="+mn-lt"/>
                <a:ea typeface="+mn-ea"/>
                <a:cs typeface="+mn-cs"/>
              </a:rPr>
              <a:t>scVI</a:t>
            </a:r>
            <a:r>
              <a:rPr lang="en-US" sz="1200" b="0" i="0" u="none" strike="noStrike" kern="1200" baseline="0" dirty="0" smtClean="0">
                <a:solidFill>
                  <a:schemeClr val="tx1"/>
                </a:solidFill>
                <a:latin typeface="+mn-lt"/>
                <a:ea typeface="+mn-ea"/>
                <a:cs typeface="+mn-cs"/>
              </a:rPr>
              <a:t> has low performance on the deeply annotated datasets TM (55 cell populations) and AMB92 (92 cell populations)</a:t>
            </a:r>
          </a:p>
          <a:p>
            <a:r>
              <a:rPr lang="en-US" sz="1200" b="0" i="0" u="none" strike="noStrike" kern="1200" baseline="0" dirty="0" err="1" smtClean="0">
                <a:solidFill>
                  <a:schemeClr val="tx1"/>
                </a:solidFill>
                <a:latin typeface="+mn-lt"/>
                <a:ea typeface="+mn-ea"/>
                <a:cs typeface="+mn-cs"/>
              </a:rPr>
              <a:t>kNN</a:t>
            </a:r>
            <a:r>
              <a:rPr lang="en-US" sz="1200" b="0" i="0" u="none" strike="noStrike" kern="1200" baseline="0" dirty="0" smtClean="0">
                <a:solidFill>
                  <a:schemeClr val="tx1"/>
                </a:solidFill>
                <a:latin typeface="+mn-lt"/>
                <a:ea typeface="+mn-ea"/>
                <a:cs typeface="+mn-cs"/>
              </a:rPr>
              <a:t> produces low performance for the Xin and AMB92 datasets.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SVM is the only classifier to be in the top five list for all five pancreatic datasets (xxx); NMC, for example, appears only in the top five list for the Xin dataset</a:t>
            </a:r>
          </a:p>
          <a:p>
            <a:r>
              <a:rPr lang="en-US" sz="1200" b="0" i="0" u="none" strike="noStrike" kern="1200" baseline="0" dirty="0" smtClean="0">
                <a:solidFill>
                  <a:schemeClr val="tx1"/>
                </a:solidFill>
                <a:latin typeface="+mn-lt"/>
                <a:ea typeface="+mn-ea"/>
                <a:cs typeface="+mn-cs"/>
              </a:rPr>
              <a:t>The Xin dataset contains only four pancreatic cell types (alpha, beta, delta, and gamma) making the classification task relatively easy for all classifiers, including NMC</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Considering the median F1-score alone to judge the classification performance can be misleading since some classifiers incorporate a rejection option (e.g.,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scmapcell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scPred</a:t>
            </a:r>
            <a:r>
              <a:rPr lang="en-US" sz="1200" b="0" i="0" u="none" strike="noStrike" kern="1200" baseline="0" dirty="0" smtClean="0">
                <a:solidFill>
                  <a:schemeClr val="tx1"/>
                </a:solidFill>
                <a:latin typeface="+mn-lt"/>
                <a:ea typeface="+mn-ea"/>
                <a:cs typeface="+mn-cs"/>
              </a:rPr>
              <a:t>), by which a cell is assigned as “unlabeled” if the classifier is not confident enough.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the Baron Human dataset, the median F1-score for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scmapcell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scPred</a:t>
            </a:r>
            <a:r>
              <a:rPr lang="en-US" sz="1200" b="0" i="0" u="none" strike="noStrike" kern="1200" baseline="0" dirty="0" smtClean="0">
                <a:solidFill>
                  <a:schemeClr val="tx1"/>
                </a:solidFill>
                <a:latin typeface="+mn-lt"/>
                <a:ea typeface="+mn-ea"/>
                <a:cs typeface="+mn-cs"/>
              </a:rPr>
              <a:t>, and SVM is 0.991, 0.984, 0.981, and 0.980, respectively (Fig. 1a). However,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scmapcell</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scPred</a:t>
            </a:r>
            <a:r>
              <a:rPr lang="en-US" sz="1200" b="0" i="0" u="none" strike="noStrike" kern="1200" baseline="0" dirty="0" smtClean="0">
                <a:solidFill>
                  <a:schemeClr val="tx1"/>
                </a:solidFill>
                <a:latin typeface="+mn-lt"/>
                <a:ea typeface="+mn-ea"/>
                <a:cs typeface="+mn-cs"/>
              </a:rPr>
              <a:t> assigned 1.5%, 4.2%, and 10.8% of the cells, respectively, as unlabeled while SVM (without rejection) classified 100% of the cells with a median F1-score of 0.98</a:t>
            </a:r>
          </a:p>
          <a:p>
            <a:r>
              <a:rPr lang="en-US" sz="1200" b="0" i="0" u="none" strike="noStrike" kern="1200" baseline="0" dirty="0" smtClean="0">
                <a:solidFill>
                  <a:schemeClr val="tx1"/>
                </a:solidFill>
                <a:latin typeface="+mn-lt"/>
                <a:ea typeface="+mn-ea"/>
                <a:cs typeface="+mn-cs"/>
              </a:rPr>
              <a:t>an overall better performance for SVM and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with higher performance and less unlabeled cells</a:t>
            </a:r>
          </a:p>
          <a:p>
            <a:endParaRPr lang="en-US" sz="1200" b="0" i="0" u="none" strike="noStrike" kern="1200" baseline="0" dirty="0" smtClean="0">
              <a:solidFill>
                <a:schemeClr val="tx1"/>
              </a:solidFill>
              <a:latin typeface="+mn-lt"/>
              <a:ea typeface="+mn-ea"/>
              <a:cs typeface="+mn-cs"/>
            </a:endParaRPr>
          </a:p>
          <a:p>
            <a:r>
              <a:rPr lang="en-US" dirty="0" smtClean="0"/>
              <a:t>The </a:t>
            </a:r>
            <a:r>
              <a:rPr lang="en-US" dirty="0" err="1" smtClean="0"/>
              <a:t>CellBench</a:t>
            </a:r>
            <a:r>
              <a:rPr lang="en-US" dirty="0" smtClean="0"/>
              <a:t> 10X and CEL-Seq2 datasets represent</a:t>
            </a:r>
            <a:r>
              <a:rPr lang="en-US" baseline="0" dirty="0" smtClean="0"/>
              <a:t> </a:t>
            </a:r>
            <a:r>
              <a:rPr lang="en-US" dirty="0" smtClean="0"/>
              <a:t>an easy classification task, where the five sorted lung</a:t>
            </a:r>
            <a:r>
              <a:rPr lang="en-US" baseline="0" dirty="0" smtClean="0"/>
              <a:t> </a:t>
            </a:r>
            <a:r>
              <a:rPr lang="en-US" dirty="0" smtClean="0"/>
              <a:t>cancer cell lines are quite separable [34]. All classifiers</a:t>
            </a:r>
            <a:r>
              <a:rPr lang="en-US" baseline="0" dirty="0" smtClean="0"/>
              <a:t> </a:t>
            </a:r>
            <a:r>
              <a:rPr lang="en-US" dirty="0" smtClean="0"/>
              <a:t>have an almost perfect performance on both </a:t>
            </a:r>
            <a:r>
              <a:rPr lang="en-US" dirty="0" err="1" smtClean="0"/>
              <a:t>CellBench</a:t>
            </a:r>
            <a:r>
              <a:rPr lang="en-US" baseline="0" dirty="0" smtClean="0"/>
              <a:t> </a:t>
            </a:r>
            <a:r>
              <a:rPr lang="en-US" dirty="0" smtClean="0"/>
              <a:t>datasets (median F1-score ≈ 1).</a:t>
            </a:r>
          </a:p>
          <a:p>
            <a:endParaRPr lang="en-US" dirty="0" smtClean="0"/>
          </a:p>
          <a:p>
            <a:r>
              <a:rPr lang="en-US" dirty="0" smtClean="0"/>
              <a:t>For the TM dataset, the top five performing classifiers</a:t>
            </a:r>
            <a:r>
              <a:rPr lang="en-US" baseline="0" dirty="0" smtClean="0"/>
              <a:t> </a:t>
            </a:r>
            <a:r>
              <a:rPr lang="en-US" dirty="0" smtClean="0"/>
              <a:t>are </a:t>
            </a:r>
            <a:r>
              <a:rPr lang="en-US" dirty="0" err="1" smtClean="0"/>
              <a:t>SVMrejection</a:t>
            </a:r>
            <a:r>
              <a:rPr lang="en-US" dirty="0" smtClean="0"/>
              <a:t>, SVM, </a:t>
            </a:r>
            <a:r>
              <a:rPr lang="en-US" dirty="0" err="1" smtClean="0"/>
              <a:t>scmapcell</a:t>
            </a:r>
            <a:r>
              <a:rPr lang="en-US" dirty="0" smtClean="0"/>
              <a:t>, Cell-BLAST, and </a:t>
            </a:r>
            <a:r>
              <a:rPr lang="en-US" dirty="0" err="1" smtClean="0"/>
              <a:t>scPred</a:t>
            </a:r>
            <a:r>
              <a:rPr lang="en-US" baseline="0" dirty="0" smtClean="0"/>
              <a:t> </a:t>
            </a:r>
            <a:r>
              <a:rPr lang="en-US" dirty="0" smtClean="0"/>
              <a:t>with a median F1-score &gt; 0.96, showing that these classifiers</a:t>
            </a:r>
            <a:r>
              <a:rPr lang="en-US" baseline="0" dirty="0" smtClean="0"/>
              <a:t> </a:t>
            </a:r>
            <a:r>
              <a:rPr lang="en-US" dirty="0" smtClean="0"/>
              <a:t>can perform well and scale to large </a:t>
            </a:r>
            <a:r>
              <a:rPr lang="en-US" dirty="0" err="1" smtClean="0"/>
              <a:t>scRNA-seq</a:t>
            </a:r>
            <a:r>
              <a:rPr lang="en-US" dirty="0" smtClean="0"/>
              <a:t> datasets</a:t>
            </a:r>
            <a:r>
              <a:rPr lang="en-US" baseline="0" dirty="0" smtClean="0"/>
              <a:t> </a:t>
            </a:r>
            <a:r>
              <a:rPr lang="en-US" dirty="0" smtClean="0"/>
              <a:t>with a deep level of annotation. Furthermore,</a:t>
            </a:r>
            <a:r>
              <a:rPr lang="en-US" baseline="0" dirty="0" smtClean="0"/>
              <a:t> </a:t>
            </a:r>
            <a:r>
              <a:rPr lang="en-US" dirty="0" err="1" smtClean="0"/>
              <a:t>scmapcell</a:t>
            </a:r>
            <a:r>
              <a:rPr lang="en-US" dirty="0" smtClean="0"/>
              <a:t> and </a:t>
            </a:r>
            <a:r>
              <a:rPr lang="en-US" dirty="0" err="1" smtClean="0"/>
              <a:t>scPred</a:t>
            </a:r>
            <a:r>
              <a:rPr lang="en-US" dirty="0" smtClean="0"/>
              <a:t> assigned 9.5% and 17.7% of the cells,</a:t>
            </a:r>
            <a:r>
              <a:rPr lang="en-US" baseline="0" dirty="0" smtClean="0"/>
              <a:t> </a:t>
            </a:r>
            <a:r>
              <a:rPr lang="en-US" dirty="0" smtClean="0"/>
              <a:t>respectively, as unlabeled, which shows a superior performance</a:t>
            </a:r>
            <a:r>
              <a:rPr lang="en-US" baseline="0" dirty="0" smtClean="0"/>
              <a:t> </a:t>
            </a:r>
            <a:r>
              <a:rPr lang="en-US" dirty="0" smtClean="0"/>
              <a:t>for </a:t>
            </a:r>
            <a:r>
              <a:rPr lang="en-US" dirty="0" err="1" smtClean="0"/>
              <a:t>SVMrejection</a:t>
            </a:r>
            <a:r>
              <a:rPr lang="en-US" dirty="0" smtClean="0"/>
              <a:t> and SVM, with a higher median</a:t>
            </a:r>
            <a:r>
              <a:rPr lang="en-US" baseline="0" dirty="0" smtClean="0"/>
              <a:t> </a:t>
            </a:r>
            <a:r>
              <a:rPr lang="en-US" dirty="0" smtClean="0"/>
              <a:t>F1-score and 2.9% and 0% unlabeled cells, respectively</a:t>
            </a:r>
          </a:p>
          <a:p>
            <a:endParaRPr lang="en-US" dirty="0" smtClean="0"/>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We used the AMB dataset with its three different levels of annotations, to evaluate the classifiers’ performance behavior with an increasing number of smaller cell populations within the same dataset</a:t>
            </a:r>
          </a:p>
          <a:p>
            <a:r>
              <a:rPr lang="en-US" sz="1200" b="0" i="0" u="none" strike="noStrike" kern="1200" baseline="0" dirty="0" smtClean="0">
                <a:solidFill>
                  <a:schemeClr val="tx1"/>
                </a:solidFill>
                <a:latin typeface="+mn-lt"/>
                <a:ea typeface="+mn-ea"/>
                <a:cs typeface="+mn-cs"/>
              </a:rPr>
              <a:t>For AMB3, the classification task is relatively easy, differentiating between three major brain cell types (inhibitory neurons, </a:t>
            </a:r>
            <a:r>
              <a:rPr lang="en-US" sz="1200" b="0" i="0" u="none" strike="noStrike" kern="1200" baseline="0" dirty="0" err="1" smtClean="0">
                <a:solidFill>
                  <a:schemeClr val="tx1"/>
                </a:solidFill>
                <a:latin typeface="+mn-lt"/>
                <a:ea typeface="+mn-ea"/>
                <a:cs typeface="+mn-cs"/>
              </a:rPr>
              <a:t>esxcitatory</a:t>
            </a:r>
            <a:r>
              <a:rPr lang="en-US" sz="1200" b="0" i="0" u="none" strike="noStrike" kern="1200" baseline="0" dirty="0" smtClean="0">
                <a:solidFill>
                  <a:schemeClr val="tx1"/>
                </a:solidFill>
                <a:latin typeface="+mn-lt"/>
                <a:ea typeface="+mn-ea"/>
                <a:cs typeface="+mn-cs"/>
              </a:rPr>
              <a:t> neurons, and non-neuronal). All classifiers perform almost perfectly with a median F1-score &gt; 0.99</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AMB16, the classification task becomes slightly more challenging and the performance of some classifiers drops</a:t>
            </a:r>
          </a:p>
          <a:p>
            <a:r>
              <a:rPr lang="en-US" sz="1200" b="0" i="0" u="none" strike="noStrike" kern="1200" baseline="0" dirty="0" smtClean="0">
                <a:solidFill>
                  <a:schemeClr val="tx1"/>
                </a:solidFill>
                <a:latin typeface="+mn-lt"/>
                <a:ea typeface="+mn-ea"/>
                <a:cs typeface="+mn-cs"/>
              </a:rPr>
              <a:t>For the deeply annotated AMB92 dataset, the performance of all classifiers drops further, specially for </a:t>
            </a:r>
            <a:r>
              <a:rPr lang="en-US" sz="1200" b="0" i="0" u="none" strike="noStrike" kern="1200" baseline="0" dirty="0" err="1" smtClean="0">
                <a:solidFill>
                  <a:schemeClr val="tx1"/>
                </a:solidFill>
                <a:latin typeface="+mn-lt"/>
                <a:ea typeface="+mn-ea"/>
                <a:cs typeface="+mn-cs"/>
              </a:rPr>
              <a:t>kNN</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scVI</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dirty="0" smtClean="0"/>
              <a:t>There results</a:t>
            </a:r>
            <a:r>
              <a:rPr lang="en-US" baseline="0" dirty="0" smtClean="0"/>
              <a:t> </a:t>
            </a:r>
            <a:r>
              <a:rPr lang="en-US" dirty="0" smtClean="0"/>
              <a:t>show an overall superior performance for </a:t>
            </a:r>
            <a:r>
              <a:rPr lang="en-US" dirty="0" err="1" smtClean="0"/>
              <a:t>generalpurpose</a:t>
            </a:r>
            <a:r>
              <a:rPr lang="en-US" baseline="0" dirty="0" smtClean="0"/>
              <a:t> </a:t>
            </a:r>
            <a:r>
              <a:rPr lang="en-US" dirty="0" smtClean="0"/>
              <a:t>classifiers (</a:t>
            </a:r>
            <a:r>
              <a:rPr lang="en-US" dirty="0" err="1" smtClean="0"/>
              <a:t>SVMrejection</a:t>
            </a:r>
            <a:r>
              <a:rPr lang="en-US" dirty="0" smtClean="0"/>
              <a:t>, SVM, and LDA) compared</a:t>
            </a:r>
            <a:r>
              <a:rPr lang="en-US" baseline="0" dirty="0" smtClean="0"/>
              <a:t> </a:t>
            </a:r>
            <a:r>
              <a:rPr lang="en-US" dirty="0" smtClean="0"/>
              <a:t>to other </a:t>
            </a:r>
            <a:r>
              <a:rPr lang="en-US" dirty="0" err="1" smtClean="0"/>
              <a:t>scRNA</a:t>
            </a:r>
            <a:r>
              <a:rPr lang="en-US" dirty="0" smtClean="0"/>
              <a:t>-</a:t>
            </a:r>
            <a:r>
              <a:rPr lang="en-US" dirty="0" err="1" smtClean="0"/>
              <a:t>seq</a:t>
            </a:r>
            <a:r>
              <a:rPr lang="en-US" dirty="0" smtClean="0"/>
              <a:t>-specific classifiers across different</a:t>
            </a:r>
            <a:r>
              <a:rPr lang="en-US" baseline="0" dirty="0" smtClean="0"/>
              <a:t> </a:t>
            </a:r>
            <a:r>
              <a:rPr lang="en-US" dirty="0" smtClean="0"/>
              <a:t>levels of cell population annotation</a:t>
            </a:r>
          </a:p>
          <a:p>
            <a:endParaRPr lang="en-US" dirty="0" smtClean="0"/>
          </a:p>
          <a:p>
            <a:r>
              <a:rPr lang="en-US" dirty="0" smtClean="0"/>
              <a:t>PBMC: </a:t>
            </a:r>
            <a:r>
              <a:rPr lang="en-US" sz="1200" b="0" i="0" u="none" strike="noStrike" kern="1200" baseline="0" dirty="0" smtClean="0">
                <a:solidFill>
                  <a:schemeClr val="tx1"/>
                </a:solidFill>
                <a:latin typeface="+mn-lt"/>
                <a:ea typeface="+mn-ea"/>
                <a:cs typeface="+mn-cs"/>
              </a:rPr>
              <a:t>SCINA with a median F1-score of 0.998, this performance is based only on 3, out of 11, cell populations (Monocytes, B cells, and NK cells) for which marker genes are provided</a:t>
            </a:r>
          </a:p>
          <a:p>
            <a:endParaRPr lang="en-US" dirty="0" smtClean="0"/>
          </a:p>
          <a:p>
            <a:r>
              <a:rPr lang="en-US" sz="1200" b="0" i="0" u="none" strike="noStrike" kern="1200" baseline="0" dirty="0" smtClean="0">
                <a:solidFill>
                  <a:schemeClr val="tx1"/>
                </a:solidFill>
                <a:latin typeface="+mn-lt"/>
                <a:ea typeface="+mn-ea"/>
                <a:cs typeface="+mn-cs"/>
              </a:rPr>
              <a:t>Garnett, Moana, and </a:t>
            </a:r>
            <a:r>
              <a:rPr lang="en-US" sz="1200" b="0" i="0" u="none" strike="noStrike" kern="1200" baseline="0" dirty="0" err="1" smtClean="0">
                <a:solidFill>
                  <a:schemeClr val="tx1"/>
                </a:solidFill>
                <a:latin typeface="+mn-lt"/>
                <a:ea typeface="+mn-ea"/>
                <a:cs typeface="+mn-cs"/>
              </a:rPr>
              <a:t>DigitalCellSorter</a:t>
            </a:r>
            <a:r>
              <a:rPr lang="en-US" sz="1200" b="0" i="0" u="none" strike="noStrike" kern="1200" baseline="0" dirty="0" smtClean="0">
                <a:solidFill>
                  <a:schemeClr val="tx1"/>
                </a:solidFill>
                <a:latin typeface="+mn-lt"/>
                <a:ea typeface="+mn-ea"/>
                <a:cs typeface="+mn-cs"/>
              </a:rPr>
              <a:t> could be tested on 7, 7, and 5 cell populations, respectively (Additional file 1: Table S1)</a:t>
            </a:r>
          </a:p>
          <a:p>
            <a:endParaRPr lang="en-US" sz="1200" b="0" i="0" u="none" strike="noStrike" kern="1200" baseline="0" dirty="0" smtClean="0">
              <a:solidFill>
                <a:schemeClr val="tx1"/>
              </a:solidFill>
              <a:latin typeface="+mn-lt"/>
              <a:ea typeface="+mn-ea"/>
              <a:cs typeface="+mn-cs"/>
            </a:endParaRPr>
          </a:p>
          <a:p>
            <a:r>
              <a:rPr lang="en-US" dirty="0" smtClean="0"/>
              <a:t>Generally, all classifiers show</a:t>
            </a:r>
            <a:r>
              <a:rPr lang="en-US" baseline="0" dirty="0" smtClean="0"/>
              <a:t> </a:t>
            </a:r>
            <a:r>
              <a:rPr lang="en-US" dirty="0" smtClean="0"/>
              <a:t>relatively lower performance on the Zheng 68K dataset</a:t>
            </a:r>
            <a:r>
              <a:rPr lang="en-US" baseline="0" dirty="0" smtClean="0"/>
              <a:t> </a:t>
            </a:r>
            <a:r>
              <a:rPr lang="en-US" dirty="0" smtClean="0"/>
              <a:t>compared to other datasets, as the Zheng 68K dataset contains</a:t>
            </a:r>
            <a:r>
              <a:rPr lang="en-US" baseline="0" dirty="0" smtClean="0"/>
              <a:t> </a:t>
            </a:r>
            <a:r>
              <a:rPr lang="en-US" dirty="0" smtClean="0"/>
              <a:t>11 immune cell populations which are harder to differentiate,</a:t>
            </a:r>
            <a:r>
              <a:rPr lang="en-US" baseline="0" dirty="0" smtClean="0"/>
              <a:t> </a:t>
            </a:r>
            <a:r>
              <a:rPr lang="en-US" dirty="0" smtClean="0"/>
              <a:t>particularly the T cell compartment (6 out of 11</a:t>
            </a:r>
            <a:r>
              <a:rPr lang="en-US" baseline="0" dirty="0" smtClean="0"/>
              <a:t> </a:t>
            </a:r>
            <a:r>
              <a:rPr lang="en-US" dirty="0" smtClean="0"/>
              <a:t>cell populations)</a:t>
            </a:r>
          </a:p>
          <a:p>
            <a:endParaRPr lang="en-US" dirty="0" smtClean="0"/>
          </a:p>
          <a:p>
            <a:r>
              <a:rPr lang="en-US" dirty="0" smtClean="0"/>
              <a:t>Also,</a:t>
            </a:r>
            <a:r>
              <a:rPr lang="en-US" baseline="0" dirty="0" smtClean="0"/>
              <a:t> </a:t>
            </a:r>
            <a:r>
              <a:rPr lang="en-US" dirty="0" smtClean="0"/>
              <a:t>the confusion matrices for </a:t>
            </a:r>
            <a:r>
              <a:rPr lang="en-US" dirty="0" err="1" smtClean="0"/>
              <a:t>CaSTLe</a:t>
            </a:r>
            <a:r>
              <a:rPr lang="en-US" dirty="0" smtClean="0"/>
              <a:t>, ACTINN, </a:t>
            </a:r>
            <a:r>
              <a:rPr lang="en-US" dirty="0" err="1" smtClean="0"/>
              <a:t>singleCell</a:t>
            </a:r>
            <a:r>
              <a:rPr lang="en-US" dirty="0" smtClean="0"/>
              <a:t>-Net, and SVM clearly indicate the high similarity between</a:t>
            </a:r>
            <a:r>
              <a:rPr lang="en-US" baseline="0" dirty="0" smtClean="0"/>
              <a:t> </a:t>
            </a:r>
            <a:r>
              <a:rPr lang="en-US" dirty="0" smtClean="0"/>
              <a:t>cell populations, such as (1) monocytes with dendritic cells,</a:t>
            </a:r>
            <a:r>
              <a:rPr lang="en-US" baseline="0" dirty="0" smtClean="0"/>
              <a:t> </a:t>
            </a:r>
            <a:r>
              <a:rPr lang="en-US" dirty="0" smtClean="0"/>
              <a:t>(2) the 2 CD8+ T populations, and (3) the 4 CD4+ T populations</a:t>
            </a:r>
            <a:r>
              <a:rPr lang="en-US" baseline="0" dirty="0" smtClean="0"/>
              <a:t> </a:t>
            </a:r>
            <a:r>
              <a:rPr lang="en-US" dirty="0" smtClean="0"/>
              <a:t>(Additional file 1: Figure S2).</a:t>
            </a:r>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Zheng sorted: The prior-knowledge methods show high performance (median F1-score &gt; 0.93), which is still comparable to other classifiers such as </a:t>
            </a:r>
            <a:r>
              <a:rPr lang="en-US" sz="1200" b="0" i="0" u="none" strike="noStrike" kern="1200" baseline="0" dirty="0" err="1" smtClean="0">
                <a:solidFill>
                  <a:schemeClr val="tx1"/>
                </a:solidFill>
                <a:latin typeface="+mn-lt"/>
                <a:ea typeface="+mn-ea"/>
                <a:cs typeface="+mn-cs"/>
              </a:rPr>
              <a:t>SVMrejection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scVI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scPred</a:t>
            </a:r>
            <a:r>
              <a:rPr lang="en-US" sz="1200" b="0" i="0" u="none" strike="noStrike" kern="1200" baseline="0" dirty="0" smtClean="0">
                <a:solidFill>
                  <a:schemeClr val="tx1"/>
                </a:solidFill>
                <a:latin typeface="+mn-lt"/>
                <a:ea typeface="+mn-ea"/>
                <a:cs typeface="+mn-cs"/>
              </a:rPr>
              <a:t>, and SVM. Yet, the supervised classifiers do not require any marker genes, and they can predict more (all) cell populations.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B18AAB98-B730-4BD3-BB6B-A7962C57BEE1}" type="slidenum">
              <a:rPr lang="en-US" smtClean="0"/>
              <a:t>14</a:t>
            </a:fld>
            <a:endParaRPr lang="en-US"/>
          </a:p>
        </p:txBody>
      </p:sp>
    </p:spTree>
    <p:extLst>
      <p:ext uri="{BB962C8B-B14F-4D97-AF65-F5344CB8AC3E}">
        <p14:creationId xmlns:p14="http://schemas.microsoft.com/office/powerpoint/2010/main" val="1519854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VISp</a:t>
            </a:r>
            <a:r>
              <a:rPr lang="en-US" dirty="0" smtClean="0"/>
              <a:t> and ATM (mouse); MTG (human, single nucleus)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SMART-</a:t>
            </a:r>
            <a:r>
              <a:rPr lang="en-US" dirty="0" err="1" smtClean="0"/>
              <a:t>Seq</a:t>
            </a:r>
            <a:r>
              <a:rPr lang="en-US" dirty="0" smtClean="0"/>
              <a:t> v4</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18AAB98-B730-4BD3-BB6B-A7962C57BEE1}" type="slidenum">
              <a:rPr lang="en-US" smtClean="0"/>
              <a:t>17</a:t>
            </a:fld>
            <a:endParaRPr lang="en-US"/>
          </a:p>
        </p:txBody>
      </p:sp>
    </p:spTree>
    <p:extLst>
      <p:ext uri="{BB962C8B-B14F-4D97-AF65-F5344CB8AC3E}">
        <p14:creationId xmlns:p14="http://schemas.microsoft.com/office/powerpoint/2010/main" val="184466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flipH="1">
            <a:off x="0" y="4495800"/>
            <a:ext cx="9144000" cy="2362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7" name="Rectangle 16"/>
          <p:cNvSpPr/>
          <p:nvPr/>
        </p:nvSpPr>
        <p:spPr>
          <a:xfrm flipH="1">
            <a:off x="1295400" y="4191000"/>
            <a:ext cx="7848600" cy="304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nvSpPr>
        <p:spPr>
          <a:xfrm flipH="1">
            <a:off x="-1" y="4191000"/>
            <a:ext cx="1262063"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p:nvPr>
        </p:nvSpPr>
        <p:spPr>
          <a:xfrm>
            <a:off x="1286769" y="1981200"/>
            <a:ext cx="6561831" cy="1905000"/>
          </a:xfrm>
        </p:spPr>
        <p:txBody>
          <a:bodyPr/>
          <a:lstStyle>
            <a:lvl1pPr>
              <a:defRPr sz="3200">
                <a:solidFill>
                  <a:schemeClr val="bg2">
                    <a:lumMod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1113" y="4724400"/>
            <a:ext cx="6567487" cy="990600"/>
          </a:xfrm>
        </p:spPr>
        <p:txBody>
          <a:bodyPr/>
          <a:lstStyle>
            <a:lvl1pPr marL="0" indent="0" algn="l">
              <a:lnSpc>
                <a:spcPct val="90000"/>
              </a:lnSpc>
              <a:spcBef>
                <a:spcPts val="0"/>
              </a:spcBef>
              <a:buNone/>
              <a:defRPr sz="18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630692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F4F960C1-4DF6-4B0B-BC68-6A0C8F7D0A25}"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4" name="Content Placeholder 3"/>
          <p:cNvSpPr>
            <a:spLocks noGrp="1"/>
          </p:cNvSpPr>
          <p:nvPr>
            <p:ph sz="half" idx="2"/>
          </p:nvPr>
        </p:nvSpPr>
        <p:spPr>
          <a:xfrm>
            <a:off x="4754880" y="15240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2"/>
          <p:cNvSpPr>
            <a:spLocks noGrp="1"/>
          </p:cNvSpPr>
          <p:nvPr>
            <p:ph sz="half" idx="13"/>
          </p:nvPr>
        </p:nvSpPr>
        <p:spPr>
          <a:xfrm>
            <a:off x="457200" y="39624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3"/>
          <p:cNvSpPr>
            <a:spLocks noGrp="1"/>
          </p:cNvSpPr>
          <p:nvPr>
            <p:ph sz="half" idx="14"/>
          </p:nvPr>
        </p:nvSpPr>
        <p:spPr>
          <a:xfrm>
            <a:off x="4754880" y="39624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97410665"/>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24000"/>
            <a:ext cx="3931920" cy="609600"/>
          </a:xfrm>
        </p:spPr>
        <p:txBody>
          <a:bodyPr anchor="ctr"/>
          <a:lstStyle>
            <a:lvl1pPr marL="0" indent="0">
              <a:lnSpc>
                <a:spcPct val="90000"/>
              </a:lnSpc>
              <a:spcBef>
                <a:spcPts val="0"/>
              </a:spcBef>
              <a:buNone/>
              <a:defRPr sz="20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09800"/>
            <a:ext cx="3931920"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524000"/>
            <a:ext cx="3931920" cy="609600"/>
          </a:xfrm>
        </p:spPr>
        <p:txBody>
          <a:bodyPr anchor="ctr"/>
          <a:lstStyle>
            <a:lvl1pPr marL="0" indent="0">
              <a:lnSpc>
                <a:spcPct val="90000"/>
              </a:lnSpc>
              <a:spcBef>
                <a:spcPts val="0"/>
              </a:spcBef>
              <a:buNone/>
              <a:defRPr sz="20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209800"/>
            <a:ext cx="3931920"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4C654BF9-E061-4993-B0B4-96D57970A8DC}"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11" name="Footer Placeholder 10"/>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15709272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0E543EE5-600E-4D8A-B144-C77E21D64C72}"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7" name="Footer Placeholder 6"/>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34329312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FCF35843-3A41-49AA-8959-56EE1A31B5E2}"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89331718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681877-BEF6-4945-A8E2-C7505FF67B52}"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33864686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57200" y="1524001"/>
            <a:ext cx="594360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53200" y="1524000"/>
            <a:ext cx="2133600" cy="4648200"/>
          </a:xfrm>
        </p:spPr>
        <p:txBody>
          <a:bodyPr/>
          <a:lstStyle>
            <a:lvl1pPr marL="0" indent="0">
              <a:lnSpc>
                <a:spcPct val="90000"/>
              </a:lnSpc>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F13A87A-9427-4522-B125-0DAFD01EA466}"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4167590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400" b="0"/>
            </a:lvl1pPr>
          </a:lstStyle>
          <a:p>
            <a:r>
              <a:rPr lang="en-US" smtClean="0"/>
              <a:t>Click to edit Master title style</a:t>
            </a:r>
            <a:endParaRPr lang="en-US"/>
          </a:p>
        </p:txBody>
      </p:sp>
      <p:sp>
        <p:nvSpPr>
          <p:cNvPr id="3" name="Picture Placeholder 2"/>
          <p:cNvSpPr>
            <a:spLocks noGrp="1"/>
          </p:cNvSpPr>
          <p:nvPr>
            <p:ph type="pic" idx="1"/>
          </p:nvPr>
        </p:nvSpPr>
        <p:spPr>
          <a:xfrm>
            <a:off x="457200" y="1524000"/>
            <a:ext cx="5943600" cy="4652513"/>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553200" y="1524000"/>
            <a:ext cx="2133600" cy="46482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8234307-8C89-4F9B-A283-F5E22798B9FB}"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6704641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Topic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286000"/>
            <a:ext cx="3959352"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5696F25A-A208-4EC0-9958-2D79F00A9487}"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14" name="Text Placeholder 4"/>
          <p:cNvSpPr>
            <a:spLocks noGrp="1"/>
          </p:cNvSpPr>
          <p:nvPr>
            <p:ph type="body" sz="quarter" idx="14"/>
          </p:nvPr>
        </p:nvSpPr>
        <p:spPr>
          <a:xfrm>
            <a:off x="457200" y="1524000"/>
            <a:ext cx="3959352"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6" name="Content Placeholder 2"/>
          <p:cNvSpPr>
            <a:spLocks noGrp="1"/>
          </p:cNvSpPr>
          <p:nvPr>
            <p:ph sz="half" idx="15"/>
          </p:nvPr>
        </p:nvSpPr>
        <p:spPr>
          <a:xfrm>
            <a:off x="4727448" y="2286000"/>
            <a:ext cx="3959352"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4727448" y="1524000"/>
            <a:ext cx="3959352"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489449240"/>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Topic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5696F25A-A208-4EC0-9958-2D79F00A9487}"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14" name="Text Placeholder 4"/>
          <p:cNvSpPr>
            <a:spLocks noGrp="1"/>
          </p:cNvSpPr>
          <p:nvPr>
            <p:ph type="body" sz="quarter" idx="14"/>
          </p:nvPr>
        </p:nvSpPr>
        <p:spPr>
          <a:xfrm>
            <a:off x="45720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6" name="Content Placeholder 2"/>
          <p:cNvSpPr>
            <a:spLocks noGrp="1"/>
          </p:cNvSpPr>
          <p:nvPr>
            <p:ph sz="half" idx="15"/>
          </p:nvPr>
        </p:nvSpPr>
        <p:spPr>
          <a:xfrm>
            <a:off x="326898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26898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8" name="Content Placeholder 2"/>
          <p:cNvSpPr>
            <a:spLocks noGrp="1"/>
          </p:cNvSpPr>
          <p:nvPr>
            <p:ph sz="half" idx="17"/>
          </p:nvPr>
        </p:nvSpPr>
        <p:spPr>
          <a:xfrm>
            <a:off x="608076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9" name="Text Placeholder 4"/>
          <p:cNvSpPr>
            <a:spLocks noGrp="1"/>
          </p:cNvSpPr>
          <p:nvPr>
            <p:ph type="body" sz="quarter" idx="18"/>
          </p:nvPr>
        </p:nvSpPr>
        <p:spPr>
          <a:xfrm>
            <a:off x="608076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4156647071"/>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56D236-753B-421D-A123-0F2BCD70700B}"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36413950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648200" y="6537325"/>
            <a:ext cx="609600" cy="168275"/>
          </a:xfrm>
        </p:spPr>
        <p:txBody>
          <a:bodyPr/>
          <a:lstStyle/>
          <a:p>
            <a:fld id="{803C76F9-943D-46A6-916B-805400714C93}"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1"/>
          </p:nvPr>
        </p:nvSpPr>
        <p:spPr>
          <a:xfrm>
            <a:off x="5334000" y="6537325"/>
            <a:ext cx="3048000" cy="164592"/>
          </a:xfrm>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531107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5" name="Group 4"/>
          <p:cNvGrpSpPr/>
          <p:nvPr/>
        </p:nvGrpSpPr>
        <p:grpSpPr>
          <a:xfrm>
            <a:off x="7889136" y="0"/>
            <a:ext cx="77359" cy="6172200"/>
            <a:chOff x="7889136" y="0"/>
            <a:chExt cx="77359" cy="6172200"/>
          </a:xfrm>
        </p:grpSpPr>
        <p:sp>
          <p:nvSpPr>
            <p:cNvPr id="11" name="Rectangle 10"/>
            <p:cNvSpPr/>
            <p:nvPr/>
          </p:nvSpPr>
          <p:spPr>
            <a:xfrm rot="5400000">
              <a:off x="4835040" y="3054097"/>
              <a:ext cx="6172199" cy="64007"/>
            </a:xfrm>
            <a:prstGeom prst="rect">
              <a:avLst/>
            </a:prstGeom>
            <a:solidFill>
              <a:srgbClr val="969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2" name="Rectangle 11"/>
            <p:cNvSpPr/>
            <p:nvPr/>
          </p:nvSpPr>
          <p:spPr>
            <a:xfrm rot="5400000">
              <a:off x="7692545" y="196597"/>
              <a:ext cx="457200" cy="64007"/>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cxnSp>
          <p:nvCxnSpPr>
            <p:cNvPr id="13" name="Straight Connector 12"/>
            <p:cNvCxnSpPr/>
            <p:nvPr/>
          </p:nvCxnSpPr>
          <p:spPr>
            <a:xfrm rot="5400000">
              <a:off x="7927818" y="418523"/>
              <a:ext cx="0" cy="77354"/>
            </a:xfrm>
            <a:prstGeom prst="line">
              <a:avLst/>
            </a:prstGeom>
            <a:ln w="28575">
              <a:solidFill>
                <a:schemeClr val="bg1"/>
              </a:solidFill>
              <a:miter lim="800000"/>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rot="5400000">
              <a:off x="7699218" y="189923"/>
              <a:ext cx="457200" cy="77354"/>
              <a:chOff x="0" y="139700"/>
              <a:chExt cx="457200" cy="77354"/>
            </a:xfrm>
          </p:grpSpPr>
          <p:sp>
            <p:nvSpPr>
              <p:cNvPr id="15" name="Rectangle 14"/>
              <p:cNvSpPr/>
              <p:nvPr/>
            </p:nvSpPr>
            <p:spPr>
              <a:xfrm>
                <a:off x="0" y="153047"/>
                <a:ext cx="457200" cy="64007"/>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cxnSp>
            <p:nvCxnSpPr>
              <p:cNvPr id="16" name="Straight Connector 15"/>
              <p:cNvCxnSpPr/>
              <p:nvPr/>
            </p:nvCxnSpPr>
            <p:spPr>
              <a:xfrm>
                <a:off x="457200" y="139700"/>
                <a:ext cx="0" cy="77354"/>
              </a:xfrm>
              <a:prstGeom prst="line">
                <a:avLst/>
              </a:prstGeom>
              <a:ln w="28575">
                <a:solidFill>
                  <a:schemeClr val="bg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Vertical Title 1"/>
          <p:cNvSpPr>
            <a:spLocks noGrp="1"/>
          </p:cNvSpPr>
          <p:nvPr>
            <p:ph type="title" orient="vert"/>
          </p:nvPr>
        </p:nvSpPr>
        <p:spPr>
          <a:xfrm>
            <a:off x="8001000" y="457200"/>
            <a:ext cx="685800" cy="57149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7162800" cy="571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B499F0-7295-44DB-960D-276BD8CAF7C5}"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29476776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685800" y="6497638"/>
            <a:ext cx="6858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sz="1200" b="1" dirty="0">
              <a:solidFill>
                <a:srgbClr val="000000"/>
              </a:solidFill>
            </a:endParaRPr>
          </a:p>
        </p:txBody>
      </p:sp>
      <p:sp>
        <p:nvSpPr>
          <p:cNvPr id="6" name="TextBox 5"/>
          <p:cNvSpPr txBox="1">
            <a:spLocks noChangeArrowheads="1"/>
          </p:cNvSpPr>
          <p:nvPr userDrawn="1"/>
        </p:nvSpPr>
        <p:spPr bwMode="auto">
          <a:xfrm>
            <a:off x="685800" y="6503988"/>
            <a:ext cx="6858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sz="1200" b="1" dirty="0">
              <a:solidFill>
                <a:srgbClr val="000000"/>
              </a:solidFill>
            </a:endParaRPr>
          </a:p>
        </p:txBody>
      </p:sp>
      <p:sp>
        <p:nvSpPr>
          <p:cNvPr id="2" name="Title 1"/>
          <p:cNvSpPr>
            <a:spLocks noGrp="1"/>
          </p:cNvSpPr>
          <p:nvPr>
            <p:ph type="title"/>
          </p:nvPr>
        </p:nvSpPr>
        <p:spPr>
          <a:xfrm>
            <a:off x="685800" y="167640"/>
            <a:ext cx="7924800" cy="787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85800" y="1676400"/>
            <a:ext cx="7772400" cy="4419600"/>
          </a:xfrm>
        </p:spPr>
        <p:txBody>
          <a:bodyPr/>
          <a:lstStyle>
            <a:lvl1pPr>
              <a:spcBef>
                <a:spcPts val="900"/>
              </a:spcBef>
              <a:defRPr/>
            </a:lvl1pPr>
            <a:lvl2pPr>
              <a:spcBef>
                <a:spcPts val="0"/>
              </a:spcBef>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5"/>
          <p:cNvSpPr>
            <a:spLocks noGrp="1"/>
          </p:cNvSpPr>
          <p:nvPr>
            <p:ph type="body" sz="quarter" idx="11"/>
          </p:nvPr>
        </p:nvSpPr>
        <p:spPr>
          <a:xfrm>
            <a:off x="685800" y="6248400"/>
            <a:ext cx="7794170" cy="457200"/>
          </a:xfrm>
        </p:spPr>
        <p:txBody>
          <a:bodyPr anchor="b"/>
          <a:lstStyle>
            <a:lvl1pPr marL="0" indent="0">
              <a:spcBef>
                <a:spcPts val="0"/>
              </a:spcBef>
              <a:buNone/>
              <a:defRPr sz="1200"/>
            </a:lvl1pPr>
          </a:lstStyle>
          <a:p>
            <a:pPr lvl="0"/>
            <a:r>
              <a:rPr lang="en-US" dirty="0" smtClean="0"/>
              <a:t>Click to edit Master text styles</a:t>
            </a:r>
            <a:endParaRPr lang="en-US" dirty="0"/>
          </a:p>
        </p:txBody>
      </p:sp>
      <p:sp>
        <p:nvSpPr>
          <p:cNvPr id="8" name="Slide Number Placeholder 1"/>
          <p:cNvSpPr>
            <a:spLocks noGrp="1"/>
          </p:cNvSpPr>
          <p:nvPr>
            <p:ph type="sldNum" sz="quarter" idx="12"/>
          </p:nvPr>
        </p:nvSpPr>
        <p:spPr/>
        <p:txBody>
          <a:bodyPr/>
          <a:lstStyle>
            <a:lvl1pPr algn="r" fontAlgn="auto">
              <a:spcBef>
                <a:spcPts val="0"/>
              </a:spcBef>
              <a:spcAft>
                <a:spcPts val="0"/>
              </a:spcAft>
              <a:defRPr sz="1200" b="0" baseline="0">
                <a:solidFill>
                  <a:srgbClr val="000000">
                    <a:tint val="75000"/>
                  </a:srgbClr>
                </a:solidFill>
              </a:defRPr>
            </a:lvl1pPr>
          </a:lstStyle>
          <a:p>
            <a:pPr>
              <a:defRPr/>
            </a:pPr>
            <a:fld id="{2BE16F37-D63B-443C-96C0-C234F1098F79}" type="slidenum">
              <a:rPr lang="en-US"/>
              <a:pPr>
                <a:defRPr/>
              </a:pPr>
              <a:t>‹#›</a:t>
            </a:fld>
            <a:endParaRPr lang="en-US" dirty="0"/>
          </a:p>
        </p:txBody>
      </p:sp>
    </p:spTree>
    <p:extLst>
      <p:ext uri="{BB962C8B-B14F-4D97-AF65-F5344CB8AC3E}">
        <p14:creationId xmlns:p14="http://schemas.microsoft.com/office/powerpoint/2010/main" val="3656722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bwMode="auto">
          <a:xfrm>
            <a:off x="2" y="0"/>
            <a:ext cx="9166225" cy="6858000"/>
          </a:xfrm>
          <a:prstGeom prst="rect">
            <a:avLst/>
          </a:prstGeom>
          <a:solidFill>
            <a:schemeClr val="bg1"/>
          </a:solidFill>
          <a:ln w="9525" cap="flat" cmpd="sng" algn="ctr">
            <a:noFill/>
            <a:prstDash val="solid"/>
            <a:round/>
            <a:headEnd type="none" w="med" len="med"/>
            <a:tailEnd type="none" w="med" len="med"/>
          </a:ln>
          <a:effectLst/>
        </p:spPr>
        <p:txBody>
          <a:bodyPr/>
          <a:lstStyle/>
          <a:p>
            <a:pPr fontAlgn="base">
              <a:spcBef>
                <a:spcPct val="0"/>
              </a:spcBef>
              <a:spcAft>
                <a:spcPct val="25000"/>
              </a:spcAft>
              <a:buFontTx/>
              <a:buChar char="•"/>
              <a:defRPr/>
            </a:pPr>
            <a:endParaRPr lang="en-US" sz="2400" b="1" baseline="-25000" dirty="0">
              <a:solidFill>
                <a:srgbClr val="000000"/>
              </a:solidFill>
              <a:cs typeface="Arial" pitchFamily="34" charset="0"/>
            </a:endParaRPr>
          </a:p>
        </p:txBody>
      </p:sp>
      <p:sp>
        <p:nvSpPr>
          <p:cNvPr id="6" name="Rectangle 2"/>
          <p:cNvSpPr>
            <a:spLocks noChangeArrowheads="1"/>
          </p:cNvSpPr>
          <p:nvPr userDrawn="1"/>
        </p:nvSpPr>
        <p:spPr bwMode="auto">
          <a:xfrm>
            <a:off x="-3175" y="3581400"/>
            <a:ext cx="9170988" cy="3278188"/>
          </a:xfrm>
          <a:prstGeom prst="rect">
            <a:avLst/>
          </a:prstGeom>
          <a:solidFill>
            <a:srgbClr val="DDDDDD"/>
          </a:solidFill>
          <a:ln w="0" algn="ctr">
            <a:noFill/>
            <a:miter lim="800000"/>
            <a:headEnd/>
            <a:tailEnd/>
          </a:ln>
        </p:spPr>
        <p:txBody>
          <a:bodyPr wrap="none" lIns="0" tIns="0" rIns="0" bIns="0" anchor="ctr"/>
          <a:lstStyle/>
          <a:p>
            <a:pPr algn="ctr" fontAlgn="base">
              <a:spcBef>
                <a:spcPct val="0"/>
              </a:spcBef>
              <a:spcAft>
                <a:spcPct val="25000"/>
              </a:spcAft>
              <a:defRPr/>
            </a:pPr>
            <a:endParaRPr lang="en-GB" sz="2400" b="1" dirty="0">
              <a:solidFill>
                <a:srgbClr val="000000"/>
              </a:solidFill>
              <a:cs typeface="Arial" pitchFamily="34" charset="0"/>
            </a:endParaRPr>
          </a:p>
        </p:txBody>
      </p:sp>
      <p:sp>
        <p:nvSpPr>
          <p:cNvPr id="7" name="Line 7"/>
          <p:cNvSpPr>
            <a:spLocks noChangeShapeType="1"/>
          </p:cNvSpPr>
          <p:nvPr userDrawn="1"/>
        </p:nvSpPr>
        <p:spPr bwMode="auto">
          <a:xfrm>
            <a:off x="-3175" y="3429000"/>
            <a:ext cx="9170988" cy="0"/>
          </a:xfrm>
          <a:prstGeom prst="line">
            <a:avLst/>
          </a:prstGeom>
          <a:noFill/>
          <a:ln w="57150">
            <a:solidFill>
              <a:schemeClr val="folHlink"/>
            </a:solidFill>
            <a:round/>
            <a:headEnd/>
            <a:tailEnd/>
          </a:ln>
        </p:spPr>
        <p:txBody>
          <a:bodyPr/>
          <a:lstStyle/>
          <a:p>
            <a:pPr fontAlgn="base">
              <a:spcBef>
                <a:spcPct val="0"/>
              </a:spcBef>
              <a:spcAft>
                <a:spcPct val="0"/>
              </a:spcAft>
              <a:defRPr/>
            </a:pPr>
            <a:endParaRPr lang="en-US" sz="2400" b="1" dirty="0">
              <a:solidFill>
                <a:srgbClr val="000000"/>
              </a:solidFill>
              <a:cs typeface="Arial" pitchFamily="34" charset="0"/>
            </a:endParaRPr>
          </a:p>
        </p:txBody>
      </p:sp>
      <p:sp>
        <p:nvSpPr>
          <p:cNvPr id="8" name="Line 8"/>
          <p:cNvSpPr>
            <a:spLocks noChangeShapeType="1"/>
          </p:cNvSpPr>
          <p:nvPr userDrawn="1"/>
        </p:nvSpPr>
        <p:spPr bwMode="auto">
          <a:xfrm>
            <a:off x="-3175" y="3516313"/>
            <a:ext cx="9170988" cy="0"/>
          </a:xfrm>
          <a:prstGeom prst="line">
            <a:avLst/>
          </a:prstGeom>
          <a:noFill/>
          <a:ln w="57150">
            <a:solidFill>
              <a:srgbClr val="A50021"/>
            </a:solidFill>
            <a:round/>
            <a:headEnd/>
            <a:tailEnd/>
          </a:ln>
        </p:spPr>
        <p:txBody>
          <a:bodyPr/>
          <a:lstStyle/>
          <a:p>
            <a:pPr fontAlgn="base">
              <a:spcBef>
                <a:spcPct val="0"/>
              </a:spcBef>
              <a:spcAft>
                <a:spcPct val="0"/>
              </a:spcAft>
              <a:defRPr/>
            </a:pPr>
            <a:endParaRPr lang="en-US" sz="2400" b="1" dirty="0">
              <a:solidFill>
                <a:srgbClr val="000000"/>
              </a:solidFill>
              <a:cs typeface="Arial" pitchFamily="34" charset="0"/>
            </a:endParaRPr>
          </a:p>
        </p:txBody>
      </p:sp>
      <p:sp>
        <p:nvSpPr>
          <p:cNvPr id="9" name="TextBox 1"/>
          <p:cNvSpPr txBox="1">
            <a:spLocks noChangeArrowheads="1"/>
          </p:cNvSpPr>
          <p:nvPr userDrawn="1"/>
        </p:nvSpPr>
        <p:spPr bwMode="auto">
          <a:xfrm>
            <a:off x="182508" y="6498138"/>
            <a:ext cx="8771021" cy="292388"/>
          </a:xfrm>
          <a:prstGeom prst="rect">
            <a:avLst/>
          </a:prstGeom>
          <a:noFill/>
          <a:ln w="9525">
            <a:noFill/>
            <a:miter lim="800000"/>
            <a:headEnd/>
            <a:tailEnd/>
          </a:ln>
        </p:spPr>
        <p:txBody>
          <a:bodyPr wrap="square">
            <a:spAutoFit/>
          </a:bodyPr>
          <a:lstStyle/>
          <a:p>
            <a:pPr algn="ctr" fontAlgn="base">
              <a:spcBef>
                <a:spcPct val="0"/>
              </a:spcBef>
              <a:spcAft>
                <a:spcPct val="0"/>
              </a:spcAft>
              <a:defRPr/>
            </a:pPr>
            <a:r>
              <a:rPr lang="en-US" sz="1300" b="1" dirty="0" smtClean="0">
                <a:solidFill>
                  <a:srgbClr val="000000"/>
                </a:solidFill>
              </a:rPr>
              <a:t>EASL 2017</a:t>
            </a:r>
            <a:endParaRPr lang="en-US" sz="1300" b="1" baseline="30000" dirty="0">
              <a:solidFill>
                <a:srgbClr val="000000"/>
              </a:solidFill>
              <a:ea typeface="MS PGothic"/>
              <a:cs typeface="Arial" charset="0"/>
            </a:endParaRPr>
          </a:p>
        </p:txBody>
      </p:sp>
      <p:sp>
        <p:nvSpPr>
          <p:cNvPr id="2" name="Title 1"/>
          <p:cNvSpPr>
            <a:spLocks noGrp="1"/>
          </p:cNvSpPr>
          <p:nvPr>
            <p:ph type="ctrTitle"/>
          </p:nvPr>
        </p:nvSpPr>
        <p:spPr>
          <a:xfrm>
            <a:off x="619919" y="457200"/>
            <a:ext cx="7924800" cy="2816352"/>
          </a:xfrm>
        </p:spPr>
        <p:txBody>
          <a:bodyPr/>
          <a:lstStyle>
            <a:lvl1pPr algn="ctr">
              <a:defRPr sz="2800"/>
            </a:lvl1pPr>
          </a:lstStyle>
          <a:p>
            <a:r>
              <a:rPr lang="en-US" dirty="0" smtClean="0"/>
              <a:t>Click to edit Master title style</a:t>
            </a:r>
            <a:endParaRPr lang="en-US" dirty="0"/>
          </a:p>
        </p:txBody>
      </p:sp>
      <p:sp>
        <p:nvSpPr>
          <p:cNvPr id="3" name="Subtitle 2"/>
          <p:cNvSpPr>
            <a:spLocks noGrp="1"/>
          </p:cNvSpPr>
          <p:nvPr>
            <p:ph type="subTitle" idx="1"/>
          </p:nvPr>
        </p:nvSpPr>
        <p:spPr>
          <a:xfrm>
            <a:off x="620714" y="4114800"/>
            <a:ext cx="7924800" cy="609600"/>
          </a:xfrm>
        </p:spPr>
        <p:txBody>
          <a:bodyPr/>
          <a:lstStyle>
            <a:lvl1pPr marL="0" indent="0" algn="ctr">
              <a:buNone/>
              <a:defRPr sz="18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1" name="Text Placeholder 10"/>
          <p:cNvSpPr>
            <a:spLocks noGrp="1"/>
          </p:cNvSpPr>
          <p:nvPr>
            <p:ph type="body" sz="quarter" idx="11"/>
          </p:nvPr>
        </p:nvSpPr>
        <p:spPr>
          <a:xfrm>
            <a:off x="620714" y="5029200"/>
            <a:ext cx="7924800" cy="914400"/>
          </a:xfrm>
        </p:spPr>
        <p:txBody>
          <a:bodyPr/>
          <a:lstStyle>
            <a:lvl1pPr marL="0" indent="0" algn="ctr">
              <a:buNone/>
              <a:defRPr sz="1600"/>
            </a:lvl1pPr>
          </a:lstStyle>
          <a:p>
            <a:pPr lvl="0"/>
            <a:r>
              <a:rPr lang="en-US" dirty="0" smtClean="0"/>
              <a:t>Click to edit Master text styles</a:t>
            </a:r>
          </a:p>
        </p:txBody>
      </p:sp>
    </p:spTree>
    <p:extLst>
      <p:ext uri="{BB962C8B-B14F-4D97-AF65-F5344CB8AC3E}">
        <p14:creationId xmlns:p14="http://schemas.microsoft.com/office/powerpoint/2010/main" val="28487807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flipH="1">
            <a:off x="0" y="4495800"/>
            <a:ext cx="9144000" cy="2362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H="1">
            <a:off x="1295400" y="4191000"/>
            <a:ext cx="7848600" cy="304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flipH="1">
            <a:off x="-1" y="4191000"/>
            <a:ext cx="1262063"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286769" y="1981200"/>
            <a:ext cx="6561831" cy="1905000"/>
          </a:xfrm>
        </p:spPr>
        <p:txBody>
          <a:bodyPr/>
          <a:lstStyle>
            <a:lvl1pPr>
              <a:defRPr sz="3200">
                <a:solidFill>
                  <a:schemeClr val="bg2">
                    <a:lumMod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1113" y="4724400"/>
            <a:ext cx="6567487" cy="990600"/>
          </a:xfrm>
        </p:spPr>
        <p:txBody>
          <a:bodyPr/>
          <a:lstStyle>
            <a:lvl1pPr marL="0" indent="0" algn="l">
              <a:lnSpc>
                <a:spcPct val="90000"/>
              </a:lnSpc>
              <a:spcBef>
                <a:spcPts val="0"/>
              </a:spcBef>
              <a:buNone/>
              <a:defRPr sz="18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6654126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648200" y="6537325"/>
            <a:ext cx="609600" cy="168275"/>
          </a:xfrm>
        </p:spPr>
        <p:txBody>
          <a:bodyPr/>
          <a:lstStyle/>
          <a:p>
            <a:fld id="{73DA7526-15BB-48E1-9F81-758A2F594C9B}"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1"/>
          </p:nvPr>
        </p:nvSpPr>
        <p:spPr>
          <a:xfrm>
            <a:off x="5334000" y="6537325"/>
            <a:ext cx="3048000" cy="164592"/>
          </a:xfrm>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21490194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udy Name,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D0FEEB-4FFA-4B2A-9191-DF0E6DCF3051}"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10" name="Text Placeholder 4"/>
          <p:cNvSpPr>
            <a:spLocks noGrp="1"/>
          </p:cNvSpPr>
          <p:nvPr>
            <p:ph type="body" sz="quarter" idx="13"/>
          </p:nvPr>
        </p:nvSpPr>
        <p:spPr>
          <a:xfrm>
            <a:off x="457200" y="154546"/>
            <a:ext cx="8229600" cy="302654"/>
          </a:xfrm>
        </p:spPr>
        <p:txBody>
          <a:bodyPr anchor="b"/>
          <a:lstStyle>
            <a:lvl1pPr marL="0" indent="0">
              <a:spcBef>
                <a:spcPts val="0"/>
              </a:spcBef>
              <a:buNone/>
              <a:defRPr sz="16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16597324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8288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207FF4A1-E715-438F-AC5E-1FE2A5676353}"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186057875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udy Name, Title, Subtitle and Content">
    <p:spTree>
      <p:nvGrpSpPr>
        <p:cNvPr id="1" name=""/>
        <p:cNvGrpSpPr/>
        <p:nvPr/>
      </p:nvGrpSpPr>
      <p:grpSpPr>
        <a:xfrm>
          <a:off x="0" y="0"/>
          <a:ext cx="0" cy="0"/>
          <a:chOff x="0" y="0"/>
          <a:chExt cx="0" cy="0"/>
        </a:xfrm>
      </p:grpSpPr>
      <p:sp>
        <p:nvSpPr>
          <p:cNvPr id="12" name="Text Placeholder 4"/>
          <p:cNvSpPr>
            <a:spLocks noGrp="1"/>
          </p:cNvSpPr>
          <p:nvPr>
            <p:ph type="body" sz="quarter" idx="17"/>
          </p:nvPr>
        </p:nvSpPr>
        <p:spPr>
          <a:xfrm>
            <a:off x="457200" y="154546"/>
            <a:ext cx="8229600" cy="302654"/>
          </a:xfrm>
        </p:spPr>
        <p:txBody>
          <a:bodyPr anchor="b"/>
          <a:lstStyle>
            <a:lvl1pPr marL="0" indent="0">
              <a:spcBef>
                <a:spcPts val="0"/>
              </a:spcBef>
              <a:buNone/>
              <a:defRPr sz="16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288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745924F6-AC46-45E1-86FD-204DCC3FE35B}"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161602788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flipH="1">
            <a:off x="0" y="3877574"/>
            <a:ext cx="9144000" cy="29804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H="1">
            <a:off x="1295400" y="3801374"/>
            <a:ext cx="7848600" cy="76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flipH="1">
            <a:off x="-3" y="3801374"/>
            <a:ext cx="1262063" cy="7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286769" y="2057400"/>
            <a:ext cx="6561831" cy="1371600"/>
          </a:xfrm>
        </p:spPr>
        <p:txBody>
          <a:bodyPr anchor="b"/>
          <a:lstStyle>
            <a:lvl1pPr algn="l">
              <a:defRPr sz="3200" b="0" cap="none" baseline="0">
                <a:solidFill>
                  <a:schemeClr val="bg2">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1113" y="4106174"/>
            <a:ext cx="6567486" cy="990600"/>
          </a:xfrm>
        </p:spPr>
        <p:txBody>
          <a:bodyPr anchor="t"/>
          <a:lstStyle>
            <a:lvl1pPr marL="0" indent="0">
              <a:spcBef>
                <a:spcPts val="0"/>
              </a:spcBef>
              <a:buNone/>
              <a:defRPr sz="2000">
                <a:solidFill>
                  <a:schemeClr val="bg2">
                    <a:lumMod val="50000"/>
                  </a:schemeClr>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spTree>
    <p:extLst>
      <p:ext uri="{BB962C8B-B14F-4D97-AF65-F5344CB8AC3E}">
        <p14:creationId xmlns:p14="http://schemas.microsoft.com/office/powerpoint/2010/main" val="180597104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ection Header with #">
    <p:spTree>
      <p:nvGrpSpPr>
        <p:cNvPr id="1" name=""/>
        <p:cNvGrpSpPr/>
        <p:nvPr/>
      </p:nvGrpSpPr>
      <p:grpSpPr>
        <a:xfrm>
          <a:off x="0" y="0"/>
          <a:ext cx="0" cy="0"/>
          <a:chOff x="0" y="0"/>
          <a:chExt cx="0" cy="0"/>
        </a:xfrm>
      </p:grpSpPr>
      <p:sp>
        <p:nvSpPr>
          <p:cNvPr id="19" name="Rectangle 18"/>
          <p:cNvSpPr/>
          <p:nvPr/>
        </p:nvSpPr>
        <p:spPr>
          <a:xfrm flipH="1">
            <a:off x="0" y="3877574"/>
            <a:ext cx="9144000" cy="29804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H="1">
            <a:off x="1295400" y="3801374"/>
            <a:ext cx="7848600" cy="76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hasCustomPrompt="1"/>
          </p:nvPr>
        </p:nvSpPr>
        <p:spPr>
          <a:xfrm>
            <a:off x="1286769" y="2514600"/>
            <a:ext cx="6561831" cy="914400"/>
          </a:xfrm>
        </p:spPr>
        <p:txBody>
          <a:bodyPr anchor="b"/>
          <a:lstStyle>
            <a:lvl1pPr algn="l">
              <a:defRPr sz="3200" b="0" cap="none" baseline="0">
                <a:solidFill>
                  <a:schemeClr val="bg2">
                    <a:lumMod val="50000"/>
                  </a:schemeClr>
                </a:solidFill>
              </a:defRPr>
            </a:lvl1p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1281113" y="4106174"/>
            <a:ext cx="6567486" cy="990600"/>
          </a:xfrm>
        </p:spPr>
        <p:txBody>
          <a:bodyPr anchor="t"/>
          <a:lstStyle>
            <a:lvl1pPr marL="0" indent="0">
              <a:spcBef>
                <a:spcPts val="0"/>
              </a:spcBef>
              <a:buNone/>
              <a:defRPr sz="2000">
                <a:solidFill>
                  <a:schemeClr val="bg2">
                    <a:lumMod val="50000"/>
                  </a:schemeClr>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sp>
        <p:nvSpPr>
          <p:cNvPr id="9" name="Text Placeholder 4"/>
          <p:cNvSpPr>
            <a:spLocks noGrp="1"/>
          </p:cNvSpPr>
          <p:nvPr>
            <p:ph type="body" sz="quarter" idx="11"/>
          </p:nvPr>
        </p:nvSpPr>
        <p:spPr>
          <a:xfrm>
            <a:off x="1295400" y="1752600"/>
            <a:ext cx="6553200" cy="685800"/>
          </a:xfrm>
        </p:spPr>
        <p:txBody>
          <a:bodyPr anchor="b"/>
          <a:lstStyle>
            <a:lvl1pPr marL="0" indent="0">
              <a:spcBef>
                <a:spcPts val="0"/>
              </a:spcBef>
              <a:buNone/>
              <a:defRPr sz="1800">
                <a:solidFill>
                  <a:schemeClr val="tx2"/>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2" name="Rectangle 11"/>
          <p:cNvSpPr/>
          <p:nvPr/>
        </p:nvSpPr>
        <p:spPr>
          <a:xfrm flipH="1">
            <a:off x="-3" y="3801374"/>
            <a:ext cx="1262063" cy="7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07780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udy Name,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C8E361-5C7E-47E4-A5A9-ED90CF731150}"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10" name="Text Placeholder 4"/>
          <p:cNvSpPr>
            <a:spLocks noGrp="1"/>
          </p:cNvSpPr>
          <p:nvPr>
            <p:ph type="body" sz="quarter" idx="13"/>
          </p:nvPr>
        </p:nvSpPr>
        <p:spPr>
          <a:xfrm>
            <a:off x="457200" y="154546"/>
            <a:ext cx="8229600" cy="302654"/>
          </a:xfrm>
        </p:spPr>
        <p:txBody>
          <a:bodyPr anchor="b"/>
          <a:lstStyle>
            <a:lvl1pPr marL="0" indent="0">
              <a:spcBef>
                <a:spcPts val="0"/>
              </a:spcBef>
              <a:buNone/>
              <a:defRPr sz="16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1778938074"/>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3192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1524000"/>
            <a:ext cx="393192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F825F1C-9B4F-4846-94E0-51E09C20C83A}"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359019227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7D499FDB-B75F-43BF-B2F9-4D4F630FFA9E}"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16" name="Content Placeholder 2"/>
          <p:cNvSpPr>
            <a:spLocks noGrp="1"/>
          </p:cNvSpPr>
          <p:nvPr>
            <p:ph sz="half" idx="15"/>
          </p:nvPr>
        </p:nvSpPr>
        <p:spPr>
          <a:xfrm>
            <a:off x="326898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Content Placeholder 2"/>
          <p:cNvSpPr>
            <a:spLocks noGrp="1"/>
          </p:cNvSpPr>
          <p:nvPr>
            <p:ph sz="half" idx="17"/>
          </p:nvPr>
        </p:nvSpPr>
        <p:spPr>
          <a:xfrm>
            <a:off x="608076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9273905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02C40AB1-CDAC-4143-B4B0-DFED631C66A0}"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4" name="Content Placeholder 3"/>
          <p:cNvSpPr>
            <a:spLocks noGrp="1"/>
          </p:cNvSpPr>
          <p:nvPr>
            <p:ph sz="half" idx="2"/>
          </p:nvPr>
        </p:nvSpPr>
        <p:spPr>
          <a:xfrm>
            <a:off x="4754880" y="15240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2"/>
          <p:cNvSpPr>
            <a:spLocks noGrp="1"/>
          </p:cNvSpPr>
          <p:nvPr>
            <p:ph sz="half" idx="13"/>
          </p:nvPr>
        </p:nvSpPr>
        <p:spPr>
          <a:xfrm>
            <a:off x="457200" y="39624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3"/>
          <p:cNvSpPr>
            <a:spLocks noGrp="1"/>
          </p:cNvSpPr>
          <p:nvPr>
            <p:ph sz="half" idx="14"/>
          </p:nvPr>
        </p:nvSpPr>
        <p:spPr>
          <a:xfrm>
            <a:off x="4754880" y="3962400"/>
            <a:ext cx="3931920" cy="2209800"/>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0639659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24000"/>
            <a:ext cx="3931920" cy="609600"/>
          </a:xfrm>
        </p:spPr>
        <p:txBody>
          <a:bodyPr anchor="ctr"/>
          <a:lstStyle>
            <a:lvl1pPr marL="0" indent="0">
              <a:lnSpc>
                <a:spcPct val="90000"/>
              </a:lnSpc>
              <a:spcBef>
                <a:spcPts val="0"/>
              </a:spcBef>
              <a:buNone/>
              <a:defRPr sz="20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09800"/>
            <a:ext cx="3931920"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524000"/>
            <a:ext cx="3931920" cy="609600"/>
          </a:xfrm>
        </p:spPr>
        <p:txBody>
          <a:bodyPr anchor="ctr"/>
          <a:lstStyle>
            <a:lvl1pPr marL="0" indent="0">
              <a:lnSpc>
                <a:spcPct val="90000"/>
              </a:lnSpc>
              <a:spcBef>
                <a:spcPts val="0"/>
              </a:spcBef>
              <a:buNone/>
              <a:defRPr sz="20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209800"/>
            <a:ext cx="3931920"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731639A2-1394-44D1-8DF5-9E68984F24BB}"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11" name="Footer Placeholder 10"/>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99327872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99A29015-3485-490E-B5C0-990C487D7DE0}"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7" name="Footer Placeholder 6"/>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220478376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BC65C49A-EE85-4C8E-B9EC-C87BB518B500}"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9587713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85BC25-1E47-48A8-99AA-36E888A41C99}"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38632516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57200" y="1524001"/>
            <a:ext cx="594360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53200" y="1524000"/>
            <a:ext cx="2133600" cy="4648200"/>
          </a:xfrm>
        </p:spPr>
        <p:txBody>
          <a:bodyPr/>
          <a:lstStyle>
            <a:lvl1pPr marL="0" indent="0">
              <a:lnSpc>
                <a:spcPct val="90000"/>
              </a:lnSpc>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633089E-DDCA-4DBE-A28D-543CEA98E971}"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37951672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400" b="0"/>
            </a:lvl1pPr>
          </a:lstStyle>
          <a:p>
            <a:r>
              <a:rPr lang="en-US" smtClean="0"/>
              <a:t>Click to edit Master title style</a:t>
            </a:r>
            <a:endParaRPr lang="en-US"/>
          </a:p>
        </p:txBody>
      </p:sp>
      <p:sp>
        <p:nvSpPr>
          <p:cNvPr id="3" name="Picture Placeholder 2"/>
          <p:cNvSpPr>
            <a:spLocks noGrp="1"/>
          </p:cNvSpPr>
          <p:nvPr>
            <p:ph type="pic" idx="1"/>
          </p:nvPr>
        </p:nvSpPr>
        <p:spPr>
          <a:xfrm>
            <a:off x="457200" y="1524000"/>
            <a:ext cx="5943600" cy="4652513"/>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553200" y="1524000"/>
            <a:ext cx="2133600" cy="46482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7555BBD-8B10-47FC-A02C-DB3734198D95}"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173878106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Topic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286000"/>
            <a:ext cx="3959352"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36B8CB1E-E5C1-4CD9-AE1B-0C938E65E009}"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14" name="Text Placeholder 4"/>
          <p:cNvSpPr>
            <a:spLocks noGrp="1"/>
          </p:cNvSpPr>
          <p:nvPr>
            <p:ph type="body" sz="quarter" idx="14"/>
          </p:nvPr>
        </p:nvSpPr>
        <p:spPr>
          <a:xfrm>
            <a:off x="457200" y="1524000"/>
            <a:ext cx="3959352"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6" name="Content Placeholder 2"/>
          <p:cNvSpPr>
            <a:spLocks noGrp="1"/>
          </p:cNvSpPr>
          <p:nvPr>
            <p:ph sz="half" idx="15"/>
          </p:nvPr>
        </p:nvSpPr>
        <p:spPr>
          <a:xfrm>
            <a:off x="4727448" y="2286000"/>
            <a:ext cx="3959352"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4727448" y="1524000"/>
            <a:ext cx="3959352"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15694220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8288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C87FF330-3CE5-4C6C-94AD-F1535220CDC3}"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209980608"/>
      </p:ext>
    </p:extLst>
  </p:cSld>
  <p:clrMapOvr>
    <a:masterClrMapping/>
  </p:clrMapOvr>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hree Topic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3B3DCA5D-BB80-4343-BFC4-10383AACA44C}"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
        <p:nvSpPr>
          <p:cNvPr id="14" name="Text Placeholder 4"/>
          <p:cNvSpPr>
            <a:spLocks noGrp="1"/>
          </p:cNvSpPr>
          <p:nvPr>
            <p:ph type="body" sz="quarter" idx="14"/>
          </p:nvPr>
        </p:nvSpPr>
        <p:spPr>
          <a:xfrm>
            <a:off x="45720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6" name="Content Placeholder 2"/>
          <p:cNvSpPr>
            <a:spLocks noGrp="1"/>
          </p:cNvSpPr>
          <p:nvPr>
            <p:ph sz="half" idx="15"/>
          </p:nvPr>
        </p:nvSpPr>
        <p:spPr>
          <a:xfrm>
            <a:off x="326898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26898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8" name="Content Placeholder 2"/>
          <p:cNvSpPr>
            <a:spLocks noGrp="1"/>
          </p:cNvSpPr>
          <p:nvPr>
            <p:ph sz="half" idx="17"/>
          </p:nvPr>
        </p:nvSpPr>
        <p:spPr>
          <a:xfrm>
            <a:off x="6080760" y="2286000"/>
            <a:ext cx="2606040" cy="3886200"/>
          </a:xfrm>
          <a:ln w="19050">
            <a:solidFill>
              <a:schemeClr val="bg1">
                <a:lumMod val="50000"/>
              </a:schemeClr>
            </a:solidFill>
            <a:miter lim="800000"/>
          </a:ln>
        </p:spPr>
        <p:txBody>
          <a:bodyPr lIns="182880" tIns="182880" rIns="182880" bIns="9144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9" name="Text Placeholder 4"/>
          <p:cNvSpPr>
            <a:spLocks noGrp="1"/>
          </p:cNvSpPr>
          <p:nvPr>
            <p:ph type="body" sz="quarter" idx="18"/>
          </p:nvPr>
        </p:nvSpPr>
        <p:spPr>
          <a:xfrm>
            <a:off x="6080760" y="1524000"/>
            <a:ext cx="2606040" cy="762000"/>
          </a:xfrm>
          <a:solidFill>
            <a:schemeClr val="bg1">
              <a:lumMod val="50000"/>
            </a:schemeClr>
          </a:solidFill>
          <a:ln w="19050">
            <a:solidFill>
              <a:schemeClr val="bg1">
                <a:lumMod val="50000"/>
              </a:schemeClr>
            </a:solidFill>
            <a:miter lim="800000"/>
          </a:ln>
        </p:spPr>
        <p:txBody>
          <a:bodyPr lIns="91440" tIns="91440" rIns="91440" bIns="91440" anchor="ctr"/>
          <a:lstStyle>
            <a:lvl1pPr marL="0" indent="0" algn="ctr">
              <a:spcBef>
                <a:spcPts val="0"/>
              </a:spcBef>
              <a:buNone/>
              <a:defRPr sz="20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Tree>
    <p:extLst>
      <p:ext uri="{BB962C8B-B14F-4D97-AF65-F5344CB8AC3E}">
        <p14:creationId xmlns:p14="http://schemas.microsoft.com/office/powerpoint/2010/main" val="396247317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83CC83-C514-4657-A39C-D7A21A7EA70B}"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277087759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5" name="Group 4"/>
          <p:cNvGrpSpPr/>
          <p:nvPr/>
        </p:nvGrpSpPr>
        <p:grpSpPr>
          <a:xfrm>
            <a:off x="7889136" y="0"/>
            <a:ext cx="77359" cy="6172200"/>
            <a:chOff x="7889136" y="0"/>
            <a:chExt cx="77359" cy="6172200"/>
          </a:xfrm>
        </p:grpSpPr>
        <p:sp>
          <p:nvSpPr>
            <p:cNvPr id="11" name="Rectangle 10"/>
            <p:cNvSpPr/>
            <p:nvPr/>
          </p:nvSpPr>
          <p:spPr>
            <a:xfrm rot="5400000">
              <a:off x="4835040" y="3054097"/>
              <a:ext cx="6172199" cy="64007"/>
            </a:xfrm>
            <a:prstGeom prst="rect">
              <a:avLst/>
            </a:prstGeom>
            <a:solidFill>
              <a:srgbClr val="969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rot="5400000">
              <a:off x="7692545" y="196597"/>
              <a:ext cx="457200" cy="64007"/>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3" name="Straight Connector 12"/>
            <p:cNvCxnSpPr/>
            <p:nvPr/>
          </p:nvCxnSpPr>
          <p:spPr>
            <a:xfrm rot="5400000">
              <a:off x="7927818" y="418523"/>
              <a:ext cx="0" cy="77354"/>
            </a:xfrm>
            <a:prstGeom prst="line">
              <a:avLst/>
            </a:prstGeom>
            <a:ln w="28575">
              <a:solidFill>
                <a:schemeClr val="bg1"/>
              </a:solidFill>
              <a:miter lim="800000"/>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rot="5400000">
              <a:off x="7699218" y="189923"/>
              <a:ext cx="457200" cy="77354"/>
              <a:chOff x="0" y="139700"/>
              <a:chExt cx="457200" cy="77354"/>
            </a:xfrm>
          </p:grpSpPr>
          <p:sp>
            <p:nvSpPr>
              <p:cNvPr id="15" name="Rectangle 14"/>
              <p:cNvSpPr/>
              <p:nvPr/>
            </p:nvSpPr>
            <p:spPr>
              <a:xfrm>
                <a:off x="0" y="153047"/>
                <a:ext cx="457200" cy="64007"/>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 name="Straight Connector 15"/>
              <p:cNvCxnSpPr/>
              <p:nvPr/>
            </p:nvCxnSpPr>
            <p:spPr>
              <a:xfrm>
                <a:off x="457200" y="139700"/>
                <a:ext cx="0" cy="77354"/>
              </a:xfrm>
              <a:prstGeom prst="line">
                <a:avLst/>
              </a:prstGeom>
              <a:ln w="28575">
                <a:solidFill>
                  <a:schemeClr val="bg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Vertical Title 1"/>
          <p:cNvSpPr>
            <a:spLocks noGrp="1"/>
          </p:cNvSpPr>
          <p:nvPr>
            <p:ph type="title" orient="vert"/>
          </p:nvPr>
        </p:nvSpPr>
        <p:spPr>
          <a:xfrm>
            <a:off x="8001000" y="457200"/>
            <a:ext cx="685800" cy="57149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7162800" cy="571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F3E3B8-7D0B-4539-9507-C413D2D02FE3}"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r>
              <a:rPr lang="en-US" smtClean="0">
                <a:solidFill>
                  <a:prstClr val="black">
                    <a:lumMod val="50000"/>
                    <a:lumOff val="50000"/>
                  </a:prstClr>
                </a:solidFill>
              </a:rPr>
              <a:t>Biometrics, Bioinformatics</a:t>
            </a:r>
            <a:endParaRPr lang="en-US">
              <a:solidFill>
                <a:prstClr val="black">
                  <a:lumMod val="50000"/>
                  <a:lumOff val="50000"/>
                </a:prstClr>
              </a:solidFill>
            </a:endParaRPr>
          </a:p>
        </p:txBody>
      </p:sp>
    </p:spTree>
    <p:extLst>
      <p:ext uri="{BB962C8B-B14F-4D97-AF65-F5344CB8AC3E}">
        <p14:creationId xmlns:p14="http://schemas.microsoft.com/office/powerpoint/2010/main" val="172277916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4649" y="128016"/>
            <a:ext cx="7900416" cy="908622"/>
          </a:xfrm>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609600" y="6248400"/>
            <a:ext cx="8015288" cy="457200"/>
          </a:xfrm>
        </p:spPr>
        <p:txBody>
          <a:bodyPr anchor="b"/>
          <a:lstStyle>
            <a:lvl1pPr marL="0" indent="0">
              <a:spcBef>
                <a:spcPts val="0"/>
              </a:spcBef>
              <a:buNone/>
              <a:defRPr sz="1200"/>
            </a:lvl1pPr>
          </a:lstStyle>
          <a:p>
            <a:pPr lvl="0"/>
            <a:r>
              <a:rPr lang="en-US" smtClean="0"/>
              <a:t>Click to edit Master text styles</a:t>
            </a:r>
          </a:p>
        </p:txBody>
      </p:sp>
    </p:spTree>
    <p:extLst>
      <p:ext uri="{BB962C8B-B14F-4D97-AF65-F5344CB8AC3E}">
        <p14:creationId xmlns:p14="http://schemas.microsoft.com/office/powerpoint/2010/main" val="5872705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udy Name, Title, Subtitle and Content">
    <p:spTree>
      <p:nvGrpSpPr>
        <p:cNvPr id="1" name=""/>
        <p:cNvGrpSpPr/>
        <p:nvPr/>
      </p:nvGrpSpPr>
      <p:grpSpPr>
        <a:xfrm>
          <a:off x="0" y="0"/>
          <a:ext cx="0" cy="0"/>
          <a:chOff x="0" y="0"/>
          <a:chExt cx="0" cy="0"/>
        </a:xfrm>
      </p:grpSpPr>
      <p:sp>
        <p:nvSpPr>
          <p:cNvPr id="12" name="Text Placeholder 4"/>
          <p:cNvSpPr>
            <a:spLocks noGrp="1"/>
          </p:cNvSpPr>
          <p:nvPr>
            <p:ph type="body" sz="quarter" idx="17"/>
          </p:nvPr>
        </p:nvSpPr>
        <p:spPr>
          <a:xfrm>
            <a:off x="457200" y="154546"/>
            <a:ext cx="8229600" cy="302654"/>
          </a:xfrm>
        </p:spPr>
        <p:txBody>
          <a:bodyPr anchor="b"/>
          <a:lstStyle>
            <a:lvl1pPr marL="0" indent="0">
              <a:spcBef>
                <a:spcPts val="0"/>
              </a:spcBef>
              <a:buNone/>
              <a:defRPr sz="16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288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457200" y="1371600"/>
            <a:ext cx="8229600" cy="304800"/>
          </a:xfrm>
        </p:spPr>
        <p:txBody>
          <a:bodyPr/>
          <a:lstStyle>
            <a:lvl1pPr marL="0" indent="0">
              <a:lnSpc>
                <a:spcPct val="90000"/>
              </a:lnSpc>
              <a:spcBef>
                <a:spcPts val="0"/>
              </a:spcBef>
              <a:buNone/>
              <a:defRPr sz="2000">
                <a:solidFill>
                  <a:schemeClr val="bg2">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smtClean="0"/>
              <a:t>Click to add subtitle</a:t>
            </a:r>
          </a:p>
        </p:txBody>
      </p:sp>
      <p:sp>
        <p:nvSpPr>
          <p:cNvPr id="7" name="Date Placeholder 6"/>
          <p:cNvSpPr>
            <a:spLocks noGrp="1"/>
          </p:cNvSpPr>
          <p:nvPr>
            <p:ph type="dt" sz="half" idx="14"/>
          </p:nvPr>
        </p:nvSpPr>
        <p:spPr/>
        <p:txBody>
          <a:bodyPr/>
          <a:lstStyle/>
          <a:p>
            <a:fld id="{E76B27D3-16AB-415F-9A78-F12BFD90219C}"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8" name="Footer Placeholder 7"/>
          <p:cNvSpPr>
            <a:spLocks noGrp="1"/>
          </p:cNvSpPr>
          <p:nvPr>
            <p:ph type="ftr" sz="quarter" idx="15"/>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755147783"/>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flipH="1">
            <a:off x="0" y="3877574"/>
            <a:ext cx="9144000" cy="29804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7" name="Rectangle 16"/>
          <p:cNvSpPr/>
          <p:nvPr/>
        </p:nvSpPr>
        <p:spPr>
          <a:xfrm flipH="1">
            <a:off x="1295400" y="3801374"/>
            <a:ext cx="7848600" cy="76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nvSpPr>
        <p:spPr>
          <a:xfrm flipH="1">
            <a:off x="-3" y="3801374"/>
            <a:ext cx="1262063" cy="7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title"/>
          </p:nvPr>
        </p:nvSpPr>
        <p:spPr>
          <a:xfrm>
            <a:off x="1286769" y="2057400"/>
            <a:ext cx="6561831" cy="1371600"/>
          </a:xfrm>
        </p:spPr>
        <p:txBody>
          <a:bodyPr anchor="b"/>
          <a:lstStyle>
            <a:lvl1pPr algn="l">
              <a:defRPr sz="3200" b="0" cap="none" baseline="0">
                <a:solidFill>
                  <a:schemeClr val="bg2">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1113" y="4106174"/>
            <a:ext cx="6567486" cy="990600"/>
          </a:xfrm>
        </p:spPr>
        <p:txBody>
          <a:bodyPr anchor="t"/>
          <a:lstStyle>
            <a:lvl1pPr marL="0" indent="0">
              <a:spcBef>
                <a:spcPts val="0"/>
              </a:spcBef>
              <a:buNone/>
              <a:defRPr sz="2000">
                <a:solidFill>
                  <a:schemeClr val="bg2">
                    <a:lumMod val="50000"/>
                  </a:schemeClr>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spTree>
    <p:extLst>
      <p:ext uri="{BB962C8B-B14F-4D97-AF65-F5344CB8AC3E}">
        <p14:creationId xmlns:p14="http://schemas.microsoft.com/office/powerpoint/2010/main" val="15207315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with #">
    <p:spTree>
      <p:nvGrpSpPr>
        <p:cNvPr id="1" name=""/>
        <p:cNvGrpSpPr/>
        <p:nvPr/>
      </p:nvGrpSpPr>
      <p:grpSpPr>
        <a:xfrm>
          <a:off x="0" y="0"/>
          <a:ext cx="0" cy="0"/>
          <a:chOff x="0" y="0"/>
          <a:chExt cx="0" cy="0"/>
        </a:xfrm>
      </p:grpSpPr>
      <p:sp>
        <p:nvSpPr>
          <p:cNvPr id="19" name="Rectangle 18"/>
          <p:cNvSpPr/>
          <p:nvPr/>
        </p:nvSpPr>
        <p:spPr>
          <a:xfrm flipH="1">
            <a:off x="0" y="3877574"/>
            <a:ext cx="9144000" cy="29804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7" name="Rectangle 16"/>
          <p:cNvSpPr/>
          <p:nvPr/>
        </p:nvSpPr>
        <p:spPr>
          <a:xfrm flipH="1">
            <a:off x="1295400" y="3801374"/>
            <a:ext cx="7848600" cy="76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title" hasCustomPrompt="1"/>
          </p:nvPr>
        </p:nvSpPr>
        <p:spPr>
          <a:xfrm>
            <a:off x="1286769" y="2514600"/>
            <a:ext cx="6561831" cy="914400"/>
          </a:xfrm>
        </p:spPr>
        <p:txBody>
          <a:bodyPr anchor="b"/>
          <a:lstStyle>
            <a:lvl1pPr algn="l">
              <a:defRPr sz="3200" b="0" cap="none" baseline="0">
                <a:solidFill>
                  <a:schemeClr val="bg2">
                    <a:lumMod val="50000"/>
                  </a:schemeClr>
                </a:solidFill>
              </a:defRPr>
            </a:lvl1p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1281113" y="4106174"/>
            <a:ext cx="6567486" cy="990600"/>
          </a:xfrm>
        </p:spPr>
        <p:txBody>
          <a:bodyPr anchor="t"/>
          <a:lstStyle>
            <a:lvl1pPr marL="0" indent="0">
              <a:spcBef>
                <a:spcPts val="0"/>
              </a:spcBef>
              <a:buNone/>
              <a:defRPr sz="2000">
                <a:solidFill>
                  <a:schemeClr val="bg2">
                    <a:lumMod val="50000"/>
                  </a:schemeClr>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smtClean="0"/>
              <a:t>Click to edit Master text styles</a:t>
            </a:r>
          </a:p>
        </p:txBody>
      </p:sp>
      <p:sp>
        <p:nvSpPr>
          <p:cNvPr id="9" name="Text Placeholder 4"/>
          <p:cNvSpPr>
            <a:spLocks noGrp="1"/>
          </p:cNvSpPr>
          <p:nvPr>
            <p:ph type="body" sz="quarter" idx="11"/>
          </p:nvPr>
        </p:nvSpPr>
        <p:spPr>
          <a:xfrm>
            <a:off x="1295400" y="1752600"/>
            <a:ext cx="6553200" cy="685800"/>
          </a:xfrm>
        </p:spPr>
        <p:txBody>
          <a:bodyPr anchor="b"/>
          <a:lstStyle>
            <a:lvl1pPr marL="0" indent="0">
              <a:spcBef>
                <a:spcPts val="0"/>
              </a:spcBef>
              <a:buNone/>
              <a:defRPr sz="1800">
                <a:solidFill>
                  <a:schemeClr val="tx2"/>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smtClean="0"/>
              <a:t>Click to edit Master text styles</a:t>
            </a:r>
          </a:p>
        </p:txBody>
      </p:sp>
      <p:sp>
        <p:nvSpPr>
          <p:cNvPr id="12" name="Rectangle 11"/>
          <p:cNvSpPr/>
          <p:nvPr/>
        </p:nvSpPr>
        <p:spPr>
          <a:xfrm flipH="1">
            <a:off x="-3" y="3801374"/>
            <a:ext cx="1262063" cy="7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3006868849"/>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3192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1524000"/>
            <a:ext cx="3931920"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18F46AC-1284-4C64-A236-D92053DABD71}"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Tree>
    <p:extLst>
      <p:ext uri="{BB962C8B-B14F-4D97-AF65-F5344CB8AC3E}">
        <p14:creationId xmlns:p14="http://schemas.microsoft.com/office/powerpoint/2010/main" val="39500870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Date Placeholder 7"/>
          <p:cNvSpPr>
            <a:spLocks noGrp="1"/>
          </p:cNvSpPr>
          <p:nvPr>
            <p:ph type="dt" sz="half" idx="10"/>
          </p:nvPr>
        </p:nvSpPr>
        <p:spPr/>
        <p:txBody>
          <a:bodyPr/>
          <a:lstStyle/>
          <a:p>
            <a:fld id="{873D64D4-44E5-4CAA-B2F3-4CBF605ED41A}"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9" name="Footer Placeholder 8"/>
          <p:cNvSpPr>
            <a:spLocks noGrp="1"/>
          </p:cNvSpPr>
          <p:nvPr>
            <p:ph type="ftr" sz="quarter" idx="11"/>
          </p:nvPr>
        </p:nvSpPr>
        <p:spPr/>
        <p:txBody>
          <a:bodyPr/>
          <a:lstStyle/>
          <a:p>
            <a:r>
              <a:rPr lang="en-US" smtClean="0">
                <a:solidFill>
                  <a:prstClr val="black">
                    <a:lumMod val="50000"/>
                    <a:lumOff val="50000"/>
                  </a:prstClr>
                </a:solidFill>
              </a:rPr>
              <a:t>Author’s Last Name, Conference Name, Year, Presentation #</a:t>
            </a:r>
            <a:endParaRPr lang="en-US" dirty="0">
              <a:solidFill>
                <a:prstClr val="black">
                  <a:lumMod val="50000"/>
                  <a:lumOff val="50000"/>
                </a:prstClr>
              </a:solidFill>
            </a:endParaRPr>
          </a:p>
        </p:txBody>
      </p:sp>
      <p:sp>
        <p:nvSpPr>
          <p:cNvPr id="16" name="Content Placeholder 2"/>
          <p:cNvSpPr>
            <a:spLocks noGrp="1"/>
          </p:cNvSpPr>
          <p:nvPr>
            <p:ph sz="half" idx="15"/>
          </p:nvPr>
        </p:nvSpPr>
        <p:spPr>
          <a:xfrm>
            <a:off x="326898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Content Placeholder 2"/>
          <p:cNvSpPr>
            <a:spLocks noGrp="1"/>
          </p:cNvSpPr>
          <p:nvPr>
            <p:ph sz="half" idx="17"/>
          </p:nvPr>
        </p:nvSpPr>
        <p:spPr>
          <a:xfrm>
            <a:off x="6080760" y="1524000"/>
            <a:ext cx="2606040" cy="4648200"/>
          </a:xfrm>
          <a:ln w="19050">
            <a:noFill/>
            <a:miter lim="800000"/>
          </a:ln>
        </p:spPr>
        <p:txBody>
          <a:bodyPr lIns="0" tIns="0" rIns="0" bIns="0"/>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2304387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471488" y="1202527"/>
            <a:ext cx="8672512" cy="640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7" name="Rectangle 16"/>
          <p:cNvSpPr/>
          <p:nvPr/>
        </p:nvSpPr>
        <p:spPr>
          <a:xfrm>
            <a:off x="-1" y="1202527"/>
            <a:ext cx="442913" cy="640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Placeholder 1"/>
          <p:cNvSpPr>
            <a:spLocks noGrp="1"/>
          </p:cNvSpPr>
          <p:nvPr>
            <p:ph type="title"/>
          </p:nvPr>
        </p:nvSpPr>
        <p:spPr>
          <a:xfrm>
            <a:off x="457200" y="466436"/>
            <a:ext cx="8229600" cy="676564"/>
          </a:xfrm>
          <a:prstGeom prst="rect">
            <a:avLst/>
          </a:prstGeom>
        </p:spPr>
        <p:txBody>
          <a:bodyPr vert="horz" lIns="0" tIns="0" rIns="0" bIns="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524000"/>
            <a:ext cx="8229600" cy="46482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Date Placeholder 3"/>
          <p:cNvSpPr>
            <a:spLocks noGrp="1"/>
          </p:cNvSpPr>
          <p:nvPr>
            <p:ph type="dt" sz="half" idx="2"/>
          </p:nvPr>
        </p:nvSpPr>
        <p:spPr>
          <a:xfrm>
            <a:off x="4648200" y="6537325"/>
            <a:ext cx="609600" cy="168275"/>
          </a:xfrm>
          <a:prstGeom prst="rect">
            <a:avLst/>
          </a:prstGeom>
        </p:spPr>
        <p:txBody>
          <a:bodyPr vert="horz" lIns="0" tIns="0" rIns="0" bIns="0" rtlCol="0" anchor="b"/>
          <a:lstStyle>
            <a:lvl1pPr algn="r">
              <a:defRPr sz="800">
                <a:solidFill>
                  <a:schemeClr val="tx1">
                    <a:lumMod val="50000"/>
                    <a:lumOff val="50000"/>
                  </a:schemeClr>
                </a:solidFill>
              </a:defRPr>
            </a:lvl1pPr>
          </a:lstStyle>
          <a:p>
            <a:pPr fontAlgn="base">
              <a:spcBef>
                <a:spcPct val="0"/>
              </a:spcBef>
              <a:spcAft>
                <a:spcPct val="0"/>
              </a:spcAft>
            </a:pPr>
            <a:fld id="{A7A2B3B8-E6F5-41A9-BBCD-31FB41464D3C}" type="datetime1">
              <a:rPr lang="en-US" smtClean="0">
                <a:solidFill>
                  <a:prstClr val="black">
                    <a:lumMod val="50000"/>
                    <a:lumOff val="50000"/>
                  </a:prstClr>
                </a:solidFill>
                <a:cs typeface="Arial" charset="0"/>
              </a:rPr>
              <a:pPr fontAlgn="base">
                <a:spcBef>
                  <a:spcPct val="0"/>
                </a:spcBef>
                <a:spcAft>
                  <a:spcPct val="0"/>
                </a:spcAft>
              </a:pPr>
              <a:t>10/21/2019</a:t>
            </a:fld>
            <a:endParaRPr lang="en-US" dirty="0">
              <a:solidFill>
                <a:prstClr val="black">
                  <a:lumMod val="50000"/>
                  <a:lumOff val="50000"/>
                </a:prstClr>
              </a:solidFill>
              <a:cs typeface="Arial" charset="0"/>
            </a:endParaRPr>
          </a:p>
        </p:txBody>
      </p:sp>
      <p:sp>
        <p:nvSpPr>
          <p:cNvPr id="26" name="Footer Placeholder 4"/>
          <p:cNvSpPr>
            <a:spLocks noGrp="1"/>
          </p:cNvSpPr>
          <p:nvPr>
            <p:ph type="ftr" sz="quarter" idx="3"/>
          </p:nvPr>
        </p:nvSpPr>
        <p:spPr>
          <a:xfrm>
            <a:off x="5334000" y="6537325"/>
            <a:ext cx="3048000" cy="164592"/>
          </a:xfrm>
          <a:prstGeom prst="rect">
            <a:avLst/>
          </a:prstGeom>
        </p:spPr>
        <p:txBody>
          <a:bodyPr vert="horz" lIns="0" tIns="0" rIns="0" bIns="0" rtlCol="0" anchor="b"/>
          <a:lstStyle>
            <a:lvl1pPr algn="r">
              <a:defRPr sz="800">
                <a:solidFill>
                  <a:schemeClr val="tx1">
                    <a:lumMod val="50000"/>
                    <a:lumOff val="50000"/>
                  </a:schemeClr>
                </a:solidFill>
              </a:defRPr>
            </a:lvl1pPr>
          </a:lstStyle>
          <a:p>
            <a:pPr fontAlgn="base">
              <a:spcBef>
                <a:spcPct val="0"/>
              </a:spcBef>
              <a:spcAft>
                <a:spcPct val="0"/>
              </a:spcAft>
            </a:pPr>
            <a:r>
              <a:rPr lang="en-US" smtClean="0">
                <a:solidFill>
                  <a:prstClr val="black">
                    <a:lumMod val="50000"/>
                    <a:lumOff val="50000"/>
                  </a:prstClr>
                </a:solidFill>
                <a:cs typeface="Arial" charset="0"/>
              </a:rPr>
              <a:t>Author’s Last Name, Conference Name, Year, Presentation #</a:t>
            </a:r>
            <a:endParaRPr lang="en-US" dirty="0">
              <a:solidFill>
                <a:prstClr val="black">
                  <a:lumMod val="50000"/>
                  <a:lumOff val="50000"/>
                </a:prstClr>
              </a:solidFill>
              <a:cs typeface="Arial" charset="0"/>
            </a:endParaRPr>
          </a:p>
        </p:txBody>
      </p:sp>
      <p:sp>
        <p:nvSpPr>
          <p:cNvPr id="4" name="TextBox 3"/>
          <p:cNvSpPr txBox="1"/>
          <p:nvPr/>
        </p:nvSpPr>
        <p:spPr>
          <a:xfrm>
            <a:off x="8784291" y="6579679"/>
            <a:ext cx="323850" cy="244475"/>
          </a:xfrm>
          <a:prstGeom prst="rect">
            <a:avLst/>
          </a:prstGeom>
          <a:noFill/>
        </p:spPr>
        <p:txBody>
          <a:bodyPr wrap="square" lIns="0" tIns="0" rIns="0" bIns="0" rtlCol="0">
            <a:noAutofit/>
          </a:bodyPr>
          <a:lstStyle/>
          <a:p>
            <a:pPr fontAlgn="base">
              <a:lnSpc>
                <a:spcPct val="90000"/>
              </a:lnSpc>
              <a:spcBef>
                <a:spcPct val="0"/>
              </a:spcBef>
              <a:spcAft>
                <a:spcPct val="0"/>
              </a:spcAft>
            </a:pPr>
            <a:fld id="{CFA6C72B-6813-4FFC-AA44-773A6E202CBD}" type="slidenum">
              <a:rPr lang="en-US" sz="800" smtClean="0">
                <a:solidFill>
                  <a:prstClr val="black">
                    <a:lumMod val="50000"/>
                    <a:lumOff val="50000"/>
                  </a:prstClr>
                </a:solidFill>
                <a:cs typeface="Arial" charset="0"/>
              </a:rPr>
              <a:pPr fontAlgn="base">
                <a:lnSpc>
                  <a:spcPct val="90000"/>
                </a:lnSpc>
                <a:spcBef>
                  <a:spcPct val="0"/>
                </a:spcBef>
                <a:spcAft>
                  <a:spcPct val="0"/>
                </a:spcAft>
              </a:pPr>
              <a:t>‹#›</a:t>
            </a:fld>
            <a:endParaRPr lang="en-US" sz="800" dirty="0" smtClean="0">
              <a:solidFill>
                <a:prstClr val="black">
                  <a:lumMod val="50000"/>
                  <a:lumOff val="50000"/>
                </a:prstClr>
              </a:solidFill>
              <a:cs typeface="Arial" charset="0"/>
            </a:endParaRPr>
          </a:p>
        </p:txBody>
      </p:sp>
    </p:spTree>
    <p:extLst>
      <p:ext uri="{BB962C8B-B14F-4D97-AF65-F5344CB8AC3E}">
        <p14:creationId xmlns:p14="http://schemas.microsoft.com/office/powerpoint/2010/main" val="1547230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bg2">
            <a:lumMod val="75000"/>
          </a:schemeClr>
        </a:buClr>
        <a:buSzPct val="90000"/>
        <a:buFont typeface="Wingdings" panose="05000000000000000000" pitchFamily="2" charset="2"/>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bg2">
            <a:lumMod val="75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65100"/>
            <a:ext cx="7924800" cy="78740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55650" y="1676400"/>
            <a:ext cx="770255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87204" name="Line 4"/>
          <p:cNvSpPr>
            <a:spLocks noChangeShapeType="1"/>
          </p:cNvSpPr>
          <p:nvPr/>
        </p:nvSpPr>
        <p:spPr bwMode="auto">
          <a:xfrm>
            <a:off x="685800" y="1066800"/>
            <a:ext cx="7924800" cy="0"/>
          </a:xfrm>
          <a:prstGeom prst="line">
            <a:avLst/>
          </a:prstGeom>
          <a:noFill/>
          <a:ln w="53975">
            <a:solidFill>
              <a:srgbClr val="969696"/>
            </a:solidFill>
            <a:round/>
            <a:headEnd/>
            <a:tailEnd/>
          </a:ln>
          <a:effectLst/>
        </p:spPr>
        <p:txBody>
          <a:bodyPr wrap="none" anchor="ctr"/>
          <a:lstStyle/>
          <a:p>
            <a:pPr fontAlgn="base">
              <a:spcBef>
                <a:spcPct val="0"/>
              </a:spcBef>
              <a:spcAft>
                <a:spcPct val="25000"/>
              </a:spcAft>
              <a:buFontTx/>
              <a:buChar char="•"/>
              <a:defRPr/>
            </a:pPr>
            <a:endParaRPr lang="en-US" sz="3600" b="1" baseline="-25000" dirty="0">
              <a:solidFill>
                <a:srgbClr val="000000"/>
              </a:solidFill>
            </a:endParaRPr>
          </a:p>
        </p:txBody>
      </p:sp>
      <p:sp>
        <p:nvSpPr>
          <p:cNvPr id="1587225" name="Line 25"/>
          <p:cNvSpPr>
            <a:spLocks noChangeShapeType="1"/>
          </p:cNvSpPr>
          <p:nvPr userDrawn="1"/>
        </p:nvSpPr>
        <p:spPr bwMode="auto">
          <a:xfrm>
            <a:off x="685800" y="1143000"/>
            <a:ext cx="7924800" cy="0"/>
          </a:xfrm>
          <a:prstGeom prst="line">
            <a:avLst/>
          </a:prstGeom>
          <a:noFill/>
          <a:ln w="53975">
            <a:solidFill>
              <a:srgbClr val="A50021"/>
            </a:solidFill>
            <a:round/>
            <a:headEnd/>
            <a:tailEnd/>
          </a:ln>
          <a:effectLst/>
        </p:spPr>
        <p:txBody>
          <a:bodyPr wrap="none" anchor="ctr"/>
          <a:lstStyle/>
          <a:p>
            <a:pPr fontAlgn="base">
              <a:spcBef>
                <a:spcPct val="0"/>
              </a:spcBef>
              <a:spcAft>
                <a:spcPct val="25000"/>
              </a:spcAft>
              <a:buFontTx/>
              <a:buChar char="•"/>
              <a:defRPr/>
            </a:pPr>
            <a:endParaRPr lang="en-US" sz="3600" b="1" baseline="-25000" dirty="0">
              <a:solidFill>
                <a:srgbClr val="000000"/>
              </a:solidFill>
            </a:endParaRPr>
          </a:p>
        </p:txBody>
      </p:sp>
      <p:sp>
        <p:nvSpPr>
          <p:cNvPr id="2" name="Slide Number Placeholder 1"/>
          <p:cNvSpPr>
            <a:spLocks noGrp="1"/>
          </p:cNvSpPr>
          <p:nvPr>
            <p:ph type="sldNum" sz="quarter" idx="4"/>
          </p:nvPr>
        </p:nvSpPr>
        <p:spPr>
          <a:xfrm>
            <a:off x="6985000" y="6492879"/>
            <a:ext cx="2133600" cy="365125"/>
          </a:xfrm>
          <a:prstGeom prst="rect">
            <a:avLst/>
          </a:prstGeom>
        </p:spPr>
        <p:txBody>
          <a:bodyPr vert="horz" lIns="91440" tIns="45720" rIns="91440" bIns="45720" rtlCol="0" anchor="ctr"/>
          <a:lstStyle>
            <a:lvl1pPr algn="r">
              <a:defRPr sz="1200" b="1" baseline="-25000">
                <a:solidFill>
                  <a:srgbClr val="000000">
                    <a:tint val="75000"/>
                  </a:srgbClr>
                </a:solidFill>
                <a:latin typeface="+mn-lt"/>
              </a:defRPr>
            </a:lvl1pPr>
          </a:lstStyle>
          <a:p>
            <a:pPr fontAlgn="base">
              <a:spcBef>
                <a:spcPct val="0"/>
              </a:spcBef>
              <a:spcAft>
                <a:spcPct val="0"/>
              </a:spcAft>
              <a:defRPr/>
            </a:pPr>
            <a:fld id="{C4B6E519-2B19-4FD1-9DB5-C3407DF9395F}" type="slidenum">
              <a:rPr lang="en-US"/>
              <a:pPr fontAlgn="base">
                <a:spcBef>
                  <a:spcPct val="0"/>
                </a:spcBef>
                <a:spcAft>
                  <a:spcPct val="0"/>
                </a:spcAft>
                <a:defRPr/>
              </a:pPr>
              <a:t>‹#›</a:t>
            </a:fld>
            <a:endParaRPr lang="en-US" dirty="0"/>
          </a:p>
        </p:txBody>
      </p:sp>
      <p:sp>
        <p:nvSpPr>
          <p:cNvPr id="7" name="TextBox 6"/>
          <p:cNvSpPr txBox="1"/>
          <p:nvPr userDrawn="1"/>
        </p:nvSpPr>
        <p:spPr>
          <a:xfrm>
            <a:off x="685800" y="6497638"/>
            <a:ext cx="6858000" cy="277812"/>
          </a:xfrm>
          <a:prstGeom prst="rect">
            <a:avLst/>
          </a:prstGeom>
          <a:noFill/>
        </p:spPr>
        <p:txBody>
          <a:bodyPr>
            <a:spAutoFit/>
          </a:bodyPr>
          <a:lstStyle/>
          <a:p>
            <a:pPr fontAlgn="base">
              <a:spcBef>
                <a:spcPct val="0"/>
              </a:spcBef>
              <a:spcAft>
                <a:spcPct val="0"/>
              </a:spcAft>
              <a:defRPr/>
            </a:pPr>
            <a:endParaRPr lang="en-US" sz="1200" b="1" dirty="0">
              <a:solidFill>
                <a:srgbClr val="000000"/>
              </a:solidFill>
            </a:endParaRPr>
          </a:p>
        </p:txBody>
      </p:sp>
      <p:sp>
        <p:nvSpPr>
          <p:cNvPr id="4" name="TextBox 3"/>
          <p:cNvSpPr txBox="1"/>
          <p:nvPr userDrawn="1"/>
        </p:nvSpPr>
        <p:spPr>
          <a:xfrm>
            <a:off x="685800" y="6407154"/>
            <a:ext cx="6172200" cy="366713"/>
          </a:xfrm>
          <a:prstGeom prst="rect">
            <a:avLst/>
          </a:prstGeom>
          <a:noFill/>
        </p:spPr>
        <p:txBody>
          <a:bodyPr anchor="b"/>
          <a:lstStyle/>
          <a:p>
            <a:pPr fontAlgn="base">
              <a:spcBef>
                <a:spcPct val="0"/>
              </a:spcBef>
              <a:spcAft>
                <a:spcPct val="0"/>
              </a:spcAft>
              <a:defRPr/>
            </a:pPr>
            <a:endParaRPr lang="en-US" sz="1200" dirty="0">
              <a:solidFill>
                <a:srgbClr val="000000"/>
              </a:solidFill>
            </a:endParaRPr>
          </a:p>
        </p:txBody>
      </p:sp>
    </p:spTree>
    <p:extLst>
      <p:ext uri="{BB962C8B-B14F-4D97-AF65-F5344CB8AC3E}">
        <p14:creationId xmlns:p14="http://schemas.microsoft.com/office/powerpoint/2010/main" val="3255440461"/>
      </p:ext>
    </p:extLst>
  </p:cSld>
  <p:clrMap bg1="lt1" tx1="dk1" bg2="lt2" tx2="dk2" accent1="accent1" accent2="accent2" accent3="accent3" accent4="accent4" accent5="accent5" accent6="accent6" hlink="hlink" folHlink="folHlink"/>
  <p:sldLayoutIdLst>
    <p:sldLayoutId id="2147483683" r:id="rId1"/>
    <p:sldLayoutId id="214748368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20000"/>
        </a:spcBef>
        <a:spcAft>
          <a:spcPct val="0"/>
        </a:spcAft>
        <a:buClr>
          <a:srgbClr val="990000"/>
        </a:buClr>
        <a:buFont typeface="Symbol" pitchFamily="18"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471488" y="1202527"/>
            <a:ext cx="8672512" cy="640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1" y="1202527"/>
            <a:ext cx="442913" cy="640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466436"/>
            <a:ext cx="8229600" cy="676564"/>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524000"/>
            <a:ext cx="8229600" cy="4648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Date Placeholder 3"/>
          <p:cNvSpPr>
            <a:spLocks noGrp="1"/>
          </p:cNvSpPr>
          <p:nvPr>
            <p:ph type="dt" sz="half" idx="2"/>
          </p:nvPr>
        </p:nvSpPr>
        <p:spPr>
          <a:xfrm>
            <a:off x="4648200" y="6537325"/>
            <a:ext cx="609600" cy="168275"/>
          </a:xfrm>
          <a:prstGeom prst="rect">
            <a:avLst/>
          </a:prstGeom>
        </p:spPr>
        <p:txBody>
          <a:bodyPr vert="horz" lIns="0" tIns="0" rIns="0" bIns="0" rtlCol="0" anchor="b"/>
          <a:lstStyle>
            <a:lvl1pPr algn="r">
              <a:defRPr sz="800">
                <a:solidFill>
                  <a:schemeClr val="tx1">
                    <a:lumMod val="50000"/>
                    <a:lumOff val="50000"/>
                  </a:schemeClr>
                </a:solidFill>
              </a:defRPr>
            </a:lvl1pPr>
          </a:lstStyle>
          <a:p>
            <a:fld id="{9D786196-D339-48AE-B401-0B22BDD258E0}" type="datetime1">
              <a:rPr lang="en-US" smtClean="0">
                <a:solidFill>
                  <a:prstClr val="black">
                    <a:lumMod val="50000"/>
                    <a:lumOff val="50000"/>
                  </a:prstClr>
                </a:solidFill>
              </a:rPr>
              <a:pPr/>
              <a:t>10/21/2019</a:t>
            </a:fld>
            <a:endParaRPr lang="en-US">
              <a:solidFill>
                <a:prstClr val="black">
                  <a:lumMod val="50000"/>
                  <a:lumOff val="50000"/>
                </a:prstClr>
              </a:solidFill>
            </a:endParaRPr>
          </a:p>
        </p:txBody>
      </p:sp>
      <p:sp>
        <p:nvSpPr>
          <p:cNvPr id="26" name="Footer Placeholder 4"/>
          <p:cNvSpPr>
            <a:spLocks noGrp="1"/>
          </p:cNvSpPr>
          <p:nvPr>
            <p:ph type="ftr" sz="quarter" idx="3"/>
          </p:nvPr>
        </p:nvSpPr>
        <p:spPr>
          <a:xfrm>
            <a:off x="5334000" y="6537325"/>
            <a:ext cx="3048000" cy="164592"/>
          </a:xfrm>
          <a:prstGeom prst="rect">
            <a:avLst/>
          </a:prstGeom>
        </p:spPr>
        <p:txBody>
          <a:bodyPr vert="horz" lIns="0" tIns="0" rIns="0" bIns="0" rtlCol="0" anchor="b"/>
          <a:lstStyle>
            <a:lvl1pPr algn="r">
              <a:defRPr sz="800">
                <a:solidFill>
                  <a:schemeClr val="tx1">
                    <a:lumMod val="50000"/>
                    <a:lumOff val="50000"/>
                  </a:schemeClr>
                </a:solidFill>
              </a:defRPr>
            </a:lvl1pPr>
          </a:lstStyle>
          <a:p>
            <a:r>
              <a:rPr lang="en-US" smtClean="0">
                <a:solidFill>
                  <a:prstClr val="black">
                    <a:lumMod val="50000"/>
                    <a:lumOff val="50000"/>
                  </a:prstClr>
                </a:solidFill>
              </a:rPr>
              <a:t>Biometrics, Bioinformatics</a:t>
            </a:r>
            <a:endParaRPr lang="en-US" dirty="0">
              <a:solidFill>
                <a:prstClr val="black">
                  <a:lumMod val="50000"/>
                  <a:lumOff val="50000"/>
                </a:prstClr>
              </a:solidFill>
            </a:endParaRPr>
          </a:p>
        </p:txBody>
      </p:sp>
      <p:sp>
        <p:nvSpPr>
          <p:cNvPr id="4" name="TextBox 3"/>
          <p:cNvSpPr txBox="1"/>
          <p:nvPr/>
        </p:nvSpPr>
        <p:spPr>
          <a:xfrm>
            <a:off x="8784291" y="6579679"/>
            <a:ext cx="323850" cy="244475"/>
          </a:xfrm>
          <a:prstGeom prst="rect">
            <a:avLst/>
          </a:prstGeom>
          <a:noFill/>
        </p:spPr>
        <p:txBody>
          <a:bodyPr wrap="square" lIns="0" tIns="0" rIns="0" bIns="0" rtlCol="0">
            <a:noAutofit/>
          </a:bodyPr>
          <a:lstStyle/>
          <a:p>
            <a:pPr>
              <a:lnSpc>
                <a:spcPct val="90000"/>
              </a:lnSpc>
            </a:pPr>
            <a:fld id="{CFA6C72B-6813-4FFC-AA44-773A6E202CBD}" type="slidenum">
              <a:rPr lang="en-US" sz="800" smtClean="0">
                <a:solidFill>
                  <a:prstClr val="black">
                    <a:lumMod val="50000"/>
                    <a:lumOff val="50000"/>
                  </a:prstClr>
                </a:solidFill>
              </a:rPr>
              <a:pPr>
                <a:lnSpc>
                  <a:spcPct val="90000"/>
                </a:lnSpc>
              </a:pPr>
              <a:t>‹#›</a:t>
            </a:fld>
            <a:endParaRPr lang="en-US" sz="800" dirty="0" smtClean="0">
              <a:solidFill>
                <a:prstClr val="black">
                  <a:lumMod val="50000"/>
                  <a:lumOff val="50000"/>
                </a:prstClr>
              </a:solidFill>
            </a:endParaRPr>
          </a:p>
        </p:txBody>
      </p:sp>
    </p:spTree>
    <p:extLst>
      <p:ext uri="{BB962C8B-B14F-4D97-AF65-F5344CB8AC3E}">
        <p14:creationId xmlns:p14="http://schemas.microsoft.com/office/powerpoint/2010/main" val="328282376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24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bg2">
            <a:lumMod val="75000"/>
          </a:schemeClr>
        </a:buClr>
        <a:buSzPct val="90000"/>
        <a:buFont typeface="Wingdings" panose="05000000000000000000" pitchFamily="2" charset="2"/>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bg2">
            <a:lumMod val="75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6769" y="1600200"/>
            <a:ext cx="6942831" cy="2362200"/>
          </a:xfrm>
        </p:spPr>
        <p:txBody>
          <a:bodyPr/>
          <a:lstStyle/>
          <a:p>
            <a:r>
              <a:rPr lang="en-US" sz="2400" b="1" dirty="0" smtClean="0">
                <a:solidFill>
                  <a:schemeClr val="bg1">
                    <a:lumMod val="50000"/>
                  </a:schemeClr>
                </a:solidFill>
              </a:rPr>
              <a:t>A comparison of automatic cell identification for single-cell RNA sequencing data</a:t>
            </a:r>
            <a:endParaRPr lang="en-US" sz="2400" b="1" dirty="0">
              <a:solidFill>
                <a:schemeClr val="bg1">
                  <a:lumMod val="50000"/>
                </a:schemeClr>
              </a:solidFill>
            </a:endParaRPr>
          </a:p>
        </p:txBody>
      </p:sp>
      <p:sp>
        <p:nvSpPr>
          <p:cNvPr id="3" name="Subtitle 2"/>
          <p:cNvSpPr>
            <a:spLocks noGrp="1"/>
          </p:cNvSpPr>
          <p:nvPr>
            <p:ph type="subTitle" idx="1"/>
          </p:nvPr>
        </p:nvSpPr>
        <p:spPr>
          <a:xfrm>
            <a:off x="1295400" y="4724400"/>
            <a:ext cx="6567487" cy="990600"/>
          </a:xfrm>
        </p:spPr>
        <p:txBody>
          <a:bodyPr/>
          <a:lstStyle/>
          <a:p>
            <a:pPr>
              <a:lnSpc>
                <a:spcPct val="150000"/>
              </a:lnSpc>
            </a:pPr>
            <a:r>
              <a:rPr lang="en-US" dirty="0" smtClean="0"/>
              <a:t>Ruidong Li</a:t>
            </a:r>
          </a:p>
          <a:p>
            <a:pPr>
              <a:lnSpc>
                <a:spcPct val="150000"/>
              </a:lnSpc>
            </a:pPr>
            <a:r>
              <a:rPr lang="en-US" dirty="0" smtClean="0"/>
              <a:t>October 22, 2019</a:t>
            </a:r>
          </a:p>
        </p:txBody>
      </p:sp>
    </p:spTree>
    <p:extLst>
      <p:ext uri="{BB962C8B-B14F-4D97-AF65-F5344CB8AC3E}">
        <p14:creationId xmlns:p14="http://schemas.microsoft.com/office/powerpoint/2010/main" val="352891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Garnett</a:t>
            </a:r>
            <a:endParaRPr lang="en-US" dirty="0"/>
          </a:p>
        </p:txBody>
      </p:sp>
      <p:sp>
        <p:nvSpPr>
          <p:cNvPr id="3" name="Content Placeholder 2"/>
          <p:cNvSpPr>
            <a:spLocks noGrp="1"/>
          </p:cNvSpPr>
          <p:nvPr>
            <p:ph idx="1"/>
          </p:nvPr>
        </p:nvSpPr>
        <p:spPr>
          <a:xfrm>
            <a:off x="5943600" y="1873574"/>
            <a:ext cx="2895600" cy="3872852"/>
          </a:xfrm>
        </p:spPr>
        <p:txBody>
          <a:bodyPr/>
          <a:lstStyle/>
          <a:p>
            <a:r>
              <a:rPr lang="en-US" sz="1600" dirty="0" smtClean="0"/>
              <a:t>Automates and </a:t>
            </a:r>
            <a:r>
              <a:rPr lang="en-US" sz="1600" dirty="0"/>
              <a:t>standardizes the process of classifying cells based on </a:t>
            </a:r>
            <a:r>
              <a:rPr lang="en-US" sz="1600" dirty="0" smtClean="0"/>
              <a:t>marker genes</a:t>
            </a:r>
          </a:p>
          <a:p>
            <a:endParaRPr lang="en-US" sz="1600" dirty="0"/>
          </a:p>
          <a:p>
            <a:r>
              <a:rPr lang="en-US" sz="1600" dirty="0" smtClean="0"/>
              <a:t>Doesn’t require pre-classified training datasets</a:t>
            </a:r>
          </a:p>
          <a:p>
            <a:endParaRPr lang="en-US" sz="1600" dirty="0"/>
          </a:p>
          <a:p>
            <a:r>
              <a:rPr lang="en-US" sz="1600" dirty="0"/>
              <a:t>Garnett uses a marker file to allow users to specify cell type definitions. These definitions are then used to choose representative cells from each cell type to use when training the </a:t>
            </a:r>
            <a:r>
              <a:rPr lang="en-US" sz="1600" dirty="0" smtClean="0"/>
              <a:t>classifier</a:t>
            </a:r>
            <a:endParaRPr lang="en-US" sz="1600" dirty="0"/>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975748"/>
            <a:ext cx="5303520" cy="158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1842148"/>
            <a:ext cx="5303520" cy="1673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Garnett classifiers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5181600" cy="4251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6314" y="1716826"/>
            <a:ext cx="3322886" cy="1712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9130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single-cell </a:t>
            </a:r>
            <a:r>
              <a:rPr lang="en-US" dirty="0" err="1" smtClean="0"/>
              <a:t>RNAseq</a:t>
            </a:r>
            <a:r>
              <a:rPr lang="en-US" dirty="0" smtClean="0"/>
              <a:t> datasets</a:t>
            </a:r>
            <a:endParaRPr lang="en-US" dirty="0"/>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542584"/>
            <a:ext cx="5442565" cy="5010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91200" y="1799991"/>
            <a:ext cx="3276600" cy="4495800"/>
          </a:xfrm>
          <a:prstGeom prst="rect">
            <a:avLst/>
          </a:prstGeom>
          <a:noFill/>
        </p:spPr>
        <p:txBody>
          <a:bodyPr wrap="none" lIns="0" tIns="0" rIns="0" bIns="0" rtlCol="0">
            <a:noAutofit/>
          </a:bodyPr>
          <a:lstStyle/>
          <a:p>
            <a:pPr>
              <a:lnSpc>
                <a:spcPct val="90000"/>
              </a:lnSpc>
            </a:pPr>
            <a:r>
              <a:rPr lang="en-US" sz="1400" b="1" dirty="0" smtClean="0"/>
              <a:t>Number of cells:</a:t>
            </a:r>
          </a:p>
          <a:p>
            <a:pPr>
              <a:lnSpc>
                <a:spcPct val="90000"/>
              </a:lnSpc>
            </a:pPr>
            <a:r>
              <a:rPr lang="en-US" sz="1400" dirty="0" smtClean="0"/>
              <a:t>Typical sized datasets: 1500~8500</a:t>
            </a:r>
          </a:p>
          <a:p>
            <a:pPr>
              <a:lnSpc>
                <a:spcPct val="90000"/>
              </a:lnSpc>
            </a:pPr>
            <a:r>
              <a:rPr lang="en-US" sz="1400" dirty="0" smtClean="0"/>
              <a:t>Large datasets: &gt; 50,000</a:t>
            </a:r>
          </a:p>
          <a:p>
            <a:pPr>
              <a:lnSpc>
                <a:spcPct val="90000"/>
              </a:lnSpc>
            </a:pPr>
            <a:endParaRPr lang="en-US" sz="1400" dirty="0"/>
          </a:p>
          <a:p>
            <a:pPr>
              <a:lnSpc>
                <a:spcPct val="90000"/>
              </a:lnSpc>
            </a:pPr>
            <a:r>
              <a:rPr lang="en-US" sz="1400" b="1" dirty="0"/>
              <a:t>Protocols:</a:t>
            </a:r>
          </a:p>
          <a:p>
            <a:pPr>
              <a:lnSpc>
                <a:spcPct val="90000"/>
              </a:lnSpc>
            </a:pPr>
            <a:r>
              <a:rPr lang="en-US" sz="1400" dirty="0"/>
              <a:t>10X Chromium</a:t>
            </a:r>
          </a:p>
          <a:p>
            <a:pPr>
              <a:lnSpc>
                <a:spcPct val="90000"/>
              </a:lnSpc>
            </a:pPr>
            <a:r>
              <a:rPr lang="en-US" sz="1400" dirty="0"/>
              <a:t>Drop-</a:t>
            </a:r>
            <a:r>
              <a:rPr lang="en-US" sz="1400" dirty="0" err="1"/>
              <a:t>Seq</a:t>
            </a:r>
            <a:endParaRPr lang="en-US" sz="1400" dirty="0"/>
          </a:p>
          <a:p>
            <a:pPr>
              <a:lnSpc>
                <a:spcPct val="90000"/>
              </a:lnSpc>
            </a:pPr>
            <a:r>
              <a:rPr lang="en-US" sz="1400" dirty="0" err="1"/>
              <a:t>InDrop</a:t>
            </a:r>
            <a:endParaRPr lang="en-US" sz="1400" dirty="0"/>
          </a:p>
          <a:p>
            <a:pPr>
              <a:lnSpc>
                <a:spcPct val="90000"/>
              </a:lnSpc>
            </a:pPr>
            <a:r>
              <a:rPr lang="en-US" sz="1400" dirty="0"/>
              <a:t>CEL-Seq2</a:t>
            </a:r>
          </a:p>
          <a:p>
            <a:pPr>
              <a:lnSpc>
                <a:spcPct val="90000"/>
              </a:lnSpc>
            </a:pPr>
            <a:r>
              <a:rPr lang="en-US" sz="1400" dirty="0" smtClean="0"/>
              <a:t>SMART-Seq2</a:t>
            </a:r>
          </a:p>
          <a:p>
            <a:pPr>
              <a:lnSpc>
                <a:spcPct val="90000"/>
              </a:lnSpc>
            </a:pPr>
            <a:endParaRPr lang="en-US" sz="1400" dirty="0"/>
          </a:p>
          <a:p>
            <a:pPr>
              <a:lnSpc>
                <a:spcPct val="90000"/>
              </a:lnSpc>
            </a:pPr>
            <a:r>
              <a:rPr lang="en-US" sz="1400" b="1" dirty="0" smtClean="0"/>
              <a:t>Annotation levels:</a:t>
            </a:r>
          </a:p>
          <a:p>
            <a:pPr>
              <a:lnSpc>
                <a:spcPct val="90000"/>
              </a:lnSpc>
            </a:pPr>
            <a:r>
              <a:rPr lang="en-US" sz="1400" dirty="0" smtClean="0"/>
              <a:t>Allen </a:t>
            </a:r>
            <a:r>
              <a:rPr lang="en-US" sz="1400" dirty="0"/>
              <a:t>M</a:t>
            </a:r>
            <a:r>
              <a:rPr lang="en-US" sz="1400" dirty="0" smtClean="0"/>
              <a:t>ouse Brain (AMB) dataset: </a:t>
            </a:r>
          </a:p>
          <a:p>
            <a:pPr>
              <a:lnSpc>
                <a:spcPct val="90000"/>
              </a:lnSpc>
            </a:pPr>
            <a:r>
              <a:rPr lang="en-US" sz="1400" dirty="0" smtClean="0"/>
              <a:t>3, 16, or 92 cell populations</a:t>
            </a:r>
          </a:p>
          <a:p>
            <a:pPr>
              <a:lnSpc>
                <a:spcPct val="90000"/>
              </a:lnSpc>
            </a:pPr>
            <a:endParaRPr lang="en-US" sz="1400" dirty="0" smtClean="0"/>
          </a:p>
          <a:p>
            <a:pPr>
              <a:lnSpc>
                <a:spcPct val="90000"/>
              </a:lnSpc>
            </a:pPr>
            <a:r>
              <a:rPr lang="en-US" sz="1400" b="1" dirty="0" smtClean="0"/>
              <a:t>Sorted populations:</a:t>
            </a:r>
          </a:p>
          <a:p>
            <a:pPr>
              <a:lnSpc>
                <a:spcPct val="90000"/>
              </a:lnSpc>
            </a:pPr>
            <a:r>
              <a:rPr lang="en-US" sz="1400" dirty="0" err="1" smtClean="0"/>
              <a:t>CellBench</a:t>
            </a:r>
            <a:r>
              <a:rPr lang="en-US" sz="1400" dirty="0" smtClean="0"/>
              <a:t> dataset: Lung cancer cell lines</a:t>
            </a:r>
          </a:p>
          <a:p>
            <a:pPr>
              <a:lnSpc>
                <a:spcPct val="90000"/>
              </a:lnSpc>
            </a:pPr>
            <a:r>
              <a:rPr lang="en-US" sz="1400" dirty="0" smtClean="0"/>
              <a:t>Zheng sorted dataset: PBMC</a:t>
            </a:r>
          </a:p>
          <a:p>
            <a:pPr>
              <a:lnSpc>
                <a:spcPct val="90000"/>
              </a:lnSpc>
            </a:pPr>
            <a:endParaRPr lang="en-US" sz="1400" dirty="0"/>
          </a:p>
          <a:p>
            <a:pPr>
              <a:lnSpc>
                <a:spcPct val="90000"/>
              </a:lnSpc>
            </a:pPr>
            <a:r>
              <a:rPr lang="en-US" sz="1400" b="1" dirty="0" smtClean="0"/>
              <a:t>PBMC datasets:</a:t>
            </a:r>
          </a:p>
          <a:p>
            <a:pPr>
              <a:lnSpc>
                <a:spcPct val="90000"/>
              </a:lnSpc>
            </a:pPr>
            <a:r>
              <a:rPr lang="en-US" sz="1400" dirty="0" smtClean="0"/>
              <a:t>Zheng sorted dataset</a:t>
            </a:r>
          </a:p>
          <a:p>
            <a:pPr>
              <a:lnSpc>
                <a:spcPct val="90000"/>
              </a:lnSpc>
            </a:pPr>
            <a:r>
              <a:rPr lang="en-US" sz="1400" dirty="0" smtClean="0"/>
              <a:t>Zheng 68K dataset</a:t>
            </a:r>
          </a:p>
          <a:p>
            <a:pPr>
              <a:lnSpc>
                <a:spcPct val="90000"/>
              </a:lnSpc>
            </a:pPr>
            <a:r>
              <a:rPr lang="en-US" sz="1400" dirty="0" err="1" smtClean="0"/>
              <a:t>PbmcBench</a:t>
            </a:r>
            <a:r>
              <a:rPr lang="en-US" sz="1400" dirty="0" smtClean="0"/>
              <a:t> dataset</a:t>
            </a:r>
          </a:p>
          <a:p>
            <a:pPr>
              <a:lnSpc>
                <a:spcPct val="90000"/>
              </a:lnSpc>
            </a:pPr>
            <a:endParaRPr lang="en-US" sz="1400" dirty="0"/>
          </a:p>
          <a:p>
            <a:pPr>
              <a:lnSpc>
                <a:spcPct val="90000"/>
              </a:lnSpc>
            </a:pPr>
            <a:endParaRPr lang="en-US" sz="1400" dirty="0" smtClean="0"/>
          </a:p>
        </p:txBody>
      </p:sp>
    </p:spTree>
    <p:extLst>
      <p:ext uri="{BB962C8B-B14F-4D97-AF65-F5344CB8AC3E}">
        <p14:creationId xmlns:p14="http://schemas.microsoft.com/office/powerpoint/2010/main" val="1935042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 within a dataset</a:t>
            </a:r>
            <a:endParaRPr lang="en-US" dirty="0"/>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5641"/>
            <a:ext cx="6892925" cy="3653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06624" y="1371600"/>
            <a:ext cx="762000" cy="228600"/>
          </a:xfrm>
          <a:prstGeom prst="rect">
            <a:avLst/>
          </a:prstGeom>
          <a:noFill/>
        </p:spPr>
        <p:txBody>
          <a:bodyPr wrap="none" lIns="0" tIns="0" rIns="0" bIns="0" rtlCol="0">
            <a:noAutofit/>
          </a:bodyPr>
          <a:lstStyle/>
          <a:p>
            <a:pPr>
              <a:lnSpc>
                <a:spcPct val="90000"/>
              </a:lnSpc>
            </a:pPr>
            <a:r>
              <a:rPr lang="en-US" sz="1200" b="1" dirty="0" smtClean="0"/>
              <a:t>F1 Score</a:t>
            </a:r>
          </a:p>
        </p:txBody>
      </p:sp>
      <p:sp>
        <p:nvSpPr>
          <p:cNvPr id="4" name="Rectangle 3"/>
          <p:cNvSpPr/>
          <p:nvPr/>
        </p:nvSpPr>
        <p:spPr>
          <a:xfrm>
            <a:off x="5516880" y="1323201"/>
            <a:ext cx="2348720" cy="276999"/>
          </a:xfrm>
          <a:prstGeom prst="rect">
            <a:avLst/>
          </a:prstGeom>
        </p:spPr>
        <p:txBody>
          <a:bodyPr wrap="none">
            <a:spAutoFit/>
          </a:bodyPr>
          <a:lstStyle/>
          <a:p>
            <a:r>
              <a:rPr lang="en-US" sz="1200" b="1" dirty="0" smtClean="0"/>
              <a:t>Percentage </a:t>
            </a:r>
            <a:r>
              <a:rPr lang="en-US" sz="1200" b="1" dirty="0"/>
              <a:t>of unlabeled cells</a:t>
            </a:r>
          </a:p>
        </p:txBody>
      </p:sp>
      <p:sp>
        <p:nvSpPr>
          <p:cNvPr id="7" name="Content Placeholder 2"/>
          <p:cNvSpPr>
            <a:spLocks noGrp="1"/>
          </p:cNvSpPr>
          <p:nvPr>
            <p:ph idx="1"/>
          </p:nvPr>
        </p:nvSpPr>
        <p:spPr>
          <a:xfrm>
            <a:off x="762000" y="5105400"/>
            <a:ext cx="8001000" cy="1600200"/>
          </a:xfrm>
        </p:spPr>
        <p:txBody>
          <a:bodyPr/>
          <a:lstStyle/>
          <a:p>
            <a:r>
              <a:rPr lang="en-US" sz="1200" dirty="0" smtClean="0"/>
              <a:t>All </a:t>
            </a:r>
            <a:r>
              <a:rPr lang="en-US" sz="1200" dirty="0"/>
              <a:t>classifiers perform well in the intra-dataset </a:t>
            </a:r>
            <a:r>
              <a:rPr lang="en-US" sz="1200" dirty="0" smtClean="0"/>
              <a:t>experiments with some exceptions (</a:t>
            </a:r>
            <a:r>
              <a:rPr lang="en-US" sz="1200" dirty="0" err="1" smtClean="0"/>
              <a:t>eg</a:t>
            </a:r>
            <a:r>
              <a:rPr lang="en-US" sz="1200" dirty="0" smtClean="0"/>
              <a:t>. Cell BLAST</a:t>
            </a:r>
            <a:r>
              <a:rPr lang="en-US" sz="1200" dirty="0"/>
              <a:t> </a:t>
            </a:r>
            <a:r>
              <a:rPr lang="en-US" sz="1200" dirty="0" smtClean="0"/>
              <a:t>performs poorly for 2 pancreatic datasets; </a:t>
            </a:r>
            <a:r>
              <a:rPr lang="en-US" sz="1200" dirty="0" err="1" smtClean="0"/>
              <a:t>scVI</a:t>
            </a:r>
            <a:r>
              <a:rPr lang="en-US" sz="1200" dirty="0" smtClean="0"/>
              <a:t> doesn’t work on the deeply annotated datasets: </a:t>
            </a:r>
            <a:r>
              <a:rPr lang="en-US" sz="1200" dirty="0" smtClean="0"/>
              <a:t>TM [55 cell populations] </a:t>
            </a:r>
            <a:r>
              <a:rPr lang="en-US" sz="1200" dirty="0" smtClean="0"/>
              <a:t>and </a:t>
            </a:r>
            <a:r>
              <a:rPr lang="en-US" sz="1200" dirty="0" smtClean="0"/>
              <a:t>AMB92 [92 cell </a:t>
            </a:r>
            <a:r>
              <a:rPr lang="en-US" sz="1200" dirty="0"/>
              <a:t>populations]); SVM is always in the top five list for all the </a:t>
            </a:r>
            <a:r>
              <a:rPr lang="en-US" sz="1200" dirty="0" smtClean="0"/>
              <a:t>datasets</a:t>
            </a:r>
            <a:endParaRPr lang="en-US" sz="1200" dirty="0" smtClean="0"/>
          </a:p>
          <a:p>
            <a:r>
              <a:rPr lang="en-US" sz="1200" dirty="0" smtClean="0"/>
              <a:t>For easy classification task</a:t>
            </a:r>
            <a:r>
              <a:rPr lang="en-US" sz="1200" dirty="0"/>
              <a:t>, all the classifiers perform almost </a:t>
            </a:r>
            <a:r>
              <a:rPr lang="en-US" sz="1200" dirty="0" smtClean="0"/>
              <a:t>perfectly (</a:t>
            </a:r>
            <a:r>
              <a:rPr lang="en-US" sz="1200" dirty="0" err="1" smtClean="0"/>
              <a:t>eg</a:t>
            </a:r>
            <a:r>
              <a:rPr lang="en-US" sz="1200" dirty="0" smtClean="0"/>
              <a:t>., </a:t>
            </a:r>
            <a:r>
              <a:rPr lang="en-US" sz="1200" dirty="0" err="1" smtClean="0"/>
              <a:t>CellBench</a:t>
            </a:r>
            <a:r>
              <a:rPr lang="en-US" sz="1200" dirty="0" smtClean="0"/>
              <a:t> </a:t>
            </a:r>
            <a:r>
              <a:rPr lang="en-US" sz="1200" dirty="0"/>
              <a:t>d</a:t>
            </a:r>
            <a:r>
              <a:rPr lang="en-US" sz="1200" dirty="0" smtClean="0"/>
              <a:t>atasets: five sorted lung cancer cell lines that are quite separable; AMB3: </a:t>
            </a:r>
            <a:r>
              <a:rPr lang="en-US" sz="1200" dirty="0"/>
              <a:t>three major brain cell </a:t>
            </a:r>
            <a:r>
              <a:rPr lang="en-US" sz="1200" dirty="0" smtClean="0"/>
              <a:t>types)</a:t>
            </a:r>
            <a:endParaRPr lang="en-US" sz="1200" dirty="0" smtClean="0"/>
          </a:p>
          <a:p>
            <a:r>
              <a:rPr lang="en-US" sz="1200" dirty="0" smtClean="0"/>
              <a:t>For complex datasets </a:t>
            </a:r>
            <a:r>
              <a:rPr lang="en-US" sz="1200" dirty="0"/>
              <a:t>with </a:t>
            </a:r>
            <a:r>
              <a:rPr lang="en-US" sz="1200" dirty="0" smtClean="0"/>
              <a:t>overlapping </a:t>
            </a:r>
            <a:r>
              <a:rPr lang="en-US" sz="1200" dirty="0"/>
              <a:t>classes or deep </a:t>
            </a:r>
            <a:r>
              <a:rPr lang="en-US" sz="1200" dirty="0" smtClean="0"/>
              <a:t>annotations, the performance of all the classifiers drops (</a:t>
            </a:r>
            <a:r>
              <a:rPr lang="en-US" sz="1200" dirty="0" err="1" smtClean="0"/>
              <a:t>eg</a:t>
            </a:r>
            <a:r>
              <a:rPr lang="en-US" sz="1200" dirty="0" smtClean="0"/>
              <a:t>., AMB16</a:t>
            </a:r>
            <a:r>
              <a:rPr lang="en-US" sz="1200" dirty="0"/>
              <a:t>:</a:t>
            </a:r>
            <a:r>
              <a:rPr lang="en-US" sz="1200" dirty="0" smtClean="0"/>
              <a:t> slightly more challenging, the performance of some classifiers drops, especially KNN; AMB92: </a:t>
            </a:r>
            <a:r>
              <a:rPr lang="en-US" sz="1200" dirty="0"/>
              <a:t>the performance of </a:t>
            </a:r>
            <a:r>
              <a:rPr lang="en-US" sz="1200" dirty="0" smtClean="0"/>
              <a:t>all the </a:t>
            </a:r>
            <a:r>
              <a:rPr lang="en-US" sz="1200" dirty="0"/>
              <a:t>classifiers </a:t>
            </a:r>
            <a:r>
              <a:rPr lang="en-US" sz="1200" dirty="0" smtClean="0"/>
              <a:t>drops further</a:t>
            </a:r>
          </a:p>
        </p:txBody>
      </p:sp>
    </p:spTree>
    <p:extLst>
      <p:ext uri="{BB962C8B-B14F-4D97-AF65-F5344CB8AC3E}">
        <p14:creationId xmlns:p14="http://schemas.microsoft.com/office/powerpoint/2010/main" val="2971630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 within a dataset</a:t>
            </a: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5641"/>
            <a:ext cx="6892925" cy="3653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06624" y="1371600"/>
            <a:ext cx="762000" cy="228600"/>
          </a:xfrm>
          <a:prstGeom prst="rect">
            <a:avLst/>
          </a:prstGeom>
          <a:noFill/>
        </p:spPr>
        <p:txBody>
          <a:bodyPr wrap="none" lIns="0" tIns="0" rIns="0" bIns="0" rtlCol="0">
            <a:noAutofit/>
          </a:bodyPr>
          <a:lstStyle/>
          <a:p>
            <a:pPr>
              <a:lnSpc>
                <a:spcPct val="90000"/>
              </a:lnSpc>
            </a:pPr>
            <a:r>
              <a:rPr lang="en-US" sz="1200" b="1" dirty="0" smtClean="0"/>
              <a:t>F1 Score</a:t>
            </a:r>
          </a:p>
        </p:txBody>
      </p:sp>
      <p:sp>
        <p:nvSpPr>
          <p:cNvPr id="4" name="Rectangle 3"/>
          <p:cNvSpPr/>
          <p:nvPr/>
        </p:nvSpPr>
        <p:spPr>
          <a:xfrm>
            <a:off x="5516880" y="1323201"/>
            <a:ext cx="2348720" cy="276999"/>
          </a:xfrm>
          <a:prstGeom prst="rect">
            <a:avLst/>
          </a:prstGeom>
        </p:spPr>
        <p:txBody>
          <a:bodyPr wrap="none">
            <a:spAutoFit/>
          </a:bodyPr>
          <a:lstStyle/>
          <a:p>
            <a:r>
              <a:rPr lang="en-US" sz="1200" b="1" dirty="0" smtClean="0"/>
              <a:t>Percentage </a:t>
            </a:r>
            <a:r>
              <a:rPr lang="en-US" sz="1200" b="1" dirty="0"/>
              <a:t>of unlabeled cells</a:t>
            </a:r>
          </a:p>
        </p:txBody>
      </p:sp>
      <p:sp>
        <p:nvSpPr>
          <p:cNvPr id="7" name="Content Placeholder 2"/>
          <p:cNvSpPr>
            <a:spLocks noGrp="1"/>
          </p:cNvSpPr>
          <p:nvPr>
            <p:ph idx="1"/>
          </p:nvPr>
        </p:nvSpPr>
        <p:spPr>
          <a:xfrm>
            <a:off x="990600" y="5181600"/>
            <a:ext cx="7696200" cy="1447800"/>
          </a:xfrm>
        </p:spPr>
        <p:txBody>
          <a:bodyPr/>
          <a:lstStyle/>
          <a:p>
            <a:r>
              <a:rPr lang="en-US" sz="1200" dirty="0" smtClean="0"/>
              <a:t>All classifiers show relatively low performance on the PBMC datasets (contain 11 immune cell populations, which are harder to differentiate, particularly the T cell populations)</a:t>
            </a:r>
          </a:p>
          <a:p>
            <a:r>
              <a:rPr lang="en-US" sz="1200" dirty="0" smtClean="0"/>
              <a:t>Many of t</a:t>
            </a:r>
            <a:r>
              <a:rPr lang="en-US" sz="1200" dirty="0" smtClean="0"/>
              <a:t>he </a:t>
            </a:r>
            <a:r>
              <a:rPr lang="en-US" sz="1200" dirty="0" smtClean="0"/>
              <a:t>top classifiers for PBMC either have large proportion of unlabeled cells or can only predict a few cell populations</a:t>
            </a:r>
          </a:p>
          <a:p>
            <a:r>
              <a:rPr lang="en-US" sz="1200" dirty="0" err="1"/>
              <a:t>scVI</a:t>
            </a:r>
            <a:r>
              <a:rPr lang="en-US" sz="1200" dirty="0"/>
              <a:t>, Cell BLAST, </a:t>
            </a:r>
            <a:r>
              <a:rPr lang="en-US" sz="1200" dirty="0" smtClean="0"/>
              <a:t>SVM, Garnett, Moana are the top classifiers with acceptable rejection rate for </a:t>
            </a:r>
            <a:r>
              <a:rPr lang="en-US" sz="1200" dirty="0" smtClean="0"/>
              <a:t>PBMC</a:t>
            </a:r>
            <a:endParaRPr lang="en-US" sz="1200" dirty="0"/>
          </a:p>
        </p:txBody>
      </p:sp>
    </p:spTree>
    <p:extLst>
      <p:ext uri="{BB962C8B-B14F-4D97-AF65-F5344CB8AC3E}">
        <p14:creationId xmlns:p14="http://schemas.microsoft.com/office/powerpoint/2010/main" val="2630285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Pre-trained classifiers on PBMC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124200"/>
            <a:ext cx="4572000" cy="366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a:grpSpLocks noChangeAspect="1"/>
          </p:cNvGrpSpPr>
          <p:nvPr/>
        </p:nvGrpSpPr>
        <p:grpSpPr>
          <a:xfrm>
            <a:off x="1579336" y="1524000"/>
            <a:ext cx="6330942" cy="1524000"/>
            <a:chOff x="1149350" y="1412561"/>
            <a:chExt cx="6858523" cy="165100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223" y="1533211"/>
              <a:ext cx="6851650" cy="153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350" y="1412561"/>
              <a:ext cx="6845300" cy="12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37800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performance depends on dataset complexity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42" y="1295401"/>
            <a:ext cx="3277858" cy="409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295400"/>
            <a:ext cx="3673922" cy="4098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914401" y="5486400"/>
            <a:ext cx="7848599" cy="1218460"/>
          </a:xfrm>
        </p:spPr>
        <p:txBody>
          <a:bodyPr/>
          <a:lstStyle/>
          <a:p>
            <a:r>
              <a:rPr lang="en-US" sz="1400" dirty="0" smtClean="0"/>
              <a:t>Although </a:t>
            </a:r>
            <a:r>
              <a:rPr lang="en-US" sz="1400" dirty="0"/>
              <a:t>TM and AMB92 have more cell populations (55 and 92, respectively) compared to Zheng 68K (11 populations), these populations are less correlated to one another, making the task easier for all the </a:t>
            </a:r>
            <a:r>
              <a:rPr lang="en-US" sz="1400" dirty="0" smtClean="0"/>
              <a:t>classifiers</a:t>
            </a:r>
          </a:p>
          <a:p>
            <a:r>
              <a:rPr lang="en-US" sz="1400" dirty="0" smtClean="0"/>
              <a:t>Cells in the Zheng 68K dataset were annotated based on the correlation with cells in the Zheng sorted dataset</a:t>
            </a:r>
            <a:endParaRPr lang="en-US" sz="1400" dirty="0"/>
          </a:p>
        </p:txBody>
      </p:sp>
    </p:spTree>
    <p:extLst>
      <p:ext uri="{BB962C8B-B14F-4D97-AF65-F5344CB8AC3E}">
        <p14:creationId xmlns:p14="http://schemas.microsoft.com/office/powerpoint/2010/main" val="636171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 across </a:t>
            </a:r>
            <a:r>
              <a:rPr lang="en-US" dirty="0" smtClean="0"/>
              <a:t>datasets</a:t>
            </a:r>
            <a:endParaRPr lang="en-US" dirty="0"/>
          </a:p>
        </p:txBody>
      </p:sp>
      <p:sp>
        <p:nvSpPr>
          <p:cNvPr id="3" name="Content Placeholder 2"/>
          <p:cNvSpPr>
            <a:spLocks noGrp="1"/>
          </p:cNvSpPr>
          <p:nvPr>
            <p:ph idx="1"/>
          </p:nvPr>
        </p:nvSpPr>
        <p:spPr>
          <a:xfrm>
            <a:off x="457200" y="1524000"/>
            <a:ext cx="8153400" cy="4648200"/>
          </a:xfrm>
        </p:spPr>
        <p:txBody>
          <a:bodyPr/>
          <a:lstStyle/>
          <a:p>
            <a:r>
              <a:rPr lang="en-US" b="1" dirty="0" smtClean="0"/>
              <a:t>Classification performance across different protocols</a:t>
            </a:r>
          </a:p>
          <a:p>
            <a:pPr lvl="1"/>
            <a:r>
              <a:rPr lang="en-US" dirty="0" smtClean="0"/>
              <a:t>PBMC datasets</a:t>
            </a:r>
          </a:p>
          <a:p>
            <a:pPr lvl="2"/>
            <a:r>
              <a:rPr lang="en-US" dirty="0"/>
              <a:t>p</a:t>
            </a:r>
            <a:r>
              <a:rPr lang="en-US" dirty="0" smtClean="0"/>
              <a:t>bmc1: 10X V2; 10X V3; CEL-Seq2; Drop-</a:t>
            </a:r>
            <a:r>
              <a:rPr lang="en-US" dirty="0" err="1" smtClean="0"/>
              <a:t>seq</a:t>
            </a:r>
            <a:r>
              <a:rPr lang="en-US" dirty="0" smtClean="0"/>
              <a:t>; </a:t>
            </a:r>
            <a:r>
              <a:rPr lang="en-US" dirty="0" err="1" smtClean="0"/>
              <a:t>InDrop</a:t>
            </a:r>
            <a:r>
              <a:rPr lang="en-US" dirty="0" smtClean="0"/>
              <a:t>; Smart-seq2; </a:t>
            </a:r>
            <a:r>
              <a:rPr lang="en-US" dirty="0" err="1" smtClean="0"/>
              <a:t>Seq</a:t>
            </a:r>
            <a:r>
              <a:rPr lang="en-US" dirty="0" smtClean="0"/>
              <a:t>-Well</a:t>
            </a:r>
          </a:p>
          <a:p>
            <a:pPr lvl="2"/>
            <a:r>
              <a:rPr lang="en-US" dirty="0"/>
              <a:t>p</a:t>
            </a:r>
            <a:r>
              <a:rPr lang="en-US" dirty="0" smtClean="0"/>
              <a:t>bmc2: </a:t>
            </a:r>
            <a:r>
              <a:rPr lang="en-US" dirty="0"/>
              <a:t>10X V2</a:t>
            </a:r>
            <a:r>
              <a:rPr lang="en-US" dirty="0" smtClean="0"/>
              <a:t>; </a:t>
            </a:r>
            <a:r>
              <a:rPr lang="en-US" dirty="0"/>
              <a:t>CEL-Seq2; Drop-</a:t>
            </a:r>
            <a:r>
              <a:rPr lang="en-US" dirty="0" err="1"/>
              <a:t>seq</a:t>
            </a:r>
            <a:r>
              <a:rPr lang="en-US" dirty="0"/>
              <a:t>; </a:t>
            </a:r>
            <a:r>
              <a:rPr lang="en-US" dirty="0" err="1"/>
              <a:t>InDrop</a:t>
            </a:r>
            <a:r>
              <a:rPr lang="en-US" dirty="0"/>
              <a:t>; Smart-seq2; </a:t>
            </a:r>
            <a:r>
              <a:rPr lang="en-US" dirty="0" err="1" smtClean="0"/>
              <a:t>Seq</a:t>
            </a:r>
            <a:r>
              <a:rPr lang="en-US" dirty="0" smtClean="0"/>
              <a:t>-Well</a:t>
            </a:r>
          </a:p>
          <a:p>
            <a:r>
              <a:rPr lang="en-US" b="1" dirty="0" smtClean="0"/>
              <a:t>Classification </a:t>
            </a:r>
            <a:r>
              <a:rPr lang="en-US" b="1" dirty="0"/>
              <a:t>performance across different </a:t>
            </a:r>
            <a:r>
              <a:rPr lang="en-US" b="1" dirty="0" smtClean="0"/>
              <a:t>species</a:t>
            </a:r>
          </a:p>
          <a:p>
            <a:pPr lvl="1"/>
            <a:r>
              <a:rPr lang="en-US" dirty="0" smtClean="0"/>
              <a:t>3 brain datasets: </a:t>
            </a:r>
            <a:r>
              <a:rPr lang="en-US" dirty="0" err="1" smtClean="0"/>
              <a:t>VISp</a:t>
            </a:r>
            <a:r>
              <a:rPr lang="en-US" dirty="0" smtClean="0"/>
              <a:t> and ATM (mouse); MTG </a:t>
            </a:r>
            <a:r>
              <a:rPr lang="en-US" dirty="0"/>
              <a:t>(human</a:t>
            </a:r>
            <a:r>
              <a:rPr lang="en-US" dirty="0" smtClean="0"/>
              <a:t>)</a:t>
            </a:r>
          </a:p>
          <a:p>
            <a:pPr lvl="2"/>
            <a:r>
              <a:rPr lang="en-US" dirty="0" smtClean="0"/>
              <a:t>Major lineage annotation with </a:t>
            </a:r>
            <a:r>
              <a:rPr lang="en-US" dirty="0"/>
              <a:t>3</a:t>
            </a:r>
            <a:r>
              <a:rPr lang="en-US" dirty="0" smtClean="0"/>
              <a:t> cell populations</a:t>
            </a:r>
          </a:p>
          <a:p>
            <a:pPr lvl="2"/>
            <a:r>
              <a:rPr lang="en-US" dirty="0"/>
              <a:t>D</a:t>
            </a:r>
            <a:r>
              <a:rPr lang="en-US" dirty="0" smtClean="0"/>
              <a:t>eeper </a:t>
            </a:r>
            <a:r>
              <a:rPr lang="en-US" dirty="0"/>
              <a:t>level of annotation with 34 cell </a:t>
            </a:r>
            <a:r>
              <a:rPr lang="en-US" dirty="0" smtClean="0"/>
              <a:t>populations</a:t>
            </a:r>
          </a:p>
          <a:p>
            <a:r>
              <a:rPr lang="en-US" b="1" dirty="0" smtClean="0"/>
              <a:t>Classification </a:t>
            </a:r>
            <a:r>
              <a:rPr lang="en-US" b="1" dirty="0"/>
              <a:t>performance </a:t>
            </a:r>
            <a:r>
              <a:rPr lang="en-US" b="1" dirty="0" smtClean="0"/>
              <a:t>across different </a:t>
            </a:r>
            <a:r>
              <a:rPr lang="en-US" b="1" dirty="0"/>
              <a:t>protocols and different </a:t>
            </a:r>
            <a:r>
              <a:rPr lang="en-US" b="1" dirty="0" smtClean="0"/>
              <a:t>labs</a:t>
            </a:r>
          </a:p>
          <a:p>
            <a:pPr lvl="1"/>
            <a:r>
              <a:rPr lang="en-US" dirty="0" smtClean="0"/>
              <a:t>4 human pancreatic datasets: Baron Human (</a:t>
            </a:r>
            <a:r>
              <a:rPr lang="en-US" dirty="0" err="1" smtClean="0"/>
              <a:t>InDrop</a:t>
            </a:r>
            <a:r>
              <a:rPr lang="en-US" dirty="0" smtClean="0"/>
              <a:t>), </a:t>
            </a:r>
            <a:r>
              <a:rPr lang="en-US" dirty="0" err="1" smtClean="0"/>
              <a:t>Muraro</a:t>
            </a:r>
            <a:r>
              <a:rPr lang="en-US" dirty="0" smtClean="0"/>
              <a:t> (CEL-Seq2), </a:t>
            </a:r>
            <a:r>
              <a:rPr lang="en-US" dirty="0" err="1" smtClean="0"/>
              <a:t>Segerstople</a:t>
            </a:r>
            <a:r>
              <a:rPr lang="en-US" dirty="0" smtClean="0"/>
              <a:t> (SMART-Seq2), and Xin (</a:t>
            </a:r>
            <a:r>
              <a:rPr lang="en-US" dirty="0" err="1" smtClean="0"/>
              <a:t>SMARTer</a:t>
            </a:r>
            <a:r>
              <a:rPr lang="en-US" dirty="0" smtClean="0"/>
              <a:t>)</a:t>
            </a:r>
          </a:p>
          <a:p>
            <a:pPr lvl="1"/>
            <a:r>
              <a:rPr lang="en-US" dirty="0"/>
              <a:t>T</a:t>
            </a:r>
            <a:r>
              <a:rPr lang="en-US" dirty="0" smtClean="0"/>
              <a:t>raining on three </a:t>
            </a:r>
            <a:r>
              <a:rPr lang="en-US" dirty="0"/>
              <a:t>datasets and test on one </a:t>
            </a:r>
            <a:r>
              <a:rPr lang="en-US" dirty="0" smtClean="0"/>
              <a:t>dataset</a:t>
            </a:r>
          </a:p>
          <a:p>
            <a:pPr lvl="2"/>
            <a:r>
              <a:rPr lang="en-US" dirty="0"/>
              <a:t>O</a:t>
            </a:r>
            <a:r>
              <a:rPr lang="en-US" dirty="0" smtClean="0"/>
              <a:t>riginal data</a:t>
            </a:r>
          </a:p>
          <a:p>
            <a:pPr lvl="2"/>
            <a:r>
              <a:rPr lang="en-US" dirty="0"/>
              <a:t>A</a:t>
            </a:r>
            <a:r>
              <a:rPr lang="en-US" dirty="0" smtClean="0"/>
              <a:t>ligned </a:t>
            </a:r>
            <a:r>
              <a:rPr lang="en-US" dirty="0"/>
              <a:t>data using the mutual nearest </a:t>
            </a:r>
            <a:r>
              <a:rPr lang="en-US" dirty="0" smtClean="0"/>
              <a:t>neighbor (MNN</a:t>
            </a:r>
            <a:r>
              <a:rPr lang="en-US" dirty="0"/>
              <a:t>) method</a:t>
            </a:r>
          </a:p>
        </p:txBody>
      </p:sp>
    </p:spTree>
    <p:extLst>
      <p:ext uri="{BB962C8B-B14F-4D97-AF65-F5344CB8AC3E}">
        <p14:creationId xmlns:p14="http://schemas.microsoft.com/office/powerpoint/2010/main" val="367144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performance across different protocols</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7772400" cy="3864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434738" y="2745581"/>
            <a:ext cx="2128837"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704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performance across different species</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76" y="1524000"/>
            <a:ext cx="771827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838200" y="4648200"/>
            <a:ext cx="7718274" cy="175260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bg2">
                  <a:lumMod val="75000"/>
                </a:schemeClr>
              </a:buClr>
              <a:buSzPct val="90000"/>
              <a:buFont typeface="Wingdings" panose="05000000000000000000" pitchFamily="2" charset="2"/>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bg2">
                  <a:lumMod val="75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9pPr>
          </a:lstStyle>
          <a:p>
            <a:r>
              <a:rPr lang="en-US" sz="1600" dirty="0" smtClean="0"/>
              <a:t>For AMB3 with three major cell populations, all the classifiers performed almost perfectly when both the training and testing datasets were from the same species</a:t>
            </a:r>
          </a:p>
          <a:p>
            <a:r>
              <a:rPr lang="en-US" sz="1600" dirty="0"/>
              <a:t>Predicting the 34 cell populations </a:t>
            </a:r>
            <a:r>
              <a:rPr lang="en-US" sz="1600" dirty="0" smtClean="0"/>
              <a:t>in AMB34 dataset was </a:t>
            </a:r>
            <a:r>
              <a:rPr lang="en-US" sz="1600" dirty="0"/>
              <a:t>more </a:t>
            </a:r>
            <a:r>
              <a:rPr lang="en-US" sz="1600" dirty="0" smtClean="0"/>
              <a:t>challenging, but almost all the classifiers also performed well within species</a:t>
            </a:r>
            <a:endParaRPr lang="en-US" sz="1600" dirty="0"/>
          </a:p>
          <a:p>
            <a:r>
              <a:rPr lang="en-US" sz="1600" dirty="0" smtClean="0"/>
              <a:t>Train </a:t>
            </a:r>
            <a:r>
              <a:rPr lang="en-US" sz="1600" dirty="0"/>
              <a:t>the model </a:t>
            </a:r>
            <a:r>
              <a:rPr lang="en-US" sz="1600" dirty="0" smtClean="0"/>
              <a:t>using a reference dataset from a species to predict cells from a different species didn’t work well, especially for deeply annotated datasets</a:t>
            </a:r>
          </a:p>
        </p:txBody>
      </p:sp>
      <p:sp>
        <p:nvSpPr>
          <p:cNvPr id="3" name="TextBox 2"/>
          <p:cNvSpPr txBox="1"/>
          <p:nvPr/>
        </p:nvSpPr>
        <p:spPr>
          <a:xfrm>
            <a:off x="2494922" y="1447800"/>
            <a:ext cx="533400" cy="228600"/>
          </a:xfrm>
          <a:prstGeom prst="rect">
            <a:avLst/>
          </a:prstGeom>
          <a:noFill/>
        </p:spPr>
        <p:txBody>
          <a:bodyPr wrap="none" lIns="0" tIns="0" rIns="0" bIns="0" rtlCol="0">
            <a:noAutofit/>
          </a:bodyPr>
          <a:lstStyle/>
          <a:p>
            <a:pPr>
              <a:lnSpc>
                <a:spcPct val="90000"/>
              </a:lnSpc>
            </a:pPr>
            <a:r>
              <a:rPr lang="en-US" sz="1400" dirty="0" smtClean="0"/>
              <a:t>AMB3</a:t>
            </a:r>
          </a:p>
        </p:txBody>
      </p:sp>
      <p:sp>
        <p:nvSpPr>
          <p:cNvPr id="7" name="TextBox 6"/>
          <p:cNvSpPr txBox="1"/>
          <p:nvPr/>
        </p:nvSpPr>
        <p:spPr>
          <a:xfrm>
            <a:off x="6096000" y="1447800"/>
            <a:ext cx="533400" cy="228600"/>
          </a:xfrm>
          <a:prstGeom prst="rect">
            <a:avLst/>
          </a:prstGeom>
          <a:noFill/>
        </p:spPr>
        <p:txBody>
          <a:bodyPr wrap="none" lIns="0" tIns="0" rIns="0" bIns="0" rtlCol="0">
            <a:noAutofit/>
          </a:bodyPr>
          <a:lstStyle/>
          <a:p>
            <a:pPr>
              <a:lnSpc>
                <a:spcPct val="90000"/>
              </a:lnSpc>
            </a:pPr>
            <a:r>
              <a:rPr lang="en-US" sz="1400" dirty="0" smtClean="0"/>
              <a:t>AMB34</a:t>
            </a:r>
          </a:p>
        </p:txBody>
      </p:sp>
    </p:spTree>
    <p:extLst>
      <p:ext uri="{BB962C8B-B14F-4D97-AF65-F5344CB8AC3E}">
        <p14:creationId xmlns:p14="http://schemas.microsoft.com/office/powerpoint/2010/main" val="310113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traditional approach of </a:t>
            </a:r>
            <a:r>
              <a:rPr lang="en-US" dirty="0"/>
              <a:t>constructing a cell atlas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8833" y="1989328"/>
            <a:ext cx="2954415" cy="3027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24" y="2002058"/>
            <a:ext cx="3097291" cy="3027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9040" y="3595116"/>
            <a:ext cx="1792605" cy="1434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200400" y="3276600"/>
            <a:ext cx="242301" cy="304800"/>
          </a:xfrm>
          <a:prstGeom prst="rightArrow">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9" name="Right Arrow 8"/>
          <p:cNvSpPr/>
          <p:nvPr/>
        </p:nvSpPr>
        <p:spPr>
          <a:xfrm>
            <a:off x="5715000" y="3233151"/>
            <a:ext cx="242301" cy="304800"/>
          </a:xfrm>
          <a:prstGeom prst="rightArrow">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10" name="Rectangle 9"/>
          <p:cNvSpPr/>
          <p:nvPr/>
        </p:nvSpPr>
        <p:spPr>
          <a:xfrm>
            <a:off x="169369" y="1540133"/>
            <a:ext cx="2828018" cy="276999"/>
          </a:xfrm>
          <a:prstGeom prst="rect">
            <a:avLst/>
          </a:prstGeom>
        </p:spPr>
        <p:txBody>
          <a:bodyPr wrap="none">
            <a:spAutoFit/>
          </a:bodyPr>
          <a:lstStyle/>
          <a:p>
            <a:r>
              <a:rPr lang="en-US" sz="1200" b="1" dirty="0" smtClean="0"/>
              <a:t>Unsupervised clustering of the </a:t>
            </a:r>
            <a:r>
              <a:rPr lang="en-US" sz="1200" b="1" dirty="0"/>
              <a:t>cells</a:t>
            </a:r>
          </a:p>
        </p:txBody>
      </p:sp>
      <p:sp>
        <p:nvSpPr>
          <p:cNvPr id="11" name="Rectangle 10"/>
          <p:cNvSpPr/>
          <p:nvPr/>
        </p:nvSpPr>
        <p:spPr>
          <a:xfrm>
            <a:off x="3032848" y="1447800"/>
            <a:ext cx="3032760" cy="461665"/>
          </a:xfrm>
          <a:prstGeom prst="rect">
            <a:avLst/>
          </a:prstGeom>
        </p:spPr>
        <p:txBody>
          <a:bodyPr wrap="square">
            <a:spAutoFit/>
          </a:bodyPr>
          <a:lstStyle/>
          <a:p>
            <a:pPr algn="ctr"/>
            <a:r>
              <a:rPr lang="en-US" sz="1200" b="1" dirty="0" smtClean="0"/>
              <a:t>Find </a:t>
            </a:r>
            <a:r>
              <a:rPr lang="en-US" sz="1200" b="1" dirty="0"/>
              <a:t>differentially expressed features </a:t>
            </a:r>
            <a:endParaRPr lang="en-US" sz="1200" b="1" dirty="0" smtClean="0"/>
          </a:p>
          <a:p>
            <a:pPr algn="ctr"/>
            <a:r>
              <a:rPr lang="en-US" sz="1200" b="1" dirty="0" smtClean="0"/>
              <a:t>(</a:t>
            </a:r>
            <a:r>
              <a:rPr lang="en-US" sz="1200" b="1" dirty="0"/>
              <a:t>cluster biomarkers)</a:t>
            </a:r>
          </a:p>
        </p:txBody>
      </p:sp>
      <p:sp>
        <p:nvSpPr>
          <p:cNvPr id="13" name="Rectangle 12"/>
          <p:cNvSpPr/>
          <p:nvPr/>
        </p:nvSpPr>
        <p:spPr>
          <a:xfrm>
            <a:off x="6271260" y="1540133"/>
            <a:ext cx="2811988" cy="276999"/>
          </a:xfrm>
          <a:prstGeom prst="rect">
            <a:avLst/>
          </a:prstGeom>
        </p:spPr>
        <p:txBody>
          <a:bodyPr wrap="none">
            <a:spAutoFit/>
          </a:bodyPr>
          <a:lstStyle/>
          <a:p>
            <a:r>
              <a:rPr lang="en-US" sz="1200" b="1" dirty="0" smtClean="0"/>
              <a:t>Assign </a:t>
            </a:r>
            <a:r>
              <a:rPr lang="en-US" sz="1200" b="1" dirty="0"/>
              <a:t>cell type identity to clusters</a:t>
            </a:r>
          </a:p>
        </p:txBody>
      </p:sp>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6640" y="1989328"/>
            <a:ext cx="1965960" cy="1572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idx="1"/>
          </p:nvPr>
        </p:nvSpPr>
        <p:spPr>
          <a:xfrm>
            <a:off x="609600" y="5257800"/>
            <a:ext cx="7688580" cy="1295400"/>
          </a:xfrm>
        </p:spPr>
        <p:txBody>
          <a:bodyPr/>
          <a:lstStyle/>
          <a:p>
            <a:r>
              <a:rPr lang="en-US" sz="1600" dirty="0" smtClean="0"/>
              <a:t>Labor intensive</a:t>
            </a:r>
            <a:r>
              <a:rPr lang="en-US" sz="1600" dirty="0"/>
              <a:t>, requiring extensive literature review of </a:t>
            </a:r>
            <a:r>
              <a:rPr lang="en-US" sz="1600" dirty="0" smtClean="0"/>
              <a:t>cluster-specific genes</a:t>
            </a:r>
          </a:p>
          <a:p>
            <a:r>
              <a:rPr lang="en-US" sz="1600" dirty="0" smtClean="0"/>
              <a:t>Any </a:t>
            </a:r>
            <a:r>
              <a:rPr lang="en-US" sz="1600" dirty="0"/>
              <a:t>revision to the analysis (for example, </a:t>
            </a:r>
            <a:r>
              <a:rPr lang="en-US" sz="1600" dirty="0" smtClean="0"/>
              <a:t>additional data</a:t>
            </a:r>
            <a:r>
              <a:rPr lang="en-US" sz="1600" dirty="0"/>
              <a:t>, parameter </a:t>
            </a:r>
            <a:r>
              <a:rPr lang="en-US" sz="1600" dirty="0" smtClean="0"/>
              <a:t>adjustment) requires </a:t>
            </a:r>
            <a:r>
              <a:rPr lang="en-US" sz="1600" dirty="0"/>
              <a:t>manual reevaluation of </a:t>
            </a:r>
            <a:r>
              <a:rPr lang="en-US" sz="1600" dirty="0" smtClean="0"/>
              <a:t>all previous </a:t>
            </a:r>
            <a:r>
              <a:rPr lang="en-US" sz="1600" dirty="0"/>
              <a:t>annotations</a:t>
            </a:r>
            <a:endParaRPr lang="en-US" sz="1600" dirty="0" smtClean="0"/>
          </a:p>
          <a:p>
            <a:r>
              <a:rPr lang="en-US" sz="1600" dirty="0" smtClean="0"/>
              <a:t>Not </a:t>
            </a:r>
            <a:r>
              <a:rPr lang="en-US" sz="1600" dirty="0"/>
              <a:t>reproducible across different experiments within and across research </a:t>
            </a:r>
            <a:r>
              <a:rPr lang="en-US" sz="1600" dirty="0" smtClean="0"/>
              <a:t>groups</a:t>
            </a:r>
            <a:endParaRPr lang="en-US" sz="1600" dirty="0"/>
          </a:p>
        </p:txBody>
      </p:sp>
    </p:spTree>
    <p:extLst>
      <p:ext uri="{BB962C8B-B14F-4D97-AF65-F5344CB8AC3E}">
        <p14:creationId xmlns:p14="http://schemas.microsoft.com/office/powerpoint/2010/main" val="3547982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performance across different protocols and different labs</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41119"/>
            <a:ext cx="5486400" cy="3812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685800" y="5257800"/>
            <a:ext cx="8001000" cy="152163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bg2">
                  <a:lumMod val="75000"/>
                </a:schemeClr>
              </a:buClr>
              <a:buSzPct val="90000"/>
              <a:buFont typeface="Wingdings" panose="05000000000000000000" pitchFamily="2" charset="2"/>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bg2">
                  <a:lumMod val="75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bg2">
                  <a:lumMod val="75000"/>
                </a:schemeClr>
              </a:buClr>
              <a:buSzPct val="9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bg2">
                  <a:lumMod val="75000"/>
                </a:schemeClr>
              </a:buClr>
              <a:buSzPct val="90000"/>
              <a:buFont typeface="Wingdings" panose="05000000000000000000" pitchFamily="2" charset="2"/>
              <a:buChar char="§"/>
              <a:defRPr sz="1400" kern="1200">
                <a:solidFill>
                  <a:schemeClr val="tx1"/>
                </a:solidFill>
                <a:latin typeface="+mn-lt"/>
                <a:ea typeface="+mn-ea"/>
                <a:cs typeface="+mn-cs"/>
              </a:defRPr>
            </a:lvl9pPr>
          </a:lstStyle>
          <a:p>
            <a:r>
              <a:rPr lang="en-US" sz="1400" dirty="0" smtClean="0"/>
              <a:t>Most classifiers performed good even the training and test datasets were from different labs using different protocols. Could also be because the pancreatic datasets were easier for classification</a:t>
            </a:r>
          </a:p>
          <a:p>
            <a:r>
              <a:rPr lang="en-US" sz="1400" dirty="0" smtClean="0"/>
              <a:t>Some </a:t>
            </a:r>
            <a:r>
              <a:rPr lang="en-US" sz="1400" dirty="0" smtClean="0"/>
              <a:t>classifiers benefit </a:t>
            </a:r>
            <a:r>
              <a:rPr lang="en-US" sz="1400" dirty="0"/>
              <a:t>from aligning datasets such as </a:t>
            </a:r>
            <a:r>
              <a:rPr lang="en-US" sz="1400" dirty="0" err="1" smtClean="0"/>
              <a:t>SVM</a:t>
            </a:r>
            <a:r>
              <a:rPr lang="en-US" sz="1400" baseline="-25000" dirty="0" err="1" smtClean="0"/>
              <a:t>rejection</a:t>
            </a:r>
            <a:r>
              <a:rPr lang="en-US" sz="1400" dirty="0" smtClean="0"/>
              <a:t>, </a:t>
            </a:r>
            <a:r>
              <a:rPr lang="en-US" sz="1400" dirty="0" err="1" smtClean="0"/>
              <a:t>kNN</a:t>
            </a:r>
            <a:r>
              <a:rPr lang="en-US" sz="1400" dirty="0"/>
              <a:t>, NMC, and </a:t>
            </a:r>
            <a:r>
              <a:rPr lang="en-US" sz="1400" dirty="0" err="1" smtClean="0"/>
              <a:t>singleCellNet</a:t>
            </a:r>
            <a:endParaRPr lang="en-US" sz="1400" dirty="0" smtClean="0"/>
          </a:p>
          <a:p>
            <a:r>
              <a:rPr lang="en-US" sz="1400" dirty="0" smtClean="0"/>
              <a:t>Some </a:t>
            </a:r>
            <a:r>
              <a:rPr lang="en-US" sz="1400" dirty="0" smtClean="0"/>
              <a:t>other classifiers </a:t>
            </a:r>
            <a:r>
              <a:rPr lang="en-US" sz="1400" dirty="0"/>
              <a:t>failed to run over the aligned </a:t>
            </a:r>
            <a:r>
              <a:rPr lang="en-US" sz="1400" dirty="0"/>
              <a:t>datasets </a:t>
            </a:r>
            <a:r>
              <a:rPr lang="en-US" sz="1400" dirty="0" smtClean="0"/>
              <a:t>(these </a:t>
            </a:r>
            <a:r>
              <a:rPr lang="en-US" sz="1400" dirty="0"/>
              <a:t>classifiers work only with positive gene expression data, while the </a:t>
            </a:r>
            <a:r>
              <a:rPr lang="en-US" sz="1400" dirty="0" smtClean="0"/>
              <a:t>aligned datasets contain negative </a:t>
            </a:r>
            <a:r>
              <a:rPr lang="en-US" sz="1400" dirty="0"/>
              <a:t>gene expression </a:t>
            </a:r>
            <a:r>
              <a:rPr lang="en-US" sz="1400" dirty="0" smtClean="0"/>
              <a:t>values</a:t>
            </a:r>
            <a:r>
              <a:rPr lang="en-US" sz="1400" dirty="0"/>
              <a:t>)</a:t>
            </a:r>
            <a:endParaRPr lang="en-US" sz="1400" dirty="0"/>
          </a:p>
        </p:txBody>
      </p:sp>
    </p:spTree>
    <p:extLst>
      <p:ext uri="{BB962C8B-B14F-4D97-AF65-F5344CB8AC3E}">
        <p14:creationId xmlns:p14="http://schemas.microsoft.com/office/powerpoint/2010/main" val="80682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49" y="1371600"/>
            <a:ext cx="3491251"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267200" y="1600200"/>
            <a:ext cx="4419600" cy="4191000"/>
          </a:xfrm>
        </p:spPr>
        <p:txBody>
          <a:bodyPr/>
          <a:lstStyle/>
          <a:p>
            <a:r>
              <a:rPr lang="en-US" sz="1600" dirty="0" smtClean="0"/>
              <a:t>SVM/</a:t>
            </a:r>
            <a:r>
              <a:rPr lang="en-US" sz="1600" dirty="0" err="1" smtClean="0"/>
              <a:t>SVM</a:t>
            </a:r>
            <a:r>
              <a:rPr lang="en-US" sz="1600" baseline="-25000" dirty="0" err="1" smtClean="0"/>
              <a:t>rejection</a:t>
            </a:r>
            <a:r>
              <a:rPr lang="en-US" sz="1600" dirty="0" smtClean="0"/>
              <a:t> classifiers have </a:t>
            </a:r>
            <a:r>
              <a:rPr lang="en-US" sz="1600" dirty="0"/>
              <a:t>overall the best performance across the different </a:t>
            </a:r>
            <a:r>
              <a:rPr lang="en-US" sz="1600" dirty="0" smtClean="0"/>
              <a:t>experiments (need good training sets)</a:t>
            </a:r>
            <a:endParaRPr lang="en-US" sz="1600" dirty="0"/>
          </a:p>
          <a:p>
            <a:r>
              <a:rPr lang="en-US" sz="1600" dirty="0" smtClean="0"/>
              <a:t>The performance of </a:t>
            </a:r>
            <a:r>
              <a:rPr lang="en-US" sz="1600" dirty="0" err="1"/>
              <a:t>S</a:t>
            </a:r>
            <a:r>
              <a:rPr lang="en-US" sz="1600" dirty="0" err="1" smtClean="0"/>
              <a:t>ingleR</a:t>
            </a:r>
            <a:r>
              <a:rPr lang="en-US" sz="1600" dirty="0" smtClean="0"/>
              <a:t>, Cell BLAST, and Garnett could be improved by using the built-in references or by providing a better definition of marker genes</a:t>
            </a:r>
            <a:endParaRPr lang="en-US" sz="1600" dirty="0"/>
          </a:p>
          <a:p>
            <a:r>
              <a:rPr lang="en-US" sz="1600" dirty="0" smtClean="0"/>
              <a:t>It’s challenging </a:t>
            </a:r>
            <a:r>
              <a:rPr lang="en-US" sz="1600" dirty="0"/>
              <a:t>for </a:t>
            </a:r>
            <a:r>
              <a:rPr lang="en-US" sz="1600" dirty="0" smtClean="0"/>
              <a:t>the annotation of complex </a:t>
            </a:r>
            <a:r>
              <a:rPr lang="en-US" sz="1600" dirty="0"/>
              <a:t>datasets with overlapping classes or deep </a:t>
            </a:r>
            <a:r>
              <a:rPr lang="en-US" sz="1600" dirty="0" smtClean="0"/>
              <a:t>annotations, such as PBMC. SVM trained with a comprehensive training set, Cell BLAST, or Garnett with a better definition of marker genes would worth a try to solve the problem</a:t>
            </a:r>
          </a:p>
          <a:p>
            <a:r>
              <a:rPr lang="en-US" sz="1600" dirty="0" smtClean="0"/>
              <a:t>Although </a:t>
            </a:r>
            <a:r>
              <a:rPr lang="en-US" sz="1600" dirty="0" err="1" smtClean="0"/>
              <a:t>scVI</a:t>
            </a:r>
            <a:r>
              <a:rPr lang="en-US" sz="1600" dirty="0" smtClean="0"/>
              <a:t> didn’t work well in deeply annotated datasets, but performed pretty good in the Zheng sorted PBMC dataset, could be a candidate for immune cell annotation</a:t>
            </a:r>
            <a:endParaRPr lang="en-US" sz="1600" dirty="0"/>
          </a:p>
        </p:txBody>
      </p:sp>
    </p:spTree>
    <p:extLst>
      <p:ext uri="{BB962C8B-B14F-4D97-AF65-F5344CB8AC3E}">
        <p14:creationId xmlns:p14="http://schemas.microsoft.com/office/powerpoint/2010/main" val="61966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4577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Rejection option evaluation</a:t>
            </a:r>
          </a:p>
        </p:txBody>
      </p:sp>
      <p:sp>
        <p:nvSpPr>
          <p:cNvPr id="3" name="Content Placeholder 2"/>
          <p:cNvSpPr>
            <a:spLocks noGrp="1"/>
          </p:cNvSpPr>
          <p:nvPr>
            <p:ph idx="1"/>
          </p:nvPr>
        </p:nvSpPr>
        <p:spPr/>
        <p:txBody>
          <a:bodyPr/>
          <a:lstStyle/>
          <a:p>
            <a:endParaRPr 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33956"/>
            <a:ext cx="6210300" cy="452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526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performance depends on dataset complexity</a:t>
            </a:r>
            <a:endParaRPr lang="en-US" dirty="0"/>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59" y="1676400"/>
            <a:ext cx="3581400" cy="338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676400"/>
            <a:ext cx="4384867" cy="3291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73359" y="5257800"/>
            <a:ext cx="8002508" cy="1066800"/>
          </a:xfrm>
        </p:spPr>
        <p:txBody>
          <a:bodyPr/>
          <a:lstStyle/>
          <a:p>
            <a:r>
              <a:rPr lang="en-US" sz="1600" dirty="0" smtClean="0"/>
              <a:t>Complexity: pairwise similarity between cell populations</a:t>
            </a:r>
          </a:p>
          <a:p>
            <a:r>
              <a:rPr lang="en-US" sz="1600" dirty="0"/>
              <a:t>When the complexity and/or the number of cell populations of the dataset increases, the performance generally decreases</a:t>
            </a:r>
          </a:p>
          <a:p>
            <a:endParaRPr lang="en-US" dirty="0"/>
          </a:p>
        </p:txBody>
      </p:sp>
    </p:spTree>
    <p:extLst>
      <p:ext uri="{BB962C8B-B14F-4D97-AF65-F5344CB8AC3E}">
        <p14:creationId xmlns:p14="http://schemas.microsoft.com/office/powerpoint/2010/main" val="2357428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1587500"/>
            <a:ext cx="7054850" cy="368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86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3201688"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632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132637" cy="510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345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6436"/>
            <a:ext cx="8229600" cy="676564"/>
          </a:xfrm>
        </p:spPr>
        <p:txBody>
          <a:bodyPr/>
          <a:lstStyle/>
          <a:p>
            <a:r>
              <a:rPr lang="en-US" dirty="0" smtClean="0"/>
              <a:t>Comprehensive evaluation </a:t>
            </a:r>
            <a:r>
              <a:rPr lang="en-US" dirty="0"/>
              <a:t>of automatic cell </a:t>
            </a:r>
            <a:r>
              <a:rPr lang="en-US" dirty="0" smtClean="0"/>
              <a:t>annotation</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8001000" cy="292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457200" y="4648200"/>
            <a:ext cx="8229600" cy="1676400"/>
          </a:xfrm>
        </p:spPr>
        <p:txBody>
          <a:bodyPr/>
          <a:lstStyle/>
          <a:p>
            <a:r>
              <a:rPr lang="en-US" sz="1600" dirty="0" smtClean="0"/>
              <a:t>22 automatic cell identification methods, including general-purpose classifiers</a:t>
            </a:r>
          </a:p>
          <a:p>
            <a:r>
              <a:rPr lang="en-US" sz="1600" dirty="0" smtClean="0"/>
              <a:t>27 </a:t>
            </a:r>
            <a:r>
              <a:rPr lang="en-US" sz="1600" dirty="0"/>
              <a:t>publicly available single-cell RNA sequencing datasets of different sizes, technologies, species, and levels of </a:t>
            </a:r>
            <a:r>
              <a:rPr lang="en-US" sz="1600" dirty="0" smtClean="0"/>
              <a:t>complexity</a:t>
            </a:r>
          </a:p>
          <a:p>
            <a:r>
              <a:rPr lang="en-US" sz="1600" dirty="0" smtClean="0"/>
              <a:t>2 experimental setups: within </a:t>
            </a:r>
            <a:r>
              <a:rPr lang="en-US" sz="1600" dirty="0"/>
              <a:t>dataset </a:t>
            </a:r>
            <a:r>
              <a:rPr lang="en-US" sz="1600" dirty="0" smtClean="0"/>
              <a:t>(intra-dataset) and </a:t>
            </a:r>
            <a:r>
              <a:rPr lang="en-US" sz="1600" dirty="0"/>
              <a:t>across datasets (inter-dataset) </a:t>
            </a:r>
            <a:endParaRPr lang="en-US" sz="1600" dirty="0" smtClean="0"/>
          </a:p>
          <a:p>
            <a:r>
              <a:rPr lang="en-US" sz="1600" dirty="0" smtClean="0"/>
              <a:t>Evaluation metrics: accuracy (F1 score) and </a:t>
            </a:r>
            <a:r>
              <a:rPr lang="en-US" sz="1600" dirty="0"/>
              <a:t>percentage of unclassified </a:t>
            </a:r>
            <a:r>
              <a:rPr lang="en-US" sz="1600" dirty="0" smtClean="0"/>
              <a:t>cells</a:t>
            </a:r>
            <a:endParaRPr lang="en-US" sz="1600" dirty="0"/>
          </a:p>
        </p:txBody>
      </p:sp>
    </p:spTree>
    <p:extLst>
      <p:ext uri="{BB962C8B-B14F-4D97-AF65-F5344CB8AC3E}">
        <p14:creationId xmlns:p14="http://schemas.microsoft.com/office/powerpoint/2010/main" val="2077614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conclusions</a:t>
            </a:r>
            <a:endParaRPr lang="en-US" dirty="0"/>
          </a:p>
        </p:txBody>
      </p:sp>
      <p:sp>
        <p:nvSpPr>
          <p:cNvPr id="3" name="Content Placeholder 2"/>
          <p:cNvSpPr>
            <a:spLocks noGrp="1"/>
          </p:cNvSpPr>
          <p:nvPr>
            <p:ph idx="1"/>
          </p:nvPr>
        </p:nvSpPr>
        <p:spPr/>
        <p:txBody>
          <a:bodyPr/>
          <a:lstStyle/>
          <a:p>
            <a:r>
              <a:rPr lang="en-US" dirty="0"/>
              <a:t>M</a:t>
            </a:r>
            <a:r>
              <a:rPr lang="en-US" dirty="0" smtClean="0"/>
              <a:t>ost </a:t>
            </a:r>
            <a:r>
              <a:rPr lang="en-US" dirty="0"/>
              <a:t>classifiers perform well </a:t>
            </a:r>
            <a:r>
              <a:rPr lang="en-US" dirty="0" smtClean="0"/>
              <a:t>across all the </a:t>
            </a:r>
            <a:r>
              <a:rPr lang="en-US" dirty="0" smtClean="0"/>
              <a:t>datasets</a:t>
            </a:r>
          </a:p>
          <a:p>
            <a:r>
              <a:rPr lang="en-US" dirty="0" smtClean="0"/>
              <a:t>Classification </a:t>
            </a:r>
            <a:r>
              <a:rPr lang="en-US" dirty="0"/>
              <a:t>performance depends on dataset </a:t>
            </a:r>
            <a:r>
              <a:rPr lang="en-US" dirty="0" smtClean="0"/>
              <a:t>complexity. </a:t>
            </a:r>
            <a:r>
              <a:rPr lang="en-US" dirty="0"/>
              <a:t>A</a:t>
            </a:r>
            <a:r>
              <a:rPr lang="en-US" dirty="0" smtClean="0"/>
              <a:t>ll classifiers have </a:t>
            </a:r>
            <a:r>
              <a:rPr lang="en-US" dirty="0"/>
              <a:t>an almost perfect </a:t>
            </a:r>
            <a:r>
              <a:rPr lang="en-US" dirty="0" smtClean="0"/>
              <a:t>performance for easy classification task, while it remains challenging for complex </a:t>
            </a:r>
            <a:r>
              <a:rPr lang="en-US" dirty="0"/>
              <a:t>datasets with overlapping classes or deep </a:t>
            </a:r>
            <a:r>
              <a:rPr lang="en-US" dirty="0" smtClean="0"/>
              <a:t>annotations</a:t>
            </a:r>
          </a:p>
          <a:p>
            <a:r>
              <a:rPr lang="en-US" dirty="0"/>
              <a:t>The general-purpose </a:t>
            </a:r>
            <a:r>
              <a:rPr lang="en-US" dirty="0" smtClean="0"/>
              <a:t>support vector </a:t>
            </a:r>
            <a:r>
              <a:rPr lang="en-US" dirty="0"/>
              <a:t>machine </a:t>
            </a:r>
            <a:r>
              <a:rPr lang="en-US" dirty="0" smtClean="0"/>
              <a:t>(SVM) classifier </a:t>
            </a:r>
            <a:r>
              <a:rPr lang="en-US" dirty="0"/>
              <a:t>has overall the best performance across </a:t>
            </a:r>
            <a:r>
              <a:rPr lang="en-US" dirty="0" smtClean="0"/>
              <a:t>the different experiments</a:t>
            </a:r>
          </a:p>
          <a:p>
            <a:r>
              <a:rPr lang="en-US" dirty="0" smtClean="0"/>
              <a:t>The performance </a:t>
            </a:r>
            <a:r>
              <a:rPr lang="en-US" dirty="0"/>
              <a:t>of some </a:t>
            </a:r>
            <a:r>
              <a:rPr lang="en-US" dirty="0" smtClean="0"/>
              <a:t>classifiers </a:t>
            </a:r>
            <a:r>
              <a:rPr lang="en-US" dirty="0"/>
              <a:t>may be </a:t>
            </a:r>
            <a:r>
              <a:rPr lang="en-US" dirty="0" smtClean="0"/>
              <a:t>underestimated, tuning parameters of such classifiers may improve their performance, especially for the marker gene-based methods and reference-based methods</a:t>
            </a:r>
            <a:endParaRPr lang="en-US" dirty="0"/>
          </a:p>
        </p:txBody>
      </p:sp>
    </p:spTree>
    <p:extLst>
      <p:ext uri="{BB962C8B-B14F-4D97-AF65-F5344CB8AC3E}">
        <p14:creationId xmlns:p14="http://schemas.microsoft.com/office/powerpoint/2010/main" val="3662624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automatic cell annotation methods</a:t>
            </a:r>
            <a:endParaRPr lang="en-US"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20325"/>
            <a:ext cx="7438609" cy="5161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753625" y="5065776"/>
            <a:ext cx="8229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Cell Systems</a:t>
            </a:r>
          </a:p>
        </p:txBody>
      </p:sp>
      <p:sp>
        <p:nvSpPr>
          <p:cNvPr id="6" name="TextBox 5"/>
          <p:cNvSpPr txBox="1"/>
          <p:nvPr/>
        </p:nvSpPr>
        <p:spPr>
          <a:xfrm>
            <a:off x="7753625" y="4846320"/>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bioRxiv</a:t>
            </a:r>
          </a:p>
        </p:txBody>
      </p:sp>
      <p:sp>
        <p:nvSpPr>
          <p:cNvPr id="7" name="TextBox 6"/>
          <p:cNvSpPr txBox="1"/>
          <p:nvPr/>
        </p:nvSpPr>
        <p:spPr>
          <a:xfrm>
            <a:off x="7753625" y="4645152"/>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immunology</a:t>
            </a:r>
          </a:p>
        </p:txBody>
      </p:sp>
      <p:sp>
        <p:nvSpPr>
          <p:cNvPr id="8" name="TextBox 7"/>
          <p:cNvSpPr txBox="1"/>
          <p:nvPr/>
        </p:nvSpPr>
        <p:spPr>
          <a:xfrm>
            <a:off x="7753625" y="4416552"/>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PLoS One</a:t>
            </a:r>
          </a:p>
        </p:txBody>
      </p:sp>
      <p:sp>
        <p:nvSpPr>
          <p:cNvPr id="9" name="TextBox 8"/>
          <p:cNvSpPr txBox="1"/>
          <p:nvPr/>
        </p:nvSpPr>
        <p:spPr>
          <a:xfrm>
            <a:off x="7753625" y="4215384"/>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Nucleic Acids Research</a:t>
            </a:r>
          </a:p>
        </p:txBody>
      </p:sp>
      <p:sp>
        <p:nvSpPr>
          <p:cNvPr id="10" name="TextBox 9"/>
          <p:cNvSpPr txBox="1"/>
          <p:nvPr/>
        </p:nvSpPr>
        <p:spPr>
          <a:xfrm>
            <a:off x="7753625" y="3995928"/>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bioRxiv</a:t>
            </a:r>
          </a:p>
        </p:txBody>
      </p:sp>
      <p:sp>
        <p:nvSpPr>
          <p:cNvPr id="11" name="TextBox 10"/>
          <p:cNvSpPr txBox="1"/>
          <p:nvPr/>
        </p:nvSpPr>
        <p:spPr>
          <a:xfrm>
            <a:off x="7753625" y="3787775"/>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Methods</a:t>
            </a:r>
          </a:p>
        </p:txBody>
      </p:sp>
      <p:sp>
        <p:nvSpPr>
          <p:cNvPr id="12" name="TextBox 11"/>
          <p:cNvSpPr txBox="1"/>
          <p:nvPr/>
        </p:nvSpPr>
        <p:spPr>
          <a:xfrm>
            <a:off x="7753625" y="3575304"/>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Methods</a:t>
            </a:r>
          </a:p>
        </p:txBody>
      </p:sp>
      <p:sp>
        <p:nvSpPr>
          <p:cNvPr id="13" name="TextBox 12"/>
          <p:cNvSpPr txBox="1"/>
          <p:nvPr/>
        </p:nvSpPr>
        <p:spPr>
          <a:xfrm>
            <a:off x="7753625" y="3355848"/>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Bioinformatics</a:t>
            </a:r>
          </a:p>
        </p:txBody>
      </p:sp>
      <p:sp>
        <p:nvSpPr>
          <p:cNvPr id="14" name="TextBox 13"/>
          <p:cNvSpPr txBox="1"/>
          <p:nvPr/>
        </p:nvSpPr>
        <p:spPr>
          <a:xfrm>
            <a:off x="7753625" y="3139440"/>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Bioinformatics</a:t>
            </a:r>
          </a:p>
        </p:txBody>
      </p:sp>
      <p:sp>
        <p:nvSpPr>
          <p:cNvPr id="15" name="TextBox 14"/>
          <p:cNvSpPr txBox="1"/>
          <p:nvPr/>
        </p:nvSpPr>
        <p:spPr>
          <a:xfrm>
            <a:off x="7753625" y="2916936"/>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bioRxiv</a:t>
            </a:r>
          </a:p>
        </p:txBody>
      </p:sp>
      <p:sp>
        <p:nvSpPr>
          <p:cNvPr id="16" name="TextBox 15"/>
          <p:cNvSpPr txBox="1"/>
          <p:nvPr/>
        </p:nvSpPr>
        <p:spPr>
          <a:xfrm>
            <a:off x="7753625" y="2706624"/>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Methods</a:t>
            </a:r>
          </a:p>
        </p:txBody>
      </p:sp>
      <p:sp>
        <p:nvSpPr>
          <p:cNvPr id="17" name="TextBox 16"/>
          <p:cNvSpPr txBox="1"/>
          <p:nvPr/>
        </p:nvSpPr>
        <p:spPr>
          <a:xfrm>
            <a:off x="7753625" y="2494026"/>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Genes</a:t>
            </a:r>
          </a:p>
        </p:txBody>
      </p:sp>
      <p:sp>
        <p:nvSpPr>
          <p:cNvPr id="18" name="TextBox 17"/>
          <p:cNvSpPr txBox="1"/>
          <p:nvPr/>
        </p:nvSpPr>
        <p:spPr>
          <a:xfrm>
            <a:off x="7753625" y="2286000"/>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BMC Bioinformatics</a:t>
            </a:r>
          </a:p>
        </p:txBody>
      </p:sp>
      <p:sp>
        <p:nvSpPr>
          <p:cNvPr id="19" name="TextBox 18"/>
          <p:cNvSpPr txBox="1"/>
          <p:nvPr/>
        </p:nvSpPr>
        <p:spPr>
          <a:xfrm>
            <a:off x="7753625" y="2060448"/>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bioRxiv</a:t>
            </a:r>
          </a:p>
        </p:txBody>
      </p:sp>
      <p:sp>
        <p:nvSpPr>
          <p:cNvPr id="20" name="TextBox 19"/>
          <p:cNvSpPr txBox="1"/>
          <p:nvPr/>
        </p:nvSpPr>
        <p:spPr>
          <a:xfrm>
            <a:off x="7753625" y="1859280"/>
            <a:ext cx="518160" cy="152400"/>
          </a:xfrm>
          <a:prstGeom prst="rect">
            <a:avLst/>
          </a:prstGeom>
          <a:noFill/>
        </p:spPr>
        <p:txBody>
          <a:bodyPr wrap="none" lIns="0" tIns="0" rIns="0" bIns="0" rtlCol="0">
            <a:noAutofit/>
          </a:bodyPr>
          <a:lstStyle/>
          <a:p>
            <a:pPr>
              <a:lnSpc>
                <a:spcPct val="90000"/>
              </a:lnSpc>
            </a:pPr>
            <a:r>
              <a:rPr lang="en-US" sz="900" b="1" dirty="0" smtClean="0">
                <a:solidFill>
                  <a:schemeClr val="bg1">
                    <a:lumMod val="50000"/>
                  </a:schemeClr>
                </a:solidFill>
              </a:rPr>
              <a:t>Nature Methods</a:t>
            </a:r>
          </a:p>
        </p:txBody>
      </p:sp>
    </p:spTree>
    <p:extLst>
      <p:ext uri="{BB962C8B-B14F-4D97-AF65-F5344CB8AC3E}">
        <p14:creationId xmlns:p14="http://schemas.microsoft.com/office/powerpoint/2010/main" val="1382516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SingleR</a:t>
            </a:r>
            <a:endParaRPr lang="en-US" dirty="0"/>
          </a:p>
        </p:txBody>
      </p:sp>
      <p:sp>
        <p:nvSpPr>
          <p:cNvPr id="3" name="Content Placeholder 2"/>
          <p:cNvSpPr>
            <a:spLocks noGrp="1"/>
          </p:cNvSpPr>
          <p:nvPr>
            <p:ph idx="1"/>
          </p:nvPr>
        </p:nvSpPr>
        <p:spPr>
          <a:xfrm>
            <a:off x="5867400" y="2438400"/>
            <a:ext cx="3048000" cy="3200400"/>
          </a:xfrm>
        </p:spPr>
        <p:txBody>
          <a:bodyPr/>
          <a:lstStyle/>
          <a:p>
            <a:r>
              <a:rPr lang="en-US" sz="1600" dirty="0" smtClean="0"/>
              <a:t>The </a:t>
            </a:r>
            <a:r>
              <a:rPr lang="en-US" sz="1600" dirty="0" err="1"/>
              <a:t>SingleR</a:t>
            </a:r>
            <a:r>
              <a:rPr lang="en-US" sz="1600" dirty="0"/>
              <a:t> </a:t>
            </a:r>
            <a:r>
              <a:rPr lang="en-US" sz="1600" dirty="0" smtClean="0"/>
              <a:t>pipeline is </a:t>
            </a:r>
            <a:r>
              <a:rPr lang="en-US" sz="1600" dirty="0"/>
              <a:t>based on correlating reference </a:t>
            </a:r>
            <a:r>
              <a:rPr lang="en-US" sz="1600" dirty="0" smtClean="0"/>
              <a:t>bulk transcriptomic </a:t>
            </a:r>
            <a:r>
              <a:rPr lang="en-US" sz="1600" dirty="0"/>
              <a:t>data sets </a:t>
            </a:r>
            <a:r>
              <a:rPr lang="en-US" sz="1600" dirty="0" smtClean="0"/>
              <a:t>of pure </a:t>
            </a:r>
            <a:r>
              <a:rPr lang="en-US" sz="1600" dirty="0"/>
              <a:t>cell types with single-cell gene expression</a:t>
            </a:r>
            <a:endParaRPr lang="en-US" sz="1600" dirty="0" smtClean="0"/>
          </a:p>
          <a:p>
            <a:endParaRPr lang="en-US" sz="1600" dirty="0" smtClean="0"/>
          </a:p>
          <a:p>
            <a:r>
              <a:rPr lang="en-US" sz="1600" dirty="0" smtClean="0"/>
              <a:t>7 built-in reference sets of bulk </a:t>
            </a:r>
            <a:r>
              <a:rPr lang="en-US" sz="1600" dirty="0" err="1" smtClean="0"/>
              <a:t>RNAseq</a:t>
            </a:r>
            <a:r>
              <a:rPr lang="en-US" sz="1600" dirty="0" smtClean="0"/>
              <a:t> of pure cell types</a:t>
            </a:r>
          </a:p>
          <a:p>
            <a:pPr marL="0" indent="0">
              <a:buNone/>
            </a:pPr>
            <a:endParaRPr lang="en-US" sz="1600" dirty="0" smtClean="0"/>
          </a:p>
          <a:p>
            <a:r>
              <a:rPr lang="en-US" sz="1600" dirty="0" smtClean="0"/>
              <a:t>Also support </a:t>
            </a:r>
            <a:r>
              <a:rPr lang="en-US" sz="1600" dirty="0"/>
              <a:t>single-cell references</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98316"/>
            <a:ext cx="5339541" cy="289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57325"/>
            <a:ext cx="5339541" cy="233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2400" y="6400800"/>
            <a:ext cx="1666290" cy="276999"/>
          </a:xfrm>
          <a:prstGeom prst="rect">
            <a:avLst/>
          </a:prstGeom>
        </p:spPr>
        <p:txBody>
          <a:bodyPr wrap="none">
            <a:spAutoFit/>
          </a:bodyPr>
          <a:lstStyle/>
          <a:p>
            <a:r>
              <a:rPr lang="en-US" sz="1200" dirty="0"/>
              <a:t>Spearman coefficient </a:t>
            </a:r>
          </a:p>
        </p:txBody>
      </p:sp>
    </p:spTree>
    <p:extLst>
      <p:ext uri="{BB962C8B-B14F-4D97-AF65-F5344CB8AC3E}">
        <p14:creationId xmlns:p14="http://schemas.microsoft.com/office/powerpoint/2010/main" val="1590967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SingleR</a:t>
            </a:r>
            <a:r>
              <a:rPr lang="en-US" dirty="0" smtClean="0"/>
              <a:t> reference datasets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106508" cy="995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200" y="3109051"/>
            <a:ext cx="2935038" cy="3564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5105400" y="3139723"/>
            <a:ext cx="2971802" cy="3533672"/>
            <a:chOff x="380999" y="3095728"/>
            <a:chExt cx="3173087" cy="3762272"/>
          </a:xfrm>
        </p:grpSpPr>
        <p:pic>
          <p:nvPicPr>
            <p:cNvPr id="20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68" y="4950370"/>
              <a:ext cx="3159918" cy="1907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 y="3095728"/>
              <a:ext cx="3173087" cy="2450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6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018" y="2743200"/>
            <a:ext cx="3345382" cy="322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0150" y="2698504"/>
            <a:ext cx="230505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9515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BLAST</a:t>
            </a:r>
            <a:endParaRPr lang="en-US" dirty="0"/>
          </a:p>
        </p:txBody>
      </p:sp>
      <p:sp>
        <p:nvSpPr>
          <p:cNvPr id="3" name="Content Placeholder 2"/>
          <p:cNvSpPr>
            <a:spLocks noGrp="1"/>
          </p:cNvSpPr>
          <p:nvPr>
            <p:ph idx="1"/>
          </p:nvPr>
        </p:nvSpPr>
        <p:spPr>
          <a:xfrm>
            <a:off x="6119149" y="2561272"/>
            <a:ext cx="2819400" cy="2805445"/>
          </a:xfrm>
        </p:spPr>
        <p:txBody>
          <a:bodyPr/>
          <a:lstStyle/>
          <a:p>
            <a:r>
              <a:rPr lang="en-US" sz="1600" dirty="0"/>
              <a:t>A</a:t>
            </a:r>
            <a:r>
              <a:rPr lang="en-US" sz="1600" dirty="0" smtClean="0"/>
              <a:t> new customized deep </a:t>
            </a:r>
            <a:r>
              <a:rPr lang="en-US" sz="1600" dirty="0"/>
              <a:t>generative model together with a novel cell-to-cell similarity metric specifically designed for cell </a:t>
            </a:r>
            <a:r>
              <a:rPr lang="en-US" sz="1600" dirty="0" smtClean="0"/>
              <a:t>querying</a:t>
            </a:r>
          </a:p>
          <a:p>
            <a:endParaRPr lang="en-US" sz="1600" dirty="0"/>
          </a:p>
          <a:p>
            <a:r>
              <a:rPr lang="en-US" sz="1600" dirty="0"/>
              <a:t>Curated 391 single-cell </a:t>
            </a:r>
            <a:r>
              <a:rPr lang="en-US" sz="1600" dirty="0" err="1"/>
              <a:t>RNAseq</a:t>
            </a:r>
            <a:r>
              <a:rPr lang="en-US" sz="1600" dirty="0"/>
              <a:t> datasets with 986,305 cells in total, which covers 27 distinct organs across 8 </a:t>
            </a:r>
            <a:r>
              <a:rPr lang="en-US" sz="1600" dirty="0" smtClean="0"/>
              <a:t>species</a:t>
            </a:r>
            <a:endParaRPr lang="en-US" sz="16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3493850"/>
            <a:ext cx="5303520" cy="290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 y="1614155"/>
            <a:ext cx="5303520" cy="1627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2223" y="1852665"/>
            <a:ext cx="2286000" cy="46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86400" y="2561272"/>
            <a:ext cx="350520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753780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a:t>
            </a:r>
            <a:r>
              <a:rPr lang="en-US" dirty="0" smtClean="0"/>
              <a:t>BLAST reference datasets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386270" cy="3528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961658" y="5334000"/>
            <a:ext cx="7748116" cy="990600"/>
          </a:xfrm>
        </p:spPr>
        <p:txBody>
          <a:bodyPr/>
          <a:lstStyle/>
          <a:p>
            <a:r>
              <a:rPr lang="en-US" sz="1600" dirty="0"/>
              <a:t>Curated 391 single-cell </a:t>
            </a:r>
            <a:r>
              <a:rPr lang="en-US" sz="1600" dirty="0" err="1"/>
              <a:t>RNAseq</a:t>
            </a:r>
            <a:r>
              <a:rPr lang="en-US" sz="1600" dirty="0"/>
              <a:t> datasets with 986,305 cells in </a:t>
            </a:r>
            <a:r>
              <a:rPr lang="en-US" sz="1600" dirty="0" smtClean="0"/>
              <a:t>total, which covers </a:t>
            </a:r>
            <a:r>
              <a:rPr lang="en-US" sz="1600" dirty="0"/>
              <a:t>27 distinct organs across 8 species</a:t>
            </a:r>
          </a:p>
          <a:p>
            <a:r>
              <a:rPr lang="en-US" sz="1600" dirty="0"/>
              <a:t>All records in ACA are collected and annotated using a standard procedure</a:t>
            </a:r>
          </a:p>
        </p:txBody>
      </p:sp>
    </p:spTree>
    <p:extLst>
      <p:ext uri="{BB962C8B-B14F-4D97-AF65-F5344CB8AC3E}">
        <p14:creationId xmlns:p14="http://schemas.microsoft.com/office/powerpoint/2010/main" val="364525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2015">
  <a:themeElements>
    <a:clrScheme name="Gilead Hepatitis">
      <a:dk1>
        <a:sysClr val="windowText" lastClr="000000"/>
      </a:dk1>
      <a:lt1>
        <a:sysClr val="window" lastClr="FFFFFF"/>
      </a:lt1>
      <a:dk2>
        <a:srgbClr val="CC0000"/>
      </a:dk2>
      <a:lt2>
        <a:srgbClr val="E2E2E2"/>
      </a:lt2>
      <a:accent1>
        <a:srgbClr val="A72121"/>
      </a:accent1>
      <a:accent2>
        <a:srgbClr val="90A1E8"/>
      </a:accent2>
      <a:accent3>
        <a:srgbClr val="7A3DBD"/>
      </a:accent3>
      <a:accent4>
        <a:srgbClr val="FF6600"/>
      </a:accent4>
      <a:accent5>
        <a:srgbClr val="FEC00F"/>
      </a:accent5>
      <a:accent6>
        <a:srgbClr val="2C820A"/>
      </a:accent6>
      <a:hlink>
        <a:srgbClr val="755E98"/>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lumMod val="50000"/>
            </a:schemeClr>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custClrLst>
    <a:custClr name="R94 G186 B32">
      <a:srgbClr val="5EBA20"/>
    </a:custClr>
    <a:custClr name="R252 G138 B44">
      <a:srgbClr val="FC8A2C"/>
    </a:custClr>
    <a:custClr name="R148 G100 B29">
      <a:srgbClr val="94641D"/>
    </a:custClr>
    <a:custClr name="R99 G56 B162">
      <a:srgbClr val="6338A2"/>
    </a:custClr>
    <a:custClr name="R202 G32 B85">
      <a:srgbClr val="CA2055"/>
    </a:custClr>
    <a:custClr name="R41 G96 B4">
      <a:srgbClr val="296004"/>
    </a:custClr>
    <a:custClr name="R167 G164 B97">
      <a:srgbClr val="A7A461"/>
    </a:custClr>
    <a:custClr name="R109 G107 B4">
      <a:srgbClr val="6D6B04"/>
    </a:custClr>
    <a:custClr name="R14 G172 B108">
      <a:srgbClr val="0EAC6C"/>
    </a:custClr>
    <a:custClr name="R224 G82 B82">
      <a:srgbClr val="E05252"/>
    </a:custClr>
  </a:custClrLst>
  <a:extLst>
    <a:ext uri="{05A4C25C-085E-4340-85A3-A5531E510DB2}">
      <thm15:themeFamily xmlns:thm15="http://schemas.microsoft.com/office/thememl/2012/main" xmlns="" name="Gilead Hepatitis Template New Blue.potx" id="{140BE2A5-A127-4461-A7AD-2AF7DDB625DB}" vid="{BC5CAE74-2B23-4565-8D39-111EFDDFD00C}"/>
    </a:ext>
  </a:extLst>
</a:theme>
</file>

<file path=ppt/theme/theme2.xml><?xml version="1.0" encoding="utf-8"?>
<a:theme xmlns:a="http://schemas.openxmlformats.org/drawingml/2006/main" name="7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25000"/>
          </a:spcAft>
          <a:buClrTx/>
          <a:buSzTx/>
          <a:buFontTx/>
          <a:buChar char="•"/>
          <a:tabLst/>
          <a:defRPr kumimoji="0" sz="3600" b="1" i="0" u="none" strike="noStrike" cap="none" normalizeH="0" baseline="-25000" smtClean="0">
            <a:ln>
              <a:noFill/>
            </a:ln>
            <a:solidFill>
              <a:schemeClr val="tx1"/>
            </a:solidFill>
            <a:effectLst/>
            <a:latin typeface="Arial" charset="0"/>
          </a:defRPr>
        </a:defPPr>
      </a:lstStyle>
    </a:spDef>
    <a:lnDef>
      <a:spPr bwMode="auto">
        <a:noFill/>
        <a:ln w="28575" cap="flat" cmpd="sng" algn="ctr">
          <a:solidFill>
            <a:schemeClr val="tx1"/>
          </a:solidFill>
          <a:prstDash val="solid"/>
          <a:round/>
          <a:headEnd type="none" w="med" len="med"/>
          <a:tailEnd type="none" w="med" len="med"/>
        </a:ln>
        <a:effectLst/>
      </a:spPr>
      <a:bodyPr/>
      <a:lstStyle/>
    </a:lnDef>
    <a:txDef>
      <a:spPr>
        <a:noFill/>
      </a:spPr>
      <a:bodyPr wrap="none" rtlCol="0" anchor="b">
        <a:noAutofit/>
      </a:bodyPr>
      <a:lstStyle>
        <a:defPPr>
          <a:defRPr sz="1200" dirty="0" smtClean="0"/>
        </a:defPPr>
      </a:lstStyle>
    </a:tx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_2015_v2">
  <a:themeElements>
    <a:clrScheme name="Gilead Hepatitis">
      <a:dk1>
        <a:sysClr val="windowText" lastClr="000000"/>
      </a:dk1>
      <a:lt1>
        <a:sysClr val="window" lastClr="FFFFFF"/>
      </a:lt1>
      <a:dk2>
        <a:srgbClr val="CC0000"/>
      </a:dk2>
      <a:lt2>
        <a:srgbClr val="E2E2E2"/>
      </a:lt2>
      <a:accent1>
        <a:srgbClr val="A72121"/>
      </a:accent1>
      <a:accent2>
        <a:srgbClr val="90A1E8"/>
      </a:accent2>
      <a:accent3>
        <a:srgbClr val="7A3DBD"/>
      </a:accent3>
      <a:accent4>
        <a:srgbClr val="FF6600"/>
      </a:accent4>
      <a:accent5>
        <a:srgbClr val="FEC00F"/>
      </a:accent5>
      <a:accent6>
        <a:srgbClr val="2C820A"/>
      </a:accent6>
      <a:hlink>
        <a:srgbClr val="755E98"/>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lumMod val="50000"/>
            </a:schemeClr>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custClrLst>
    <a:custClr name="R94 G186 B32">
      <a:srgbClr val="5EBA20"/>
    </a:custClr>
    <a:custClr name="R252 G138 B44">
      <a:srgbClr val="FC8A2C"/>
    </a:custClr>
    <a:custClr name="R148 G100 B29">
      <a:srgbClr val="94641D"/>
    </a:custClr>
    <a:custClr name="R99 G56 B162">
      <a:srgbClr val="6338A2"/>
    </a:custClr>
    <a:custClr name="R202 G32 B85">
      <a:srgbClr val="CA2055"/>
    </a:custClr>
    <a:custClr name="R41 G96 B4">
      <a:srgbClr val="296004"/>
    </a:custClr>
    <a:custClr name="R167 G164 B97">
      <a:srgbClr val="A7A461"/>
    </a:custClr>
    <a:custClr name="R109 G107 B4">
      <a:srgbClr val="6D6B04"/>
    </a:custClr>
    <a:custClr name="R14 G172 B108">
      <a:srgbClr val="0EAC6C"/>
    </a:custClr>
    <a:custClr name="R224 G82 B82">
      <a:srgbClr val="E05252"/>
    </a:custClr>
  </a:custClrLst>
  <a:extLst>
    <a:ext uri="{05A4C25C-085E-4340-85A3-A5531E510DB2}">
      <thm15:themeFamily xmlns:thm15="http://schemas.microsoft.com/office/thememl/2012/main" xmlns="" name="Gilead Hepatitis Template New Blue.potx" id="{140BE2A5-A127-4461-A7AD-2AF7DDB625DB}" vid="{BC5CAE74-2B23-4565-8D39-111EFDDFD00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22799</TotalTime>
  <Words>2271</Words>
  <Application>Microsoft Office PowerPoint</Application>
  <PresentationFormat>On-screen Show (4:3)</PresentationFormat>
  <Paragraphs>300</Paragraphs>
  <Slides>27</Slides>
  <Notes>12</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template_2015</vt:lpstr>
      <vt:lpstr>7_Default Design</vt:lpstr>
      <vt:lpstr>template_2015_v2</vt:lpstr>
      <vt:lpstr>A comparison of automatic cell identification for single-cell RNA sequencing data</vt:lpstr>
      <vt:lpstr>The traditional approach of constructing a cell atlas</vt:lpstr>
      <vt:lpstr>Comprehensive evaluation of automatic cell annotation</vt:lpstr>
      <vt:lpstr>Main conclusions</vt:lpstr>
      <vt:lpstr>Overview of the automatic cell annotation methods</vt:lpstr>
      <vt:lpstr>SingleR</vt:lpstr>
      <vt:lpstr>SingleR reference datasets</vt:lpstr>
      <vt:lpstr>Cell BLAST</vt:lpstr>
      <vt:lpstr>Cell BLAST reference datasets</vt:lpstr>
      <vt:lpstr>Garnett</vt:lpstr>
      <vt:lpstr>Garnett classifiers</vt:lpstr>
      <vt:lpstr>Overview of the single-cell RNAseq datasets</vt:lpstr>
      <vt:lpstr>Performance evaluation within a dataset</vt:lpstr>
      <vt:lpstr>Performance evaluation within a dataset</vt:lpstr>
      <vt:lpstr>Pre-trained classifiers on PBMC </vt:lpstr>
      <vt:lpstr>Classification performance depends on dataset complexity</vt:lpstr>
      <vt:lpstr>Performance evaluation across datasets</vt:lpstr>
      <vt:lpstr>Classification performance across different protocols</vt:lpstr>
      <vt:lpstr>Classification performance across different species</vt:lpstr>
      <vt:lpstr>Classification performance across different protocols and different labs</vt:lpstr>
      <vt:lpstr>Summary</vt:lpstr>
      <vt:lpstr>PowerPoint Presentation</vt:lpstr>
      <vt:lpstr>Rejection option evaluation</vt:lpstr>
      <vt:lpstr>Classification performance depends on dataset complexity</vt:lpstr>
      <vt:lpstr>PowerPoint Presentation</vt:lpstr>
      <vt:lpstr>PowerPoint Presentation</vt:lpstr>
      <vt:lpstr>PowerPoint Presentation</vt:lpstr>
    </vt:vector>
  </TitlesOfParts>
  <Company>Gilead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seq vs DNA methylation</dc:title>
  <dc:creator>Nandita Sarkar</dc:creator>
  <cp:lastModifiedBy>Ruidong Li</cp:lastModifiedBy>
  <cp:revision>614</cp:revision>
  <dcterms:created xsi:type="dcterms:W3CDTF">2017-02-16T22:26:35Z</dcterms:created>
  <dcterms:modified xsi:type="dcterms:W3CDTF">2019-10-22T04:51:10Z</dcterms:modified>
</cp:coreProperties>
</file>