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Advent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dventPr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dvent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0a7e29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0a7e29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0a7e298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0a7e298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Megan - </a:t>
            </a:r>
            <a:r>
              <a:rPr lang="en" sz="2700"/>
              <a:t>Our first hypothesis was whether a </a:t>
            </a:r>
            <a:r>
              <a:rPr lang="en" sz="2700"/>
              <a:t>restaurant</a:t>
            </a:r>
            <a:r>
              <a:rPr lang="en" sz="2700"/>
              <a:t> have parking or no parking changes. We used a mann whitney u test because we had two </a:t>
            </a:r>
            <a:r>
              <a:rPr lang="en" sz="2700"/>
              <a:t>in between</a:t>
            </a:r>
            <a:r>
              <a:rPr lang="en" sz="2700"/>
              <a:t> features  that are non parametric. The results showed we had a p value less than 0.001, that we reject null hypothesis and accept that parking does have a relationship but we cannot conclude that its a positive or </a:t>
            </a:r>
            <a:r>
              <a:rPr lang="en" sz="2700"/>
              <a:t>negative</a:t>
            </a:r>
            <a:r>
              <a:rPr lang="en" sz="2700"/>
              <a:t> relationship. </a:t>
            </a:r>
            <a:endParaRPr sz="27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0a7e298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0a7e298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0a7e298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0a7e298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Vanessa</a:t>
            </a:r>
            <a:endParaRPr>
              <a:solidFill>
                <a:schemeClr val="dk1"/>
              </a:solidFill>
            </a:endParaRPr>
          </a:p>
          <a:p>
            <a:pPr indent="-304800" lvl="0" marL="457200" rtl="0" algn="l">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However, F1 and accuracy scores were compared between scaled data and selected data (based on the scaled data). There are slightly higher F1 and accuracy scores for scaled data than selected data, but we cannot conclude that scaled data leads to better performance of ML algorithms than selected data.</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071fccda8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071fccda8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b1103dab0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b1103dab0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Roboto"/>
                <a:ea typeface="Roboto"/>
                <a:cs typeface="Roboto"/>
                <a:sym typeface="Roboto"/>
              </a:rPr>
              <a:t>Vanessa</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We noticed that most of our features had a low correlation with a star rating, which may have decreased the performance of our algorithms. For example, we could have a population of nearby colleges as a feature, since college students may tend to give higher ratings. Finding other datasets to join with out yelp data to see if other features not covered in what Yelp gives us. Our dataset may also not have been large enough to truly reveal which features are significant in predicting star rating. In the future, we would use more data to produce a more accurate analysis of the features that significantly affect star ratings of restaurants.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b9affe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9aff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071fccda8_1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071fccda8_1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Yelp dataset provides data on businesses, like location, num reviews, average star rating, and amenities provided. Chose to focus on restaurants to determine which features of restaurants are most important when customers are rating restaurants.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071fccda8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071fccda8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star ratings of restaurants based on the features they have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071fccda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071fccda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83ec8bfe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83ec8bfe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Vanessa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071fccda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071fccda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7872f98ee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872f98ee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Vanessa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6b9affecee_0_3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b9affecee_0_3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Megan</a:t>
            </a:r>
            <a:endParaRPr sz="1900"/>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Next we had the population vs star rating map. The map shows the location of yelp restaurants in the States by zip code with the population of the location. We used the </a:t>
            </a:r>
            <a:r>
              <a:rPr lang="en" sz="1900">
                <a:solidFill>
                  <a:schemeClr val="dk1"/>
                </a:solidFill>
              </a:rPr>
              <a:t>plotly</a:t>
            </a:r>
            <a:r>
              <a:rPr lang="en" sz="1900">
                <a:solidFill>
                  <a:schemeClr val="dk1"/>
                </a:solidFill>
              </a:rPr>
              <a:t> scatter geo object to plot the </a:t>
            </a:r>
            <a:r>
              <a:rPr lang="en" sz="1900">
                <a:solidFill>
                  <a:schemeClr val="dk1"/>
                </a:solidFill>
              </a:rPr>
              <a:t>restaurant</a:t>
            </a:r>
            <a:r>
              <a:rPr lang="en" sz="1900">
                <a:solidFill>
                  <a:schemeClr val="dk1"/>
                </a:solidFill>
              </a:rPr>
              <a:t> by longitude and latitude. The dot size correlate to the population size so you can see here yellow is high star ratings of 5 and purple is low star rating up to 1. If you hover over the dots, you can see the population size rating for the restaurant with the corresponding color. </a:t>
            </a:r>
            <a:endParaRPr sz="1900">
              <a:solidFill>
                <a:schemeClr val="dk1"/>
              </a:solidFill>
            </a:endParaRPr>
          </a:p>
          <a:p>
            <a:pPr indent="0" lvl="0" marL="0" rtl="0" algn="l">
              <a:spcBef>
                <a:spcPts val="0"/>
              </a:spcBef>
              <a:spcAft>
                <a:spcPts val="0"/>
              </a:spcAft>
              <a:buNone/>
            </a:pPr>
            <a:r>
              <a:t/>
            </a:r>
            <a:endParaRPr sz="1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3404" y="1130675"/>
            <a:ext cx="3618000" cy="2052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p:txBody>
      </p:sp>
      <p:sp>
        <p:nvSpPr>
          <p:cNvPr id="10" name="Google Shape;10;p2"/>
          <p:cNvSpPr txBox="1"/>
          <p:nvPr>
            <p:ph idx="1" type="subTitle"/>
          </p:nvPr>
        </p:nvSpPr>
        <p:spPr>
          <a:xfrm>
            <a:off x="623400" y="3372625"/>
            <a:ext cx="3618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712150" y="1182325"/>
            <a:ext cx="43956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p:nvPr>
            <p:ph idx="1" type="body"/>
          </p:nvPr>
        </p:nvSpPr>
        <p:spPr>
          <a:xfrm>
            <a:off x="749477" y="3228425"/>
            <a:ext cx="4298400" cy="13008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45" name="Shape 45"/>
        <p:cNvGrpSpPr/>
        <p:nvPr/>
      </p:nvGrpSpPr>
      <p:grpSpPr>
        <a:xfrm>
          <a:off x="0" y="0"/>
          <a:ext cx="0" cy="0"/>
          <a:chOff x="0" y="0"/>
          <a:chExt cx="0" cy="0"/>
        </a:xfrm>
      </p:grpSpPr>
      <p:sp>
        <p:nvSpPr>
          <p:cNvPr id="46" name="Google Shape;46;p13"/>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7" name="Google Shape;47;p13"/>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13"/>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9" name="Google Shape;49;p13"/>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1" name="Google Shape;51;p13"/>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3"/>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3" name="Google Shape;53;p13"/>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hasCustomPrompt="1" idx="8" type="title"/>
          </p:nvPr>
        </p:nvSpPr>
        <p:spPr>
          <a:xfrm>
            <a:off x="95552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5" name="Google Shape;55;p13"/>
          <p:cNvSpPr txBox="1"/>
          <p:nvPr>
            <p:ph hasCustomPrompt="1" idx="9" type="title"/>
          </p:nvPr>
        </p:nvSpPr>
        <p:spPr>
          <a:xfrm>
            <a:off x="26776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6" name="Google Shape;56;p13"/>
          <p:cNvSpPr txBox="1"/>
          <p:nvPr>
            <p:ph hasCustomPrompt="1" idx="13" type="title"/>
          </p:nvPr>
        </p:nvSpPr>
        <p:spPr>
          <a:xfrm>
            <a:off x="43997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7" name="Google Shape;57;p13"/>
          <p:cNvSpPr txBox="1"/>
          <p:nvPr>
            <p:ph hasCustomPrompt="1" idx="14" type="title"/>
          </p:nvPr>
        </p:nvSpPr>
        <p:spPr>
          <a:xfrm>
            <a:off x="612177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
    <p:spTree>
      <p:nvGrpSpPr>
        <p:cNvPr id="58" name="Shape 58"/>
        <p:cNvGrpSpPr/>
        <p:nvPr/>
      </p:nvGrpSpPr>
      <p:grpSpPr>
        <a:xfrm>
          <a:off x="0" y="0"/>
          <a:ext cx="0" cy="0"/>
          <a:chOff x="0" y="0"/>
          <a:chExt cx="0" cy="0"/>
        </a:xfrm>
      </p:grpSpPr>
      <p:sp>
        <p:nvSpPr>
          <p:cNvPr id="59" name="Google Shape;59;p1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0" name="Google Shape;60;p1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1" name="Google Shape;61;p14"/>
          <p:cNvSpPr txBox="1"/>
          <p:nvPr>
            <p:ph idx="2" type="title"/>
          </p:nvPr>
        </p:nvSpPr>
        <p:spPr>
          <a:xfrm>
            <a:off x="1197338"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2" name="Google Shape;62;p14"/>
          <p:cNvSpPr txBox="1"/>
          <p:nvPr>
            <p:ph idx="1" type="subTitle"/>
          </p:nvPr>
        </p:nvSpPr>
        <p:spPr>
          <a:xfrm>
            <a:off x="1197338"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 name="Google Shape;63;p14"/>
          <p:cNvSpPr txBox="1"/>
          <p:nvPr>
            <p:ph idx="3" type="title"/>
          </p:nvPr>
        </p:nvSpPr>
        <p:spPr>
          <a:xfrm>
            <a:off x="5169862"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4" name="Google Shape;64;p14"/>
          <p:cNvSpPr txBox="1"/>
          <p:nvPr>
            <p:ph idx="4" type="subTitle"/>
          </p:nvPr>
        </p:nvSpPr>
        <p:spPr>
          <a:xfrm>
            <a:off x="5169862"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_1">
    <p:spTree>
      <p:nvGrpSpPr>
        <p:cNvPr id="65" name="Shape 65"/>
        <p:cNvGrpSpPr/>
        <p:nvPr/>
      </p:nvGrpSpPr>
      <p:grpSpPr>
        <a:xfrm>
          <a:off x="0" y="0"/>
          <a:ext cx="0" cy="0"/>
          <a:chOff x="0" y="0"/>
          <a:chExt cx="0" cy="0"/>
        </a:xfrm>
      </p:grpSpPr>
      <p:sp>
        <p:nvSpPr>
          <p:cNvPr id="66" name="Google Shape;66;p1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7" name="Google Shape;67;p1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8" name="Google Shape;68;p15"/>
          <p:cNvSpPr txBox="1"/>
          <p:nvPr>
            <p:ph idx="1" type="subTitle"/>
          </p:nvPr>
        </p:nvSpPr>
        <p:spPr>
          <a:xfrm>
            <a:off x="2976000" y="3394475"/>
            <a:ext cx="3192000" cy="14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ONE_COLUMN_TEXT_1_2">
    <p:spTree>
      <p:nvGrpSpPr>
        <p:cNvPr id="69" name="Shape 69"/>
        <p:cNvGrpSpPr/>
        <p:nvPr/>
      </p:nvGrpSpPr>
      <p:grpSpPr>
        <a:xfrm>
          <a:off x="0" y="0"/>
          <a:ext cx="0" cy="0"/>
          <a:chOff x="0" y="0"/>
          <a:chExt cx="0" cy="0"/>
        </a:xfrm>
      </p:grpSpPr>
      <p:sp>
        <p:nvSpPr>
          <p:cNvPr id="70" name="Google Shape;70;p16"/>
          <p:cNvSpPr txBox="1"/>
          <p:nvPr>
            <p:ph type="title"/>
          </p:nvPr>
        </p:nvSpPr>
        <p:spPr>
          <a:xfrm>
            <a:off x="14238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1" name="Google Shape;71;p16"/>
          <p:cNvCxnSpPr/>
          <p:nvPr/>
        </p:nvCxnSpPr>
        <p:spPr>
          <a:xfrm>
            <a:off x="2323550" y="3386325"/>
            <a:ext cx="524400" cy="0"/>
          </a:xfrm>
          <a:prstGeom prst="straightConnector1">
            <a:avLst/>
          </a:prstGeom>
          <a:noFill/>
          <a:ln cap="flat" cmpd="sng" w="38100">
            <a:solidFill>
              <a:schemeClr val="accent6"/>
            </a:solidFill>
            <a:prstDash val="solid"/>
            <a:round/>
            <a:headEnd len="med" w="med" type="none"/>
            <a:tailEnd len="med" w="med" type="none"/>
          </a:ln>
        </p:spPr>
      </p:cxnSp>
      <p:sp>
        <p:nvSpPr>
          <p:cNvPr id="72" name="Google Shape;72;p16"/>
          <p:cNvSpPr txBox="1"/>
          <p:nvPr>
            <p:ph idx="1" type="subTitle"/>
          </p:nvPr>
        </p:nvSpPr>
        <p:spPr>
          <a:xfrm>
            <a:off x="1197350"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3" name="Google Shape;73;p16"/>
          <p:cNvSpPr txBox="1"/>
          <p:nvPr>
            <p:ph idx="2" type="subTitle"/>
          </p:nvPr>
        </p:nvSpPr>
        <p:spPr>
          <a:xfrm>
            <a:off x="5169852"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4" name="Google Shape;74;p16"/>
          <p:cNvSpPr txBox="1"/>
          <p:nvPr>
            <p:ph idx="3" type="title"/>
          </p:nvPr>
        </p:nvSpPr>
        <p:spPr>
          <a:xfrm>
            <a:off x="53963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5" name="Google Shape;75;p16"/>
          <p:cNvCxnSpPr/>
          <p:nvPr/>
        </p:nvCxnSpPr>
        <p:spPr>
          <a:xfrm>
            <a:off x="6296050" y="3386325"/>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spTree>
      <p:nvGrpSpPr>
        <p:cNvPr id="76" name="Shape 76"/>
        <p:cNvGrpSpPr/>
        <p:nvPr/>
      </p:nvGrpSpPr>
      <p:grpSpPr>
        <a:xfrm>
          <a:off x="0" y="0"/>
          <a:ext cx="0" cy="0"/>
          <a:chOff x="0" y="0"/>
          <a:chExt cx="0" cy="0"/>
        </a:xfrm>
      </p:grpSpPr>
      <p:sp>
        <p:nvSpPr>
          <p:cNvPr id="77" name="Google Shape;77;p17"/>
          <p:cNvSpPr txBox="1"/>
          <p:nvPr>
            <p:ph type="title"/>
          </p:nvPr>
        </p:nvSpPr>
        <p:spPr>
          <a:xfrm>
            <a:off x="1930750"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78" name="Google Shape;78;p17"/>
          <p:cNvSpPr txBox="1"/>
          <p:nvPr>
            <p:ph idx="1" type="subTitle"/>
          </p:nvPr>
        </p:nvSpPr>
        <p:spPr>
          <a:xfrm>
            <a:off x="1930750"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9" name="Google Shape;79;p17"/>
          <p:cNvSpPr txBox="1"/>
          <p:nvPr>
            <p:ph idx="2" type="title"/>
          </p:nvPr>
        </p:nvSpPr>
        <p:spPr>
          <a:xfrm>
            <a:off x="1930750"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0" name="Google Shape;80;p17"/>
          <p:cNvSpPr txBox="1"/>
          <p:nvPr>
            <p:ph idx="3" type="subTitle"/>
          </p:nvPr>
        </p:nvSpPr>
        <p:spPr>
          <a:xfrm>
            <a:off x="1930750"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1" name="Google Shape;81;p17"/>
          <p:cNvSpPr txBox="1"/>
          <p:nvPr>
            <p:ph idx="4" type="title"/>
          </p:nvPr>
        </p:nvSpPr>
        <p:spPr>
          <a:xfrm>
            <a:off x="5866369"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2" name="Google Shape;82;p17"/>
          <p:cNvSpPr txBox="1"/>
          <p:nvPr>
            <p:ph idx="5" type="subTitle"/>
          </p:nvPr>
        </p:nvSpPr>
        <p:spPr>
          <a:xfrm>
            <a:off x="5866369"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3" name="Google Shape;83;p17"/>
          <p:cNvSpPr txBox="1"/>
          <p:nvPr>
            <p:ph idx="6" type="title"/>
          </p:nvPr>
        </p:nvSpPr>
        <p:spPr>
          <a:xfrm>
            <a:off x="5866369"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4" name="Google Shape;84;p17"/>
          <p:cNvSpPr txBox="1"/>
          <p:nvPr>
            <p:ph idx="7" type="subTitle"/>
          </p:nvPr>
        </p:nvSpPr>
        <p:spPr>
          <a:xfrm>
            <a:off x="5866369"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5" name="Google Shape;85;p17"/>
          <p:cNvSpPr txBox="1"/>
          <p:nvPr>
            <p:ph idx="8"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86" name="Google Shape;86;p1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SECTION_TITLE_AND_DESCRIPTION_3">
    <p:spTree>
      <p:nvGrpSpPr>
        <p:cNvPr id="87" name="Shape 87"/>
        <p:cNvGrpSpPr/>
        <p:nvPr/>
      </p:nvGrpSpPr>
      <p:grpSpPr>
        <a:xfrm>
          <a:off x="0" y="0"/>
          <a:ext cx="0" cy="0"/>
          <a:chOff x="0" y="0"/>
          <a:chExt cx="0" cy="0"/>
        </a:xfrm>
      </p:grpSpPr>
      <p:sp>
        <p:nvSpPr>
          <p:cNvPr id="88" name="Google Shape;88;p18"/>
          <p:cNvSpPr txBox="1"/>
          <p:nvPr>
            <p:ph idx="1" type="subTitle"/>
          </p:nvPr>
        </p:nvSpPr>
        <p:spPr>
          <a:xfrm>
            <a:off x="5208325" y="1199550"/>
            <a:ext cx="3111000" cy="145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3000"/>
              <a:buFont typeface="Advent Pro"/>
              <a:buNone/>
              <a:defRPr b="1" sz="30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89" name="Google Shape;89;p18"/>
          <p:cNvSpPr txBox="1"/>
          <p:nvPr>
            <p:ph idx="2" type="body"/>
          </p:nvPr>
        </p:nvSpPr>
        <p:spPr>
          <a:xfrm>
            <a:off x="5208325" y="2778821"/>
            <a:ext cx="3111000" cy="150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TITLE_ONLY_1">
    <p:spTree>
      <p:nvGrpSpPr>
        <p:cNvPr id="90" name="Shape 90"/>
        <p:cNvGrpSpPr/>
        <p:nvPr/>
      </p:nvGrpSpPr>
      <p:grpSpPr>
        <a:xfrm>
          <a:off x="0" y="0"/>
          <a:ext cx="0" cy="0"/>
          <a:chOff x="0" y="0"/>
          <a:chExt cx="0" cy="0"/>
        </a:xfrm>
      </p:grpSpPr>
      <p:sp>
        <p:nvSpPr>
          <p:cNvPr id="91" name="Google Shape;91;p1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92" name="Google Shape;92;p1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93" name="Google Shape;93;p19"/>
          <p:cNvSpPr txBox="1"/>
          <p:nvPr>
            <p:ph idx="1" type="subTitle"/>
          </p:nvPr>
        </p:nvSpPr>
        <p:spPr>
          <a:xfrm>
            <a:off x="5917025" y="31561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4" name="Google Shape;94;p19"/>
          <p:cNvSpPr txBox="1"/>
          <p:nvPr>
            <p:ph hasCustomPrompt="1" idx="2" type="title"/>
          </p:nvPr>
        </p:nvSpPr>
        <p:spPr>
          <a:xfrm>
            <a:off x="5917025" y="25702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95" name="Google Shape;95;p19"/>
          <p:cNvSpPr txBox="1"/>
          <p:nvPr>
            <p:ph idx="3" type="subTitle"/>
          </p:nvPr>
        </p:nvSpPr>
        <p:spPr>
          <a:xfrm>
            <a:off x="5917025" y="42760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6" name="Google Shape;96;p19"/>
          <p:cNvSpPr txBox="1"/>
          <p:nvPr>
            <p:ph hasCustomPrompt="1" idx="4" type="title"/>
          </p:nvPr>
        </p:nvSpPr>
        <p:spPr>
          <a:xfrm>
            <a:off x="5917025" y="36901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2">
    <p:spTree>
      <p:nvGrpSpPr>
        <p:cNvPr id="97" name="Shape 97"/>
        <p:cNvGrpSpPr/>
        <p:nvPr/>
      </p:nvGrpSpPr>
      <p:grpSpPr>
        <a:xfrm>
          <a:off x="0" y="0"/>
          <a:ext cx="0" cy="0"/>
          <a:chOff x="0" y="0"/>
          <a:chExt cx="0" cy="0"/>
        </a:xfrm>
      </p:grpSpPr>
      <p:sp>
        <p:nvSpPr>
          <p:cNvPr id="98" name="Google Shape;98;p20"/>
          <p:cNvSpPr txBox="1"/>
          <p:nvPr>
            <p:ph type="title"/>
          </p:nvPr>
        </p:nvSpPr>
        <p:spPr>
          <a:xfrm>
            <a:off x="1167625"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99" name="Google Shape;99;p20"/>
          <p:cNvSpPr txBox="1"/>
          <p:nvPr>
            <p:ph idx="1" type="subTitle"/>
          </p:nvPr>
        </p:nvSpPr>
        <p:spPr>
          <a:xfrm>
            <a:off x="1167625"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0" name="Google Shape;100;p20"/>
          <p:cNvSpPr txBox="1"/>
          <p:nvPr>
            <p:ph idx="2" type="title"/>
          </p:nvPr>
        </p:nvSpPr>
        <p:spPr>
          <a:xfrm>
            <a:off x="3637202"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1" name="Google Shape;101;p20"/>
          <p:cNvSpPr txBox="1"/>
          <p:nvPr>
            <p:ph idx="3" type="subTitle"/>
          </p:nvPr>
        </p:nvSpPr>
        <p:spPr>
          <a:xfrm>
            <a:off x="3637201"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20"/>
          <p:cNvSpPr txBox="1"/>
          <p:nvPr>
            <p:ph idx="4" type="title"/>
          </p:nvPr>
        </p:nvSpPr>
        <p:spPr>
          <a:xfrm>
            <a:off x="6106780"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3" name="Google Shape;103;p20"/>
          <p:cNvSpPr txBox="1"/>
          <p:nvPr>
            <p:ph idx="5" type="subTitle"/>
          </p:nvPr>
        </p:nvSpPr>
        <p:spPr>
          <a:xfrm>
            <a:off x="6106776"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4" name="Google Shape;104;p20"/>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05" name="Google Shape;105;p2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3" name="Google Shape;13;p3"/>
          <p:cNvSpPr txBox="1"/>
          <p:nvPr>
            <p:ph idx="1" type="subTitle"/>
          </p:nvPr>
        </p:nvSpPr>
        <p:spPr>
          <a:xfrm>
            <a:off x="5347800" y="3372625"/>
            <a:ext cx="2914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4" name="Google Shape;14;p3"/>
          <p:cNvSpPr txBox="1"/>
          <p:nvPr>
            <p:ph hasCustomPrompt="1" idx="2" type="title"/>
          </p:nvPr>
        </p:nvSpPr>
        <p:spPr>
          <a:xfrm>
            <a:off x="5347800" y="1262375"/>
            <a:ext cx="19137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2_1">
    <p:spTree>
      <p:nvGrpSpPr>
        <p:cNvPr id="106" name="Shape 106"/>
        <p:cNvGrpSpPr/>
        <p:nvPr/>
      </p:nvGrpSpPr>
      <p:grpSpPr>
        <a:xfrm>
          <a:off x="0" y="0"/>
          <a:ext cx="0" cy="0"/>
          <a:chOff x="0" y="0"/>
          <a:chExt cx="0" cy="0"/>
        </a:xfrm>
      </p:grpSpPr>
      <p:sp>
        <p:nvSpPr>
          <p:cNvPr id="107" name="Google Shape;107;p21"/>
          <p:cNvSpPr txBox="1"/>
          <p:nvPr>
            <p:ph type="title"/>
          </p:nvPr>
        </p:nvSpPr>
        <p:spPr>
          <a:xfrm>
            <a:off x="1167625"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8" name="Google Shape;108;p21"/>
          <p:cNvSpPr txBox="1"/>
          <p:nvPr>
            <p:ph idx="1" type="subTitle"/>
          </p:nvPr>
        </p:nvSpPr>
        <p:spPr>
          <a:xfrm>
            <a:off x="116762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9" name="Google Shape;109;p21"/>
          <p:cNvSpPr txBox="1"/>
          <p:nvPr>
            <p:ph idx="2" type="title"/>
          </p:nvPr>
        </p:nvSpPr>
        <p:spPr>
          <a:xfrm>
            <a:off x="3637201"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0" name="Google Shape;110;p21"/>
          <p:cNvSpPr txBox="1"/>
          <p:nvPr>
            <p:ph idx="3" type="subTitle"/>
          </p:nvPr>
        </p:nvSpPr>
        <p:spPr>
          <a:xfrm>
            <a:off x="3637200"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21"/>
          <p:cNvSpPr txBox="1"/>
          <p:nvPr>
            <p:ph idx="4" type="title"/>
          </p:nvPr>
        </p:nvSpPr>
        <p:spPr>
          <a:xfrm>
            <a:off x="6106776"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2" name="Google Shape;112;p21"/>
          <p:cNvSpPr txBox="1"/>
          <p:nvPr>
            <p:ph idx="5" type="subTitle"/>
          </p:nvPr>
        </p:nvSpPr>
        <p:spPr>
          <a:xfrm>
            <a:off x="610677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 name="Google Shape;113;p21"/>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14" name="Google Shape;114;p2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15" name="Google Shape;115;p21"/>
          <p:cNvSpPr txBox="1"/>
          <p:nvPr>
            <p:ph idx="7" type="title"/>
          </p:nvPr>
        </p:nvSpPr>
        <p:spPr>
          <a:xfrm>
            <a:off x="1167625"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6" name="Google Shape;116;p21"/>
          <p:cNvSpPr txBox="1"/>
          <p:nvPr>
            <p:ph idx="8" type="subTitle"/>
          </p:nvPr>
        </p:nvSpPr>
        <p:spPr>
          <a:xfrm>
            <a:off x="116762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7" name="Google Shape;117;p21"/>
          <p:cNvSpPr txBox="1"/>
          <p:nvPr>
            <p:ph idx="9" type="title"/>
          </p:nvPr>
        </p:nvSpPr>
        <p:spPr>
          <a:xfrm>
            <a:off x="3637201"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8" name="Google Shape;118;p21"/>
          <p:cNvSpPr txBox="1"/>
          <p:nvPr>
            <p:ph idx="13" type="subTitle"/>
          </p:nvPr>
        </p:nvSpPr>
        <p:spPr>
          <a:xfrm>
            <a:off x="3637200"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9" name="Google Shape;119;p21"/>
          <p:cNvSpPr txBox="1"/>
          <p:nvPr>
            <p:ph idx="14" type="title"/>
          </p:nvPr>
        </p:nvSpPr>
        <p:spPr>
          <a:xfrm>
            <a:off x="6106776"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20" name="Google Shape;120;p21"/>
          <p:cNvSpPr txBox="1"/>
          <p:nvPr>
            <p:ph idx="15" type="subTitle"/>
          </p:nvPr>
        </p:nvSpPr>
        <p:spPr>
          <a:xfrm>
            <a:off x="610677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SECTION_TITLE_AND_DESCRIPTION_2">
    <p:spTree>
      <p:nvGrpSpPr>
        <p:cNvPr id="121" name="Shape 121"/>
        <p:cNvGrpSpPr/>
        <p:nvPr/>
      </p:nvGrpSpPr>
      <p:grpSpPr>
        <a:xfrm>
          <a:off x="0" y="0"/>
          <a:ext cx="0" cy="0"/>
          <a:chOff x="0" y="0"/>
          <a:chExt cx="0" cy="0"/>
        </a:xfrm>
      </p:grpSpPr>
      <p:sp>
        <p:nvSpPr>
          <p:cNvPr id="122" name="Google Shape;122;p22"/>
          <p:cNvSpPr txBox="1"/>
          <p:nvPr>
            <p:ph idx="1" type="subTitle"/>
          </p:nvPr>
        </p:nvSpPr>
        <p:spPr>
          <a:xfrm>
            <a:off x="5429475" y="2012425"/>
            <a:ext cx="28410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2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123" name="Google Shape;123;p22"/>
          <p:cNvSpPr txBox="1"/>
          <p:nvPr>
            <p:ph idx="2" type="body"/>
          </p:nvPr>
        </p:nvSpPr>
        <p:spPr>
          <a:xfrm>
            <a:off x="5429475" y="2649150"/>
            <a:ext cx="2841000" cy="161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22"/>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25" name="Google Shape;125;p2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1_1_1">
    <p:spTree>
      <p:nvGrpSpPr>
        <p:cNvPr id="126" name="Shape 126"/>
        <p:cNvGrpSpPr/>
        <p:nvPr/>
      </p:nvGrpSpPr>
      <p:grpSpPr>
        <a:xfrm>
          <a:off x="0" y="0"/>
          <a:ext cx="0" cy="0"/>
          <a:chOff x="0" y="0"/>
          <a:chExt cx="0" cy="0"/>
        </a:xfrm>
      </p:grpSpPr>
      <p:sp>
        <p:nvSpPr>
          <p:cNvPr id="127" name="Google Shape;127;p23"/>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6000"/>
              <a:buNone/>
              <a:defRPr sz="6000">
                <a:solidFill>
                  <a:schemeClr val="accent6"/>
                </a:solidFill>
              </a:defRPr>
            </a:lvl1pPr>
            <a:lvl2pPr lvl="1" rtl="0" algn="ctr">
              <a:spcBef>
                <a:spcPts val="0"/>
              </a:spcBef>
              <a:spcAft>
                <a:spcPts val="0"/>
              </a:spcAft>
              <a:buClr>
                <a:schemeClr val="accent6"/>
              </a:buClr>
              <a:buSzPts val="6000"/>
              <a:buNone/>
              <a:defRPr sz="6000">
                <a:solidFill>
                  <a:schemeClr val="accent6"/>
                </a:solidFill>
              </a:defRPr>
            </a:lvl2pPr>
            <a:lvl3pPr lvl="2" rtl="0" algn="ctr">
              <a:spcBef>
                <a:spcPts val="0"/>
              </a:spcBef>
              <a:spcAft>
                <a:spcPts val="0"/>
              </a:spcAft>
              <a:buClr>
                <a:schemeClr val="accent6"/>
              </a:buClr>
              <a:buSzPts val="6000"/>
              <a:buNone/>
              <a:defRPr sz="6000">
                <a:solidFill>
                  <a:schemeClr val="accent6"/>
                </a:solidFill>
              </a:defRPr>
            </a:lvl3pPr>
            <a:lvl4pPr lvl="3" rtl="0" algn="ctr">
              <a:spcBef>
                <a:spcPts val="0"/>
              </a:spcBef>
              <a:spcAft>
                <a:spcPts val="0"/>
              </a:spcAft>
              <a:buClr>
                <a:schemeClr val="accent6"/>
              </a:buClr>
              <a:buSzPts val="6000"/>
              <a:buNone/>
              <a:defRPr sz="6000">
                <a:solidFill>
                  <a:schemeClr val="accent6"/>
                </a:solidFill>
              </a:defRPr>
            </a:lvl4pPr>
            <a:lvl5pPr lvl="4" rtl="0" algn="ctr">
              <a:spcBef>
                <a:spcPts val="0"/>
              </a:spcBef>
              <a:spcAft>
                <a:spcPts val="0"/>
              </a:spcAft>
              <a:buClr>
                <a:schemeClr val="accent6"/>
              </a:buClr>
              <a:buSzPts val="6000"/>
              <a:buNone/>
              <a:defRPr sz="6000">
                <a:solidFill>
                  <a:schemeClr val="accent6"/>
                </a:solidFill>
              </a:defRPr>
            </a:lvl5pPr>
            <a:lvl6pPr lvl="5" rtl="0" algn="ctr">
              <a:spcBef>
                <a:spcPts val="0"/>
              </a:spcBef>
              <a:spcAft>
                <a:spcPts val="0"/>
              </a:spcAft>
              <a:buClr>
                <a:schemeClr val="accent6"/>
              </a:buClr>
              <a:buSzPts val="6000"/>
              <a:buNone/>
              <a:defRPr sz="6000">
                <a:solidFill>
                  <a:schemeClr val="accent6"/>
                </a:solidFill>
              </a:defRPr>
            </a:lvl6pPr>
            <a:lvl7pPr lvl="6" rtl="0" algn="ctr">
              <a:spcBef>
                <a:spcPts val="0"/>
              </a:spcBef>
              <a:spcAft>
                <a:spcPts val="0"/>
              </a:spcAft>
              <a:buClr>
                <a:schemeClr val="accent6"/>
              </a:buClr>
              <a:buSzPts val="6000"/>
              <a:buNone/>
              <a:defRPr sz="6000">
                <a:solidFill>
                  <a:schemeClr val="accent6"/>
                </a:solidFill>
              </a:defRPr>
            </a:lvl7pPr>
            <a:lvl8pPr lvl="7" rtl="0" algn="ctr">
              <a:spcBef>
                <a:spcPts val="0"/>
              </a:spcBef>
              <a:spcAft>
                <a:spcPts val="0"/>
              </a:spcAft>
              <a:buClr>
                <a:schemeClr val="accent6"/>
              </a:buClr>
              <a:buSzPts val="6000"/>
              <a:buNone/>
              <a:defRPr sz="6000">
                <a:solidFill>
                  <a:schemeClr val="accent6"/>
                </a:solidFill>
              </a:defRPr>
            </a:lvl8pPr>
            <a:lvl9pPr lvl="8" rtl="0" algn="ctr">
              <a:spcBef>
                <a:spcPts val="0"/>
              </a:spcBef>
              <a:spcAft>
                <a:spcPts val="0"/>
              </a:spcAft>
              <a:buClr>
                <a:schemeClr val="accent6"/>
              </a:buClr>
              <a:buSzPts val="6000"/>
              <a:buNone/>
              <a:defRPr sz="6000">
                <a:solidFill>
                  <a:schemeClr val="accent6"/>
                </a:solidFill>
              </a:defRPr>
            </a:lvl9pPr>
          </a:lstStyle>
          <a:p/>
        </p:txBody>
      </p:sp>
      <p:cxnSp>
        <p:nvCxnSpPr>
          <p:cNvPr id="128" name="Google Shape;128;p23"/>
          <p:cNvCxnSpPr/>
          <p:nvPr/>
        </p:nvCxnSpPr>
        <p:spPr>
          <a:xfrm>
            <a:off x="4309800" y="159770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29" name="Google Shape;129;p23"/>
          <p:cNvSpPr txBox="1"/>
          <p:nvPr>
            <p:ph idx="1" type="subTitle"/>
          </p:nvPr>
        </p:nvSpPr>
        <p:spPr>
          <a:xfrm>
            <a:off x="2669850" y="1791275"/>
            <a:ext cx="3804300" cy="11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23"/>
          <p:cNvSpPr txBox="1"/>
          <p:nvPr/>
        </p:nvSpPr>
        <p:spPr>
          <a:xfrm>
            <a:off x="3017400" y="3634450"/>
            <a:ext cx="31092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b="1" lang="en" sz="1000">
                <a:solidFill>
                  <a:srgbClr val="434343"/>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434343"/>
                </a:solidFill>
                <a:latin typeface="Roboto"/>
                <a:ea typeface="Roboto"/>
                <a:cs typeface="Roboto"/>
                <a:sym typeface="Roboto"/>
              </a:rPr>
              <a:t>, including icons by </a:t>
            </a:r>
            <a:r>
              <a:rPr b="1" lang="en" sz="1000">
                <a:solidFill>
                  <a:srgbClr val="434343"/>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434343"/>
                </a:solidFill>
                <a:latin typeface="Roboto"/>
                <a:ea typeface="Roboto"/>
                <a:cs typeface="Roboto"/>
                <a:sym typeface="Roboto"/>
              </a:rPr>
              <a:t>, and infographics &amp; images by </a:t>
            </a:r>
            <a:r>
              <a:rPr b="1" lang="en" sz="1000">
                <a:solidFill>
                  <a:srgbClr val="434343"/>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indent="0" lvl="0" marL="0" rtl="0" algn="ctr">
              <a:spcBef>
                <a:spcPts val="300"/>
              </a:spcBef>
              <a:spcAft>
                <a:spcPts val="0"/>
              </a:spcAft>
              <a:buNone/>
            </a:pPr>
            <a:r>
              <a:t/>
            </a:r>
            <a:endParaRPr b="1" sz="1000">
              <a:solidFill>
                <a:srgbClr val="434343"/>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131" name="Shape 131"/>
        <p:cNvGrpSpPr/>
        <p:nvPr/>
      </p:nvGrpSpPr>
      <p:grpSpPr>
        <a:xfrm>
          <a:off x="0" y="0"/>
          <a:ext cx="0" cy="0"/>
          <a:chOff x="0" y="0"/>
          <a:chExt cx="0" cy="0"/>
        </a:xfrm>
      </p:grpSpPr>
      <p:sp>
        <p:nvSpPr>
          <p:cNvPr id="132" name="Google Shape;132;p24"/>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3" name="Google Shape;133;p2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34" name="Google Shape;134;p2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878850" y="1228675"/>
            <a:ext cx="73863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8" name="Google Shape;18;p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6426"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3" name="Google Shape;23;p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6" name="Google Shape;26;p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p:txBody>
      </p:sp>
      <p:sp>
        <p:nvSpPr>
          <p:cNvPr id="29" name="Google Shape;29;p7"/>
          <p:cNvSpPr txBox="1"/>
          <p:nvPr>
            <p:ph idx="1" type="body"/>
          </p:nvPr>
        </p:nvSpPr>
        <p:spPr>
          <a:xfrm>
            <a:off x="5578375" y="2125700"/>
            <a:ext cx="2666400" cy="1908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cxnSp>
        <p:nvCxnSpPr>
          <p:cNvPr id="30" name="Google Shape;30;p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032400" y="1906375"/>
            <a:ext cx="3135000" cy="23943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796050" y="1397950"/>
            <a:ext cx="3654600" cy="50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35" name="Google Shape;35;p9"/>
          <p:cNvSpPr txBox="1"/>
          <p:nvPr>
            <p:ph idx="2" type="body"/>
          </p:nvPr>
        </p:nvSpPr>
        <p:spPr>
          <a:xfrm>
            <a:off x="796050" y="2034675"/>
            <a:ext cx="3111000" cy="217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7" name="Google Shape;37;p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0" name="Google Shape;40;p1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AE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indent="-317500" lvl="1" marL="914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25"/>
          <p:cNvGrpSpPr/>
          <p:nvPr/>
        </p:nvGrpSpPr>
        <p:grpSpPr>
          <a:xfrm>
            <a:off x="4020093" y="607663"/>
            <a:ext cx="5065148" cy="3795451"/>
            <a:chOff x="936525" y="238100"/>
            <a:chExt cx="5319975" cy="3986400"/>
          </a:xfrm>
        </p:grpSpPr>
        <p:sp>
          <p:nvSpPr>
            <p:cNvPr id="140" name="Google Shape;140;p25"/>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5"/>
          <p:cNvSpPr txBox="1"/>
          <p:nvPr>
            <p:ph type="ctrTitle"/>
          </p:nvPr>
        </p:nvSpPr>
        <p:spPr>
          <a:xfrm>
            <a:off x="623404" y="607675"/>
            <a:ext cx="3618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DS 3000 Yelp Star Prediction</a:t>
            </a:r>
            <a:endParaRPr sz="5200"/>
          </a:p>
        </p:txBody>
      </p:sp>
      <p:sp>
        <p:nvSpPr>
          <p:cNvPr id="146" name="Google Shape;146;p25"/>
          <p:cNvSpPr txBox="1"/>
          <p:nvPr>
            <p:ph idx="1" type="subTitle"/>
          </p:nvPr>
        </p:nvSpPr>
        <p:spPr>
          <a:xfrm>
            <a:off x="623400" y="3341225"/>
            <a:ext cx="3396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Vanessa Lee, Megan Lau, Rachel Li</a:t>
            </a:r>
            <a:endParaRPr sz="1600"/>
          </a:p>
          <a:p>
            <a:pPr indent="0" lvl="0" marL="0" rtl="0" algn="l">
              <a:spcBef>
                <a:spcPts val="0"/>
              </a:spcBef>
              <a:spcAft>
                <a:spcPts val="0"/>
              </a:spcAft>
              <a:buNone/>
            </a:pPr>
            <a:r>
              <a:rPr lang="en" sz="1600"/>
              <a:t>SEC02 Group 12</a:t>
            </a:r>
            <a:endParaRPr sz="1600"/>
          </a:p>
        </p:txBody>
      </p:sp>
      <p:cxnSp>
        <p:nvCxnSpPr>
          <p:cNvPr id="147" name="Google Shape;147;p25"/>
          <p:cNvCxnSpPr/>
          <p:nvPr/>
        </p:nvCxnSpPr>
        <p:spPr>
          <a:xfrm>
            <a:off x="711800" y="3258975"/>
            <a:ext cx="524400" cy="0"/>
          </a:xfrm>
          <a:prstGeom prst="straightConnector1">
            <a:avLst/>
          </a:prstGeom>
          <a:noFill/>
          <a:ln cap="flat" cmpd="sng" w="38100">
            <a:solidFill>
              <a:schemeClr val="accent6"/>
            </a:solidFill>
            <a:prstDash val="solid"/>
            <a:round/>
            <a:headEnd len="med" w="med" type="none"/>
            <a:tailEnd len="med" w="med" type="none"/>
          </a:ln>
        </p:spPr>
      </p:cxnSp>
      <p:grpSp>
        <p:nvGrpSpPr>
          <p:cNvPr id="148" name="Google Shape;148;p25"/>
          <p:cNvGrpSpPr/>
          <p:nvPr/>
        </p:nvGrpSpPr>
        <p:grpSpPr>
          <a:xfrm>
            <a:off x="4760184" y="632680"/>
            <a:ext cx="4717227" cy="4962536"/>
            <a:chOff x="1713850" y="264375"/>
            <a:chExt cx="4954550" cy="5212200"/>
          </a:xfrm>
        </p:grpSpPr>
        <p:sp>
          <p:nvSpPr>
            <p:cNvPr id="149" name="Google Shape;149;p25"/>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3" name="Google Shape;243;p25"/>
          <p:cNvPicPr preferRelativeResize="0"/>
          <p:nvPr/>
        </p:nvPicPr>
        <p:blipFill>
          <a:blip r:embed="rId3">
            <a:alphaModFix/>
          </a:blip>
          <a:stretch>
            <a:fillRect/>
          </a:stretch>
        </p:blipFill>
        <p:spPr>
          <a:xfrm>
            <a:off x="4874975" y="3471900"/>
            <a:ext cx="2863674" cy="1393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Review Count </a:t>
            </a:r>
            <a:r>
              <a:rPr lang="en"/>
              <a:t>VS Star Rating Scatterplot</a:t>
            </a:r>
            <a:endParaRPr/>
          </a:p>
        </p:txBody>
      </p:sp>
      <p:sp>
        <p:nvSpPr>
          <p:cNvPr id="515" name="Google Shape;515;p34"/>
          <p:cNvSpPr txBox="1"/>
          <p:nvPr/>
        </p:nvSpPr>
        <p:spPr>
          <a:xfrm>
            <a:off x="6395700" y="1137350"/>
            <a:ext cx="2748300" cy="3355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Correlation between review counts and star rating. </a:t>
            </a:r>
            <a:endParaRPr sz="1300">
              <a:solidFill>
                <a:schemeClr val="accent6"/>
              </a:solidFill>
              <a:latin typeface="Roboto"/>
              <a:ea typeface="Roboto"/>
              <a:cs typeface="Roboto"/>
              <a:sym typeface="Roboto"/>
            </a:endParaRPr>
          </a:p>
          <a:p>
            <a:pPr indent="-311150" lvl="0" marL="457200" rtl="0" algn="l">
              <a:lnSpc>
                <a:spcPct val="115000"/>
              </a:lnSpc>
              <a:spcBef>
                <a:spcPts val="100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Besides the 5 star rating, star ratings from 1 to 4.5 and the median review </a:t>
            </a:r>
            <a:r>
              <a:rPr lang="en" sz="1300">
                <a:solidFill>
                  <a:schemeClr val="accent6"/>
                </a:solidFill>
                <a:latin typeface="Roboto"/>
                <a:ea typeface="Roboto"/>
                <a:cs typeface="Roboto"/>
                <a:sym typeface="Roboto"/>
              </a:rPr>
              <a:t>count</a:t>
            </a:r>
            <a:r>
              <a:rPr lang="en" sz="1300">
                <a:solidFill>
                  <a:schemeClr val="accent6"/>
                </a:solidFill>
                <a:latin typeface="Roboto"/>
                <a:ea typeface="Roboto"/>
                <a:cs typeface="Roboto"/>
                <a:sym typeface="Roboto"/>
              </a:rPr>
              <a:t> have a positive correlation.</a:t>
            </a:r>
            <a:endParaRPr sz="1300">
              <a:solidFill>
                <a:schemeClr val="accent6"/>
              </a:solidFill>
              <a:latin typeface="Roboto"/>
              <a:ea typeface="Roboto"/>
              <a:cs typeface="Roboto"/>
              <a:sym typeface="Roboto"/>
            </a:endParaRPr>
          </a:p>
          <a:p>
            <a:pPr indent="-311150" lvl="0" marL="457200" rtl="0" algn="l">
              <a:lnSpc>
                <a:spcPct val="115000"/>
              </a:lnSpc>
              <a:spcBef>
                <a:spcPts val="100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Makes sense that 5 star ratings have less review counts, since it is less likely for a restaurant with many customer ratings and reviews to have a perfect average star rating.</a:t>
            </a:r>
            <a:r>
              <a:rPr lang="en" sz="1300">
                <a:solidFill>
                  <a:schemeClr val="accent6"/>
                </a:solidFill>
                <a:latin typeface="Roboto"/>
                <a:ea typeface="Roboto"/>
                <a:cs typeface="Roboto"/>
                <a:sym typeface="Roboto"/>
              </a:rPr>
              <a:t> </a:t>
            </a:r>
            <a:endParaRPr sz="1300">
              <a:solidFill>
                <a:schemeClr val="accent6"/>
              </a:solidFill>
              <a:latin typeface="Roboto"/>
              <a:ea typeface="Roboto"/>
              <a:cs typeface="Roboto"/>
              <a:sym typeface="Roboto"/>
            </a:endParaRPr>
          </a:p>
          <a:p>
            <a:pPr indent="0" lvl="0" marL="0" rtl="0" algn="l">
              <a:lnSpc>
                <a:spcPct val="115000"/>
              </a:lnSpc>
              <a:spcBef>
                <a:spcPts val="1000"/>
              </a:spcBef>
              <a:spcAft>
                <a:spcPts val="1000"/>
              </a:spcAft>
              <a:buNone/>
            </a:pPr>
            <a:r>
              <a:t/>
            </a:r>
            <a:endParaRPr sz="1300">
              <a:solidFill>
                <a:schemeClr val="accent6"/>
              </a:solidFill>
              <a:latin typeface="Roboto"/>
              <a:ea typeface="Roboto"/>
              <a:cs typeface="Roboto"/>
              <a:sym typeface="Roboto"/>
            </a:endParaRPr>
          </a:p>
        </p:txBody>
      </p:sp>
      <p:pic>
        <p:nvPicPr>
          <p:cNvPr id="516" name="Google Shape;516;p34"/>
          <p:cNvPicPr preferRelativeResize="0"/>
          <p:nvPr/>
        </p:nvPicPr>
        <p:blipFill>
          <a:blip r:embed="rId3">
            <a:alphaModFix/>
          </a:blip>
          <a:stretch>
            <a:fillRect/>
          </a:stretch>
        </p:blipFill>
        <p:spPr>
          <a:xfrm>
            <a:off x="206125" y="958062"/>
            <a:ext cx="6321903" cy="406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5"/>
          <p:cNvSpPr txBox="1"/>
          <p:nvPr>
            <p:ph type="title"/>
          </p:nvPr>
        </p:nvSpPr>
        <p:spPr>
          <a:xfrm>
            <a:off x="698100" y="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Hypothesis testing: parking vs no parking</a:t>
            </a:r>
            <a:endParaRPr sz="3000"/>
          </a:p>
        </p:txBody>
      </p:sp>
      <p:sp>
        <p:nvSpPr>
          <p:cNvPr id="522" name="Google Shape;522;p35"/>
          <p:cNvSpPr txBox="1"/>
          <p:nvPr/>
        </p:nvSpPr>
        <p:spPr>
          <a:xfrm>
            <a:off x="278700" y="866725"/>
            <a:ext cx="5058900" cy="126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200">
                <a:solidFill>
                  <a:schemeClr val="dk1"/>
                </a:solidFill>
                <a:latin typeface="Roboto"/>
                <a:ea typeface="Roboto"/>
                <a:cs typeface="Roboto"/>
                <a:sym typeface="Roboto"/>
              </a:rPr>
              <a:t>Hypothesis about having restaurant parking vs rating:</a:t>
            </a:r>
            <a:endParaRPr b="1" sz="12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lang="en" sz="1200">
                <a:solidFill>
                  <a:schemeClr val="dk1"/>
                </a:solidFill>
                <a:latin typeface="Roboto"/>
                <a:ea typeface="Roboto"/>
                <a:cs typeface="Roboto"/>
                <a:sym typeface="Roboto"/>
              </a:rPr>
              <a:t>Null: The star ratings of restaurants that have available parking and restaurants that don't are the same.</a:t>
            </a:r>
            <a:endParaRPr sz="12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lang="en" sz="1200">
                <a:solidFill>
                  <a:schemeClr val="dk1"/>
                </a:solidFill>
                <a:latin typeface="Roboto"/>
                <a:ea typeface="Roboto"/>
                <a:cs typeface="Roboto"/>
                <a:sym typeface="Roboto"/>
              </a:rPr>
              <a:t>Alternative: The star ratings of restaurants that have available parking and restaurants that don't are not the same.</a:t>
            </a:r>
            <a:endParaRPr sz="1200">
              <a:solidFill>
                <a:schemeClr val="dk2"/>
              </a:solidFill>
              <a:latin typeface="Roboto"/>
              <a:ea typeface="Roboto"/>
              <a:cs typeface="Roboto"/>
              <a:sym typeface="Roboto"/>
            </a:endParaRPr>
          </a:p>
        </p:txBody>
      </p:sp>
      <p:pic>
        <p:nvPicPr>
          <p:cNvPr id="523" name="Google Shape;523;p35"/>
          <p:cNvPicPr preferRelativeResize="0"/>
          <p:nvPr/>
        </p:nvPicPr>
        <p:blipFill>
          <a:blip r:embed="rId3">
            <a:alphaModFix/>
          </a:blip>
          <a:stretch>
            <a:fillRect/>
          </a:stretch>
        </p:blipFill>
        <p:spPr>
          <a:xfrm>
            <a:off x="5548825" y="866725"/>
            <a:ext cx="3388483" cy="3820900"/>
          </a:xfrm>
          <a:prstGeom prst="rect">
            <a:avLst/>
          </a:prstGeom>
          <a:noFill/>
          <a:ln>
            <a:noFill/>
          </a:ln>
        </p:spPr>
      </p:pic>
      <p:sp>
        <p:nvSpPr>
          <p:cNvPr id="524" name="Google Shape;524;p35"/>
          <p:cNvSpPr txBox="1"/>
          <p:nvPr/>
        </p:nvSpPr>
        <p:spPr>
          <a:xfrm>
            <a:off x="297300" y="2082550"/>
            <a:ext cx="5021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Test and Purpose:</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Mann-Whitney U Test was conducted to compare the star ratings of restaurants that has no parking and parking that sell alcohol.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Actual results:</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Results showed a statistically significant difference between the conditions: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t(22120) = 32179606.00</a:t>
            </a:r>
            <a:r>
              <a:rPr lang="en" sz="1200">
                <a:solidFill>
                  <a:schemeClr val="dk1"/>
                </a:solidFill>
                <a:latin typeface="Roboto"/>
                <a:ea typeface="Roboto"/>
                <a:cs typeface="Roboto"/>
                <a:sym typeface="Roboto"/>
              </a:rPr>
              <a:t>, p &lt; .001.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Meaning:</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These results indicate that restaurants that has parking does affect the Yelp star ratings.</a:t>
            </a:r>
            <a:endParaRPr sz="1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6"/>
          <p:cNvSpPr txBox="1"/>
          <p:nvPr>
            <p:ph type="title"/>
          </p:nvPr>
        </p:nvSpPr>
        <p:spPr>
          <a:xfrm>
            <a:off x="698100" y="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Hypothesis testing: alcohol vs no alcohol</a:t>
            </a:r>
            <a:endParaRPr sz="3000"/>
          </a:p>
        </p:txBody>
      </p:sp>
      <p:sp>
        <p:nvSpPr>
          <p:cNvPr id="530" name="Google Shape;530;p36"/>
          <p:cNvSpPr txBox="1"/>
          <p:nvPr/>
        </p:nvSpPr>
        <p:spPr>
          <a:xfrm>
            <a:off x="73850" y="755700"/>
            <a:ext cx="4151100" cy="18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Roboto"/>
                <a:ea typeface="Roboto"/>
                <a:cs typeface="Roboto"/>
                <a:sym typeface="Roboto"/>
              </a:rPr>
              <a:t>Hypothesis about serving alcohol vs rating:</a:t>
            </a:r>
            <a:endParaRPr b="1"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Null: The star ratings of restaurants that serve alcohol and restaurants that don't serve alcohol are the same.</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Alternative: The star ratings of restaurants that serve alcohol and restaurants that don't serve alcohol are not the same.</a:t>
            </a:r>
            <a:endParaRPr sz="1200">
              <a:solidFill>
                <a:schemeClr val="dk2"/>
              </a:solidFill>
              <a:latin typeface="Roboto"/>
              <a:ea typeface="Roboto"/>
              <a:cs typeface="Roboto"/>
              <a:sym typeface="Roboto"/>
            </a:endParaRPr>
          </a:p>
        </p:txBody>
      </p:sp>
      <p:sp>
        <p:nvSpPr>
          <p:cNvPr id="531" name="Google Shape;531;p36"/>
          <p:cNvSpPr txBox="1"/>
          <p:nvPr/>
        </p:nvSpPr>
        <p:spPr>
          <a:xfrm>
            <a:off x="73850" y="2370325"/>
            <a:ext cx="4245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Test and Purpose:</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Mann-Whitney U Test was conducted to compare the star ratings of restaurants that don't sell alcohol and restaurants that sell alcohol.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Actual results:</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Results showed a statistically significant difference between the conditions: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t(22120) = 54738842.00, p &lt; .001.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Meaning:</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These results indicate that restaurants that don't sell alcohol and restaurants that do differ in star ratings on Yelp. Providing alcohol is significant in determining star ratings.</a:t>
            </a:r>
            <a:endParaRPr sz="1200">
              <a:latin typeface="Roboto"/>
              <a:ea typeface="Roboto"/>
              <a:cs typeface="Roboto"/>
              <a:sym typeface="Roboto"/>
            </a:endParaRPr>
          </a:p>
        </p:txBody>
      </p:sp>
      <p:pic>
        <p:nvPicPr>
          <p:cNvPr id="532" name="Google Shape;532;p36"/>
          <p:cNvPicPr preferRelativeResize="0"/>
          <p:nvPr/>
        </p:nvPicPr>
        <p:blipFill>
          <a:blip r:embed="rId3">
            <a:alphaModFix/>
          </a:blip>
          <a:stretch>
            <a:fillRect/>
          </a:stretch>
        </p:blipFill>
        <p:spPr>
          <a:xfrm>
            <a:off x="4301050" y="766700"/>
            <a:ext cx="476250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Machine Learning Hypothesis</a:t>
            </a:r>
            <a:endParaRPr sz="3000"/>
          </a:p>
        </p:txBody>
      </p:sp>
      <p:sp>
        <p:nvSpPr>
          <p:cNvPr id="538" name="Google Shape;538;p37"/>
          <p:cNvSpPr txBox="1"/>
          <p:nvPr/>
        </p:nvSpPr>
        <p:spPr>
          <a:xfrm>
            <a:off x="314950" y="1069875"/>
            <a:ext cx="7983900" cy="14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Roboto"/>
                <a:ea typeface="Roboto"/>
                <a:cs typeface="Roboto"/>
                <a:sym typeface="Roboto"/>
              </a:rPr>
              <a:t>Hypothesis about machine learning algorithm:</a:t>
            </a:r>
            <a:endParaRPr b="1"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Null: KNeighbors, SVM, and Decision Tree algorithms do not differ significantly in performance and accuracy.</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Alternative: KNeighbors, SVM, and Decision Tree algorithms differ significantly in performance and accuracy.</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Before hyperparameter tuning, we cannot conclude which ML algorithm performed the best due to overfitting for Decision Tree and KNeighbors, thus, failing to reject or not reject the null hypothesis.</a:t>
            </a:r>
            <a:endParaRPr sz="1200">
              <a:solidFill>
                <a:schemeClr val="dk2"/>
              </a:solidFill>
              <a:latin typeface="Roboto"/>
              <a:ea typeface="Roboto"/>
              <a:cs typeface="Roboto"/>
              <a:sym typeface="Roboto"/>
            </a:endParaRPr>
          </a:p>
        </p:txBody>
      </p:sp>
      <p:pic>
        <p:nvPicPr>
          <p:cNvPr id="539" name="Google Shape;539;p37"/>
          <p:cNvPicPr preferRelativeResize="0"/>
          <p:nvPr/>
        </p:nvPicPr>
        <p:blipFill rotWithShape="1">
          <a:blip r:embed="rId3">
            <a:alphaModFix/>
          </a:blip>
          <a:srcRect b="0" l="0" r="16991" t="0"/>
          <a:stretch/>
        </p:blipFill>
        <p:spPr>
          <a:xfrm>
            <a:off x="4651825" y="2348925"/>
            <a:ext cx="3512600" cy="2490350"/>
          </a:xfrm>
          <a:prstGeom prst="rect">
            <a:avLst/>
          </a:prstGeom>
          <a:noFill/>
          <a:ln>
            <a:noFill/>
          </a:ln>
        </p:spPr>
      </p:pic>
      <p:pic>
        <p:nvPicPr>
          <p:cNvPr id="540" name="Google Shape;540;p37"/>
          <p:cNvPicPr preferRelativeResize="0"/>
          <p:nvPr/>
        </p:nvPicPr>
        <p:blipFill rotWithShape="1">
          <a:blip r:embed="rId4">
            <a:alphaModFix/>
          </a:blip>
          <a:srcRect b="0" l="0" r="27771" t="0"/>
          <a:stretch/>
        </p:blipFill>
        <p:spPr>
          <a:xfrm>
            <a:off x="633325" y="2348925"/>
            <a:ext cx="3427378" cy="249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8"/>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546" name="Google Shape;546;p38"/>
          <p:cNvSpPr txBox="1"/>
          <p:nvPr>
            <p:ph idx="2" type="title"/>
          </p:nvPr>
        </p:nvSpPr>
        <p:spPr>
          <a:xfrm>
            <a:off x="5347800" y="1262375"/>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47" name="Google Shape;547;p38"/>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38"/>
          <p:cNvGrpSpPr/>
          <p:nvPr/>
        </p:nvGrpSpPr>
        <p:grpSpPr>
          <a:xfrm>
            <a:off x="-78413" y="1466172"/>
            <a:ext cx="4520599" cy="2422039"/>
            <a:chOff x="238125" y="994975"/>
            <a:chExt cx="7142675" cy="3723350"/>
          </a:xfrm>
        </p:grpSpPr>
        <p:sp>
          <p:nvSpPr>
            <p:cNvPr id="549" name="Google Shape;549;p38"/>
            <p:cNvSpPr/>
            <p:nvPr/>
          </p:nvSpPr>
          <p:spPr>
            <a:xfrm>
              <a:off x="238125" y="4269850"/>
              <a:ext cx="7142675" cy="448475"/>
            </a:xfrm>
            <a:custGeom>
              <a:rect b="b" l="l" r="r" t="t"/>
              <a:pathLst>
                <a:path extrusionOk="0" h="17939" w="285707">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523100" y="1734800"/>
              <a:ext cx="1194150" cy="1531475"/>
            </a:xfrm>
            <a:custGeom>
              <a:rect b="b" l="l" r="r" t="t"/>
              <a:pathLst>
                <a:path extrusionOk="0" h="61259" w="47766">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844475" y="3557300"/>
              <a:ext cx="863350" cy="41825"/>
            </a:xfrm>
            <a:custGeom>
              <a:rect b="b" l="l" r="r" t="t"/>
              <a:pathLst>
                <a:path extrusionOk="0" h="1673" w="34534">
                  <a:moveTo>
                    <a:pt x="0" y="1"/>
                  </a:moveTo>
                  <a:lnTo>
                    <a:pt x="0" y="1673"/>
                  </a:lnTo>
                  <a:lnTo>
                    <a:pt x="34533" y="1673"/>
                  </a:lnTo>
                  <a:lnTo>
                    <a:pt x="345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844475" y="3741225"/>
              <a:ext cx="863350" cy="41850"/>
            </a:xfrm>
            <a:custGeom>
              <a:rect b="b" l="l" r="r" t="t"/>
              <a:pathLst>
                <a:path extrusionOk="0" h="1674" w="34534">
                  <a:moveTo>
                    <a:pt x="0" y="0"/>
                  </a:moveTo>
                  <a:lnTo>
                    <a:pt x="0" y="1674"/>
                  </a:lnTo>
                  <a:lnTo>
                    <a:pt x="34533" y="1674"/>
                  </a:lnTo>
                  <a:lnTo>
                    <a:pt x="34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65350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1600875" y="3181150"/>
              <a:ext cx="297925" cy="1312925"/>
            </a:xfrm>
            <a:custGeom>
              <a:rect b="b" l="l" r="r" t="t"/>
              <a:pathLst>
                <a:path extrusionOk="0" h="52517" w="11917">
                  <a:moveTo>
                    <a:pt x="3635" y="1"/>
                  </a:moveTo>
                  <a:lnTo>
                    <a:pt x="1" y="573"/>
                  </a:lnTo>
                  <a:lnTo>
                    <a:pt x="8191" y="52517"/>
                  </a:lnTo>
                  <a:lnTo>
                    <a:pt x="11916" y="52517"/>
                  </a:lnTo>
                  <a:lnTo>
                    <a:pt x="36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2057500" y="2353125"/>
              <a:ext cx="278050" cy="91475"/>
            </a:xfrm>
            <a:custGeom>
              <a:rect b="b" l="l" r="r" t="t"/>
              <a:pathLst>
                <a:path extrusionOk="0" h="3659" w="11122">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1290675" y="1911075"/>
              <a:ext cx="819750" cy="533525"/>
            </a:xfrm>
            <a:custGeom>
              <a:rect b="b" l="l" r="r" t="t"/>
              <a:pathLst>
                <a:path extrusionOk="0" h="21341" w="3279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991425" y="2786625"/>
              <a:ext cx="1072575" cy="1025550"/>
            </a:xfrm>
            <a:custGeom>
              <a:rect b="b" l="l" r="r" t="t"/>
              <a:pathLst>
                <a:path extrusionOk="0" h="41022" w="42903">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1905675" y="3786925"/>
              <a:ext cx="429525" cy="168350"/>
            </a:xfrm>
            <a:custGeom>
              <a:rect b="b" l="l" r="r" t="t"/>
              <a:pathLst>
                <a:path extrusionOk="0" h="6734" w="17181">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957900" y="1827900"/>
              <a:ext cx="546850" cy="1003725"/>
            </a:xfrm>
            <a:custGeom>
              <a:rect b="b" l="l" r="r" t="t"/>
              <a:pathLst>
                <a:path extrusionOk="0" h="40149" w="21874">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947100" y="2765500"/>
              <a:ext cx="1166150" cy="931025"/>
            </a:xfrm>
            <a:custGeom>
              <a:rect b="b" l="l" r="r" t="t"/>
              <a:pathLst>
                <a:path extrusionOk="0" h="37241" w="46646">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1966975" y="3647225"/>
              <a:ext cx="439050" cy="192775"/>
            </a:xfrm>
            <a:custGeom>
              <a:rect b="b" l="l" r="r" t="t"/>
              <a:pathLst>
                <a:path extrusionOk="0" h="7711" w="17562">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1290675" y="1685950"/>
              <a:ext cx="171850" cy="198125"/>
            </a:xfrm>
            <a:custGeom>
              <a:rect b="b" l="l" r="r" t="t"/>
              <a:pathLst>
                <a:path extrusionOk="0" h="7925" w="6874">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1361625" y="1709250"/>
              <a:ext cx="100900" cy="98150"/>
            </a:xfrm>
            <a:custGeom>
              <a:rect b="b" l="l" r="r" t="t"/>
              <a:pathLst>
                <a:path extrusionOk="0" h="3926" w="4036">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1191150" y="1305150"/>
              <a:ext cx="471675" cy="479575"/>
            </a:xfrm>
            <a:custGeom>
              <a:rect b="b" l="l" r="r" t="t"/>
              <a:pathLst>
                <a:path extrusionOk="0" h="19183" w="18867">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1150875" y="1200175"/>
              <a:ext cx="608500" cy="543700"/>
            </a:xfrm>
            <a:custGeom>
              <a:rect b="b" l="l" r="r" t="t"/>
              <a:pathLst>
                <a:path extrusionOk="0" h="21748" w="2434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1632250" y="1511125"/>
              <a:ext cx="54525" cy="115300"/>
            </a:xfrm>
            <a:custGeom>
              <a:rect b="b" l="l" r="r" t="t"/>
              <a:pathLst>
                <a:path extrusionOk="0" h="4612" w="2181">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1858200" y="2228200"/>
              <a:ext cx="433275" cy="216650"/>
            </a:xfrm>
            <a:custGeom>
              <a:rect b="b" l="l" r="r" t="t"/>
              <a:pathLst>
                <a:path extrusionOk="0" h="8666" w="17331">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1975300" y="2353125"/>
              <a:ext cx="274075" cy="91475"/>
            </a:xfrm>
            <a:custGeom>
              <a:rect b="b" l="l" r="r" t="t"/>
              <a:pathLst>
                <a:path extrusionOk="0" h="3659" w="10963">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1219425" y="1911075"/>
              <a:ext cx="808050" cy="533525"/>
            </a:xfrm>
            <a:custGeom>
              <a:rect b="b" l="l" r="r" t="t"/>
              <a:pathLst>
                <a:path extrusionOk="0" h="21341" w="32322">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5659650" y="1929850"/>
              <a:ext cx="775850" cy="514750"/>
            </a:xfrm>
            <a:custGeom>
              <a:rect b="b" l="l" r="r" t="t"/>
              <a:pathLst>
                <a:path extrusionOk="0" h="20590" w="31034">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5436600" y="2353125"/>
              <a:ext cx="297025" cy="91475"/>
            </a:xfrm>
            <a:custGeom>
              <a:rect b="b" l="l" r="r" t="t"/>
              <a:pathLst>
                <a:path extrusionOk="0" h="3659" w="11881">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5421250" y="2228200"/>
              <a:ext cx="433300" cy="216650"/>
            </a:xfrm>
            <a:custGeom>
              <a:rect b="b" l="l" r="r" t="t"/>
              <a:pathLst>
                <a:path extrusionOk="0" h="8666" w="17332">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6052450" y="1242550"/>
              <a:ext cx="703975" cy="993975"/>
            </a:xfrm>
            <a:custGeom>
              <a:rect b="b" l="l" r="r" t="t"/>
              <a:pathLst>
                <a:path extrusionOk="0" h="39759" w="28159">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5652950" y="2786625"/>
              <a:ext cx="1072600" cy="1025550"/>
            </a:xfrm>
            <a:custGeom>
              <a:rect b="b" l="l" r="r" t="t"/>
              <a:pathLst>
                <a:path extrusionOk="0" h="41022" w="42904">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5381750" y="3786925"/>
              <a:ext cx="429550" cy="168350"/>
            </a:xfrm>
            <a:custGeom>
              <a:rect b="b" l="l" r="r" t="t"/>
              <a:pathLst>
                <a:path extrusionOk="0" h="6734" w="17182">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6212250" y="1827900"/>
              <a:ext cx="546800" cy="1003725"/>
            </a:xfrm>
            <a:custGeom>
              <a:rect b="b" l="l" r="r" t="t"/>
              <a:pathLst>
                <a:path extrusionOk="0" h="40149" w="21872">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5603750" y="2765500"/>
              <a:ext cx="1166125" cy="931025"/>
            </a:xfrm>
            <a:custGeom>
              <a:rect b="b" l="l" r="r" t="t"/>
              <a:pathLst>
                <a:path extrusionOk="0" h="37241" w="46645">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5310925" y="3647225"/>
              <a:ext cx="439100" cy="192775"/>
            </a:xfrm>
            <a:custGeom>
              <a:rect b="b" l="l" r="r" t="t"/>
              <a:pathLst>
                <a:path extrusionOk="0" h="7711" w="17564">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6331225" y="1656500"/>
              <a:ext cx="50" cy="175"/>
            </a:xfrm>
            <a:custGeom>
              <a:rect b="b" l="l" r="r" t="t"/>
              <a:pathLst>
                <a:path extrusionOk="0" h="7" w="2">
                  <a:moveTo>
                    <a:pt x="0" y="1"/>
                  </a:moveTo>
                  <a:cubicBezTo>
                    <a:pt x="0" y="2"/>
                    <a:pt x="0" y="5"/>
                    <a:pt x="2" y="7"/>
                  </a:cubicBezTo>
                  <a:lnTo>
                    <a:pt x="2" y="1"/>
                  </a:lnTo>
                  <a:close/>
                </a:path>
              </a:pathLst>
            </a:custGeom>
            <a:solidFill>
              <a:srgbClr val="13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5721675" y="1929850"/>
              <a:ext cx="775850" cy="514750"/>
            </a:xfrm>
            <a:custGeom>
              <a:rect b="b" l="l" r="r" t="t"/>
              <a:pathLst>
                <a:path extrusionOk="0" h="20590" w="31034">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5498650" y="2353125"/>
              <a:ext cx="297025" cy="91475"/>
            </a:xfrm>
            <a:custGeom>
              <a:rect b="b" l="l" r="r" t="t"/>
              <a:pathLst>
                <a:path extrusionOk="0" h="3659" w="11881">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6039250" y="1292650"/>
              <a:ext cx="515525" cy="426100"/>
            </a:xfrm>
            <a:custGeom>
              <a:rect b="b" l="l" r="r" t="t"/>
              <a:pathLst>
                <a:path extrusionOk="0" h="17044" w="20621">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6261725" y="1678475"/>
              <a:ext cx="152150" cy="223425"/>
            </a:xfrm>
            <a:custGeom>
              <a:rect b="b" l="l" r="r" t="t"/>
              <a:pathLst>
                <a:path extrusionOk="0" h="8937" w="6086">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6261725" y="1702800"/>
              <a:ext cx="103600" cy="149425"/>
            </a:xfrm>
            <a:custGeom>
              <a:rect b="b" l="l" r="r" t="t"/>
              <a:pathLst>
                <a:path extrusionOk="0" h="5977" w="4144">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6071675" y="1382275"/>
              <a:ext cx="378675" cy="438850"/>
            </a:xfrm>
            <a:custGeom>
              <a:rect b="b" l="l" r="r" t="t"/>
              <a:pathLst>
                <a:path extrusionOk="0" h="17554" w="15147">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6050075" y="1567500"/>
              <a:ext cx="54675" cy="105550"/>
            </a:xfrm>
            <a:custGeom>
              <a:rect b="b" l="l" r="r" t="t"/>
              <a:pathLst>
                <a:path extrusionOk="0" h="4222" w="2187">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6083400" y="1376250"/>
              <a:ext cx="655200" cy="843500"/>
            </a:xfrm>
            <a:custGeom>
              <a:rect b="b" l="l" r="r" t="t"/>
              <a:pathLst>
                <a:path extrusionOk="0" h="33740" w="26208">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6025575" y="1734800"/>
              <a:ext cx="1194175" cy="1531475"/>
            </a:xfrm>
            <a:custGeom>
              <a:rect b="b" l="l" r="r" t="t"/>
              <a:pathLst>
                <a:path extrusionOk="0" h="61259" w="47767">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6035025" y="3557300"/>
              <a:ext cx="863350" cy="41825"/>
            </a:xfrm>
            <a:custGeom>
              <a:rect b="b" l="l" r="r" t="t"/>
              <a:pathLst>
                <a:path extrusionOk="0" h="1673" w="34534">
                  <a:moveTo>
                    <a:pt x="0" y="1"/>
                  </a:moveTo>
                  <a:lnTo>
                    <a:pt x="0" y="1673"/>
                  </a:lnTo>
                  <a:lnTo>
                    <a:pt x="34533" y="1673"/>
                  </a:lnTo>
                  <a:lnTo>
                    <a:pt x="345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6035025" y="3741225"/>
              <a:ext cx="863350" cy="41850"/>
            </a:xfrm>
            <a:custGeom>
              <a:rect b="b" l="l" r="r" t="t"/>
              <a:pathLst>
                <a:path extrusionOk="0" h="1674" w="34534">
                  <a:moveTo>
                    <a:pt x="0" y="0"/>
                  </a:moveTo>
                  <a:lnTo>
                    <a:pt x="0" y="1674"/>
                  </a:lnTo>
                  <a:lnTo>
                    <a:pt x="34533" y="1674"/>
                  </a:lnTo>
                  <a:lnTo>
                    <a:pt x="34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6791425" y="3181150"/>
              <a:ext cx="297925" cy="1312925"/>
            </a:xfrm>
            <a:custGeom>
              <a:rect b="b" l="l" r="r" t="t"/>
              <a:pathLst>
                <a:path extrusionOk="0" h="52517" w="11917">
                  <a:moveTo>
                    <a:pt x="3637" y="1"/>
                  </a:moveTo>
                  <a:lnTo>
                    <a:pt x="1" y="573"/>
                  </a:lnTo>
                  <a:lnTo>
                    <a:pt x="8191" y="52517"/>
                  </a:lnTo>
                  <a:lnTo>
                    <a:pt x="11916" y="52517"/>
                  </a:lnTo>
                  <a:lnTo>
                    <a:pt x="36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584405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2557675" y="1844600"/>
              <a:ext cx="975400" cy="1370175"/>
            </a:xfrm>
            <a:custGeom>
              <a:rect b="b" l="l" r="r" t="t"/>
              <a:pathLst>
                <a:path extrusionOk="0" h="54807" w="39016">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2604775" y="3530850"/>
              <a:ext cx="866000" cy="41975"/>
            </a:xfrm>
            <a:custGeom>
              <a:rect b="b" l="l" r="r" t="t"/>
              <a:pathLst>
                <a:path extrusionOk="0" h="1679" w="34640">
                  <a:moveTo>
                    <a:pt x="1" y="1"/>
                  </a:moveTo>
                  <a:lnTo>
                    <a:pt x="1" y="1679"/>
                  </a:lnTo>
                  <a:lnTo>
                    <a:pt x="34639" y="1679"/>
                  </a:lnTo>
                  <a:lnTo>
                    <a:pt x="346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2604775" y="3715350"/>
              <a:ext cx="866000" cy="41975"/>
            </a:xfrm>
            <a:custGeom>
              <a:rect b="b" l="l" r="r" t="t"/>
              <a:pathLst>
                <a:path extrusionOk="0" h="1679" w="34640">
                  <a:moveTo>
                    <a:pt x="1" y="0"/>
                  </a:moveTo>
                  <a:lnTo>
                    <a:pt x="1" y="1678"/>
                  </a:lnTo>
                  <a:lnTo>
                    <a:pt x="34639" y="1678"/>
                  </a:lnTo>
                  <a:lnTo>
                    <a:pt x="346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2413225" y="3153550"/>
              <a:ext cx="298825" cy="1316950"/>
            </a:xfrm>
            <a:custGeom>
              <a:rect b="b" l="l" r="r" t="t"/>
              <a:pathLst>
                <a:path extrusionOk="0" h="52678" w="11953">
                  <a:moveTo>
                    <a:pt x="8306" y="1"/>
                  </a:moveTo>
                  <a:lnTo>
                    <a:pt x="1" y="52678"/>
                  </a:lnTo>
                  <a:lnTo>
                    <a:pt x="3738" y="52678"/>
                  </a:lnTo>
                  <a:lnTo>
                    <a:pt x="11953" y="576"/>
                  </a:lnTo>
                  <a:lnTo>
                    <a:pt x="83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3363500" y="3153550"/>
              <a:ext cx="298825" cy="1316950"/>
            </a:xfrm>
            <a:custGeom>
              <a:rect b="b" l="l" r="r" t="t"/>
              <a:pathLst>
                <a:path extrusionOk="0" h="52678" w="11953">
                  <a:moveTo>
                    <a:pt x="3647" y="1"/>
                  </a:moveTo>
                  <a:lnTo>
                    <a:pt x="0" y="576"/>
                  </a:lnTo>
                  <a:lnTo>
                    <a:pt x="8215" y="52678"/>
                  </a:lnTo>
                  <a:lnTo>
                    <a:pt x="11952" y="52678"/>
                  </a:lnTo>
                  <a:lnTo>
                    <a:pt x="3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2699050" y="2738600"/>
              <a:ext cx="664475" cy="363575"/>
            </a:xfrm>
            <a:custGeom>
              <a:rect b="b" l="l" r="r" t="t"/>
              <a:pathLst>
                <a:path extrusionOk="0" h="14543" w="26579">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2708950" y="1756625"/>
              <a:ext cx="683850" cy="1153100"/>
            </a:xfrm>
            <a:custGeom>
              <a:rect b="b" l="l" r="r" t="t"/>
              <a:pathLst>
                <a:path extrusionOk="0" h="46124" w="27354">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2473100" y="1836150"/>
              <a:ext cx="527500" cy="608450"/>
            </a:xfrm>
            <a:custGeom>
              <a:rect b="b" l="l" r="r" t="t"/>
              <a:pathLst>
                <a:path extrusionOk="0" h="24338" w="2110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2957500" y="2345600"/>
              <a:ext cx="287475" cy="99250"/>
            </a:xfrm>
            <a:custGeom>
              <a:rect b="b" l="l" r="r" t="t"/>
              <a:pathLst>
                <a:path extrusionOk="0" h="3970" w="11499">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3101150" y="1826375"/>
              <a:ext cx="527500" cy="618225"/>
            </a:xfrm>
            <a:custGeom>
              <a:rect b="b" l="l" r="r" t="t"/>
              <a:pathLst>
                <a:path extrusionOk="0" h="24729" w="2110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2856775" y="2345600"/>
              <a:ext cx="287475" cy="99250"/>
            </a:xfrm>
            <a:custGeom>
              <a:rect b="b" l="l" r="r" t="t"/>
              <a:pathLst>
                <a:path extrusionOk="0" h="3970" w="11499">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3246750" y="1246950"/>
              <a:ext cx="114775" cy="206975"/>
            </a:xfrm>
            <a:custGeom>
              <a:rect b="b" l="l" r="r" t="t"/>
              <a:pathLst>
                <a:path extrusionOk="0" h="8279" w="4591">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2965200" y="1611550"/>
              <a:ext cx="176675" cy="206200"/>
            </a:xfrm>
            <a:custGeom>
              <a:rect b="b" l="l" r="r" t="t"/>
              <a:pathLst>
                <a:path extrusionOk="0" h="8248" w="7067">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3004850" y="1637000"/>
              <a:ext cx="137025" cy="142550"/>
            </a:xfrm>
            <a:custGeom>
              <a:rect b="b" l="l" r="r" t="t"/>
              <a:pathLst>
                <a:path extrusionOk="0" h="5702" w="5481">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2897350" y="1199175"/>
              <a:ext cx="440100" cy="511750"/>
            </a:xfrm>
            <a:custGeom>
              <a:rect b="b" l="l" r="r" t="t"/>
              <a:pathLst>
                <a:path extrusionOk="0" h="20470" w="17604">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2909225" y="1518300"/>
              <a:ext cx="60375" cy="125650"/>
            </a:xfrm>
            <a:custGeom>
              <a:rect b="b" l="l" r="r" t="t"/>
              <a:pathLst>
                <a:path extrusionOk="0" h="5026" w="2415">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2870025" y="1146150"/>
              <a:ext cx="527750" cy="296800"/>
            </a:xfrm>
            <a:custGeom>
              <a:rect b="b" l="l" r="r" t="t"/>
              <a:pathLst>
                <a:path extrusionOk="0" h="11872" w="2111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2859225" y="1411650"/>
              <a:ext cx="122350" cy="158000"/>
            </a:xfrm>
            <a:custGeom>
              <a:rect b="b" l="l" r="r" t="t"/>
              <a:pathLst>
                <a:path extrusionOk="0" h="6320" w="4894">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3152600" y="1125475"/>
              <a:ext cx="272175" cy="158150"/>
            </a:xfrm>
            <a:custGeom>
              <a:rect b="b" l="l" r="r" t="t"/>
              <a:pathLst>
                <a:path extrusionOk="0" h="6326" w="10887">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2981500" y="1442225"/>
              <a:ext cx="350925" cy="307375"/>
            </a:xfrm>
            <a:custGeom>
              <a:rect b="b" l="l" r="r" t="t"/>
              <a:pathLst>
                <a:path extrusionOk="0" h="12295" w="14037">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2564700" y="2800825"/>
              <a:ext cx="399850" cy="1589175"/>
            </a:xfrm>
            <a:custGeom>
              <a:rect b="b" l="l" r="r" t="t"/>
              <a:pathLst>
                <a:path extrusionOk="0" h="63567" w="15994">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670525" y="4346825"/>
              <a:ext cx="273075" cy="225300"/>
            </a:xfrm>
            <a:custGeom>
              <a:rect b="b" l="l" r="r" t="t"/>
              <a:pathLst>
                <a:path extrusionOk="0" h="9012" w="10923">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3109950" y="2800825"/>
              <a:ext cx="399825" cy="1598725"/>
            </a:xfrm>
            <a:custGeom>
              <a:rect b="b" l="l" r="r" t="t"/>
              <a:pathLst>
                <a:path extrusionOk="0" h="63949" w="15993">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3142425" y="4346825"/>
              <a:ext cx="273075" cy="225300"/>
            </a:xfrm>
            <a:custGeom>
              <a:rect b="b" l="l" r="r" t="t"/>
              <a:pathLst>
                <a:path extrusionOk="0" h="9012" w="10923">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2825700" y="2228200"/>
              <a:ext cx="433300" cy="216650"/>
            </a:xfrm>
            <a:custGeom>
              <a:rect b="b" l="l" r="r" t="t"/>
              <a:pathLst>
                <a:path extrusionOk="0" h="8666" w="17332">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4172675" y="1876150"/>
              <a:ext cx="972450" cy="1366025"/>
            </a:xfrm>
            <a:custGeom>
              <a:rect b="b" l="l" r="r" t="t"/>
              <a:pathLst>
                <a:path extrusionOk="0" h="54641" w="38898">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4219675" y="3557300"/>
              <a:ext cx="863350" cy="41825"/>
            </a:xfrm>
            <a:custGeom>
              <a:rect b="b" l="l" r="r" t="t"/>
              <a:pathLst>
                <a:path extrusionOk="0" h="1673" w="34534">
                  <a:moveTo>
                    <a:pt x="0" y="1"/>
                  </a:moveTo>
                  <a:lnTo>
                    <a:pt x="0" y="1673"/>
                  </a:lnTo>
                  <a:lnTo>
                    <a:pt x="34533" y="1673"/>
                  </a:lnTo>
                  <a:lnTo>
                    <a:pt x="345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4219675" y="3741225"/>
              <a:ext cx="863350" cy="41850"/>
            </a:xfrm>
            <a:custGeom>
              <a:rect b="b" l="l" r="r" t="t"/>
              <a:pathLst>
                <a:path extrusionOk="0" h="1674" w="34534">
                  <a:moveTo>
                    <a:pt x="0" y="0"/>
                  </a:moveTo>
                  <a:lnTo>
                    <a:pt x="0" y="1674"/>
                  </a:lnTo>
                  <a:lnTo>
                    <a:pt x="34533" y="1674"/>
                  </a:lnTo>
                  <a:lnTo>
                    <a:pt x="34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4028700" y="3181150"/>
              <a:ext cx="297900" cy="1312925"/>
            </a:xfrm>
            <a:custGeom>
              <a:rect b="b" l="l" r="r" t="t"/>
              <a:pathLst>
                <a:path extrusionOk="0" h="52517" w="11916">
                  <a:moveTo>
                    <a:pt x="8281" y="1"/>
                  </a:moveTo>
                  <a:lnTo>
                    <a:pt x="0" y="52517"/>
                  </a:lnTo>
                  <a:lnTo>
                    <a:pt x="3725" y="52517"/>
                  </a:lnTo>
                  <a:lnTo>
                    <a:pt x="11916" y="573"/>
                  </a:lnTo>
                  <a:lnTo>
                    <a:pt x="82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4976050" y="3181150"/>
              <a:ext cx="297950" cy="1312925"/>
            </a:xfrm>
            <a:custGeom>
              <a:rect b="b" l="l" r="r" t="t"/>
              <a:pathLst>
                <a:path extrusionOk="0" h="52517" w="11918">
                  <a:moveTo>
                    <a:pt x="3636" y="1"/>
                  </a:moveTo>
                  <a:lnTo>
                    <a:pt x="0" y="573"/>
                  </a:lnTo>
                  <a:lnTo>
                    <a:pt x="8191" y="52517"/>
                  </a:lnTo>
                  <a:lnTo>
                    <a:pt x="11917" y="52517"/>
                  </a:lnTo>
                  <a:lnTo>
                    <a:pt x="36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4306425" y="1755225"/>
              <a:ext cx="722300" cy="1101825"/>
            </a:xfrm>
            <a:custGeom>
              <a:rect b="b" l="l" r="r" t="t"/>
              <a:pathLst>
                <a:path extrusionOk="0" h="44073" w="28892">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4564375" y="1755250"/>
              <a:ext cx="261600" cy="124225"/>
            </a:xfrm>
            <a:custGeom>
              <a:rect b="b" l="l" r="r" t="t"/>
              <a:pathLst>
                <a:path extrusionOk="0" h="4969" w="10464">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4675525" y="4250800"/>
              <a:ext cx="123775" cy="101625"/>
            </a:xfrm>
            <a:custGeom>
              <a:rect b="b" l="l" r="r" t="t"/>
              <a:pathLst>
                <a:path extrusionOk="0" h="4065" w="4951">
                  <a:moveTo>
                    <a:pt x="0" y="0"/>
                  </a:moveTo>
                  <a:lnTo>
                    <a:pt x="416" y="3752"/>
                  </a:lnTo>
                  <a:lnTo>
                    <a:pt x="4950" y="4065"/>
                  </a:lnTo>
                  <a:lnTo>
                    <a:pt x="4950" y="4065"/>
                  </a:lnTo>
                  <a:lnTo>
                    <a:pt x="4742" y="730"/>
                  </a:lnTo>
                  <a:lnTo>
                    <a:pt x="0" y="0"/>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4636825" y="4334550"/>
              <a:ext cx="246275" cy="207750"/>
            </a:xfrm>
            <a:custGeom>
              <a:rect b="b" l="l" r="r" t="t"/>
              <a:pathLst>
                <a:path extrusionOk="0" h="8310" w="9851">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4221900" y="2694000"/>
              <a:ext cx="689950" cy="1600200"/>
            </a:xfrm>
            <a:custGeom>
              <a:rect b="b" l="l" r="r" t="t"/>
              <a:pathLst>
                <a:path extrusionOk="0" h="64008" w="27598">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4209075" y="3918550"/>
              <a:ext cx="148575" cy="130325"/>
            </a:xfrm>
            <a:custGeom>
              <a:rect b="b" l="l" r="r" t="t"/>
              <a:pathLst>
                <a:path extrusionOk="0" h="5213" w="5943">
                  <a:moveTo>
                    <a:pt x="1043" y="1"/>
                  </a:moveTo>
                  <a:lnTo>
                    <a:pt x="1" y="4379"/>
                  </a:lnTo>
                  <a:lnTo>
                    <a:pt x="4222" y="5212"/>
                  </a:lnTo>
                  <a:lnTo>
                    <a:pt x="5943" y="1305"/>
                  </a:lnTo>
                  <a:lnTo>
                    <a:pt x="1043" y="1"/>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4201825" y="2665025"/>
              <a:ext cx="900700" cy="1326850"/>
            </a:xfrm>
            <a:custGeom>
              <a:rect b="b" l="l" r="r" t="t"/>
              <a:pathLst>
                <a:path extrusionOk="0" h="53074" w="36028">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3971100" y="3989500"/>
              <a:ext cx="361925" cy="404975"/>
            </a:xfrm>
            <a:custGeom>
              <a:rect b="b" l="l" r="r" t="t"/>
              <a:pathLst>
                <a:path extrusionOk="0" h="16199" w="14477">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4675025" y="994975"/>
              <a:ext cx="284575" cy="272700"/>
            </a:xfrm>
            <a:custGeom>
              <a:rect b="b" l="l" r="r" t="t"/>
              <a:pathLst>
                <a:path extrusionOk="0" h="10908" w="11383">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4675025" y="1102075"/>
              <a:ext cx="198325" cy="165625"/>
            </a:xfrm>
            <a:custGeom>
              <a:rect b="b" l="l" r="r" t="t"/>
              <a:pathLst>
                <a:path extrusionOk="0" h="6625" w="7933">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4370150" y="1433600"/>
              <a:ext cx="119225" cy="319200"/>
            </a:xfrm>
            <a:custGeom>
              <a:rect b="b" l="l" r="r" t="t"/>
              <a:pathLst>
                <a:path extrusionOk="0" h="12768" w="4769">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4361500" y="1112650"/>
              <a:ext cx="540500" cy="493975"/>
            </a:xfrm>
            <a:custGeom>
              <a:rect b="b" l="l" r="r" t="t"/>
              <a:pathLst>
                <a:path extrusionOk="0" h="19759" w="2162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4612625" y="1615425"/>
              <a:ext cx="167300" cy="200150"/>
            </a:xfrm>
            <a:custGeom>
              <a:rect b="b" l="l" r="r" t="t"/>
              <a:pathLst>
                <a:path extrusionOk="0" h="8006" w="6692">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4612675" y="1643650"/>
              <a:ext cx="122975" cy="118800"/>
            </a:xfrm>
            <a:custGeom>
              <a:rect b="b" l="l" r="r" t="t"/>
              <a:pathLst>
                <a:path extrusionOk="0" h="4752" w="4919">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4390300" y="1298250"/>
              <a:ext cx="422125" cy="419175"/>
            </a:xfrm>
            <a:custGeom>
              <a:rect b="b" l="l" r="r" t="t"/>
              <a:pathLst>
                <a:path extrusionOk="0" h="16767" w="16885">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4752775" y="1417700"/>
              <a:ext cx="116675" cy="164600"/>
            </a:xfrm>
            <a:custGeom>
              <a:rect b="b" l="l" r="r" t="t"/>
              <a:pathLst>
                <a:path extrusionOk="0" h="6584" w="4667">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4382250" y="1293625"/>
              <a:ext cx="430050" cy="191725"/>
            </a:xfrm>
            <a:custGeom>
              <a:rect b="b" l="l" r="r" t="t"/>
              <a:pathLst>
                <a:path extrusionOk="0" h="7669" w="17202">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4676925" y="1383775"/>
              <a:ext cx="118150" cy="312650"/>
            </a:xfrm>
            <a:custGeom>
              <a:rect b="b" l="l" r="r" t="t"/>
              <a:pathLst>
                <a:path extrusionOk="0" h="12506" w="4726">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4751600" y="1821075"/>
              <a:ext cx="525875" cy="623525"/>
            </a:xfrm>
            <a:custGeom>
              <a:rect b="b" l="l" r="r" t="t"/>
              <a:pathLst>
                <a:path extrusionOk="0" h="24941" w="21035">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4507950" y="2345925"/>
              <a:ext cx="286625" cy="98925"/>
            </a:xfrm>
            <a:custGeom>
              <a:rect b="b" l="l" r="r" t="t"/>
              <a:pathLst>
                <a:path extrusionOk="0" h="3957" w="11465">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3977800" y="1762425"/>
              <a:ext cx="476525" cy="607125"/>
            </a:xfrm>
            <a:custGeom>
              <a:rect b="b" l="l" r="r" t="t"/>
              <a:pathLst>
                <a:path extrusionOk="0" h="24285" w="19061">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3907925" y="1520925"/>
              <a:ext cx="192700" cy="265900"/>
            </a:xfrm>
            <a:custGeom>
              <a:rect b="b" l="l" r="r" t="t"/>
              <a:pathLst>
                <a:path extrusionOk="0" h="10636" w="7708">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4458900" y="2228200"/>
              <a:ext cx="433250" cy="216650"/>
            </a:xfrm>
            <a:custGeom>
              <a:rect b="b" l="l" r="r" t="t"/>
              <a:pathLst>
                <a:path extrusionOk="0" h="8666" w="1733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1444675" y="2578875"/>
              <a:ext cx="4937650" cy="415500"/>
            </a:xfrm>
            <a:custGeom>
              <a:rect b="b" l="l" r="r" t="t"/>
              <a:pathLst>
                <a:path extrusionOk="0" h="16620" w="197506">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1297425" y="2444575"/>
              <a:ext cx="5232150" cy="241725"/>
            </a:xfrm>
            <a:custGeom>
              <a:rect b="b" l="l" r="r" t="t"/>
              <a:pathLst>
                <a:path extrusionOk="0" h="9669" w="209286">
                  <a:moveTo>
                    <a:pt x="1" y="1"/>
                  </a:moveTo>
                  <a:lnTo>
                    <a:pt x="1" y="9668"/>
                  </a:lnTo>
                  <a:lnTo>
                    <a:pt x="209286" y="9668"/>
                  </a:lnTo>
                  <a:lnTo>
                    <a:pt x="209286"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1340475" y="2686225"/>
              <a:ext cx="223550" cy="870950"/>
            </a:xfrm>
            <a:custGeom>
              <a:rect b="b" l="l" r="r" t="t"/>
              <a:pathLst>
                <a:path extrusionOk="0" h="34838" w="8942">
                  <a:moveTo>
                    <a:pt x="0" y="1"/>
                  </a:moveTo>
                  <a:lnTo>
                    <a:pt x="0" y="34838"/>
                  </a:lnTo>
                  <a:lnTo>
                    <a:pt x="8941" y="34838"/>
                  </a:lnTo>
                  <a:lnTo>
                    <a:pt x="8941"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1340475" y="3711400"/>
              <a:ext cx="223550" cy="870900"/>
            </a:xfrm>
            <a:custGeom>
              <a:rect b="b" l="l" r="r" t="t"/>
              <a:pathLst>
                <a:path extrusionOk="0" h="34836" w="8942">
                  <a:moveTo>
                    <a:pt x="0" y="0"/>
                  </a:moveTo>
                  <a:lnTo>
                    <a:pt x="2075" y="34835"/>
                  </a:lnTo>
                  <a:lnTo>
                    <a:pt x="6867" y="34835"/>
                  </a:lnTo>
                  <a:lnTo>
                    <a:pt x="894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1345925"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6254450" y="2686225"/>
              <a:ext cx="223550" cy="870950"/>
            </a:xfrm>
            <a:custGeom>
              <a:rect b="b" l="l" r="r" t="t"/>
              <a:pathLst>
                <a:path extrusionOk="0" h="34838" w="8942">
                  <a:moveTo>
                    <a:pt x="0" y="1"/>
                  </a:moveTo>
                  <a:lnTo>
                    <a:pt x="0" y="34838"/>
                  </a:lnTo>
                  <a:lnTo>
                    <a:pt x="8941" y="34838"/>
                  </a:lnTo>
                  <a:lnTo>
                    <a:pt x="8941"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6254450" y="3711400"/>
              <a:ext cx="223550" cy="870900"/>
            </a:xfrm>
            <a:custGeom>
              <a:rect b="b" l="l" r="r" t="t"/>
              <a:pathLst>
                <a:path extrusionOk="0" h="34836" w="8942">
                  <a:moveTo>
                    <a:pt x="0" y="0"/>
                  </a:moveTo>
                  <a:lnTo>
                    <a:pt x="2075" y="34835"/>
                  </a:lnTo>
                  <a:lnTo>
                    <a:pt x="6867" y="34835"/>
                  </a:lnTo>
                  <a:lnTo>
                    <a:pt x="894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6259900"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5217575" y="2177825"/>
              <a:ext cx="219050" cy="266775"/>
            </a:xfrm>
            <a:custGeom>
              <a:rect b="b" l="l" r="r" t="t"/>
              <a:pathLst>
                <a:path extrusionOk="0" h="10671" w="8762">
                  <a:moveTo>
                    <a:pt x="1" y="1"/>
                  </a:moveTo>
                  <a:lnTo>
                    <a:pt x="2072" y="10671"/>
                  </a:lnTo>
                  <a:lnTo>
                    <a:pt x="6692" y="10671"/>
                  </a:lnTo>
                  <a:lnTo>
                    <a:pt x="87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2296500" y="2177825"/>
              <a:ext cx="219100" cy="266775"/>
            </a:xfrm>
            <a:custGeom>
              <a:rect b="b" l="l" r="r" t="t"/>
              <a:pathLst>
                <a:path extrusionOk="0" h="10671" w="8764">
                  <a:moveTo>
                    <a:pt x="0" y="1"/>
                  </a:moveTo>
                  <a:lnTo>
                    <a:pt x="2071" y="10671"/>
                  </a:lnTo>
                  <a:lnTo>
                    <a:pt x="6692" y="10671"/>
                  </a:lnTo>
                  <a:lnTo>
                    <a:pt x="87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9"/>
          <p:cNvSpPr txBox="1"/>
          <p:nvPr>
            <p:ph type="title"/>
          </p:nvPr>
        </p:nvSpPr>
        <p:spPr>
          <a:xfrm>
            <a:off x="698100" y="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Conclusion and Future Work</a:t>
            </a:r>
            <a:endParaRPr sz="3000"/>
          </a:p>
        </p:txBody>
      </p:sp>
      <p:sp>
        <p:nvSpPr>
          <p:cNvPr id="661" name="Google Shape;661;p39"/>
          <p:cNvSpPr txBox="1"/>
          <p:nvPr/>
        </p:nvSpPr>
        <p:spPr>
          <a:xfrm>
            <a:off x="728725" y="877300"/>
            <a:ext cx="41064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Best Performance: Decision Tree algorithm</a:t>
            </a:r>
            <a:endParaRPr>
              <a:latin typeface="Roboto"/>
              <a:ea typeface="Roboto"/>
              <a:cs typeface="Roboto"/>
              <a:sym typeface="Roboto"/>
            </a:endParaRPr>
          </a:p>
        </p:txBody>
      </p:sp>
      <p:sp>
        <p:nvSpPr>
          <p:cNvPr id="662" name="Google Shape;662;p39"/>
          <p:cNvSpPr txBox="1"/>
          <p:nvPr/>
        </p:nvSpPr>
        <p:spPr>
          <a:xfrm>
            <a:off x="728725" y="2508350"/>
            <a:ext cx="31980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Best for Predictive Model: TBD</a:t>
            </a:r>
            <a:endParaRPr>
              <a:latin typeface="Roboto"/>
              <a:ea typeface="Roboto"/>
              <a:cs typeface="Roboto"/>
              <a:sym typeface="Roboto"/>
            </a:endParaRPr>
          </a:p>
        </p:txBody>
      </p:sp>
      <p:sp>
        <p:nvSpPr>
          <p:cNvPr id="663" name="Google Shape;663;p39"/>
          <p:cNvSpPr txBox="1"/>
          <p:nvPr/>
        </p:nvSpPr>
        <p:spPr>
          <a:xfrm>
            <a:off x="698100" y="3138050"/>
            <a:ext cx="7273200" cy="126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Overall, the performance of our algorithms was not super high (&lt; 50% accuracy).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 application of this research is for customers to have a better sense of what restaurants are “good”.</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 the future, to improve the performance, we would find more features that are significant in determining a restaurant’s Yelp star rating.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could also look into different datasets that are not from Yelp, such as Uber Eats and DoorDash that looks at specifically delivery.</a:t>
            </a:r>
            <a:endParaRPr>
              <a:solidFill>
                <a:schemeClr val="dk1"/>
              </a:solidFill>
              <a:latin typeface="Roboto"/>
              <a:ea typeface="Roboto"/>
              <a:cs typeface="Roboto"/>
              <a:sym typeface="Roboto"/>
            </a:endParaRPr>
          </a:p>
        </p:txBody>
      </p:sp>
      <p:pic>
        <p:nvPicPr>
          <p:cNvPr id="664" name="Google Shape;664;p39"/>
          <p:cNvPicPr preferRelativeResize="0"/>
          <p:nvPr/>
        </p:nvPicPr>
        <p:blipFill>
          <a:blip r:embed="rId3">
            <a:alphaModFix/>
          </a:blip>
          <a:stretch>
            <a:fillRect/>
          </a:stretch>
        </p:blipFill>
        <p:spPr>
          <a:xfrm>
            <a:off x="698100" y="1410125"/>
            <a:ext cx="7497625" cy="89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9" name="Google Shape;249;p26"/>
          <p:cNvSpPr txBox="1"/>
          <p:nvPr>
            <p:ph idx="2" type="title"/>
          </p:nvPr>
        </p:nvSpPr>
        <p:spPr>
          <a:xfrm>
            <a:off x="5347800" y="1262375"/>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50" name="Google Shape;250;p26"/>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6"/>
          <p:cNvGrpSpPr/>
          <p:nvPr/>
        </p:nvGrpSpPr>
        <p:grpSpPr>
          <a:xfrm>
            <a:off x="778360" y="824015"/>
            <a:ext cx="2807058" cy="3650219"/>
            <a:chOff x="3382878" y="1614602"/>
            <a:chExt cx="2378258" cy="2959957"/>
          </a:xfrm>
        </p:grpSpPr>
        <p:grpSp>
          <p:nvGrpSpPr>
            <p:cNvPr id="252" name="Google Shape;252;p26"/>
            <p:cNvGrpSpPr/>
            <p:nvPr/>
          </p:nvGrpSpPr>
          <p:grpSpPr>
            <a:xfrm>
              <a:off x="3721712" y="1614602"/>
              <a:ext cx="1524959" cy="2959957"/>
              <a:chOff x="3721712" y="1614602"/>
              <a:chExt cx="1524959" cy="2959957"/>
            </a:xfrm>
          </p:grpSpPr>
          <p:sp>
            <p:nvSpPr>
              <p:cNvPr id="253" name="Google Shape;253;p26"/>
              <p:cNvSpPr/>
              <p:nvPr/>
            </p:nvSpPr>
            <p:spPr>
              <a:xfrm>
                <a:off x="3759774" y="1758041"/>
                <a:ext cx="1433586" cy="2816518"/>
              </a:xfrm>
              <a:custGeom>
                <a:rect b="b" l="l" r="r" t="t"/>
                <a:pathLst>
                  <a:path extrusionOk="0" h="206679" w="105198">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3721712" y="1758041"/>
                <a:ext cx="1433586" cy="2816518"/>
              </a:xfrm>
              <a:custGeom>
                <a:rect b="b" l="l" r="r" t="t"/>
                <a:pathLst>
                  <a:path extrusionOk="0" h="206679" w="105198">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3775691" y="1888224"/>
                <a:ext cx="1325629" cy="2580585"/>
              </a:xfrm>
              <a:custGeom>
                <a:rect b="b" l="l" r="r" t="t"/>
                <a:pathLst>
                  <a:path extrusionOk="0" h="189366" w="97276">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4548479" y="1841400"/>
                <a:ext cx="55423" cy="53338"/>
              </a:xfrm>
              <a:custGeom>
                <a:rect b="b" l="l" r="r" t="t"/>
                <a:pathLst>
                  <a:path extrusionOk="0" h="3914" w="4067">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4277810" y="1854728"/>
                <a:ext cx="231531" cy="26683"/>
              </a:xfrm>
              <a:custGeom>
                <a:rect b="b" l="l" r="r" t="t"/>
                <a:pathLst>
                  <a:path extrusionOk="0" h="1958" w="1699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739729" y="1614602"/>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3734360" y="3150625"/>
                <a:ext cx="506957" cy="506957"/>
              </a:xfrm>
              <a:custGeom>
                <a:rect b="b" l="l" r="r" t="t"/>
                <a:pathLst>
                  <a:path extrusionOk="0" h="37201" w="37201">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4110280" y="2439164"/>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4509341" y="3726083"/>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6"/>
              <p:cNvGrpSpPr/>
              <p:nvPr/>
            </p:nvGrpSpPr>
            <p:grpSpPr>
              <a:xfrm>
                <a:off x="4210921" y="2513393"/>
                <a:ext cx="303554" cy="377859"/>
                <a:chOff x="4202847" y="2562502"/>
                <a:chExt cx="492462" cy="613010"/>
              </a:xfrm>
            </p:grpSpPr>
            <p:sp>
              <p:nvSpPr>
                <p:cNvPr id="263" name="Google Shape;263;p26"/>
                <p:cNvSpPr/>
                <p:nvPr/>
              </p:nvSpPr>
              <p:spPr>
                <a:xfrm>
                  <a:off x="4430352" y="2562502"/>
                  <a:ext cx="36402" cy="470764"/>
                </a:xfrm>
                <a:custGeom>
                  <a:rect b="b" l="l" r="r" t="t"/>
                  <a:pathLst>
                    <a:path extrusionOk="0" h="22412" w="1733">
                      <a:moveTo>
                        <a:pt x="1711" y="1"/>
                      </a:moveTo>
                      <a:lnTo>
                        <a:pt x="1" y="2"/>
                      </a:lnTo>
                      <a:lnTo>
                        <a:pt x="22" y="22411"/>
                      </a:lnTo>
                      <a:lnTo>
                        <a:pt x="1733" y="22410"/>
                      </a:lnTo>
                      <a:lnTo>
                        <a:pt x="1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4449193" y="2562502"/>
                  <a:ext cx="17560" cy="470722"/>
                </a:xfrm>
                <a:custGeom>
                  <a:rect b="b" l="l" r="r" t="t"/>
                  <a:pathLst>
                    <a:path extrusionOk="0" h="22410" w="836">
                      <a:moveTo>
                        <a:pt x="1" y="1"/>
                      </a:moveTo>
                      <a:lnTo>
                        <a:pt x="1" y="22410"/>
                      </a:lnTo>
                      <a:lnTo>
                        <a:pt x="836" y="22410"/>
                      </a:lnTo>
                      <a:lnTo>
                        <a:pt x="8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4313228" y="2567901"/>
                  <a:ext cx="151698" cy="464925"/>
                </a:xfrm>
                <a:custGeom>
                  <a:rect b="b" l="l" r="r" t="t"/>
                  <a:pathLst>
                    <a:path extrusionOk="0" h="22134" w="7222">
                      <a:moveTo>
                        <a:pt x="1658" y="0"/>
                      </a:moveTo>
                      <a:lnTo>
                        <a:pt x="1" y="425"/>
                      </a:lnTo>
                      <a:lnTo>
                        <a:pt x="5565" y="22134"/>
                      </a:lnTo>
                      <a:lnTo>
                        <a:pt x="7222" y="21709"/>
                      </a:lnTo>
                      <a:lnTo>
                        <a:pt x="16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4261031" y="2721762"/>
                  <a:ext cx="375485" cy="164028"/>
                </a:xfrm>
                <a:custGeom>
                  <a:rect b="b" l="l" r="r" t="t"/>
                  <a:pathLst>
                    <a:path extrusionOk="0" h="7809" w="17876">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4449193" y="2721762"/>
                  <a:ext cx="187344" cy="163986"/>
                </a:xfrm>
                <a:custGeom>
                  <a:rect b="b" l="l" r="r" t="t"/>
                  <a:pathLst>
                    <a:path extrusionOk="0" h="7807" w="8919">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4202847" y="2876569"/>
                  <a:ext cx="492462" cy="298943"/>
                </a:xfrm>
                <a:custGeom>
                  <a:rect b="b" l="l" r="r" t="t"/>
                  <a:pathLst>
                    <a:path extrusionOk="0" h="14232" w="23445">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4449193" y="2876569"/>
                  <a:ext cx="246074" cy="298943"/>
                </a:xfrm>
                <a:custGeom>
                  <a:rect b="b" l="l" r="r" t="t"/>
                  <a:pathLst>
                    <a:path extrusionOk="0" h="14232" w="11715">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4394076" y="2971155"/>
                  <a:ext cx="106201" cy="102189"/>
                </a:xfrm>
                <a:custGeom>
                  <a:rect b="b" l="l" r="r" t="t"/>
                  <a:pathLst>
                    <a:path extrusionOk="0" h="4865" w="5056">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4449193" y="2971155"/>
                  <a:ext cx="51084" cy="102189"/>
                </a:xfrm>
                <a:custGeom>
                  <a:rect b="b" l="l" r="r" t="t"/>
                  <a:pathLst>
                    <a:path extrusionOk="0" h="4865" w="2432">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4380150" y="2953195"/>
                  <a:ext cx="138087" cy="138108"/>
                </a:xfrm>
                <a:custGeom>
                  <a:rect b="b" l="l" r="r" t="t"/>
                  <a:pathLst>
                    <a:path extrusionOk="0" h="6575" w="6574">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4449193" y="2953195"/>
                  <a:ext cx="69043" cy="138108"/>
                </a:xfrm>
                <a:custGeom>
                  <a:rect b="b" l="l" r="r" t="t"/>
                  <a:pathLst>
                    <a:path extrusionOk="0" h="6575" w="3287">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4373764" y="2784420"/>
                  <a:ext cx="35919" cy="35919"/>
                </a:xfrm>
                <a:custGeom>
                  <a:rect b="b" l="l" r="r" t="t"/>
                  <a:pathLst>
                    <a:path extrusionOk="0" h="1710" w="1710">
                      <a:moveTo>
                        <a:pt x="0" y="0"/>
                      </a:moveTo>
                      <a:lnTo>
                        <a:pt x="0" y="1709"/>
                      </a:lnTo>
                      <a:lnTo>
                        <a:pt x="1709" y="1709"/>
                      </a:lnTo>
                      <a:lnTo>
                        <a:pt x="17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4488683" y="2807547"/>
                  <a:ext cx="35940" cy="35919"/>
                </a:xfrm>
                <a:custGeom>
                  <a:rect b="b" l="l" r="r" t="t"/>
                  <a:pathLst>
                    <a:path extrusionOk="0" h="1710" w="1711">
                      <a:moveTo>
                        <a:pt x="1" y="1"/>
                      </a:moveTo>
                      <a:lnTo>
                        <a:pt x="1" y="1710"/>
                      </a:lnTo>
                      <a:lnTo>
                        <a:pt x="1711" y="1710"/>
                      </a:lnTo>
                      <a:lnTo>
                        <a:pt x="1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26"/>
              <p:cNvGrpSpPr/>
              <p:nvPr/>
            </p:nvGrpSpPr>
            <p:grpSpPr>
              <a:xfrm>
                <a:off x="4611869" y="3787725"/>
                <a:ext cx="311180" cy="377872"/>
                <a:chOff x="4794873" y="2567901"/>
                <a:chExt cx="504834" cy="613031"/>
              </a:xfrm>
            </p:grpSpPr>
            <p:sp>
              <p:nvSpPr>
                <p:cNvPr id="277" name="Google Shape;277;p26"/>
                <p:cNvSpPr/>
                <p:nvPr/>
              </p:nvSpPr>
              <p:spPr>
                <a:xfrm>
                  <a:off x="4926868" y="2567901"/>
                  <a:ext cx="152433" cy="418840"/>
                </a:xfrm>
                <a:custGeom>
                  <a:rect b="b" l="l" r="r" t="t"/>
                  <a:pathLst>
                    <a:path extrusionOk="0" h="19940" w="7257">
                      <a:moveTo>
                        <a:pt x="5863" y="0"/>
                      </a:moveTo>
                      <a:lnTo>
                        <a:pt x="1" y="419"/>
                      </a:lnTo>
                      <a:lnTo>
                        <a:pt x="1393" y="19939"/>
                      </a:lnTo>
                      <a:lnTo>
                        <a:pt x="7256" y="19521"/>
                      </a:lnTo>
                      <a:lnTo>
                        <a:pt x="58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4986942" y="2567922"/>
                  <a:ext cx="92359" cy="414471"/>
                </a:xfrm>
                <a:custGeom>
                  <a:rect b="b" l="l" r="r" t="t"/>
                  <a:pathLst>
                    <a:path extrusionOk="0" h="19732" w="4397">
                      <a:moveTo>
                        <a:pt x="3002" y="1"/>
                      </a:moveTo>
                      <a:lnTo>
                        <a:pt x="0" y="214"/>
                      </a:lnTo>
                      <a:lnTo>
                        <a:pt x="1412" y="19731"/>
                      </a:lnTo>
                      <a:lnTo>
                        <a:pt x="4396" y="19518"/>
                      </a:lnTo>
                      <a:lnTo>
                        <a:pt x="30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4985346" y="2642574"/>
                  <a:ext cx="165582" cy="421696"/>
                </a:xfrm>
                <a:custGeom>
                  <a:rect b="b" l="l" r="r" t="t"/>
                  <a:pathLst>
                    <a:path extrusionOk="0" h="20076" w="7883">
                      <a:moveTo>
                        <a:pt x="2037" y="1"/>
                      </a:moveTo>
                      <a:lnTo>
                        <a:pt x="1" y="19464"/>
                      </a:lnTo>
                      <a:lnTo>
                        <a:pt x="5846" y="20076"/>
                      </a:lnTo>
                      <a:lnTo>
                        <a:pt x="7883" y="612"/>
                      </a:lnTo>
                      <a:lnTo>
                        <a:pt x="20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5044475" y="2649022"/>
                  <a:ext cx="106432" cy="415227"/>
                </a:xfrm>
                <a:custGeom>
                  <a:rect b="b" l="l" r="r" t="t"/>
                  <a:pathLst>
                    <a:path extrusionOk="0" h="19768" w="5067">
                      <a:moveTo>
                        <a:pt x="2147" y="1"/>
                      </a:moveTo>
                      <a:lnTo>
                        <a:pt x="1" y="19452"/>
                      </a:lnTo>
                      <a:lnTo>
                        <a:pt x="3030" y="19767"/>
                      </a:lnTo>
                      <a:lnTo>
                        <a:pt x="5066" y="307"/>
                      </a:lnTo>
                      <a:lnTo>
                        <a:pt x="21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4794873" y="2636419"/>
                  <a:ext cx="236747" cy="429174"/>
                </a:xfrm>
                <a:custGeom>
                  <a:rect b="b" l="l" r="r" t="t"/>
                  <a:pathLst>
                    <a:path extrusionOk="0" h="20432" w="11271">
                      <a:moveTo>
                        <a:pt x="5628" y="1"/>
                      </a:moveTo>
                      <a:lnTo>
                        <a:pt x="0" y="1695"/>
                      </a:lnTo>
                      <a:lnTo>
                        <a:pt x="5644" y="20431"/>
                      </a:lnTo>
                      <a:lnTo>
                        <a:pt x="11270" y="18737"/>
                      </a:lnTo>
                      <a:lnTo>
                        <a:pt x="5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4855346" y="2636419"/>
                  <a:ext cx="176274" cy="410417"/>
                </a:xfrm>
                <a:custGeom>
                  <a:rect b="b" l="l" r="r" t="t"/>
                  <a:pathLst>
                    <a:path extrusionOk="0" h="19539" w="8392">
                      <a:moveTo>
                        <a:pt x="2749" y="1"/>
                      </a:moveTo>
                      <a:lnTo>
                        <a:pt x="1" y="829"/>
                      </a:lnTo>
                      <a:lnTo>
                        <a:pt x="5733" y="19538"/>
                      </a:lnTo>
                      <a:lnTo>
                        <a:pt x="8391" y="18738"/>
                      </a:lnTo>
                      <a:lnTo>
                        <a:pt x="27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5062959" y="2636419"/>
                  <a:ext cx="236747" cy="429174"/>
                </a:xfrm>
                <a:custGeom>
                  <a:rect b="b" l="l" r="r" t="t"/>
                  <a:pathLst>
                    <a:path extrusionOk="0" h="20432" w="11271">
                      <a:moveTo>
                        <a:pt x="5644" y="1"/>
                      </a:moveTo>
                      <a:lnTo>
                        <a:pt x="0" y="18737"/>
                      </a:lnTo>
                      <a:lnTo>
                        <a:pt x="5627" y="20431"/>
                      </a:lnTo>
                      <a:lnTo>
                        <a:pt x="11271" y="1695"/>
                      </a:lnTo>
                      <a:lnTo>
                        <a:pt x="56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5062959" y="2636419"/>
                  <a:ext cx="176253" cy="410417"/>
                </a:xfrm>
                <a:custGeom>
                  <a:rect b="b" l="l" r="r" t="t"/>
                  <a:pathLst>
                    <a:path extrusionOk="0" h="19539" w="8391">
                      <a:moveTo>
                        <a:pt x="5643" y="1"/>
                      </a:moveTo>
                      <a:lnTo>
                        <a:pt x="0" y="18738"/>
                      </a:lnTo>
                      <a:lnTo>
                        <a:pt x="2658" y="19538"/>
                      </a:lnTo>
                      <a:lnTo>
                        <a:pt x="8391" y="829"/>
                      </a:lnTo>
                      <a:lnTo>
                        <a:pt x="56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4837009" y="2813155"/>
                  <a:ext cx="420541" cy="367756"/>
                </a:xfrm>
                <a:custGeom>
                  <a:rect b="b" l="l" r="r" t="t"/>
                  <a:pathLst>
                    <a:path extrusionOk="0" h="17508" w="20021">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5047269" y="2813155"/>
                  <a:ext cx="210302" cy="367777"/>
                </a:xfrm>
                <a:custGeom>
                  <a:rect b="b" l="l" r="r" t="t"/>
                  <a:pathLst>
                    <a:path extrusionOk="0" h="17509" w="10012">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4983981" y="2971743"/>
                  <a:ext cx="126618" cy="98471"/>
                </a:xfrm>
                <a:custGeom>
                  <a:rect b="b" l="l" r="r" t="t"/>
                  <a:pathLst>
                    <a:path extrusionOk="0" h="4688" w="6028">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5047269" y="2971743"/>
                  <a:ext cx="63330" cy="98471"/>
                </a:xfrm>
                <a:custGeom>
                  <a:rect b="b" l="l" r="r" t="t"/>
                  <a:pathLst>
                    <a:path extrusionOk="0" h="4688" w="3015">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4966021" y="2953784"/>
                  <a:ext cx="162537" cy="134390"/>
                </a:xfrm>
                <a:custGeom>
                  <a:rect b="b" l="l" r="r" t="t"/>
                  <a:pathLst>
                    <a:path extrusionOk="0" h="6398" w="7738">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5047269" y="2953784"/>
                  <a:ext cx="81289" cy="134390"/>
                </a:xfrm>
                <a:custGeom>
                  <a:rect b="b" l="l" r="r" t="t"/>
                  <a:pathLst>
                    <a:path extrusionOk="0" h="6398" w="387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26"/>
              <p:cNvSpPr/>
              <p:nvPr/>
            </p:nvSpPr>
            <p:spPr>
              <a:xfrm>
                <a:off x="4857160" y="1675375"/>
                <a:ext cx="108992" cy="89286"/>
              </a:xfrm>
              <a:custGeom>
                <a:rect b="b" l="l" r="r" t="t"/>
                <a:pathLst>
                  <a:path extrusionOk="0" h="6896" w="8418">
                    <a:moveTo>
                      <a:pt x="1" y="1"/>
                    </a:moveTo>
                    <a:lnTo>
                      <a:pt x="1" y="1709"/>
                    </a:lnTo>
                    <a:lnTo>
                      <a:pt x="5947" y="1709"/>
                    </a:lnTo>
                    <a:lnTo>
                      <a:pt x="6691" y="6895"/>
                    </a:lnTo>
                    <a:lnTo>
                      <a:pt x="8417" y="6895"/>
                    </a:lnTo>
                    <a:lnTo>
                      <a:pt x="74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5003532" y="1687908"/>
                <a:ext cx="148094" cy="148119"/>
              </a:xfrm>
              <a:custGeom>
                <a:rect b="b" l="l" r="r" t="t"/>
                <a:pathLst>
                  <a:path extrusionOk="0" h="11440" w="11438">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5077565" y="1687908"/>
                <a:ext cx="74060" cy="148119"/>
              </a:xfrm>
              <a:custGeom>
                <a:rect b="b" l="l" r="r" t="t"/>
                <a:pathLst>
                  <a:path extrusionOk="0" h="11440" w="572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4893543" y="1755559"/>
                <a:ext cx="194860" cy="297676"/>
              </a:xfrm>
              <a:custGeom>
                <a:rect b="b" l="l" r="r" t="t"/>
                <a:pathLst>
                  <a:path extrusionOk="0" h="22991" w="1505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5064527" y="1743867"/>
                <a:ext cx="33715" cy="33715"/>
              </a:xfrm>
              <a:custGeom>
                <a:rect b="b" l="l" r="r" t="t"/>
                <a:pathLst>
                  <a:path extrusionOk="0" h="2604" w="2604">
                    <a:moveTo>
                      <a:pt x="0" y="1"/>
                    </a:moveTo>
                    <a:lnTo>
                      <a:pt x="0" y="2604"/>
                    </a:lnTo>
                    <a:lnTo>
                      <a:pt x="2603" y="2604"/>
                    </a:lnTo>
                    <a:lnTo>
                      <a:pt x="2603" y="895"/>
                    </a:lnTo>
                    <a:lnTo>
                      <a:pt x="1710" y="895"/>
                    </a:lnTo>
                    <a:lnTo>
                      <a:pt x="17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4990986" y="1755559"/>
                <a:ext cx="97417" cy="297676"/>
              </a:xfrm>
              <a:custGeom>
                <a:rect b="b" l="l" r="r" t="t"/>
                <a:pathLst>
                  <a:path extrusionOk="0" h="22991" w="7524">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4906516" y="1836261"/>
                <a:ext cx="168939" cy="193345"/>
              </a:xfrm>
              <a:custGeom>
                <a:rect b="b" l="l" r="r" t="t"/>
                <a:pathLst>
                  <a:path extrusionOk="0" h="14933" w="13048">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4990986" y="1836261"/>
                <a:ext cx="84457" cy="193345"/>
              </a:xfrm>
              <a:custGeom>
                <a:rect b="b" l="l" r="r" t="t"/>
                <a:pathLst>
                  <a:path extrusionOk="0" h="14933" w="6523">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6"/>
              <p:cNvGrpSpPr/>
              <p:nvPr/>
            </p:nvGrpSpPr>
            <p:grpSpPr>
              <a:xfrm>
                <a:off x="3878747" y="3219364"/>
                <a:ext cx="195326" cy="377859"/>
                <a:chOff x="4135484" y="3435344"/>
                <a:chExt cx="316881" cy="613010"/>
              </a:xfrm>
            </p:grpSpPr>
            <p:sp>
              <p:nvSpPr>
                <p:cNvPr id="300" name="Google Shape;300;p26"/>
                <p:cNvSpPr/>
                <p:nvPr/>
              </p:nvSpPr>
              <p:spPr>
                <a:xfrm>
                  <a:off x="4135484" y="3513147"/>
                  <a:ext cx="118531" cy="457384"/>
                </a:xfrm>
                <a:custGeom>
                  <a:rect b="b" l="l" r="r" t="t"/>
                  <a:pathLst>
                    <a:path extrusionOk="0" h="21775" w="5643">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4333813" y="3513147"/>
                  <a:ext cx="118552" cy="457384"/>
                </a:xfrm>
                <a:custGeom>
                  <a:rect b="b" l="l" r="r" t="t"/>
                  <a:pathLst>
                    <a:path extrusionOk="0" h="21775" w="5644">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4218348" y="3435344"/>
                  <a:ext cx="151131" cy="613010"/>
                </a:xfrm>
                <a:custGeom>
                  <a:rect b="b" l="l" r="r" t="t"/>
                  <a:pathLst>
                    <a:path extrusionOk="0" h="29184" w="7195">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4293903" y="3435344"/>
                  <a:ext cx="75576" cy="613010"/>
                </a:xfrm>
                <a:custGeom>
                  <a:rect b="b" l="l" r="r" t="t"/>
                  <a:pathLst>
                    <a:path extrusionOk="0" h="29184" w="3598">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4255611" y="3554464"/>
                  <a:ext cx="76647" cy="81037"/>
                </a:xfrm>
                <a:custGeom>
                  <a:rect b="b" l="l" r="r" t="t"/>
                  <a:pathLst>
                    <a:path extrusionOk="0" h="3858" w="3649">
                      <a:moveTo>
                        <a:pt x="3648" y="1"/>
                      </a:moveTo>
                      <a:lnTo>
                        <a:pt x="0" y="1925"/>
                      </a:lnTo>
                      <a:lnTo>
                        <a:pt x="0" y="3857"/>
                      </a:lnTo>
                      <a:lnTo>
                        <a:pt x="3648" y="1934"/>
                      </a:lnTo>
                      <a:lnTo>
                        <a:pt x="3648" y="1"/>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4255611" y="3701331"/>
                  <a:ext cx="76647" cy="81037"/>
                </a:xfrm>
                <a:custGeom>
                  <a:rect b="b" l="l" r="r" t="t"/>
                  <a:pathLst>
                    <a:path extrusionOk="0" h="3858"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4255611" y="3848198"/>
                  <a:ext cx="76647" cy="81016"/>
                </a:xfrm>
                <a:custGeom>
                  <a:rect b="b" l="l" r="r" t="t"/>
                  <a:pathLst>
                    <a:path extrusionOk="0" h="3857"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4293903" y="3554464"/>
                  <a:ext cx="38355" cy="60851"/>
                </a:xfrm>
                <a:custGeom>
                  <a:rect b="b" l="l" r="r" t="t"/>
                  <a:pathLst>
                    <a:path extrusionOk="0" h="2897" w="1826">
                      <a:moveTo>
                        <a:pt x="1825" y="1"/>
                      </a:moveTo>
                      <a:lnTo>
                        <a:pt x="1" y="963"/>
                      </a:lnTo>
                      <a:lnTo>
                        <a:pt x="1" y="2897"/>
                      </a:lnTo>
                      <a:lnTo>
                        <a:pt x="1825" y="1934"/>
                      </a:lnTo>
                      <a:lnTo>
                        <a:pt x="18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4293903" y="3701331"/>
                  <a:ext cx="38355" cy="60809"/>
                </a:xfrm>
                <a:custGeom>
                  <a:rect b="b" l="l" r="r" t="t"/>
                  <a:pathLst>
                    <a:path extrusionOk="0" h="2895" w="1826">
                      <a:moveTo>
                        <a:pt x="1825" y="0"/>
                      </a:moveTo>
                      <a:lnTo>
                        <a:pt x="1" y="963"/>
                      </a:lnTo>
                      <a:lnTo>
                        <a:pt x="1" y="2895"/>
                      </a:lnTo>
                      <a:lnTo>
                        <a:pt x="1825" y="1934"/>
                      </a:lnTo>
                      <a:lnTo>
                        <a:pt x="18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4293903" y="3848198"/>
                  <a:ext cx="38355" cy="60809"/>
                </a:xfrm>
                <a:custGeom>
                  <a:rect b="b" l="l" r="r" t="t"/>
                  <a:pathLst>
                    <a:path extrusionOk="0" h="2895" w="1826">
                      <a:moveTo>
                        <a:pt x="1825" y="0"/>
                      </a:moveTo>
                      <a:lnTo>
                        <a:pt x="1" y="963"/>
                      </a:lnTo>
                      <a:lnTo>
                        <a:pt x="1" y="2895"/>
                      </a:lnTo>
                      <a:lnTo>
                        <a:pt x="1825" y="1934"/>
                      </a:lnTo>
                      <a:lnTo>
                        <a:pt x="18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4255611" y="3574691"/>
                  <a:ext cx="38313" cy="60809"/>
                </a:xfrm>
                <a:custGeom>
                  <a:rect b="b" l="l" r="r" t="t"/>
                  <a:pathLst>
                    <a:path extrusionOk="0" h="2895" w="1824">
                      <a:moveTo>
                        <a:pt x="1824" y="0"/>
                      </a:moveTo>
                      <a:lnTo>
                        <a:pt x="0" y="962"/>
                      </a:lnTo>
                      <a:lnTo>
                        <a:pt x="0" y="2894"/>
                      </a:lnTo>
                      <a:lnTo>
                        <a:pt x="1824" y="193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4255611" y="3721537"/>
                  <a:ext cx="38313" cy="60830"/>
                </a:xfrm>
                <a:custGeom>
                  <a:rect b="b" l="l" r="r" t="t"/>
                  <a:pathLst>
                    <a:path extrusionOk="0" h="2896" w="1824">
                      <a:moveTo>
                        <a:pt x="1824" y="1"/>
                      </a:moveTo>
                      <a:lnTo>
                        <a:pt x="0" y="962"/>
                      </a:lnTo>
                      <a:lnTo>
                        <a:pt x="0" y="2895"/>
                      </a:lnTo>
                      <a:lnTo>
                        <a:pt x="1824" y="1934"/>
                      </a:lnTo>
                      <a:lnTo>
                        <a:pt x="18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4255611" y="3868404"/>
                  <a:ext cx="38313" cy="60809"/>
                </a:xfrm>
                <a:custGeom>
                  <a:rect b="b" l="l" r="r" t="t"/>
                  <a:pathLst>
                    <a:path extrusionOk="0" h="2895" w="1824">
                      <a:moveTo>
                        <a:pt x="1824" y="1"/>
                      </a:moveTo>
                      <a:lnTo>
                        <a:pt x="0" y="962"/>
                      </a:lnTo>
                      <a:lnTo>
                        <a:pt x="0" y="2895"/>
                      </a:lnTo>
                      <a:lnTo>
                        <a:pt x="1824" y="1933"/>
                      </a:lnTo>
                      <a:lnTo>
                        <a:pt x="18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26"/>
            <p:cNvGrpSpPr/>
            <p:nvPr/>
          </p:nvGrpSpPr>
          <p:grpSpPr>
            <a:xfrm>
              <a:off x="5001130" y="2415731"/>
              <a:ext cx="760006" cy="2158828"/>
              <a:chOff x="5001130" y="2415731"/>
              <a:chExt cx="760006" cy="2158828"/>
            </a:xfrm>
          </p:grpSpPr>
          <p:sp>
            <p:nvSpPr>
              <p:cNvPr id="314" name="Google Shape;314;p26"/>
              <p:cNvSpPr/>
              <p:nvPr/>
            </p:nvSpPr>
            <p:spPr>
              <a:xfrm>
                <a:off x="5504271" y="2773126"/>
                <a:ext cx="256865" cy="541203"/>
              </a:xfrm>
              <a:custGeom>
                <a:rect b="b" l="l" r="r" t="t"/>
                <a:pathLst>
                  <a:path extrusionOk="0" h="39714" w="18849">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5417328" y="3339703"/>
                <a:ext cx="225644" cy="1156225"/>
              </a:xfrm>
              <a:custGeom>
                <a:rect b="b" l="l" r="r" t="t"/>
                <a:pathLst>
                  <a:path extrusionOk="0" h="84845" w="16558">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5390386" y="4429467"/>
                <a:ext cx="146318" cy="145092"/>
              </a:xfrm>
              <a:custGeom>
                <a:rect b="b" l="l" r="r" t="t"/>
                <a:pathLst>
                  <a:path extrusionOk="0" h="10647" w="10737">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5339937" y="3381812"/>
                <a:ext cx="314318" cy="588040"/>
              </a:xfrm>
              <a:custGeom>
                <a:rect b="b" l="l" r="r" t="t"/>
                <a:pathLst>
                  <a:path extrusionOk="0" h="43151" w="23065">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5126708" y="3319943"/>
                <a:ext cx="412232" cy="1172728"/>
              </a:xfrm>
              <a:custGeom>
                <a:rect b="b" l="l" r="r" t="t"/>
                <a:pathLst>
                  <a:path extrusionOk="0" h="86056" w="3025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5001130" y="4431565"/>
                <a:ext cx="212712" cy="142993"/>
              </a:xfrm>
              <a:custGeom>
                <a:rect b="b" l="l" r="r" t="t"/>
                <a:pathLst>
                  <a:path extrusionOk="0" h="10493" w="15609">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5170288" y="3333203"/>
                <a:ext cx="368651" cy="634306"/>
              </a:xfrm>
              <a:custGeom>
                <a:rect b="b" l="l" r="r" t="t"/>
                <a:pathLst>
                  <a:path extrusionOk="0" h="46546" w="27052">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5350335" y="2564571"/>
                <a:ext cx="51294" cy="21368"/>
              </a:xfrm>
              <a:custGeom>
                <a:rect b="b" l="l" r="r" t="t"/>
                <a:pathLst>
                  <a:path extrusionOk="0" h="1568" w="3764">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5348373" y="2444635"/>
                <a:ext cx="184639" cy="230455"/>
              </a:xfrm>
              <a:custGeom>
                <a:rect b="b" l="l" r="r" t="t"/>
                <a:pathLst>
                  <a:path extrusionOk="0" h="16911" w="13549">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5389201" y="2592357"/>
                <a:ext cx="122184" cy="83618"/>
              </a:xfrm>
              <a:custGeom>
                <a:rect b="b" l="l" r="r" t="t"/>
                <a:pathLst>
                  <a:path extrusionOk="0" h="6136" w="8966">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5422547" y="2621125"/>
                <a:ext cx="94098" cy="139382"/>
              </a:xfrm>
              <a:custGeom>
                <a:rect b="b" l="l" r="r" t="t"/>
                <a:pathLst>
                  <a:path extrusionOk="0" h="10228" w="6905">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5353524" y="2428636"/>
                <a:ext cx="248961" cy="207315"/>
              </a:xfrm>
              <a:custGeom>
                <a:rect b="b" l="l" r="r" t="t"/>
                <a:pathLst>
                  <a:path extrusionOk="0" h="15213" w="18269">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5113516" y="2716626"/>
                <a:ext cx="590275" cy="752306"/>
              </a:xfrm>
              <a:custGeom>
                <a:rect b="b" l="l" r="r" t="t"/>
                <a:pathLst>
                  <a:path extrusionOk="0" h="55205" w="43315">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5174704" y="2982690"/>
                <a:ext cx="2140" cy="2971"/>
              </a:xfrm>
              <a:custGeom>
                <a:rect b="b" l="l" r="r" t="t"/>
                <a:pathLst>
                  <a:path extrusionOk="0" h="218" w="157">
                    <a:moveTo>
                      <a:pt x="132" y="0"/>
                    </a:moveTo>
                    <a:lnTo>
                      <a:pt x="1" y="218"/>
                    </a:lnTo>
                    <a:cubicBezTo>
                      <a:pt x="49" y="142"/>
                      <a:pt x="100" y="69"/>
                      <a:pt x="157" y="0"/>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5297215" y="2448519"/>
                <a:ext cx="179774" cy="69528"/>
              </a:xfrm>
              <a:custGeom>
                <a:rect b="b" l="l" r="r" t="t"/>
                <a:pathLst>
                  <a:path extrusionOk="0" h="5102" w="13192">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5367601" y="2415731"/>
                <a:ext cx="218081" cy="148812"/>
              </a:xfrm>
              <a:custGeom>
                <a:rect b="b" l="l" r="r" t="t"/>
                <a:pathLst>
                  <a:path extrusionOk="0" h="10920" w="16003">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5370095" y="2675485"/>
                <a:ext cx="328450" cy="179147"/>
              </a:xfrm>
              <a:custGeom>
                <a:rect b="b" l="l" r="r" t="t"/>
                <a:pathLst>
                  <a:path extrusionOk="0" h="13146" w="24102">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5029189" y="2771027"/>
                <a:ext cx="331026" cy="556779"/>
              </a:xfrm>
              <a:custGeom>
                <a:rect b="b" l="l" r="r" t="t"/>
                <a:pathLst>
                  <a:path extrusionOk="0" h="40857" w="24291">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6"/>
            <p:cNvGrpSpPr/>
            <p:nvPr/>
          </p:nvGrpSpPr>
          <p:grpSpPr>
            <a:xfrm>
              <a:off x="3382878" y="2622174"/>
              <a:ext cx="862266" cy="1952385"/>
              <a:chOff x="3382878" y="2622174"/>
              <a:chExt cx="862266" cy="1952385"/>
            </a:xfrm>
          </p:grpSpPr>
          <p:sp>
            <p:nvSpPr>
              <p:cNvPr id="333" name="Google Shape;333;p26"/>
              <p:cNvSpPr/>
              <p:nvPr/>
            </p:nvSpPr>
            <p:spPr>
              <a:xfrm>
                <a:off x="3387075" y="3704130"/>
                <a:ext cx="75047" cy="103951"/>
              </a:xfrm>
              <a:custGeom>
                <a:rect b="b" l="l" r="r" t="t"/>
                <a:pathLst>
                  <a:path extrusionOk="0" h="7628" w="5507">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3420163" y="3708340"/>
                <a:ext cx="50653" cy="65330"/>
              </a:xfrm>
              <a:custGeom>
                <a:rect b="b" l="l" r="r" t="t"/>
                <a:pathLst>
                  <a:path extrusionOk="0" h="4794" w="3717">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3382878" y="2944369"/>
                <a:ext cx="123969" cy="781714"/>
              </a:xfrm>
              <a:custGeom>
                <a:rect b="b" l="l" r="r" t="t"/>
                <a:pathLst>
                  <a:path extrusionOk="0" h="57363" w="9097">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3659285" y="3488093"/>
                <a:ext cx="400662" cy="1086466"/>
              </a:xfrm>
              <a:custGeom>
                <a:rect b="b" l="l" r="r" t="t"/>
                <a:pathLst>
                  <a:path extrusionOk="0" h="79726" w="29401">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3465461" y="3604008"/>
                <a:ext cx="192420" cy="955915"/>
              </a:xfrm>
              <a:custGeom>
                <a:rect b="b" l="l" r="r" t="t"/>
                <a:pathLst>
                  <a:path extrusionOk="0" h="70146" w="1412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445265" y="3314301"/>
                <a:ext cx="329363" cy="1085308"/>
              </a:xfrm>
              <a:custGeom>
                <a:rect b="b" l="l" r="r" t="t"/>
                <a:pathLst>
                  <a:path extrusionOk="0" h="79641" w="24169">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3419059" y="2655657"/>
                <a:ext cx="268503" cy="230768"/>
              </a:xfrm>
              <a:custGeom>
                <a:rect b="b" l="l" r="r" t="t"/>
                <a:pathLst>
                  <a:path extrusionOk="0" h="16934" w="19703">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3506834" y="2826532"/>
                <a:ext cx="122797" cy="133100"/>
              </a:xfrm>
              <a:custGeom>
                <a:rect b="b" l="l" r="r" t="t"/>
                <a:pathLst>
                  <a:path extrusionOk="0" h="9767" w="9011">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3572369" y="4467937"/>
                <a:ext cx="94248" cy="106622"/>
              </a:xfrm>
              <a:custGeom>
                <a:rect b="b" l="l" r="r" t="t"/>
                <a:pathLst>
                  <a:path extrusionOk="0" h="7824" w="6916">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3569098" y="4519885"/>
                <a:ext cx="97328" cy="54674"/>
              </a:xfrm>
              <a:custGeom>
                <a:rect b="b" l="l" r="r" t="t"/>
                <a:pathLst>
                  <a:path extrusionOk="0" h="4012" w="7142">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3536119" y="3314301"/>
                <a:ext cx="419945" cy="1076872"/>
              </a:xfrm>
              <a:custGeom>
                <a:rect b="b" l="l" r="r" t="t"/>
                <a:pathLst>
                  <a:path extrusionOk="0" h="79022" w="30816">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3901159" y="4465130"/>
                <a:ext cx="173355" cy="109429"/>
              </a:xfrm>
              <a:custGeom>
                <a:rect b="b" l="l" r="r" t="t"/>
                <a:pathLst>
                  <a:path extrusionOk="0" h="8030" w="12721">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3387961" y="2904754"/>
                <a:ext cx="466524" cy="431188"/>
              </a:xfrm>
              <a:custGeom>
                <a:rect b="b" l="l" r="r" t="t"/>
                <a:pathLst>
                  <a:path extrusionOk="0" h="31641" w="34234">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3392717" y="2899030"/>
                <a:ext cx="403796" cy="718946"/>
              </a:xfrm>
              <a:custGeom>
                <a:rect b="b" l="l" r="r" t="t"/>
                <a:pathLst>
                  <a:path extrusionOk="0" h="52757" w="29631">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3638871" y="2903528"/>
                <a:ext cx="524223" cy="251605"/>
              </a:xfrm>
              <a:custGeom>
                <a:rect b="b" l="l" r="r" t="t"/>
                <a:pathLst>
                  <a:path extrusionOk="0" h="18463" w="38468">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3389174" y="2622174"/>
                <a:ext cx="309140" cy="528461"/>
              </a:xfrm>
              <a:custGeom>
                <a:rect b="b" l="l" r="r" t="t"/>
                <a:pathLst>
                  <a:path extrusionOk="0" h="38779" w="22685">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4144083" y="2905708"/>
                <a:ext cx="101062" cy="81152"/>
              </a:xfrm>
              <a:custGeom>
                <a:rect b="b" l="l" r="r" t="t"/>
                <a:pathLst>
                  <a:path extrusionOk="0" h="5955" w="7416">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pic>
        <p:nvPicPr>
          <p:cNvPr id="354" name="Google Shape;354;p27"/>
          <p:cNvPicPr preferRelativeResize="0"/>
          <p:nvPr/>
        </p:nvPicPr>
        <p:blipFill>
          <a:blip r:embed="rId4">
            <a:alphaModFix/>
          </a:blip>
          <a:stretch>
            <a:fillRect/>
          </a:stretch>
        </p:blipFill>
        <p:spPr>
          <a:xfrm>
            <a:off x="0" y="0"/>
            <a:ext cx="9388906" cy="5143501"/>
          </a:xfrm>
          <a:prstGeom prst="rect">
            <a:avLst/>
          </a:prstGeom>
          <a:noFill/>
          <a:ln>
            <a:noFill/>
          </a:ln>
        </p:spPr>
      </p:pic>
      <p:sp>
        <p:nvSpPr>
          <p:cNvPr id="355" name="Google Shape;355;p27"/>
          <p:cNvSpPr/>
          <p:nvPr/>
        </p:nvSpPr>
        <p:spPr>
          <a:xfrm>
            <a:off x="4854226" y="956850"/>
            <a:ext cx="5309093" cy="461443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txBox="1"/>
          <p:nvPr>
            <p:ph type="title"/>
          </p:nvPr>
        </p:nvSpPr>
        <p:spPr>
          <a:xfrm>
            <a:off x="5803075" y="2066913"/>
            <a:ext cx="3195300" cy="23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Yelp is a platform for crowd-sourced reviews about businesses. User Reviews and Recommendations of Best Restaurants, Shopping, Nightlife, Food, Entertainment, Things to Do, Services and More at Yelp.</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558025" y="2108850"/>
            <a:ext cx="18696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Predictive Model</a:t>
            </a:r>
            <a:endParaRPr/>
          </a:p>
        </p:txBody>
      </p:sp>
      <p:sp>
        <p:nvSpPr>
          <p:cNvPr id="362" name="Google Shape;362;p28"/>
          <p:cNvSpPr txBox="1"/>
          <p:nvPr>
            <p:ph idx="1" type="subTitle"/>
          </p:nvPr>
        </p:nvSpPr>
        <p:spPr>
          <a:xfrm>
            <a:off x="558025" y="3621300"/>
            <a:ext cx="2359800" cy="129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Given the dining amenities and perks restaurants have, we will be predicting the star ratings to find which machine learning algorithm and hypotheses are true.</a:t>
            </a:r>
            <a:endParaRPr sz="1200"/>
          </a:p>
        </p:txBody>
      </p:sp>
      <p:sp>
        <p:nvSpPr>
          <p:cNvPr id="363" name="Google Shape;363;p28"/>
          <p:cNvSpPr txBox="1"/>
          <p:nvPr>
            <p:ph idx="2" type="title"/>
          </p:nvPr>
        </p:nvSpPr>
        <p:spPr>
          <a:xfrm>
            <a:off x="3337199" y="2108850"/>
            <a:ext cx="24696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Supervised Learning Problem </a:t>
            </a:r>
            <a:endParaRPr/>
          </a:p>
        </p:txBody>
      </p:sp>
      <p:sp>
        <p:nvSpPr>
          <p:cNvPr id="364" name="Google Shape;364;p28"/>
          <p:cNvSpPr txBox="1"/>
          <p:nvPr>
            <p:ph idx="3" type="subTitle"/>
          </p:nvPr>
        </p:nvSpPr>
        <p:spPr>
          <a:xfrm>
            <a:off x="3514950" y="3621300"/>
            <a:ext cx="2306400" cy="12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t>This is a supervised learning problem, sub-categorized to classification because the star ratings are categorical values (half and full stars from 1 to 5).</a:t>
            </a:r>
            <a:endParaRPr sz="1200"/>
          </a:p>
        </p:txBody>
      </p:sp>
      <p:sp>
        <p:nvSpPr>
          <p:cNvPr id="365" name="Google Shape;365;p28"/>
          <p:cNvSpPr txBox="1"/>
          <p:nvPr>
            <p:ph idx="4" type="title"/>
          </p:nvPr>
        </p:nvSpPr>
        <p:spPr>
          <a:xfrm>
            <a:off x="6318874" y="2108850"/>
            <a:ext cx="23598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Algorithm</a:t>
            </a:r>
            <a:endParaRPr/>
          </a:p>
        </p:txBody>
      </p:sp>
      <p:sp>
        <p:nvSpPr>
          <p:cNvPr id="366" name="Google Shape;366;p28"/>
          <p:cNvSpPr txBox="1"/>
          <p:nvPr>
            <p:ph idx="5" type="subTitle"/>
          </p:nvPr>
        </p:nvSpPr>
        <p:spPr>
          <a:xfrm>
            <a:off x="6495325" y="3621300"/>
            <a:ext cx="2306400" cy="9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will be using k-Nearest Neighbor, SVM, and Decision Tree algorithms. </a:t>
            </a:r>
            <a:endParaRPr sz="1200"/>
          </a:p>
        </p:txBody>
      </p:sp>
      <p:sp>
        <p:nvSpPr>
          <p:cNvPr id="367" name="Google Shape;367;p28"/>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Plan</a:t>
            </a:r>
            <a:endParaRPr/>
          </a:p>
        </p:txBody>
      </p:sp>
      <p:sp>
        <p:nvSpPr>
          <p:cNvPr id="368" name="Google Shape;368;p28"/>
          <p:cNvSpPr/>
          <p:nvPr/>
        </p:nvSpPr>
        <p:spPr>
          <a:xfrm>
            <a:off x="902275" y="1651025"/>
            <a:ext cx="1181100" cy="118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3981450" y="1651025"/>
            <a:ext cx="1181100" cy="118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6908225" y="1651025"/>
            <a:ext cx="1181100" cy="118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28"/>
          <p:cNvGrpSpPr/>
          <p:nvPr/>
        </p:nvGrpSpPr>
        <p:grpSpPr>
          <a:xfrm>
            <a:off x="1238577" y="1987513"/>
            <a:ext cx="508498" cy="508132"/>
            <a:chOff x="1749879" y="1970906"/>
            <a:chExt cx="364436" cy="364174"/>
          </a:xfrm>
        </p:grpSpPr>
        <p:sp>
          <p:nvSpPr>
            <p:cNvPr id="372" name="Google Shape;372;p28"/>
            <p:cNvSpPr/>
            <p:nvPr/>
          </p:nvSpPr>
          <p:spPr>
            <a:xfrm>
              <a:off x="1750141" y="1970906"/>
              <a:ext cx="276124" cy="181982"/>
            </a:xfrm>
            <a:custGeom>
              <a:rect b="b" l="l" r="r" t="t"/>
              <a:pathLst>
                <a:path extrusionOk="0" h="6930" w="10515">
                  <a:moveTo>
                    <a:pt x="900" y="1"/>
                  </a:moveTo>
                  <a:cubicBezTo>
                    <a:pt x="402" y="1"/>
                    <a:pt x="0" y="403"/>
                    <a:pt x="0" y="900"/>
                  </a:cubicBezTo>
                  <a:lnTo>
                    <a:pt x="0" y="6709"/>
                  </a:lnTo>
                  <a:cubicBezTo>
                    <a:pt x="0" y="6834"/>
                    <a:pt x="96" y="6930"/>
                    <a:pt x="221" y="6930"/>
                  </a:cubicBezTo>
                  <a:lnTo>
                    <a:pt x="2460" y="6930"/>
                  </a:lnTo>
                  <a:cubicBezTo>
                    <a:pt x="2709" y="6930"/>
                    <a:pt x="2910" y="6729"/>
                    <a:pt x="2910" y="6480"/>
                  </a:cubicBezTo>
                  <a:lnTo>
                    <a:pt x="2910" y="6039"/>
                  </a:lnTo>
                  <a:cubicBezTo>
                    <a:pt x="2910" y="5848"/>
                    <a:pt x="2824" y="5657"/>
                    <a:pt x="2680" y="5532"/>
                  </a:cubicBezTo>
                  <a:cubicBezTo>
                    <a:pt x="1790" y="4805"/>
                    <a:pt x="2307" y="3360"/>
                    <a:pt x="3455" y="3350"/>
                  </a:cubicBezTo>
                  <a:cubicBezTo>
                    <a:pt x="4604" y="3350"/>
                    <a:pt x="5140" y="4786"/>
                    <a:pt x="4259" y="5523"/>
                  </a:cubicBezTo>
                  <a:cubicBezTo>
                    <a:pt x="4106" y="5647"/>
                    <a:pt x="4020" y="5839"/>
                    <a:pt x="4020" y="6030"/>
                  </a:cubicBezTo>
                  <a:lnTo>
                    <a:pt x="4020" y="6489"/>
                  </a:lnTo>
                  <a:cubicBezTo>
                    <a:pt x="4020" y="6729"/>
                    <a:pt x="4221" y="6930"/>
                    <a:pt x="4470" y="6930"/>
                  </a:cubicBezTo>
                  <a:lnTo>
                    <a:pt x="6929" y="6930"/>
                  </a:lnTo>
                  <a:lnTo>
                    <a:pt x="6929" y="4470"/>
                  </a:lnTo>
                  <a:cubicBezTo>
                    <a:pt x="6929" y="4221"/>
                    <a:pt x="7130" y="4030"/>
                    <a:pt x="7379" y="4030"/>
                  </a:cubicBezTo>
                  <a:lnTo>
                    <a:pt x="7838" y="4030"/>
                  </a:lnTo>
                  <a:cubicBezTo>
                    <a:pt x="7848" y="4029"/>
                    <a:pt x="7858" y="4029"/>
                    <a:pt x="7867" y="4029"/>
                  </a:cubicBezTo>
                  <a:cubicBezTo>
                    <a:pt x="8048" y="4029"/>
                    <a:pt x="8218" y="4114"/>
                    <a:pt x="8336" y="4259"/>
                  </a:cubicBezTo>
                  <a:cubicBezTo>
                    <a:pt x="8594" y="4564"/>
                    <a:pt x="8935" y="4700"/>
                    <a:pt x="9270" y="4700"/>
                  </a:cubicBezTo>
                  <a:cubicBezTo>
                    <a:pt x="9903" y="4700"/>
                    <a:pt x="10515" y="4213"/>
                    <a:pt x="10509" y="3456"/>
                  </a:cubicBezTo>
                  <a:cubicBezTo>
                    <a:pt x="10509" y="2711"/>
                    <a:pt x="9902" y="2236"/>
                    <a:pt x="9277" y="2236"/>
                  </a:cubicBezTo>
                  <a:cubicBezTo>
                    <a:pt x="8937" y="2236"/>
                    <a:pt x="8592" y="2377"/>
                    <a:pt x="8336" y="2690"/>
                  </a:cubicBezTo>
                  <a:cubicBezTo>
                    <a:pt x="8202" y="2833"/>
                    <a:pt x="8020" y="2910"/>
                    <a:pt x="7829" y="2910"/>
                  </a:cubicBezTo>
                  <a:lnTo>
                    <a:pt x="7379" y="2910"/>
                  </a:lnTo>
                  <a:cubicBezTo>
                    <a:pt x="7130" y="2910"/>
                    <a:pt x="6929" y="2709"/>
                    <a:pt x="6929" y="2460"/>
                  </a:cubicBezTo>
                  <a:lnTo>
                    <a:pt x="6929" y="221"/>
                  </a:lnTo>
                  <a:cubicBezTo>
                    <a:pt x="6929" y="106"/>
                    <a:pt x="6834" y="1"/>
                    <a:pt x="67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1932097" y="1970906"/>
              <a:ext cx="182218" cy="275966"/>
            </a:xfrm>
            <a:custGeom>
              <a:rect b="b" l="l" r="r" t="t"/>
              <a:pathLst>
                <a:path extrusionOk="0" h="10509" w="6939">
                  <a:moveTo>
                    <a:pt x="230" y="1"/>
                  </a:moveTo>
                  <a:cubicBezTo>
                    <a:pt x="106" y="1"/>
                    <a:pt x="0" y="96"/>
                    <a:pt x="0" y="221"/>
                  </a:cubicBezTo>
                  <a:lnTo>
                    <a:pt x="0" y="2460"/>
                  </a:lnTo>
                  <a:cubicBezTo>
                    <a:pt x="0" y="2709"/>
                    <a:pt x="201" y="2910"/>
                    <a:pt x="450" y="2910"/>
                  </a:cubicBezTo>
                  <a:lnTo>
                    <a:pt x="900" y="2910"/>
                  </a:lnTo>
                  <a:cubicBezTo>
                    <a:pt x="1091" y="2910"/>
                    <a:pt x="1273" y="2833"/>
                    <a:pt x="1407" y="2690"/>
                  </a:cubicBezTo>
                  <a:cubicBezTo>
                    <a:pt x="1663" y="2377"/>
                    <a:pt x="2008" y="2236"/>
                    <a:pt x="2348" y="2236"/>
                  </a:cubicBezTo>
                  <a:cubicBezTo>
                    <a:pt x="2973" y="2236"/>
                    <a:pt x="3580" y="2711"/>
                    <a:pt x="3580" y="3456"/>
                  </a:cubicBezTo>
                  <a:cubicBezTo>
                    <a:pt x="3586" y="4213"/>
                    <a:pt x="2974" y="4700"/>
                    <a:pt x="2341" y="4700"/>
                  </a:cubicBezTo>
                  <a:cubicBezTo>
                    <a:pt x="2006" y="4700"/>
                    <a:pt x="1665" y="4564"/>
                    <a:pt x="1407" y="4259"/>
                  </a:cubicBezTo>
                  <a:cubicBezTo>
                    <a:pt x="1289" y="4114"/>
                    <a:pt x="1119" y="4029"/>
                    <a:pt x="938" y="4029"/>
                  </a:cubicBezTo>
                  <a:cubicBezTo>
                    <a:pt x="929" y="4029"/>
                    <a:pt x="919" y="4029"/>
                    <a:pt x="909" y="4030"/>
                  </a:cubicBezTo>
                  <a:lnTo>
                    <a:pt x="450" y="4030"/>
                  </a:lnTo>
                  <a:cubicBezTo>
                    <a:pt x="201" y="4030"/>
                    <a:pt x="0" y="4221"/>
                    <a:pt x="0" y="4470"/>
                  </a:cubicBezTo>
                  <a:lnTo>
                    <a:pt x="0" y="6930"/>
                  </a:lnTo>
                  <a:lnTo>
                    <a:pt x="2469" y="6930"/>
                  </a:lnTo>
                  <a:cubicBezTo>
                    <a:pt x="2718" y="6930"/>
                    <a:pt x="2919" y="7130"/>
                    <a:pt x="2919" y="7379"/>
                  </a:cubicBezTo>
                  <a:lnTo>
                    <a:pt x="2919" y="7839"/>
                  </a:lnTo>
                  <a:cubicBezTo>
                    <a:pt x="2919" y="8030"/>
                    <a:pt x="2833" y="8212"/>
                    <a:pt x="2680" y="8346"/>
                  </a:cubicBezTo>
                  <a:cubicBezTo>
                    <a:pt x="1802" y="9080"/>
                    <a:pt x="2322" y="10509"/>
                    <a:pt x="3472" y="10509"/>
                  </a:cubicBezTo>
                  <a:cubicBezTo>
                    <a:pt x="3476" y="10509"/>
                    <a:pt x="3480" y="10509"/>
                    <a:pt x="3484" y="10509"/>
                  </a:cubicBezTo>
                  <a:cubicBezTo>
                    <a:pt x="4632" y="10509"/>
                    <a:pt x="5140" y="9064"/>
                    <a:pt x="4259" y="8336"/>
                  </a:cubicBezTo>
                  <a:cubicBezTo>
                    <a:pt x="4106" y="8202"/>
                    <a:pt x="4029" y="8021"/>
                    <a:pt x="4029" y="7829"/>
                  </a:cubicBezTo>
                  <a:lnTo>
                    <a:pt x="4029" y="7379"/>
                  </a:lnTo>
                  <a:cubicBezTo>
                    <a:pt x="4029" y="7130"/>
                    <a:pt x="4230" y="6930"/>
                    <a:pt x="4479" y="6930"/>
                  </a:cubicBezTo>
                  <a:lnTo>
                    <a:pt x="6709" y="6930"/>
                  </a:lnTo>
                  <a:cubicBezTo>
                    <a:pt x="6833" y="6930"/>
                    <a:pt x="6939" y="6834"/>
                    <a:pt x="6939" y="6709"/>
                  </a:cubicBezTo>
                  <a:lnTo>
                    <a:pt x="6939" y="891"/>
                  </a:lnTo>
                  <a:cubicBezTo>
                    <a:pt x="6939" y="403"/>
                    <a:pt x="6537" y="1"/>
                    <a:pt x="60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1838086" y="2152862"/>
              <a:ext cx="276229" cy="182218"/>
            </a:xfrm>
            <a:custGeom>
              <a:rect b="b" l="l" r="r" t="t"/>
              <a:pathLst>
                <a:path extrusionOk="0" h="6939" w="10519">
                  <a:moveTo>
                    <a:pt x="3580" y="1"/>
                  </a:moveTo>
                  <a:lnTo>
                    <a:pt x="3580" y="2460"/>
                  </a:lnTo>
                  <a:cubicBezTo>
                    <a:pt x="3580" y="2709"/>
                    <a:pt x="3379" y="2910"/>
                    <a:pt x="3140" y="2910"/>
                  </a:cubicBezTo>
                  <a:lnTo>
                    <a:pt x="2681" y="2910"/>
                  </a:lnTo>
                  <a:cubicBezTo>
                    <a:pt x="2489" y="2910"/>
                    <a:pt x="2298" y="2824"/>
                    <a:pt x="2173" y="2680"/>
                  </a:cubicBezTo>
                  <a:cubicBezTo>
                    <a:pt x="1918" y="2375"/>
                    <a:pt x="1579" y="2239"/>
                    <a:pt x="1245" y="2239"/>
                  </a:cubicBezTo>
                  <a:cubicBezTo>
                    <a:pt x="614" y="2239"/>
                    <a:pt x="1" y="2724"/>
                    <a:pt x="1" y="3475"/>
                  </a:cubicBezTo>
                  <a:cubicBezTo>
                    <a:pt x="7" y="4221"/>
                    <a:pt x="620" y="4700"/>
                    <a:pt x="1248" y="4700"/>
                  </a:cubicBezTo>
                  <a:cubicBezTo>
                    <a:pt x="1586" y="4700"/>
                    <a:pt x="1928" y="4561"/>
                    <a:pt x="2183" y="4250"/>
                  </a:cubicBezTo>
                  <a:cubicBezTo>
                    <a:pt x="2301" y="4113"/>
                    <a:pt x="2480" y="4029"/>
                    <a:pt x="2661" y="4029"/>
                  </a:cubicBezTo>
                  <a:cubicBezTo>
                    <a:pt x="2671" y="4029"/>
                    <a:pt x="2681" y="4029"/>
                    <a:pt x="2690" y="4030"/>
                  </a:cubicBezTo>
                  <a:lnTo>
                    <a:pt x="3140" y="4030"/>
                  </a:lnTo>
                  <a:cubicBezTo>
                    <a:pt x="3379" y="4030"/>
                    <a:pt x="3580" y="4231"/>
                    <a:pt x="3580" y="4479"/>
                  </a:cubicBezTo>
                  <a:lnTo>
                    <a:pt x="3580" y="6709"/>
                  </a:lnTo>
                  <a:cubicBezTo>
                    <a:pt x="3580" y="6834"/>
                    <a:pt x="3686" y="6939"/>
                    <a:pt x="3800" y="6939"/>
                  </a:cubicBezTo>
                  <a:lnTo>
                    <a:pt x="9619" y="6939"/>
                  </a:lnTo>
                  <a:cubicBezTo>
                    <a:pt x="10117" y="6939"/>
                    <a:pt x="10519" y="6537"/>
                    <a:pt x="10519" y="6039"/>
                  </a:cubicBezTo>
                  <a:lnTo>
                    <a:pt x="10519" y="230"/>
                  </a:lnTo>
                  <a:cubicBezTo>
                    <a:pt x="10519" y="106"/>
                    <a:pt x="10413" y="1"/>
                    <a:pt x="10289" y="1"/>
                  </a:cubicBezTo>
                  <a:lnTo>
                    <a:pt x="8059" y="1"/>
                  </a:lnTo>
                  <a:cubicBezTo>
                    <a:pt x="7810" y="1"/>
                    <a:pt x="7609" y="201"/>
                    <a:pt x="7609" y="450"/>
                  </a:cubicBezTo>
                  <a:lnTo>
                    <a:pt x="7609" y="900"/>
                  </a:lnTo>
                  <a:cubicBezTo>
                    <a:pt x="7600" y="1092"/>
                    <a:pt x="7686" y="1273"/>
                    <a:pt x="7829" y="1407"/>
                  </a:cubicBezTo>
                  <a:cubicBezTo>
                    <a:pt x="8720" y="2135"/>
                    <a:pt x="8203" y="3580"/>
                    <a:pt x="7054" y="3580"/>
                  </a:cubicBezTo>
                  <a:cubicBezTo>
                    <a:pt x="7050" y="3580"/>
                    <a:pt x="7047" y="3580"/>
                    <a:pt x="7043" y="3580"/>
                  </a:cubicBezTo>
                  <a:cubicBezTo>
                    <a:pt x="5902" y="3580"/>
                    <a:pt x="5382" y="2151"/>
                    <a:pt x="6260" y="1417"/>
                  </a:cubicBezTo>
                  <a:cubicBezTo>
                    <a:pt x="6404" y="1283"/>
                    <a:pt x="6490" y="1101"/>
                    <a:pt x="6490" y="910"/>
                  </a:cubicBezTo>
                  <a:lnTo>
                    <a:pt x="6490" y="450"/>
                  </a:lnTo>
                  <a:cubicBezTo>
                    <a:pt x="6490" y="201"/>
                    <a:pt x="6289" y="1"/>
                    <a:pt x="6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1749879" y="2058877"/>
              <a:ext cx="182244" cy="276203"/>
            </a:xfrm>
            <a:custGeom>
              <a:rect b="b" l="l" r="r" t="t"/>
              <a:pathLst>
                <a:path extrusionOk="0" h="10518" w="6940">
                  <a:moveTo>
                    <a:pt x="3465" y="0"/>
                  </a:moveTo>
                  <a:cubicBezTo>
                    <a:pt x="2317" y="10"/>
                    <a:pt x="1810" y="1455"/>
                    <a:pt x="2700" y="2182"/>
                  </a:cubicBezTo>
                  <a:cubicBezTo>
                    <a:pt x="2843" y="2307"/>
                    <a:pt x="2920" y="2498"/>
                    <a:pt x="2920" y="2689"/>
                  </a:cubicBezTo>
                  <a:lnTo>
                    <a:pt x="2920" y="3139"/>
                  </a:lnTo>
                  <a:cubicBezTo>
                    <a:pt x="2920" y="3379"/>
                    <a:pt x="2719" y="3580"/>
                    <a:pt x="2470" y="3580"/>
                  </a:cubicBezTo>
                  <a:lnTo>
                    <a:pt x="231" y="3580"/>
                  </a:lnTo>
                  <a:cubicBezTo>
                    <a:pt x="106" y="3580"/>
                    <a:pt x="1" y="3685"/>
                    <a:pt x="1" y="3809"/>
                  </a:cubicBezTo>
                  <a:lnTo>
                    <a:pt x="1" y="9618"/>
                  </a:lnTo>
                  <a:cubicBezTo>
                    <a:pt x="1" y="10116"/>
                    <a:pt x="403" y="10518"/>
                    <a:pt x="900" y="10518"/>
                  </a:cubicBezTo>
                  <a:lnTo>
                    <a:pt x="6710" y="10518"/>
                  </a:lnTo>
                  <a:cubicBezTo>
                    <a:pt x="6834" y="10518"/>
                    <a:pt x="6939" y="10413"/>
                    <a:pt x="6939" y="10288"/>
                  </a:cubicBezTo>
                  <a:lnTo>
                    <a:pt x="6939" y="8058"/>
                  </a:lnTo>
                  <a:cubicBezTo>
                    <a:pt x="6939" y="7810"/>
                    <a:pt x="6738" y="7609"/>
                    <a:pt x="6489" y="7609"/>
                  </a:cubicBezTo>
                  <a:lnTo>
                    <a:pt x="6040" y="7609"/>
                  </a:lnTo>
                  <a:cubicBezTo>
                    <a:pt x="6030" y="7608"/>
                    <a:pt x="6020" y="7608"/>
                    <a:pt x="6011" y="7608"/>
                  </a:cubicBezTo>
                  <a:cubicBezTo>
                    <a:pt x="5830" y="7608"/>
                    <a:pt x="5660" y="7692"/>
                    <a:pt x="5542" y="7829"/>
                  </a:cubicBezTo>
                  <a:cubicBezTo>
                    <a:pt x="5284" y="8140"/>
                    <a:pt x="4939" y="8279"/>
                    <a:pt x="4600" y="8279"/>
                  </a:cubicBezTo>
                  <a:cubicBezTo>
                    <a:pt x="3970" y="8279"/>
                    <a:pt x="3360" y="7800"/>
                    <a:pt x="3360" y="7054"/>
                  </a:cubicBezTo>
                  <a:cubicBezTo>
                    <a:pt x="3354" y="6303"/>
                    <a:pt x="3965" y="5818"/>
                    <a:pt x="4597" y="5818"/>
                  </a:cubicBezTo>
                  <a:cubicBezTo>
                    <a:pt x="4933" y="5818"/>
                    <a:pt x="5274" y="5954"/>
                    <a:pt x="5532" y="6259"/>
                  </a:cubicBezTo>
                  <a:cubicBezTo>
                    <a:pt x="5657" y="6403"/>
                    <a:pt x="5839" y="6489"/>
                    <a:pt x="6040" y="6489"/>
                  </a:cubicBezTo>
                  <a:lnTo>
                    <a:pt x="6499" y="6489"/>
                  </a:lnTo>
                  <a:cubicBezTo>
                    <a:pt x="6738" y="6489"/>
                    <a:pt x="6939" y="6288"/>
                    <a:pt x="6939" y="6039"/>
                  </a:cubicBezTo>
                  <a:lnTo>
                    <a:pt x="6939" y="3580"/>
                  </a:lnTo>
                  <a:lnTo>
                    <a:pt x="4480" y="3580"/>
                  </a:lnTo>
                  <a:cubicBezTo>
                    <a:pt x="4231" y="3580"/>
                    <a:pt x="4030" y="3379"/>
                    <a:pt x="4030" y="3139"/>
                  </a:cubicBezTo>
                  <a:lnTo>
                    <a:pt x="4030" y="2680"/>
                  </a:lnTo>
                  <a:cubicBezTo>
                    <a:pt x="4030" y="2489"/>
                    <a:pt x="4116" y="2297"/>
                    <a:pt x="4269" y="2173"/>
                  </a:cubicBezTo>
                  <a:cubicBezTo>
                    <a:pt x="5150" y="1436"/>
                    <a:pt x="4623" y="0"/>
                    <a:pt x="34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750141" y="2152862"/>
              <a:ext cx="41228" cy="182218"/>
            </a:xfrm>
            <a:custGeom>
              <a:rect b="b" l="l" r="r" t="t"/>
              <a:pathLst>
                <a:path extrusionOk="0" h="6939" w="1570">
                  <a:moveTo>
                    <a:pt x="221" y="1"/>
                  </a:moveTo>
                  <a:cubicBezTo>
                    <a:pt x="96" y="1"/>
                    <a:pt x="0" y="106"/>
                    <a:pt x="0" y="230"/>
                  </a:cubicBezTo>
                  <a:lnTo>
                    <a:pt x="0" y="6039"/>
                  </a:lnTo>
                  <a:cubicBezTo>
                    <a:pt x="0" y="6537"/>
                    <a:pt x="402" y="6939"/>
                    <a:pt x="900" y="6939"/>
                  </a:cubicBezTo>
                  <a:lnTo>
                    <a:pt x="1570" y="6939"/>
                  </a:lnTo>
                  <a:cubicBezTo>
                    <a:pt x="1072" y="6939"/>
                    <a:pt x="670" y="6537"/>
                    <a:pt x="670" y="6039"/>
                  </a:cubicBezTo>
                  <a:lnTo>
                    <a:pt x="670" y="230"/>
                  </a:lnTo>
                  <a:cubicBezTo>
                    <a:pt x="670" y="106"/>
                    <a:pt x="776" y="1"/>
                    <a:pt x="9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1796832" y="2059035"/>
              <a:ext cx="50340" cy="93853"/>
            </a:xfrm>
            <a:custGeom>
              <a:rect b="b" l="l" r="r" t="t"/>
              <a:pathLst>
                <a:path extrusionOk="0" h="3574" w="1917">
                  <a:moveTo>
                    <a:pt x="1675" y="0"/>
                  </a:moveTo>
                  <a:cubicBezTo>
                    <a:pt x="582" y="0"/>
                    <a:pt x="1" y="1426"/>
                    <a:pt x="912" y="2176"/>
                  </a:cubicBezTo>
                  <a:cubicBezTo>
                    <a:pt x="1055" y="2301"/>
                    <a:pt x="1132" y="2492"/>
                    <a:pt x="1132" y="2683"/>
                  </a:cubicBezTo>
                  <a:lnTo>
                    <a:pt x="1132" y="3133"/>
                  </a:lnTo>
                  <a:cubicBezTo>
                    <a:pt x="1132" y="3373"/>
                    <a:pt x="931" y="3574"/>
                    <a:pt x="682" y="3574"/>
                  </a:cubicBezTo>
                  <a:lnTo>
                    <a:pt x="1132" y="3574"/>
                  </a:lnTo>
                  <a:cubicBezTo>
                    <a:pt x="1381" y="3574"/>
                    <a:pt x="1582" y="3373"/>
                    <a:pt x="1582" y="3133"/>
                  </a:cubicBezTo>
                  <a:lnTo>
                    <a:pt x="1582" y="2683"/>
                  </a:lnTo>
                  <a:cubicBezTo>
                    <a:pt x="1582" y="2492"/>
                    <a:pt x="1495" y="2301"/>
                    <a:pt x="1352" y="2176"/>
                  </a:cubicBezTo>
                  <a:cubicBezTo>
                    <a:pt x="548" y="1516"/>
                    <a:pt x="892" y="214"/>
                    <a:pt x="1917" y="23"/>
                  </a:cubicBezTo>
                  <a:cubicBezTo>
                    <a:pt x="1834" y="8"/>
                    <a:pt x="1753" y="0"/>
                    <a:pt x="16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1750141" y="1970906"/>
              <a:ext cx="41228" cy="181982"/>
            </a:xfrm>
            <a:custGeom>
              <a:rect b="b" l="l" r="r" t="t"/>
              <a:pathLst>
                <a:path extrusionOk="0" h="6930" w="1570">
                  <a:moveTo>
                    <a:pt x="900" y="1"/>
                  </a:moveTo>
                  <a:cubicBezTo>
                    <a:pt x="402" y="1"/>
                    <a:pt x="0" y="403"/>
                    <a:pt x="0" y="900"/>
                  </a:cubicBezTo>
                  <a:lnTo>
                    <a:pt x="0" y="6709"/>
                  </a:lnTo>
                  <a:cubicBezTo>
                    <a:pt x="0" y="6834"/>
                    <a:pt x="96" y="6930"/>
                    <a:pt x="221" y="6930"/>
                  </a:cubicBezTo>
                  <a:lnTo>
                    <a:pt x="900" y="6930"/>
                  </a:lnTo>
                  <a:cubicBezTo>
                    <a:pt x="776" y="6930"/>
                    <a:pt x="670" y="6834"/>
                    <a:pt x="670" y="6709"/>
                  </a:cubicBezTo>
                  <a:lnTo>
                    <a:pt x="670" y="900"/>
                  </a:lnTo>
                  <a:cubicBezTo>
                    <a:pt x="670" y="403"/>
                    <a:pt x="1072" y="1"/>
                    <a:pt x="15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1999953" y="2029518"/>
              <a:ext cx="41990" cy="64678"/>
            </a:xfrm>
            <a:custGeom>
              <a:rect b="b" l="l" r="r" t="t"/>
              <a:pathLst>
                <a:path extrusionOk="0" h="2463" w="1599">
                  <a:moveTo>
                    <a:pt x="256" y="0"/>
                  </a:moveTo>
                  <a:cubicBezTo>
                    <a:pt x="171" y="0"/>
                    <a:pt x="86" y="9"/>
                    <a:pt x="0" y="27"/>
                  </a:cubicBezTo>
                  <a:cubicBezTo>
                    <a:pt x="574" y="133"/>
                    <a:pt x="1005" y="640"/>
                    <a:pt x="1005" y="1233"/>
                  </a:cubicBezTo>
                  <a:cubicBezTo>
                    <a:pt x="1005" y="1826"/>
                    <a:pt x="594" y="2334"/>
                    <a:pt x="10" y="2449"/>
                  </a:cubicBezTo>
                  <a:lnTo>
                    <a:pt x="0" y="2449"/>
                  </a:lnTo>
                  <a:cubicBezTo>
                    <a:pt x="77" y="2458"/>
                    <a:pt x="153" y="2463"/>
                    <a:pt x="230" y="2463"/>
                  </a:cubicBezTo>
                  <a:cubicBezTo>
                    <a:pt x="307" y="2463"/>
                    <a:pt x="383" y="2458"/>
                    <a:pt x="460" y="2449"/>
                  </a:cubicBezTo>
                  <a:cubicBezTo>
                    <a:pt x="1139" y="2334"/>
                    <a:pt x="1599" y="1683"/>
                    <a:pt x="1465" y="1003"/>
                  </a:cubicBezTo>
                  <a:cubicBezTo>
                    <a:pt x="1356" y="411"/>
                    <a:pt x="83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1932097" y="1970906"/>
              <a:ext cx="23634" cy="76443"/>
            </a:xfrm>
            <a:custGeom>
              <a:rect b="b" l="l" r="r" t="t"/>
              <a:pathLst>
                <a:path extrusionOk="0" h="2911" w="900">
                  <a:moveTo>
                    <a:pt x="230" y="1"/>
                  </a:moveTo>
                  <a:cubicBezTo>
                    <a:pt x="106" y="1"/>
                    <a:pt x="0" y="96"/>
                    <a:pt x="0" y="221"/>
                  </a:cubicBezTo>
                  <a:lnTo>
                    <a:pt x="0" y="2460"/>
                  </a:lnTo>
                  <a:cubicBezTo>
                    <a:pt x="0" y="2709"/>
                    <a:pt x="201" y="2910"/>
                    <a:pt x="450" y="2910"/>
                  </a:cubicBezTo>
                  <a:lnTo>
                    <a:pt x="900" y="2910"/>
                  </a:lnTo>
                  <a:cubicBezTo>
                    <a:pt x="651" y="2910"/>
                    <a:pt x="450" y="2709"/>
                    <a:pt x="450" y="2460"/>
                  </a:cubicBezTo>
                  <a:lnTo>
                    <a:pt x="450" y="221"/>
                  </a:lnTo>
                  <a:cubicBezTo>
                    <a:pt x="450" y="96"/>
                    <a:pt x="546" y="1"/>
                    <a:pt x="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1932097" y="2076708"/>
              <a:ext cx="23634" cy="76180"/>
            </a:xfrm>
            <a:custGeom>
              <a:rect b="b" l="l" r="r" t="t"/>
              <a:pathLst>
                <a:path extrusionOk="0" h="2901" w="900">
                  <a:moveTo>
                    <a:pt x="450" y="1"/>
                  </a:moveTo>
                  <a:cubicBezTo>
                    <a:pt x="201" y="1"/>
                    <a:pt x="0" y="202"/>
                    <a:pt x="0" y="441"/>
                  </a:cubicBezTo>
                  <a:lnTo>
                    <a:pt x="0" y="2901"/>
                  </a:lnTo>
                  <a:lnTo>
                    <a:pt x="450" y="2901"/>
                  </a:lnTo>
                  <a:lnTo>
                    <a:pt x="450" y="441"/>
                  </a:lnTo>
                  <a:cubicBezTo>
                    <a:pt x="450" y="192"/>
                    <a:pt x="651" y="1"/>
                    <a:pt x="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1981860" y="2152862"/>
              <a:ext cx="47268" cy="94011"/>
            </a:xfrm>
            <a:custGeom>
              <a:rect b="b" l="l" r="r" t="t"/>
              <a:pathLst>
                <a:path extrusionOk="0" h="3580" w="1800">
                  <a:moveTo>
                    <a:pt x="565" y="1"/>
                  </a:moveTo>
                  <a:cubicBezTo>
                    <a:pt x="814" y="1"/>
                    <a:pt x="1015" y="201"/>
                    <a:pt x="1015" y="450"/>
                  </a:cubicBezTo>
                  <a:lnTo>
                    <a:pt x="1015" y="910"/>
                  </a:lnTo>
                  <a:cubicBezTo>
                    <a:pt x="1015" y="1101"/>
                    <a:pt x="929" y="1283"/>
                    <a:pt x="785" y="1417"/>
                  </a:cubicBezTo>
                  <a:cubicBezTo>
                    <a:pt x="0" y="2068"/>
                    <a:pt x="316" y="3331"/>
                    <a:pt x="1311" y="3551"/>
                  </a:cubicBezTo>
                  <a:cubicBezTo>
                    <a:pt x="1393" y="3570"/>
                    <a:pt x="1474" y="3580"/>
                    <a:pt x="1555" y="3580"/>
                  </a:cubicBezTo>
                  <a:cubicBezTo>
                    <a:pt x="1637" y="3580"/>
                    <a:pt x="1718" y="3570"/>
                    <a:pt x="1799" y="3551"/>
                  </a:cubicBezTo>
                  <a:lnTo>
                    <a:pt x="1761" y="3551"/>
                  </a:lnTo>
                  <a:cubicBezTo>
                    <a:pt x="766" y="3331"/>
                    <a:pt x="450" y="2068"/>
                    <a:pt x="1235" y="1417"/>
                  </a:cubicBezTo>
                  <a:cubicBezTo>
                    <a:pt x="1378" y="1283"/>
                    <a:pt x="1464" y="1101"/>
                    <a:pt x="1464" y="910"/>
                  </a:cubicBezTo>
                  <a:lnTo>
                    <a:pt x="1464" y="450"/>
                  </a:lnTo>
                  <a:cubicBezTo>
                    <a:pt x="1464" y="201"/>
                    <a:pt x="1263" y="1"/>
                    <a:pt x="10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1920542" y="2152862"/>
              <a:ext cx="23398" cy="76417"/>
            </a:xfrm>
            <a:custGeom>
              <a:rect b="b" l="l" r="r" t="t"/>
              <a:pathLst>
                <a:path extrusionOk="0" h="2910" w="891">
                  <a:moveTo>
                    <a:pt x="440" y="1"/>
                  </a:moveTo>
                  <a:lnTo>
                    <a:pt x="440" y="2460"/>
                  </a:lnTo>
                  <a:cubicBezTo>
                    <a:pt x="440" y="2709"/>
                    <a:pt x="239" y="2910"/>
                    <a:pt x="0" y="2910"/>
                  </a:cubicBezTo>
                  <a:lnTo>
                    <a:pt x="440" y="2910"/>
                  </a:lnTo>
                  <a:cubicBezTo>
                    <a:pt x="689" y="2910"/>
                    <a:pt x="890" y="2709"/>
                    <a:pt x="890" y="2460"/>
                  </a:cubicBezTo>
                  <a:lnTo>
                    <a:pt x="8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1834068" y="2211605"/>
              <a:ext cx="42252" cy="64888"/>
            </a:xfrm>
            <a:custGeom>
              <a:rect b="b" l="l" r="r" t="t"/>
              <a:pathLst>
                <a:path extrusionOk="0" h="2471" w="1609">
                  <a:moveTo>
                    <a:pt x="1371" y="1"/>
                  </a:moveTo>
                  <a:cubicBezTo>
                    <a:pt x="1295" y="1"/>
                    <a:pt x="1221" y="8"/>
                    <a:pt x="1149" y="22"/>
                  </a:cubicBezTo>
                  <a:cubicBezTo>
                    <a:pt x="460" y="137"/>
                    <a:pt x="1" y="788"/>
                    <a:pt x="135" y="1467"/>
                  </a:cubicBezTo>
                  <a:cubicBezTo>
                    <a:pt x="243" y="2060"/>
                    <a:pt x="767" y="2471"/>
                    <a:pt x="1350" y="2471"/>
                  </a:cubicBezTo>
                  <a:cubicBezTo>
                    <a:pt x="1435" y="2471"/>
                    <a:pt x="1522" y="2462"/>
                    <a:pt x="1609" y="2443"/>
                  </a:cubicBezTo>
                  <a:cubicBezTo>
                    <a:pt x="929" y="2309"/>
                    <a:pt x="489" y="1649"/>
                    <a:pt x="633" y="970"/>
                  </a:cubicBezTo>
                  <a:cubicBezTo>
                    <a:pt x="738" y="491"/>
                    <a:pt x="1121" y="118"/>
                    <a:pt x="1599" y="22"/>
                  </a:cubicBezTo>
                  <a:cubicBezTo>
                    <a:pt x="1523" y="8"/>
                    <a:pt x="1446" y="1"/>
                    <a:pt x="13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1920542" y="2258663"/>
              <a:ext cx="29175" cy="76417"/>
            </a:xfrm>
            <a:custGeom>
              <a:rect b="b" l="l" r="r" t="t"/>
              <a:pathLst>
                <a:path extrusionOk="0" h="2910" w="1111">
                  <a:moveTo>
                    <a:pt x="0" y="1"/>
                  </a:moveTo>
                  <a:cubicBezTo>
                    <a:pt x="239" y="1"/>
                    <a:pt x="440" y="202"/>
                    <a:pt x="440" y="450"/>
                  </a:cubicBezTo>
                  <a:lnTo>
                    <a:pt x="440" y="2680"/>
                  </a:lnTo>
                  <a:cubicBezTo>
                    <a:pt x="440" y="2805"/>
                    <a:pt x="546" y="2910"/>
                    <a:pt x="670" y="2910"/>
                  </a:cubicBezTo>
                  <a:lnTo>
                    <a:pt x="1110" y="2910"/>
                  </a:lnTo>
                  <a:cubicBezTo>
                    <a:pt x="986" y="2910"/>
                    <a:pt x="890" y="2805"/>
                    <a:pt x="890" y="2680"/>
                  </a:cubicBezTo>
                  <a:lnTo>
                    <a:pt x="890" y="450"/>
                  </a:lnTo>
                  <a:cubicBezTo>
                    <a:pt x="890" y="202"/>
                    <a:pt x="689"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8"/>
          <p:cNvGrpSpPr/>
          <p:nvPr/>
        </p:nvGrpSpPr>
        <p:grpSpPr>
          <a:xfrm>
            <a:off x="4322155" y="1992763"/>
            <a:ext cx="499704" cy="497616"/>
            <a:chOff x="3545301" y="2423523"/>
            <a:chExt cx="358134" cy="356637"/>
          </a:xfrm>
        </p:grpSpPr>
        <p:sp>
          <p:nvSpPr>
            <p:cNvPr id="387" name="Google Shape;387;p28"/>
            <p:cNvSpPr/>
            <p:nvPr/>
          </p:nvSpPr>
          <p:spPr>
            <a:xfrm>
              <a:off x="3545301" y="2633630"/>
              <a:ext cx="64600" cy="146531"/>
            </a:xfrm>
            <a:custGeom>
              <a:rect b="b" l="l" r="r" t="t"/>
              <a:pathLst>
                <a:path extrusionOk="0" h="5580" w="246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3545301" y="2633630"/>
              <a:ext cx="30934" cy="146531"/>
            </a:xfrm>
            <a:custGeom>
              <a:rect b="b" l="l" r="r" t="t"/>
              <a:pathLst>
                <a:path extrusionOk="0" h="5580" w="1178">
                  <a:moveTo>
                    <a:pt x="354" y="0"/>
                  </a:moveTo>
                  <a:cubicBezTo>
                    <a:pt x="153" y="0"/>
                    <a:pt x="0" y="154"/>
                    <a:pt x="0" y="345"/>
                  </a:cubicBezTo>
                  <a:lnTo>
                    <a:pt x="0" y="5580"/>
                  </a:lnTo>
                  <a:lnTo>
                    <a:pt x="833" y="5580"/>
                  </a:lnTo>
                  <a:lnTo>
                    <a:pt x="833" y="345"/>
                  </a:lnTo>
                  <a:cubicBezTo>
                    <a:pt x="833" y="154"/>
                    <a:pt x="986" y="0"/>
                    <a:pt x="1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3643041" y="2597181"/>
              <a:ext cx="64888" cy="182980"/>
            </a:xfrm>
            <a:custGeom>
              <a:rect b="b" l="l" r="r" t="t"/>
              <a:pathLst>
                <a:path extrusionOk="0" h="6968" w="2471">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3643041" y="2597181"/>
              <a:ext cx="30961" cy="182980"/>
            </a:xfrm>
            <a:custGeom>
              <a:rect b="b" l="l" r="r" t="t"/>
              <a:pathLst>
                <a:path extrusionOk="0" h="6968" w="1179">
                  <a:moveTo>
                    <a:pt x="355" y="1"/>
                  </a:moveTo>
                  <a:cubicBezTo>
                    <a:pt x="154" y="10"/>
                    <a:pt x="1" y="163"/>
                    <a:pt x="1" y="355"/>
                  </a:cubicBezTo>
                  <a:lnTo>
                    <a:pt x="1" y="6968"/>
                  </a:lnTo>
                  <a:lnTo>
                    <a:pt x="824" y="6968"/>
                  </a:lnTo>
                  <a:lnTo>
                    <a:pt x="824" y="355"/>
                  </a:lnTo>
                  <a:cubicBezTo>
                    <a:pt x="824" y="163"/>
                    <a:pt x="977" y="10"/>
                    <a:pt x="11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3740807" y="2560994"/>
              <a:ext cx="65125" cy="219166"/>
            </a:xfrm>
            <a:custGeom>
              <a:rect b="b" l="l" r="r" t="t"/>
              <a:pathLst>
                <a:path extrusionOk="0" h="8346" w="248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3740807" y="2560994"/>
              <a:ext cx="30934" cy="219166"/>
            </a:xfrm>
            <a:custGeom>
              <a:rect b="b" l="l" r="r" t="t"/>
              <a:pathLst>
                <a:path extrusionOk="0" h="8346" w="1178">
                  <a:moveTo>
                    <a:pt x="355" y="1"/>
                  </a:moveTo>
                  <a:cubicBezTo>
                    <a:pt x="163" y="1"/>
                    <a:pt x="10" y="163"/>
                    <a:pt x="1" y="355"/>
                  </a:cubicBezTo>
                  <a:lnTo>
                    <a:pt x="1" y="8346"/>
                  </a:lnTo>
                  <a:lnTo>
                    <a:pt x="824" y="8346"/>
                  </a:lnTo>
                  <a:lnTo>
                    <a:pt x="824" y="355"/>
                  </a:lnTo>
                  <a:cubicBezTo>
                    <a:pt x="833" y="163"/>
                    <a:pt x="986" y="1"/>
                    <a:pt x="11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3838573" y="2524808"/>
              <a:ext cx="64862" cy="255352"/>
            </a:xfrm>
            <a:custGeom>
              <a:rect b="b" l="l" r="r" t="t"/>
              <a:pathLst>
                <a:path extrusionOk="0" h="9724" w="247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3838835" y="2524808"/>
              <a:ext cx="30934" cy="255352"/>
            </a:xfrm>
            <a:custGeom>
              <a:rect b="b" l="l" r="r" t="t"/>
              <a:pathLst>
                <a:path extrusionOk="0" h="9724" w="1178">
                  <a:moveTo>
                    <a:pt x="354" y="0"/>
                  </a:moveTo>
                  <a:cubicBezTo>
                    <a:pt x="153" y="0"/>
                    <a:pt x="0" y="163"/>
                    <a:pt x="0" y="355"/>
                  </a:cubicBezTo>
                  <a:lnTo>
                    <a:pt x="0" y="9724"/>
                  </a:lnTo>
                  <a:lnTo>
                    <a:pt x="823" y="9724"/>
                  </a:lnTo>
                  <a:lnTo>
                    <a:pt x="823" y="355"/>
                  </a:lnTo>
                  <a:cubicBezTo>
                    <a:pt x="823" y="154"/>
                    <a:pt x="976" y="0"/>
                    <a:pt x="1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3560873" y="2423523"/>
              <a:ext cx="332767" cy="134241"/>
            </a:xfrm>
            <a:custGeom>
              <a:rect b="b" l="l" r="r" t="t"/>
              <a:pathLst>
                <a:path extrusionOk="0" h="5112" w="12672">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8"/>
          <p:cNvGrpSpPr/>
          <p:nvPr/>
        </p:nvGrpSpPr>
        <p:grpSpPr>
          <a:xfrm>
            <a:off x="7228707" y="1995160"/>
            <a:ext cx="540119" cy="492830"/>
            <a:chOff x="1989911" y="2306065"/>
            <a:chExt cx="387099" cy="353207"/>
          </a:xfrm>
        </p:grpSpPr>
        <p:sp>
          <p:nvSpPr>
            <p:cNvPr id="397" name="Google Shape;397;p28"/>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409" name="Google Shape;409;p29"/>
          <p:cNvSpPr txBox="1"/>
          <p:nvPr>
            <p:ph idx="2" type="title"/>
          </p:nvPr>
        </p:nvSpPr>
        <p:spPr>
          <a:xfrm>
            <a:off x="5347800" y="1262375"/>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10" name="Google Shape;410;p29"/>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9"/>
          <p:cNvGrpSpPr/>
          <p:nvPr/>
        </p:nvGrpSpPr>
        <p:grpSpPr>
          <a:xfrm>
            <a:off x="147644" y="1283064"/>
            <a:ext cx="4068478" cy="2729391"/>
            <a:chOff x="8272025" y="3231288"/>
            <a:chExt cx="3394925" cy="2321700"/>
          </a:xfrm>
        </p:grpSpPr>
        <p:sp>
          <p:nvSpPr>
            <p:cNvPr id="412" name="Google Shape;412;p29"/>
            <p:cNvSpPr/>
            <p:nvPr/>
          </p:nvSpPr>
          <p:spPr>
            <a:xfrm>
              <a:off x="8272025" y="5109488"/>
              <a:ext cx="3394925" cy="443500"/>
            </a:xfrm>
            <a:custGeom>
              <a:rect b="b" l="l" r="r" t="t"/>
              <a:pathLst>
                <a:path extrusionOk="0" h="17740" w="135797">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8806150" y="3422263"/>
              <a:ext cx="2444125" cy="1048825"/>
            </a:xfrm>
            <a:custGeom>
              <a:rect b="b" l="l" r="r" t="t"/>
              <a:pathLst>
                <a:path extrusionOk="0" h="41953" w="97765">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8430750" y="4082838"/>
              <a:ext cx="646325" cy="926525"/>
            </a:xfrm>
            <a:custGeom>
              <a:rect b="b" l="l" r="r" t="t"/>
              <a:pathLst>
                <a:path extrusionOk="0" h="37061" w="25853">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10930125" y="4082838"/>
              <a:ext cx="646275" cy="926525"/>
            </a:xfrm>
            <a:custGeom>
              <a:rect b="b" l="l" r="r" t="t"/>
              <a:pathLst>
                <a:path extrusionOk="0" h="37061" w="25851">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8750775" y="4354113"/>
              <a:ext cx="2517950" cy="277050"/>
            </a:xfrm>
            <a:custGeom>
              <a:rect b="b" l="l" r="r" t="t"/>
              <a:pathLst>
                <a:path extrusionOk="0" h="11082" w="100718">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8750775" y="4631138"/>
              <a:ext cx="2517950" cy="254500"/>
            </a:xfrm>
            <a:custGeom>
              <a:rect b="b" l="l" r="r" t="t"/>
              <a:pathLst>
                <a:path extrusionOk="0" h="10180" w="100718">
                  <a:moveTo>
                    <a:pt x="1" y="0"/>
                  </a:moveTo>
                  <a:lnTo>
                    <a:pt x="1" y="10179"/>
                  </a:lnTo>
                  <a:lnTo>
                    <a:pt x="100649" y="10179"/>
                  </a:lnTo>
                  <a:lnTo>
                    <a:pt x="1007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8585250" y="5135938"/>
              <a:ext cx="251725" cy="289375"/>
            </a:xfrm>
            <a:custGeom>
              <a:rect b="b" l="l" r="r" t="t"/>
              <a:pathLst>
                <a:path extrusionOk="0" h="11575" w="10069">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11182175" y="5135938"/>
              <a:ext cx="251750" cy="289375"/>
            </a:xfrm>
            <a:custGeom>
              <a:rect b="b" l="l" r="r" t="t"/>
              <a:pathLst>
                <a:path extrusionOk="0" h="11575" w="1007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8401625" y="4333888"/>
              <a:ext cx="3214500" cy="846575"/>
            </a:xfrm>
            <a:custGeom>
              <a:rect b="b" l="l" r="r" t="t"/>
              <a:pathLst>
                <a:path extrusionOk="0" h="33863" w="12858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10395250" y="4081188"/>
              <a:ext cx="658200" cy="611950"/>
            </a:xfrm>
            <a:custGeom>
              <a:rect b="b" l="l" r="r" t="t"/>
              <a:pathLst>
                <a:path extrusionOk="0" h="24478" w="26328">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10277675" y="3231288"/>
              <a:ext cx="735825" cy="898050"/>
            </a:xfrm>
            <a:custGeom>
              <a:rect b="b" l="l" r="r" t="t"/>
              <a:pathLst>
                <a:path extrusionOk="0" h="35922" w="29433">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9177525" y="3937813"/>
              <a:ext cx="923150" cy="626925"/>
            </a:xfrm>
            <a:custGeom>
              <a:rect b="b" l="l" r="r" t="t"/>
              <a:pathLst>
                <a:path extrusionOk="0" h="25077" w="36926">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10016750" y="3695763"/>
              <a:ext cx="759300" cy="893875"/>
            </a:xfrm>
            <a:custGeom>
              <a:rect b="b" l="l" r="r" t="t"/>
              <a:pathLst>
                <a:path extrusionOk="0" h="35755" w="30372">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10078175" y="3848488"/>
              <a:ext cx="220675" cy="303925"/>
            </a:xfrm>
            <a:custGeom>
              <a:rect b="b" l="l" r="r" t="t"/>
              <a:pathLst>
                <a:path extrusionOk="0" h="12157" w="8827">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10449575" y="3614063"/>
              <a:ext cx="161975" cy="229550"/>
            </a:xfrm>
            <a:custGeom>
              <a:rect b="b" l="l" r="r" t="t"/>
              <a:pathLst>
                <a:path extrusionOk="0" h="9182" w="6479">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10323150" y="3343563"/>
              <a:ext cx="222575" cy="312250"/>
            </a:xfrm>
            <a:custGeom>
              <a:rect b="b" l="l" r="r" t="t"/>
              <a:pathLst>
                <a:path extrusionOk="0" h="12490" w="8903">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9892150" y="3940813"/>
              <a:ext cx="580650" cy="296225"/>
            </a:xfrm>
            <a:custGeom>
              <a:rect b="b" l="l" r="r" t="t"/>
              <a:pathLst>
                <a:path extrusionOk="0" h="11849" w="23226">
                  <a:moveTo>
                    <a:pt x="8275" y="1"/>
                  </a:moveTo>
                  <a:lnTo>
                    <a:pt x="0" y="4231"/>
                  </a:lnTo>
                  <a:lnTo>
                    <a:pt x="13823" y="11848"/>
                  </a:lnTo>
                  <a:lnTo>
                    <a:pt x="23226" y="6207"/>
                  </a:lnTo>
                  <a:lnTo>
                    <a:pt x="82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9791050" y="3757463"/>
              <a:ext cx="446675" cy="479575"/>
            </a:xfrm>
            <a:custGeom>
              <a:rect b="b" l="l" r="r" t="t"/>
              <a:pathLst>
                <a:path extrusionOk="0" h="19183" w="17867">
                  <a:moveTo>
                    <a:pt x="1" y="1"/>
                  </a:moveTo>
                  <a:lnTo>
                    <a:pt x="4044" y="11565"/>
                  </a:lnTo>
                  <a:lnTo>
                    <a:pt x="17867" y="19182"/>
                  </a:lnTo>
                  <a:lnTo>
                    <a:pt x="15329" y="498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10200100" y="3690338"/>
              <a:ext cx="622975" cy="596050"/>
            </a:xfrm>
            <a:custGeom>
              <a:rect b="b" l="l" r="r" t="t"/>
              <a:pathLst>
                <a:path extrusionOk="0" h="23842" w="24919">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10200100" y="3917988"/>
              <a:ext cx="607850" cy="368400"/>
            </a:xfrm>
            <a:custGeom>
              <a:rect b="b" l="l" r="r" t="t"/>
              <a:pathLst>
                <a:path extrusionOk="0" h="14736" w="24314">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10590625" y="4086638"/>
              <a:ext cx="462825" cy="606475"/>
            </a:xfrm>
            <a:custGeom>
              <a:rect b="b" l="l" r="r" t="t"/>
              <a:pathLst>
                <a:path extrusionOk="0" h="24259" w="18513">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10566825" y="4241713"/>
              <a:ext cx="82275" cy="87000"/>
            </a:xfrm>
            <a:custGeom>
              <a:rect b="b" l="l" r="r" t="t"/>
              <a:pathLst>
                <a:path extrusionOk="0" h="3480" w="3291">
                  <a:moveTo>
                    <a:pt x="3291" y="1"/>
                  </a:moveTo>
                  <a:lnTo>
                    <a:pt x="1" y="347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9123450" y="3973738"/>
              <a:ext cx="1262400" cy="656825"/>
            </a:xfrm>
            <a:custGeom>
              <a:rect b="b" l="l" r="r" t="t"/>
              <a:pathLst>
                <a:path extrusionOk="0" h="26273" w="50496">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9123450" y="4304763"/>
              <a:ext cx="452825" cy="237850"/>
            </a:xfrm>
            <a:custGeom>
              <a:rect b="b" l="l" r="r" t="t"/>
              <a:pathLst>
                <a:path extrusionOk="0" h="9514" w="18113">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879000" y="4340438"/>
              <a:ext cx="427825" cy="263525"/>
            </a:xfrm>
            <a:custGeom>
              <a:rect b="b" l="l" r="r" t="t"/>
              <a:pathLst>
                <a:path extrusionOk="0" h="10541" w="17113">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p:nvPr/>
        </p:nvSpPr>
        <p:spPr>
          <a:xfrm>
            <a:off x="7450725" y="79075"/>
            <a:ext cx="1462200" cy="135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7521825" y="154301"/>
            <a:ext cx="1320000" cy="1200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txBox="1"/>
          <p:nvPr>
            <p:ph idx="1" type="subTitle"/>
          </p:nvPr>
        </p:nvSpPr>
        <p:spPr>
          <a:xfrm>
            <a:off x="418211" y="1354600"/>
            <a:ext cx="3246600" cy="4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Variables (feature variables)</a:t>
            </a:r>
            <a:endParaRPr/>
          </a:p>
        </p:txBody>
      </p:sp>
      <p:sp>
        <p:nvSpPr>
          <p:cNvPr id="444" name="Google Shape;444;p30"/>
          <p:cNvSpPr txBox="1"/>
          <p:nvPr>
            <p:ph idx="2" type="body"/>
          </p:nvPr>
        </p:nvSpPr>
        <p:spPr>
          <a:xfrm>
            <a:off x="281450" y="2034695"/>
            <a:ext cx="2763600" cy="259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t>latitude</a:t>
            </a:r>
            <a:endParaRPr sz="1200"/>
          </a:p>
          <a:p>
            <a:pPr indent="-304800" lvl="0" marL="457200" rtl="0" algn="l">
              <a:spcBef>
                <a:spcPts val="1000"/>
              </a:spcBef>
              <a:spcAft>
                <a:spcPts val="0"/>
              </a:spcAft>
              <a:buClr>
                <a:schemeClr val="dk2"/>
              </a:buClr>
              <a:buSzPts val="1200"/>
              <a:buChar char="●"/>
            </a:pPr>
            <a:r>
              <a:rPr lang="en" sz="1200"/>
              <a:t>longitude</a:t>
            </a:r>
            <a:endParaRPr sz="1200"/>
          </a:p>
          <a:p>
            <a:pPr indent="-304800" lvl="0" marL="457200" rtl="0" algn="l">
              <a:spcBef>
                <a:spcPts val="1000"/>
              </a:spcBef>
              <a:spcAft>
                <a:spcPts val="0"/>
              </a:spcAft>
              <a:buClr>
                <a:schemeClr val="dk2"/>
              </a:buClr>
              <a:buSzPts val="1200"/>
              <a:buChar char="●"/>
            </a:pPr>
            <a:r>
              <a:rPr lang="en" sz="1200"/>
              <a:t>population</a:t>
            </a:r>
            <a:endParaRPr sz="1200"/>
          </a:p>
          <a:p>
            <a:pPr indent="-304800" lvl="0" marL="457200" rtl="0" algn="l">
              <a:spcBef>
                <a:spcPts val="1000"/>
              </a:spcBef>
              <a:spcAft>
                <a:spcPts val="0"/>
              </a:spcAft>
              <a:buClr>
                <a:schemeClr val="dk2"/>
              </a:buClr>
              <a:buSzPts val="1200"/>
              <a:buChar char="●"/>
            </a:pPr>
            <a:r>
              <a:rPr lang="en" sz="1200"/>
              <a:t>review_count</a:t>
            </a:r>
            <a:endParaRPr sz="1200"/>
          </a:p>
          <a:p>
            <a:pPr indent="-304800" lvl="0" marL="457200" rtl="0" algn="l">
              <a:spcBef>
                <a:spcPts val="1000"/>
              </a:spcBef>
              <a:spcAft>
                <a:spcPts val="0"/>
              </a:spcAft>
              <a:buClr>
                <a:schemeClr val="dk2"/>
              </a:buClr>
              <a:buSzPts val="1200"/>
              <a:buChar char="●"/>
            </a:pPr>
            <a:r>
              <a:rPr lang="en" sz="1200"/>
              <a:t>is_open</a:t>
            </a:r>
            <a:endParaRPr sz="1200"/>
          </a:p>
          <a:p>
            <a:pPr indent="-304800" lvl="0" marL="457200" rtl="0" algn="l">
              <a:spcBef>
                <a:spcPts val="1000"/>
              </a:spcBef>
              <a:spcAft>
                <a:spcPts val="0"/>
              </a:spcAft>
              <a:buClr>
                <a:schemeClr val="dk2"/>
              </a:buClr>
              <a:buSzPts val="1200"/>
              <a:buChar char="●"/>
            </a:pPr>
            <a:r>
              <a:rPr lang="en" sz="1200"/>
              <a:t>alcohol</a:t>
            </a:r>
            <a:endParaRPr sz="1200"/>
          </a:p>
          <a:p>
            <a:pPr indent="0" lvl="0" marL="0" rtl="0" algn="l">
              <a:spcBef>
                <a:spcPts val="1000"/>
              </a:spcBef>
              <a:spcAft>
                <a:spcPts val="1000"/>
              </a:spcAft>
              <a:buNone/>
            </a:pPr>
            <a:r>
              <a:t/>
            </a:r>
            <a:endParaRPr sz="1200"/>
          </a:p>
        </p:txBody>
      </p:sp>
      <p:sp>
        <p:nvSpPr>
          <p:cNvPr id="445" name="Google Shape;445;p30"/>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grpSp>
        <p:nvGrpSpPr>
          <p:cNvPr id="446" name="Google Shape;446;p30"/>
          <p:cNvGrpSpPr/>
          <p:nvPr/>
        </p:nvGrpSpPr>
        <p:grpSpPr>
          <a:xfrm>
            <a:off x="7788535" y="447590"/>
            <a:ext cx="786354" cy="594936"/>
            <a:chOff x="2135100" y="238125"/>
            <a:chExt cx="2240325" cy="1601875"/>
          </a:xfrm>
        </p:grpSpPr>
        <p:sp>
          <p:nvSpPr>
            <p:cNvPr id="447" name="Google Shape;447;p30"/>
            <p:cNvSpPr/>
            <p:nvPr/>
          </p:nvSpPr>
          <p:spPr>
            <a:xfrm>
              <a:off x="2135100" y="998650"/>
              <a:ext cx="215350" cy="41450"/>
            </a:xfrm>
            <a:custGeom>
              <a:rect b="b" l="l" r="r" t="t"/>
              <a:pathLst>
                <a:path extrusionOk="0" h="1658" w="8614">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2281900" y="238125"/>
              <a:ext cx="2093525" cy="1601875"/>
            </a:xfrm>
            <a:custGeom>
              <a:rect b="b" l="l" r="r" t="t"/>
              <a:pathLst>
                <a:path extrusionOk="0" h="64075" w="83741">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4032300" y="960675"/>
              <a:ext cx="91000" cy="166400"/>
            </a:xfrm>
            <a:custGeom>
              <a:rect b="b" l="l" r="r" t="t"/>
              <a:pathLst>
                <a:path extrusionOk="0" h="6656" w="364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3018625" y="1268700"/>
              <a:ext cx="239800" cy="50700"/>
            </a:xfrm>
            <a:custGeom>
              <a:rect b="b" l="l" r="r" t="t"/>
              <a:pathLst>
                <a:path extrusionOk="0" h="2028" w="9592">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3344175" y="1196575"/>
              <a:ext cx="111125" cy="31200"/>
            </a:xfrm>
            <a:custGeom>
              <a:rect b="b" l="l" r="r" t="t"/>
              <a:pathLst>
                <a:path extrusionOk="0" h="1248" w="4445">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2296025" y="872325"/>
              <a:ext cx="111125" cy="31225"/>
            </a:xfrm>
            <a:custGeom>
              <a:rect b="b" l="l" r="r" t="t"/>
              <a:pathLst>
                <a:path extrusionOk="0" h="1249" w="4445">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2366850" y="1479425"/>
              <a:ext cx="111125" cy="31200"/>
            </a:xfrm>
            <a:custGeom>
              <a:rect b="b" l="l" r="r" t="t"/>
              <a:pathLst>
                <a:path extrusionOk="0" h="1248" w="4445">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3054525" y="583875"/>
              <a:ext cx="217525" cy="38775"/>
            </a:xfrm>
            <a:custGeom>
              <a:rect b="b" l="l" r="r" t="t"/>
              <a:pathLst>
                <a:path extrusionOk="0" h="1551" w="8701">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2744000" y="1276500"/>
              <a:ext cx="210050" cy="39025"/>
            </a:xfrm>
            <a:custGeom>
              <a:rect b="b" l="l" r="r" t="t"/>
              <a:pathLst>
                <a:path extrusionOk="0" h="1561" w="8402">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2310725" y="1402400"/>
              <a:ext cx="210325" cy="39000"/>
            </a:xfrm>
            <a:custGeom>
              <a:rect b="b" l="l" r="r" t="t"/>
              <a:pathLst>
                <a:path extrusionOk="0" h="1560" w="8413">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2415825" y="1359275"/>
              <a:ext cx="573275" cy="464075"/>
            </a:xfrm>
            <a:custGeom>
              <a:rect b="b" l="l" r="r" t="t"/>
              <a:pathLst>
                <a:path extrusionOk="0" h="18563" w="22931">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30"/>
          <p:cNvSpPr txBox="1"/>
          <p:nvPr/>
        </p:nvSpPr>
        <p:spPr>
          <a:xfrm>
            <a:off x="1799258" y="2034701"/>
            <a:ext cx="2664900" cy="20643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chemeClr val="dk2"/>
              </a:buClr>
              <a:buSzPts val="1200"/>
              <a:buFont typeface="Roboto"/>
              <a:buChar char="●"/>
            </a:pPr>
            <a:r>
              <a:rPr lang="en" sz="1200">
                <a:solidFill>
                  <a:srgbClr val="434343"/>
                </a:solidFill>
                <a:latin typeface="Roboto"/>
                <a:ea typeface="Roboto"/>
                <a:cs typeface="Roboto"/>
                <a:sym typeface="Roboto"/>
              </a:rPr>
              <a:t>good_for_kids</a:t>
            </a:r>
            <a:endParaRPr sz="1200">
              <a:solidFill>
                <a:srgbClr val="434343"/>
              </a:solidFill>
              <a:latin typeface="Roboto"/>
              <a:ea typeface="Roboto"/>
              <a:cs typeface="Roboto"/>
              <a:sym typeface="Roboto"/>
            </a:endParaRPr>
          </a:p>
          <a:p>
            <a:pPr indent="-304800" lvl="0" marL="457200" marR="0" rtl="0" algn="l">
              <a:lnSpc>
                <a:spcPct val="100000"/>
              </a:lnSpc>
              <a:spcBef>
                <a:spcPts val="1000"/>
              </a:spcBef>
              <a:spcAft>
                <a:spcPts val="0"/>
              </a:spcAft>
              <a:buClr>
                <a:schemeClr val="dk2"/>
              </a:buClr>
              <a:buSzPts val="1200"/>
              <a:buFont typeface="Roboto"/>
              <a:buChar char="●"/>
            </a:pPr>
            <a:r>
              <a:rPr lang="en" sz="1200">
                <a:solidFill>
                  <a:srgbClr val="434343"/>
                </a:solidFill>
                <a:latin typeface="Roboto"/>
                <a:ea typeface="Roboto"/>
                <a:cs typeface="Roboto"/>
                <a:sym typeface="Roboto"/>
              </a:rPr>
              <a:t>reservations</a:t>
            </a:r>
            <a:endParaRPr sz="1200">
              <a:solidFill>
                <a:srgbClr val="434343"/>
              </a:solidFill>
              <a:latin typeface="Roboto"/>
              <a:ea typeface="Roboto"/>
              <a:cs typeface="Roboto"/>
              <a:sym typeface="Roboto"/>
            </a:endParaRPr>
          </a:p>
          <a:p>
            <a:pPr indent="-304800" lvl="0" marL="457200" marR="0" rtl="0" algn="l">
              <a:lnSpc>
                <a:spcPct val="100000"/>
              </a:lnSpc>
              <a:spcBef>
                <a:spcPts val="1000"/>
              </a:spcBef>
              <a:spcAft>
                <a:spcPts val="0"/>
              </a:spcAft>
              <a:buClr>
                <a:schemeClr val="dk2"/>
              </a:buClr>
              <a:buSzPts val="1200"/>
              <a:buFont typeface="Roboto"/>
              <a:buChar char="●"/>
            </a:pPr>
            <a:r>
              <a:rPr lang="en" sz="1200">
                <a:solidFill>
                  <a:srgbClr val="434343"/>
                </a:solidFill>
                <a:latin typeface="Roboto"/>
                <a:ea typeface="Roboto"/>
                <a:cs typeface="Roboto"/>
                <a:sym typeface="Roboto"/>
              </a:rPr>
              <a:t>delivery</a:t>
            </a:r>
            <a:endParaRPr sz="1200">
              <a:solidFill>
                <a:srgbClr val="434343"/>
              </a:solidFill>
              <a:latin typeface="Roboto"/>
              <a:ea typeface="Roboto"/>
              <a:cs typeface="Roboto"/>
              <a:sym typeface="Roboto"/>
            </a:endParaRPr>
          </a:p>
          <a:p>
            <a:pPr indent="-304800" lvl="0" marL="457200" marR="0" rtl="0" algn="l">
              <a:lnSpc>
                <a:spcPct val="100000"/>
              </a:lnSpc>
              <a:spcBef>
                <a:spcPts val="1000"/>
              </a:spcBef>
              <a:spcAft>
                <a:spcPts val="0"/>
              </a:spcAft>
              <a:buClr>
                <a:schemeClr val="dk2"/>
              </a:buClr>
              <a:buSzPts val="1200"/>
              <a:buFont typeface="Roboto"/>
              <a:buChar char="●"/>
            </a:pPr>
            <a:r>
              <a:rPr lang="en" sz="1200">
                <a:solidFill>
                  <a:srgbClr val="434343"/>
                </a:solidFill>
                <a:latin typeface="Roboto"/>
                <a:ea typeface="Roboto"/>
                <a:cs typeface="Roboto"/>
                <a:sym typeface="Roboto"/>
              </a:rPr>
              <a:t>takeout</a:t>
            </a:r>
            <a:endParaRPr sz="1200">
              <a:solidFill>
                <a:srgbClr val="434343"/>
              </a:solidFill>
              <a:latin typeface="Roboto"/>
              <a:ea typeface="Roboto"/>
              <a:cs typeface="Roboto"/>
              <a:sym typeface="Roboto"/>
            </a:endParaRPr>
          </a:p>
          <a:p>
            <a:pPr indent="-304800" lvl="0" marL="457200" marR="0" rtl="0" algn="l">
              <a:lnSpc>
                <a:spcPct val="100000"/>
              </a:lnSpc>
              <a:spcBef>
                <a:spcPts val="1000"/>
              </a:spcBef>
              <a:spcAft>
                <a:spcPts val="0"/>
              </a:spcAft>
              <a:buClr>
                <a:schemeClr val="dk2"/>
              </a:buClr>
              <a:buSzPts val="1200"/>
              <a:buFont typeface="Roboto"/>
              <a:buChar char="●"/>
            </a:pPr>
            <a:r>
              <a:rPr lang="en" sz="1200">
                <a:solidFill>
                  <a:srgbClr val="434343"/>
                </a:solidFill>
                <a:latin typeface="Roboto"/>
                <a:ea typeface="Roboto"/>
                <a:cs typeface="Roboto"/>
                <a:sym typeface="Roboto"/>
              </a:rPr>
              <a:t>accepts_credit_cards</a:t>
            </a:r>
            <a:endParaRPr sz="1200">
              <a:solidFill>
                <a:srgbClr val="434343"/>
              </a:solidFill>
              <a:latin typeface="Roboto"/>
              <a:ea typeface="Roboto"/>
              <a:cs typeface="Roboto"/>
              <a:sym typeface="Roboto"/>
            </a:endParaRPr>
          </a:p>
          <a:p>
            <a:pPr indent="-304800" lvl="0" marL="457200" rtl="0" algn="l">
              <a:spcBef>
                <a:spcPts val="1000"/>
              </a:spcBef>
              <a:spcAft>
                <a:spcPts val="1000"/>
              </a:spcAft>
              <a:buClr>
                <a:srgbClr val="434343"/>
              </a:buClr>
              <a:buSzPts val="1200"/>
              <a:buFont typeface="Roboto"/>
              <a:buChar char="●"/>
            </a:pPr>
            <a:r>
              <a:rPr lang="en" sz="1200">
                <a:solidFill>
                  <a:schemeClr val="dk2"/>
                </a:solidFill>
                <a:latin typeface="Roboto"/>
                <a:ea typeface="Roboto"/>
                <a:cs typeface="Roboto"/>
                <a:sym typeface="Roboto"/>
              </a:rPr>
              <a:t>parking</a:t>
            </a:r>
            <a:endParaRPr sz="1200">
              <a:solidFill>
                <a:srgbClr val="434343"/>
              </a:solidFill>
              <a:latin typeface="Roboto"/>
              <a:ea typeface="Roboto"/>
              <a:cs typeface="Roboto"/>
              <a:sym typeface="Roboto"/>
            </a:endParaRPr>
          </a:p>
        </p:txBody>
      </p:sp>
      <p:sp>
        <p:nvSpPr>
          <p:cNvPr id="459" name="Google Shape;459;p30"/>
          <p:cNvSpPr txBox="1"/>
          <p:nvPr>
            <p:ph idx="1" type="subTitle"/>
          </p:nvPr>
        </p:nvSpPr>
        <p:spPr>
          <a:xfrm>
            <a:off x="4464150" y="1354600"/>
            <a:ext cx="3654600" cy="5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Dependent Variable (target)</a:t>
            </a:r>
            <a:endParaRPr/>
          </a:p>
        </p:txBody>
      </p:sp>
      <p:sp>
        <p:nvSpPr>
          <p:cNvPr id="460" name="Google Shape;460;p30"/>
          <p:cNvSpPr txBox="1"/>
          <p:nvPr/>
        </p:nvSpPr>
        <p:spPr>
          <a:xfrm>
            <a:off x="4464150" y="1841500"/>
            <a:ext cx="3377700" cy="12003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1000"/>
              </a:spcAft>
              <a:buClr>
                <a:schemeClr val="dk2"/>
              </a:buClr>
              <a:buSzPts val="1200"/>
              <a:buFont typeface="Roboto"/>
              <a:buChar char="●"/>
            </a:pPr>
            <a:r>
              <a:rPr lang="en" sz="1200">
                <a:solidFill>
                  <a:srgbClr val="434343"/>
                </a:solidFill>
                <a:latin typeface="Roboto"/>
                <a:ea typeface="Roboto"/>
                <a:cs typeface="Roboto"/>
                <a:sym typeface="Roboto"/>
              </a:rPr>
              <a:t>average star rating (half and full stars from 1 to 5)</a:t>
            </a:r>
            <a:endParaRPr sz="4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1"/>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66" name="Google Shape;466;p31"/>
          <p:cNvSpPr txBox="1"/>
          <p:nvPr>
            <p:ph idx="2" type="title"/>
          </p:nvPr>
        </p:nvSpPr>
        <p:spPr>
          <a:xfrm>
            <a:off x="5347800" y="1262375"/>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67" name="Google Shape;467;p31"/>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1"/>
          <p:cNvGrpSpPr/>
          <p:nvPr/>
        </p:nvGrpSpPr>
        <p:grpSpPr>
          <a:xfrm>
            <a:off x="411440" y="552667"/>
            <a:ext cx="3540893" cy="3930732"/>
            <a:chOff x="6271165" y="1060842"/>
            <a:chExt cx="3540893" cy="3930732"/>
          </a:xfrm>
        </p:grpSpPr>
        <p:grpSp>
          <p:nvGrpSpPr>
            <p:cNvPr id="469" name="Google Shape;469;p31"/>
            <p:cNvGrpSpPr/>
            <p:nvPr/>
          </p:nvGrpSpPr>
          <p:grpSpPr>
            <a:xfrm>
              <a:off x="6271165" y="2214577"/>
              <a:ext cx="730084" cy="597906"/>
              <a:chOff x="1968731" y="3237855"/>
              <a:chExt cx="911124" cy="746170"/>
            </a:xfrm>
          </p:grpSpPr>
          <p:sp>
            <p:nvSpPr>
              <p:cNvPr id="470" name="Google Shape;470;p31"/>
              <p:cNvSpPr/>
              <p:nvPr/>
            </p:nvSpPr>
            <p:spPr>
              <a:xfrm>
                <a:off x="2054462" y="3804260"/>
                <a:ext cx="739602" cy="179765"/>
              </a:xfrm>
              <a:custGeom>
                <a:rect b="b" l="l" r="r" t="t"/>
                <a:pathLst>
                  <a:path extrusionOk="0" h="5758" w="23690">
                    <a:moveTo>
                      <a:pt x="1" y="1"/>
                    </a:moveTo>
                    <a:lnTo>
                      <a:pt x="1" y="5758"/>
                    </a:lnTo>
                    <a:lnTo>
                      <a:pt x="23689" y="5758"/>
                    </a:lnTo>
                    <a:lnTo>
                      <a:pt x="236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2424268" y="3804260"/>
                <a:ext cx="369801" cy="179765"/>
              </a:xfrm>
              <a:custGeom>
                <a:rect b="b" l="l" r="r" t="t"/>
                <a:pathLst>
                  <a:path extrusionOk="0" h="5758" w="11845">
                    <a:moveTo>
                      <a:pt x="0" y="1"/>
                    </a:moveTo>
                    <a:lnTo>
                      <a:pt x="0" y="5758"/>
                    </a:lnTo>
                    <a:lnTo>
                      <a:pt x="11844" y="5758"/>
                    </a:lnTo>
                    <a:lnTo>
                      <a:pt x="118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2055930" y="3237855"/>
                <a:ext cx="736730" cy="508948"/>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2424268" y="3237855"/>
                <a:ext cx="368396" cy="508948"/>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1968731" y="3594768"/>
                <a:ext cx="911124" cy="246419"/>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2253430" y="3429423"/>
                <a:ext cx="53417" cy="53417"/>
              </a:xfrm>
              <a:custGeom>
                <a:rect b="b" l="l" r="r" t="t"/>
                <a:pathLst>
                  <a:path extrusionOk="0" h="1711" w="1711">
                    <a:moveTo>
                      <a:pt x="1" y="0"/>
                    </a:moveTo>
                    <a:lnTo>
                      <a:pt x="1" y="1711"/>
                    </a:lnTo>
                    <a:lnTo>
                      <a:pt x="1711" y="1711"/>
                    </a:lnTo>
                    <a:lnTo>
                      <a:pt x="1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2541719" y="3429423"/>
                <a:ext cx="53417" cy="53417"/>
              </a:xfrm>
              <a:custGeom>
                <a:rect b="b" l="l" r="r" t="t"/>
                <a:pathLst>
                  <a:path extrusionOk="0" h="1711" w="1711">
                    <a:moveTo>
                      <a:pt x="1" y="0"/>
                    </a:moveTo>
                    <a:lnTo>
                      <a:pt x="1" y="1711"/>
                    </a:lnTo>
                    <a:lnTo>
                      <a:pt x="1711" y="1711"/>
                    </a:lnTo>
                    <a:lnTo>
                      <a:pt x="1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2397543" y="3334480"/>
                <a:ext cx="53449" cy="53417"/>
              </a:xfrm>
              <a:custGeom>
                <a:rect b="b" l="l" r="r" t="t"/>
                <a:pathLst>
                  <a:path extrusionOk="0" h="1711" w="1712">
                    <a:moveTo>
                      <a:pt x="1" y="1"/>
                    </a:moveTo>
                    <a:lnTo>
                      <a:pt x="1" y="1711"/>
                    </a:lnTo>
                    <a:lnTo>
                      <a:pt x="1711" y="1711"/>
                    </a:lnTo>
                    <a:lnTo>
                      <a:pt x="1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2424268" y="3334480"/>
                <a:ext cx="26724" cy="53417"/>
              </a:xfrm>
              <a:custGeom>
                <a:rect b="b" l="l" r="r" t="t"/>
                <a:pathLst>
                  <a:path extrusionOk="0" h="1711" w="856">
                    <a:moveTo>
                      <a:pt x="0" y="1"/>
                    </a:moveTo>
                    <a:lnTo>
                      <a:pt x="0" y="1711"/>
                    </a:lnTo>
                    <a:lnTo>
                      <a:pt x="855" y="1711"/>
                    </a:lnTo>
                    <a:lnTo>
                      <a:pt x="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2576124" y="3594581"/>
                <a:ext cx="113922" cy="189849"/>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2126925" y="3651497"/>
                <a:ext cx="158161" cy="132935"/>
              </a:xfrm>
              <a:custGeom>
                <a:rect b="b" l="l" r="r" t="t"/>
                <a:pathLst>
                  <a:path extrusionOk="0" h="4258" w="5066">
                    <a:moveTo>
                      <a:pt x="2979" y="1"/>
                    </a:moveTo>
                    <a:lnTo>
                      <a:pt x="0" y="4258"/>
                    </a:lnTo>
                    <a:lnTo>
                      <a:pt x="2087" y="4258"/>
                    </a:lnTo>
                    <a:lnTo>
                      <a:pt x="50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2345187" y="3651497"/>
                <a:ext cx="158192" cy="132935"/>
              </a:xfrm>
              <a:custGeom>
                <a:rect b="b" l="l" r="r" t="t"/>
                <a:pathLst>
                  <a:path extrusionOk="0" h="4258" w="5067">
                    <a:moveTo>
                      <a:pt x="2979" y="1"/>
                    </a:moveTo>
                    <a:lnTo>
                      <a:pt x="1" y="4258"/>
                    </a:lnTo>
                    <a:lnTo>
                      <a:pt x="2088" y="4258"/>
                    </a:lnTo>
                    <a:lnTo>
                      <a:pt x="50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424268" y="3651497"/>
                <a:ext cx="79111" cy="113016"/>
              </a:xfrm>
              <a:custGeom>
                <a:rect b="b" l="l" r="r" t="t"/>
                <a:pathLst>
                  <a:path extrusionOk="0" h="3620" w="2534">
                    <a:moveTo>
                      <a:pt x="446" y="1"/>
                    </a:moveTo>
                    <a:lnTo>
                      <a:pt x="0" y="639"/>
                    </a:lnTo>
                    <a:lnTo>
                      <a:pt x="0" y="3620"/>
                    </a:lnTo>
                    <a:lnTo>
                      <a:pt x="2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2633070" y="3594581"/>
                <a:ext cx="56976" cy="189818"/>
              </a:xfrm>
              <a:custGeom>
                <a:rect b="b" l="l" r="r" t="t"/>
                <a:pathLst>
                  <a:path extrusionOk="0" h="6080" w="1825">
                    <a:moveTo>
                      <a:pt x="1" y="1"/>
                    </a:moveTo>
                    <a:lnTo>
                      <a:pt x="1" y="6079"/>
                    </a:lnTo>
                    <a:cubicBezTo>
                      <a:pt x="1008" y="6079"/>
                      <a:pt x="1824" y="5263"/>
                      <a:pt x="1824" y="4256"/>
                    </a:cubicBezTo>
                    <a:lnTo>
                      <a:pt x="18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1"/>
            <p:cNvGrpSpPr/>
            <p:nvPr/>
          </p:nvGrpSpPr>
          <p:grpSpPr>
            <a:xfrm rot="-358812">
              <a:off x="6451047" y="1216708"/>
              <a:ext cx="3181144" cy="3619000"/>
              <a:chOff x="8890095" y="3665125"/>
              <a:chExt cx="2909806" cy="3310314"/>
            </a:xfrm>
          </p:grpSpPr>
          <p:sp>
            <p:nvSpPr>
              <p:cNvPr id="485" name="Google Shape;485;p31"/>
              <p:cNvSpPr/>
              <p:nvPr/>
            </p:nvSpPr>
            <p:spPr>
              <a:xfrm>
                <a:off x="9441440" y="4001047"/>
                <a:ext cx="2358461" cy="2974393"/>
              </a:xfrm>
              <a:custGeom>
                <a:rect b="b" l="l" r="r" t="t"/>
                <a:pathLst>
                  <a:path extrusionOk="0" h="139218" w="110389">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9434902" y="3993869"/>
                <a:ext cx="2273706" cy="2875344"/>
              </a:xfrm>
              <a:custGeom>
                <a:rect b="b" l="l" r="r" t="t"/>
                <a:pathLst>
                  <a:path extrusionOk="0" h="134582" w="106422">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9626995" y="4143231"/>
                <a:ext cx="1946480" cy="2382497"/>
              </a:xfrm>
              <a:custGeom>
                <a:rect b="b" l="l" r="r" t="t"/>
                <a:pathLst>
                  <a:path extrusionOk="0" h="111514" w="91106">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10033400" y="6444477"/>
                <a:ext cx="224140" cy="218222"/>
              </a:xfrm>
              <a:custGeom>
                <a:rect b="b" l="l" r="r" t="t"/>
                <a:pathLst>
                  <a:path extrusionOk="0" h="10214" w="10491">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9437616" y="3665125"/>
                <a:ext cx="966873" cy="965591"/>
              </a:xfrm>
              <a:custGeom>
                <a:rect b="b" l="l" r="r" t="t"/>
                <a:pathLst>
                  <a:path extrusionOk="0" h="45195" w="45255">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9606442" y="3997864"/>
                <a:ext cx="1541164" cy="1825532"/>
              </a:xfrm>
              <a:custGeom>
                <a:rect b="b" l="l" r="r" t="t"/>
                <a:pathLst>
                  <a:path extrusionOk="0" h="85445" w="72135">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9897476" y="4552328"/>
                <a:ext cx="1509736" cy="1443056"/>
              </a:xfrm>
              <a:custGeom>
                <a:rect b="b" l="l" r="r" t="t"/>
                <a:pathLst>
                  <a:path extrusionOk="0" h="67543" w="70664">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9116628" y="4688252"/>
                <a:ext cx="1530738" cy="990674"/>
              </a:xfrm>
              <a:custGeom>
                <a:rect b="b" l="l" r="r" t="t"/>
                <a:pathLst>
                  <a:path extrusionOk="0" h="46369" w="71647">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8890095" y="4836098"/>
                <a:ext cx="425997" cy="270032"/>
              </a:xfrm>
              <a:custGeom>
                <a:rect b="b" l="l" r="r" t="t"/>
                <a:pathLst>
                  <a:path extrusionOk="0" h="12639" w="19939">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2"/>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Heat Map Visualization</a:t>
            </a:r>
            <a:endParaRPr/>
          </a:p>
        </p:txBody>
      </p:sp>
      <p:pic>
        <p:nvPicPr>
          <p:cNvPr id="499" name="Google Shape;499;p32"/>
          <p:cNvPicPr preferRelativeResize="0"/>
          <p:nvPr/>
        </p:nvPicPr>
        <p:blipFill>
          <a:blip r:embed="rId3">
            <a:alphaModFix/>
          </a:blip>
          <a:stretch>
            <a:fillRect/>
          </a:stretch>
        </p:blipFill>
        <p:spPr>
          <a:xfrm>
            <a:off x="796050" y="1231325"/>
            <a:ext cx="4234076" cy="3651350"/>
          </a:xfrm>
          <a:prstGeom prst="rect">
            <a:avLst/>
          </a:prstGeom>
          <a:noFill/>
          <a:ln>
            <a:noFill/>
          </a:ln>
        </p:spPr>
      </p:pic>
      <p:sp>
        <p:nvSpPr>
          <p:cNvPr id="500" name="Google Shape;500;p32"/>
          <p:cNvSpPr txBox="1"/>
          <p:nvPr/>
        </p:nvSpPr>
        <p:spPr>
          <a:xfrm>
            <a:off x="5553850" y="1449075"/>
            <a:ext cx="3091800" cy="226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Used matplotlib.pyplot and seaborn to create a heat map.</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Calculates correlations (-1 to 1) between two variables (columns) from the dataset.</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3"/>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Population VS Star Rating Map</a:t>
            </a:r>
            <a:endParaRPr/>
          </a:p>
        </p:txBody>
      </p:sp>
      <p:pic>
        <p:nvPicPr>
          <p:cNvPr id="506" name="Google Shape;506;p33"/>
          <p:cNvPicPr preferRelativeResize="0"/>
          <p:nvPr/>
        </p:nvPicPr>
        <p:blipFill rotWithShape="1">
          <a:blip r:embed="rId3">
            <a:alphaModFix/>
          </a:blip>
          <a:srcRect b="0" l="0" r="29829" t="0"/>
          <a:stretch/>
        </p:blipFill>
        <p:spPr>
          <a:xfrm>
            <a:off x="435375" y="1535625"/>
            <a:ext cx="4198701" cy="2072250"/>
          </a:xfrm>
          <a:prstGeom prst="rect">
            <a:avLst/>
          </a:prstGeom>
          <a:noFill/>
          <a:ln>
            <a:noFill/>
          </a:ln>
        </p:spPr>
      </p:pic>
      <p:pic>
        <p:nvPicPr>
          <p:cNvPr id="507" name="Google Shape;507;p33"/>
          <p:cNvPicPr preferRelativeResize="0"/>
          <p:nvPr/>
        </p:nvPicPr>
        <p:blipFill>
          <a:blip r:embed="rId4">
            <a:alphaModFix/>
          </a:blip>
          <a:stretch>
            <a:fillRect/>
          </a:stretch>
        </p:blipFill>
        <p:spPr>
          <a:xfrm>
            <a:off x="5277693" y="1535625"/>
            <a:ext cx="3070257" cy="2072250"/>
          </a:xfrm>
          <a:prstGeom prst="rect">
            <a:avLst/>
          </a:prstGeom>
          <a:noFill/>
          <a:ln>
            <a:noFill/>
          </a:ln>
        </p:spPr>
      </p:pic>
      <p:pic>
        <p:nvPicPr>
          <p:cNvPr id="508" name="Google Shape;508;p33"/>
          <p:cNvPicPr preferRelativeResize="0"/>
          <p:nvPr/>
        </p:nvPicPr>
        <p:blipFill rotWithShape="1">
          <a:blip r:embed="rId3">
            <a:alphaModFix/>
          </a:blip>
          <a:srcRect b="0" l="90678" r="0" t="0"/>
          <a:stretch/>
        </p:blipFill>
        <p:spPr>
          <a:xfrm>
            <a:off x="4457224" y="1535625"/>
            <a:ext cx="557800" cy="2072250"/>
          </a:xfrm>
          <a:prstGeom prst="rect">
            <a:avLst/>
          </a:prstGeom>
          <a:noFill/>
          <a:ln>
            <a:noFill/>
          </a:ln>
        </p:spPr>
      </p:pic>
      <p:sp>
        <p:nvSpPr>
          <p:cNvPr id="509" name="Google Shape;509;p33"/>
          <p:cNvSpPr txBox="1"/>
          <p:nvPr/>
        </p:nvSpPr>
        <p:spPr>
          <a:xfrm>
            <a:off x="1333950" y="3976125"/>
            <a:ext cx="6476100" cy="75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plotly.graph_objects.Scattergeo object plots restaurants based on longitude and latitude.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Dot sizes correlate to population size based on the restaurant’s zip code.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