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  <p:sldId id="257" r:id="rId6"/>
    <p:sldId id="258" r:id="rId7"/>
    <p:sldId id="259" r:id="rId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55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56994" y="3616313"/>
            <a:ext cx="8478011" cy="19227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56994" y="3616313"/>
            <a:ext cx="8478011" cy="19227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2022-09-06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2022-09-06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2022-09-06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2022-09-06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2022-09-06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12765" y="882777"/>
            <a:ext cx="966469" cy="299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32840" y="1793189"/>
            <a:ext cx="9926319" cy="3525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2022-09-06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45339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3570"/>
              </a:spcBef>
            </a:pPr>
            <a:r>
              <a:rPr spc="-370" dirty="0"/>
              <a:t>Projektas </a:t>
            </a:r>
            <a:r>
              <a:rPr spc="-375" dirty="0"/>
              <a:t>“Biudžetas” </a:t>
            </a:r>
            <a:r>
              <a:rPr spc="-204" dirty="0"/>
              <a:t>I</a:t>
            </a:r>
            <a:r>
              <a:rPr spc="-680" dirty="0"/>
              <a:t> </a:t>
            </a:r>
            <a:r>
              <a:rPr spc="-300" dirty="0"/>
              <a:t>dalis</a:t>
            </a:r>
          </a:p>
          <a:p>
            <a:pPr marL="2540" algn="ctr">
              <a:lnSpc>
                <a:spcPct val="100000"/>
              </a:lnSpc>
              <a:spcBef>
                <a:spcPts val="1385"/>
              </a:spcBef>
            </a:pPr>
            <a:r>
              <a:rPr sz="2400" spc="-5" dirty="0">
                <a:latin typeface="Carlito"/>
                <a:cs typeface="Carlito"/>
              </a:rPr>
              <a:t>Martynas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Mitrulevičius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93163" y="1625885"/>
            <a:ext cx="2020242" cy="13336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682739"/>
            <a:ext cx="12192000" cy="175260"/>
          </a:xfrm>
          <a:custGeom>
            <a:avLst/>
            <a:gdLst/>
            <a:ahLst/>
            <a:cxnLst/>
            <a:rect l="l" t="t" r="r" b="b"/>
            <a:pathLst>
              <a:path w="12192000" h="175259">
                <a:moveTo>
                  <a:pt x="12192000" y="0"/>
                </a:moveTo>
                <a:lnTo>
                  <a:pt x="0" y="0"/>
                </a:lnTo>
                <a:lnTo>
                  <a:pt x="0" y="175260"/>
                </a:lnTo>
                <a:lnTo>
                  <a:pt x="12192000" y="1752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19665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95" dirty="0">
                <a:latin typeface="Trebuchet MS"/>
                <a:cs typeface="Trebuchet MS"/>
              </a:rPr>
              <a:t>U</a:t>
            </a:r>
            <a:r>
              <a:rPr sz="4400" b="0" spc="-380" dirty="0">
                <a:latin typeface="Trebuchet MS"/>
                <a:cs typeface="Trebuchet MS"/>
              </a:rPr>
              <a:t>ž</a:t>
            </a:r>
            <a:r>
              <a:rPr sz="4400" b="0" spc="-215" dirty="0">
                <a:latin typeface="Trebuchet MS"/>
                <a:cs typeface="Trebuchet MS"/>
              </a:rPr>
              <a:t>d</a:t>
            </a:r>
            <a:r>
              <a:rPr sz="4400" b="0" spc="-165" dirty="0">
                <a:latin typeface="Trebuchet MS"/>
                <a:cs typeface="Trebuchet MS"/>
              </a:rPr>
              <a:t>u</a:t>
            </a:r>
            <a:r>
              <a:rPr sz="4400" b="0" spc="-120" dirty="0">
                <a:latin typeface="Trebuchet MS"/>
                <a:cs typeface="Trebuchet MS"/>
              </a:rPr>
              <a:t>o</a:t>
            </a:r>
            <a:r>
              <a:rPr sz="4400" b="0" spc="-325" dirty="0">
                <a:latin typeface="Trebuchet MS"/>
                <a:cs typeface="Trebuchet MS"/>
              </a:rPr>
              <a:t>t</a:t>
            </a:r>
            <a:r>
              <a:rPr sz="4400" b="0" spc="-315" dirty="0">
                <a:latin typeface="Trebuchet MS"/>
                <a:cs typeface="Trebuchet MS"/>
              </a:rPr>
              <a:t>i</a:t>
            </a:r>
            <a:r>
              <a:rPr sz="4400" b="0" spc="-80" dirty="0">
                <a:latin typeface="Trebuchet MS"/>
                <a:cs typeface="Trebuchet MS"/>
              </a:rPr>
              <a:t>s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06841"/>
            <a:ext cx="9889490" cy="375348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rlito"/>
                <a:cs typeface="Carlito"/>
              </a:rPr>
              <a:t>Sukurti </a:t>
            </a:r>
            <a:r>
              <a:rPr sz="2800" spc="-20" dirty="0">
                <a:latin typeface="Carlito"/>
                <a:cs typeface="Carlito"/>
              </a:rPr>
              <a:t>programą, </a:t>
            </a:r>
            <a:r>
              <a:rPr sz="2800" spc="-15" dirty="0">
                <a:latin typeface="Carlito"/>
                <a:cs typeface="Carlito"/>
              </a:rPr>
              <a:t>kuri </a:t>
            </a:r>
            <a:r>
              <a:rPr sz="2800" spc="-20" dirty="0">
                <a:latin typeface="Carlito"/>
                <a:cs typeface="Carlito"/>
              </a:rPr>
              <a:t>mokėtų </a:t>
            </a:r>
            <a:r>
              <a:rPr sz="2800" spc="-10" dirty="0">
                <a:latin typeface="Carlito"/>
                <a:cs typeface="Carlito"/>
              </a:rPr>
              <a:t>saugoti </a:t>
            </a:r>
            <a:r>
              <a:rPr sz="2800" spc="-5" dirty="0">
                <a:latin typeface="Carlito"/>
                <a:cs typeface="Carlito"/>
              </a:rPr>
              <a:t>pajamų ir išlaidų</a:t>
            </a:r>
            <a:r>
              <a:rPr sz="2800" spc="19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įrašus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rlito"/>
                <a:cs typeface="Carlito"/>
              </a:rPr>
              <a:t>Pajamas </a:t>
            </a:r>
            <a:r>
              <a:rPr sz="2800" spc="-5" dirty="0">
                <a:latin typeface="Carlito"/>
                <a:cs typeface="Carlito"/>
              </a:rPr>
              <a:t>ir išlaidas </a:t>
            </a:r>
            <a:r>
              <a:rPr sz="2800" spc="-10" dirty="0">
                <a:latin typeface="Carlito"/>
                <a:cs typeface="Carlito"/>
              </a:rPr>
              <a:t>įveda</a:t>
            </a:r>
            <a:r>
              <a:rPr sz="2800" spc="3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vartotojas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rlito"/>
                <a:cs typeface="Carlito"/>
              </a:rPr>
              <a:t>Dvi </a:t>
            </a:r>
            <a:r>
              <a:rPr sz="2800" spc="-5" dirty="0">
                <a:latin typeface="Carlito"/>
                <a:cs typeface="Carlito"/>
              </a:rPr>
              <a:t>klasės </a:t>
            </a:r>
            <a:r>
              <a:rPr sz="2800" b="1" spc="-15" dirty="0">
                <a:latin typeface="Carlito"/>
                <a:cs typeface="Carlito"/>
              </a:rPr>
              <a:t>PajamuIrasas </a:t>
            </a:r>
            <a:r>
              <a:rPr sz="2800" spc="-5" dirty="0">
                <a:latin typeface="Carlito"/>
                <a:cs typeface="Carlito"/>
              </a:rPr>
              <a:t>ir </a:t>
            </a:r>
            <a:r>
              <a:rPr sz="2800" b="1" spc="-10" dirty="0">
                <a:latin typeface="Carlito"/>
                <a:cs typeface="Carlito"/>
              </a:rPr>
              <a:t>IslaiduIrasas </a:t>
            </a:r>
            <a:r>
              <a:rPr sz="2800" spc="-10" dirty="0">
                <a:latin typeface="Carlito"/>
                <a:cs typeface="Carlito"/>
              </a:rPr>
              <a:t>saugo</a:t>
            </a:r>
            <a:r>
              <a:rPr sz="2800" spc="12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informaciją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Klasė </a:t>
            </a:r>
            <a:r>
              <a:rPr sz="2800" b="1" spc="-15" dirty="0">
                <a:latin typeface="Carlito"/>
                <a:cs typeface="Carlito"/>
              </a:rPr>
              <a:t>Biudzetas </a:t>
            </a:r>
            <a:r>
              <a:rPr sz="2800" spc="-5" dirty="0">
                <a:latin typeface="Carlito"/>
                <a:cs typeface="Carlito"/>
              </a:rPr>
              <a:t>turi du</a:t>
            </a:r>
            <a:r>
              <a:rPr sz="2800" spc="3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masyvus:</a:t>
            </a:r>
            <a:endParaRPr sz="28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244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10" dirty="0">
                <a:latin typeface="Carlito"/>
                <a:cs typeface="Carlito"/>
              </a:rPr>
              <a:t>PajamuIrasas[] </a:t>
            </a:r>
            <a:r>
              <a:rPr sz="2400" spc="-5" dirty="0">
                <a:latin typeface="Carlito"/>
                <a:cs typeface="Carlito"/>
              </a:rPr>
              <a:t>pajamos </a:t>
            </a:r>
            <a:r>
              <a:rPr sz="2400" dirty="0">
                <a:latin typeface="Carlito"/>
                <a:cs typeface="Carlito"/>
              </a:rPr>
              <a:t>= </a:t>
            </a:r>
            <a:r>
              <a:rPr sz="2400" spc="-5" dirty="0">
                <a:latin typeface="Carlito"/>
                <a:cs typeface="Carlito"/>
              </a:rPr>
              <a:t>new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PajamuIrasas[100];</a:t>
            </a:r>
            <a:endParaRPr sz="24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Carlito"/>
                <a:cs typeface="Carlito"/>
              </a:rPr>
              <a:t>IslaiduIrasas[] </a:t>
            </a:r>
            <a:r>
              <a:rPr sz="2400" dirty="0">
                <a:latin typeface="Carlito"/>
                <a:cs typeface="Carlito"/>
              </a:rPr>
              <a:t>islaidos = </a:t>
            </a:r>
            <a:r>
              <a:rPr sz="2400" spc="-5" dirty="0">
                <a:latin typeface="Carlito"/>
                <a:cs typeface="Carlito"/>
              </a:rPr>
              <a:t>new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IslaiduIrasas[100];</a:t>
            </a:r>
            <a:endParaRPr sz="2400">
              <a:latin typeface="Carlito"/>
              <a:cs typeface="Carlito"/>
            </a:endParaRPr>
          </a:p>
          <a:p>
            <a:pPr marL="241300" indent="-228600">
              <a:lnSpc>
                <a:spcPts val="3190"/>
              </a:lnSpc>
              <a:spcBef>
                <a:spcPts val="63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Klasė </a:t>
            </a:r>
            <a:r>
              <a:rPr sz="2800" spc="-20" dirty="0">
                <a:latin typeface="Carlito"/>
                <a:cs typeface="Carlito"/>
              </a:rPr>
              <a:t>Programa </a:t>
            </a:r>
            <a:r>
              <a:rPr sz="2800" spc="-5" dirty="0">
                <a:latin typeface="Carlito"/>
                <a:cs typeface="Carlito"/>
              </a:rPr>
              <a:t>turi </a:t>
            </a:r>
            <a:r>
              <a:rPr sz="2800" spc="-15" dirty="0">
                <a:latin typeface="Carlito"/>
                <a:cs typeface="Carlito"/>
              </a:rPr>
              <a:t>metodą </a:t>
            </a:r>
            <a:r>
              <a:rPr sz="2800" b="1" spc="-5" dirty="0">
                <a:latin typeface="Carlito"/>
                <a:cs typeface="Carlito"/>
              </a:rPr>
              <a:t>main</a:t>
            </a:r>
            <a:r>
              <a:rPr sz="2800" spc="-5" dirty="0">
                <a:latin typeface="Carlito"/>
                <a:cs typeface="Carlito"/>
              </a:rPr>
              <a:t>. </a:t>
            </a:r>
            <a:r>
              <a:rPr sz="2800" spc="-10" dirty="0">
                <a:latin typeface="Carlito"/>
                <a:cs typeface="Carlito"/>
              </a:rPr>
              <a:t>Šiame </a:t>
            </a:r>
            <a:r>
              <a:rPr sz="2800" b="1" spc="-10" dirty="0">
                <a:latin typeface="Carlito"/>
                <a:cs typeface="Carlito"/>
              </a:rPr>
              <a:t>main </a:t>
            </a:r>
            <a:r>
              <a:rPr sz="2800" spc="-15" dirty="0">
                <a:latin typeface="Carlito"/>
                <a:cs typeface="Carlito"/>
              </a:rPr>
              <a:t>metode</a:t>
            </a:r>
            <a:r>
              <a:rPr sz="2800" spc="17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sukuriamas</a:t>
            </a:r>
            <a:endParaRPr sz="2800">
              <a:latin typeface="Carlito"/>
              <a:cs typeface="Carlito"/>
            </a:endParaRPr>
          </a:p>
          <a:p>
            <a:pPr marL="241300">
              <a:lnSpc>
                <a:spcPts val="3190"/>
              </a:lnSpc>
            </a:pPr>
            <a:r>
              <a:rPr sz="2800" b="1" spc="-15" dirty="0">
                <a:latin typeface="Carlito"/>
                <a:cs typeface="Carlito"/>
              </a:rPr>
              <a:t>Biudzeto</a:t>
            </a:r>
            <a:r>
              <a:rPr sz="2800" b="1" spc="-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objektas.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55536" y="177053"/>
            <a:ext cx="968918" cy="6406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682739"/>
            <a:ext cx="12192000" cy="175260"/>
          </a:xfrm>
          <a:custGeom>
            <a:avLst/>
            <a:gdLst/>
            <a:ahLst/>
            <a:cxnLst/>
            <a:rect l="l" t="t" r="r" b="b"/>
            <a:pathLst>
              <a:path w="12192000" h="175259">
                <a:moveTo>
                  <a:pt x="12192000" y="0"/>
                </a:moveTo>
                <a:lnTo>
                  <a:pt x="0" y="0"/>
                </a:lnTo>
                <a:lnTo>
                  <a:pt x="0" y="175260"/>
                </a:lnTo>
                <a:lnTo>
                  <a:pt x="12192000" y="1752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18542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260" dirty="0">
                <a:latin typeface="Trebuchet MS"/>
                <a:cs typeface="Trebuchet MS"/>
              </a:rPr>
              <a:t>Detaliau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765" marR="5080">
              <a:lnSpc>
                <a:spcPct val="90000"/>
              </a:lnSpc>
              <a:spcBef>
                <a:spcPts val="434"/>
              </a:spcBef>
            </a:pPr>
            <a:r>
              <a:rPr spc="-15" dirty="0"/>
              <a:t>Sukurti </a:t>
            </a:r>
            <a:r>
              <a:rPr spc="-5" dirty="0"/>
              <a:t>dvi klases: </a:t>
            </a:r>
            <a:r>
              <a:rPr spc="-10" dirty="0"/>
              <a:t>PajamuIrasas, IslaiduIrasas. </a:t>
            </a:r>
            <a:r>
              <a:rPr spc="-5" dirty="0"/>
              <a:t>Šios dvi klasės apjungs  pajamų, išlaidų </a:t>
            </a:r>
            <a:r>
              <a:rPr spc="-10" dirty="0"/>
              <a:t>informaciją. </a:t>
            </a:r>
            <a:r>
              <a:rPr spc="-145" dirty="0"/>
              <a:t>T.y. </a:t>
            </a:r>
            <a:r>
              <a:rPr spc="-15" dirty="0"/>
              <a:t>atliekant </a:t>
            </a:r>
            <a:r>
              <a:rPr spc="-10" dirty="0"/>
              <a:t>operaciją </a:t>
            </a:r>
            <a:r>
              <a:rPr spc="-15" dirty="0"/>
              <a:t>"įvesti </a:t>
            </a:r>
            <a:r>
              <a:rPr spc="-5" dirty="0"/>
              <a:t>pajamas"  </a:t>
            </a:r>
            <a:r>
              <a:rPr spc="-10" dirty="0"/>
              <a:t>bus sukuriamas </a:t>
            </a:r>
            <a:r>
              <a:rPr spc="-5" dirty="0"/>
              <a:t>naujas </a:t>
            </a:r>
            <a:r>
              <a:rPr spc="-15" dirty="0"/>
              <a:t>PajamuIraso </a:t>
            </a:r>
            <a:r>
              <a:rPr spc="-10" dirty="0"/>
              <a:t>objektas, </a:t>
            </a:r>
            <a:r>
              <a:rPr spc="-15" dirty="0"/>
              <a:t>kuriame </a:t>
            </a:r>
            <a:r>
              <a:rPr spc="-10" dirty="0"/>
              <a:t>išsaugosime:  [sumą], </a:t>
            </a:r>
            <a:r>
              <a:rPr spc="-15" dirty="0"/>
              <a:t>[kategorijos </a:t>
            </a:r>
            <a:r>
              <a:rPr spc="-10" dirty="0"/>
              <a:t>indeksą], </a:t>
            </a:r>
            <a:r>
              <a:rPr spc="-15" dirty="0"/>
              <a:t>[data],[požymį, </a:t>
            </a:r>
            <a:r>
              <a:rPr spc="-5" dirty="0"/>
              <a:t>ar </a:t>
            </a:r>
            <a:r>
              <a:rPr spc="-15" dirty="0"/>
              <a:t>pinigai </a:t>
            </a:r>
            <a:r>
              <a:rPr spc="-10" dirty="0"/>
              <a:t>gauti </a:t>
            </a:r>
            <a:r>
              <a:rPr spc="-5" dirty="0"/>
              <a:t>į </a:t>
            </a:r>
            <a:r>
              <a:rPr spc="-25" dirty="0"/>
              <a:t>banko  </a:t>
            </a:r>
            <a:r>
              <a:rPr spc="-10" dirty="0"/>
              <a:t>sąskaitą], [papildomą </a:t>
            </a:r>
            <a:r>
              <a:rPr spc="-15" dirty="0"/>
              <a:t>informaciją]. Sukurtą </a:t>
            </a:r>
            <a:r>
              <a:rPr spc="-10" dirty="0"/>
              <a:t>objektą padėsime </a:t>
            </a:r>
            <a:r>
              <a:rPr spc="-5" dirty="0"/>
              <a:t>į  pajamų </a:t>
            </a:r>
            <a:r>
              <a:rPr spc="-10" dirty="0"/>
              <a:t>masyvą. Analogiškai </a:t>
            </a:r>
            <a:r>
              <a:rPr spc="-5" dirty="0"/>
              <a:t>su išlaidomis... </a:t>
            </a:r>
            <a:r>
              <a:rPr spc="-10" dirty="0"/>
              <a:t>objekte </a:t>
            </a:r>
            <a:r>
              <a:rPr spc="-5" dirty="0"/>
              <a:t>išsaugo išlaidų  </a:t>
            </a:r>
            <a:r>
              <a:rPr spc="-10" dirty="0"/>
              <a:t>operacijos susijusią informaciją: [suma], </a:t>
            </a:r>
            <a:r>
              <a:rPr spc="-15" dirty="0"/>
              <a:t>[kategorijos </a:t>
            </a:r>
            <a:r>
              <a:rPr spc="-10" dirty="0"/>
              <a:t>indeksas], </a:t>
            </a:r>
            <a:r>
              <a:rPr spc="-20" dirty="0"/>
              <a:t>[data  </a:t>
            </a:r>
            <a:r>
              <a:rPr spc="-5" dirty="0"/>
              <a:t>su </a:t>
            </a:r>
            <a:r>
              <a:rPr spc="-15" dirty="0"/>
              <a:t>laiku], </a:t>
            </a:r>
            <a:r>
              <a:rPr spc="-10" dirty="0"/>
              <a:t>[atsiskaitymo būdas], </a:t>
            </a:r>
            <a:r>
              <a:rPr spc="-25" dirty="0"/>
              <a:t>[kokia </a:t>
            </a:r>
            <a:r>
              <a:rPr spc="-30" dirty="0"/>
              <a:t>banko </a:t>
            </a:r>
            <a:r>
              <a:rPr spc="-20" dirty="0"/>
              <a:t>kortele], </a:t>
            </a:r>
            <a:r>
              <a:rPr spc="-5" dirty="0"/>
              <a:t>[...]. </a:t>
            </a:r>
            <a:r>
              <a:rPr spc="-15" dirty="0"/>
              <a:t>Sukurtą  </a:t>
            </a:r>
            <a:r>
              <a:rPr spc="-10" dirty="0"/>
              <a:t>objektą </a:t>
            </a:r>
            <a:r>
              <a:rPr spc="-15" dirty="0"/>
              <a:t>patalpinti </a:t>
            </a:r>
            <a:r>
              <a:rPr spc="-5" dirty="0"/>
              <a:t>į </a:t>
            </a:r>
            <a:r>
              <a:rPr spc="-10" dirty="0"/>
              <a:t>išlaidų</a:t>
            </a:r>
            <a:r>
              <a:rPr spc="90" dirty="0"/>
              <a:t> </a:t>
            </a:r>
            <a:r>
              <a:rPr spc="-10" dirty="0"/>
              <a:t>masyvą.</a:t>
            </a:r>
          </a:p>
        </p:txBody>
      </p:sp>
      <p:sp>
        <p:nvSpPr>
          <p:cNvPr id="4" name="object 4"/>
          <p:cNvSpPr/>
          <p:nvPr/>
        </p:nvSpPr>
        <p:spPr>
          <a:xfrm>
            <a:off x="11155536" y="177053"/>
            <a:ext cx="968918" cy="6406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682739"/>
            <a:ext cx="12192000" cy="175260"/>
          </a:xfrm>
          <a:custGeom>
            <a:avLst/>
            <a:gdLst/>
            <a:ahLst/>
            <a:cxnLst/>
            <a:rect l="l" t="t" r="r" b="b"/>
            <a:pathLst>
              <a:path w="12192000" h="175259">
                <a:moveTo>
                  <a:pt x="12192000" y="0"/>
                </a:moveTo>
                <a:lnTo>
                  <a:pt x="0" y="0"/>
                </a:lnTo>
                <a:lnTo>
                  <a:pt x="0" y="175260"/>
                </a:lnTo>
                <a:lnTo>
                  <a:pt x="12192000" y="1752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55536" y="177053"/>
            <a:ext cx="968918" cy="6406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682739"/>
            <a:ext cx="12192000" cy="175260"/>
          </a:xfrm>
          <a:custGeom>
            <a:avLst/>
            <a:gdLst/>
            <a:ahLst/>
            <a:cxnLst/>
            <a:rect l="l" t="t" r="r" b="b"/>
            <a:pathLst>
              <a:path w="12192000" h="175259">
                <a:moveTo>
                  <a:pt x="12192000" y="0"/>
                </a:moveTo>
                <a:lnTo>
                  <a:pt x="0" y="0"/>
                </a:lnTo>
                <a:lnTo>
                  <a:pt x="0" y="175260"/>
                </a:lnTo>
                <a:lnTo>
                  <a:pt x="12192000" y="1752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333738" y="1053846"/>
            <a:ext cx="2477262" cy="1551707"/>
          </a:xfrm>
          <a:prstGeom prst="rect">
            <a:avLst/>
          </a:prstGeom>
          <a:ln w="19811">
            <a:solidFill>
              <a:srgbClr val="4471C4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382905">
              <a:lnSpc>
                <a:spcPct val="100000"/>
              </a:lnSpc>
              <a:spcBef>
                <a:spcPts val="240"/>
              </a:spcBef>
            </a:pPr>
            <a:r>
              <a:rPr sz="1800" b="1" spc="-10" dirty="0">
                <a:latin typeface="Carlito"/>
                <a:cs typeface="Carlito"/>
              </a:rPr>
              <a:t>PajamuIrasas</a:t>
            </a:r>
            <a:endParaRPr sz="1800" dirty="0">
              <a:latin typeface="Carlito"/>
              <a:cs typeface="Carlito"/>
            </a:endParaRPr>
          </a:p>
          <a:p>
            <a:pPr marL="206375" marR="1262380">
              <a:lnSpc>
                <a:spcPct val="100000"/>
              </a:lnSpc>
              <a:spcBef>
                <a:spcPts val="1265"/>
              </a:spcBef>
            </a:pPr>
            <a:r>
              <a:rPr sz="1400" spc="-5" dirty="0">
                <a:latin typeface="Carlito"/>
                <a:cs typeface="Carlito"/>
              </a:rPr>
              <a:t>suma  </a:t>
            </a:r>
            <a:r>
              <a:rPr sz="1400" spc="-10" dirty="0">
                <a:latin typeface="Carlito"/>
                <a:cs typeface="Carlito"/>
              </a:rPr>
              <a:t>data  </a:t>
            </a:r>
            <a:r>
              <a:rPr sz="1400" spc="-30" dirty="0" err="1" smtClean="0">
                <a:latin typeface="Carlito"/>
                <a:cs typeface="Carlito"/>
              </a:rPr>
              <a:t>k</a:t>
            </a:r>
            <a:r>
              <a:rPr sz="1400" spc="-15" dirty="0" err="1" smtClean="0">
                <a:latin typeface="Carlito"/>
                <a:cs typeface="Carlito"/>
              </a:rPr>
              <a:t>at</a:t>
            </a:r>
            <a:r>
              <a:rPr sz="1400" dirty="0" err="1" smtClean="0">
                <a:latin typeface="Carlito"/>
                <a:cs typeface="Carlito"/>
              </a:rPr>
              <a:t>e</a:t>
            </a:r>
            <a:r>
              <a:rPr sz="1400" spc="-20" dirty="0" err="1" smtClean="0">
                <a:latin typeface="Carlito"/>
                <a:cs typeface="Carlito"/>
              </a:rPr>
              <a:t>g</a:t>
            </a:r>
            <a:r>
              <a:rPr sz="1400" spc="-5" dirty="0" err="1" smtClean="0">
                <a:latin typeface="Carlito"/>
                <a:cs typeface="Carlito"/>
              </a:rPr>
              <a:t>o</a:t>
            </a:r>
            <a:r>
              <a:rPr sz="1400" dirty="0" err="1" smtClean="0">
                <a:latin typeface="Carlito"/>
                <a:cs typeface="Carlito"/>
              </a:rPr>
              <a:t>rij</a:t>
            </a:r>
            <a:r>
              <a:rPr lang="en-US" sz="1400" dirty="0" err="1" smtClean="0">
                <a:latin typeface="Carlito"/>
                <a:cs typeface="Carlito"/>
              </a:rPr>
              <a:t>a</a:t>
            </a:r>
            <a:endParaRPr sz="1400" dirty="0">
              <a:latin typeface="Carlito"/>
              <a:cs typeface="Carlito"/>
            </a:endParaRPr>
          </a:p>
          <a:p>
            <a:pPr marL="206375" marR="742315">
              <a:lnSpc>
                <a:spcPct val="100000"/>
              </a:lnSpc>
            </a:pPr>
            <a:r>
              <a:rPr sz="1400" spc="-10" dirty="0">
                <a:latin typeface="Carlito"/>
                <a:cs typeface="Carlito"/>
              </a:rPr>
              <a:t>p</a:t>
            </a:r>
            <a:r>
              <a:rPr sz="1400" spc="-25" dirty="0">
                <a:latin typeface="Carlito"/>
                <a:cs typeface="Carlito"/>
              </a:rPr>
              <a:t>o</a:t>
            </a:r>
            <a:r>
              <a:rPr sz="1400" spc="-15" dirty="0">
                <a:latin typeface="Carlito"/>
                <a:cs typeface="Carlito"/>
              </a:rPr>
              <a:t>z</a:t>
            </a:r>
            <a:r>
              <a:rPr sz="1400" dirty="0">
                <a:latin typeface="Carlito"/>
                <a:cs typeface="Carlito"/>
              </a:rPr>
              <a:t>y</a:t>
            </a:r>
            <a:r>
              <a:rPr sz="1400" spc="-10" dirty="0">
                <a:latin typeface="Carlito"/>
                <a:cs typeface="Carlito"/>
              </a:rPr>
              <a:t>m</a:t>
            </a:r>
            <a:r>
              <a:rPr sz="1400" dirty="0">
                <a:latin typeface="Carlito"/>
                <a:cs typeface="Carlito"/>
              </a:rPr>
              <a:t>is</a:t>
            </a:r>
            <a:r>
              <a:rPr sz="1400" spc="5" dirty="0">
                <a:latin typeface="Carlito"/>
                <a:cs typeface="Carlito"/>
              </a:rPr>
              <a:t>A</a:t>
            </a:r>
            <a:r>
              <a:rPr sz="1400" dirty="0">
                <a:latin typeface="Carlito"/>
                <a:cs typeface="Carlito"/>
              </a:rPr>
              <a:t>rIBa</a:t>
            </a:r>
            <a:r>
              <a:rPr sz="1400" spc="-10" dirty="0">
                <a:latin typeface="Carlito"/>
                <a:cs typeface="Carlito"/>
              </a:rPr>
              <a:t>n</a:t>
            </a:r>
            <a:r>
              <a:rPr sz="1400" spc="-30" dirty="0">
                <a:latin typeface="Carlito"/>
                <a:cs typeface="Carlito"/>
              </a:rPr>
              <a:t>k</a:t>
            </a:r>
            <a:r>
              <a:rPr sz="1400" dirty="0">
                <a:latin typeface="Carlito"/>
                <a:cs typeface="Carlito"/>
              </a:rPr>
              <a:t>a  </a:t>
            </a:r>
            <a:r>
              <a:rPr sz="1400" spc="-5" dirty="0">
                <a:latin typeface="Carlito"/>
                <a:cs typeface="Carlito"/>
              </a:rPr>
              <a:t>papildomaInfo</a:t>
            </a:r>
            <a:endParaRPr sz="1400" dirty="0">
              <a:latin typeface="Carlito"/>
              <a:cs typeface="Carlito"/>
            </a:endParaRPr>
          </a:p>
          <a:p>
            <a:pPr marL="206375">
              <a:lnSpc>
                <a:spcPct val="100000"/>
              </a:lnSpc>
            </a:pPr>
            <a:r>
              <a:rPr sz="1400" dirty="0">
                <a:latin typeface="Carlito"/>
                <a:cs typeface="Carlito"/>
              </a:rPr>
              <a:t>…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356596" y="3128010"/>
            <a:ext cx="2454403" cy="1703030"/>
          </a:xfrm>
          <a:prstGeom prst="rect">
            <a:avLst/>
          </a:prstGeom>
          <a:ln w="19811">
            <a:solidFill>
              <a:srgbClr val="4471C4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382905">
              <a:lnSpc>
                <a:spcPct val="100000"/>
              </a:lnSpc>
              <a:spcBef>
                <a:spcPts val="240"/>
              </a:spcBef>
            </a:pPr>
            <a:r>
              <a:rPr sz="1800" b="1" spc="-5" dirty="0">
                <a:latin typeface="Carlito"/>
                <a:cs typeface="Carlito"/>
              </a:rPr>
              <a:t>IslaiduIrasas</a:t>
            </a:r>
            <a:endParaRPr sz="1800" dirty="0">
              <a:latin typeface="Carlito"/>
              <a:cs typeface="Carlito"/>
            </a:endParaRPr>
          </a:p>
          <a:p>
            <a:pPr marL="206375" marR="1109345">
              <a:lnSpc>
                <a:spcPct val="100000"/>
              </a:lnSpc>
              <a:spcBef>
                <a:spcPts val="805"/>
              </a:spcBef>
            </a:pPr>
            <a:r>
              <a:rPr sz="1400" spc="-10" dirty="0">
                <a:latin typeface="Carlito"/>
                <a:cs typeface="Carlito"/>
              </a:rPr>
              <a:t>suma  d</a:t>
            </a:r>
            <a:r>
              <a:rPr sz="1400" spc="-15" dirty="0">
                <a:latin typeface="Carlito"/>
                <a:cs typeface="Carlito"/>
              </a:rPr>
              <a:t>at</a:t>
            </a:r>
            <a:r>
              <a:rPr sz="1400" dirty="0">
                <a:latin typeface="Carlito"/>
                <a:cs typeface="Carlito"/>
              </a:rPr>
              <a:t>aSuL</a:t>
            </a:r>
            <a:r>
              <a:rPr sz="1400" spc="-5" dirty="0">
                <a:latin typeface="Carlito"/>
                <a:cs typeface="Carlito"/>
              </a:rPr>
              <a:t>a</a:t>
            </a:r>
            <a:r>
              <a:rPr sz="1400" dirty="0">
                <a:latin typeface="Carlito"/>
                <a:cs typeface="Carlito"/>
              </a:rPr>
              <a:t>i</a:t>
            </a:r>
            <a:r>
              <a:rPr sz="1400" spc="-15" dirty="0">
                <a:latin typeface="Carlito"/>
                <a:cs typeface="Carlito"/>
              </a:rPr>
              <a:t>k</a:t>
            </a:r>
            <a:r>
              <a:rPr sz="1400" dirty="0">
                <a:latin typeface="Carlito"/>
                <a:cs typeface="Carlito"/>
              </a:rPr>
              <a:t>u  </a:t>
            </a:r>
            <a:r>
              <a:rPr sz="1400" spc="-10" dirty="0">
                <a:latin typeface="Carlito"/>
                <a:cs typeface="Carlito"/>
              </a:rPr>
              <a:t>kategorija</a:t>
            </a:r>
            <a:endParaRPr sz="1400" dirty="0">
              <a:latin typeface="Carlito"/>
              <a:cs typeface="Carlito"/>
            </a:endParaRPr>
          </a:p>
          <a:p>
            <a:pPr marL="206375" marR="635635">
              <a:lnSpc>
                <a:spcPct val="100000"/>
              </a:lnSpc>
              <a:spcBef>
                <a:spcPts val="5"/>
              </a:spcBef>
            </a:pPr>
            <a:r>
              <a:rPr sz="1400" spc="-15" dirty="0">
                <a:latin typeface="Carlito"/>
                <a:cs typeface="Carlito"/>
              </a:rPr>
              <a:t>a</a:t>
            </a:r>
            <a:r>
              <a:rPr sz="1400" dirty="0">
                <a:latin typeface="Carlito"/>
                <a:cs typeface="Carlito"/>
              </a:rPr>
              <a:t>tsis</a:t>
            </a:r>
            <a:r>
              <a:rPr sz="1400" spc="-30" dirty="0">
                <a:latin typeface="Carlito"/>
                <a:cs typeface="Carlito"/>
              </a:rPr>
              <a:t>k</a:t>
            </a:r>
            <a:r>
              <a:rPr sz="1400" dirty="0">
                <a:latin typeface="Carlito"/>
                <a:cs typeface="Carlito"/>
              </a:rPr>
              <a:t>aity</a:t>
            </a:r>
            <a:r>
              <a:rPr sz="1400" spc="-10" dirty="0">
                <a:latin typeface="Carlito"/>
                <a:cs typeface="Carlito"/>
              </a:rPr>
              <a:t>m</a:t>
            </a:r>
            <a:r>
              <a:rPr sz="1400" spc="-5" dirty="0">
                <a:latin typeface="Carlito"/>
                <a:cs typeface="Carlito"/>
              </a:rPr>
              <a:t>o</a:t>
            </a:r>
            <a:r>
              <a:rPr sz="1400" spc="5" dirty="0">
                <a:latin typeface="Carlito"/>
                <a:cs typeface="Carlito"/>
              </a:rPr>
              <a:t>B</a:t>
            </a:r>
            <a:r>
              <a:rPr sz="1400" spc="-10" dirty="0">
                <a:latin typeface="Carlito"/>
                <a:cs typeface="Carlito"/>
              </a:rPr>
              <a:t>ud</a:t>
            </a:r>
            <a:r>
              <a:rPr sz="1400" dirty="0">
                <a:latin typeface="Carlito"/>
                <a:cs typeface="Carlito"/>
              </a:rPr>
              <a:t>as  </a:t>
            </a:r>
            <a:r>
              <a:rPr sz="1400" spc="-5" dirty="0">
                <a:latin typeface="Carlito"/>
                <a:cs typeface="Carlito"/>
              </a:rPr>
              <a:t>papildomaInfo</a:t>
            </a:r>
            <a:endParaRPr sz="1400" dirty="0">
              <a:latin typeface="Carlito"/>
              <a:cs typeface="Carlito"/>
            </a:endParaRPr>
          </a:p>
          <a:p>
            <a:pPr marL="206375">
              <a:lnSpc>
                <a:spcPct val="100000"/>
              </a:lnSpc>
            </a:pPr>
            <a:r>
              <a:rPr sz="1400" dirty="0">
                <a:latin typeface="Carlito"/>
                <a:cs typeface="Carlito"/>
              </a:rPr>
              <a:t>…</a:t>
            </a:r>
          </a:p>
        </p:txBody>
      </p:sp>
      <p:sp>
        <p:nvSpPr>
          <p:cNvPr id="6" name="object 6"/>
          <p:cNvSpPr/>
          <p:nvPr/>
        </p:nvSpPr>
        <p:spPr>
          <a:xfrm>
            <a:off x="4069841" y="864869"/>
            <a:ext cx="4053840" cy="3078480"/>
          </a:xfrm>
          <a:custGeom>
            <a:avLst/>
            <a:gdLst/>
            <a:ahLst/>
            <a:cxnLst/>
            <a:rect l="l" t="t" r="r" b="b"/>
            <a:pathLst>
              <a:path w="4053840" h="3078479">
                <a:moveTo>
                  <a:pt x="0" y="3078479"/>
                </a:moveTo>
                <a:lnTo>
                  <a:pt x="4053840" y="3078479"/>
                </a:lnTo>
                <a:lnTo>
                  <a:pt x="4053840" y="0"/>
                </a:lnTo>
                <a:lnTo>
                  <a:pt x="0" y="0"/>
                </a:lnTo>
                <a:lnTo>
                  <a:pt x="0" y="3078479"/>
                </a:lnTo>
                <a:close/>
              </a:path>
            </a:pathLst>
          </a:custGeom>
          <a:ln w="19812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612765" y="882777"/>
            <a:ext cx="1397635" cy="2997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Biudzetas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335907" y="1434210"/>
            <a:ext cx="2222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PajamuIrasas[] </a:t>
            </a:r>
            <a:r>
              <a:rPr sz="1800" spc="-5" dirty="0">
                <a:latin typeface="Carlito"/>
                <a:cs typeface="Carlito"/>
              </a:rPr>
              <a:t>pajamos  IslaiduIrasas[]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islaidos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35907" y="2531745"/>
            <a:ext cx="354076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Carlito"/>
                <a:cs typeface="Carlito"/>
              </a:rPr>
              <a:t>pridetiPajamuIrasa()  pridetiIslaiduIrasa()  gautiPajamuIrasa(kategorija, data, </a:t>
            </a:r>
            <a:r>
              <a:rPr sz="1800" i="1" spc="-5" dirty="0">
                <a:latin typeface="Carlito"/>
                <a:cs typeface="Carlito"/>
              </a:rPr>
              <a:t>…)  </a:t>
            </a:r>
            <a:r>
              <a:rPr sz="1800" i="1" spc="-10" dirty="0">
                <a:latin typeface="Carlito"/>
                <a:cs typeface="Carlito"/>
              </a:rPr>
              <a:t>gautiIslaiduIrasa(kategorija, data,</a:t>
            </a:r>
            <a:r>
              <a:rPr sz="1800" i="1" spc="45" dirty="0">
                <a:latin typeface="Carlito"/>
                <a:cs typeface="Carlito"/>
              </a:rPr>
              <a:t> </a:t>
            </a:r>
            <a:r>
              <a:rPr sz="1800" i="1" spc="-10" dirty="0">
                <a:latin typeface="Carlito"/>
                <a:cs typeface="Carlito"/>
              </a:rPr>
              <a:t>…)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i="1" dirty="0">
                <a:latin typeface="Carlito"/>
                <a:cs typeface="Carlito"/>
              </a:rPr>
              <a:t>…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59765" y="1662557"/>
            <a:ext cx="9199245" cy="3890010"/>
            <a:chOff x="159765" y="1662557"/>
            <a:chExt cx="9199245" cy="3890010"/>
          </a:xfrm>
        </p:grpSpPr>
        <p:sp>
          <p:nvSpPr>
            <p:cNvPr id="11" name="object 11"/>
            <p:cNvSpPr/>
            <p:nvPr/>
          </p:nvSpPr>
          <p:spPr>
            <a:xfrm>
              <a:off x="6477000" y="1665732"/>
              <a:ext cx="2878455" cy="2382520"/>
            </a:xfrm>
            <a:custGeom>
              <a:avLst/>
              <a:gdLst/>
              <a:ahLst/>
              <a:cxnLst/>
              <a:rect l="l" t="t" r="r" b="b"/>
              <a:pathLst>
                <a:path w="2878454" h="2382520">
                  <a:moveTo>
                    <a:pt x="131064" y="0"/>
                  </a:moveTo>
                  <a:lnTo>
                    <a:pt x="2855976" y="302894"/>
                  </a:lnTo>
                </a:path>
                <a:path w="2878454" h="2382520">
                  <a:moveTo>
                    <a:pt x="0" y="252983"/>
                  </a:moveTo>
                  <a:lnTo>
                    <a:pt x="2878454" y="2382266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9925" y="2462022"/>
              <a:ext cx="3411220" cy="3080385"/>
            </a:xfrm>
            <a:custGeom>
              <a:avLst/>
              <a:gdLst/>
              <a:ahLst/>
              <a:cxnLst/>
              <a:rect l="l" t="t" r="r" b="b"/>
              <a:pathLst>
                <a:path w="3411220" h="3080385">
                  <a:moveTo>
                    <a:pt x="0" y="3080004"/>
                  </a:moveTo>
                  <a:lnTo>
                    <a:pt x="3410712" y="3080004"/>
                  </a:lnTo>
                  <a:lnTo>
                    <a:pt x="3410712" y="0"/>
                  </a:lnTo>
                  <a:lnTo>
                    <a:pt x="0" y="0"/>
                  </a:lnTo>
                  <a:lnTo>
                    <a:pt x="0" y="3080004"/>
                  </a:lnTo>
                  <a:close/>
                </a:path>
              </a:pathLst>
            </a:custGeom>
            <a:ln w="19812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503425" y="2480564"/>
            <a:ext cx="1163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rlito"/>
                <a:cs typeface="Carlito"/>
              </a:rPr>
              <a:t>P</a:t>
            </a:r>
            <a:r>
              <a:rPr sz="1800" b="1" spc="-30" dirty="0">
                <a:latin typeface="Carlito"/>
                <a:cs typeface="Carlito"/>
              </a:rPr>
              <a:t>r</a:t>
            </a:r>
            <a:r>
              <a:rPr sz="1800" b="1" dirty="0">
                <a:latin typeface="Carlito"/>
                <a:cs typeface="Carlito"/>
              </a:rPr>
              <a:t>og</a:t>
            </a:r>
            <a:r>
              <a:rPr sz="1800" b="1" spc="-40" dirty="0">
                <a:latin typeface="Carlito"/>
                <a:cs typeface="Carlito"/>
              </a:rPr>
              <a:t>r</a:t>
            </a:r>
            <a:r>
              <a:rPr sz="1800" b="1" dirty="0">
                <a:latin typeface="Carlito"/>
                <a:cs typeface="Carlito"/>
              </a:rPr>
              <a:t>ama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5485" y="3035045"/>
            <a:ext cx="3048635" cy="2373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spc="-5" dirty="0">
                <a:latin typeface="Carlito"/>
                <a:cs typeface="Carlito"/>
              </a:rPr>
              <a:t>main(…)</a:t>
            </a:r>
            <a:r>
              <a:rPr sz="1400" i="1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{</a:t>
            </a:r>
            <a:endParaRPr sz="1400">
              <a:latin typeface="Carlito"/>
              <a:cs typeface="Carlito"/>
            </a:endParaRPr>
          </a:p>
          <a:p>
            <a:pPr marL="131445" marR="506095">
              <a:lnSpc>
                <a:spcPct val="100000"/>
              </a:lnSpc>
            </a:pPr>
            <a:r>
              <a:rPr sz="1400" spc="-10" dirty="0">
                <a:latin typeface="Carlito"/>
                <a:cs typeface="Carlito"/>
              </a:rPr>
              <a:t>Biudzetas </a:t>
            </a:r>
            <a:r>
              <a:rPr sz="1400" spc="-5" dirty="0">
                <a:latin typeface="Carlito"/>
                <a:cs typeface="Carlito"/>
              </a:rPr>
              <a:t>b1 </a:t>
            </a:r>
            <a:r>
              <a:rPr sz="1400" dirty="0">
                <a:latin typeface="Carlito"/>
                <a:cs typeface="Carlito"/>
              </a:rPr>
              <a:t>= </a:t>
            </a:r>
            <a:r>
              <a:rPr sz="1400" spc="-10" dirty="0">
                <a:latin typeface="Carlito"/>
                <a:cs typeface="Carlito"/>
              </a:rPr>
              <a:t>new Biudzetas(…);  </a:t>
            </a:r>
            <a:r>
              <a:rPr sz="1400" spc="-5" dirty="0">
                <a:latin typeface="Carlito"/>
                <a:cs typeface="Carlito"/>
              </a:rPr>
              <a:t>b1.pridetiPajamuIrasa(…);  b1.pridetiIslaiduIrasa(…);</a:t>
            </a:r>
            <a:endParaRPr sz="1400">
              <a:latin typeface="Carlito"/>
              <a:cs typeface="Carlito"/>
            </a:endParaRPr>
          </a:p>
          <a:p>
            <a:pPr marL="131445">
              <a:lnSpc>
                <a:spcPct val="100000"/>
              </a:lnSpc>
            </a:pPr>
            <a:r>
              <a:rPr sz="1400" spc="-5" dirty="0">
                <a:latin typeface="Carlito"/>
                <a:cs typeface="Carlito"/>
              </a:rPr>
              <a:t>b1.pridetiPajamuIrasa(…);</a:t>
            </a:r>
            <a:endParaRPr sz="1400">
              <a:latin typeface="Carlito"/>
              <a:cs typeface="Carlito"/>
            </a:endParaRPr>
          </a:p>
          <a:p>
            <a:pPr marL="131445">
              <a:lnSpc>
                <a:spcPct val="100000"/>
              </a:lnSpc>
            </a:pPr>
            <a:r>
              <a:rPr sz="1400" spc="-10" dirty="0">
                <a:latin typeface="Carlito"/>
                <a:cs typeface="Carlito"/>
              </a:rPr>
              <a:t>PajamuIrasas </a:t>
            </a:r>
            <a:r>
              <a:rPr sz="1400" spc="-5" dirty="0">
                <a:latin typeface="Carlito"/>
                <a:cs typeface="Carlito"/>
              </a:rPr>
              <a:t>pi1 </a:t>
            </a:r>
            <a:r>
              <a:rPr sz="1400" dirty="0">
                <a:latin typeface="Carlito"/>
                <a:cs typeface="Carlito"/>
              </a:rPr>
              <a:t>=</a:t>
            </a:r>
            <a:r>
              <a:rPr sz="1400" spc="6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gautiPajamuIrasa(…);</a:t>
            </a:r>
            <a:endParaRPr sz="1400">
              <a:latin typeface="Carlito"/>
              <a:cs typeface="Carlito"/>
            </a:endParaRPr>
          </a:p>
          <a:p>
            <a:pPr marL="131445" marR="193675">
              <a:lnSpc>
                <a:spcPct val="100000"/>
              </a:lnSpc>
            </a:pPr>
            <a:r>
              <a:rPr sz="1400" spc="-5" dirty="0">
                <a:latin typeface="Carlito"/>
                <a:cs typeface="Carlito"/>
              </a:rPr>
              <a:t>// atspausdinti </a:t>
            </a:r>
            <a:r>
              <a:rPr sz="1400" spc="-10" dirty="0">
                <a:latin typeface="Carlito"/>
                <a:cs typeface="Carlito"/>
              </a:rPr>
              <a:t>gauta </a:t>
            </a:r>
            <a:r>
              <a:rPr sz="1400" spc="-5" dirty="0">
                <a:latin typeface="Carlito"/>
                <a:cs typeface="Carlito"/>
              </a:rPr>
              <a:t>informacija  IslaiduIrasas </a:t>
            </a:r>
            <a:r>
              <a:rPr sz="1400" dirty="0">
                <a:latin typeface="Carlito"/>
                <a:cs typeface="Carlito"/>
              </a:rPr>
              <a:t>ii1 =</a:t>
            </a:r>
            <a:r>
              <a:rPr sz="1400" spc="-6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gautiIslaiduIrasa(…);</a:t>
            </a:r>
            <a:endParaRPr sz="1400">
              <a:latin typeface="Carlito"/>
              <a:cs typeface="Carlito"/>
            </a:endParaRPr>
          </a:p>
          <a:p>
            <a:pPr marL="131445">
              <a:lnSpc>
                <a:spcPct val="100000"/>
              </a:lnSpc>
            </a:pPr>
            <a:r>
              <a:rPr sz="1400" dirty="0">
                <a:latin typeface="Carlito"/>
                <a:cs typeface="Carlito"/>
              </a:rPr>
              <a:t>// </a:t>
            </a:r>
            <a:r>
              <a:rPr sz="1400" spc="-5" dirty="0">
                <a:latin typeface="Carlito"/>
                <a:cs typeface="Carlito"/>
              </a:rPr>
              <a:t>atspausdinti </a:t>
            </a:r>
            <a:r>
              <a:rPr sz="1400" spc="-10" dirty="0">
                <a:latin typeface="Carlito"/>
                <a:cs typeface="Carlito"/>
              </a:rPr>
              <a:t>gauta</a:t>
            </a:r>
            <a:r>
              <a:rPr sz="1400" spc="1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informacija</a:t>
            </a:r>
            <a:endParaRPr sz="1400">
              <a:latin typeface="Carlito"/>
              <a:cs typeface="Carlito"/>
            </a:endParaRPr>
          </a:p>
          <a:p>
            <a:pPr marL="131445">
              <a:lnSpc>
                <a:spcPct val="100000"/>
              </a:lnSpc>
            </a:pPr>
            <a:r>
              <a:rPr sz="1400" dirty="0">
                <a:latin typeface="Carlito"/>
                <a:cs typeface="Carlito"/>
              </a:rPr>
              <a:t>…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arlito"/>
                <a:cs typeface="Carlito"/>
              </a:rPr>
              <a:t>}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839847" y="2400300"/>
            <a:ext cx="1232535" cy="3360420"/>
            <a:chOff x="2839847" y="2400300"/>
            <a:chExt cx="1232535" cy="3360420"/>
          </a:xfrm>
        </p:grpSpPr>
        <p:sp>
          <p:nvSpPr>
            <p:cNvPr id="16" name="object 16"/>
            <p:cNvSpPr/>
            <p:nvPr/>
          </p:nvSpPr>
          <p:spPr>
            <a:xfrm>
              <a:off x="2979420" y="2403347"/>
              <a:ext cx="1090295" cy="1011555"/>
            </a:xfrm>
            <a:custGeom>
              <a:avLst/>
              <a:gdLst/>
              <a:ahLst/>
              <a:cxnLst/>
              <a:rect l="l" t="t" r="r" b="b"/>
              <a:pathLst>
                <a:path w="1090295" h="1011554">
                  <a:moveTo>
                    <a:pt x="0" y="1011047"/>
                  </a:moveTo>
                  <a:lnTo>
                    <a:pt x="1089787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44419" y="5391657"/>
              <a:ext cx="1026160" cy="364490"/>
            </a:xfrm>
            <a:custGeom>
              <a:avLst/>
              <a:gdLst/>
              <a:ahLst/>
              <a:cxnLst/>
              <a:rect l="l" t="t" r="r" b="b"/>
              <a:pathLst>
                <a:path w="1026160" h="364489">
                  <a:moveTo>
                    <a:pt x="1025652" y="364489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419600" y="5600700"/>
            <a:ext cx="6594475" cy="829310"/>
          </a:xfrm>
          <a:prstGeom prst="rect">
            <a:avLst/>
          </a:prstGeom>
          <a:ln w="9144">
            <a:solidFill>
              <a:srgbClr val="EC7C30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60"/>
              </a:spcBef>
            </a:pPr>
            <a:r>
              <a:rPr sz="1400" spc="-10" dirty="0">
                <a:latin typeface="Carlito"/>
                <a:cs typeface="Carlito"/>
              </a:rPr>
              <a:t>Programą </a:t>
            </a:r>
            <a:r>
              <a:rPr sz="1400" dirty="0">
                <a:latin typeface="Carlito"/>
                <a:cs typeface="Carlito"/>
              </a:rPr>
              <a:t>padaryti </a:t>
            </a:r>
            <a:r>
              <a:rPr sz="1400" spc="-5" dirty="0">
                <a:latin typeface="Carlito"/>
                <a:cs typeface="Carlito"/>
              </a:rPr>
              <a:t>interaktyvia. </a:t>
            </a:r>
            <a:r>
              <a:rPr sz="1400" spc="-15" dirty="0">
                <a:latin typeface="Carlito"/>
                <a:cs typeface="Carlito"/>
              </a:rPr>
              <a:t>Vartotojas </a:t>
            </a:r>
            <a:r>
              <a:rPr sz="1400" spc="-5" dirty="0">
                <a:latin typeface="Carlito"/>
                <a:cs typeface="Carlito"/>
              </a:rPr>
              <a:t>turi </a:t>
            </a:r>
            <a:r>
              <a:rPr sz="1400" spc="-10" dirty="0">
                <a:latin typeface="Carlito"/>
                <a:cs typeface="Carlito"/>
              </a:rPr>
              <a:t>turėti galimybę </a:t>
            </a:r>
            <a:r>
              <a:rPr sz="1400" spc="-5" dirty="0">
                <a:latin typeface="Carlito"/>
                <a:cs typeface="Carlito"/>
              </a:rPr>
              <a:t>pasirinkti </a:t>
            </a:r>
            <a:r>
              <a:rPr sz="1400" dirty="0">
                <a:latin typeface="Carlito"/>
                <a:cs typeface="Carlito"/>
              </a:rPr>
              <a:t>ką</a:t>
            </a:r>
            <a:r>
              <a:rPr sz="1400" spc="14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įvesti</a:t>
            </a:r>
            <a:endParaRPr sz="14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arlito"/>
                <a:cs typeface="Carlito"/>
              </a:rPr>
              <a:t>(pajamas/išlaidas), turi </a:t>
            </a:r>
            <a:r>
              <a:rPr sz="1400" spc="-10" dirty="0">
                <a:latin typeface="Carlito"/>
                <a:cs typeface="Carlito"/>
              </a:rPr>
              <a:t>galėti gauti </a:t>
            </a:r>
            <a:r>
              <a:rPr sz="1400" spc="-5" dirty="0">
                <a:latin typeface="Carlito"/>
                <a:cs typeface="Carlito"/>
              </a:rPr>
              <a:t>reikiamą informaciją </a:t>
            </a:r>
            <a:r>
              <a:rPr sz="1400" dirty="0">
                <a:latin typeface="Carlito"/>
                <a:cs typeface="Carlito"/>
              </a:rPr>
              <a:t>kiek </a:t>
            </a:r>
            <a:r>
              <a:rPr sz="1400" spc="-5" dirty="0">
                <a:latin typeface="Carlito"/>
                <a:cs typeface="Carlito"/>
              </a:rPr>
              <a:t>išleido </a:t>
            </a:r>
            <a:r>
              <a:rPr sz="1400" dirty="0">
                <a:latin typeface="Carlito"/>
                <a:cs typeface="Carlito"/>
              </a:rPr>
              <a:t>ir </a:t>
            </a:r>
            <a:r>
              <a:rPr sz="1400" spc="-20" dirty="0">
                <a:latin typeface="Carlito"/>
                <a:cs typeface="Carlito"/>
              </a:rPr>
              <a:t>gavo</a:t>
            </a:r>
            <a:r>
              <a:rPr sz="1400" spc="16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pajamų.</a:t>
            </a:r>
            <a:endParaRPr sz="14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sz="1400" spc="-5" dirty="0">
                <a:latin typeface="Carlito"/>
                <a:cs typeface="Carlito"/>
              </a:rPr>
              <a:t>Panašiai </a:t>
            </a:r>
            <a:r>
              <a:rPr sz="1400" spc="-10" dirty="0">
                <a:latin typeface="Carlito"/>
                <a:cs typeface="Carlito"/>
              </a:rPr>
              <a:t>kaip užduotyje </a:t>
            </a:r>
            <a:r>
              <a:rPr sz="1400" spc="-5" dirty="0">
                <a:latin typeface="Carlito"/>
                <a:cs typeface="Carlito"/>
              </a:rPr>
              <a:t>su </a:t>
            </a:r>
            <a:r>
              <a:rPr sz="1400" spc="-10" dirty="0">
                <a:latin typeface="Carlito"/>
                <a:cs typeface="Carlito"/>
              </a:rPr>
              <a:t>tanku. </a:t>
            </a:r>
            <a:r>
              <a:rPr sz="1400" dirty="0">
                <a:latin typeface="Carlito"/>
                <a:cs typeface="Carlito"/>
              </a:rPr>
              <a:t>Galima </a:t>
            </a:r>
            <a:r>
              <a:rPr sz="1400" spc="-5" dirty="0">
                <a:latin typeface="Carlito"/>
                <a:cs typeface="Carlito"/>
              </a:rPr>
              <a:t>tam naudoti </a:t>
            </a:r>
            <a:r>
              <a:rPr sz="1400" dirty="0">
                <a:latin typeface="Carlito"/>
                <a:cs typeface="Carlito"/>
              </a:rPr>
              <a:t>while</a:t>
            </a:r>
            <a:r>
              <a:rPr sz="1400" spc="6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ciklą.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3f03e2c-0d05-4c34-a121-d5f0294366c5">
      <Terms xmlns="http://schemas.microsoft.com/office/infopath/2007/PartnerControls"/>
    </lcf76f155ced4ddcb4097134ff3c332f>
    <TaxCatchAll xmlns="4b1088a5-cf05-4ca3-ae34-7e4b0cec2e9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63A753E033604693BD22B0E4A5D3FC" ma:contentTypeVersion="13" ma:contentTypeDescription="Create a new document." ma:contentTypeScope="" ma:versionID="e11aac939dd8de7c01f9edb6db97aeba">
  <xsd:schema xmlns:xsd="http://www.w3.org/2001/XMLSchema" xmlns:xs="http://www.w3.org/2001/XMLSchema" xmlns:p="http://schemas.microsoft.com/office/2006/metadata/properties" xmlns:ns2="b3f03e2c-0d05-4c34-a121-d5f0294366c5" xmlns:ns3="4b1088a5-cf05-4ca3-ae34-7e4b0cec2e99" targetNamespace="http://schemas.microsoft.com/office/2006/metadata/properties" ma:root="true" ma:fieldsID="c956531b983ffa79ed56d56b426b6ca8" ns2:_="" ns3:_="">
    <xsd:import namespace="b3f03e2c-0d05-4c34-a121-d5f0294366c5"/>
    <xsd:import namespace="4b1088a5-cf05-4ca3-ae34-7e4b0cec2e9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f03e2c-0d05-4c34-a121-d5f0294366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1f00a109-fcd0-44f6-b988-7507babe269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1088a5-cf05-4ca3-ae34-7e4b0cec2e99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ed8e3a9b-5a06-4da0-85b6-f05c5a03e1a5}" ma:internalName="TaxCatchAll" ma:showField="CatchAllData" ma:web="4b1088a5-cf05-4ca3-ae34-7e4b0cec2e9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D996DF5-4205-46A6-8B46-D0B63D84C4D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E8479B7-A711-433A-9A71-A846EECEBDC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50DC24-62B5-44DE-91B3-B3BEE1B13C11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279</Words>
  <Application>Microsoft Office PowerPoint</Application>
  <PresentationFormat>Custom</PresentationFormat>
  <Paragraphs>37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Užduotis</vt:lpstr>
      <vt:lpstr>Detaliau</vt:lpstr>
      <vt:lpstr>Biudzetas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Martynas</dc:creator>
  <cp:lastModifiedBy>Tomas</cp:lastModifiedBy>
  <cp:revision>1</cp:revision>
  <dcterms:created xsi:type="dcterms:W3CDTF">2021-01-28T16:11:32Z</dcterms:created>
  <dcterms:modified xsi:type="dcterms:W3CDTF">2022-09-06T10:59:27Z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2018-07-12T00:00:00Z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2021-01-28T00:00:00Z</vt:filetime>
  </property>
  <property fmtid="{D5CDD505-2E9C-101B-9397-08002B2CF9AE}" pid="5" name="ContentTypeId">
    <vt:lpwstr>0x0101005863A753E033604693BD22B0E4A5D3FC</vt:lpwstr>
  </property>
</Properties>
</file>