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8" r:id="rId1"/>
  </p:sldMasterIdLst>
  <p:notesMasterIdLst>
    <p:notesMasterId r:id="rId32"/>
  </p:notesMasterIdLst>
  <p:sldIdLst>
    <p:sldId id="265" r:id="rId2"/>
    <p:sldId id="264" r:id="rId3"/>
    <p:sldId id="266" r:id="rId4"/>
    <p:sldId id="270" r:id="rId5"/>
    <p:sldId id="271" r:id="rId6"/>
    <p:sldId id="272" r:id="rId7"/>
    <p:sldId id="273" r:id="rId8"/>
    <p:sldId id="294" r:id="rId9"/>
    <p:sldId id="295" r:id="rId10"/>
    <p:sldId id="287" r:id="rId11"/>
    <p:sldId id="260" r:id="rId12"/>
    <p:sldId id="263" r:id="rId13"/>
    <p:sldId id="296" r:id="rId14"/>
    <p:sldId id="288" r:id="rId15"/>
    <p:sldId id="289" r:id="rId16"/>
    <p:sldId id="290" r:id="rId17"/>
    <p:sldId id="291" r:id="rId18"/>
    <p:sldId id="292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98" r:id="rId29"/>
    <p:sldId id="297" r:id="rId30"/>
    <p:sldId id="299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6" autoAdjust="0"/>
    <p:restoredTop sz="94660"/>
  </p:normalViewPr>
  <p:slideViewPr>
    <p:cSldViewPr>
      <p:cViewPr varScale="1">
        <p:scale>
          <a:sx n="81" d="100"/>
          <a:sy n="81" d="100"/>
        </p:scale>
        <p:origin x="1483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8577A7-2764-4869-B8AC-936D9CC45399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0A9B4FD-5B77-4EC0-BC04-12D9AE32ECC3}">
      <dgm:prSet phldrT="[Text]"/>
      <dgm:spPr/>
      <dgm:t>
        <a:bodyPr/>
        <a:lstStyle/>
        <a:p>
          <a:pPr>
            <a:buNone/>
          </a:pPr>
          <a:r>
            <a:rPr lang="en-IN" dirty="0"/>
            <a:t>LINEAR REGRESSION</a:t>
          </a:r>
        </a:p>
      </dgm:t>
    </dgm:pt>
    <dgm:pt modelId="{AF0BAE3C-03A8-4765-B469-46AE9799120C}" type="parTrans" cxnId="{41CB4DE4-2119-4018-AE8E-CB52AEC9E7C6}">
      <dgm:prSet/>
      <dgm:spPr/>
      <dgm:t>
        <a:bodyPr/>
        <a:lstStyle/>
        <a:p>
          <a:endParaRPr lang="en-IN"/>
        </a:p>
      </dgm:t>
    </dgm:pt>
    <dgm:pt modelId="{DBF162B1-B4D2-4877-BC1B-815ADF468930}" type="sibTrans" cxnId="{41CB4DE4-2119-4018-AE8E-CB52AEC9E7C6}">
      <dgm:prSet/>
      <dgm:spPr/>
      <dgm:t>
        <a:bodyPr/>
        <a:lstStyle/>
        <a:p>
          <a:endParaRPr lang="en-IN"/>
        </a:p>
      </dgm:t>
    </dgm:pt>
    <dgm:pt modelId="{E8FB28AF-9513-4885-A4C6-1AE7356B74B5}">
      <dgm:prSet phldrT="[Text]"/>
      <dgm:spPr/>
      <dgm:t>
        <a:bodyPr/>
        <a:lstStyle/>
        <a:p>
          <a:r>
            <a:rPr lang="en-IN" dirty="0"/>
            <a:t>SIMPLE LINEAR REGRESSION</a:t>
          </a:r>
        </a:p>
      </dgm:t>
    </dgm:pt>
    <dgm:pt modelId="{B7E912B2-2867-45DE-9F7D-9C3CD39564D9}" type="parTrans" cxnId="{DFAECD94-8971-466C-80C1-D29EE7599429}">
      <dgm:prSet/>
      <dgm:spPr/>
      <dgm:t>
        <a:bodyPr/>
        <a:lstStyle/>
        <a:p>
          <a:endParaRPr lang="en-IN"/>
        </a:p>
      </dgm:t>
    </dgm:pt>
    <dgm:pt modelId="{423B8798-B5BB-4C97-8DFD-73EEC755CC2E}" type="sibTrans" cxnId="{DFAECD94-8971-466C-80C1-D29EE7599429}">
      <dgm:prSet/>
      <dgm:spPr/>
      <dgm:t>
        <a:bodyPr/>
        <a:lstStyle/>
        <a:p>
          <a:endParaRPr lang="en-IN"/>
        </a:p>
      </dgm:t>
    </dgm:pt>
    <dgm:pt modelId="{468FCF80-CA81-419C-B389-EBDED61DC9B0}">
      <dgm:prSet phldrT="[Text]"/>
      <dgm:spPr/>
      <dgm:t>
        <a:bodyPr/>
        <a:lstStyle/>
        <a:p>
          <a:r>
            <a:rPr lang="en-IN" dirty="0"/>
            <a:t>MULTIPLE LINEAR REGRESSION</a:t>
          </a:r>
        </a:p>
      </dgm:t>
    </dgm:pt>
    <dgm:pt modelId="{8233D68B-93D9-44DD-9F76-E24A857E298B}" type="parTrans" cxnId="{057A1E89-2ABF-4C1D-ABAC-8278152EA0B5}">
      <dgm:prSet/>
      <dgm:spPr/>
      <dgm:t>
        <a:bodyPr/>
        <a:lstStyle/>
        <a:p>
          <a:endParaRPr lang="en-IN"/>
        </a:p>
      </dgm:t>
    </dgm:pt>
    <dgm:pt modelId="{2DD6059A-A46D-4C4B-80F9-41D7630E51C7}" type="sibTrans" cxnId="{057A1E89-2ABF-4C1D-ABAC-8278152EA0B5}">
      <dgm:prSet/>
      <dgm:spPr/>
      <dgm:t>
        <a:bodyPr/>
        <a:lstStyle/>
        <a:p>
          <a:endParaRPr lang="en-IN"/>
        </a:p>
      </dgm:t>
    </dgm:pt>
    <dgm:pt modelId="{84EF1FCC-FD93-4D6B-BBBC-2AA592287F8C}" type="pres">
      <dgm:prSet presAssocID="{678577A7-2764-4869-B8AC-936D9CC4539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7C36C3F-92E4-4B0A-8003-A6A49B96E2C3}" type="pres">
      <dgm:prSet presAssocID="{70A9B4FD-5B77-4EC0-BC04-12D9AE32ECC3}" presName="root1" presStyleCnt="0"/>
      <dgm:spPr/>
    </dgm:pt>
    <dgm:pt modelId="{791A6CAC-507E-4E4D-9913-2C8EB3DA9AF0}" type="pres">
      <dgm:prSet presAssocID="{70A9B4FD-5B77-4EC0-BC04-12D9AE32ECC3}" presName="LevelOneTextNode" presStyleLbl="node0" presStyleIdx="0" presStyleCnt="1">
        <dgm:presLayoutVars>
          <dgm:chPref val="3"/>
        </dgm:presLayoutVars>
      </dgm:prSet>
      <dgm:spPr/>
    </dgm:pt>
    <dgm:pt modelId="{EB6DAD81-4D75-4B12-9956-793CF9370DF6}" type="pres">
      <dgm:prSet presAssocID="{70A9B4FD-5B77-4EC0-BC04-12D9AE32ECC3}" presName="level2hierChild" presStyleCnt="0"/>
      <dgm:spPr/>
    </dgm:pt>
    <dgm:pt modelId="{8420759A-781F-401E-A9D1-D7929E31C47D}" type="pres">
      <dgm:prSet presAssocID="{B7E912B2-2867-45DE-9F7D-9C3CD39564D9}" presName="conn2-1" presStyleLbl="parChTrans1D2" presStyleIdx="0" presStyleCnt="2"/>
      <dgm:spPr/>
    </dgm:pt>
    <dgm:pt modelId="{4717ACA4-60A8-4409-9897-C0391E9D273B}" type="pres">
      <dgm:prSet presAssocID="{B7E912B2-2867-45DE-9F7D-9C3CD39564D9}" presName="connTx" presStyleLbl="parChTrans1D2" presStyleIdx="0" presStyleCnt="2"/>
      <dgm:spPr/>
    </dgm:pt>
    <dgm:pt modelId="{C3DB5AA5-BF8C-4280-87AB-04B72DDFC2A1}" type="pres">
      <dgm:prSet presAssocID="{E8FB28AF-9513-4885-A4C6-1AE7356B74B5}" presName="root2" presStyleCnt="0"/>
      <dgm:spPr/>
    </dgm:pt>
    <dgm:pt modelId="{A67A49B2-D630-4382-AE90-2F7892B2E394}" type="pres">
      <dgm:prSet presAssocID="{E8FB28AF-9513-4885-A4C6-1AE7356B74B5}" presName="LevelTwoTextNode" presStyleLbl="node2" presStyleIdx="0" presStyleCnt="2">
        <dgm:presLayoutVars>
          <dgm:chPref val="3"/>
        </dgm:presLayoutVars>
      </dgm:prSet>
      <dgm:spPr/>
    </dgm:pt>
    <dgm:pt modelId="{E7851628-A793-4C64-847D-7801993F5AD6}" type="pres">
      <dgm:prSet presAssocID="{E8FB28AF-9513-4885-A4C6-1AE7356B74B5}" presName="level3hierChild" presStyleCnt="0"/>
      <dgm:spPr/>
    </dgm:pt>
    <dgm:pt modelId="{28B3CCBD-4D9D-4589-B892-9FB69B5105F9}" type="pres">
      <dgm:prSet presAssocID="{8233D68B-93D9-44DD-9F76-E24A857E298B}" presName="conn2-1" presStyleLbl="parChTrans1D2" presStyleIdx="1" presStyleCnt="2"/>
      <dgm:spPr/>
    </dgm:pt>
    <dgm:pt modelId="{D3B609F3-2884-4FF8-AB73-B3BC3BB2D496}" type="pres">
      <dgm:prSet presAssocID="{8233D68B-93D9-44DD-9F76-E24A857E298B}" presName="connTx" presStyleLbl="parChTrans1D2" presStyleIdx="1" presStyleCnt="2"/>
      <dgm:spPr/>
    </dgm:pt>
    <dgm:pt modelId="{20610C23-43C4-4382-8386-5F9DA8E8D86E}" type="pres">
      <dgm:prSet presAssocID="{468FCF80-CA81-419C-B389-EBDED61DC9B0}" presName="root2" presStyleCnt="0"/>
      <dgm:spPr/>
    </dgm:pt>
    <dgm:pt modelId="{1FC17B00-50B1-4207-869B-76E354A53F07}" type="pres">
      <dgm:prSet presAssocID="{468FCF80-CA81-419C-B389-EBDED61DC9B0}" presName="LevelTwoTextNode" presStyleLbl="node2" presStyleIdx="1" presStyleCnt="2">
        <dgm:presLayoutVars>
          <dgm:chPref val="3"/>
        </dgm:presLayoutVars>
      </dgm:prSet>
      <dgm:spPr/>
    </dgm:pt>
    <dgm:pt modelId="{B130A3C3-4BC4-45D7-B20B-DA317543CD05}" type="pres">
      <dgm:prSet presAssocID="{468FCF80-CA81-419C-B389-EBDED61DC9B0}" presName="level3hierChild" presStyleCnt="0"/>
      <dgm:spPr/>
    </dgm:pt>
  </dgm:ptLst>
  <dgm:cxnLst>
    <dgm:cxn modelId="{5A130400-2D89-4B32-9F10-18C8BDE7D4F0}" type="presOf" srcId="{8233D68B-93D9-44DD-9F76-E24A857E298B}" destId="{28B3CCBD-4D9D-4589-B892-9FB69B5105F9}" srcOrd="0" destOrd="0" presId="urn:microsoft.com/office/officeart/2005/8/layout/hierarchy2"/>
    <dgm:cxn modelId="{CE1E1A2A-EAAC-439D-8B58-7099B731962F}" type="presOf" srcId="{8233D68B-93D9-44DD-9F76-E24A857E298B}" destId="{D3B609F3-2884-4FF8-AB73-B3BC3BB2D496}" srcOrd="1" destOrd="0" presId="urn:microsoft.com/office/officeart/2005/8/layout/hierarchy2"/>
    <dgm:cxn modelId="{6EE9CB40-266C-4A99-95DF-367D6B728F58}" type="presOf" srcId="{678577A7-2764-4869-B8AC-936D9CC45399}" destId="{84EF1FCC-FD93-4D6B-BBBC-2AA592287F8C}" srcOrd="0" destOrd="0" presId="urn:microsoft.com/office/officeart/2005/8/layout/hierarchy2"/>
    <dgm:cxn modelId="{057A1E89-2ABF-4C1D-ABAC-8278152EA0B5}" srcId="{70A9B4FD-5B77-4EC0-BC04-12D9AE32ECC3}" destId="{468FCF80-CA81-419C-B389-EBDED61DC9B0}" srcOrd="1" destOrd="0" parTransId="{8233D68B-93D9-44DD-9F76-E24A857E298B}" sibTransId="{2DD6059A-A46D-4C4B-80F9-41D7630E51C7}"/>
    <dgm:cxn modelId="{FFD8358B-921E-445A-95F0-11C728A758D7}" type="presOf" srcId="{E8FB28AF-9513-4885-A4C6-1AE7356B74B5}" destId="{A67A49B2-D630-4382-AE90-2F7892B2E394}" srcOrd="0" destOrd="0" presId="urn:microsoft.com/office/officeart/2005/8/layout/hierarchy2"/>
    <dgm:cxn modelId="{DFAECD94-8971-466C-80C1-D29EE7599429}" srcId="{70A9B4FD-5B77-4EC0-BC04-12D9AE32ECC3}" destId="{E8FB28AF-9513-4885-A4C6-1AE7356B74B5}" srcOrd="0" destOrd="0" parTransId="{B7E912B2-2867-45DE-9F7D-9C3CD39564D9}" sibTransId="{423B8798-B5BB-4C97-8DFD-73EEC755CC2E}"/>
    <dgm:cxn modelId="{56653DAF-32BE-477A-AEE8-49441C44A26F}" type="presOf" srcId="{B7E912B2-2867-45DE-9F7D-9C3CD39564D9}" destId="{8420759A-781F-401E-A9D1-D7929E31C47D}" srcOrd="0" destOrd="0" presId="urn:microsoft.com/office/officeart/2005/8/layout/hierarchy2"/>
    <dgm:cxn modelId="{5BF6B0B7-CFF3-4B51-A1CC-5CBAB31A4BCD}" type="presOf" srcId="{468FCF80-CA81-419C-B389-EBDED61DC9B0}" destId="{1FC17B00-50B1-4207-869B-76E354A53F07}" srcOrd="0" destOrd="0" presId="urn:microsoft.com/office/officeart/2005/8/layout/hierarchy2"/>
    <dgm:cxn modelId="{15C7C8D0-3595-40BA-929E-EF21C124F1C2}" type="presOf" srcId="{70A9B4FD-5B77-4EC0-BC04-12D9AE32ECC3}" destId="{791A6CAC-507E-4E4D-9913-2C8EB3DA9AF0}" srcOrd="0" destOrd="0" presId="urn:microsoft.com/office/officeart/2005/8/layout/hierarchy2"/>
    <dgm:cxn modelId="{547087E1-DC57-4D8E-9B97-4185D161169E}" type="presOf" srcId="{B7E912B2-2867-45DE-9F7D-9C3CD39564D9}" destId="{4717ACA4-60A8-4409-9897-C0391E9D273B}" srcOrd="1" destOrd="0" presId="urn:microsoft.com/office/officeart/2005/8/layout/hierarchy2"/>
    <dgm:cxn modelId="{41CB4DE4-2119-4018-AE8E-CB52AEC9E7C6}" srcId="{678577A7-2764-4869-B8AC-936D9CC45399}" destId="{70A9B4FD-5B77-4EC0-BC04-12D9AE32ECC3}" srcOrd="0" destOrd="0" parTransId="{AF0BAE3C-03A8-4765-B469-46AE9799120C}" sibTransId="{DBF162B1-B4D2-4877-BC1B-815ADF468930}"/>
    <dgm:cxn modelId="{C6F663D3-71F1-4C80-AFB6-48614D0B5F11}" type="presParOf" srcId="{84EF1FCC-FD93-4D6B-BBBC-2AA592287F8C}" destId="{07C36C3F-92E4-4B0A-8003-A6A49B96E2C3}" srcOrd="0" destOrd="0" presId="urn:microsoft.com/office/officeart/2005/8/layout/hierarchy2"/>
    <dgm:cxn modelId="{2C36AB4B-C186-4619-9DA9-EB8AFE9396BD}" type="presParOf" srcId="{07C36C3F-92E4-4B0A-8003-A6A49B96E2C3}" destId="{791A6CAC-507E-4E4D-9913-2C8EB3DA9AF0}" srcOrd="0" destOrd="0" presId="urn:microsoft.com/office/officeart/2005/8/layout/hierarchy2"/>
    <dgm:cxn modelId="{EB11E435-FBE5-4A8A-AB51-3E49DF033D5D}" type="presParOf" srcId="{07C36C3F-92E4-4B0A-8003-A6A49B96E2C3}" destId="{EB6DAD81-4D75-4B12-9956-793CF9370DF6}" srcOrd="1" destOrd="0" presId="urn:microsoft.com/office/officeart/2005/8/layout/hierarchy2"/>
    <dgm:cxn modelId="{1512C486-5D2E-4CEB-8E87-9FEE80DD96D1}" type="presParOf" srcId="{EB6DAD81-4D75-4B12-9956-793CF9370DF6}" destId="{8420759A-781F-401E-A9D1-D7929E31C47D}" srcOrd="0" destOrd="0" presId="urn:microsoft.com/office/officeart/2005/8/layout/hierarchy2"/>
    <dgm:cxn modelId="{9A593DFE-B6BD-4E10-94C2-D0369B6ECD41}" type="presParOf" srcId="{8420759A-781F-401E-A9D1-D7929E31C47D}" destId="{4717ACA4-60A8-4409-9897-C0391E9D273B}" srcOrd="0" destOrd="0" presId="urn:microsoft.com/office/officeart/2005/8/layout/hierarchy2"/>
    <dgm:cxn modelId="{4F45BEBD-247C-4EEC-9E69-DAC5C4D0DB4E}" type="presParOf" srcId="{EB6DAD81-4D75-4B12-9956-793CF9370DF6}" destId="{C3DB5AA5-BF8C-4280-87AB-04B72DDFC2A1}" srcOrd="1" destOrd="0" presId="urn:microsoft.com/office/officeart/2005/8/layout/hierarchy2"/>
    <dgm:cxn modelId="{3853D507-13B6-41CE-ABAD-DC941D4E6CF2}" type="presParOf" srcId="{C3DB5AA5-BF8C-4280-87AB-04B72DDFC2A1}" destId="{A67A49B2-D630-4382-AE90-2F7892B2E394}" srcOrd="0" destOrd="0" presId="urn:microsoft.com/office/officeart/2005/8/layout/hierarchy2"/>
    <dgm:cxn modelId="{5948F314-33FE-441A-9ACE-FADCD2476DA4}" type="presParOf" srcId="{C3DB5AA5-BF8C-4280-87AB-04B72DDFC2A1}" destId="{E7851628-A793-4C64-847D-7801993F5AD6}" srcOrd="1" destOrd="0" presId="urn:microsoft.com/office/officeart/2005/8/layout/hierarchy2"/>
    <dgm:cxn modelId="{7B19B934-FAB8-4808-B05A-8B18FF466E68}" type="presParOf" srcId="{EB6DAD81-4D75-4B12-9956-793CF9370DF6}" destId="{28B3CCBD-4D9D-4589-B892-9FB69B5105F9}" srcOrd="2" destOrd="0" presId="urn:microsoft.com/office/officeart/2005/8/layout/hierarchy2"/>
    <dgm:cxn modelId="{EF6CDCCC-FF6A-47EF-8B93-08EE6F1289F7}" type="presParOf" srcId="{28B3CCBD-4D9D-4589-B892-9FB69B5105F9}" destId="{D3B609F3-2884-4FF8-AB73-B3BC3BB2D496}" srcOrd="0" destOrd="0" presId="urn:microsoft.com/office/officeart/2005/8/layout/hierarchy2"/>
    <dgm:cxn modelId="{409BEC3B-EFDA-456E-93A4-ACC7ACA11BE7}" type="presParOf" srcId="{EB6DAD81-4D75-4B12-9956-793CF9370DF6}" destId="{20610C23-43C4-4382-8386-5F9DA8E8D86E}" srcOrd="3" destOrd="0" presId="urn:microsoft.com/office/officeart/2005/8/layout/hierarchy2"/>
    <dgm:cxn modelId="{D441A24F-547D-46AA-8283-E9F6B9CDA7AB}" type="presParOf" srcId="{20610C23-43C4-4382-8386-5F9DA8E8D86E}" destId="{1FC17B00-50B1-4207-869B-76E354A53F07}" srcOrd="0" destOrd="0" presId="urn:microsoft.com/office/officeart/2005/8/layout/hierarchy2"/>
    <dgm:cxn modelId="{3FF2257A-D986-434C-B097-4F097EDD1642}" type="presParOf" srcId="{20610C23-43C4-4382-8386-5F9DA8E8D86E}" destId="{B130A3C3-4BC4-45D7-B20B-DA317543CD0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1A6CAC-507E-4E4D-9913-2C8EB3DA9AF0}">
      <dsp:nvSpPr>
        <dsp:cNvPr id="0" name=""/>
        <dsp:cNvSpPr/>
      </dsp:nvSpPr>
      <dsp:spPr>
        <a:xfrm>
          <a:off x="1428" y="1209972"/>
          <a:ext cx="2475309" cy="1237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LINEAR REGRESSION</a:t>
          </a:r>
        </a:p>
      </dsp:txBody>
      <dsp:txXfrm>
        <a:off x="37678" y="1246222"/>
        <a:ext cx="2402809" cy="1165154"/>
      </dsp:txXfrm>
    </dsp:sp>
    <dsp:sp modelId="{8420759A-781F-401E-A9D1-D7929E31C47D}">
      <dsp:nvSpPr>
        <dsp:cNvPr id="0" name=""/>
        <dsp:cNvSpPr/>
      </dsp:nvSpPr>
      <dsp:spPr>
        <a:xfrm rot="19457599">
          <a:off x="2362129" y="1442520"/>
          <a:ext cx="1219341" cy="60908"/>
        </a:xfrm>
        <a:custGeom>
          <a:avLst/>
          <a:gdLst/>
          <a:ahLst/>
          <a:cxnLst/>
          <a:rect l="0" t="0" r="0" b="0"/>
          <a:pathLst>
            <a:path>
              <a:moveTo>
                <a:pt x="0" y="30454"/>
              </a:moveTo>
              <a:lnTo>
                <a:pt x="1219341" y="3045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941316" y="1442490"/>
        <a:ext cx="60967" cy="60967"/>
      </dsp:txXfrm>
    </dsp:sp>
    <dsp:sp modelId="{A67A49B2-D630-4382-AE90-2F7892B2E394}">
      <dsp:nvSpPr>
        <dsp:cNvPr id="0" name=""/>
        <dsp:cNvSpPr/>
      </dsp:nvSpPr>
      <dsp:spPr>
        <a:xfrm>
          <a:off x="3466861" y="498321"/>
          <a:ext cx="2475309" cy="1237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SIMPLE LINEAR REGRESSION</a:t>
          </a:r>
        </a:p>
      </dsp:txBody>
      <dsp:txXfrm>
        <a:off x="3503111" y="534571"/>
        <a:ext cx="2402809" cy="1165154"/>
      </dsp:txXfrm>
    </dsp:sp>
    <dsp:sp modelId="{28B3CCBD-4D9D-4589-B892-9FB69B5105F9}">
      <dsp:nvSpPr>
        <dsp:cNvPr id="0" name=""/>
        <dsp:cNvSpPr/>
      </dsp:nvSpPr>
      <dsp:spPr>
        <a:xfrm rot="2142401">
          <a:off x="2362129" y="2154171"/>
          <a:ext cx="1219341" cy="60908"/>
        </a:xfrm>
        <a:custGeom>
          <a:avLst/>
          <a:gdLst/>
          <a:ahLst/>
          <a:cxnLst/>
          <a:rect l="0" t="0" r="0" b="0"/>
          <a:pathLst>
            <a:path>
              <a:moveTo>
                <a:pt x="0" y="30454"/>
              </a:moveTo>
              <a:lnTo>
                <a:pt x="1219341" y="3045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941316" y="2154142"/>
        <a:ext cx="60967" cy="60967"/>
      </dsp:txXfrm>
    </dsp:sp>
    <dsp:sp modelId="{1FC17B00-50B1-4207-869B-76E354A53F07}">
      <dsp:nvSpPr>
        <dsp:cNvPr id="0" name=""/>
        <dsp:cNvSpPr/>
      </dsp:nvSpPr>
      <dsp:spPr>
        <a:xfrm>
          <a:off x="3466861" y="1921624"/>
          <a:ext cx="2475309" cy="1237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MULTIPLE LINEAR REGRESSION</a:t>
          </a:r>
        </a:p>
      </dsp:txBody>
      <dsp:txXfrm>
        <a:off x="3503111" y="1957874"/>
        <a:ext cx="2402809" cy="1165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D1EF96-D3CE-4CCF-BB13-01D2877C10DD}" type="datetimeFigureOut">
              <a:rPr lang="en-IN" smtClean="0"/>
              <a:t>04-03-2020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4BD09-FF0B-4889-9BE4-08C7187F3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610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e7768681f_0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e7768681f_0_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3743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866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0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30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665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36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10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78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6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0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628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9" r:id="rId1"/>
    <p:sldLayoutId id="2147484290" r:id="rId2"/>
    <p:sldLayoutId id="2147484291" r:id="rId3"/>
    <p:sldLayoutId id="2147484292" r:id="rId4"/>
    <p:sldLayoutId id="2147484293" r:id="rId5"/>
    <p:sldLayoutId id="2147484294" r:id="rId6"/>
    <p:sldLayoutId id="2147484295" r:id="rId7"/>
    <p:sldLayoutId id="2147484296" r:id="rId8"/>
    <p:sldLayoutId id="2147484297" r:id="rId9"/>
    <p:sldLayoutId id="2147484298" r:id="rId10"/>
    <p:sldLayoutId id="214748429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gif"/><Relationship Id="rId5" Type="http://schemas.openxmlformats.org/officeDocument/2006/relationships/image" Target="../media/image20.jpeg"/><Relationship Id="rId4" Type="http://schemas.openxmlformats.org/officeDocument/2006/relationships/image" Target="../media/image19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7106" y="1905000"/>
            <a:ext cx="64411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4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LINEAR REGRESSION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068572"/>
              </p:ext>
            </p:extLst>
          </p:nvPr>
        </p:nvGraphicFramePr>
        <p:xfrm>
          <a:off x="1523999" y="3810000"/>
          <a:ext cx="6096000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960"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r>
                        <a:rPr lang="en-IN" dirty="0"/>
                        <a:t>LIKHITA REDDY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19030141031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r>
                        <a:rPr lang="en-IN" dirty="0"/>
                        <a:t>MOHIUDDIN</a:t>
                      </a:r>
                      <a:r>
                        <a:rPr lang="en-IN" baseline="0" dirty="0"/>
                        <a:t> AHMED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19030141039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r>
                        <a:rPr lang="en-IN" dirty="0"/>
                        <a:t>AAYUSHI</a:t>
                      </a:r>
                      <a:r>
                        <a:rPr lang="en-IN" baseline="0" dirty="0"/>
                        <a:t> RAMDHAM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19030141054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26" name="Picture 2" descr="Image result for sicsr logo">
            <a:extLst>
              <a:ext uri="{FF2B5EF4-FFF2-40B4-BE49-F238E27FC236}">
                <a16:creationId xmlns:a16="http://schemas.microsoft.com/office/drawing/2014/main" id="{769306AC-F071-4E90-8567-55830D472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2" y="173309"/>
            <a:ext cx="3571875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A025A90-3590-4E49-9020-8258A448D86F}"/>
              </a:ext>
            </a:extLst>
          </p:cNvPr>
          <p:cNvSpPr/>
          <p:nvPr/>
        </p:nvSpPr>
        <p:spPr>
          <a:xfrm>
            <a:off x="2180162" y="2863334"/>
            <a:ext cx="45550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chemeClr val="accent2"/>
                </a:solidFill>
              </a:rPr>
              <a:t>Subject: 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167977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-228600"/>
            <a:ext cx="7543800" cy="1450757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>
                <a:solidFill>
                  <a:schemeClr val="accent2"/>
                </a:solidFill>
              </a:rPr>
              <a:t>DEFINITION AND EXAMPLE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095750"/>
            <a:ext cx="8305799" cy="3924049"/>
          </a:xfrm>
        </p:spPr>
      </p:pic>
    </p:spTree>
    <p:extLst>
      <p:ext uri="{BB962C8B-B14F-4D97-AF65-F5344CB8AC3E}">
        <p14:creationId xmlns:p14="http://schemas.microsoft.com/office/powerpoint/2010/main" val="4194131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6957" y="595379"/>
            <a:ext cx="869680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solidFill>
                  <a:schemeClr val="accent2"/>
                </a:solidFill>
              </a:rPr>
              <a:t>SIMPLE LINEAR REGRESSION MODEL</a:t>
            </a:r>
          </a:p>
        </p:txBody>
      </p:sp>
      <p:sp>
        <p:nvSpPr>
          <p:cNvPr id="5" name="Rectangle 4"/>
          <p:cNvSpPr/>
          <p:nvPr/>
        </p:nvSpPr>
        <p:spPr>
          <a:xfrm>
            <a:off x="235039" y="1701806"/>
            <a:ext cx="89089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itchFamily="18" charset="0"/>
              </a:rPr>
              <a:t>Only one independent variable, x </a:t>
            </a:r>
          </a:p>
          <a:p>
            <a:r>
              <a:rPr lang="en-US" sz="2400" dirty="0">
                <a:latin typeface="Cambria" pitchFamily="18" charset="0"/>
              </a:rPr>
              <a:t>•   Relationship between x and y is described by a linear function </a:t>
            </a:r>
          </a:p>
          <a:p>
            <a:r>
              <a:rPr lang="en-US" sz="2400" dirty="0">
                <a:latin typeface="Cambria" pitchFamily="18" charset="0"/>
              </a:rPr>
              <a:t>•   Changes in y are assumed to be caused by changes in x</a:t>
            </a:r>
          </a:p>
        </p:txBody>
      </p:sp>
      <p:sp>
        <p:nvSpPr>
          <p:cNvPr id="6" name="AutoShape 2" descr="Image result for simple linear regression 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Image result for simple linear regression mode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9" t="3796"/>
          <a:stretch/>
        </p:blipFill>
        <p:spPr>
          <a:xfrm>
            <a:off x="3885744" y="3390821"/>
            <a:ext cx="5158017" cy="28442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81099" y="4055271"/>
            <a:ext cx="2385901" cy="13234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mbria" pitchFamily="18" charset="0"/>
              </a:rPr>
              <a:t>Assumption</a:t>
            </a:r>
          </a:p>
          <a:p>
            <a:endParaRPr lang="en-US" sz="2000" dirty="0">
              <a:latin typeface="Cambria" pitchFamily="18" charset="0"/>
            </a:endParaRPr>
          </a:p>
          <a:p>
            <a:r>
              <a:rPr lang="en-US" sz="2000" dirty="0">
                <a:latin typeface="Cambria" pitchFamily="18" charset="0"/>
              </a:rPr>
              <a:t>Means Y is linearly related to X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852046" y="5650271"/>
            <a:ext cx="16273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ambria" pitchFamily="18" charset="0"/>
              </a:rPr>
              <a:t>E(</a:t>
            </a:r>
            <a:r>
              <a:rPr lang="el-GR" sz="3200" b="1" dirty="0">
                <a:solidFill>
                  <a:srgbClr val="FF0000"/>
                </a:solidFill>
                <a:latin typeface="Cambria" pitchFamily="18" charset="0"/>
              </a:rPr>
              <a:t>ε) = 0</a:t>
            </a:r>
            <a:endParaRPr lang="en-US" sz="3200" b="1" dirty="0">
              <a:solidFill>
                <a:srgbClr val="FF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591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9466" y="457200"/>
            <a:ext cx="869680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solidFill>
                  <a:schemeClr val="accent2"/>
                </a:solidFill>
              </a:rPr>
              <a:t>SIMPLE LINEAR REGRESSION MODEL</a:t>
            </a:r>
          </a:p>
        </p:txBody>
      </p:sp>
      <p:sp>
        <p:nvSpPr>
          <p:cNvPr id="5" name="Rectangle 4"/>
          <p:cNvSpPr/>
          <p:nvPr/>
        </p:nvSpPr>
        <p:spPr>
          <a:xfrm>
            <a:off x="1126935" y="3967607"/>
            <a:ext cx="67056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/>
              <a:t>Y = β</a:t>
            </a:r>
            <a:r>
              <a:rPr lang="en-US" sz="4400" b="1" baseline="-25000" dirty="0"/>
              <a:t>o</a:t>
            </a:r>
            <a:r>
              <a:rPr lang="en-US" sz="4400" b="1" dirty="0"/>
              <a:t> + β</a:t>
            </a:r>
            <a:r>
              <a:rPr lang="en-US" sz="4400" b="1" baseline="-25000" dirty="0"/>
              <a:t>1</a:t>
            </a:r>
            <a:r>
              <a:rPr lang="en-US" sz="4400" b="1" dirty="0"/>
              <a:t> X + ε</a:t>
            </a:r>
          </a:p>
          <a:p>
            <a:endParaRPr lang="en-US" sz="4400" b="1" dirty="0"/>
          </a:p>
        </p:txBody>
      </p:sp>
      <p:sp>
        <p:nvSpPr>
          <p:cNvPr id="6" name="Rectangle 5"/>
          <p:cNvSpPr/>
          <p:nvPr/>
        </p:nvSpPr>
        <p:spPr>
          <a:xfrm>
            <a:off x="228599" y="4044553"/>
            <a:ext cx="150848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Dependent </a:t>
            </a:r>
          </a:p>
          <a:p>
            <a:pPr algn="ctr"/>
            <a:r>
              <a:rPr lang="en-US" b="1" dirty="0"/>
              <a:t>Variable</a:t>
            </a:r>
          </a:p>
        </p:txBody>
      </p:sp>
      <p:sp>
        <p:nvSpPr>
          <p:cNvPr id="7" name="Rectangle 6"/>
          <p:cNvSpPr/>
          <p:nvPr/>
        </p:nvSpPr>
        <p:spPr>
          <a:xfrm>
            <a:off x="1737089" y="2712028"/>
            <a:ext cx="174005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Y- intercept </a:t>
            </a:r>
          </a:p>
        </p:txBody>
      </p:sp>
      <p:sp>
        <p:nvSpPr>
          <p:cNvPr id="8" name="Rectangle 7"/>
          <p:cNvSpPr/>
          <p:nvPr/>
        </p:nvSpPr>
        <p:spPr>
          <a:xfrm>
            <a:off x="3862575" y="2722393"/>
            <a:ext cx="184960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b="1" dirty="0"/>
              <a:t>Slope Coefficient </a:t>
            </a:r>
          </a:p>
        </p:txBody>
      </p:sp>
      <p:sp>
        <p:nvSpPr>
          <p:cNvPr id="9" name="Rectangle 8"/>
          <p:cNvSpPr/>
          <p:nvPr/>
        </p:nvSpPr>
        <p:spPr>
          <a:xfrm>
            <a:off x="6307182" y="2712027"/>
            <a:ext cx="1693817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Independent</a:t>
            </a:r>
          </a:p>
          <a:p>
            <a:pPr algn="ctr"/>
            <a:r>
              <a:rPr lang="en-US" b="1" dirty="0"/>
              <a:t> Variable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95393" y="3567498"/>
            <a:ext cx="164065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/>
              <a:t>Random</a:t>
            </a:r>
          </a:p>
          <a:p>
            <a:r>
              <a:rPr lang="en-US" b="1" dirty="0"/>
              <a:t> Error term</a:t>
            </a:r>
          </a:p>
        </p:txBody>
      </p:sp>
      <p:sp>
        <p:nvSpPr>
          <p:cNvPr id="11" name="Left Brace 10"/>
          <p:cNvSpPr/>
          <p:nvPr/>
        </p:nvSpPr>
        <p:spPr>
          <a:xfrm rot="16200000">
            <a:off x="4331554" y="3863167"/>
            <a:ext cx="372628" cy="1970914"/>
          </a:xfrm>
          <a:prstGeom prst="leftBrace">
            <a:avLst>
              <a:gd name="adj1" fmla="val 12868"/>
              <a:gd name="adj2" fmla="val 468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477147" y="5149334"/>
            <a:ext cx="1988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Linear component</a:t>
            </a:r>
          </a:p>
        </p:txBody>
      </p:sp>
      <p:sp>
        <p:nvSpPr>
          <p:cNvPr id="13" name="Left Brace 12"/>
          <p:cNvSpPr/>
          <p:nvPr/>
        </p:nvSpPr>
        <p:spPr>
          <a:xfrm rot="16200000">
            <a:off x="6162996" y="4517362"/>
            <a:ext cx="186363" cy="533403"/>
          </a:xfrm>
          <a:prstGeom prst="leftBrace">
            <a:avLst>
              <a:gd name="adj1" fmla="val 12868"/>
              <a:gd name="adj2" fmla="val 400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776593" y="5034938"/>
            <a:ext cx="18854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Random </a:t>
            </a:r>
          </a:p>
          <a:p>
            <a:r>
              <a:rPr lang="en-US" b="1" dirty="0"/>
              <a:t>Error component</a:t>
            </a:r>
          </a:p>
        </p:txBody>
      </p:sp>
      <p:cxnSp>
        <p:nvCxnSpPr>
          <p:cNvPr id="16" name="Straight Arrow Connector 15"/>
          <p:cNvCxnSpPr>
            <a:stCxn id="6" idx="3"/>
          </p:cNvCxnSpPr>
          <p:nvPr/>
        </p:nvCxnSpPr>
        <p:spPr>
          <a:xfrm flipV="1">
            <a:off x="1737088" y="4367718"/>
            <a:ext cx="46495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895600" y="3368724"/>
            <a:ext cx="636811" cy="6758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517868" y="3368724"/>
            <a:ext cx="130332" cy="6758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465192" y="3368724"/>
            <a:ext cx="1254127" cy="6758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1"/>
          </p:cNvCxnSpPr>
          <p:nvPr/>
        </p:nvCxnSpPr>
        <p:spPr>
          <a:xfrm flipH="1">
            <a:off x="6706442" y="3890664"/>
            <a:ext cx="588951" cy="4001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692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65905" y="611333"/>
            <a:ext cx="927580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solidFill>
                  <a:schemeClr val="accent2"/>
                </a:solidFill>
              </a:rPr>
              <a:t>MULTIPLE LINEAR REGRESSION MODEL</a:t>
            </a:r>
          </a:p>
        </p:txBody>
      </p:sp>
      <p:sp>
        <p:nvSpPr>
          <p:cNvPr id="5" name="Rectangle 4"/>
          <p:cNvSpPr/>
          <p:nvPr/>
        </p:nvSpPr>
        <p:spPr>
          <a:xfrm>
            <a:off x="1126935" y="3967607"/>
            <a:ext cx="67056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/>
              <a:t>Y = β</a:t>
            </a:r>
            <a:r>
              <a:rPr lang="en-US" sz="4400" b="1" baseline="-25000" dirty="0"/>
              <a:t>o</a:t>
            </a:r>
            <a:r>
              <a:rPr lang="en-US" sz="4400" b="1" dirty="0"/>
              <a:t> + β</a:t>
            </a:r>
            <a:r>
              <a:rPr lang="en-US" sz="4400" b="1" baseline="-25000" dirty="0"/>
              <a:t>1</a:t>
            </a:r>
            <a:r>
              <a:rPr lang="en-US" sz="4400" b="1" dirty="0"/>
              <a:t> X</a:t>
            </a:r>
            <a:r>
              <a:rPr lang="en-US" sz="4400" b="1" baseline="-25000" dirty="0"/>
              <a:t>1</a:t>
            </a:r>
            <a:r>
              <a:rPr lang="en-US" sz="4400" b="1" dirty="0"/>
              <a:t>+ β</a:t>
            </a:r>
            <a:r>
              <a:rPr lang="en-US" sz="4400" b="1" baseline="-25000" dirty="0"/>
              <a:t>2</a:t>
            </a:r>
            <a:r>
              <a:rPr lang="en-US" sz="4400" b="1" dirty="0"/>
              <a:t> X</a:t>
            </a:r>
            <a:r>
              <a:rPr lang="en-US" sz="4400" b="1" baseline="-25000" dirty="0"/>
              <a:t>2 </a:t>
            </a:r>
            <a:r>
              <a:rPr lang="en-US" sz="4400" b="1" dirty="0"/>
              <a:t>+ ε</a:t>
            </a:r>
          </a:p>
          <a:p>
            <a:endParaRPr lang="en-US" sz="4400" b="1" dirty="0"/>
          </a:p>
        </p:txBody>
      </p:sp>
      <p:sp>
        <p:nvSpPr>
          <p:cNvPr id="6" name="Rectangle 5"/>
          <p:cNvSpPr/>
          <p:nvPr/>
        </p:nvSpPr>
        <p:spPr>
          <a:xfrm>
            <a:off x="-76098" y="4023660"/>
            <a:ext cx="150848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Dependent Variable</a:t>
            </a:r>
          </a:p>
        </p:txBody>
      </p:sp>
      <p:sp>
        <p:nvSpPr>
          <p:cNvPr id="7" name="Rectangle 6"/>
          <p:cNvSpPr/>
          <p:nvPr/>
        </p:nvSpPr>
        <p:spPr>
          <a:xfrm>
            <a:off x="461986" y="2979370"/>
            <a:ext cx="174005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Y- intercept </a:t>
            </a:r>
          </a:p>
        </p:txBody>
      </p:sp>
      <p:sp>
        <p:nvSpPr>
          <p:cNvPr id="8" name="Rectangle 7"/>
          <p:cNvSpPr/>
          <p:nvPr/>
        </p:nvSpPr>
        <p:spPr>
          <a:xfrm>
            <a:off x="2324644" y="2289303"/>
            <a:ext cx="2415533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b="1" dirty="0"/>
              <a:t>Average change in Y</a:t>
            </a:r>
          </a:p>
          <a:p>
            <a:pPr algn="ctr"/>
            <a:r>
              <a:rPr lang="en-US" b="1" dirty="0"/>
              <a:t>For a unit change in X1,</a:t>
            </a:r>
          </a:p>
          <a:p>
            <a:pPr algn="ctr"/>
            <a:r>
              <a:rPr lang="en-US" b="1" dirty="0"/>
              <a:t>Holding constant X2 </a:t>
            </a:r>
          </a:p>
        </p:txBody>
      </p:sp>
      <p:sp>
        <p:nvSpPr>
          <p:cNvPr id="9" name="Rectangle 8"/>
          <p:cNvSpPr/>
          <p:nvPr/>
        </p:nvSpPr>
        <p:spPr>
          <a:xfrm>
            <a:off x="7250599" y="2979370"/>
            <a:ext cx="1693817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Independent Variable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71258" y="4898189"/>
            <a:ext cx="164065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/>
              <a:t>Random</a:t>
            </a:r>
          </a:p>
          <a:p>
            <a:r>
              <a:rPr lang="en-US" b="1" dirty="0"/>
              <a:t> Error term</a:t>
            </a:r>
          </a:p>
        </p:txBody>
      </p:sp>
      <p:cxnSp>
        <p:nvCxnSpPr>
          <p:cNvPr id="16" name="Straight Arrow Connector 15"/>
          <p:cNvCxnSpPr>
            <a:stCxn id="6" idx="3"/>
          </p:cNvCxnSpPr>
          <p:nvPr/>
        </p:nvCxnSpPr>
        <p:spPr>
          <a:xfrm>
            <a:off x="1432391" y="4346826"/>
            <a:ext cx="4649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450318" y="3348702"/>
            <a:ext cx="1416910" cy="8113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2"/>
          </p:cNvCxnSpPr>
          <p:nvPr/>
        </p:nvCxnSpPr>
        <p:spPr>
          <a:xfrm>
            <a:off x="3532411" y="3212633"/>
            <a:ext cx="301369" cy="8863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352836" y="2948069"/>
            <a:ext cx="423153" cy="1172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1"/>
          </p:cNvCxnSpPr>
          <p:nvPr/>
        </p:nvCxnSpPr>
        <p:spPr>
          <a:xfrm flipH="1" flipV="1">
            <a:off x="7010400" y="4543723"/>
            <a:ext cx="260858" cy="6776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886174" y="2001903"/>
            <a:ext cx="2415533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b="1" dirty="0"/>
              <a:t>Average change in Y</a:t>
            </a:r>
          </a:p>
          <a:p>
            <a:pPr algn="ctr"/>
            <a:r>
              <a:rPr lang="en-US" b="1" dirty="0"/>
              <a:t>For a unit change in X1,</a:t>
            </a:r>
          </a:p>
          <a:p>
            <a:pPr algn="ctr"/>
            <a:r>
              <a:rPr lang="en-US" b="1" dirty="0"/>
              <a:t>Holding constant X2 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6078027" y="3450012"/>
            <a:ext cx="1193231" cy="751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954383" y="5131577"/>
            <a:ext cx="1693817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Independent Variable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07447" y="4572000"/>
            <a:ext cx="359490" cy="5595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807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312" y="94314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>
                <a:solidFill>
                  <a:schemeClr val="accent2"/>
                </a:solidFill>
              </a:rPr>
              <a:t>LINEAR REGRESSION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51334"/>
            <a:ext cx="5895474" cy="38386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sz="2400" dirty="0"/>
              <a:t>Error is in the dependent variable and not in the independent variable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901817"/>
            <a:ext cx="2716130" cy="4149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581400"/>
            <a:ext cx="5152524" cy="22069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48200" y="5902779"/>
            <a:ext cx="37537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50" dirty="0"/>
              <a:t>x</a:t>
            </a:r>
          </a:p>
        </p:txBody>
      </p:sp>
      <p:sp>
        <p:nvSpPr>
          <p:cNvPr id="12" name="TextBox 11"/>
          <p:cNvSpPr txBox="1"/>
          <p:nvPr/>
        </p:nvSpPr>
        <p:spPr>
          <a:xfrm flipH="1">
            <a:off x="1676400" y="4534829"/>
            <a:ext cx="2165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50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4209054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930" y="427760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>
                <a:solidFill>
                  <a:schemeClr val="accent2"/>
                </a:solidFill>
              </a:rPr>
              <a:t>TYPES OF ERRORS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6800" y="2217300"/>
            <a:ext cx="2285999" cy="1143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56" y="2131891"/>
            <a:ext cx="3774908" cy="36106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28856" y="3692545"/>
            <a:ext cx="3955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Sum of Squared Residuals=</a:t>
            </a:r>
          </a:p>
          <a:p>
            <a:r>
              <a:rPr lang="en-IN" sz="2400" dirty="0"/>
              <a:t>          Sum Square Total(SST)-</a:t>
            </a:r>
          </a:p>
          <a:p>
            <a:r>
              <a:rPr lang="en-IN" sz="2400" dirty="0"/>
              <a:t>          Sum Squared Errors(SSE)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28856" y="5247084"/>
            <a:ext cx="4537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SSR= Predicted value – Mean value</a:t>
            </a:r>
          </a:p>
        </p:txBody>
      </p:sp>
    </p:spTree>
    <p:extLst>
      <p:ext uri="{BB962C8B-B14F-4D97-AF65-F5344CB8AC3E}">
        <p14:creationId xmlns:p14="http://schemas.microsoft.com/office/powerpoint/2010/main" val="4081626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286000" y="457200"/>
            <a:ext cx="6858000" cy="3967163"/>
          </a:xfrm>
        </p:spPr>
        <p:txBody>
          <a:bodyPr/>
          <a:lstStyle/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r>
              <a:rPr lang="en-IN" sz="2400" dirty="0"/>
              <a:t>Sum of squared errors (SSE):</a:t>
            </a:r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r>
              <a:rPr lang="en-IN" sz="2400" dirty="0"/>
              <a:t>The minimization of SSE gives estimates of</a:t>
            </a:r>
            <a:r>
              <a:rPr lang="en-IN" dirty="0"/>
              <a:t>  </a:t>
            </a:r>
          </a:p>
          <a:p>
            <a:pPr algn="l"/>
            <a:endParaRPr lang="en-IN" dirty="0"/>
          </a:p>
          <a:p>
            <a:pPr algn="l"/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141" y="2218102"/>
            <a:ext cx="2422859" cy="4453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276600"/>
            <a:ext cx="752162" cy="30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786" y="4094720"/>
            <a:ext cx="3650080" cy="109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06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b="1" dirty="0">
                <a:solidFill>
                  <a:schemeClr val="accent2"/>
                </a:solidFill>
              </a:rPr>
              <a:t>COEFFICIENT OF DETERMINATION</a:t>
            </a:r>
            <a:endParaRPr lang="en-IN" sz="4400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02666"/>
          </a:xfrm>
        </p:spPr>
        <p:txBody>
          <a:bodyPr>
            <a:normAutofit fontScale="62500" lnSpcReduction="20000"/>
          </a:bodyPr>
          <a:lstStyle/>
          <a:p>
            <a:pPr algn="l"/>
            <a:endParaRPr lang="en-IN" dirty="0"/>
          </a:p>
          <a:p>
            <a:pPr algn="l"/>
            <a:r>
              <a:rPr lang="en-IN" sz="3600" dirty="0"/>
              <a:t>Coefficient of determination – R</a:t>
            </a:r>
            <a:r>
              <a:rPr lang="en-IN" sz="3600" baseline="30000" dirty="0"/>
              <a:t> 2</a:t>
            </a:r>
            <a:r>
              <a:rPr lang="en-IN" sz="3600" dirty="0"/>
              <a:t> is a measure of variability of in output variable explained by input variable.</a:t>
            </a:r>
          </a:p>
          <a:p>
            <a:pPr algn="l"/>
            <a:endParaRPr lang="en-IN" sz="3600" dirty="0"/>
          </a:p>
          <a:p>
            <a:pPr algn="l"/>
            <a:endParaRPr lang="en-IN" sz="3600" dirty="0"/>
          </a:p>
          <a:p>
            <a:pPr algn="l"/>
            <a:endParaRPr lang="en-IN" sz="3600" dirty="0"/>
          </a:p>
          <a:p>
            <a:pPr algn="l"/>
            <a:endParaRPr lang="en-IN" sz="3600" dirty="0"/>
          </a:p>
          <a:p>
            <a:pPr algn="l"/>
            <a:r>
              <a:rPr lang="en-IN" sz="3600" dirty="0"/>
              <a:t>R</a:t>
            </a:r>
            <a:r>
              <a:rPr lang="en-IN" sz="3600" baseline="30000" dirty="0"/>
              <a:t> 2</a:t>
            </a:r>
            <a:r>
              <a:rPr lang="en-IN" sz="3600" dirty="0"/>
              <a:t> values : Between 0 and 1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IN" sz="3600" dirty="0"/>
              <a:t>Values close to 0 states poor fit.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IN" sz="3600" dirty="0"/>
              <a:t>Values close to 1 indicates good fit.(However, should not be used as a sole criteria to judge the linear model is adequate).</a:t>
            </a:r>
          </a:p>
          <a:p>
            <a:pPr algn="l"/>
            <a:endParaRPr lang="en-IN" dirty="0"/>
          </a:p>
          <a:p>
            <a:pPr algn="l"/>
            <a:endParaRPr lang="en-IN" baseline="30000" dirty="0"/>
          </a:p>
          <a:p>
            <a:pPr algn="l"/>
            <a:endParaRPr lang="en-IN" baseline="30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770" y="3304443"/>
            <a:ext cx="5496677" cy="84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444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3913420" y="3357856"/>
            <a:ext cx="1280826" cy="1321079"/>
          </a:xfrm>
          <a:prstGeom prst="ellipse">
            <a:avLst/>
          </a:prstGeom>
          <a:solidFill>
            <a:srgbClr val="A1C3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" sz="1200" dirty="0"/>
              <a:t>EXPENDIT-URE OF COMPANY</a:t>
            </a:r>
            <a:endParaRPr sz="1200" dirty="0"/>
          </a:p>
        </p:txBody>
      </p:sp>
      <p:grpSp>
        <p:nvGrpSpPr>
          <p:cNvPr id="68" name="Google Shape;68;p15"/>
          <p:cNvGrpSpPr/>
          <p:nvPr/>
        </p:nvGrpSpPr>
        <p:grpSpPr>
          <a:xfrm>
            <a:off x="1978638" y="2654735"/>
            <a:ext cx="2407147" cy="2190413"/>
            <a:chOff x="1978637" y="1202068"/>
            <a:chExt cx="2407147" cy="2190413"/>
          </a:xfrm>
        </p:grpSpPr>
        <p:sp>
          <p:nvSpPr>
            <p:cNvPr id="69" name="Google Shape;69;p15"/>
            <p:cNvSpPr/>
            <p:nvPr/>
          </p:nvSpPr>
          <p:spPr>
            <a:xfrm rot="-2081187">
              <a:off x="2278971" y="1519484"/>
              <a:ext cx="1601327" cy="1555582"/>
            </a:xfrm>
            <a:custGeom>
              <a:avLst/>
              <a:gdLst/>
              <a:ahLst/>
              <a:cxnLst/>
              <a:rect l="l" t="t" r="r" b="b"/>
              <a:pathLst>
                <a:path w="246" h="240" extrusionOk="0">
                  <a:moveTo>
                    <a:pt x="246" y="29"/>
                  </a:moveTo>
                  <a:cubicBezTo>
                    <a:pt x="241" y="19"/>
                    <a:pt x="235" y="9"/>
                    <a:pt x="228" y="0"/>
                  </a:cubicBezTo>
                  <a:cubicBezTo>
                    <a:pt x="111" y="25"/>
                    <a:pt x="19" y="120"/>
                    <a:pt x="0" y="240"/>
                  </a:cubicBezTo>
                  <a:cubicBezTo>
                    <a:pt x="11" y="237"/>
                    <a:pt x="22" y="234"/>
                    <a:pt x="34" y="232"/>
                  </a:cubicBezTo>
                  <a:cubicBezTo>
                    <a:pt x="56" y="128"/>
                    <a:pt x="140" y="46"/>
                    <a:pt x="246" y="29"/>
                  </a:cubicBezTo>
                  <a:close/>
                </a:path>
              </a:pathLst>
            </a:custGeom>
            <a:solidFill>
              <a:srgbClr val="A1C3FA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 rot="-2081188">
              <a:off x="2605674" y="1601249"/>
              <a:ext cx="1541190" cy="1320966"/>
            </a:xfrm>
            <a:custGeom>
              <a:avLst/>
              <a:gdLst/>
              <a:ahLst/>
              <a:cxnLst/>
              <a:rect l="l" t="t" r="r" b="b"/>
              <a:pathLst>
                <a:path w="248" h="213" extrusionOk="0">
                  <a:moveTo>
                    <a:pt x="142" y="213"/>
                  </a:moveTo>
                  <a:cubicBezTo>
                    <a:pt x="152" y="188"/>
                    <a:pt x="170" y="167"/>
                    <a:pt x="194" y="153"/>
                  </a:cubicBezTo>
                  <a:cubicBezTo>
                    <a:pt x="211" y="143"/>
                    <a:pt x="230" y="137"/>
                    <a:pt x="248" y="136"/>
                  </a:cubicBezTo>
                  <a:cubicBezTo>
                    <a:pt x="247" y="87"/>
                    <a:pt x="234" y="41"/>
                    <a:pt x="212" y="0"/>
                  </a:cubicBezTo>
                  <a:cubicBezTo>
                    <a:pt x="106" y="17"/>
                    <a:pt x="22" y="99"/>
                    <a:pt x="0" y="203"/>
                  </a:cubicBezTo>
                  <a:cubicBezTo>
                    <a:pt x="46" y="195"/>
                    <a:pt x="95" y="198"/>
                    <a:pt x="142" y="213"/>
                  </a:cubicBezTo>
                  <a:close/>
                </a:path>
              </a:pathLst>
            </a:custGeom>
            <a:solidFill>
              <a:srgbClr val="0C58D3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71" name="Google Shape;71;p15"/>
            <p:cNvSpPr txBox="1"/>
            <p:nvPr/>
          </p:nvSpPr>
          <p:spPr>
            <a:xfrm rot="-4432199">
              <a:off x="2798390" y="1964894"/>
              <a:ext cx="1304451" cy="562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0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 &amp; D SPENDING</a:t>
              </a:r>
              <a:endParaRPr sz="10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2" name="Google Shape;72;p15"/>
          <p:cNvGrpSpPr/>
          <p:nvPr/>
        </p:nvGrpSpPr>
        <p:grpSpPr>
          <a:xfrm>
            <a:off x="2867112" y="4052593"/>
            <a:ext cx="2108006" cy="2437164"/>
            <a:chOff x="2867112" y="2599927"/>
            <a:chExt cx="2108006" cy="2437164"/>
          </a:xfrm>
        </p:grpSpPr>
        <p:sp>
          <p:nvSpPr>
            <p:cNvPr id="73" name="Google Shape;73;p15"/>
            <p:cNvSpPr/>
            <p:nvPr/>
          </p:nvSpPr>
          <p:spPr>
            <a:xfrm rot="-2081188">
              <a:off x="3325156" y="2966530"/>
              <a:ext cx="1061085" cy="1941128"/>
            </a:xfrm>
            <a:custGeom>
              <a:avLst/>
              <a:gdLst/>
              <a:ahLst/>
              <a:cxnLst/>
              <a:rect l="l" t="t" r="r" b="b"/>
              <a:pathLst>
                <a:path w="163" h="300" extrusionOk="0">
                  <a:moveTo>
                    <a:pt x="32" y="39"/>
                  </a:moveTo>
                  <a:cubicBezTo>
                    <a:pt x="32" y="26"/>
                    <a:pt x="33" y="13"/>
                    <a:pt x="35" y="0"/>
                  </a:cubicBezTo>
                  <a:cubicBezTo>
                    <a:pt x="24" y="2"/>
                    <a:pt x="13" y="5"/>
                    <a:pt x="2" y="8"/>
                  </a:cubicBezTo>
                  <a:cubicBezTo>
                    <a:pt x="1" y="19"/>
                    <a:pt x="0" y="29"/>
                    <a:pt x="0" y="39"/>
                  </a:cubicBezTo>
                  <a:cubicBezTo>
                    <a:pt x="0" y="153"/>
                    <a:pt x="65" y="252"/>
                    <a:pt x="160" y="300"/>
                  </a:cubicBezTo>
                  <a:cubicBezTo>
                    <a:pt x="160" y="289"/>
                    <a:pt x="161" y="277"/>
                    <a:pt x="163" y="265"/>
                  </a:cubicBezTo>
                  <a:cubicBezTo>
                    <a:pt x="85" y="220"/>
                    <a:pt x="32" y="136"/>
                    <a:pt x="32" y="39"/>
                  </a:cubicBezTo>
                  <a:close/>
                </a:path>
              </a:pathLst>
            </a:custGeom>
            <a:solidFill>
              <a:srgbClr val="A1C3FA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 rot="-2081187">
              <a:off x="3456358" y="2773799"/>
              <a:ext cx="1138968" cy="1690435"/>
            </a:xfrm>
            <a:custGeom>
              <a:avLst/>
              <a:gdLst/>
              <a:ahLst/>
              <a:cxnLst/>
              <a:rect l="l" t="t" r="r" b="b"/>
              <a:pathLst>
                <a:path w="183" h="273" extrusionOk="0">
                  <a:moveTo>
                    <a:pt x="156" y="108"/>
                  </a:moveTo>
                  <a:cubicBezTo>
                    <a:pt x="139" y="79"/>
                    <a:pt x="136" y="46"/>
                    <a:pt x="144" y="16"/>
                  </a:cubicBezTo>
                  <a:cubicBezTo>
                    <a:pt x="97" y="2"/>
                    <a:pt x="48" y="0"/>
                    <a:pt x="3" y="8"/>
                  </a:cubicBezTo>
                  <a:cubicBezTo>
                    <a:pt x="1" y="21"/>
                    <a:pt x="0" y="34"/>
                    <a:pt x="0" y="47"/>
                  </a:cubicBezTo>
                  <a:cubicBezTo>
                    <a:pt x="0" y="144"/>
                    <a:pt x="53" y="228"/>
                    <a:pt x="131" y="273"/>
                  </a:cubicBezTo>
                  <a:cubicBezTo>
                    <a:pt x="138" y="227"/>
                    <a:pt x="155" y="182"/>
                    <a:pt x="183" y="141"/>
                  </a:cubicBezTo>
                  <a:cubicBezTo>
                    <a:pt x="173" y="132"/>
                    <a:pt x="163" y="121"/>
                    <a:pt x="156" y="108"/>
                  </a:cubicBezTo>
                  <a:close/>
                </a:path>
              </a:pathLst>
            </a:custGeom>
            <a:solidFill>
              <a:srgbClr val="0D5DDF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75" name="Google Shape;75;p15"/>
            <p:cNvSpPr txBox="1"/>
            <p:nvPr/>
          </p:nvSpPr>
          <p:spPr>
            <a:xfrm rot="2156063">
              <a:off x="3231785" y="3231412"/>
              <a:ext cx="1304574" cy="5628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ADMINISTRATION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6" name="Google Shape;76;p15"/>
          <p:cNvGrpSpPr/>
          <p:nvPr/>
        </p:nvGrpSpPr>
        <p:grpSpPr>
          <a:xfrm>
            <a:off x="4464545" y="4345752"/>
            <a:ext cx="2311185" cy="1122358"/>
            <a:chOff x="4457034" y="2893418"/>
            <a:chExt cx="2311185" cy="1122358"/>
          </a:xfrm>
        </p:grpSpPr>
        <p:sp>
          <p:nvSpPr>
            <p:cNvPr id="77" name="Google Shape;77;p15"/>
            <p:cNvSpPr/>
            <p:nvPr/>
          </p:nvSpPr>
          <p:spPr>
            <a:xfrm rot="-2081187">
              <a:off x="4648818" y="3375680"/>
              <a:ext cx="2119401" cy="640096"/>
            </a:xfrm>
            <a:custGeom>
              <a:avLst/>
              <a:gdLst/>
              <a:ahLst/>
              <a:cxnLst/>
              <a:rect l="l" t="t" r="r" b="b"/>
              <a:pathLst>
                <a:path w="326" h="99" extrusionOk="0">
                  <a:moveTo>
                    <a:pt x="119" y="67"/>
                  </a:moveTo>
                  <a:cubicBezTo>
                    <a:pt x="77" y="67"/>
                    <a:pt x="37" y="57"/>
                    <a:pt x="2" y="40"/>
                  </a:cubicBezTo>
                  <a:cubicBezTo>
                    <a:pt x="1" y="51"/>
                    <a:pt x="0" y="63"/>
                    <a:pt x="0" y="74"/>
                  </a:cubicBezTo>
                  <a:cubicBezTo>
                    <a:pt x="36" y="90"/>
                    <a:pt x="76" y="99"/>
                    <a:pt x="119" y="99"/>
                  </a:cubicBezTo>
                  <a:cubicBezTo>
                    <a:pt x="200" y="99"/>
                    <a:pt x="273" y="67"/>
                    <a:pt x="326" y="14"/>
                  </a:cubicBezTo>
                  <a:cubicBezTo>
                    <a:pt x="315" y="10"/>
                    <a:pt x="304" y="5"/>
                    <a:pt x="294" y="0"/>
                  </a:cubicBezTo>
                  <a:cubicBezTo>
                    <a:pt x="247" y="42"/>
                    <a:pt x="186" y="67"/>
                    <a:pt x="119" y="67"/>
                  </a:cubicBezTo>
                  <a:close/>
                </a:path>
              </a:pathLst>
            </a:custGeom>
            <a:solidFill>
              <a:srgbClr val="A1C3FA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 rot="-2081187">
              <a:off x="4457034" y="2893418"/>
              <a:ext cx="1815979" cy="987157"/>
            </a:xfrm>
            <a:custGeom>
              <a:avLst/>
              <a:gdLst/>
              <a:ahLst/>
              <a:cxnLst/>
              <a:rect l="l" t="t" r="r" b="b"/>
              <a:pathLst>
                <a:path w="292" h="159" extrusionOk="0">
                  <a:moveTo>
                    <a:pt x="182" y="1"/>
                  </a:moveTo>
                  <a:cubicBezTo>
                    <a:pt x="181" y="2"/>
                    <a:pt x="179" y="3"/>
                    <a:pt x="177" y="4"/>
                  </a:cubicBezTo>
                  <a:cubicBezTo>
                    <a:pt x="137" y="27"/>
                    <a:pt x="88" y="24"/>
                    <a:pt x="51" y="0"/>
                  </a:cubicBezTo>
                  <a:cubicBezTo>
                    <a:pt x="23" y="41"/>
                    <a:pt x="6" y="86"/>
                    <a:pt x="0" y="132"/>
                  </a:cubicBezTo>
                  <a:cubicBezTo>
                    <a:pt x="35" y="149"/>
                    <a:pt x="75" y="159"/>
                    <a:pt x="117" y="159"/>
                  </a:cubicBezTo>
                  <a:cubicBezTo>
                    <a:pt x="184" y="159"/>
                    <a:pt x="245" y="134"/>
                    <a:pt x="292" y="92"/>
                  </a:cubicBezTo>
                  <a:cubicBezTo>
                    <a:pt x="250" y="71"/>
                    <a:pt x="212" y="41"/>
                    <a:pt x="182" y="1"/>
                  </a:cubicBezTo>
                  <a:close/>
                </a:path>
              </a:pathLst>
            </a:custGeom>
            <a:solidFill>
              <a:srgbClr val="0E65F0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79" name="Google Shape;79;p15"/>
            <p:cNvSpPr txBox="1"/>
            <p:nvPr/>
          </p:nvSpPr>
          <p:spPr>
            <a:xfrm rot="19245650">
              <a:off x="4886328" y="3015199"/>
              <a:ext cx="1304523" cy="5630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0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STATE</a:t>
              </a:r>
              <a:endParaRPr sz="10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0" name="Google Shape;80;p15"/>
          <p:cNvGrpSpPr/>
          <p:nvPr/>
        </p:nvGrpSpPr>
        <p:grpSpPr>
          <a:xfrm>
            <a:off x="3233154" y="1513872"/>
            <a:ext cx="2344104" cy="2370669"/>
            <a:chOff x="3263096" y="71333"/>
            <a:chExt cx="2344104" cy="2370669"/>
          </a:xfrm>
        </p:grpSpPr>
        <p:sp>
          <p:nvSpPr>
            <p:cNvPr id="81" name="Google Shape;81;p15"/>
            <p:cNvSpPr/>
            <p:nvPr/>
          </p:nvSpPr>
          <p:spPr>
            <a:xfrm rot="-2081187">
              <a:off x="3407226" y="525393"/>
              <a:ext cx="1943480" cy="1113468"/>
            </a:xfrm>
            <a:custGeom>
              <a:avLst/>
              <a:gdLst/>
              <a:ahLst/>
              <a:cxnLst/>
              <a:rect l="l" t="t" r="r" b="b"/>
              <a:pathLst>
                <a:path w="299" h="172" extrusionOk="0">
                  <a:moveTo>
                    <a:pt x="45" y="32"/>
                  </a:moveTo>
                  <a:cubicBezTo>
                    <a:pt x="146" y="32"/>
                    <a:pt x="233" y="89"/>
                    <a:pt x="276" y="172"/>
                  </a:cubicBezTo>
                  <a:cubicBezTo>
                    <a:pt x="284" y="164"/>
                    <a:pt x="292" y="155"/>
                    <a:pt x="299" y="146"/>
                  </a:cubicBezTo>
                  <a:cubicBezTo>
                    <a:pt x="248" y="59"/>
                    <a:pt x="153" y="0"/>
                    <a:pt x="45" y="0"/>
                  </a:cubicBezTo>
                  <a:cubicBezTo>
                    <a:pt x="30" y="0"/>
                    <a:pt x="14" y="1"/>
                    <a:pt x="0" y="3"/>
                  </a:cubicBezTo>
                  <a:cubicBezTo>
                    <a:pt x="6" y="13"/>
                    <a:pt x="12" y="23"/>
                    <a:pt x="18" y="33"/>
                  </a:cubicBezTo>
                  <a:cubicBezTo>
                    <a:pt x="27" y="32"/>
                    <a:pt x="36" y="32"/>
                    <a:pt x="45" y="32"/>
                  </a:cubicBezTo>
                  <a:close/>
                </a:path>
              </a:pathLst>
            </a:custGeom>
            <a:solidFill>
              <a:srgbClr val="A1C3FA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 rot="-2081187">
              <a:off x="3761328" y="760580"/>
              <a:ext cx="1606237" cy="1343790"/>
            </a:xfrm>
            <a:custGeom>
              <a:avLst/>
              <a:gdLst/>
              <a:ahLst/>
              <a:cxnLst/>
              <a:rect l="l" t="t" r="r" b="b"/>
              <a:pathLst>
                <a:path w="258" h="217" extrusionOk="0">
                  <a:moveTo>
                    <a:pt x="132" y="200"/>
                  </a:moveTo>
                  <a:cubicBezTo>
                    <a:pt x="135" y="205"/>
                    <a:pt x="138" y="211"/>
                    <a:pt x="140" y="217"/>
                  </a:cubicBezTo>
                  <a:cubicBezTo>
                    <a:pt x="186" y="200"/>
                    <a:pt x="227" y="174"/>
                    <a:pt x="258" y="140"/>
                  </a:cubicBezTo>
                  <a:cubicBezTo>
                    <a:pt x="215" y="57"/>
                    <a:pt x="128" y="0"/>
                    <a:pt x="27" y="0"/>
                  </a:cubicBezTo>
                  <a:cubicBezTo>
                    <a:pt x="18" y="0"/>
                    <a:pt x="9" y="0"/>
                    <a:pt x="0" y="1"/>
                  </a:cubicBezTo>
                  <a:cubicBezTo>
                    <a:pt x="21" y="43"/>
                    <a:pt x="34" y="90"/>
                    <a:pt x="34" y="140"/>
                  </a:cubicBezTo>
                  <a:cubicBezTo>
                    <a:pt x="74" y="142"/>
                    <a:pt x="111" y="163"/>
                    <a:pt x="132" y="200"/>
                  </a:cubicBezTo>
                  <a:close/>
                </a:path>
              </a:pathLst>
            </a:custGeom>
            <a:solidFill>
              <a:srgbClr val="0944A1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83" name="Google Shape;83;p15"/>
            <p:cNvSpPr txBox="1"/>
            <p:nvPr/>
          </p:nvSpPr>
          <p:spPr>
            <a:xfrm>
              <a:off x="3919788" y="1123225"/>
              <a:ext cx="13044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MARKETING SPEED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4" name="Google Shape;84;p15"/>
          <p:cNvGrpSpPr/>
          <p:nvPr/>
        </p:nvGrpSpPr>
        <p:grpSpPr>
          <a:xfrm>
            <a:off x="4593901" y="2260509"/>
            <a:ext cx="2268741" cy="2444000"/>
            <a:chOff x="4593307" y="804376"/>
            <a:chExt cx="2268741" cy="2444000"/>
          </a:xfrm>
        </p:grpSpPr>
        <p:sp>
          <p:nvSpPr>
            <p:cNvPr id="85" name="Google Shape;85;p15"/>
            <p:cNvSpPr/>
            <p:nvPr/>
          </p:nvSpPr>
          <p:spPr>
            <a:xfrm rot="-2081188">
              <a:off x="5623193" y="814800"/>
              <a:ext cx="698156" cy="2118270"/>
            </a:xfrm>
            <a:custGeom>
              <a:avLst/>
              <a:gdLst/>
              <a:ahLst/>
              <a:cxnLst/>
              <a:rect l="l" t="t" r="r" b="b"/>
              <a:pathLst>
                <a:path w="107" h="328" extrusionOk="0">
                  <a:moveTo>
                    <a:pt x="52" y="26"/>
                  </a:moveTo>
                  <a:cubicBezTo>
                    <a:pt x="67" y="59"/>
                    <a:pt x="75" y="95"/>
                    <a:pt x="75" y="132"/>
                  </a:cubicBezTo>
                  <a:cubicBezTo>
                    <a:pt x="75" y="204"/>
                    <a:pt x="46" y="268"/>
                    <a:pt x="0" y="315"/>
                  </a:cubicBezTo>
                  <a:cubicBezTo>
                    <a:pt x="10" y="320"/>
                    <a:pt x="21" y="325"/>
                    <a:pt x="32" y="328"/>
                  </a:cubicBezTo>
                  <a:cubicBezTo>
                    <a:pt x="78" y="276"/>
                    <a:pt x="107" y="208"/>
                    <a:pt x="107" y="132"/>
                  </a:cubicBezTo>
                  <a:cubicBezTo>
                    <a:pt x="107" y="85"/>
                    <a:pt x="95" y="40"/>
                    <a:pt x="75" y="0"/>
                  </a:cubicBezTo>
                  <a:cubicBezTo>
                    <a:pt x="68" y="9"/>
                    <a:pt x="60" y="18"/>
                    <a:pt x="52" y="26"/>
                  </a:cubicBezTo>
                  <a:close/>
                </a:path>
              </a:pathLst>
            </a:custGeom>
            <a:solidFill>
              <a:srgbClr val="A1C3FA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 rot="-2081187">
              <a:off x="5001092" y="1289142"/>
              <a:ext cx="1148261" cy="1791718"/>
            </a:xfrm>
            <a:custGeom>
              <a:avLst/>
              <a:gdLst/>
              <a:ahLst/>
              <a:cxnLst/>
              <a:rect l="l" t="t" r="r" b="b"/>
              <a:pathLst>
                <a:path w="184" h="289" extrusionOk="0">
                  <a:moveTo>
                    <a:pt x="161" y="0"/>
                  </a:moveTo>
                  <a:cubicBezTo>
                    <a:pt x="128" y="34"/>
                    <a:pt x="87" y="60"/>
                    <a:pt x="40" y="76"/>
                  </a:cubicBezTo>
                  <a:cubicBezTo>
                    <a:pt x="52" y="121"/>
                    <a:pt x="36" y="170"/>
                    <a:pt x="0" y="200"/>
                  </a:cubicBezTo>
                  <a:cubicBezTo>
                    <a:pt x="29" y="240"/>
                    <a:pt x="67" y="270"/>
                    <a:pt x="109" y="289"/>
                  </a:cubicBezTo>
                  <a:cubicBezTo>
                    <a:pt x="155" y="242"/>
                    <a:pt x="184" y="178"/>
                    <a:pt x="184" y="106"/>
                  </a:cubicBezTo>
                  <a:cubicBezTo>
                    <a:pt x="184" y="69"/>
                    <a:pt x="176" y="33"/>
                    <a:pt x="161" y="0"/>
                  </a:cubicBezTo>
                  <a:close/>
                </a:path>
              </a:pathLst>
            </a:custGeom>
            <a:solidFill>
              <a:srgbClr val="307BF3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87" name="Google Shape;87;p15"/>
            <p:cNvSpPr txBox="1"/>
            <p:nvPr/>
          </p:nvSpPr>
          <p:spPr>
            <a:xfrm rot="4352156">
              <a:off x="5032997" y="1939707"/>
              <a:ext cx="1304532" cy="5629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PROFIT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735" y="-136776"/>
            <a:ext cx="7543800" cy="1450757"/>
          </a:xfrm>
        </p:spPr>
        <p:txBody>
          <a:bodyPr>
            <a:normAutofit/>
          </a:bodyPr>
          <a:lstStyle/>
          <a:p>
            <a:pPr algn="ctr"/>
            <a:r>
              <a:rPr lang="en-IN" sz="4400" dirty="0">
                <a:solidFill>
                  <a:schemeClr val="accent2"/>
                </a:solidFill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3461920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758952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solidFill>
                  <a:schemeClr val="accent2"/>
                </a:solidFill>
              </a:rPr>
              <a:t>PYTHON IMPLEMENTATION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9210C7-3D4F-40F2-9580-CC9808118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573" y="1723799"/>
            <a:ext cx="3218827" cy="486001"/>
          </a:xfrm>
        </p:spPr>
        <p:txBody>
          <a:bodyPr>
            <a:normAutofit/>
          </a:bodyPr>
          <a:lstStyle/>
          <a:p>
            <a:r>
              <a:rPr lang="en-US" sz="2400" dirty="0"/>
              <a:t>Independent Variable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C07AF5-BE2E-41D2-9022-5D4ACC762C3B}"/>
              </a:ext>
            </a:extLst>
          </p:cNvPr>
          <p:cNvSpPr txBox="1">
            <a:spLocks/>
          </p:cNvSpPr>
          <p:nvPr/>
        </p:nvSpPr>
        <p:spPr>
          <a:xfrm>
            <a:off x="5181600" y="1801188"/>
            <a:ext cx="2819400" cy="60960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Dependent Variable</a:t>
            </a:r>
          </a:p>
        </p:txBody>
      </p:sp>
      <p:pic>
        <p:nvPicPr>
          <p:cNvPr id="6" name="Picture 4" descr="Image result for r and d gif">
            <a:extLst>
              <a:ext uri="{FF2B5EF4-FFF2-40B4-BE49-F238E27FC236}">
                <a16:creationId xmlns:a16="http://schemas.microsoft.com/office/drawing/2014/main" id="{0A6CF7B6-56ED-4FFA-9BE0-7646653ABBC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54" y="2271416"/>
            <a:ext cx="1193846" cy="131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mage result for administration gif">
            <a:extLst>
              <a:ext uri="{FF2B5EF4-FFF2-40B4-BE49-F238E27FC236}">
                <a16:creationId xmlns:a16="http://schemas.microsoft.com/office/drawing/2014/main" id="{15B7B87D-B489-41B6-B5F4-5166159FDE6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744" y="4475414"/>
            <a:ext cx="1358646" cy="135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Image result for marketing gif">
            <a:extLst>
              <a:ext uri="{FF2B5EF4-FFF2-40B4-BE49-F238E27FC236}">
                <a16:creationId xmlns:a16="http://schemas.microsoft.com/office/drawing/2014/main" id="{FF2271ED-8D93-4F21-A5E6-C3D03EE0553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30" y="4572000"/>
            <a:ext cx="2172947" cy="127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Image result for indian states gif">
            <a:extLst>
              <a:ext uri="{FF2B5EF4-FFF2-40B4-BE49-F238E27FC236}">
                <a16:creationId xmlns:a16="http://schemas.microsoft.com/office/drawing/2014/main" id="{843DF9F3-456C-4207-A0E7-229495B8A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015" y="2289787"/>
            <a:ext cx="1381569" cy="1645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profit gif">
            <a:extLst>
              <a:ext uri="{FF2B5EF4-FFF2-40B4-BE49-F238E27FC236}">
                <a16:creationId xmlns:a16="http://schemas.microsoft.com/office/drawing/2014/main" id="{273C5371-3917-433B-B50A-3CE37DB478E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596" y="2667000"/>
            <a:ext cx="3583150" cy="2994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82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57773" y="304799"/>
            <a:ext cx="51914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solidFill>
                  <a:schemeClr val="accent2"/>
                </a:solidFill>
                <a:latin typeface="+mj-lt"/>
              </a:rPr>
              <a:t>MACHINE LEARNING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2286000"/>
            <a:ext cx="422856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Machine Learning is a branch of Artificial Intelligence concerns the construction and study of Systems that  can learn from DATA.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286000"/>
            <a:ext cx="4122468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901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RESIDUALS OF ERROR</a:t>
            </a:r>
          </a:p>
        </p:txBody>
      </p:sp>
      <p:pic>
        <p:nvPicPr>
          <p:cNvPr id="8" name="Picture 6" descr="Image result for Residuals of Error in linear regression gif">
            <a:extLst>
              <a:ext uri="{FF2B5EF4-FFF2-40B4-BE49-F238E27FC236}">
                <a16:creationId xmlns:a16="http://schemas.microsoft.com/office/drawing/2014/main" id="{2EAD082B-4DB4-4539-9BD8-263CBD3F452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38" y="1869078"/>
            <a:ext cx="6773175" cy="451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7388FE-CD5D-47A1-8951-157308E23197}"/>
              </a:ext>
            </a:extLst>
          </p:cNvPr>
          <p:cNvSpPr txBox="1"/>
          <p:nvPr/>
        </p:nvSpPr>
        <p:spPr>
          <a:xfrm>
            <a:off x="822960" y="1835941"/>
            <a:ext cx="663348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LINEAR RELATIONSHIP BETWEEN R&amp;D AND PROFIT</a:t>
            </a:r>
          </a:p>
          <a:p>
            <a:pPr algn="ctr"/>
            <a:endParaRPr lang="en-IN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3716ED-E394-4760-93C3-335F501AA12D}"/>
              </a:ext>
            </a:extLst>
          </p:cNvPr>
          <p:cNvSpPr txBox="1"/>
          <p:nvPr/>
        </p:nvSpPr>
        <p:spPr>
          <a:xfrm rot="16200000">
            <a:off x="-700945" y="3947255"/>
            <a:ext cx="2465712" cy="30777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Research and development</a:t>
            </a:r>
            <a:endParaRPr lang="en-IN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A4591B-728D-40A2-BA86-38F2B81EEC5D}"/>
              </a:ext>
            </a:extLst>
          </p:cNvPr>
          <p:cNvSpPr txBox="1"/>
          <p:nvPr/>
        </p:nvSpPr>
        <p:spPr>
          <a:xfrm flipH="1">
            <a:off x="3428597" y="5943600"/>
            <a:ext cx="164273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Profit</a:t>
            </a:r>
            <a:endParaRPr lang="en-IN" sz="1400" dirty="0"/>
          </a:p>
        </p:txBody>
      </p:sp>
      <p:cxnSp>
        <p:nvCxnSpPr>
          <p:cNvPr id="13" name="Connector: Curved 20">
            <a:extLst>
              <a:ext uri="{FF2B5EF4-FFF2-40B4-BE49-F238E27FC236}">
                <a16:creationId xmlns:a16="http://schemas.microsoft.com/office/drawing/2014/main" id="{65361D1C-D4BD-44A0-BCE3-E8688091515A}"/>
              </a:ext>
            </a:extLst>
          </p:cNvPr>
          <p:cNvCxnSpPr/>
          <p:nvPr/>
        </p:nvCxnSpPr>
        <p:spPr>
          <a:xfrm flipV="1">
            <a:off x="5638800" y="2682675"/>
            <a:ext cx="1981200" cy="74632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E92FB44-9A8F-4A5B-A9F4-60FAE8A57E21}"/>
              </a:ext>
            </a:extLst>
          </p:cNvPr>
          <p:cNvSpPr txBox="1"/>
          <p:nvPr/>
        </p:nvSpPr>
        <p:spPr>
          <a:xfrm>
            <a:off x="7643191" y="2341031"/>
            <a:ext cx="1009286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Residuals </a:t>
            </a:r>
          </a:p>
          <a:p>
            <a:r>
              <a:rPr lang="en-US" sz="1400" dirty="0"/>
              <a:t>of Error</a:t>
            </a:r>
            <a:endParaRPr lang="en-IN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10006D-0D8E-4B23-B7A3-DF36656B5408}"/>
              </a:ext>
            </a:extLst>
          </p:cNvPr>
          <p:cNvSpPr/>
          <p:nvPr/>
        </p:nvSpPr>
        <p:spPr>
          <a:xfrm>
            <a:off x="5787257" y="6002260"/>
            <a:ext cx="1600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243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800" y="12700"/>
            <a:ext cx="8839199" cy="758952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2"/>
                </a:solidFill>
              </a:rPr>
              <a:t>IMPORT THE DATA SET AND SET OUR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915B21-74BF-4C36-AA57-A0FD11B9A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8991599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637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00" y="172304"/>
            <a:ext cx="7543800" cy="856396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accent2"/>
                </a:solidFill>
              </a:rPr>
              <a:t>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155DBA-926D-436D-A86C-ECBEC3187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" y="990600"/>
            <a:ext cx="8839200" cy="527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34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6359"/>
            <a:ext cx="8290560" cy="822961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2"/>
                </a:solidFill>
              </a:rPr>
              <a:t>LINEAR REGRESSION USING SKLEARN</a:t>
            </a:r>
          </a:p>
        </p:txBody>
      </p:sp>
      <p:sp>
        <p:nvSpPr>
          <p:cNvPr id="4" name="Rectangle 3"/>
          <p:cNvSpPr/>
          <p:nvPr/>
        </p:nvSpPr>
        <p:spPr>
          <a:xfrm>
            <a:off x="247986" y="1905000"/>
            <a:ext cx="39733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Encoding Categorical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A8B0D7-91AE-4D82-AEFE-9A6659026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667000"/>
            <a:ext cx="8769014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120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129540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solidFill>
                  <a:schemeClr val="accent2"/>
                </a:solidFill>
              </a:rPr>
              <a:t>SLITTING THE DATASET INTO THE TRAINING SET AND TEST 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267A2A-F245-4E5A-A879-597FC4A61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133600"/>
            <a:ext cx="8839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4529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915400" cy="121920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solidFill>
                  <a:schemeClr val="accent2"/>
                </a:solidFill>
              </a:rPr>
              <a:t>FITTING MULTIPLE LINEAR REGRESSION TO THE TRAINING 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AEA1A9-8761-4E6B-A19E-6ABB8FD5E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209800"/>
            <a:ext cx="8839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109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accent2"/>
                </a:solidFill>
              </a:rPr>
              <a:t>PREDICTING THE TEST SET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103A1C-53D0-44ED-AEF8-4C7CEF6A4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86" y="1828800"/>
            <a:ext cx="8341414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212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accent2"/>
                </a:solidFill>
              </a:rPr>
              <a:t>CALCULATING THE R SQUARED VALUE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104E2C-F00A-4643-BE5D-C1DF40200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162774"/>
            <a:ext cx="8839200" cy="339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4696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b="1" dirty="0">
                <a:solidFill>
                  <a:schemeClr val="accent2"/>
                </a:solidFill>
              </a:rPr>
              <a:t>ALTERNATIVES TO LINEAR REGRESSION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325" y="1981200"/>
            <a:ext cx="75438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4222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b="1" dirty="0">
                <a:solidFill>
                  <a:schemeClr val="accent2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514600"/>
            <a:ext cx="7543801" cy="2192866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000"/>
              <a:buFont typeface="Arial" panose="020B0604020202020204" pitchFamily="34" charset="0"/>
              <a:buChar char="•"/>
            </a:pPr>
            <a:r>
              <a:rPr lang="en-US" dirty="0"/>
              <a:t>Linear Regression is mostly used for finding out the relationship between variables and forecasting.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000"/>
              <a:buFont typeface="Arial" panose="020B0604020202020204" pitchFamily="34" charset="0"/>
              <a:buChar char="•"/>
            </a:pPr>
            <a:r>
              <a:rPr lang="en-US" dirty="0"/>
              <a:t>Different regression models differ based on – the kind of relationship between dependent and independent variables, they are considering and the number of independent variables being used.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000"/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3691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304800"/>
            <a:ext cx="86106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accent2"/>
                </a:solidFill>
                <a:latin typeface="+mj-lt"/>
              </a:rPr>
              <a:t>BASIC DIFFERENCE IN ML AND TRADITIONAL PROGRAMMING</a:t>
            </a:r>
            <a:endParaRPr lang="en-US" sz="4400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301"/>
          <a:stretch/>
        </p:blipFill>
        <p:spPr>
          <a:xfrm>
            <a:off x="1232000" y="2293399"/>
            <a:ext cx="6451400" cy="15254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1139957" y="4191000"/>
            <a:ext cx="6635486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8270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any questions">
            <a:extLst>
              <a:ext uri="{FF2B5EF4-FFF2-40B4-BE49-F238E27FC236}">
                <a16:creationId xmlns:a16="http://schemas.microsoft.com/office/drawing/2014/main" id="{C33B9A38-4D45-4EF9-B2A8-365B043E7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371600"/>
            <a:ext cx="6201541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9614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97838"/>
            <a:ext cx="8534400" cy="1231919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2"/>
                </a:solidFill>
              </a:rPr>
              <a:t>MACHINE LEARNING ALGORITHM TYPE</a:t>
            </a:r>
            <a:endParaRPr lang="en-US" sz="4400" dirty="0">
              <a:solidFill>
                <a:schemeClr val="accent2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8600" y="1764898"/>
            <a:ext cx="2057400" cy="609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Supervised Learning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438400" y="1784269"/>
            <a:ext cx="2057400" cy="609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Unsupervised Learning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648200" y="1814737"/>
            <a:ext cx="2057400" cy="609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Semi-Supervised Learning</a:t>
            </a:r>
            <a:endParaRPr lang="en-US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6858000" y="1814737"/>
            <a:ext cx="2057400" cy="609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Reinforcement</a:t>
            </a:r>
          </a:p>
          <a:p>
            <a:pPr algn="ctr"/>
            <a:r>
              <a:rPr lang="en-US" b="1" dirty="0"/>
              <a:t>Learning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83156" y="2484562"/>
            <a:ext cx="2057400" cy="376383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82078" y="2532217"/>
            <a:ext cx="2057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When the model is getting trained on a labeled</a:t>
            </a:r>
          </a:p>
          <a:p>
            <a:pPr>
              <a:lnSpc>
                <a:spcPct val="150000"/>
              </a:lnSpc>
            </a:pPr>
            <a:r>
              <a:rPr lang="en-US" dirty="0"/>
              <a:t>dataset. </a:t>
            </a:r>
          </a:p>
          <a:p>
            <a:pPr>
              <a:lnSpc>
                <a:spcPct val="150000"/>
              </a:lnSpc>
            </a:pPr>
            <a:r>
              <a:rPr lang="en-US" b="1" dirty="0"/>
              <a:t>Labeled</a:t>
            </a:r>
            <a:r>
              <a:rPr lang="en-US" dirty="0"/>
              <a:t> dataset is one which have both input and output parameters.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438400" y="2523186"/>
            <a:ext cx="2057400" cy="37252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4648200" y="2533853"/>
            <a:ext cx="2057400" cy="371454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6858000" y="2599386"/>
            <a:ext cx="2057400" cy="36490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438400" y="2577568"/>
            <a:ext cx="2209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training of machine using information that is neither classified nor labeled and allowing the algorithm to act on that information without guidance.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48200" y="2819400"/>
            <a:ext cx="214433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When we are dealing with a data which is a little bit labeled and rest large portion of it is unlabeled.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858000" y="2819400"/>
            <a:ext cx="214433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model keeps on increasing its performance using a Reward Feedback to learn the behavior or pattern.</a:t>
            </a:r>
          </a:p>
        </p:txBody>
      </p:sp>
    </p:spTree>
    <p:extLst>
      <p:ext uri="{BB962C8B-B14F-4D97-AF65-F5344CB8AC3E}">
        <p14:creationId xmlns:p14="http://schemas.microsoft.com/office/powerpoint/2010/main" val="3659190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2"/>
                </a:solidFill>
              </a:rPr>
              <a:t>MACHINE LEARNING ALGORITHM TYPE</a:t>
            </a:r>
            <a:endParaRPr lang="en-US" sz="4400" dirty="0">
              <a:solidFill>
                <a:schemeClr val="accent2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8600" y="1804975"/>
            <a:ext cx="2057400" cy="6096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Supervised Learning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438400" y="1821049"/>
            <a:ext cx="2057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Unsupervised Learning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648200" y="1830200"/>
            <a:ext cx="2057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Semi-Supervised Learning</a:t>
            </a:r>
            <a:endParaRPr lang="en-US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6858000" y="1830200"/>
            <a:ext cx="2057400" cy="683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Reinforcement</a:t>
            </a:r>
          </a:p>
          <a:p>
            <a:pPr algn="ctr"/>
            <a:r>
              <a:rPr lang="en-US" b="1" dirty="0"/>
              <a:t>Learning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28600" y="2523186"/>
            <a:ext cx="2057400" cy="361923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43625" y="2895600"/>
            <a:ext cx="2042375" cy="286232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When the model is getting trained on a labeled</a:t>
            </a:r>
          </a:p>
          <a:p>
            <a:r>
              <a:rPr lang="en-US" dirty="0">
                <a:solidFill>
                  <a:srgbClr val="002060"/>
                </a:solidFill>
              </a:rPr>
              <a:t>dataset. 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Labeled</a:t>
            </a:r>
            <a:r>
              <a:rPr lang="en-US" dirty="0">
                <a:solidFill>
                  <a:srgbClr val="002060"/>
                </a:solidFill>
              </a:rPr>
              <a:t> dataset is one which have both input and output parameters.</a:t>
            </a:r>
          </a:p>
        </p:txBody>
      </p:sp>
      <p:cxnSp>
        <p:nvCxnSpPr>
          <p:cNvPr id="29" name="Elbow Connector 28"/>
          <p:cNvCxnSpPr/>
          <p:nvPr/>
        </p:nvCxnSpPr>
        <p:spPr>
          <a:xfrm flipV="1">
            <a:off x="2301025" y="3136581"/>
            <a:ext cx="2514600" cy="973961"/>
          </a:xfrm>
          <a:prstGeom prst="bentConnector3">
            <a:avLst>
              <a:gd name="adj1" fmla="val 50512"/>
            </a:avLst>
          </a:prstGeom>
          <a:ln>
            <a:solidFill>
              <a:srgbClr val="92D05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>
            <a:off x="3543300" y="4110542"/>
            <a:ext cx="1409700" cy="854839"/>
          </a:xfrm>
          <a:prstGeom prst="bentConnector3">
            <a:avLst>
              <a:gd name="adj1" fmla="val 1580"/>
            </a:avLst>
          </a:prstGeom>
          <a:ln>
            <a:solidFill>
              <a:srgbClr val="92D05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4815625" y="2871916"/>
            <a:ext cx="2286000" cy="60128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Classification</a:t>
            </a:r>
          </a:p>
          <a:p>
            <a:pPr algn="ctr"/>
            <a:r>
              <a:rPr lang="en-US" dirty="0"/>
              <a:t>(Defined Labels)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4953000" y="4498500"/>
            <a:ext cx="2438400" cy="96082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Regression</a:t>
            </a:r>
          </a:p>
          <a:p>
            <a:pPr algn="ctr"/>
            <a:r>
              <a:rPr lang="en-US" dirty="0"/>
              <a:t>(No Labels Defined)</a:t>
            </a:r>
          </a:p>
        </p:txBody>
      </p:sp>
    </p:spTree>
    <p:extLst>
      <p:ext uri="{BB962C8B-B14F-4D97-AF65-F5344CB8AC3E}">
        <p14:creationId xmlns:p14="http://schemas.microsoft.com/office/powerpoint/2010/main" val="3203947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8606"/>
            <a:ext cx="7543800" cy="145075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accent2"/>
                </a:solidFill>
              </a:rPr>
              <a:t>TYPES OF REGRESSION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283280" y="1814848"/>
            <a:ext cx="2286000" cy="7620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dirty="0"/>
              <a:t>Logistic regression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04800" y="3274454"/>
            <a:ext cx="2590800" cy="7620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dirty="0"/>
              <a:t>Stepwise regression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222938" y="3988158"/>
            <a:ext cx="2133600" cy="7620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dirty="0"/>
              <a:t>Ridge regression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289738" y="2883795"/>
            <a:ext cx="2667000" cy="7620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dirty="0"/>
              <a:t>Polynomial regression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553200" y="4003184"/>
            <a:ext cx="2133600" cy="7620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dirty="0"/>
              <a:t>Lasso regression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441065" y="5029200"/>
            <a:ext cx="2438400" cy="7620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dirty="0"/>
              <a:t>Ordinal Regression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09600" y="4953000"/>
            <a:ext cx="2514600" cy="7620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dirty="0"/>
              <a:t>Elastic Net regression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310962" y="1814848"/>
            <a:ext cx="2727637" cy="762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r>
              <a:rPr lang="en-US" b="1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291717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107422"/>
            <a:ext cx="7543800" cy="899161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accent2"/>
                </a:solidFill>
              </a:rPr>
              <a:t>LINEAR REGRESSION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362200"/>
            <a:ext cx="4062315" cy="3352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76200" y="1662140"/>
            <a:ext cx="458129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It is the simplest form of regression. It is a technique in which the </a:t>
            </a:r>
            <a:r>
              <a:rPr lang="en-US" sz="2400" b="1" dirty="0"/>
              <a:t>dependent variable is continuous</a:t>
            </a:r>
            <a:r>
              <a:rPr lang="en-US" sz="2400" dirty="0"/>
              <a:t> in nature. The relationship between the dependent variable and independent variables is assumed to be linear in nature.</a:t>
            </a:r>
          </a:p>
        </p:txBody>
      </p:sp>
    </p:spTree>
    <p:extLst>
      <p:ext uri="{BB962C8B-B14F-4D97-AF65-F5344CB8AC3E}">
        <p14:creationId xmlns:p14="http://schemas.microsoft.com/office/powerpoint/2010/main" val="2716890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TYPES OF LINEAR REGRESSION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9F8C3A9-C460-4C76-883B-023F93661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8728936"/>
              </p:ext>
            </p:extLst>
          </p:nvPr>
        </p:nvGraphicFramePr>
        <p:xfrm>
          <a:off x="1600200" y="2209800"/>
          <a:ext cx="59436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593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400" b="1" dirty="0">
                <a:solidFill>
                  <a:schemeClr val="accent2"/>
                </a:solidFill>
              </a:rPr>
              <a:t>MOTIVATION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IN" sz="2400" dirty="0"/>
              <a:t>Purpose is to built functional relationship (Model) between dependent variable(s) and independent variable(s)</a:t>
            </a:r>
          </a:p>
          <a:p>
            <a:pPr algn="just">
              <a:lnSpc>
                <a:spcPct val="120000"/>
              </a:lnSpc>
            </a:pPr>
            <a:r>
              <a:rPr lang="en-IN" sz="2400" dirty="0"/>
              <a:t>EXAMPLE:</a:t>
            </a:r>
          </a:p>
          <a:p>
            <a:pPr marL="257175" indent="-257175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What is the effect of prices on sales.</a:t>
            </a:r>
          </a:p>
          <a:p>
            <a:pPr marL="257175" indent="-257175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Why we are doing this ?</a:t>
            </a:r>
          </a:p>
          <a:p>
            <a:pPr marL="257175" indent="-257175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Can be used to fix the selling price of the item, So as to increase the market share</a:t>
            </a:r>
          </a:p>
          <a:p>
            <a:pPr algn="just"/>
            <a:endParaRPr lang="en-IN" dirty="0"/>
          </a:p>
        </p:txBody>
      </p:sp>
      <p:pic>
        <p:nvPicPr>
          <p:cNvPr id="3076" name="Picture 4" descr="Image result for functional relationship">
            <a:extLst>
              <a:ext uri="{FF2B5EF4-FFF2-40B4-BE49-F238E27FC236}">
                <a16:creationId xmlns:a16="http://schemas.microsoft.com/office/drawing/2014/main" id="{D6F0FCCF-F6FF-4361-81B7-E8124CF43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895600"/>
            <a:ext cx="287655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6597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1168</TotalTime>
  <Words>715</Words>
  <Application>Microsoft Office PowerPoint</Application>
  <PresentationFormat>On-screen Show (4:3)</PresentationFormat>
  <Paragraphs>151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Cambria</vt:lpstr>
      <vt:lpstr>Comic Sans MS</vt:lpstr>
      <vt:lpstr>Roboto</vt:lpstr>
      <vt:lpstr>Wingdings 2</vt:lpstr>
      <vt:lpstr>Retrospect</vt:lpstr>
      <vt:lpstr>PowerPoint Presentation</vt:lpstr>
      <vt:lpstr>PowerPoint Presentation</vt:lpstr>
      <vt:lpstr>PowerPoint Presentation</vt:lpstr>
      <vt:lpstr>MACHINE LEARNING ALGORITHM TYPE</vt:lpstr>
      <vt:lpstr>MACHINE LEARNING ALGORITHM TYPE</vt:lpstr>
      <vt:lpstr>TYPES OF REGRESSION</vt:lpstr>
      <vt:lpstr>LINEAR REGRESSION</vt:lpstr>
      <vt:lpstr>TYPES OF LINEAR REGRESSION</vt:lpstr>
      <vt:lpstr>MOTIVATION</vt:lpstr>
      <vt:lpstr>DEFINITION AND EXAMPLE</vt:lpstr>
      <vt:lpstr>PowerPoint Presentation</vt:lpstr>
      <vt:lpstr>PowerPoint Presentation</vt:lpstr>
      <vt:lpstr>PowerPoint Presentation</vt:lpstr>
      <vt:lpstr>LINEAR REGRESSION MODEL</vt:lpstr>
      <vt:lpstr>TYPES OF ERRORS</vt:lpstr>
      <vt:lpstr>PowerPoint Presentation</vt:lpstr>
      <vt:lpstr>COEFFICIENT OF DETERMINATION</vt:lpstr>
      <vt:lpstr>DATASET</vt:lpstr>
      <vt:lpstr>PYTHON IMPLEMENTATION</vt:lpstr>
      <vt:lpstr>RESIDUALS OF ERROR</vt:lpstr>
      <vt:lpstr>IMPORT THE DATA SET AND SET OUR VARIABLES</vt:lpstr>
      <vt:lpstr>VISUALIZATION</vt:lpstr>
      <vt:lpstr>LINEAR REGRESSION USING SKLEARN</vt:lpstr>
      <vt:lpstr>SLITTING THE DATASET INTO THE TRAINING SET AND TEST SET</vt:lpstr>
      <vt:lpstr>FITTING MULTIPLE LINEAR REGRESSION TO THE TRAINING SET</vt:lpstr>
      <vt:lpstr>PREDICTING THE TEST SET RESULTS</vt:lpstr>
      <vt:lpstr>CALCULATING THE R SQUARED VALUE</vt:lpstr>
      <vt:lpstr>ALTERNATIVES TO LINEAR REGRESSION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Dayashankar</dc:creator>
  <cp:lastModifiedBy>likhita reddy</cp:lastModifiedBy>
  <cp:revision>82</cp:revision>
  <dcterms:created xsi:type="dcterms:W3CDTF">2006-08-16T00:00:00Z</dcterms:created>
  <dcterms:modified xsi:type="dcterms:W3CDTF">2020-03-04T05:46:51Z</dcterms:modified>
</cp:coreProperties>
</file>