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0E4E9"/>
          </a:solidFill>
        </a:fill>
      </a:tcStyle>
    </a:wholeTbl>
    <a:band2H>
      <a:tcTxStyle b="def" i="def"/>
      <a:tcStyle>
        <a:tcBdr/>
        <a:fill>
          <a:solidFill>
            <a:srgbClr val="F0F2F4"/>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CACA"/>
          </a:solidFill>
        </a:fill>
      </a:tcStyle>
    </a:wholeTbl>
    <a:band2H>
      <a:tcTxStyle b="def" i="def"/>
      <a:tcStyle>
        <a:tcBdr/>
        <a:fill>
          <a:solidFill>
            <a:srgbClr val="F3E6E6"/>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Verdana"/>
          <a:ea typeface="Verdana"/>
          <a:cs typeface="Verdana"/>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Verdana"/>
          <a:ea typeface="Verdana"/>
          <a:cs typeface="Verdana"/>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4" name="Shape 104"/>
          <p:cNvSpPr/>
          <p:nvPr>
            <p:ph type="sldImg"/>
          </p:nvPr>
        </p:nvSpPr>
        <p:spPr>
          <a:xfrm>
            <a:off x="1143000" y="685800"/>
            <a:ext cx="4572000" cy="3429000"/>
          </a:xfrm>
          <a:prstGeom prst="rect">
            <a:avLst/>
          </a:prstGeom>
        </p:spPr>
        <p:txBody>
          <a:bodyPr/>
          <a:lstStyle/>
          <a:p>
            <a:pPr/>
          </a:p>
        </p:txBody>
      </p:sp>
      <p:sp>
        <p:nvSpPr>
          <p:cNvPr id="105" name="Shape 1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6" name="标题文本"/>
          <p:cNvSpPr txBox="1"/>
          <p:nvPr>
            <p:ph type="title"/>
          </p:nvPr>
        </p:nvSpPr>
        <p:spPr>
          <a:xfrm>
            <a:off x="685800" y="2130425"/>
            <a:ext cx="7772400" cy="1470025"/>
          </a:xfrm>
          <a:prstGeom prst="rect">
            <a:avLst/>
          </a:prstGeom>
        </p:spPr>
        <p:txBody>
          <a:bodyPr/>
          <a:lstStyle/>
          <a:p>
            <a:pPr/>
            <a:r>
              <a:t>标题文本</a:t>
            </a:r>
          </a:p>
        </p:txBody>
      </p:sp>
      <p:sp>
        <p:nvSpPr>
          <p:cNvPr id="17" name="正文级别 1…"/>
          <p:cNvSpPr txBox="1"/>
          <p:nvPr>
            <p:ph type="body" sz="quarter" idx="1"/>
          </p:nvPr>
        </p:nvSpPr>
        <p:spPr>
          <a:xfrm>
            <a:off x="1371600" y="3886200"/>
            <a:ext cx="6400800" cy="1752600"/>
          </a:xfrm>
          <a:prstGeom prst="rect">
            <a:avLst/>
          </a:prstGeom>
        </p:spPr>
        <p:txBody>
          <a:bodyPr/>
          <a:lstStyle>
            <a:lvl1pPr marL="0" indent="0" algn="ctr">
              <a:buClrTx/>
              <a:buSzTx/>
              <a:buNone/>
            </a:lvl1pPr>
            <a:lvl2pPr marL="0" indent="457200" algn="ctr">
              <a:buClrTx/>
              <a:buSzTx/>
              <a:buNone/>
            </a:lvl2pPr>
            <a:lvl3pPr marL="0" indent="914400" algn="ctr">
              <a:buClrTx/>
              <a:buSzTx/>
              <a:buNone/>
            </a:lvl3pPr>
            <a:lvl4pPr marL="0" indent="1371600" algn="ctr">
              <a:buClrTx/>
              <a:buSzTx/>
              <a:buNone/>
            </a:lvl4pPr>
            <a:lvl5pPr marL="0" indent="1828800" algn="ctr">
              <a:buClrTx/>
              <a:buSzTx/>
              <a:buNone/>
            </a:lvl5pPr>
          </a:lstStyle>
          <a:p>
            <a:pPr/>
            <a:r>
              <a:t>正文级别 1</a:t>
            </a:r>
          </a:p>
          <a:p>
            <a:pPr lvl="1"/>
            <a:r>
              <a:t>正文级别 2</a:t>
            </a:r>
          </a:p>
          <a:p>
            <a:pPr lvl="2"/>
            <a:r>
              <a:t>正文级别 3</a:t>
            </a:r>
          </a:p>
          <a:p>
            <a:pPr lvl="3"/>
            <a:r>
              <a:t>正文级别 4</a:t>
            </a:r>
          </a:p>
          <a:p>
            <a:pPr lvl="4"/>
            <a:r>
              <a:t>正文级别 5</a:t>
            </a:r>
          </a:p>
        </p:txBody>
      </p:sp>
      <p:sp>
        <p:nvSpPr>
          <p:cNvPr id="1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表格">
    <p:spTree>
      <p:nvGrpSpPr>
        <p:cNvPr id="1" name=""/>
        <p:cNvGrpSpPr/>
        <p:nvPr/>
      </p:nvGrpSpPr>
      <p:grpSpPr>
        <a:xfrm>
          <a:off x="0" y="0"/>
          <a:ext cx="0" cy="0"/>
          <a:chOff x="0" y="0"/>
          <a:chExt cx="0" cy="0"/>
        </a:xfrm>
      </p:grpSpPr>
      <p:sp>
        <p:nvSpPr>
          <p:cNvPr id="97" name="标题文本"/>
          <p:cNvSpPr txBox="1"/>
          <p:nvPr>
            <p:ph type="title"/>
          </p:nvPr>
        </p:nvSpPr>
        <p:spPr>
          <a:xfrm>
            <a:off x="574675" y="304800"/>
            <a:ext cx="8001000" cy="1216025"/>
          </a:xfrm>
          <a:prstGeom prst="rect">
            <a:avLst/>
          </a:prstGeom>
        </p:spPr>
        <p:txBody>
          <a:bodyPr/>
          <a:lstStyle/>
          <a:p>
            <a:pPr/>
            <a:r>
              <a:t>标题文本</a:t>
            </a:r>
          </a:p>
        </p:txBody>
      </p:sp>
      <p:sp>
        <p:nvSpPr>
          <p:cNvPr id="9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5" name="标题文本"/>
          <p:cNvSpPr txBox="1"/>
          <p:nvPr>
            <p:ph type="title"/>
          </p:nvPr>
        </p:nvSpPr>
        <p:spPr>
          <a:prstGeom prst="rect">
            <a:avLst/>
          </a:prstGeom>
        </p:spPr>
        <p:txBody>
          <a:bodyPr/>
          <a:lstStyle/>
          <a:p>
            <a:pPr/>
            <a:r>
              <a:t>标题文本</a:t>
            </a:r>
          </a:p>
        </p:txBody>
      </p:sp>
      <p:sp>
        <p:nvSpPr>
          <p:cNvPr id="26"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34" name="标题文本"/>
          <p:cNvSpPr txBox="1"/>
          <p:nvPr>
            <p:ph type="title"/>
          </p:nvPr>
        </p:nvSpPr>
        <p:spPr>
          <a:xfrm>
            <a:off x="722312" y="4406900"/>
            <a:ext cx="7772401" cy="1362075"/>
          </a:xfrm>
          <a:prstGeom prst="rect">
            <a:avLst/>
          </a:prstGeom>
        </p:spPr>
        <p:txBody>
          <a:bodyPr anchor="t"/>
          <a:lstStyle>
            <a:lvl1pPr>
              <a:defRPr b="1" cap="all" sz="4000"/>
            </a:lvl1pPr>
          </a:lstStyle>
          <a:p>
            <a:pPr/>
            <a:r>
              <a:t>标题文本</a:t>
            </a:r>
          </a:p>
        </p:txBody>
      </p:sp>
      <p:sp>
        <p:nvSpPr>
          <p:cNvPr id="35" name="正文级别 1…"/>
          <p:cNvSpPr txBox="1"/>
          <p:nvPr>
            <p:ph type="body" sz="quarter" idx="1"/>
          </p:nvPr>
        </p:nvSpPr>
        <p:spPr>
          <a:xfrm>
            <a:off x="722312" y="2906713"/>
            <a:ext cx="7772401" cy="1500188"/>
          </a:xfrm>
          <a:prstGeom prst="rect">
            <a:avLst/>
          </a:prstGeom>
        </p:spPr>
        <p:txBody>
          <a:bodyPr anchor="b"/>
          <a:lstStyle>
            <a:lvl1pPr marL="0" indent="0">
              <a:spcBef>
                <a:spcPts val="400"/>
              </a:spcBef>
              <a:buClrTx/>
              <a:buSzTx/>
              <a:buNone/>
              <a:defRPr sz="2000"/>
            </a:lvl1pPr>
            <a:lvl2pPr marL="0" indent="457200">
              <a:spcBef>
                <a:spcPts val="400"/>
              </a:spcBef>
              <a:buClrTx/>
              <a:buSzTx/>
              <a:buNone/>
              <a:defRPr sz="2000"/>
            </a:lvl2pPr>
            <a:lvl3pPr marL="0" indent="914400">
              <a:spcBef>
                <a:spcPts val="400"/>
              </a:spcBef>
              <a:buClrTx/>
              <a:buSzTx/>
              <a:buNone/>
              <a:defRPr sz="2000"/>
            </a:lvl3pPr>
            <a:lvl4pPr marL="0" indent="1371600">
              <a:spcBef>
                <a:spcPts val="400"/>
              </a:spcBef>
              <a:buClrTx/>
              <a:buSzTx/>
              <a:buNone/>
              <a:defRPr sz="2000"/>
            </a:lvl4pPr>
            <a:lvl5pPr marL="0" indent="1828800">
              <a:spcBef>
                <a:spcPts val="400"/>
              </a:spcBef>
              <a:buClrTx/>
              <a:buSzTx/>
              <a:buNone/>
              <a:defRPr sz="2000"/>
            </a:lvl5pPr>
          </a:lstStyle>
          <a:p>
            <a:pPr/>
            <a:r>
              <a:t>正文级别 1</a:t>
            </a:r>
          </a:p>
          <a:p>
            <a:pPr lvl="1"/>
            <a:r>
              <a:t>正文级别 2</a:t>
            </a:r>
          </a:p>
          <a:p>
            <a:pPr lvl="2"/>
            <a:r>
              <a:t>正文级别 3</a:t>
            </a:r>
          </a:p>
          <a:p>
            <a:pPr lvl="3"/>
            <a:r>
              <a:t>正文级别 4</a:t>
            </a:r>
          </a:p>
          <a:p>
            <a:pPr lvl="4"/>
            <a:r>
              <a:t>正文级别 5</a:t>
            </a:r>
          </a:p>
        </p:txBody>
      </p:sp>
      <p:sp>
        <p:nvSpPr>
          <p:cNvPr id="3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43" name="标题文本"/>
          <p:cNvSpPr txBox="1"/>
          <p:nvPr>
            <p:ph type="title"/>
          </p:nvPr>
        </p:nvSpPr>
        <p:spPr>
          <a:prstGeom prst="rect">
            <a:avLst/>
          </a:prstGeom>
        </p:spPr>
        <p:txBody>
          <a:bodyPr/>
          <a:lstStyle/>
          <a:p>
            <a:pPr/>
            <a:r>
              <a:t>标题文本</a:t>
            </a:r>
          </a:p>
        </p:txBody>
      </p:sp>
      <p:sp>
        <p:nvSpPr>
          <p:cNvPr id="44" name="正文级别 1…"/>
          <p:cNvSpPr txBox="1"/>
          <p:nvPr>
            <p:ph type="body" sz="half" idx="1"/>
          </p:nvPr>
        </p:nvSpPr>
        <p:spPr>
          <a:xfrm>
            <a:off x="566737" y="1752600"/>
            <a:ext cx="3924301" cy="4267200"/>
          </a:xfrm>
          <a:prstGeom prst="rect">
            <a:avLst/>
          </a:prstGeom>
        </p:spPr>
        <p:txBody>
          <a:bodyPr/>
          <a:lstStyle>
            <a:lvl1pPr>
              <a:spcBef>
                <a:spcPts val="600"/>
              </a:spcBef>
              <a:defRPr sz="2800"/>
            </a:lvl1pPr>
            <a:lvl2pPr marL="980810" indent="-509323">
              <a:spcBef>
                <a:spcPts val="600"/>
              </a:spcBef>
              <a:defRPr sz="2800"/>
            </a:lvl2pPr>
            <a:lvl3pPr marL="1463040" indent="-553403">
              <a:spcBef>
                <a:spcPts val="600"/>
              </a:spcBef>
              <a:defRPr sz="2800"/>
            </a:lvl3pPr>
            <a:lvl4pPr marL="1909057" indent="-602544">
              <a:spcBef>
                <a:spcPts val="600"/>
              </a:spcBef>
              <a:defRPr sz="2800"/>
            </a:lvl4pPr>
            <a:lvl5pPr marL="2315281" indent="-619831">
              <a:spcBef>
                <a:spcPts val="600"/>
              </a:spcBef>
              <a:defRPr sz="2800"/>
            </a:lvl5pPr>
          </a:lstStyle>
          <a:p>
            <a:pPr/>
            <a:r>
              <a:t>正文级别 1</a:t>
            </a:r>
          </a:p>
          <a:p>
            <a:pPr lvl="1"/>
            <a:r>
              <a:t>正文级别 2</a:t>
            </a:r>
          </a:p>
          <a:p>
            <a:pPr lvl="2"/>
            <a:r>
              <a:t>正文级别 3</a:t>
            </a:r>
          </a:p>
          <a:p>
            <a:pPr lvl="3"/>
            <a:r>
              <a:t>正文级别 4</a:t>
            </a:r>
          </a:p>
          <a:p>
            <a:pPr lvl="4"/>
            <a:r>
              <a:t>正文级别 5</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52" name="标题文本"/>
          <p:cNvSpPr txBox="1"/>
          <p:nvPr>
            <p:ph type="title"/>
          </p:nvPr>
        </p:nvSpPr>
        <p:spPr>
          <a:xfrm>
            <a:off x="457200" y="274638"/>
            <a:ext cx="8229600" cy="1143001"/>
          </a:xfrm>
          <a:prstGeom prst="rect">
            <a:avLst/>
          </a:prstGeom>
        </p:spPr>
        <p:txBody>
          <a:bodyPr/>
          <a:lstStyle/>
          <a:p>
            <a:pPr/>
            <a:r>
              <a:t>标题文本</a:t>
            </a:r>
          </a:p>
        </p:txBody>
      </p:sp>
      <p:sp>
        <p:nvSpPr>
          <p:cNvPr id="53" name="正文级别 1…"/>
          <p:cNvSpPr txBox="1"/>
          <p:nvPr>
            <p:ph type="body" sz="quarter" idx="1"/>
          </p:nvPr>
        </p:nvSpPr>
        <p:spPr>
          <a:xfrm>
            <a:off x="457200" y="1535112"/>
            <a:ext cx="4040188" cy="639763"/>
          </a:xfrm>
          <a:prstGeom prst="rect">
            <a:avLst/>
          </a:prstGeom>
        </p:spPr>
        <p:txBody>
          <a:bodyPr anchor="b"/>
          <a:lstStyle>
            <a:lvl1pPr marL="0" indent="0">
              <a:spcBef>
                <a:spcPts val="500"/>
              </a:spcBef>
              <a:buClrTx/>
              <a:buSzTx/>
              <a:buNone/>
              <a:defRPr b="1" sz="2400"/>
            </a:lvl1pPr>
            <a:lvl2pPr marL="0" indent="457200">
              <a:spcBef>
                <a:spcPts val="500"/>
              </a:spcBef>
              <a:buClrTx/>
              <a:buSzTx/>
              <a:buNone/>
              <a:defRPr b="1" sz="2400"/>
            </a:lvl2pPr>
            <a:lvl3pPr marL="0" indent="914400">
              <a:spcBef>
                <a:spcPts val="500"/>
              </a:spcBef>
              <a:buClrTx/>
              <a:buSzTx/>
              <a:buNone/>
              <a:defRPr b="1" sz="2400"/>
            </a:lvl3pPr>
            <a:lvl4pPr marL="0" indent="1371600">
              <a:spcBef>
                <a:spcPts val="500"/>
              </a:spcBef>
              <a:buClrTx/>
              <a:buSzTx/>
              <a:buNone/>
              <a:defRPr b="1" sz="2400"/>
            </a:lvl4pPr>
            <a:lvl5pPr marL="0" indent="1828800">
              <a:spcBef>
                <a:spcPts val="500"/>
              </a:spcBef>
              <a:buClrTx/>
              <a:buSz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54" name="文本占位符 4"/>
          <p:cNvSpPr/>
          <p:nvPr>
            <p:ph type="body" sz="quarter" idx="13"/>
          </p:nvPr>
        </p:nvSpPr>
        <p:spPr>
          <a:xfrm>
            <a:off x="4645025" y="1535112"/>
            <a:ext cx="4041775" cy="639763"/>
          </a:xfrm>
          <a:prstGeom prst="rect">
            <a:avLst/>
          </a:prstGeom>
        </p:spPr>
        <p:txBody>
          <a:bodyPr anchor="b"/>
          <a:lstStyle/>
          <a:p>
            <a:pPr marL="0" indent="0">
              <a:spcBef>
                <a:spcPts val="500"/>
              </a:spcBef>
              <a:buClrTx/>
              <a:buSzTx/>
              <a:buNone/>
              <a:defRPr b="1" sz="2400"/>
            </a:pPr>
          </a:p>
        </p:txBody>
      </p:sp>
      <p:sp>
        <p:nvSpPr>
          <p:cNvPr id="5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62" name="标题文本"/>
          <p:cNvSpPr txBox="1"/>
          <p:nvPr>
            <p:ph type="title"/>
          </p:nvPr>
        </p:nvSpPr>
        <p:spPr>
          <a:prstGeom prst="rect">
            <a:avLst/>
          </a:prstGeom>
        </p:spPr>
        <p:txBody>
          <a:bodyPr/>
          <a:lstStyle/>
          <a:p>
            <a:pPr/>
            <a:r>
              <a:t>标题文本</a:t>
            </a:r>
          </a:p>
        </p:txBody>
      </p:sp>
      <p:sp>
        <p:nvSpPr>
          <p:cNvPr id="6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7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7" name="标题文本"/>
          <p:cNvSpPr txBox="1"/>
          <p:nvPr>
            <p:ph type="title"/>
          </p:nvPr>
        </p:nvSpPr>
        <p:spPr>
          <a:xfrm>
            <a:off x="457200" y="273050"/>
            <a:ext cx="3008314" cy="1162050"/>
          </a:xfrm>
          <a:prstGeom prst="rect">
            <a:avLst/>
          </a:prstGeom>
        </p:spPr>
        <p:txBody>
          <a:bodyPr/>
          <a:lstStyle>
            <a:lvl1pPr>
              <a:defRPr b="1" sz="2000"/>
            </a:lvl1pPr>
          </a:lstStyle>
          <a:p>
            <a:pPr/>
            <a:r>
              <a:t>标题文本</a:t>
            </a:r>
          </a:p>
        </p:txBody>
      </p:sp>
      <p:sp>
        <p:nvSpPr>
          <p:cNvPr id="78" name="正文级别 1…"/>
          <p:cNvSpPr txBox="1"/>
          <p:nvPr>
            <p:ph type="body" idx="1"/>
          </p:nvPr>
        </p:nvSpPr>
        <p:spPr>
          <a:xfrm>
            <a:off x="3575050" y="273050"/>
            <a:ext cx="5111750" cy="5853113"/>
          </a:xfrm>
          <a:prstGeom prst="rect">
            <a:avLst/>
          </a:prstGeom>
        </p:spPr>
        <p:txBody>
          <a:bodyPr/>
          <a:lstStyle>
            <a:lvl1pPr>
              <a:defRPr sz="3200"/>
            </a:lvl1pPr>
            <a:lvl2pPr marL="970416" indent="-498929">
              <a:defRPr sz="3200"/>
            </a:lvl2pPr>
            <a:lvl3pPr marL="1436687" indent="-527050">
              <a:defRPr sz="3200"/>
            </a:lvl3pPr>
            <a:lvl4pPr marL="1926273" indent="-619760">
              <a:defRPr sz="3200"/>
            </a:lvl4pPr>
            <a:lvl5pPr marL="2332990" indent="-637540">
              <a:defRPr sz="3200"/>
            </a:lvl5pPr>
          </a:lstStyle>
          <a:p>
            <a:pPr/>
            <a:r>
              <a:t>正文级别 1</a:t>
            </a:r>
          </a:p>
          <a:p>
            <a:pPr lvl="1"/>
            <a:r>
              <a:t>正文级别 2</a:t>
            </a:r>
          </a:p>
          <a:p>
            <a:pPr lvl="2"/>
            <a:r>
              <a:t>正文级别 3</a:t>
            </a:r>
          </a:p>
          <a:p>
            <a:pPr lvl="3"/>
            <a:r>
              <a:t>正文级别 4</a:t>
            </a:r>
          </a:p>
          <a:p>
            <a:pPr lvl="4"/>
            <a:r>
              <a:t>正文级别 5</a:t>
            </a:r>
          </a:p>
        </p:txBody>
      </p:sp>
      <p:sp>
        <p:nvSpPr>
          <p:cNvPr id="79" name="文本占位符 3"/>
          <p:cNvSpPr/>
          <p:nvPr>
            <p:ph type="body" sz="half" idx="13"/>
          </p:nvPr>
        </p:nvSpPr>
        <p:spPr>
          <a:xfrm>
            <a:off x="457199" y="1435100"/>
            <a:ext cx="3008315" cy="4691063"/>
          </a:xfrm>
          <a:prstGeom prst="rect">
            <a:avLst/>
          </a:prstGeom>
        </p:spPr>
        <p:txBody>
          <a:bodyPr/>
          <a:lstStyle/>
          <a:p>
            <a:pPr marL="0" indent="0">
              <a:spcBef>
                <a:spcPts val="300"/>
              </a:spcBef>
              <a:buClrTx/>
              <a:buSzTx/>
              <a:buNone/>
              <a:defRPr sz="1400"/>
            </a:pPr>
          </a:p>
        </p:txBody>
      </p:sp>
      <p:sp>
        <p:nvSpPr>
          <p:cNvPr id="8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7" name="标题文本"/>
          <p:cNvSpPr txBox="1"/>
          <p:nvPr>
            <p:ph type="title"/>
          </p:nvPr>
        </p:nvSpPr>
        <p:spPr>
          <a:xfrm>
            <a:off x="1792288" y="4800600"/>
            <a:ext cx="5486401" cy="566738"/>
          </a:xfrm>
          <a:prstGeom prst="rect">
            <a:avLst/>
          </a:prstGeom>
        </p:spPr>
        <p:txBody>
          <a:bodyPr/>
          <a:lstStyle>
            <a:lvl1pPr>
              <a:defRPr b="1" sz="2000"/>
            </a:lvl1pPr>
          </a:lstStyle>
          <a:p>
            <a:pPr/>
            <a:r>
              <a:t>标题文本</a:t>
            </a:r>
          </a:p>
        </p:txBody>
      </p:sp>
      <p:sp>
        <p:nvSpPr>
          <p:cNvPr id="88" name="图片占位符 2"/>
          <p:cNvSpPr/>
          <p:nvPr>
            <p:ph type="pic" sz="half" idx="13"/>
          </p:nvPr>
        </p:nvSpPr>
        <p:spPr>
          <a:xfrm>
            <a:off x="1792288" y="612775"/>
            <a:ext cx="5486401" cy="4114800"/>
          </a:xfrm>
          <a:prstGeom prst="rect">
            <a:avLst/>
          </a:prstGeom>
        </p:spPr>
        <p:txBody>
          <a:bodyPr lIns="91439" rIns="91439">
            <a:noAutofit/>
          </a:bodyPr>
          <a:lstStyle/>
          <a:p>
            <a:pPr/>
          </a:p>
        </p:txBody>
      </p:sp>
      <p:sp>
        <p:nvSpPr>
          <p:cNvPr id="89" name="正文级别 1…"/>
          <p:cNvSpPr txBox="1"/>
          <p:nvPr>
            <p:ph type="body" sz="quarter" idx="1"/>
          </p:nvPr>
        </p:nvSpPr>
        <p:spPr>
          <a:xfrm>
            <a:off x="1792288" y="5367337"/>
            <a:ext cx="5486401" cy="804863"/>
          </a:xfrm>
          <a:prstGeom prst="rect">
            <a:avLst/>
          </a:prstGeom>
        </p:spPr>
        <p:txBody>
          <a:bodyPr/>
          <a:lstStyle>
            <a:lvl1pPr marL="0" indent="0">
              <a:spcBef>
                <a:spcPts val="300"/>
              </a:spcBef>
              <a:buClrTx/>
              <a:buSzTx/>
              <a:buNone/>
              <a:defRPr sz="1400"/>
            </a:lvl1pPr>
            <a:lvl2pPr marL="0" indent="457200">
              <a:spcBef>
                <a:spcPts val="300"/>
              </a:spcBef>
              <a:buClrTx/>
              <a:buSzTx/>
              <a:buNone/>
              <a:defRPr sz="1400"/>
            </a:lvl2pPr>
            <a:lvl3pPr marL="0" indent="914400">
              <a:spcBef>
                <a:spcPts val="300"/>
              </a:spcBef>
              <a:buClrTx/>
              <a:buSzTx/>
              <a:buNone/>
              <a:defRPr sz="1400"/>
            </a:lvl3pPr>
            <a:lvl4pPr marL="0" indent="1371600">
              <a:spcBef>
                <a:spcPts val="300"/>
              </a:spcBef>
              <a:buClrTx/>
              <a:buSzTx/>
              <a:buNone/>
              <a:defRPr sz="1400"/>
            </a:lvl4pPr>
            <a:lvl5pPr marL="0" indent="1828800">
              <a:spcBef>
                <a:spcPts val="300"/>
              </a:spcBef>
              <a:buClrTx/>
              <a:buSzTx/>
              <a:buNone/>
              <a:defRPr sz="1400"/>
            </a:lvl5pPr>
          </a:lstStyle>
          <a:p>
            <a:pPr/>
            <a:r>
              <a:t>正文级别 1</a:t>
            </a:r>
          </a:p>
          <a:p>
            <a:pPr lvl="1"/>
            <a:r>
              <a:t>正文级别 2</a:t>
            </a:r>
          </a:p>
          <a:p>
            <a:pPr lvl="2"/>
            <a:r>
              <a:t>正文级别 3</a:t>
            </a:r>
          </a:p>
          <a:p>
            <a:pPr lvl="3"/>
            <a:r>
              <a:t>正文级别 4</a:t>
            </a:r>
          </a:p>
          <a:p>
            <a:pPr lvl="4"/>
            <a:r>
              <a:t>正文级别 5</a:t>
            </a:r>
          </a:p>
        </p:txBody>
      </p:sp>
      <p:sp>
        <p:nvSpPr>
          <p:cNvPr id="9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bmp"/><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grpSp>
        <p:nvGrpSpPr>
          <p:cNvPr id="4" name="AutoShape 4"/>
          <p:cNvGrpSpPr/>
          <p:nvPr/>
        </p:nvGrpSpPr>
        <p:grpSpPr>
          <a:xfrm>
            <a:off x="609599" y="908049"/>
            <a:ext cx="7958140" cy="109539"/>
            <a:chOff x="0" y="0"/>
            <a:chExt cx="7958138" cy="109537"/>
          </a:xfrm>
        </p:grpSpPr>
        <p:sp>
          <p:nvSpPr>
            <p:cNvPr id="2" name="矩形"/>
            <p:cNvSpPr/>
            <p:nvPr/>
          </p:nvSpPr>
          <p:spPr>
            <a:xfrm>
              <a:off x="-1" y="-1"/>
              <a:ext cx="4655512" cy="109539"/>
            </a:xfrm>
            <a:prstGeom prst="rect">
              <a:avLst/>
            </a:prstGeom>
            <a:solidFill>
              <a:schemeClr val="accent2"/>
            </a:solidFill>
            <a:ln w="12700" cap="flat">
              <a:noFill/>
              <a:miter lim="400000"/>
            </a:ln>
            <a:effectLst/>
          </p:spPr>
          <p:txBody>
            <a:bodyPr wrap="square" lIns="45719" tIns="45719" rIns="45719" bIns="45719" numCol="1" anchor="t">
              <a:noAutofit/>
            </a:bodyPr>
            <a:lstStyle/>
            <a:p>
              <a:pPr/>
            </a:p>
          </p:txBody>
        </p:sp>
        <p:sp>
          <p:nvSpPr>
            <p:cNvPr id="3" name="线条"/>
            <p:cNvSpPr/>
            <p:nvPr/>
          </p:nvSpPr>
          <p:spPr>
            <a:xfrm>
              <a:off x="-1" y="-1"/>
              <a:ext cx="7958140" cy="1"/>
            </a:xfrm>
            <a:prstGeom prst="line">
              <a:avLst/>
            </a:prstGeom>
            <a:noFill/>
            <a:ln w="9525" cap="flat">
              <a:solidFill>
                <a:schemeClr val="accent2"/>
              </a:solidFill>
              <a:prstDash val="solid"/>
              <a:round/>
            </a:ln>
            <a:effectLst/>
          </p:spPr>
          <p:txBody>
            <a:bodyPr wrap="square" lIns="45719" tIns="45719" rIns="45719" bIns="45719" numCol="1" anchor="t">
              <a:noAutofit/>
            </a:bodyPr>
            <a:lstStyle/>
            <a:p>
              <a:pPr/>
            </a:p>
          </p:txBody>
        </p:sp>
      </p:grpSp>
      <p:sp>
        <p:nvSpPr>
          <p:cNvPr id="5" name="Line 5"/>
          <p:cNvSpPr/>
          <p:nvPr/>
        </p:nvSpPr>
        <p:spPr>
          <a:xfrm>
            <a:off x="609600" y="6173470"/>
            <a:ext cx="7924800" cy="1"/>
          </a:xfrm>
          <a:prstGeom prst="line">
            <a:avLst/>
          </a:prstGeom>
          <a:ln w="3175">
            <a:solidFill>
              <a:schemeClr val="accent2"/>
            </a:solidFill>
          </a:ln>
        </p:spPr>
        <p:txBody>
          <a:bodyPr lIns="45719" rIns="45719"/>
          <a:lstStyle/>
          <a:p>
            <a:pPr/>
          </a:p>
        </p:txBody>
      </p:sp>
      <p:sp>
        <p:nvSpPr>
          <p:cNvPr id="6" name="Text Box 9"/>
          <p:cNvSpPr txBox="1"/>
          <p:nvPr/>
        </p:nvSpPr>
        <p:spPr>
          <a:xfrm>
            <a:off x="3538220" y="6165850"/>
            <a:ext cx="5021898"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spcBef>
                <a:spcPts val="1000"/>
              </a:spcBef>
            </a:lvl1pPr>
          </a:lstStyle>
          <a:p>
            <a:pPr/>
            <a:r>
              <a:t>ASM YJW</a:t>
            </a:r>
          </a:p>
        </p:txBody>
      </p:sp>
      <p:sp>
        <p:nvSpPr>
          <p:cNvPr id="7" name="标题文本"/>
          <p:cNvSpPr txBox="1"/>
          <p:nvPr>
            <p:ph type="title"/>
          </p:nvPr>
        </p:nvSpPr>
        <p:spPr>
          <a:xfrm>
            <a:off x="574675" y="304800"/>
            <a:ext cx="8001000" cy="60325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标题文本</a:t>
            </a:r>
          </a:p>
        </p:txBody>
      </p:sp>
      <p:sp>
        <p:nvSpPr>
          <p:cNvPr id="8" name="正文级别 1…"/>
          <p:cNvSpPr txBox="1"/>
          <p:nvPr>
            <p:ph type="body" idx="1"/>
          </p:nvPr>
        </p:nvSpPr>
        <p:spPr>
          <a:xfrm>
            <a:off x="566737" y="1052512"/>
            <a:ext cx="8001001" cy="51133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9" name="幻灯片编号"/>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5pPr>
      <a:lvl6pPr marL="0" marR="0" indent="45720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6pPr>
      <a:lvl7pPr marL="0" marR="0" indent="91440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7pPr>
      <a:lvl8pPr marL="0" marR="0" indent="137160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8pPr>
      <a:lvl9pPr marL="0" marR="0" indent="182880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9pPr>
    </p:titleStyle>
    <p:bodyStyle>
      <a:lvl1pPr marL="469900" marR="0" indent="-469900" algn="l" defTabSz="914400" rtl="0" latinLnBrk="0">
        <a:lnSpc>
          <a:spcPct val="100000"/>
        </a:lnSpc>
        <a:spcBef>
          <a:spcPts val="700"/>
        </a:spcBef>
        <a:spcAft>
          <a:spcPts val="0"/>
        </a:spcAft>
        <a:buClr>
          <a:schemeClr val="accent2"/>
        </a:buClr>
        <a:buSzPct val="100000"/>
        <a:buFontTx/>
        <a:buChar char="□"/>
        <a:tabLst/>
        <a:defRPr b="0" baseline="0" cap="none" i="0" spc="0" strike="noStrike" sz="3000" u="none">
          <a:solidFill>
            <a:srgbClr val="000000"/>
          </a:solidFill>
          <a:uFillTx/>
          <a:latin typeface="Verdana"/>
          <a:ea typeface="Verdana"/>
          <a:cs typeface="Verdana"/>
          <a:sym typeface="Verdana"/>
        </a:defRPr>
      </a:lvl1pPr>
      <a:lvl2pPr marL="975213" marR="0" indent="-503726" algn="l" defTabSz="914400" rtl="0" latinLnBrk="0">
        <a:lnSpc>
          <a:spcPct val="100000"/>
        </a:lnSpc>
        <a:spcBef>
          <a:spcPts val="700"/>
        </a:spcBef>
        <a:spcAft>
          <a:spcPts val="0"/>
        </a:spcAft>
        <a:buClr>
          <a:schemeClr val="accent2"/>
        </a:buClr>
        <a:buSzPct val="100000"/>
        <a:buFontTx/>
        <a:buChar char="■"/>
        <a:tabLst/>
        <a:defRPr b="0" baseline="0" cap="none" i="0" spc="0" strike="noStrike" sz="3000" u="none">
          <a:solidFill>
            <a:srgbClr val="000000"/>
          </a:solidFill>
          <a:uFillTx/>
          <a:latin typeface="Verdana"/>
          <a:ea typeface="Verdana"/>
          <a:cs typeface="Verdana"/>
          <a:sym typeface="Verdana"/>
        </a:defRPr>
      </a:lvl2pPr>
      <a:lvl3pPr marL="1425230" marR="0" indent="-515593" algn="l" defTabSz="914400" rtl="0" latinLnBrk="0">
        <a:lnSpc>
          <a:spcPct val="100000"/>
        </a:lnSpc>
        <a:spcBef>
          <a:spcPts val="700"/>
        </a:spcBef>
        <a:spcAft>
          <a:spcPts val="0"/>
        </a:spcAft>
        <a:buClr>
          <a:schemeClr val="accent2"/>
        </a:buClr>
        <a:buSzPct val="100000"/>
        <a:buFontTx/>
        <a:buChar char="□"/>
        <a:tabLst/>
        <a:defRPr b="0" baseline="0" cap="none" i="0" spc="0" strike="noStrike" sz="3000" u="none">
          <a:solidFill>
            <a:srgbClr val="000000"/>
          </a:solidFill>
          <a:uFillTx/>
          <a:latin typeface="Verdana"/>
          <a:ea typeface="Verdana"/>
          <a:cs typeface="Verdana"/>
          <a:sym typeface="Verdana"/>
        </a:defRPr>
      </a:lvl3pPr>
      <a:lvl4pPr marL="1887538" marR="0" indent="-581025" algn="l" defTabSz="914400" rtl="0" latinLnBrk="0">
        <a:lnSpc>
          <a:spcPct val="100000"/>
        </a:lnSpc>
        <a:spcBef>
          <a:spcPts val="700"/>
        </a:spcBef>
        <a:spcAft>
          <a:spcPts val="0"/>
        </a:spcAft>
        <a:buClr>
          <a:schemeClr val="accent2"/>
        </a:buClr>
        <a:buSzPct val="100000"/>
        <a:buFontTx/>
        <a:buChar char="■"/>
        <a:tabLst/>
        <a:defRPr b="0" baseline="0" cap="none" i="0" spc="0" strike="noStrike" sz="3000" u="none">
          <a:solidFill>
            <a:srgbClr val="000000"/>
          </a:solidFill>
          <a:uFillTx/>
          <a:latin typeface="Verdana"/>
          <a:ea typeface="Verdana"/>
          <a:cs typeface="Verdana"/>
          <a:sym typeface="Verdana"/>
        </a:defRPr>
      </a:lvl4pPr>
      <a:lvl5pPr marL="2293144" marR="0" indent="-597694" algn="l" defTabSz="914400" rtl="0" latinLnBrk="0">
        <a:lnSpc>
          <a:spcPct val="100000"/>
        </a:lnSpc>
        <a:spcBef>
          <a:spcPts val="700"/>
        </a:spcBef>
        <a:spcAft>
          <a:spcPts val="0"/>
        </a:spcAft>
        <a:buClr>
          <a:schemeClr val="accent2"/>
        </a:buClr>
        <a:buSzPct val="100000"/>
        <a:buFontTx/>
        <a:buChar char="▪"/>
        <a:tabLst/>
        <a:defRPr b="0" baseline="0" cap="none" i="0" spc="0" strike="noStrike" sz="3000" u="none">
          <a:solidFill>
            <a:srgbClr val="000000"/>
          </a:solidFill>
          <a:uFillTx/>
          <a:latin typeface="Verdana"/>
          <a:ea typeface="Verdana"/>
          <a:cs typeface="Verdana"/>
          <a:sym typeface="Verdana"/>
        </a:defRPr>
      </a:lvl5pPr>
      <a:lvl6pPr marL="2750344" marR="0" indent="-597694" algn="l" defTabSz="914400" rtl="0" latinLnBrk="0">
        <a:lnSpc>
          <a:spcPct val="100000"/>
        </a:lnSpc>
        <a:spcBef>
          <a:spcPts val="700"/>
        </a:spcBef>
        <a:spcAft>
          <a:spcPts val="0"/>
        </a:spcAft>
        <a:buClr>
          <a:schemeClr val="accent2"/>
        </a:buClr>
        <a:buSzPct val="100000"/>
        <a:buFontTx/>
        <a:buChar char="▪"/>
        <a:tabLst/>
        <a:defRPr b="0" baseline="0" cap="none" i="0" spc="0" strike="noStrike" sz="3000" u="none">
          <a:solidFill>
            <a:srgbClr val="000000"/>
          </a:solidFill>
          <a:uFillTx/>
          <a:latin typeface="Verdana"/>
          <a:ea typeface="Verdana"/>
          <a:cs typeface="Verdana"/>
          <a:sym typeface="Verdana"/>
        </a:defRPr>
      </a:lvl6pPr>
      <a:lvl7pPr marL="3207544" marR="0" indent="-597694" algn="l" defTabSz="914400" rtl="0" latinLnBrk="0">
        <a:lnSpc>
          <a:spcPct val="100000"/>
        </a:lnSpc>
        <a:spcBef>
          <a:spcPts val="700"/>
        </a:spcBef>
        <a:spcAft>
          <a:spcPts val="0"/>
        </a:spcAft>
        <a:buClr>
          <a:schemeClr val="accent2"/>
        </a:buClr>
        <a:buSzPct val="100000"/>
        <a:buFontTx/>
        <a:buChar char="▪"/>
        <a:tabLst/>
        <a:defRPr b="0" baseline="0" cap="none" i="0" spc="0" strike="noStrike" sz="3000" u="none">
          <a:solidFill>
            <a:srgbClr val="000000"/>
          </a:solidFill>
          <a:uFillTx/>
          <a:latin typeface="Verdana"/>
          <a:ea typeface="Verdana"/>
          <a:cs typeface="Verdana"/>
          <a:sym typeface="Verdana"/>
        </a:defRPr>
      </a:lvl7pPr>
      <a:lvl8pPr marL="3664744" marR="0" indent="-597694" algn="l" defTabSz="914400" rtl="0" latinLnBrk="0">
        <a:lnSpc>
          <a:spcPct val="100000"/>
        </a:lnSpc>
        <a:spcBef>
          <a:spcPts val="700"/>
        </a:spcBef>
        <a:spcAft>
          <a:spcPts val="0"/>
        </a:spcAft>
        <a:buClr>
          <a:schemeClr val="accent2"/>
        </a:buClr>
        <a:buSzPct val="100000"/>
        <a:buFontTx/>
        <a:buChar char="▪"/>
        <a:tabLst/>
        <a:defRPr b="0" baseline="0" cap="none" i="0" spc="0" strike="noStrike" sz="3000" u="none">
          <a:solidFill>
            <a:srgbClr val="000000"/>
          </a:solidFill>
          <a:uFillTx/>
          <a:latin typeface="Verdana"/>
          <a:ea typeface="Verdana"/>
          <a:cs typeface="Verdana"/>
          <a:sym typeface="Verdana"/>
        </a:defRPr>
      </a:lvl8pPr>
      <a:lvl9pPr marL="4121944" marR="0" indent="-597694" algn="l" defTabSz="914400" rtl="0" latinLnBrk="0">
        <a:lnSpc>
          <a:spcPct val="100000"/>
        </a:lnSpc>
        <a:spcBef>
          <a:spcPts val="700"/>
        </a:spcBef>
        <a:spcAft>
          <a:spcPts val="0"/>
        </a:spcAft>
        <a:buClr>
          <a:schemeClr val="accent2"/>
        </a:buClr>
        <a:buSzPct val="100000"/>
        <a:buFontTx/>
        <a:buChar char="▪"/>
        <a:tabLst/>
        <a:defRPr b="0" baseline="0" cap="none" i="0" spc="0" strike="noStrike" sz="3000" u="none">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Rectangle 4"/>
          <p:cNvSpPr txBox="1"/>
          <p:nvPr>
            <p:ph type="title"/>
          </p:nvPr>
        </p:nvSpPr>
        <p:spPr>
          <a:xfrm>
            <a:off x="539749" y="260350"/>
            <a:ext cx="8281990" cy="647700"/>
          </a:xfrm>
          <a:prstGeom prst="rect">
            <a:avLst/>
          </a:prstGeom>
        </p:spPr>
        <p:txBody>
          <a:bodyPr/>
          <a:lstStyle/>
          <a:p>
            <a:pPr defTabSz="758951">
              <a:defRPr b="1" sz="3154">
                <a:solidFill>
                  <a:srgbClr val="0000FF"/>
                </a:solidFill>
                <a:latin typeface="微软雅黑"/>
                <a:ea typeface="微软雅黑"/>
                <a:cs typeface="微软雅黑"/>
                <a:sym typeface="微软雅黑"/>
              </a:defRPr>
            </a:pPr>
            <a:r>
              <a:t>第</a:t>
            </a:r>
            <a:r>
              <a:t>2</a:t>
            </a:r>
            <a:r>
              <a:t>章  </a:t>
            </a:r>
            <a:r>
              <a:rPr sz="2324"/>
              <a:t>IA-32</a:t>
            </a:r>
            <a:r>
              <a:t>处理器基本功能</a:t>
            </a:r>
          </a:p>
        </p:txBody>
      </p:sp>
      <p:sp>
        <p:nvSpPr>
          <p:cNvPr id="108" name="Text Box 7"/>
          <p:cNvSpPr txBox="1"/>
          <p:nvPr/>
        </p:nvSpPr>
        <p:spPr>
          <a:xfrm>
            <a:off x="656907" y="1157450"/>
            <a:ext cx="7830186" cy="44663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3600"/>
              </a:lnSpc>
              <a:spcBef>
                <a:spcPts val="600"/>
              </a:spcBef>
              <a:defRPr b="1" sz="3200">
                <a:solidFill>
                  <a:srgbClr val="D5D38F"/>
                </a:solidFill>
                <a:latin typeface="微软雅黑"/>
                <a:ea typeface="微软雅黑"/>
                <a:cs typeface="微软雅黑"/>
                <a:sym typeface="微软雅黑"/>
              </a:defRPr>
            </a:pPr>
            <a:r>
              <a:t>2.1  IA-32</a:t>
            </a:r>
            <a:r>
              <a:t>处理器简介</a:t>
            </a:r>
          </a:p>
          <a:p>
            <a:pPr>
              <a:lnSpc>
                <a:spcPts val="3600"/>
              </a:lnSpc>
              <a:spcBef>
                <a:spcPts val="600"/>
              </a:spcBef>
              <a:defRPr b="1" sz="3200">
                <a:solidFill>
                  <a:srgbClr val="D5D38F"/>
                </a:solidFill>
                <a:latin typeface="微软雅黑"/>
                <a:ea typeface="微软雅黑"/>
                <a:cs typeface="微软雅黑"/>
                <a:sym typeface="微软雅黑"/>
              </a:defRPr>
            </a:pPr>
            <a:r>
              <a:t>2.2  </a:t>
            </a:r>
            <a:r>
              <a:t>通用寄存器及使用</a:t>
            </a:r>
          </a:p>
          <a:p>
            <a:pPr>
              <a:lnSpc>
                <a:spcPts val="3600"/>
              </a:lnSpc>
              <a:spcBef>
                <a:spcPts val="600"/>
              </a:spcBef>
              <a:defRPr b="1" sz="3200">
                <a:solidFill>
                  <a:srgbClr val="D5D38F"/>
                </a:solidFill>
                <a:latin typeface="微软雅黑"/>
                <a:ea typeface="微软雅黑"/>
                <a:cs typeface="微软雅黑"/>
                <a:sym typeface="微软雅黑"/>
              </a:defRPr>
            </a:pPr>
            <a:r>
              <a:t>2.3  </a:t>
            </a:r>
            <a:r>
              <a:t>标志寄存器及使用</a:t>
            </a:r>
          </a:p>
          <a:p>
            <a:pPr>
              <a:lnSpc>
                <a:spcPts val="3600"/>
              </a:lnSpc>
              <a:spcBef>
                <a:spcPts val="600"/>
              </a:spcBef>
              <a:defRPr b="1" sz="3200">
                <a:solidFill>
                  <a:srgbClr val="D5D38F"/>
                </a:solidFill>
                <a:latin typeface="微软雅黑"/>
                <a:ea typeface="微软雅黑"/>
                <a:cs typeface="微软雅黑"/>
                <a:sym typeface="微软雅黑"/>
              </a:defRPr>
            </a:pPr>
            <a:r>
              <a:t>2.4  </a:t>
            </a:r>
            <a:r>
              <a:t>段寄存器</a:t>
            </a:r>
          </a:p>
          <a:p>
            <a:pPr>
              <a:lnSpc>
                <a:spcPts val="3600"/>
              </a:lnSpc>
              <a:spcBef>
                <a:spcPts val="600"/>
              </a:spcBef>
              <a:defRPr b="1" sz="3200">
                <a:solidFill>
                  <a:srgbClr val="D5D38F"/>
                </a:solidFill>
                <a:latin typeface="微软雅黑"/>
                <a:ea typeface="微软雅黑"/>
                <a:cs typeface="微软雅黑"/>
                <a:sym typeface="微软雅黑"/>
              </a:defRPr>
            </a:pPr>
            <a:r>
              <a:t>2.5  </a:t>
            </a:r>
            <a:r>
              <a:t>寻址方式</a:t>
            </a:r>
          </a:p>
          <a:p>
            <a:pPr>
              <a:lnSpc>
                <a:spcPts val="5200"/>
              </a:lnSpc>
              <a:spcBef>
                <a:spcPts val="1800"/>
              </a:spcBef>
              <a:defRPr b="1" sz="3200">
                <a:solidFill>
                  <a:srgbClr val="0000FF"/>
                </a:solidFill>
                <a:latin typeface="微软雅黑"/>
                <a:ea typeface="微软雅黑"/>
                <a:cs typeface="微软雅黑"/>
                <a:sym typeface="微软雅黑"/>
              </a:defRPr>
            </a:pPr>
            <a:r>
              <a:t>2.6  </a:t>
            </a:r>
            <a:r>
              <a:t>指令指针寄存器和简单控制转移</a:t>
            </a:r>
          </a:p>
          <a:p>
            <a:pPr>
              <a:lnSpc>
                <a:spcPts val="5200"/>
              </a:lnSpc>
              <a:spcBef>
                <a:spcPts val="1800"/>
              </a:spcBef>
              <a:defRPr b="1" sz="3200">
                <a:solidFill>
                  <a:srgbClr val="0000FF"/>
                </a:solidFill>
                <a:latin typeface="微软雅黑"/>
                <a:ea typeface="微软雅黑"/>
                <a:cs typeface="微软雅黑"/>
                <a:sym typeface="微软雅黑"/>
              </a:defRPr>
            </a:pPr>
            <a:r>
              <a:t>2.7  </a:t>
            </a:r>
            <a:r>
              <a:t>堆栈和堆栈操作</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ext Box 15"/>
          <p:cNvSpPr txBox="1"/>
          <p:nvPr/>
        </p:nvSpPr>
        <p:spPr>
          <a:xfrm>
            <a:off x="632969" y="1762039"/>
            <a:ext cx="66141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buSzPct val="100000"/>
              <a:buChar char="✓"/>
              <a:defRPr b="1" sz="2400">
                <a:latin typeface="Times New Roman"/>
                <a:ea typeface="Times New Roman"/>
                <a:cs typeface="Times New Roman"/>
                <a:sym typeface="Times New Roman"/>
              </a:defRPr>
            </a:pPr>
            <a:r>
              <a:t>Jcc</a:t>
            </a:r>
            <a:r>
              <a:rPr b="0">
                <a:latin typeface="宋体"/>
                <a:ea typeface="宋体"/>
                <a:cs typeface="宋体"/>
                <a:sym typeface="宋体"/>
              </a:rPr>
              <a:t>指令的一般格式</a:t>
            </a:r>
          </a:p>
        </p:txBody>
      </p:sp>
      <p:sp>
        <p:nvSpPr>
          <p:cNvPr id="159" name="Text Box 16"/>
          <p:cNvSpPr txBox="1"/>
          <p:nvPr/>
        </p:nvSpPr>
        <p:spPr>
          <a:xfrm>
            <a:off x="731712" y="2348880"/>
            <a:ext cx="5257801" cy="421393"/>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defRPr b="1" sz="2400">
                <a:solidFill>
                  <a:srgbClr val="FFFF00"/>
                </a:solidFill>
                <a:latin typeface="Times New Roman"/>
                <a:ea typeface="Times New Roman"/>
                <a:cs typeface="Times New Roman"/>
                <a:sym typeface="Times New Roman"/>
              </a:defRPr>
            </a:pPr>
            <a:r>
              <a:t>J</a:t>
            </a:r>
            <a:r>
              <a:rPr>
                <a:solidFill>
                  <a:srgbClr val="0000FF"/>
                </a:solidFill>
              </a:rPr>
              <a:t>cc</a:t>
            </a:r>
            <a:r>
              <a:t>     LABEL</a:t>
            </a:r>
          </a:p>
        </p:txBody>
      </p:sp>
      <p:sp>
        <p:nvSpPr>
          <p:cNvPr id="160" name="Text Box 19"/>
          <p:cNvSpPr txBox="1"/>
          <p:nvPr/>
        </p:nvSpPr>
        <p:spPr>
          <a:xfrm>
            <a:off x="704408" y="2979528"/>
            <a:ext cx="7998336" cy="20848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600"/>
              </a:lnSpc>
              <a:spcBef>
                <a:spcPts val="1200"/>
              </a:spcBef>
              <a:buSzPct val="100000"/>
              <a:buChar char="●"/>
              <a:defRPr sz="2400">
                <a:latin typeface="宋体"/>
                <a:ea typeface="宋体"/>
                <a:cs typeface="宋体"/>
                <a:sym typeface="宋体"/>
              </a:defRPr>
            </a:pPr>
            <a:r>
              <a:t>符号</a:t>
            </a:r>
            <a:r>
              <a:rPr>
                <a:solidFill>
                  <a:srgbClr val="0000FF"/>
                </a:solidFill>
              </a:rPr>
              <a:t>cc</a:t>
            </a:r>
            <a:r>
              <a:t>表示各种条件缩写，</a:t>
            </a:r>
            <a:r>
              <a:t>LABEL</a:t>
            </a:r>
            <a:r>
              <a:t>代表源程序中的标号。</a:t>
            </a:r>
          </a:p>
          <a:p>
            <a:pPr marL="342900" indent="-342900">
              <a:lnSpc>
                <a:spcPts val="3600"/>
              </a:lnSpc>
              <a:spcBef>
                <a:spcPts val="1200"/>
              </a:spcBef>
              <a:buSzPct val="100000"/>
              <a:buChar char="●"/>
              <a:defRPr sz="2400">
                <a:latin typeface="宋体"/>
                <a:ea typeface="宋体"/>
                <a:cs typeface="宋体"/>
                <a:sym typeface="宋体"/>
              </a:defRPr>
            </a:pPr>
            <a:r>
              <a:t>当条件满足时，转移到标号</a:t>
            </a:r>
            <a:r>
              <a:t>LABEL</a:t>
            </a:r>
            <a:r>
              <a:t>处；否则继续顺序执行。</a:t>
            </a:r>
          </a:p>
        </p:txBody>
      </p:sp>
      <p:sp>
        <p:nvSpPr>
          <p:cNvPr id="161" name="Text Box 4"/>
          <p:cNvSpPr txBox="1"/>
          <p:nvPr/>
        </p:nvSpPr>
        <p:spPr>
          <a:xfrm>
            <a:off x="656907" y="1166812"/>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条件转移指令（</a:t>
            </a:r>
            <a:r>
              <a:t>Jcc</a:t>
            </a:r>
            <a:r>
              <a:rPr b="0">
                <a:latin typeface="宋体"/>
                <a:ea typeface="宋体"/>
                <a:cs typeface="宋体"/>
                <a:sym typeface="宋体"/>
              </a:rPr>
              <a:t>）</a:t>
            </a:r>
          </a:p>
        </p:txBody>
      </p:sp>
      <p:sp>
        <p:nvSpPr>
          <p:cNvPr id="162" name="Rectangle 2"/>
          <p:cNvSpPr txBox="1"/>
          <p:nvPr>
            <p:ph type="title"/>
          </p:nvPr>
        </p:nvSpPr>
        <p:spPr>
          <a:prstGeom prst="rect">
            <a:avLst/>
          </a:prstGeom>
        </p:spPr>
        <p:txBody>
          <a:bodyPr/>
          <a:lstStyle/>
          <a:p>
            <a:pPr defTabSz="749808">
              <a:defRPr b="1" sz="2952">
                <a:solidFill>
                  <a:srgbClr val="0000FF"/>
                </a:solidFill>
                <a:latin typeface="微软雅黑"/>
                <a:ea typeface="微软雅黑"/>
                <a:cs typeface="微软雅黑"/>
                <a:sym typeface="微软雅黑"/>
              </a:defRPr>
            </a:pPr>
            <a:r>
              <a:t>2.6.2  </a:t>
            </a:r>
            <a:r>
              <a:t>常用条件转移指令</a:t>
            </a:r>
          </a:p>
        </p:txBody>
      </p:sp>
      <p:grpSp>
        <p:nvGrpSpPr>
          <p:cNvPr id="165" name="矩形标注 7"/>
          <p:cNvGrpSpPr/>
          <p:nvPr/>
        </p:nvGrpSpPr>
        <p:grpSpPr>
          <a:xfrm>
            <a:off x="881876" y="4397736"/>
            <a:ext cx="5368014" cy="975481"/>
            <a:chOff x="0" y="0"/>
            <a:chExt cx="5368012" cy="975479"/>
          </a:xfrm>
        </p:grpSpPr>
        <p:sp>
          <p:nvSpPr>
            <p:cNvPr id="163" name="形状"/>
            <p:cNvSpPr/>
            <p:nvPr/>
          </p:nvSpPr>
          <p:spPr>
            <a:xfrm>
              <a:off x="0" y="0"/>
              <a:ext cx="5368013" cy="9754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61"/>
                  </a:moveTo>
                  <a:lnTo>
                    <a:pt x="3600" y="4061"/>
                  </a:lnTo>
                  <a:lnTo>
                    <a:pt x="2281" y="0"/>
                  </a:lnTo>
                  <a:lnTo>
                    <a:pt x="9000" y="4061"/>
                  </a:lnTo>
                  <a:lnTo>
                    <a:pt x="21600" y="4061"/>
                  </a:lnTo>
                  <a:lnTo>
                    <a:pt x="21600" y="21600"/>
                  </a:lnTo>
                  <a:lnTo>
                    <a:pt x="0" y="21600"/>
                  </a:lnTo>
                  <a:lnTo>
                    <a:pt x="0" y="6984"/>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164" name="条件转移指令是使用得最多的控制转移指令。"/>
            <p:cNvSpPr txBox="1"/>
            <p:nvPr/>
          </p:nvSpPr>
          <p:spPr>
            <a:xfrm>
              <a:off x="45719" y="338135"/>
              <a:ext cx="5276574" cy="482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条件转移指令是使用得最多的控制转移指令。</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65"/>
                                        </p:tgtEl>
                                        <p:attrNameLst>
                                          <p:attrName>style.visibility</p:attrName>
                                        </p:attrNameLst>
                                      </p:cBhvr>
                                      <p:to>
                                        <p:strVal val="visible"/>
                                      </p:to>
                                    </p:set>
                                    <p:animEffect filter="fade" transition="in">
                                      <p:cBhvr>
                                        <p:cTn id="7"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5"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ext Box 15"/>
          <p:cNvSpPr txBox="1"/>
          <p:nvPr/>
        </p:nvSpPr>
        <p:spPr>
          <a:xfrm>
            <a:off x="632969" y="1762039"/>
            <a:ext cx="66141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buSzPct val="100000"/>
              <a:buChar char="✓"/>
              <a:defRPr sz="240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注意：同一指令，可能有多个助记符</a:t>
            </a:r>
          </a:p>
        </p:txBody>
      </p:sp>
      <p:sp>
        <p:nvSpPr>
          <p:cNvPr id="168" name="Text Box 4"/>
          <p:cNvSpPr txBox="1"/>
          <p:nvPr/>
        </p:nvSpPr>
        <p:spPr>
          <a:xfrm>
            <a:off x="656907" y="1166812"/>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条件转移指令（</a:t>
            </a:r>
            <a:r>
              <a:t>Jcc</a:t>
            </a:r>
            <a:r>
              <a:rPr b="0">
                <a:latin typeface="宋体"/>
                <a:ea typeface="宋体"/>
                <a:cs typeface="宋体"/>
                <a:sym typeface="宋体"/>
              </a:rPr>
              <a:t>）</a:t>
            </a:r>
          </a:p>
        </p:txBody>
      </p:sp>
      <p:sp>
        <p:nvSpPr>
          <p:cNvPr id="169" name="Rectangle 2"/>
          <p:cNvSpPr txBox="1"/>
          <p:nvPr>
            <p:ph type="title"/>
          </p:nvPr>
        </p:nvSpPr>
        <p:spPr>
          <a:prstGeom prst="rect">
            <a:avLst/>
          </a:prstGeom>
        </p:spPr>
        <p:txBody>
          <a:bodyPr/>
          <a:lstStyle/>
          <a:p>
            <a:pPr defTabSz="749808">
              <a:defRPr b="1" sz="2952">
                <a:solidFill>
                  <a:srgbClr val="0000FF"/>
                </a:solidFill>
                <a:latin typeface="微软雅黑"/>
                <a:ea typeface="微软雅黑"/>
                <a:cs typeface="微软雅黑"/>
                <a:sym typeface="微软雅黑"/>
              </a:defRPr>
            </a:pPr>
            <a:r>
              <a:t>2.6.2  </a:t>
            </a:r>
            <a:r>
              <a:t>常用条件转移指令</a:t>
            </a:r>
          </a:p>
        </p:txBody>
      </p:sp>
      <p:grpSp>
        <p:nvGrpSpPr>
          <p:cNvPr id="172" name="Rectangle 8"/>
          <p:cNvGrpSpPr/>
          <p:nvPr/>
        </p:nvGrpSpPr>
        <p:grpSpPr>
          <a:xfrm>
            <a:off x="683568" y="2420888"/>
            <a:ext cx="7849245" cy="1384177"/>
            <a:chOff x="0" y="0"/>
            <a:chExt cx="7849244" cy="1384175"/>
          </a:xfrm>
        </p:grpSpPr>
        <p:sp>
          <p:nvSpPr>
            <p:cNvPr id="170" name="矩形"/>
            <p:cNvSpPr/>
            <p:nvPr/>
          </p:nvSpPr>
          <p:spPr>
            <a:xfrm>
              <a:off x="0" y="0"/>
              <a:ext cx="7849245" cy="1384176"/>
            </a:xfrm>
            <a:prstGeom prst="rect">
              <a:avLst/>
            </a:prstGeom>
            <a:solidFill>
              <a:srgbClr val="FFFFCC"/>
            </a:solidFill>
            <a:ln w="9525" cap="flat">
              <a:solidFill>
                <a:srgbClr val="000000"/>
              </a:solidFill>
              <a:prstDash val="solid"/>
              <a:miter lim="800000"/>
            </a:ln>
            <a:effectLst/>
          </p:spPr>
          <p:txBody>
            <a:bodyPr wrap="square" lIns="45719" tIns="45719" rIns="45719" bIns="45719" numCol="1" anchor="ctr">
              <a:noAutofit/>
            </a:bodyPr>
            <a:lstStyle/>
            <a:p>
              <a:pPr>
                <a:lnSpc>
                  <a:spcPts val="3200"/>
                </a:lnSpc>
              </a:pPr>
            </a:p>
          </p:txBody>
        </p:sp>
        <p:sp>
          <p:nvSpPr>
            <p:cNvPr id="171" name="JB       LABEL3          ;Jump if below…"/>
            <p:cNvSpPr txBox="1"/>
            <p:nvPr/>
          </p:nvSpPr>
          <p:spPr>
            <a:xfrm>
              <a:off x="45720" y="51121"/>
              <a:ext cx="5301107" cy="12819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JB       LABEL3          ;Jump if below</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JNAE     LABEL3          ;Jump if not above or equal</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JC       LABEL3          ;Jump if carry</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72"/>
                                        </p:tgtEl>
                                        <p:attrNameLst>
                                          <p:attrName>style.visibility</p:attrName>
                                        </p:attrNameLst>
                                      </p:cBhvr>
                                      <p:to>
                                        <p:strVal val="visible"/>
                                      </p:to>
                                    </p:set>
                                    <p:animEffect filter="wipe(down)" transition="in">
                                      <p:cBhvr>
                                        <p:cTn id="7"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ctangle 2"/>
          <p:cNvSpPr txBox="1"/>
          <p:nvPr>
            <p:ph type="title"/>
          </p:nvPr>
        </p:nvSpPr>
        <p:spPr>
          <a:xfrm>
            <a:off x="574675" y="188639"/>
            <a:ext cx="8001000" cy="720082"/>
          </a:xfrm>
          <a:prstGeom prst="rect">
            <a:avLst/>
          </a:prstGeom>
        </p:spPr>
        <p:txBody>
          <a:bodyPr/>
          <a:lstStyle/>
          <a:p>
            <a:pPr>
              <a:defRPr b="1" sz="3600">
                <a:solidFill>
                  <a:srgbClr val="0000FF"/>
                </a:solidFill>
                <a:latin typeface="微软雅黑"/>
                <a:ea typeface="微软雅黑"/>
                <a:cs typeface="微软雅黑"/>
                <a:sym typeface="微软雅黑"/>
              </a:defRPr>
            </a:pPr>
            <a:r>
              <a:t>2.6.2  </a:t>
            </a:r>
            <a:r>
              <a:t>常用条件转移指令</a:t>
            </a:r>
          </a:p>
        </p:txBody>
      </p:sp>
      <p:sp>
        <p:nvSpPr>
          <p:cNvPr id="175"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条件转移指令（</a:t>
            </a:r>
            <a:r>
              <a:t>Jcc</a:t>
            </a:r>
            <a:r>
              <a:rPr b="0">
                <a:latin typeface="宋体"/>
                <a:ea typeface="宋体"/>
                <a:cs typeface="宋体"/>
                <a:sym typeface="宋体"/>
              </a:rPr>
              <a:t>）</a:t>
            </a:r>
          </a:p>
        </p:txBody>
      </p:sp>
      <p:graphicFrame>
        <p:nvGraphicFramePr>
          <p:cNvPr id="176" name="Group 197"/>
          <p:cNvGraphicFramePr/>
          <p:nvPr/>
        </p:nvGraphicFramePr>
        <p:xfrm>
          <a:off x="611187" y="1838611"/>
          <a:ext cx="8001001" cy="368141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22400"/>
                <a:gridCol w="2133600"/>
                <a:gridCol w="3025775"/>
                <a:gridCol w="1419225"/>
              </a:tblGrid>
              <a:tr h="307975">
                <a:tc>
                  <a:txBody>
                    <a:bodyPr/>
                    <a:lstStyle/>
                    <a:p>
                      <a:pPr marL="469900" indent="-469900" algn="ctr">
                        <a:defRPr sz="1800"/>
                      </a:pPr>
                      <a:r>
                        <a:rPr sz="1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rPr>
                        <a:t>指令格式</a:t>
                      </a:r>
                    </a:p>
                  </a:txBody>
                  <a:tcPr marL="45720" marR="45720" marT="45720" marB="45720" anchor="t" anchorCtr="0" horzOverflow="overflow">
                    <a:lnL w="25400">
                      <a:solidFill>
                        <a:srgbClr val="000000"/>
                      </a:solidFill>
                    </a:lnL>
                    <a:lnR w="12700">
                      <a:solidFill>
                        <a:srgbClr val="000000"/>
                      </a:solidFill>
                    </a:lnR>
                    <a:lnT w="25400">
                      <a:solidFill>
                        <a:srgbClr val="000000"/>
                      </a:solidFill>
                    </a:lnT>
                    <a:lnB w="25400">
                      <a:solidFill>
                        <a:srgbClr val="000000"/>
                      </a:solidFill>
                    </a:lnB>
                    <a:noFill/>
                  </a:tcPr>
                </a:tc>
                <a:tc>
                  <a:txBody>
                    <a:bodyPr/>
                    <a:lstStyle/>
                    <a:p>
                      <a:pPr marL="469900" indent="-469900" algn="ctr">
                        <a:defRPr sz="1800"/>
                      </a:pPr>
                      <a:r>
                        <a:rPr sz="1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rPr>
                        <a:t>转移条件</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25400">
                      <a:solidFill>
                        <a:srgbClr val="000000"/>
                      </a:solidFill>
                    </a:lnB>
                    <a:noFill/>
                  </a:tcPr>
                </a:tc>
                <a:tc>
                  <a:txBody>
                    <a:bodyPr/>
                    <a:lstStyle/>
                    <a:p>
                      <a:pPr marL="469900" indent="-469900" algn="ctr">
                        <a:defRPr sz="1800"/>
                      </a:pPr>
                      <a:r>
                        <a:rPr sz="1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rPr>
                        <a:t>转移说明</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25400">
                      <a:solidFill>
                        <a:srgbClr val="000000"/>
                      </a:solidFill>
                    </a:lnB>
                    <a:noFill/>
                  </a:tcPr>
                </a:tc>
                <a:tc>
                  <a:txBody>
                    <a:bodyPr/>
                    <a:lstStyle/>
                    <a:p>
                      <a:pPr marL="469900" indent="-469900" algn="ctr">
                        <a:defRPr sz="1800"/>
                      </a:pPr>
                      <a:r>
                        <a:rPr sz="1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rPr>
                        <a:t>其他说明</a:t>
                      </a:r>
                    </a:p>
                  </a:txBody>
                  <a:tcPr marL="45720" marR="45720" marT="45720" marB="45720" anchor="t" anchorCtr="0" horzOverflow="overflow">
                    <a:lnL w="12700">
                      <a:solidFill>
                        <a:srgbClr val="000000"/>
                      </a:solidFill>
                    </a:lnL>
                    <a:lnR w="25400">
                      <a:solidFill>
                        <a:srgbClr val="000000"/>
                      </a:solidFill>
                    </a:lnR>
                    <a:lnT w="25400">
                      <a:solidFill>
                        <a:srgbClr val="000000"/>
                      </a:solidFill>
                    </a:lnT>
                    <a:lnB w="25400">
                      <a:solidFill>
                        <a:srgbClr val="000000"/>
                      </a:solidFill>
                    </a:lnB>
                    <a:noFill/>
                  </a:tcPr>
                </a:tc>
              </a:tr>
              <a:tr h="501650">
                <a:tc>
                  <a:txBody>
                    <a:bodyPr/>
                    <a:lstStyle/>
                    <a:p>
                      <a:pPr marL="469900" indent="-469900" algn="l">
                        <a:defRPr sz="1400">
                          <a:latin typeface="宋体"/>
                          <a:ea typeface="宋体"/>
                          <a:cs typeface="宋体"/>
                          <a:sym typeface="宋体"/>
                        </a:defRPr>
                      </a:pPr>
                      <a:r>
                        <a:t>JZ    </a:t>
                      </a:r>
                      <a:r>
                        <a:t>标号</a:t>
                      </a:r>
                    </a:p>
                    <a:p>
                      <a:pPr marL="469900" indent="-469900" algn="l">
                        <a:defRPr sz="1400">
                          <a:latin typeface="宋体"/>
                          <a:ea typeface="宋体"/>
                          <a:cs typeface="宋体"/>
                          <a:sym typeface="宋体"/>
                        </a:defRPr>
                      </a:pPr>
                      <a:r>
                        <a:t>JE    </a:t>
                      </a:r>
                      <a:r>
                        <a:t>标号</a:t>
                      </a:r>
                    </a:p>
                  </a:txBody>
                  <a:tcPr marL="45720" marR="45720" marT="45720" marB="45720" anchor="t" anchorCtr="0" horzOverflow="overflow">
                    <a:lnL w="25400">
                      <a:solidFill>
                        <a:srgbClr val="000000"/>
                      </a:solidFill>
                    </a:lnL>
                    <a:lnR w="12700">
                      <a:solidFill>
                        <a:srgbClr val="000000"/>
                      </a:solidFill>
                    </a:lnR>
                    <a:lnT w="254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ZF=1</a:t>
                      </a:r>
                    </a:p>
                    <a:p>
                      <a:pPr marL="469900" indent="-469900" algn="l">
                        <a:defRPr sz="1400">
                          <a:latin typeface="宋体"/>
                          <a:ea typeface="宋体"/>
                          <a:cs typeface="宋体"/>
                          <a:sym typeface="宋体"/>
                        </a:defRPr>
                      </a:pPr>
                      <a:r>
                        <a:t>同上</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等于</a:t>
                      </a:r>
                      <a:r>
                        <a:t>0</a:t>
                      </a:r>
                      <a:r>
                        <a:t>转移（</a:t>
                      </a:r>
                      <a:r>
                        <a:t>Jump if zero</a:t>
                      </a:r>
                      <a:r>
                        <a:t>）</a:t>
                      </a:r>
                    </a:p>
                    <a:p>
                      <a:pPr marL="469900" indent="-469900" algn="l">
                        <a:defRPr sz="1400">
                          <a:latin typeface="宋体"/>
                          <a:ea typeface="宋体"/>
                          <a:cs typeface="宋体"/>
                          <a:sym typeface="宋体"/>
                        </a:defRPr>
                      </a:pPr>
                      <a:r>
                        <a:t>相等转移（</a:t>
                      </a:r>
                      <a:r>
                        <a:t>Jump if equal</a:t>
                      </a:r>
                      <a:r>
                        <a:t>）</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noFill/>
                  </a:tcPr>
                </a:tc>
                <a:tc>
                  <a:txBody>
                    <a:bodyPr/>
                    <a:lstStyle/>
                    <a:p>
                      <a:pPr marL="469900" indent="-469900" algn="l">
                        <a:defRPr sz="1800"/>
                      </a:pPr>
                      <a:r>
                        <a:rPr sz="1400">
                          <a:latin typeface="宋体"/>
                          <a:ea typeface="宋体"/>
                          <a:cs typeface="宋体"/>
                          <a:sym typeface="宋体"/>
                        </a:rPr>
                        <a:t>单个标志</a:t>
                      </a:r>
                    </a:p>
                  </a:txBody>
                  <a:tcPr marL="45720" marR="45720" marT="45720" marB="45720" anchor="t" anchorCtr="0" horzOverflow="overflow">
                    <a:lnL w="12700">
                      <a:solidFill>
                        <a:srgbClr val="000000"/>
                      </a:solidFill>
                    </a:lnL>
                    <a:lnR w="25400">
                      <a:solidFill>
                        <a:srgbClr val="000000"/>
                      </a:solidFill>
                    </a:lnR>
                    <a:lnT w="25400">
                      <a:solidFill>
                        <a:srgbClr val="000000"/>
                      </a:solidFill>
                    </a:lnT>
                    <a:lnB w="12700">
                      <a:solidFill>
                        <a:srgbClr val="000000"/>
                      </a:solidFill>
                    </a:lnB>
                    <a:noFill/>
                  </a:tcPr>
                </a:tc>
              </a:tr>
              <a:tr h="542925">
                <a:tc>
                  <a:txBody>
                    <a:bodyPr/>
                    <a:lstStyle/>
                    <a:p>
                      <a:pPr marL="469900" indent="-469900" algn="l">
                        <a:defRPr sz="1400">
                          <a:latin typeface="宋体"/>
                          <a:ea typeface="宋体"/>
                          <a:cs typeface="宋体"/>
                          <a:sym typeface="宋体"/>
                        </a:defRPr>
                      </a:pPr>
                      <a:r>
                        <a:t>JNZ   </a:t>
                      </a:r>
                      <a:r>
                        <a:t>标号</a:t>
                      </a:r>
                    </a:p>
                    <a:p>
                      <a:pPr marL="469900" indent="-469900" algn="l">
                        <a:defRPr sz="1400">
                          <a:latin typeface="宋体"/>
                          <a:ea typeface="宋体"/>
                          <a:cs typeface="宋体"/>
                          <a:sym typeface="宋体"/>
                        </a:defRPr>
                      </a:pPr>
                      <a:r>
                        <a:t>JNE   </a:t>
                      </a:r>
                      <a:r>
                        <a:t>标号</a:t>
                      </a:r>
                    </a:p>
                  </a:txBody>
                  <a:tcPr marL="45720" marR="45720" marT="45720" marB="45720" anchor="t" anchorCtr="0" horzOverflow="overflow">
                    <a:lnL w="254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ZF=0</a:t>
                      </a:r>
                    </a:p>
                    <a:p>
                      <a:pPr marL="469900" indent="-469900" algn="l">
                        <a:defRPr sz="1400">
                          <a:latin typeface="宋体"/>
                          <a:ea typeface="宋体"/>
                          <a:cs typeface="宋体"/>
                          <a:sym typeface="宋体"/>
                        </a:defRPr>
                      </a:pPr>
                      <a:r>
                        <a:t>同上</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不等于</a:t>
                      </a:r>
                      <a:r>
                        <a:t>0</a:t>
                      </a:r>
                      <a:r>
                        <a:t>转移（</a:t>
                      </a:r>
                      <a:r>
                        <a:t>Jump if not zero</a:t>
                      </a:r>
                      <a:r>
                        <a:t>）</a:t>
                      </a:r>
                    </a:p>
                    <a:p>
                      <a:pPr marL="469900" indent="-469900" algn="l">
                        <a:defRPr sz="1400">
                          <a:latin typeface="宋体"/>
                          <a:ea typeface="宋体"/>
                          <a:cs typeface="宋体"/>
                          <a:sym typeface="宋体"/>
                        </a:defRPr>
                      </a:pPr>
                      <a:r>
                        <a:t>不相等转移（</a:t>
                      </a:r>
                      <a:r>
                        <a:t>Jump if not equal</a:t>
                      </a:r>
                      <a:r>
                        <a: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800"/>
                      </a:pPr>
                      <a:r>
                        <a:rPr sz="1400">
                          <a:latin typeface="宋体"/>
                          <a:ea typeface="宋体"/>
                          <a:cs typeface="宋体"/>
                          <a:sym typeface="宋体"/>
                        </a:rPr>
                        <a:t>单个标志</a:t>
                      </a:r>
                    </a:p>
                  </a:txBody>
                  <a:tcPr marL="45720" marR="45720" marT="45720" marB="45720" anchor="t" anchorCtr="0" horzOverflow="overflow">
                    <a:lnL w="12700">
                      <a:solidFill>
                        <a:srgbClr val="000000"/>
                      </a:solidFill>
                    </a:lnL>
                    <a:lnR w="25400">
                      <a:solidFill>
                        <a:srgbClr val="000000"/>
                      </a:solidFill>
                    </a:lnR>
                    <a:lnT w="12700">
                      <a:solidFill>
                        <a:srgbClr val="000000"/>
                      </a:solidFill>
                    </a:lnT>
                    <a:lnB w="12700">
                      <a:solidFill>
                        <a:srgbClr val="000000"/>
                      </a:solidFill>
                    </a:lnB>
                    <a:noFill/>
                  </a:tcPr>
                </a:tc>
              </a:tr>
              <a:tr h="693738">
                <a:tc>
                  <a:txBody>
                    <a:bodyPr/>
                    <a:lstStyle/>
                    <a:p>
                      <a:pPr marL="469900" indent="-469900" algn="l">
                        <a:defRPr sz="1400">
                          <a:latin typeface="宋体"/>
                          <a:ea typeface="宋体"/>
                          <a:cs typeface="宋体"/>
                          <a:sym typeface="宋体"/>
                        </a:defRPr>
                      </a:pPr>
                      <a:r>
                        <a:t>JB    </a:t>
                      </a:r>
                      <a:r>
                        <a:t>标号</a:t>
                      </a:r>
                    </a:p>
                    <a:p>
                      <a:pPr marL="469900" indent="-469900" algn="l">
                        <a:defRPr sz="1400">
                          <a:latin typeface="宋体"/>
                          <a:ea typeface="宋体"/>
                          <a:cs typeface="宋体"/>
                          <a:sym typeface="宋体"/>
                        </a:defRPr>
                      </a:pPr>
                      <a:r>
                        <a:t>JNAE  </a:t>
                      </a:r>
                      <a:r>
                        <a:t>标号</a:t>
                      </a:r>
                    </a:p>
                    <a:p>
                      <a:pPr marL="469900" indent="-469900" algn="l">
                        <a:defRPr sz="1400">
                          <a:latin typeface="宋体"/>
                          <a:ea typeface="宋体"/>
                          <a:cs typeface="宋体"/>
                          <a:sym typeface="宋体"/>
                        </a:defRPr>
                      </a:pPr>
                      <a:r>
                        <a:t>JC    </a:t>
                      </a:r>
                      <a:r>
                        <a:t>标号</a:t>
                      </a:r>
                    </a:p>
                  </a:txBody>
                  <a:tcPr marL="45720" marR="45720" marT="45720" marB="45720" anchor="t" anchorCtr="0" horzOverflow="overflow">
                    <a:lnL w="254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CF=1</a:t>
                      </a:r>
                    </a:p>
                    <a:p>
                      <a:pPr marL="469900" indent="-469900" algn="l">
                        <a:defRPr sz="1400">
                          <a:latin typeface="宋体"/>
                          <a:ea typeface="宋体"/>
                          <a:cs typeface="宋体"/>
                          <a:sym typeface="宋体"/>
                        </a:defRPr>
                      </a:pPr>
                      <a:r>
                        <a:t>同上</a:t>
                      </a:r>
                    </a:p>
                    <a:p>
                      <a:pPr marL="469900" indent="-469900" algn="l">
                        <a:defRPr sz="1400">
                          <a:latin typeface="宋体"/>
                          <a:ea typeface="宋体"/>
                          <a:cs typeface="宋体"/>
                          <a:sym typeface="宋体"/>
                        </a:defRPr>
                      </a:pPr>
                      <a:r>
                        <a:t>同上</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低于转移</a:t>
                      </a:r>
                    </a:p>
                    <a:p>
                      <a:pPr marL="469900" indent="-469900" algn="l">
                        <a:defRPr sz="1400">
                          <a:latin typeface="宋体"/>
                          <a:ea typeface="宋体"/>
                          <a:cs typeface="宋体"/>
                          <a:sym typeface="宋体"/>
                        </a:defRPr>
                      </a:pPr>
                      <a:r>
                        <a:t>不高于等于转移</a:t>
                      </a:r>
                    </a:p>
                    <a:p>
                      <a:pPr marL="469900" indent="-469900" algn="l">
                        <a:defRPr sz="1400">
                          <a:latin typeface="宋体"/>
                          <a:ea typeface="宋体"/>
                          <a:cs typeface="宋体"/>
                          <a:sym typeface="宋体"/>
                        </a:defRPr>
                      </a:pPr>
                      <a:r>
                        <a:t>进位位被置转移</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单个标志</a:t>
                      </a:r>
                    </a:p>
                    <a:p>
                      <a:pPr marL="469900" indent="-469900" algn="l">
                        <a:defRPr sz="1400">
                          <a:latin typeface="宋体"/>
                          <a:ea typeface="宋体"/>
                          <a:cs typeface="宋体"/>
                          <a:sym typeface="宋体"/>
                        </a:defRPr>
                      </a:pPr>
                      <a:r>
                        <a:t>（无符号数）</a:t>
                      </a:r>
                    </a:p>
                  </a:txBody>
                  <a:tcPr marL="45720" marR="45720" marT="45720" marB="45720" anchor="t" anchorCtr="0" horzOverflow="overflow">
                    <a:lnL w="12700">
                      <a:solidFill>
                        <a:srgbClr val="000000"/>
                      </a:solidFill>
                    </a:lnL>
                    <a:lnR w="25400">
                      <a:solidFill>
                        <a:srgbClr val="000000"/>
                      </a:solidFill>
                    </a:lnR>
                    <a:lnT w="12700">
                      <a:solidFill>
                        <a:srgbClr val="000000"/>
                      </a:solidFill>
                    </a:lnT>
                    <a:lnB w="12700">
                      <a:solidFill>
                        <a:srgbClr val="000000"/>
                      </a:solidFill>
                    </a:lnB>
                    <a:noFill/>
                  </a:tcPr>
                </a:tc>
              </a:tr>
              <a:tr h="568325">
                <a:tc>
                  <a:txBody>
                    <a:bodyPr/>
                    <a:lstStyle/>
                    <a:p>
                      <a:pPr marL="469900" indent="-469900" algn="l">
                        <a:defRPr sz="1400">
                          <a:latin typeface="宋体"/>
                          <a:ea typeface="宋体"/>
                          <a:cs typeface="宋体"/>
                          <a:sym typeface="宋体"/>
                        </a:defRPr>
                      </a:pPr>
                      <a:r>
                        <a:t>JNBE  </a:t>
                      </a:r>
                      <a:r>
                        <a:t>标号</a:t>
                      </a:r>
                    </a:p>
                    <a:p>
                      <a:pPr marL="469900" indent="-469900" algn="l">
                        <a:defRPr sz="1400">
                          <a:latin typeface="宋体"/>
                          <a:ea typeface="宋体"/>
                          <a:cs typeface="宋体"/>
                          <a:sym typeface="宋体"/>
                        </a:defRPr>
                      </a:pPr>
                      <a:r>
                        <a:t>JA    </a:t>
                      </a:r>
                      <a:r>
                        <a:t>标号</a:t>
                      </a:r>
                    </a:p>
                  </a:txBody>
                  <a:tcPr marL="45720" marR="45720" marT="45720" marB="45720" anchor="t" anchorCtr="0" horzOverflow="overflow">
                    <a:lnL w="254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(CF</a:t>
                      </a:r>
                      <a:r>
                        <a:t>或</a:t>
                      </a:r>
                      <a:r>
                        <a:t>ZF)=0</a:t>
                      </a:r>
                    </a:p>
                    <a:p>
                      <a:pPr marL="469900" indent="-469900" algn="l">
                        <a:defRPr sz="1400">
                          <a:latin typeface="宋体"/>
                          <a:ea typeface="宋体"/>
                          <a:cs typeface="宋体"/>
                          <a:sym typeface="宋体"/>
                        </a:defRPr>
                      </a:pPr>
                      <a:r>
                        <a:t>同上</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不低于等于转移</a:t>
                      </a:r>
                    </a:p>
                    <a:p>
                      <a:pPr marL="469900" indent="-469900" algn="l">
                        <a:defRPr sz="1400">
                          <a:latin typeface="宋体"/>
                          <a:ea typeface="宋体"/>
                          <a:cs typeface="宋体"/>
                          <a:sym typeface="宋体"/>
                        </a:defRPr>
                      </a:pPr>
                      <a:r>
                        <a:t>高于转移</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两个标志</a:t>
                      </a:r>
                    </a:p>
                    <a:p>
                      <a:pPr marL="469900" indent="-469900" algn="l">
                        <a:defRPr sz="1400">
                          <a:latin typeface="宋体"/>
                          <a:ea typeface="宋体"/>
                          <a:cs typeface="宋体"/>
                          <a:sym typeface="宋体"/>
                        </a:defRPr>
                      </a:pPr>
                      <a:r>
                        <a:t>（无符号数）</a:t>
                      </a:r>
                    </a:p>
                  </a:txBody>
                  <a:tcPr marL="45720" marR="45720" marT="45720" marB="45720" anchor="t" anchorCtr="0" horzOverflow="overflow">
                    <a:lnL w="12700">
                      <a:solidFill>
                        <a:srgbClr val="000000"/>
                      </a:solidFill>
                    </a:lnL>
                    <a:lnR w="25400">
                      <a:solidFill>
                        <a:srgbClr val="000000"/>
                      </a:solidFill>
                    </a:lnR>
                    <a:lnT w="12700">
                      <a:solidFill>
                        <a:srgbClr val="000000"/>
                      </a:solidFill>
                    </a:lnT>
                    <a:lnB w="12700">
                      <a:solidFill>
                        <a:srgbClr val="000000"/>
                      </a:solidFill>
                    </a:lnB>
                    <a:noFill/>
                  </a:tcPr>
                </a:tc>
              </a:tr>
              <a:tr h="503238">
                <a:tc>
                  <a:txBody>
                    <a:bodyPr/>
                    <a:lstStyle/>
                    <a:p>
                      <a:pPr marL="469900" indent="-469900" algn="l">
                        <a:defRPr sz="1400">
                          <a:latin typeface="宋体"/>
                          <a:ea typeface="宋体"/>
                          <a:cs typeface="宋体"/>
                          <a:sym typeface="宋体"/>
                        </a:defRPr>
                      </a:pPr>
                      <a:r>
                        <a:t>JLE   </a:t>
                      </a:r>
                      <a:r>
                        <a:t>标号</a:t>
                      </a:r>
                    </a:p>
                    <a:p>
                      <a:pPr marL="469900" indent="-469900" algn="l">
                        <a:defRPr sz="1400">
                          <a:latin typeface="宋体"/>
                          <a:ea typeface="宋体"/>
                          <a:cs typeface="宋体"/>
                          <a:sym typeface="宋体"/>
                        </a:defRPr>
                      </a:pPr>
                      <a:r>
                        <a:t>JNG   </a:t>
                      </a:r>
                      <a:r>
                        <a:t>标号</a:t>
                      </a:r>
                    </a:p>
                  </a:txBody>
                  <a:tcPr marL="45720" marR="45720" marT="45720" marB="45720" anchor="t" anchorCtr="0" horzOverflow="overflow">
                    <a:lnL w="254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((SF</a:t>
                      </a:r>
                      <a:r>
                        <a:t>异或</a:t>
                      </a:r>
                      <a:r>
                        <a:t>OF)</a:t>
                      </a:r>
                      <a:r>
                        <a:t>或</a:t>
                      </a:r>
                      <a:r>
                        <a:t>ZF)=1</a:t>
                      </a:r>
                    </a:p>
                    <a:p>
                      <a:pPr marL="469900" indent="-469900" algn="l">
                        <a:defRPr sz="1400">
                          <a:latin typeface="宋体"/>
                          <a:ea typeface="宋体"/>
                          <a:cs typeface="宋体"/>
                          <a:sym typeface="宋体"/>
                        </a:defRPr>
                      </a:pPr>
                      <a:r>
                        <a:t>同上</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小于等于转移</a:t>
                      </a:r>
                    </a:p>
                    <a:p>
                      <a:pPr marL="469900" indent="-469900" algn="l">
                        <a:defRPr sz="1400">
                          <a:latin typeface="宋体"/>
                          <a:ea typeface="宋体"/>
                          <a:cs typeface="宋体"/>
                          <a:sym typeface="宋体"/>
                        </a:defRPr>
                      </a:pPr>
                      <a:r>
                        <a:t>不大于转移</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469900" indent="-469900" algn="l">
                        <a:defRPr sz="1400">
                          <a:latin typeface="宋体"/>
                          <a:ea typeface="宋体"/>
                          <a:cs typeface="宋体"/>
                          <a:sym typeface="宋体"/>
                        </a:defRPr>
                      </a:pPr>
                      <a:r>
                        <a:t>三个标志</a:t>
                      </a:r>
                    </a:p>
                    <a:p>
                      <a:pPr marL="469900" indent="-469900" algn="l">
                        <a:defRPr sz="1400">
                          <a:latin typeface="宋体"/>
                          <a:ea typeface="宋体"/>
                          <a:cs typeface="宋体"/>
                          <a:sym typeface="宋体"/>
                        </a:defRPr>
                      </a:pPr>
                      <a:r>
                        <a:t>（有符号数）</a:t>
                      </a:r>
                    </a:p>
                  </a:txBody>
                  <a:tcPr marL="45720" marR="45720" marT="45720" marB="45720" anchor="t" anchorCtr="0" horzOverflow="overflow">
                    <a:lnL w="12700">
                      <a:solidFill>
                        <a:srgbClr val="000000"/>
                      </a:solidFill>
                    </a:lnL>
                    <a:lnR w="25400">
                      <a:solidFill>
                        <a:srgbClr val="000000"/>
                      </a:solidFill>
                    </a:lnR>
                    <a:lnT w="12700">
                      <a:solidFill>
                        <a:srgbClr val="000000"/>
                      </a:solidFill>
                    </a:lnT>
                    <a:lnB w="12700">
                      <a:solidFill>
                        <a:srgbClr val="000000"/>
                      </a:solidFill>
                    </a:lnB>
                    <a:noFill/>
                  </a:tcPr>
                </a:tc>
              </a:tr>
              <a:tr h="563563">
                <a:tc>
                  <a:txBody>
                    <a:bodyPr/>
                    <a:lstStyle/>
                    <a:p>
                      <a:pPr marL="469900" indent="-469900" algn="l">
                        <a:defRPr sz="1400">
                          <a:latin typeface="宋体"/>
                          <a:ea typeface="宋体"/>
                          <a:cs typeface="宋体"/>
                          <a:sym typeface="宋体"/>
                        </a:defRPr>
                      </a:pPr>
                      <a:r>
                        <a:t>JNLE  </a:t>
                      </a:r>
                      <a:r>
                        <a:t>标号</a:t>
                      </a:r>
                    </a:p>
                    <a:p>
                      <a:pPr marL="469900" indent="-469900" algn="l">
                        <a:defRPr sz="1400">
                          <a:latin typeface="宋体"/>
                          <a:ea typeface="宋体"/>
                          <a:cs typeface="宋体"/>
                          <a:sym typeface="宋体"/>
                        </a:defRPr>
                      </a:pPr>
                      <a:r>
                        <a:t>JG    </a:t>
                      </a:r>
                      <a:r>
                        <a:t>标号</a:t>
                      </a:r>
                    </a:p>
                  </a:txBody>
                  <a:tcPr marL="45720" marR="45720" marT="45720" marB="45720" anchor="t" anchorCtr="0" horzOverflow="overflow">
                    <a:lnL w="25400">
                      <a:solidFill>
                        <a:srgbClr val="000000"/>
                      </a:solidFill>
                    </a:lnL>
                    <a:lnR w="12700">
                      <a:solidFill>
                        <a:srgbClr val="000000"/>
                      </a:solidFill>
                    </a:lnR>
                    <a:lnT w="12700">
                      <a:solidFill>
                        <a:srgbClr val="000000"/>
                      </a:solidFill>
                    </a:lnT>
                    <a:lnB w="25400">
                      <a:solidFill>
                        <a:srgbClr val="000000"/>
                      </a:solidFill>
                    </a:lnB>
                    <a:noFill/>
                  </a:tcPr>
                </a:tc>
                <a:tc>
                  <a:txBody>
                    <a:bodyPr/>
                    <a:lstStyle/>
                    <a:p>
                      <a:pPr marL="469900" indent="-469900" algn="l">
                        <a:defRPr sz="1400">
                          <a:latin typeface="宋体"/>
                          <a:ea typeface="宋体"/>
                          <a:cs typeface="宋体"/>
                          <a:sym typeface="宋体"/>
                        </a:defRPr>
                      </a:pPr>
                      <a:r>
                        <a:t>((SF</a:t>
                      </a:r>
                      <a:r>
                        <a:t>异或</a:t>
                      </a:r>
                      <a:r>
                        <a:t>OF)</a:t>
                      </a:r>
                      <a:r>
                        <a:t>或</a:t>
                      </a:r>
                      <a:r>
                        <a:t>ZF)=1</a:t>
                      </a:r>
                    </a:p>
                    <a:p>
                      <a:pPr marL="469900" indent="-469900" algn="l">
                        <a:defRPr sz="1400">
                          <a:latin typeface="宋体"/>
                          <a:ea typeface="宋体"/>
                          <a:cs typeface="宋体"/>
                          <a:sym typeface="宋体"/>
                        </a:defRPr>
                      </a:pPr>
                      <a:r>
                        <a:t>同上</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marL="469900" indent="-469900" algn="l">
                        <a:defRPr sz="1400">
                          <a:latin typeface="宋体"/>
                          <a:ea typeface="宋体"/>
                          <a:cs typeface="宋体"/>
                          <a:sym typeface="宋体"/>
                        </a:defRPr>
                      </a:pPr>
                      <a:r>
                        <a:t>不小于等于转移</a:t>
                      </a:r>
                    </a:p>
                    <a:p>
                      <a:pPr marL="469900" indent="-469900" algn="l">
                        <a:defRPr sz="1400">
                          <a:latin typeface="宋体"/>
                          <a:ea typeface="宋体"/>
                          <a:cs typeface="宋体"/>
                          <a:sym typeface="宋体"/>
                        </a:defRPr>
                      </a:pPr>
                      <a:r>
                        <a:t>大于转移</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marL="469900" indent="-469900" algn="l">
                        <a:defRPr sz="1400">
                          <a:latin typeface="宋体"/>
                          <a:ea typeface="宋体"/>
                          <a:cs typeface="宋体"/>
                          <a:sym typeface="宋体"/>
                        </a:defRPr>
                      </a:pPr>
                      <a:r>
                        <a:t>三个标志</a:t>
                      </a:r>
                    </a:p>
                    <a:p>
                      <a:pPr marL="469900" indent="-469900" algn="l">
                        <a:defRPr sz="1400">
                          <a:latin typeface="宋体"/>
                          <a:ea typeface="宋体"/>
                          <a:cs typeface="宋体"/>
                          <a:sym typeface="宋体"/>
                        </a:defRPr>
                      </a:pPr>
                      <a:r>
                        <a:t>（有符号数）</a:t>
                      </a:r>
                    </a:p>
                  </a:txBody>
                  <a:tcPr marL="45720" marR="45720" marT="45720" marB="45720" anchor="t" anchorCtr="0" horzOverflow="overflow">
                    <a:lnL w="12700">
                      <a:solidFill>
                        <a:srgbClr val="000000"/>
                      </a:solidFill>
                    </a:lnL>
                    <a:lnR w="25400">
                      <a:solidFill>
                        <a:srgbClr val="000000"/>
                      </a:solidFill>
                    </a:lnR>
                    <a:lnT w="12700">
                      <a:solidFill>
                        <a:srgbClr val="000000"/>
                      </a:solidFill>
                    </a:lnT>
                    <a:lnB w="254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ext Box 9"/>
          <p:cNvSpPr txBox="1"/>
          <p:nvPr/>
        </p:nvSpPr>
        <p:spPr>
          <a:xfrm>
            <a:off x="657279" y="3645024"/>
            <a:ext cx="8189481" cy="25872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SUB   ECX, 0           ;</a:t>
            </a:r>
            <a:r>
              <a:t>在不改变</a:t>
            </a:r>
            <a:r>
              <a:t>ECX</a:t>
            </a:r>
            <a:r>
              <a:t>值的同时，根据</a:t>
            </a:r>
            <a:r>
              <a:t>ECX</a:t>
            </a:r>
            <a:r>
              <a:t>的值影响标志</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EAX, 0           ;</a:t>
            </a:r>
            <a:r>
              <a:t>先假设</a:t>
            </a:r>
            <a:r>
              <a:t>ECX</a:t>
            </a:r>
            <a:r>
              <a:t>值为</a:t>
            </a:r>
            <a:r>
              <a:t>0</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JZ    OVER             ;</a:t>
            </a:r>
            <a:r>
              <a:t>如果</a:t>
            </a:r>
            <a:r>
              <a:t>ZF=1</a:t>
            </a:r>
            <a:r>
              <a:t>（表示确实为</a:t>
            </a:r>
            <a:r>
              <a:t>0</a:t>
            </a:r>
            <a:r>
              <a:t>），转移到标号</a:t>
            </a:r>
            <a:r>
              <a:t>OVER</a:t>
            </a:r>
            <a:r>
              <a:t>处</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EAX, 1           ;</a:t>
            </a:r>
            <a:r>
              <a:t>再假设</a:t>
            </a:r>
            <a:r>
              <a:t>ECX</a:t>
            </a:r>
            <a:r>
              <a:t>值为正</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JNS   OVER             ;</a:t>
            </a:r>
            <a:r>
              <a:t>如果</a:t>
            </a:r>
            <a:r>
              <a:t>SF=0</a:t>
            </a:r>
            <a:r>
              <a:t>（表示确实为正），转移</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EAX, -1          ;</a:t>
            </a:r>
            <a:r>
              <a:t>至此，</a:t>
            </a:r>
            <a:r>
              <a:t>ECX</a:t>
            </a:r>
            <a:r>
              <a:t>值为负</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OVER</a:t>
            </a:r>
            <a:r>
              <a:t>： </a:t>
            </a:r>
          </a:p>
        </p:txBody>
      </p:sp>
      <p:sp>
        <p:nvSpPr>
          <p:cNvPr id="179" name="Text Box 4"/>
          <p:cNvSpPr txBox="1"/>
          <p:nvPr/>
        </p:nvSpPr>
        <p:spPr>
          <a:xfrm>
            <a:off x="656907" y="1177588"/>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条件转移指令（</a:t>
            </a:r>
            <a:r>
              <a:t>Jcc</a:t>
            </a:r>
            <a:r>
              <a:rPr b="0">
                <a:latin typeface="宋体"/>
                <a:ea typeface="宋体"/>
                <a:cs typeface="宋体"/>
                <a:sym typeface="宋体"/>
              </a:rPr>
              <a:t>）</a:t>
            </a:r>
          </a:p>
        </p:txBody>
      </p:sp>
      <p:sp>
        <p:nvSpPr>
          <p:cNvPr id="180" name="Rectangle 2"/>
          <p:cNvSpPr txBox="1"/>
          <p:nvPr>
            <p:ph type="title"/>
          </p:nvPr>
        </p:nvSpPr>
        <p:spPr>
          <a:prstGeom prst="rect">
            <a:avLst/>
          </a:prstGeom>
        </p:spPr>
        <p:txBody>
          <a:bodyPr/>
          <a:lstStyle/>
          <a:p>
            <a:pPr defTabSz="749808">
              <a:defRPr b="1" sz="2952">
                <a:solidFill>
                  <a:srgbClr val="0000FF"/>
                </a:solidFill>
                <a:latin typeface="微软雅黑"/>
                <a:ea typeface="微软雅黑"/>
                <a:cs typeface="微软雅黑"/>
                <a:sym typeface="微软雅黑"/>
              </a:defRPr>
            </a:pPr>
            <a:r>
              <a:t>2.6.2  </a:t>
            </a:r>
            <a:r>
              <a:t>常用条件转移指令</a:t>
            </a:r>
          </a:p>
        </p:txBody>
      </p:sp>
      <p:grpSp>
        <p:nvGrpSpPr>
          <p:cNvPr id="183" name="圆角矩形标注 6"/>
          <p:cNvGrpSpPr/>
          <p:nvPr/>
        </p:nvGrpSpPr>
        <p:grpSpPr>
          <a:xfrm>
            <a:off x="611187" y="1916832"/>
            <a:ext cx="7417197" cy="1516658"/>
            <a:chOff x="0" y="0"/>
            <a:chExt cx="7417196" cy="1516657"/>
          </a:xfrm>
        </p:grpSpPr>
        <p:sp>
          <p:nvSpPr>
            <p:cNvPr id="181" name="形状"/>
            <p:cNvSpPr/>
            <p:nvPr/>
          </p:nvSpPr>
          <p:spPr>
            <a:xfrm>
              <a:off x="0" y="0"/>
              <a:ext cx="7417197" cy="15166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077"/>
                  </a:moveTo>
                  <a:cubicBezTo>
                    <a:pt x="0" y="1377"/>
                    <a:pt x="282" y="0"/>
                    <a:pt x="629" y="0"/>
                  </a:cubicBezTo>
                  <a:lnTo>
                    <a:pt x="3600" y="0"/>
                  </a:lnTo>
                  <a:lnTo>
                    <a:pt x="20971" y="0"/>
                  </a:lnTo>
                  <a:cubicBezTo>
                    <a:pt x="21318" y="0"/>
                    <a:pt x="21600" y="1377"/>
                    <a:pt x="21600" y="3077"/>
                  </a:cubicBezTo>
                  <a:lnTo>
                    <a:pt x="21600" y="15383"/>
                  </a:lnTo>
                  <a:cubicBezTo>
                    <a:pt x="21600" y="17082"/>
                    <a:pt x="21318" y="18459"/>
                    <a:pt x="20971" y="18459"/>
                  </a:cubicBezTo>
                  <a:lnTo>
                    <a:pt x="9000" y="18459"/>
                  </a:lnTo>
                  <a:lnTo>
                    <a:pt x="5459" y="21600"/>
                  </a:lnTo>
                  <a:lnTo>
                    <a:pt x="3600" y="18459"/>
                  </a:lnTo>
                  <a:lnTo>
                    <a:pt x="629" y="18459"/>
                  </a:lnTo>
                  <a:cubicBezTo>
                    <a:pt x="282" y="18459"/>
                    <a:pt x="0" y="17082"/>
                    <a:pt x="0" y="15383"/>
                  </a:cubicBezTo>
                  <a:lnTo>
                    <a:pt x="0" y="15383"/>
                  </a:lnTo>
                  <a:lnTo>
                    <a:pt x="0" y="10768"/>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182" name="把寄存器ECX中的值视为有符号数。如下指令片段的功能：…"/>
            <p:cNvSpPr txBox="1"/>
            <p:nvPr/>
          </p:nvSpPr>
          <p:spPr>
            <a:xfrm>
              <a:off x="108992" y="25771"/>
              <a:ext cx="7199212" cy="1244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把寄存器</a:t>
              </a:r>
              <a:r>
                <a:t>ECX</a:t>
              </a:r>
              <a:r>
                <a:t>中的值视为有符号数。如下指令片段的功能：</a:t>
              </a:r>
              <a:endParaRPr>
                <a:solidFill>
                  <a:schemeClr val="accent3">
                    <a:lumOff val="44000"/>
                  </a:schemeClr>
                </a:solidFill>
              </a:endParaRPr>
            </a:p>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当</a:t>
              </a:r>
              <a:r>
                <a:t>ECX</a:t>
              </a:r>
              <a:r>
                <a:t>中的值为</a:t>
              </a:r>
              <a:r>
                <a:t>0</a:t>
              </a:r>
              <a:r>
                <a:t>时，使</a:t>
              </a:r>
              <a:r>
                <a:t>EAX</a:t>
              </a:r>
              <a:r>
                <a:t>为</a:t>
              </a:r>
              <a:r>
                <a:t>0</a:t>
              </a:r>
              <a:r>
                <a:t>；</a:t>
              </a:r>
              <a:endParaRPr>
                <a:solidFill>
                  <a:schemeClr val="accent3">
                    <a:lumOff val="44000"/>
                  </a:schemeClr>
                </a:solidFill>
              </a:endParaRPr>
            </a:p>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当</a:t>
              </a:r>
              <a:r>
                <a:t>ECX</a:t>
              </a:r>
              <a:r>
                <a:t>为正数时，使</a:t>
              </a:r>
              <a:r>
                <a:t>EAX</a:t>
              </a:r>
              <a:r>
                <a:t>为</a:t>
              </a:r>
              <a:r>
                <a:t>1</a:t>
              </a:r>
              <a:r>
                <a:t>；否则使</a:t>
              </a:r>
              <a:r>
                <a:t>EAX</a:t>
              </a:r>
              <a:r>
                <a:t>为</a:t>
              </a:r>
              <a:r>
                <a:t>-1</a:t>
              </a:r>
              <a:r>
                <a: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83"/>
                                        </p:tgtEl>
                                        <p:attrNameLst>
                                          <p:attrName>style.visibility</p:attrName>
                                        </p:attrNameLst>
                                      </p:cBhvr>
                                      <p:to>
                                        <p:strVal val="visible"/>
                                      </p:to>
                                    </p:set>
                                    <p:animEffect filter="box(in)" transition="in">
                                      <p:cBhvr>
                                        <p:cTn id="7" dur="2000"/>
                                        <p:tgtEl>
                                          <p:spTgt spid="18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78"/>
                                        </p:tgtEl>
                                        <p:attrNameLst>
                                          <p:attrName>style.visibility</p:attrName>
                                        </p:attrNameLst>
                                      </p:cBhvr>
                                      <p:to>
                                        <p:strVal val="visible"/>
                                      </p:to>
                                    </p:set>
                                    <p:animEffect filter="fade" transition="in">
                                      <p:cBhvr>
                                        <p:cTn id="12"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 grpId="1"/>
      <p:bldP build="whole" bldLvl="1" animBg="1" rev="0" advAuto="0" spid="178"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2.6.2  </a:t>
            </a:r>
            <a:r>
              <a:t>常用条件转移指令</a:t>
            </a:r>
          </a:p>
        </p:txBody>
      </p:sp>
      <p:sp>
        <p:nvSpPr>
          <p:cNvPr id="186" name="Text Box 4"/>
          <p:cNvSpPr txBox="1"/>
          <p:nvPr/>
        </p:nvSpPr>
        <p:spPr>
          <a:xfrm>
            <a:off x="729932" y="1824029"/>
            <a:ext cx="7684136" cy="36088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ts val="3600"/>
              </a:lnSpc>
              <a:spcBef>
                <a:spcPts val="1200"/>
              </a:spcBef>
              <a:buSzPct val="100000"/>
              <a:buChar char="✓"/>
              <a:defRPr b="1" sz="2400">
                <a:solidFill>
                  <a:srgbClr val="C00000"/>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条件转移指令本身不影响标志</a:t>
            </a:r>
            <a:r>
              <a:rPr b="0">
                <a:solidFill>
                  <a:srgbClr val="000000"/>
                </a:solidFill>
                <a:latin typeface="宋体"/>
                <a:ea typeface="宋体"/>
                <a:cs typeface="宋体"/>
                <a:sym typeface="宋体"/>
              </a:rPr>
              <a:t>。</a:t>
            </a:r>
            <a:endParaRPr b="0">
              <a:solidFill>
                <a:srgbClr val="000000"/>
              </a:solidFill>
              <a:latin typeface="宋体"/>
              <a:ea typeface="宋体"/>
              <a:cs typeface="宋体"/>
              <a:sym typeface="宋体"/>
            </a:endParaRPr>
          </a:p>
          <a:p>
            <a:pPr algn="just">
              <a:lnSpc>
                <a:spcPts val="3600"/>
              </a:lnSpc>
              <a:spcBef>
                <a:spcPts val="1200"/>
              </a:spcBef>
              <a:buSzPct val="100000"/>
              <a:buChar char="✓"/>
              <a:defRPr b="1" sz="2400"/>
            </a:pPr>
            <a:r>
              <a:rPr b="0">
                <a:latin typeface="宋体"/>
                <a:ea typeface="宋体"/>
                <a:cs typeface="宋体"/>
                <a:sym typeface="宋体"/>
              </a:rPr>
              <a:t>条件转移指令在条件满足的情况下，只改变指令指针寄存器</a:t>
            </a:r>
            <a:r>
              <a:rPr>
                <a:latin typeface="Times New Roman"/>
                <a:ea typeface="Times New Roman"/>
                <a:cs typeface="Times New Roman"/>
                <a:sym typeface="Times New Roman"/>
              </a:rPr>
              <a:t>EIP</a:t>
            </a:r>
            <a:r>
              <a:rPr b="0">
                <a:latin typeface="宋体"/>
                <a:ea typeface="宋体"/>
                <a:cs typeface="宋体"/>
                <a:sym typeface="宋体"/>
              </a:rPr>
              <a:t>。也就是说，</a:t>
            </a:r>
            <a:r>
              <a:rPr b="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rPr>
              <a:t>条件转移的转移目的地仅限于同一个代码段内</a:t>
            </a:r>
            <a:r>
              <a:rPr b="0">
                <a:latin typeface="宋体"/>
                <a:ea typeface="宋体"/>
                <a:cs typeface="宋体"/>
                <a:sym typeface="宋体"/>
              </a:rPr>
              <a:t>。这种不改变代码段寄存器</a:t>
            </a:r>
            <a:r>
              <a:rPr>
                <a:latin typeface="Times New Roman"/>
                <a:ea typeface="Times New Roman"/>
                <a:cs typeface="Times New Roman"/>
                <a:sym typeface="Times New Roman"/>
              </a:rPr>
              <a:t>CS</a:t>
            </a:r>
            <a:r>
              <a:rPr b="0">
                <a:latin typeface="宋体"/>
                <a:ea typeface="宋体"/>
                <a:cs typeface="宋体"/>
                <a:sym typeface="宋体"/>
              </a:rPr>
              <a:t>，仅改变</a:t>
            </a:r>
            <a:r>
              <a:rPr>
                <a:latin typeface="Times New Roman"/>
                <a:ea typeface="Times New Roman"/>
                <a:cs typeface="Times New Roman"/>
                <a:sym typeface="Times New Roman"/>
              </a:rPr>
              <a:t>EIP</a:t>
            </a:r>
            <a:r>
              <a:rPr b="0">
                <a:latin typeface="宋体"/>
                <a:ea typeface="宋体"/>
                <a:cs typeface="宋体"/>
                <a:sym typeface="宋体"/>
              </a:rPr>
              <a:t>的转移被称为</a:t>
            </a:r>
            <a:r>
              <a:rPr>
                <a:solidFill>
                  <a:srgbClr val="0000FF"/>
                </a:solidFill>
                <a:latin typeface="微软雅黑"/>
                <a:ea typeface="微软雅黑"/>
                <a:cs typeface="微软雅黑"/>
                <a:sym typeface="微软雅黑"/>
              </a:rPr>
              <a:t>段内转移</a:t>
            </a:r>
            <a:r>
              <a:rPr b="0">
                <a:latin typeface="宋体"/>
                <a:ea typeface="宋体"/>
                <a:cs typeface="宋体"/>
                <a:sym typeface="宋体"/>
              </a:rPr>
              <a:t>。</a:t>
            </a:r>
            <a:endParaRPr b="0">
              <a:latin typeface="宋体"/>
              <a:ea typeface="宋体"/>
              <a:cs typeface="宋体"/>
              <a:sym typeface="宋体"/>
            </a:endParaRPr>
          </a:p>
          <a:p>
            <a:pPr algn="just">
              <a:lnSpc>
                <a:spcPts val="3600"/>
              </a:lnSpc>
              <a:spcBef>
                <a:spcPts val="1200"/>
              </a:spcBef>
              <a:buSzPct val="100000"/>
              <a:buChar char="✓"/>
              <a:defRPr b="1" sz="2400"/>
            </a:pPr>
            <a:r>
              <a:rPr b="0">
                <a:latin typeface="宋体"/>
                <a:ea typeface="宋体"/>
                <a:cs typeface="宋体"/>
                <a:sym typeface="宋体"/>
              </a:rPr>
              <a:t>条件转移指令可以实现向前方转移，也可以实现向后方转移。</a:t>
            </a:r>
          </a:p>
        </p:txBody>
      </p:sp>
      <p:sp>
        <p:nvSpPr>
          <p:cNvPr id="187" name="Text Box 5"/>
          <p:cNvSpPr txBox="1"/>
          <p:nvPr/>
        </p:nvSpPr>
        <p:spPr>
          <a:xfrm>
            <a:off x="656907" y="1171599"/>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说明</a:t>
            </a:r>
          </a:p>
        </p:txBody>
      </p:sp>
      <p:grpSp>
        <p:nvGrpSpPr>
          <p:cNvPr id="190" name="圆角矩形标注 4"/>
          <p:cNvGrpSpPr/>
          <p:nvPr/>
        </p:nvGrpSpPr>
        <p:grpSpPr>
          <a:xfrm>
            <a:off x="1763688" y="5342816"/>
            <a:ext cx="4514463" cy="715478"/>
            <a:chOff x="0" y="0"/>
            <a:chExt cx="4514462" cy="715477"/>
          </a:xfrm>
        </p:grpSpPr>
        <p:sp>
          <p:nvSpPr>
            <p:cNvPr id="188" name="形状"/>
            <p:cNvSpPr/>
            <p:nvPr/>
          </p:nvSpPr>
          <p:spPr>
            <a:xfrm>
              <a:off x="0" y="0"/>
              <a:ext cx="4514463" cy="715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107"/>
                  </a:moveTo>
                  <a:cubicBezTo>
                    <a:pt x="0" y="5507"/>
                    <a:pt x="206" y="4209"/>
                    <a:pt x="459" y="4209"/>
                  </a:cubicBezTo>
                  <a:lnTo>
                    <a:pt x="3600" y="4209"/>
                  </a:lnTo>
                  <a:lnTo>
                    <a:pt x="3752" y="0"/>
                  </a:lnTo>
                  <a:lnTo>
                    <a:pt x="9000" y="4209"/>
                  </a:lnTo>
                  <a:lnTo>
                    <a:pt x="21141" y="4209"/>
                  </a:lnTo>
                  <a:cubicBezTo>
                    <a:pt x="21394" y="4209"/>
                    <a:pt x="21600" y="5507"/>
                    <a:pt x="21600" y="7107"/>
                  </a:cubicBezTo>
                  <a:lnTo>
                    <a:pt x="21600" y="7107"/>
                  </a:lnTo>
                  <a:lnTo>
                    <a:pt x="21600" y="18701"/>
                  </a:lnTo>
                  <a:cubicBezTo>
                    <a:pt x="21600" y="20302"/>
                    <a:pt x="21394" y="21600"/>
                    <a:pt x="21141" y="21600"/>
                  </a:cubicBezTo>
                  <a:lnTo>
                    <a:pt x="459" y="21600"/>
                  </a:lnTo>
                  <a:cubicBezTo>
                    <a:pt x="206" y="21600"/>
                    <a:pt x="0" y="20302"/>
                    <a:pt x="0" y="18701"/>
                  </a:cubicBezTo>
                  <a:lnTo>
                    <a:pt x="0" y="7107"/>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defRPr>
                  <a:solidFill>
                    <a:schemeClr val="accent3">
                      <a:lumOff val="44000"/>
                    </a:schemeClr>
                  </a:solidFill>
                </a:defRPr>
              </a:pPr>
            </a:p>
          </p:txBody>
        </p:sp>
        <p:sp>
          <p:nvSpPr>
            <p:cNvPr id="189" name="今后将进一步介绍条件转移指令"/>
            <p:cNvSpPr txBox="1"/>
            <p:nvPr/>
          </p:nvSpPr>
          <p:spPr>
            <a:xfrm>
              <a:off x="73840" y="203925"/>
              <a:ext cx="4366781"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20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今后将进一步介绍条件转移指令</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86">
                                            <p:txEl>
                                              <p:pRg st="1" end="1"/>
                                            </p:txEl>
                                          </p:spTgt>
                                        </p:tgtEl>
                                        <p:attrNameLst>
                                          <p:attrName>style.visibility</p:attrName>
                                        </p:attrNameLst>
                                      </p:cBhvr>
                                      <p:to>
                                        <p:strVal val="visible"/>
                                      </p:to>
                                    </p:set>
                                    <p:animEffect filter="wipe(left)" transition="in">
                                      <p:cBhvr>
                                        <p:cTn id="7" dur="500"/>
                                        <p:tgtEl>
                                          <p:spTgt spid="1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1" fill="hold">
                                  <p:stCondLst>
                                    <p:cond delay="0"/>
                                  </p:stCondLst>
                                  <p:iterate type="el" backwards="0">
                                    <p:tmAbs val="0"/>
                                  </p:iterate>
                                  <p:childTnLst>
                                    <p:set>
                                      <p:cBhvr>
                                        <p:cTn id="11" fill="hold"/>
                                        <p:tgtEl>
                                          <p:spTgt spid="186">
                                            <p:txEl>
                                              <p:pRg st="2" end="2"/>
                                            </p:txEl>
                                          </p:spTgt>
                                        </p:tgtEl>
                                        <p:attrNameLst>
                                          <p:attrName>style.visibility</p:attrName>
                                        </p:attrNameLst>
                                      </p:cBhvr>
                                      <p:to>
                                        <p:strVal val="visible"/>
                                      </p:to>
                                    </p:set>
                                    <p:animEffect filter="wipe(left)" transition="in">
                                      <p:cBhvr>
                                        <p:cTn id="12" dur="500"/>
                                        <p:tgtEl>
                                          <p:spTgt spid="1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2" grpId="2" fill="hold">
                                  <p:stCondLst>
                                    <p:cond delay="0"/>
                                  </p:stCondLst>
                                  <p:iterate type="el" backwards="0">
                                    <p:tmAbs val="0"/>
                                  </p:iterate>
                                  <p:childTnLst>
                                    <p:set>
                                      <p:cBhvr>
                                        <p:cTn id="16" fill="hold"/>
                                        <p:tgtEl>
                                          <p:spTgt spid="190"/>
                                        </p:tgtEl>
                                        <p:attrNameLst>
                                          <p:attrName>style.visibility</p:attrName>
                                        </p:attrNameLst>
                                      </p:cBhvr>
                                      <p:to>
                                        <p:strVal val="visible"/>
                                      </p:to>
                                    </p:set>
                                    <p:animEffect filter="wipe(down)" transition="in">
                                      <p:cBhvr>
                                        <p:cTn id="17"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2"/>
      <p:bldP build="p" bldLvl="5" animBg="1" rev="0" advAuto="0" spid="186"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2.6.3  </a:t>
            </a:r>
            <a:r>
              <a:t>比较指令和数值大小比较</a:t>
            </a:r>
          </a:p>
        </p:txBody>
      </p:sp>
      <p:sp>
        <p:nvSpPr>
          <p:cNvPr id="193"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比较指令（</a:t>
            </a:r>
            <a:r>
              <a:t>CMP</a:t>
            </a:r>
            <a:r>
              <a:rPr b="0">
                <a:latin typeface="宋体"/>
                <a:ea typeface="宋体"/>
                <a:cs typeface="宋体"/>
                <a:sym typeface="宋体"/>
              </a:rPr>
              <a:t>）</a:t>
            </a:r>
          </a:p>
        </p:txBody>
      </p:sp>
      <p:sp>
        <p:nvSpPr>
          <p:cNvPr id="194" name="Text Box 5"/>
          <p:cNvSpPr txBox="1"/>
          <p:nvPr/>
        </p:nvSpPr>
        <p:spPr>
          <a:xfrm>
            <a:off x="512283" y="3079373"/>
            <a:ext cx="8118452" cy="10180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600"/>
              </a:lnSpc>
              <a:spcBef>
                <a:spcPts val="1200"/>
              </a:spcBef>
              <a:buSzPct val="100000"/>
              <a:buChar char="●"/>
              <a:defRPr b="1" sz="2400"/>
            </a:pPr>
            <a:r>
              <a:rPr b="0">
                <a:latin typeface="宋体"/>
                <a:ea typeface="宋体"/>
                <a:cs typeface="宋体"/>
                <a:sym typeface="宋体"/>
              </a:rPr>
              <a:t>根据</a:t>
            </a:r>
            <a:r>
              <a:rPr sz="2000"/>
              <a:t>DEST </a:t>
            </a:r>
            <a:r>
              <a:rPr sz="2000">
                <a:latin typeface="+mn-lt"/>
                <a:ea typeface="+mn-ea"/>
                <a:cs typeface="+mn-cs"/>
                <a:sym typeface="Arial"/>
              </a:rPr>
              <a:t>–</a:t>
            </a:r>
            <a:r>
              <a:rPr sz="2000"/>
              <a:t> SRC</a:t>
            </a:r>
            <a:r>
              <a:rPr b="0">
                <a:latin typeface="宋体"/>
                <a:ea typeface="宋体"/>
                <a:cs typeface="宋体"/>
                <a:sym typeface="宋体"/>
              </a:rPr>
              <a:t>的差影响标志寄存器中的各状态标志，但不把作为结果的差值送的目的操作数</a:t>
            </a:r>
            <a:r>
              <a:rPr sz="2000"/>
              <a:t>DEST</a:t>
            </a:r>
            <a:r>
              <a:rPr b="0">
                <a:latin typeface="宋体"/>
                <a:ea typeface="宋体"/>
                <a:cs typeface="宋体"/>
                <a:sym typeface="宋体"/>
              </a:rPr>
              <a:t>。</a:t>
            </a:r>
          </a:p>
        </p:txBody>
      </p:sp>
      <p:sp>
        <p:nvSpPr>
          <p:cNvPr id="195" name="Text Box 6"/>
          <p:cNvSpPr txBox="1"/>
          <p:nvPr/>
        </p:nvSpPr>
        <p:spPr>
          <a:xfrm>
            <a:off x="585469" y="1747664"/>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buSzPct val="100000"/>
              <a:buChar char="✓"/>
              <a:defRPr sz="240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比较指令的一般格式</a:t>
            </a:r>
          </a:p>
        </p:txBody>
      </p:sp>
      <p:sp>
        <p:nvSpPr>
          <p:cNvPr id="196" name="Text Box 7"/>
          <p:cNvSpPr txBox="1"/>
          <p:nvPr/>
        </p:nvSpPr>
        <p:spPr>
          <a:xfrm>
            <a:off x="610343" y="2395735"/>
            <a:ext cx="5257801" cy="510541"/>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defRPr b="1" sz="2400">
                <a:solidFill>
                  <a:srgbClr val="FFFF00"/>
                </a:solidFill>
                <a:latin typeface="Times New Roman"/>
                <a:ea typeface="Times New Roman"/>
                <a:cs typeface="Times New Roman"/>
                <a:sym typeface="Times New Roman"/>
              </a:defRPr>
            </a:pPr>
            <a:r>
              <a:t>CMP    DEST</a:t>
            </a:r>
            <a:r>
              <a:rPr b="0">
                <a:latin typeface="宋体"/>
                <a:ea typeface="宋体"/>
                <a:cs typeface="宋体"/>
                <a:sym typeface="宋体"/>
              </a:rPr>
              <a:t>，</a:t>
            </a:r>
            <a:r>
              <a:t>SRC</a:t>
            </a:r>
          </a:p>
        </p:txBody>
      </p:sp>
      <p:grpSp>
        <p:nvGrpSpPr>
          <p:cNvPr id="199" name="矩形标注 7"/>
          <p:cNvGrpSpPr/>
          <p:nvPr/>
        </p:nvGrpSpPr>
        <p:grpSpPr>
          <a:xfrm>
            <a:off x="611187" y="4420480"/>
            <a:ext cx="7128793" cy="1332520"/>
            <a:chOff x="0" y="0"/>
            <a:chExt cx="7128791" cy="1332519"/>
          </a:xfrm>
        </p:grpSpPr>
        <p:sp>
          <p:nvSpPr>
            <p:cNvPr id="197" name="形状"/>
            <p:cNvSpPr/>
            <p:nvPr/>
          </p:nvSpPr>
          <p:spPr>
            <a:xfrm>
              <a:off x="0" y="0"/>
              <a:ext cx="7128792" cy="1332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162"/>
                  </a:moveTo>
                  <a:lnTo>
                    <a:pt x="3600" y="4162"/>
                  </a:lnTo>
                  <a:lnTo>
                    <a:pt x="4027" y="0"/>
                  </a:lnTo>
                  <a:lnTo>
                    <a:pt x="9000" y="4162"/>
                  </a:lnTo>
                  <a:lnTo>
                    <a:pt x="21600" y="4162"/>
                  </a:lnTo>
                  <a:lnTo>
                    <a:pt x="21600" y="21600"/>
                  </a:lnTo>
                  <a:lnTo>
                    <a:pt x="0" y="21600"/>
                  </a:lnTo>
                  <a:lnTo>
                    <a:pt x="0" y="7068"/>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198" name="除了不把结果送到目的操作数外，这条指令与SUB指令一样。…"/>
            <p:cNvSpPr txBox="1"/>
            <p:nvPr/>
          </p:nvSpPr>
          <p:spPr>
            <a:xfrm>
              <a:off x="45719" y="362822"/>
              <a:ext cx="7037353" cy="86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b="1" sz="2000">
                  <a:solidFill>
                    <a:srgbClr val="0000FF"/>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除了不把结果送到目的操作数外，这条指令与</a:t>
              </a:r>
              <a:r>
                <a:t>SUB</a:t>
              </a:r>
              <a:r>
                <a:rPr b="0">
                  <a:latin typeface="宋体"/>
                  <a:ea typeface="宋体"/>
                  <a:cs typeface="宋体"/>
                  <a:sym typeface="宋体"/>
                </a:rPr>
                <a:t>指令一样。</a:t>
              </a:r>
              <a:endParaRPr>
                <a:solidFill>
                  <a:schemeClr val="accent3">
                    <a:lumOff val="44000"/>
                  </a:schemeClr>
                </a:solidFill>
              </a:endParaRPr>
            </a:p>
            <a:p>
              <a:pPr>
                <a:lnSpc>
                  <a:spcPts val="3000"/>
                </a:lnSpc>
                <a:defRPr b="1" sz="2000">
                  <a:solidFill>
                    <a:srgbClr val="FF0000"/>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两个操作数的尺寸必须一致</a:t>
              </a:r>
              <a:r>
                <a:rPr b="0">
                  <a:solidFill>
                    <a:srgbClr val="0000FF"/>
                  </a:solidFill>
                  <a:latin typeface="宋体"/>
                  <a:ea typeface="宋体"/>
                  <a:cs typeface="宋体"/>
                  <a:sym typeface="宋体"/>
                </a:rPr>
                <a: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99"/>
                                        </p:tgtEl>
                                        <p:attrNameLst>
                                          <p:attrName>style.visibility</p:attrName>
                                        </p:attrNameLst>
                                      </p:cBhvr>
                                      <p:to>
                                        <p:strVal val="visible"/>
                                      </p:to>
                                    </p:set>
                                    <p:animEffect filter="fade" transition="in">
                                      <p:cBhvr>
                                        <p:cTn id="7"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2.6.3  </a:t>
            </a:r>
            <a:r>
              <a:t>比较指令和数值大小比较</a:t>
            </a:r>
          </a:p>
        </p:txBody>
      </p:sp>
      <p:sp>
        <p:nvSpPr>
          <p:cNvPr id="202"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比较指令（</a:t>
            </a:r>
            <a:r>
              <a:t>CMP</a:t>
            </a:r>
            <a:r>
              <a:rPr b="0">
                <a:latin typeface="宋体"/>
                <a:ea typeface="宋体"/>
                <a:cs typeface="宋体"/>
                <a:sym typeface="宋体"/>
              </a:rPr>
              <a:t>）</a:t>
            </a:r>
          </a:p>
        </p:txBody>
      </p:sp>
      <p:sp>
        <p:nvSpPr>
          <p:cNvPr id="203" name="Text Box 5"/>
          <p:cNvSpPr txBox="1"/>
          <p:nvPr/>
        </p:nvSpPr>
        <p:spPr>
          <a:xfrm>
            <a:off x="631582" y="2204864"/>
            <a:ext cx="8512811" cy="17134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CMP   EDX, -2             ;</a:t>
            </a:r>
            <a:r>
              <a:t>把</a:t>
            </a:r>
            <a:r>
              <a:t>EDX</a:t>
            </a:r>
            <a:r>
              <a:t>与</a:t>
            </a:r>
            <a:r>
              <a:t>-2</a:t>
            </a:r>
            <a:r>
              <a:t>比较</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CMP   ESI, EBX            ;</a:t>
            </a:r>
            <a:r>
              <a:t>把</a:t>
            </a:r>
            <a:r>
              <a:t>ESI</a:t>
            </a:r>
            <a:r>
              <a:t>与</a:t>
            </a:r>
            <a:r>
              <a:t>EBX</a:t>
            </a:r>
            <a:r>
              <a:t>比较</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CMP   AL, [ESI]           ;AL</a:t>
            </a:r>
            <a:r>
              <a:t>与由</a:t>
            </a:r>
            <a:r>
              <a:t>ESI</a:t>
            </a:r>
            <a:r>
              <a:t>所指的字节存储单元值作比较</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CMP   [EBX+EDI*4+5], DX   ;</a:t>
            </a:r>
            <a:r>
              <a:t>由</a:t>
            </a:r>
            <a:r>
              <a:t>EBX+EDI*4+5</a:t>
            </a:r>
            <a:r>
              <a:t>所指字存储单元值与</a:t>
            </a:r>
            <a:r>
              <a:t>DX</a:t>
            </a:r>
            <a:r>
              <a:t>作比较</a:t>
            </a:r>
          </a:p>
        </p:txBody>
      </p:sp>
      <p:sp>
        <p:nvSpPr>
          <p:cNvPr id="204" name="Text Box 3"/>
          <p:cNvSpPr txBox="1"/>
          <p:nvPr/>
        </p:nvSpPr>
        <p:spPr>
          <a:xfrm>
            <a:off x="657279" y="1747664"/>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buSzPct val="100000"/>
              <a:buChar char="✓"/>
              <a:defRPr sz="240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使用举例</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2.6.3  </a:t>
            </a:r>
            <a:r>
              <a:t>比较指令和数值大小比较</a:t>
            </a:r>
          </a:p>
        </p:txBody>
      </p:sp>
      <p:sp>
        <p:nvSpPr>
          <p:cNvPr id="207"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比较数值大小</a:t>
            </a:r>
          </a:p>
        </p:txBody>
      </p:sp>
      <p:sp>
        <p:nvSpPr>
          <p:cNvPr id="208" name="Text Box 6"/>
          <p:cNvSpPr txBox="1"/>
          <p:nvPr/>
        </p:nvSpPr>
        <p:spPr>
          <a:xfrm>
            <a:off x="585469" y="1700808"/>
            <a:ext cx="8512811" cy="42011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3600"/>
              </a:lnSpc>
              <a:buSzPct val="100000"/>
              <a:buChar char="✓"/>
              <a:defRPr b="1" sz="2000"/>
            </a:pPr>
            <a:r>
              <a:rPr b="0">
                <a:latin typeface="宋体"/>
                <a:ea typeface="宋体"/>
                <a:cs typeface="宋体"/>
                <a:sym typeface="宋体"/>
              </a:rPr>
              <a:t>为了比较两个数值的大小，一般使用比较指令。</a:t>
            </a:r>
          </a:p>
          <a:p>
            <a:pPr>
              <a:lnSpc>
                <a:spcPts val="3600"/>
              </a:lnSpc>
              <a:defRPr b="1" sz="2000">
                <a:solidFill>
                  <a:srgbClr val="FF0000"/>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根据零标志</a:t>
            </a:r>
            <a:r>
              <a:t>ZF</a:t>
            </a:r>
            <a:r>
              <a:rPr b="0">
                <a:latin typeface="宋体"/>
                <a:ea typeface="宋体"/>
                <a:cs typeface="宋体"/>
                <a:sym typeface="宋体"/>
              </a:rPr>
              <a:t>是否置位，判断两者是否相等；</a:t>
            </a:r>
          </a:p>
          <a:p>
            <a:pPr>
              <a:lnSpc>
                <a:spcPts val="3600"/>
              </a:lnSpc>
              <a:defRPr b="1" sz="2000"/>
            </a:pPr>
            <a:r>
              <a:rPr b="0">
                <a:latin typeface="宋体"/>
                <a:ea typeface="宋体"/>
                <a:cs typeface="宋体"/>
                <a:sym typeface="宋体"/>
              </a:rPr>
              <a:t>如果两者是无符号数，可根据进位标志</a:t>
            </a:r>
            <a:r>
              <a:t>CF</a:t>
            </a:r>
            <a:r>
              <a:rPr b="0">
                <a:latin typeface="宋体"/>
                <a:ea typeface="宋体"/>
                <a:cs typeface="宋体"/>
                <a:sym typeface="宋体"/>
              </a:rPr>
              <a:t>判断大小；</a:t>
            </a:r>
          </a:p>
          <a:p>
            <a:pPr>
              <a:lnSpc>
                <a:spcPts val="3600"/>
              </a:lnSpc>
              <a:defRPr b="1" sz="2000"/>
            </a:pPr>
            <a:r>
              <a:rPr b="0">
                <a:latin typeface="宋体"/>
                <a:ea typeface="宋体"/>
                <a:cs typeface="宋体"/>
                <a:sym typeface="宋体"/>
              </a:rPr>
              <a:t>如果两者是有符号数，要同时根据符号标志</a:t>
            </a:r>
            <a:r>
              <a:t>SF</a:t>
            </a:r>
            <a:r>
              <a:rPr b="0">
                <a:latin typeface="宋体"/>
                <a:ea typeface="宋体"/>
                <a:cs typeface="宋体"/>
                <a:sym typeface="宋体"/>
              </a:rPr>
              <a:t>和溢出标志</a:t>
            </a:r>
            <a:r>
              <a:t>OF</a:t>
            </a:r>
            <a:r>
              <a:rPr b="0">
                <a:latin typeface="宋体"/>
                <a:ea typeface="宋体"/>
                <a:cs typeface="宋体"/>
                <a:sym typeface="宋体"/>
              </a:rPr>
              <a:t>判断大小。</a:t>
            </a:r>
            <a:endParaRPr b="0">
              <a:latin typeface="宋体"/>
              <a:ea typeface="宋体"/>
              <a:cs typeface="宋体"/>
              <a:sym typeface="宋体"/>
            </a:endParaRPr>
          </a:p>
          <a:p>
            <a:pPr>
              <a:lnSpc>
                <a:spcPts val="3600"/>
              </a:lnSpc>
              <a:buSzPct val="100000"/>
              <a:buChar char="✓"/>
              <a:defRPr b="1" sz="2000"/>
            </a:pPr>
            <a:r>
              <a:rPr b="0">
                <a:latin typeface="宋体"/>
                <a:ea typeface="宋体"/>
                <a:cs typeface="宋体"/>
                <a:sym typeface="宋体"/>
              </a:rPr>
              <a:t>为了方便进行数值大小比较，</a:t>
            </a:r>
            <a:r>
              <a:t>IA-32</a:t>
            </a:r>
            <a:r>
              <a:rPr b="0">
                <a:latin typeface="宋体"/>
                <a:ea typeface="宋体"/>
                <a:cs typeface="宋体"/>
                <a:sym typeface="宋体"/>
              </a:rPr>
              <a:t>系列</a:t>
            </a:r>
            <a:r>
              <a:t>CPU</a:t>
            </a:r>
            <a:r>
              <a:rPr b="0">
                <a:latin typeface="宋体"/>
                <a:ea typeface="宋体"/>
                <a:cs typeface="宋体"/>
                <a:sym typeface="宋体"/>
              </a:rPr>
              <a:t>提供两套以数值大小为条件的条件转移指令，</a:t>
            </a:r>
            <a:r>
              <a:rPr b="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rPr>
              <a:t>一套适用于无符号数之间的比较，另一套适用于有符号数之间的比较</a:t>
            </a:r>
            <a:r>
              <a:rPr b="0">
                <a:latin typeface="宋体"/>
                <a:ea typeface="宋体"/>
                <a:cs typeface="宋体"/>
                <a:sym typeface="宋体"/>
              </a:rPr>
              <a:t>。这两套条件转移指令判断的标志是不同的。</a:t>
            </a:r>
          </a:p>
          <a:p>
            <a:pPr>
              <a:lnSpc>
                <a:spcPts val="3600"/>
              </a:lnSpc>
              <a:defRPr b="1" sz="2000">
                <a:solidFill>
                  <a:srgbClr val="FF0000"/>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有符号数间的次序关系称为大于</a:t>
            </a:r>
            <a:r>
              <a:t>(G)</a:t>
            </a:r>
            <a:r>
              <a:rPr b="0">
                <a:latin typeface="宋体"/>
                <a:ea typeface="宋体"/>
                <a:cs typeface="宋体"/>
                <a:sym typeface="宋体"/>
              </a:rPr>
              <a:t>、等于</a:t>
            </a:r>
            <a:r>
              <a:t>(E)</a:t>
            </a:r>
            <a:r>
              <a:rPr b="0">
                <a:latin typeface="宋体"/>
                <a:ea typeface="宋体"/>
                <a:cs typeface="宋体"/>
                <a:sym typeface="宋体"/>
              </a:rPr>
              <a:t>和小于</a:t>
            </a:r>
            <a:r>
              <a:t>(L)</a:t>
            </a:r>
            <a:r>
              <a:rPr b="0">
                <a:solidFill>
                  <a:srgbClr val="000000"/>
                </a:solidFill>
                <a:latin typeface="宋体"/>
                <a:ea typeface="宋体"/>
                <a:cs typeface="宋体"/>
                <a:sym typeface="宋体"/>
              </a:rPr>
              <a:t>；</a:t>
            </a:r>
          </a:p>
          <a:p>
            <a:pPr>
              <a:lnSpc>
                <a:spcPts val="3600"/>
              </a:lnSpc>
              <a:defRPr b="1" sz="2000">
                <a:solidFill>
                  <a:srgbClr val="FF0000"/>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无符号数间的次序关系称为高于</a:t>
            </a:r>
            <a:r>
              <a:t>(A)</a:t>
            </a:r>
            <a:r>
              <a:rPr b="0">
                <a:latin typeface="宋体"/>
                <a:ea typeface="宋体"/>
                <a:cs typeface="宋体"/>
                <a:sym typeface="宋体"/>
              </a:rPr>
              <a:t>、等于</a:t>
            </a:r>
            <a:r>
              <a:t>(E)</a:t>
            </a:r>
            <a:r>
              <a:rPr b="0">
                <a:latin typeface="宋体"/>
                <a:ea typeface="宋体"/>
                <a:cs typeface="宋体"/>
                <a:sym typeface="宋体"/>
              </a:rPr>
              <a:t>和低于</a:t>
            </a:r>
            <a:r>
              <a:t>(B)</a:t>
            </a:r>
            <a:r>
              <a:rPr b="0">
                <a:latin typeface="宋体"/>
                <a:ea typeface="宋体"/>
                <a:cs typeface="宋体"/>
                <a:sym typeface="宋体"/>
              </a:rPr>
              <a:t>。</a:t>
            </a:r>
          </a:p>
        </p:txBody>
      </p:sp>
      <p:grpSp>
        <p:nvGrpSpPr>
          <p:cNvPr id="211" name="矩形标注 5"/>
          <p:cNvGrpSpPr/>
          <p:nvPr/>
        </p:nvGrpSpPr>
        <p:grpSpPr>
          <a:xfrm>
            <a:off x="2339751" y="5886389"/>
            <a:ext cx="4896546" cy="790000"/>
            <a:chOff x="0" y="0"/>
            <a:chExt cx="4896544" cy="789999"/>
          </a:xfrm>
        </p:grpSpPr>
        <p:sp>
          <p:nvSpPr>
            <p:cNvPr id="209" name="形状"/>
            <p:cNvSpPr/>
            <p:nvPr/>
          </p:nvSpPr>
          <p:spPr>
            <a:xfrm>
              <a:off x="0" y="0"/>
              <a:ext cx="4896545" cy="79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722"/>
                  </a:moveTo>
                  <a:lnTo>
                    <a:pt x="3600" y="7722"/>
                  </a:lnTo>
                  <a:lnTo>
                    <a:pt x="3043" y="0"/>
                  </a:lnTo>
                  <a:lnTo>
                    <a:pt x="9000" y="7722"/>
                  </a:lnTo>
                  <a:lnTo>
                    <a:pt x="21600" y="7722"/>
                  </a:lnTo>
                  <a:lnTo>
                    <a:pt x="21600" y="21600"/>
                  </a:lnTo>
                  <a:lnTo>
                    <a:pt x="0" y="21600"/>
                  </a:lnTo>
                  <a:lnTo>
                    <a:pt x="0" y="10035"/>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210" name="在使用时要注意区分它们，不能混淆。"/>
            <p:cNvSpPr txBox="1"/>
            <p:nvPr/>
          </p:nvSpPr>
          <p:spPr>
            <a:xfrm>
              <a:off x="45719" y="299231"/>
              <a:ext cx="4805105" cy="473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nSpc>
                  <a:spcPts val="3000"/>
                </a:lnSpc>
                <a:defRPr>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在使用时要注意区分它们，不能混淆。</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08">
                                            <p:txEl>
                                              <p:pRg st="4" end="4"/>
                                            </p:txEl>
                                          </p:spTgt>
                                        </p:tgtEl>
                                        <p:attrNameLst>
                                          <p:attrName>style.visibility</p:attrName>
                                        </p:attrNameLst>
                                      </p:cBhvr>
                                      <p:to>
                                        <p:strVal val="visible"/>
                                      </p:to>
                                    </p:set>
                                    <p:anim calcmode="lin" valueType="num">
                                      <p:cBhvr>
                                        <p:cTn id="7" dur="1000" fill="hold"/>
                                        <p:tgtEl>
                                          <p:spTgt spid="208">
                                            <p:txEl>
                                              <p:pRg st="4" end="4"/>
                                            </p:txEl>
                                          </p:spTgt>
                                        </p:tgtEl>
                                        <p:attrNameLst>
                                          <p:attrName>ppt_x</p:attrName>
                                        </p:attrNameLst>
                                      </p:cBhvr>
                                      <p:tavLst>
                                        <p:tav tm="0">
                                          <p:val>
                                            <p:strVal val="#ppt_x"/>
                                          </p:val>
                                        </p:tav>
                                        <p:tav tm="100000">
                                          <p:val>
                                            <p:strVal val="#ppt_x"/>
                                          </p:val>
                                        </p:tav>
                                      </p:tavLst>
                                    </p:anim>
                                    <p:anim calcmode="lin" valueType="num">
                                      <p:cBhvr>
                                        <p:cTn id="8" dur="1000" fill="hold"/>
                                        <p:tgtEl>
                                          <p:spTgt spid="208">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1" fill="hold">
                                  <p:stCondLst>
                                    <p:cond delay="0"/>
                                  </p:stCondLst>
                                  <p:iterate type="el" backwards="0">
                                    <p:tmAbs val="0"/>
                                  </p:iterate>
                                  <p:childTnLst>
                                    <p:set>
                                      <p:cBhvr>
                                        <p:cTn id="11" fill="hold"/>
                                        <p:tgtEl>
                                          <p:spTgt spid="208">
                                            <p:txEl>
                                              <p:pRg st="5" end="5"/>
                                            </p:txEl>
                                          </p:spTgt>
                                        </p:tgtEl>
                                        <p:attrNameLst>
                                          <p:attrName>style.visibility</p:attrName>
                                        </p:attrNameLst>
                                      </p:cBhvr>
                                      <p:to>
                                        <p:strVal val="visible"/>
                                      </p:to>
                                    </p:set>
                                    <p:anim calcmode="lin" valueType="num">
                                      <p:cBhvr>
                                        <p:cTn id="12" dur="1000" fill="hold"/>
                                        <p:tgtEl>
                                          <p:spTgt spid="208">
                                            <p:txEl>
                                              <p:pRg st="5" end="5"/>
                                            </p:txEl>
                                          </p:spTgt>
                                        </p:tgtEl>
                                        <p:attrNameLst>
                                          <p:attrName>ppt_x</p:attrName>
                                        </p:attrNameLst>
                                      </p:cBhvr>
                                      <p:tavLst>
                                        <p:tav tm="0">
                                          <p:val>
                                            <p:strVal val="#ppt_x"/>
                                          </p:val>
                                        </p:tav>
                                        <p:tav tm="100000">
                                          <p:val>
                                            <p:strVal val="#ppt_x"/>
                                          </p:val>
                                        </p:tav>
                                      </p:tavLst>
                                    </p:anim>
                                    <p:anim calcmode="lin" valueType="num">
                                      <p:cBhvr>
                                        <p:cTn id="13" dur="1000" fill="hold"/>
                                        <p:tgtEl>
                                          <p:spTgt spid="208">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Class="entr" nodeType="afterEffect" presetSubtype="4" presetID="2" grpId="1" fill="hold">
                                  <p:stCondLst>
                                    <p:cond delay="0"/>
                                  </p:stCondLst>
                                  <p:iterate type="el" backwards="0">
                                    <p:tmAbs val="0"/>
                                  </p:iterate>
                                  <p:childTnLst>
                                    <p:set>
                                      <p:cBhvr>
                                        <p:cTn id="16" fill="hold"/>
                                        <p:tgtEl>
                                          <p:spTgt spid="208">
                                            <p:txEl>
                                              <p:pRg st="6" end="6"/>
                                            </p:txEl>
                                          </p:spTgt>
                                        </p:tgtEl>
                                        <p:attrNameLst>
                                          <p:attrName>style.visibility</p:attrName>
                                        </p:attrNameLst>
                                      </p:cBhvr>
                                      <p:to>
                                        <p:strVal val="visible"/>
                                      </p:to>
                                    </p:set>
                                    <p:anim calcmode="lin" valueType="num">
                                      <p:cBhvr>
                                        <p:cTn id="17" dur="1000" fill="hold"/>
                                        <p:tgtEl>
                                          <p:spTgt spid="208">
                                            <p:txEl>
                                              <p:pRg st="6" end="6"/>
                                            </p:txEl>
                                          </p:spTgt>
                                        </p:tgtEl>
                                        <p:attrNameLst>
                                          <p:attrName>ppt_x</p:attrName>
                                        </p:attrNameLst>
                                      </p:cBhvr>
                                      <p:tavLst>
                                        <p:tav tm="0">
                                          <p:val>
                                            <p:strVal val="#ppt_x"/>
                                          </p:val>
                                        </p:tav>
                                        <p:tav tm="100000">
                                          <p:val>
                                            <p:strVal val="#ppt_x"/>
                                          </p:val>
                                        </p:tav>
                                      </p:tavLst>
                                    </p:anim>
                                    <p:anim calcmode="lin" valueType="num">
                                      <p:cBhvr>
                                        <p:cTn id="18" dur="1000" fill="hold"/>
                                        <p:tgtEl>
                                          <p:spTgt spid="20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2" fill="hold">
                                  <p:stCondLst>
                                    <p:cond delay="0"/>
                                  </p:stCondLst>
                                  <p:iterate type="el" backwards="0">
                                    <p:tmAbs val="0"/>
                                  </p:iterate>
                                  <p:childTnLst>
                                    <p:set>
                                      <p:cBhvr>
                                        <p:cTn id="22" fill="hold"/>
                                        <p:tgtEl>
                                          <p:spTgt spid="211"/>
                                        </p:tgtEl>
                                        <p:attrNameLst>
                                          <p:attrName>style.visibility</p:attrName>
                                        </p:attrNameLst>
                                      </p:cBhvr>
                                      <p:to>
                                        <p:strVal val="visible"/>
                                      </p:to>
                                    </p:set>
                                    <p:animEffect filter="wipe(left)" transition="in">
                                      <p:cBhvr>
                                        <p:cTn id="23"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8" grpId="1"/>
      <p:bldP build="whole" bldLvl="1" animBg="1" rev="0" advAuto="0" spid="211"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2.6.3  </a:t>
            </a:r>
            <a:r>
              <a:t>比较指令和数值大小比较</a:t>
            </a:r>
          </a:p>
        </p:txBody>
      </p:sp>
      <p:sp>
        <p:nvSpPr>
          <p:cNvPr id="214"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比较数值大小</a:t>
            </a:r>
          </a:p>
        </p:txBody>
      </p:sp>
      <p:sp>
        <p:nvSpPr>
          <p:cNvPr id="215" name="Text Box 5"/>
          <p:cNvSpPr txBox="1"/>
          <p:nvPr/>
        </p:nvSpPr>
        <p:spPr>
          <a:xfrm>
            <a:off x="621981" y="2780927"/>
            <a:ext cx="8512811" cy="38064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如果这两个数是有符号数，则代码片段如下：</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CMP   ECX, EDX</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0000FF"/>
                </a:solidFill>
              </a:rPr>
              <a:t>J</a:t>
            </a:r>
            <a:r>
              <a:rPr>
                <a:solidFill>
                  <a:srgbClr val="FF0000"/>
                </a:solidFill>
              </a:rPr>
              <a:t>GE</a:t>
            </a:r>
            <a:r>
              <a:rPr>
                <a:solidFill>
                  <a:srgbClr val="0000FF"/>
                </a:solidFill>
              </a:rPr>
              <a:t>   OK                  </a:t>
            </a:r>
            <a:r>
              <a:t>;</a:t>
            </a:r>
            <a:r>
              <a:rPr>
                <a:solidFill>
                  <a:srgbClr val="FF0000"/>
                </a:solidFill>
              </a:rPr>
              <a:t>有符号数</a:t>
            </a:r>
            <a:r>
              <a:t>比较大小转移（判断</a:t>
            </a:r>
            <a:r>
              <a:t>SF</a:t>
            </a:r>
            <a:r>
              <a:t>和</a:t>
            </a:r>
            <a:r>
              <a:t>OF</a:t>
            </a:r>
            <a:r>
              <a:t>）</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XCHG  ECX, EDX</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OK</a:t>
            </a:r>
            <a:r>
              <a:t>：</a:t>
            </a:r>
          </a:p>
          <a:p>
            <a:pPr>
              <a:lnSpc>
                <a:spcPts val="2800"/>
              </a:lnSpc>
              <a:spcBef>
                <a:spcPts val="1200"/>
              </a:spcBef>
              <a:defRPr>
                <a:effectLst>
                  <a:outerShdw sx="100000" sy="100000" kx="0" ky="0" algn="b" rotWithShape="0" blurRad="38100" dist="38100" dir="2700000">
                    <a:srgbClr val="000000">
                      <a:alpha val="43137"/>
                    </a:srgbClr>
                  </a:outerShdw>
                </a:effectLst>
                <a:latin typeface="宋体"/>
                <a:ea typeface="宋体"/>
                <a:cs typeface="宋体"/>
                <a:sym typeface="宋体"/>
              </a:defRPr>
            </a:pPr>
            <a:r>
              <a:t>如果这两个数是无符号数，则代码片段如下：</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CMP   ECX, EDX</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0000FF"/>
                </a:solidFill>
              </a:rPr>
              <a:t>J</a:t>
            </a:r>
            <a:r>
              <a:rPr>
                <a:solidFill>
                  <a:srgbClr val="FF0000"/>
                </a:solidFill>
              </a:rPr>
              <a:t>AE</a:t>
            </a:r>
            <a:r>
              <a:rPr>
                <a:solidFill>
                  <a:srgbClr val="0000FF"/>
                </a:solidFill>
              </a:rPr>
              <a:t>   OK</a:t>
            </a:r>
            <a:r>
              <a:t>                  ;</a:t>
            </a:r>
            <a:r>
              <a:rPr>
                <a:solidFill>
                  <a:srgbClr val="FF0000"/>
                </a:solidFill>
              </a:rPr>
              <a:t>无符号数</a:t>
            </a:r>
            <a:r>
              <a:t>比较大小转移（判断</a:t>
            </a:r>
            <a:r>
              <a:t>CF</a:t>
            </a:r>
            <a:r>
              <a:t>）</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XCHG  ECX, EDX</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OK</a:t>
            </a:r>
            <a:r>
              <a:t>：</a:t>
            </a:r>
          </a:p>
        </p:txBody>
      </p:sp>
      <p:grpSp>
        <p:nvGrpSpPr>
          <p:cNvPr id="218" name="圆角矩形标注 7"/>
          <p:cNvGrpSpPr/>
          <p:nvPr/>
        </p:nvGrpSpPr>
        <p:grpSpPr>
          <a:xfrm>
            <a:off x="565104" y="1707777"/>
            <a:ext cx="6455169" cy="1113717"/>
            <a:chOff x="0" y="0"/>
            <a:chExt cx="6455167" cy="1113716"/>
          </a:xfrm>
        </p:grpSpPr>
        <p:sp>
          <p:nvSpPr>
            <p:cNvPr id="216" name="形状"/>
            <p:cNvSpPr/>
            <p:nvPr/>
          </p:nvSpPr>
          <p:spPr>
            <a:xfrm>
              <a:off x="0" y="0"/>
              <a:ext cx="6455168" cy="11137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003"/>
                  </a:moveTo>
                  <a:cubicBezTo>
                    <a:pt x="0" y="1345"/>
                    <a:pt x="232" y="0"/>
                    <a:pt x="518" y="0"/>
                  </a:cubicBezTo>
                  <a:lnTo>
                    <a:pt x="3600" y="0"/>
                  </a:lnTo>
                  <a:lnTo>
                    <a:pt x="21082" y="0"/>
                  </a:lnTo>
                  <a:cubicBezTo>
                    <a:pt x="21368" y="0"/>
                    <a:pt x="21600" y="1345"/>
                    <a:pt x="21600" y="3003"/>
                  </a:cubicBezTo>
                  <a:lnTo>
                    <a:pt x="21600" y="15017"/>
                  </a:lnTo>
                  <a:cubicBezTo>
                    <a:pt x="21600" y="16675"/>
                    <a:pt x="21368" y="18020"/>
                    <a:pt x="21082" y="18020"/>
                  </a:cubicBezTo>
                  <a:lnTo>
                    <a:pt x="9000" y="18020"/>
                  </a:lnTo>
                  <a:lnTo>
                    <a:pt x="8452" y="21600"/>
                  </a:lnTo>
                  <a:lnTo>
                    <a:pt x="3600" y="18020"/>
                  </a:lnTo>
                  <a:lnTo>
                    <a:pt x="518" y="18020"/>
                  </a:lnTo>
                  <a:cubicBezTo>
                    <a:pt x="232" y="18020"/>
                    <a:pt x="0" y="16675"/>
                    <a:pt x="0" y="15017"/>
                  </a:cubicBezTo>
                  <a:lnTo>
                    <a:pt x="0" y="15017"/>
                  </a:lnTo>
                  <a:lnTo>
                    <a:pt x="0" y="10512"/>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p>
          </p:txBody>
        </p:sp>
        <p:sp>
          <p:nvSpPr>
            <p:cNvPr id="217" name="设ECX和EDX含有两个数，现要求把较大者保存在ECX中，较小者保存在EDX中。"/>
            <p:cNvSpPr txBox="1"/>
            <p:nvPr/>
          </p:nvSpPr>
          <p:spPr>
            <a:xfrm>
              <a:off x="91077" y="32766"/>
              <a:ext cx="6273013" cy="86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设</a:t>
              </a:r>
              <a:r>
                <a:t>ECX</a:t>
              </a:r>
              <a:r>
                <a:t>和</a:t>
              </a:r>
              <a:r>
                <a:t>EDX</a:t>
              </a:r>
              <a:r>
                <a:t>含有两个数，现要求把较大者保存在</a:t>
              </a:r>
              <a:r>
                <a:t>ECX</a:t>
              </a:r>
              <a:r>
                <a:t>中，较小者保存在</a:t>
              </a:r>
              <a:r>
                <a:t>EDX</a:t>
              </a:r>
              <a:r>
                <a:t>中。</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218"/>
                                        </p:tgtEl>
                                        <p:attrNameLst>
                                          <p:attrName>style.visibility</p:attrName>
                                        </p:attrNameLst>
                                      </p:cBhvr>
                                      <p:to>
                                        <p:strVal val="visible"/>
                                      </p:to>
                                    </p:set>
                                    <p:animEffect filter="box(in)" transition="in">
                                      <p:cBhvr>
                                        <p:cTn id="7" dur="200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15">
                                            <p:bg/>
                                          </p:spTgt>
                                        </p:tgtEl>
                                        <p:attrNameLst>
                                          <p:attrName>style.visibility</p:attrName>
                                        </p:attrNameLst>
                                      </p:cBhvr>
                                      <p:to>
                                        <p:strVal val="visible"/>
                                      </p:to>
                                    </p:set>
                                    <p:animEffect filter="wipe(left)" transition="in">
                                      <p:cBhvr>
                                        <p:cTn id="12" dur="500"/>
                                        <p:tgtEl>
                                          <p:spTgt spid="215">
                                            <p:bg/>
                                          </p:spTgt>
                                        </p:tgtEl>
                                      </p:cBhvr>
                                    </p:animEffect>
                                  </p:childTnLst>
                                </p:cTn>
                              </p:par>
                              <p:par>
                                <p:cTn id="13" presetClass="entr" nodeType="withEffect" presetSubtype="8" presetID="22" grpId="2" fill="hold">
                                  <p:stCondLst>
                                    <p:cond delay="0"/>
                                  </p:stCondLst>
                                  <p:iterate type="el" backwards="0">
                                    <p:tmAbs val="0"/>
                                  </p:iterate>
                                  <p:childTnLst>
                                    <p:set>
                                      <p:cBhvr>
                                        <p:cTn id="14" fill="hold"/>
                                        <p:tgtEl>
                                          <p:spTgt spid="215">
                                            <p:txEl>
                                              <p:pRg st="0" end="0"/>
                                            </p:txEl>
                                          </p:spTgt>
                                        </p:tgtEl>
                                        <p:attrNameLst>
                                          <p:attrName>style.visibility</p:attrName>
                                        </p:attrNameLst>
                                      </p:cBhvr>
                                      <p:to>
                                        <p:strVal val="visible"/>
                                      </p:to>
                                    </p:set>
                                    <p:animEffect filter="wipe(left)" transition="in">
                                      <p:cBhvr>
                                        <p:cTn id="15" dur="500"/>
                                        <p:tgtEl>
                                          <p:spTgt spid="215">
                                            <p:txEl>
                                              <p:pRg st="0" end="0"/>
                                            </p:txEl>
                                          </p:spTgt>
                                        </p:tgtEl>
                                      </p:cBhvr>
                                    </p:animEffect>
                                  </p:childTnLst>
                                </p:cTn>
                              </p:par>
                            </p:childTnLst>
                          </p:cTn>
                        </p:par>
                        <p:par>
                          <p:cTn id="16" fill="hold">
                            <p:stCondLst>
                              <p:cond delay="500"/>
                            </p:stCondLst>
                            <p:childTnLst>
                              <p:par>
                                <p:cTn id="17" presetClass="entr" nodeType="afterEffect" presetSubtype="8" presetID="22" grpId="2" fill="hold">
                                  <p:stCondLst>
                                    <p:cond delay="0"/>
                                  </p:stCondLst>
                                  <p:iterate type="el" backwards="0">
                                    <p:tmAbs val="0"/>
                                  </p:iterate>
                                  <p:childTnLst>
                                    <p:set>
                                      <p:cBhvr>
                                        <p:cTn id="18" fill="hold"/>
                                        <p:tgtEl>
                                          <p:spTgt spid="215">
                                            <p:txEl>
                                              <p:pRg st="1" end="1"/>
                                            </p:txEl>
                                          </p:spTgt>
                                        </p:tgtEl>
                                        <p:attrNameLst>
                                          <p:attrName>style.visibility</p:attrName>
                                        </p:attrNameLst>
                                      </p:cBhvr>
                                      <p:to>
                                        <p:strVal val="visible"/>
                                      </p:to>
                                    </p:set>
                                    <p:animEffect filter="wipe(left)" transition="in">
                                      <p:cBhvr>
                                        <p:cTn id="19" dur="500"/>
                                        <p:tgtEl>
                                          <p:spTgt spid="215">
                                            <p:txEl>
                                              <p:pRg st="1" end="1"/>
                                            </p:txEl>
                                          </p:spTgt>
                                        </p:tgtEl>
                                      </p:cBhvr>
                                    </p:animEffect>
                                  </p:childTnLst>
                                </p:cTn>
                              </p:par>
                            </p:childTnLst>
                          </p:cTn>
                        </p:par>
                        <p:par>
                          <p:cTn id="20" fill="hold">
                            <p:stCondLst>
                              <p:cond delay="1000"/>
                            </p:stCondLst>
                            <p:childTnLst>
                              <p:par>
                                <p:cTn id="21" presetClass="entr" nodeType="afterEffect" presetSubtype="8" presetID="22" grpId="2" fill="hold">
                                  <p:stCondLst>
                                    <p:cond delay="0"/>
                                  </p:stCondLst>
                                  <p:iterate type="el" backwards="0">
                                    <p:tmAbs val="0"/>
                                  </p:iterate>
                                  <p:childTnLst>
                                    <p:set>
                                      <p:cBhvr>
                                        <p:cTn id="22" fill="hold"/>
                                        <p:tgtEl>
                                          <p:spTgt spid="215">
                                            <p:txEl>
                                              <p:pRg st="2" end="2"/>
                                            </p:txEl>
                                          </p:spTgt>
                                        </p:tgtEl>
                                        <p:attrNameLst>
                                          <p:attrName>style.visibility</p:attrName>
                                        </p:attrNameLst>
                                      </p:cBhvr>
                                      <p:to>
                                        <p:strVal val="visible"/>
                                      </p:to>
                                    </p:set>
                                    <p:animEffect filter="wipe(left)" transition="in">
                                      <p:cBhvr>
                                        <p:cTn id="23" dur="500"/>
                                        <p:tgtEl>
                                          <p:spTgt spid="215">
                                            <p:txEl>
                                              <p:pRg st="2" end="2"/>
                                            </p:txEl>
                                          </p:spTgt>
                                        </p:tgtEl>
                                      </p:cBhvr>
                                    </p:animEffect>
                                  </p:childTnLst>
                                </p:cTn>
                              </p:par>
                            </p:childTnLst>
                          </p:cTn>
                        </p:par>
                        <p:par>
                          <p:cTn id="24" fill="hold">
                            <p:stCondLst>
                              <p:cond delay="1500"/>
                            </p:stCondLst>
                            <p:childTnLst>
                              <p:par>
                                <p:cTn id="25" presetClass="entr" nodeType="afterEffect" presetSubtype="8" presetID="22" grpId="2" fill="hold">
                                  <p:stCondLst>
                                    <p:cond delay="0"/>
                                  </p:stCondLst>
                                  <p:iterate type="el" backwards="0">
                                    <p:tmAbs val="0"/>
                                  </p:iterate>
                                  <p:childTnLst>
                                    <p:set>
                                      <p:cBhvr>
                                        <p:cTn id="26" fill="hold"/>
                                        <p:tgtEl>
                                          <p:spTgt spid="215">
                                            <p:txEl>
                                              <p:pRg st="3" end="3"/>
                                            </p:txEl>
                                          </p:spTgt>
                                        </p:tgtEl>
                                        <p:attrNameLst>
                                          <p:attrName>style.visibility</p:attrName>
                                        </p:attrNameLst>
                                      </p:cBhvr>
                                      <p:to>
                                        <p:strVal val="visible"/>
                                      </p:to>
                                    </p:set>
                                    <p:animEffect filter="wipe(left)" transition="in">
                                      <p:cBhvr>
                                        <p:cTn id="27" dur="500"/>
                                        <p:tgtEl>
                                          <p:spTgt spid="215">
                                            <p:txEl>
                                              <p:pRg st="3" end="3"/>
                                            </p:txEl>
                                          </p:spTgt>
                                        </p:tgtEl>
                                      </p:cBhvr>
                                    </p:animEffect>
                                  </p:childTnLst>
                                </p:cTn>
                              </p:par>
                            </p:childTnLst>
                          </p:cTn>
                        </p:par>
                        <p:par>
                          <p:cTn id="28" fill="hold">
                            <p:stCondLst>
                              <p:cond delay="2000"/>
                            </p:stCondLst>
                            <p:childTnLst>
                              <p:par>
                                <p:cTn id="29" presetClass="entr" nodeType="afterEffect" presetSubtype="8" presetID="22" grpId="2" fill="hold">
                                  <p:stCondLst>
                                    <p:cond delay="0"/>
                                  </p:stCondLst>
                                  <p:iterate type="el" backwards="0">
                                    <p:tmAbs val="0"/>
                                  </p:iterate>
                                  <p:childTnLst>
                                    <p:set>
                                      <p:cBhvr>
                                        <p:cTn id="30" fill="hold"/>
                                        <p:tgtEl>
                                          <p:spTgt spid="215">
                                            <p:txEl>
                                              <p:pRg st="4" end="4"/>
                                            </p:txEl>
                                          </p:spTgt>
                                        </p:tgtEl>
                                        <p:attrNameLst>
                                          <p:attrName>style.visibility</p:attrName>
                                        </p:attrNameLst>
                                      </p:cBhvr>
                                      <p:to>
                                        <p:strVal val="visible"/>
                                      </p:to>
                                    </p:set>
                                    <p:animEffect filter="wipe(left)" transition="in">
                                      <p:cBhvr>
                                        <p:cTn id="31" dur="500"/>
                                        <p:tgtEl>
                                          <p:spTgt spid="21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8" presetID="22" grpId="2" fill="hold">
                                  <p:stCondLst>
                                    <p:cond delay="0"/>
                                  </p:stCondLst>
                                  <p:iterate type="el" backwards="0">
                                    <p:tmAbs val="0"/>
                                  </p:iterate>
                                  <p:childTnLst>
                                    <p:set>
                                      <p:cBhvr>
                                        <p:cTn id="35" fill="hold"/>
                                        <p:tgtEl>
                                          <p:spTgt spid="215">
                                            <p:txEl>
                                              <p:pRg st="5" end="5"/>
                                            </p:txEl>
                                          </p:spTgt>
                                        </p:tgtEl>
                                        <p:attrNameLst>
                                          <p:attrName>style.visibility</p:attrName>
                                        </p:attrNameLst>
                                      </p:cBhvr>
                                      <p:to>
                                        <p:strVal val="visible"/>
                                      </p:to>
                                    </p:set>
                                    <p:animEffect filter="wipe(left)" transition="in">
                                      <p:cBhvr>
                                        <p:cTn id="36" dur="500"/>
                                        <p:tgtEl>
                                          <p:spTgt spid="215">
                                            <p:txEl>
                                              <p:pRg st="5" end="5"/>
                                            </p:txEl>
                                          </p:spTgt>
                                        </p:tgtEl>
                                      </p:cBhvr>
                                    </p:animEffect>
                                  </p:childTnLst>
                                </p:cTn>
                              </p:par>
                            </p:childTnLst>
                          </p:cTn>
                        </p:par>
                        <p:par>
                          <p:cTn id="37" fill="hold">
                            <p:stCondLst>
                              <p:cond delay="500"/>
                            </p:stCondLst>
                            <p:childTnLst>
                              <p:par>
                                <p:cTn id="38" presetClass="entr" nodeType="afterEffect" presetSubtype="8" presetID="22" grpId="2" fill="hold">
                                  <p:stCondLst>
                                    <p:cond delay="0"/>
                                  </p:stCondLst>
                                  <p:iterate type="el" backwards="0">
                                    <p:tmAbs val="0"/>
                                  </p:iterate>
                                  <p:childTnLst>
                                    <p:set>
                                      <p:cBhvr>
                                        <p:cTn id="39" fill="hold"/>
                                        <p:tgtEl>
                                          <p:spTgt spid="215">
                                            <p:txEl>
                                              <p:pRg st="6" end="6"/>
                                            </p:txEl>
                                          </p:spTgt>
                                        </p:tgtEl>
                                        <p:attrNameLst>
                                          <p:attrName>style.visibility</p:attrName>
                                        </p:attrNameLst>
                                      </p:cBhvr>
                                      <p:to>
                                        <p:strVal val="visible"/>
                                      </p:to>
                                    </p:set>
                                    <p:animEffect filter="wipe(left)" transition="in">
                                      <p:cBhvr>
                                        <p:cTn id="40" dur="500"/>
                                        <p:tgtEl>
                                          <p:spTgt spid="215">
                                            <p:txEl>
                                              <p:pRg st="6" end="6"/>
                                            </p:txEl>
                                          </p:spTgt>
                                        </p:tgtEl>
                                      </p:cBhvr>
                                    </p:animEffect>
                                  </p:childTnLst>
                                </p:cTn>
                              </p:par>
                            </p:childTnLst>
                          </p:cTn>
                        </p:par>
                        <p:par>
                          <p:cTn id="41" fill="hold">
                            <p:stCondLst>
                              <p:cond delay="1000"/>
                            </p:stCondLst>
                            <p:childTnLst>
                              <p:par>
                                <p:cTn id="42" presetClass="entr" nodeType="afterEffect" presetSubtype="8" presetID="22" grpId="2" fill="hold">
                                  <p:stCondLst>
                                    <p:cond delay="0"/>
                                  </p:stCondLst>
                                  <p:iterate type="el" backwards="0">
                                    <p:tmAbs val="0"/>
                                  </p:iterate>
                                  <p:childTnLst>
                                    <p:set>
                                      <p:cBhvr>
                                        <p:cTn id="43" fill="hold"/>
                                        <p:tgtEl>
                                          <p:spTgt spid="215">
                                            <p:txEl>
                                              <p:pRg st="7" end="7"/>
                                            </p:txEl>
                                          </p:spTgt>
                                        </p:tgtEl>
                                        <p:attrNameLst>
                                          <p:attrName>style.visibility</p:attrName>
                                        </p:attrNameLst>
                                      </p:cBhvr>
                                      <p:to>
                                        <p:strVal val="visible"/>
                                      </p:to>
                                    </p:set>
                                    <p:animEffect filter="wipe(left)" transition="in">
                                      <p:cBhvr>
                                        <p:cTn id="44" dur="500"/>
                                        <p:tgtEl>
                                          <p:spTgt spid="215">
                                            <p:txEl>
                                              <p:pRg st="7" end="7"/>
                                            </p:txEl>
                                          </p:spTgt>
                                        </p:tgtEl>
                                      </p:cBhvr>
                                    </p:animEffect>
                                  </p:childTnLst>
                                </p:cTn>
                              </p:par>
                            </p:childTnLst>
                          </p:cTn>
                        </p:par>
                        <p:par>
                          <p:cTn id="45" fill="hold">
                            <p:stCondLst>
                              <p:cond delay="1500"/>
                            </p:stCondLst>
                            <p:childTnLst>
                              <p:par>
                                <p:cTn id="46" presetClass="entr" nodeType="afterEffect" presetSubtype="8" presetID="22" grpId="2" fill="hold">
                                  <p:stCondLst>
                                    <p:cond delay="0"/>
                                  </p:stCondLst>
                                  <p:iterate type="el" backwards="0">
                                    <p:tmAbs val="0"/>
                                  </p:iterate>
                                  <p:childTnLst>
                                    <p:set>
                                      <p:cBhvr>
                                        <p:cTn id="47" fill="hold"/>
                                        <p:tgtEl>
                                          <p:spTgt spid="215">
                                            <p:txEl>
                                              <p:pRg st="8" end="8"/>
                                            </p:txEl>
                                          </p:spTgt>
                                        </p:tgtEl>
                                        <p:attrNameLst>
                                          <p:attrName>style.visibility</p:attrName>
                                        </p:attrNameLst>
                                      </p:cBhvr>
                                      <p:to>
                                        <p:strVal val="visible"/>
                                      </p:to>
                                    </p:set>
                                    <p:animEffect filter="wipe(left)" transition="in">
                                      <p:cBhvr>
                                        <p:cTn id="48" dur="500"/>
                                        <p:tgtEl>
                                          <p:spTgt spid="215">
                                            <p:txEl>
                                              <p:pRg st="8" end="8"/>
                                            </p:txEl>
                                          </p:spTgt>
                                        </p:tgtEl>
                                      </p:cBhvr>
                                    </p:animEffect>
                                  </p:childTnLst>
                                </p:cTn>
                              </p:par>
                            </p:childTnLst>
                          </p:cTn>
                        </p:par>
                        <p:par>
                          <p:cTn id="49" fill="hold">
                            <p:stCondLst>
                              <p:cond delay="2000"/>
                            </p:stCondLst>
                            <p:childTnLst>
                              <p:par>
                                <p:cTn id="50" presetClass="entr" nodeType="afterEffect" presetSubtype="8" presetID="22" grpId="2" fill="hold">
                                  <p:stCondLst>
                                    <p:cond delay="0"/>
                                  </p:stCondLst>
                                  <p:iterate type="el" backwards="0">
                                    <p:tmAbs val="0"/>
                                  </p:iterate>
                                  <p:childTnLst>
                                    <p:set>
                                      <p:cBhvr>
                                        <p:cTn id="51" fill="hold"/>
                                        <p:tgtEl>
                                          <p:spTgt spid="215">
                                            <p:txEl>
                                              <p:pRg st="9" end="9"/>
                                            </p:txEl>
                                          </p:spTgt>
                                        </p:tgtEl>
                                        <p:attrNameLst>
                                          <p:attrName>style.visibility</p:attrName>
                                        </p:attrNameLst>
                                      </p:cBhvr>
                                      <p:to>
                                        <p:strVal val="visible"/>
                                      </p:to>
                                    </p:set>
                                    <p:animEffect filter="wipe(left)" transition="in">
                                      <p:cBhvr>
                                        <p:cTn id="52" dur="500"/>
                                        <p:tgtEl>
                                          <p:spTgt spid="215">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 grpId="1"/>
      <p:bldP build="p" bldLvl="5" animBg="1" rev="0" advAuto="0" spid="215"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2.6.3  </a:t>
            </a:r>
            <a:r>
              <a:t>比较指令和数值大小比较</a:t>
            </a:r>
          </a:p>
        </p:txBody>
      </p:sp>
      <p:sp>
        <p:nvSpPr>
          <p:cNvPr id="221"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比较数值大小</a:t>
            </a:r>
          </a:p>
        </p:txBody>
      </p:sp>
      <p:sp>
        <p:nvSpPr>
          <p:cNvPr id="222" name="Text Box 5"/>
          <p:cNvSpPr txBox="1"/>
          <p:nvPr/>
        </p:nvSpPr>
        <p:spPr>
          <a:xfrm>
            <a:off x="657280" y="2688126"/>
            <a:ext cx="6749320" cy="23030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int   _fastcall   cf214(int x, int y) </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int  z = 1;</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if  ( x &gt;= 13  &amp;&amp;  y &lt;= 28 )</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z = 2;</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return  z;</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p>
        </p:txBody>
      </p:sp>
      <p:grpSp>
        <p:nvGrpSpPr>
          <p:cNvPr id="225" name="矩形标注 8"/>
          <p:cNvGrpSpPr/>
          <p:nvPr/>
        </p:nvGrpSpPr>
        <p:grpSpPr>
          <a:xfrm>
            <a:off x="2483767" y="5085014"/>
            <a:ext cx="3600401" cy="1109902"/>
            <a:chOff x="0" y="0"/>
            <a:chExt cx="3600400" cy="1109901"/>
          </a:xfrm>
        </p:grpSpPr>
        <p:sp>
          <p:nvSpPr>
            <p:cNvPr id="223" name="形状"/>
            <p:cNvSpPr/>
            <p:nvPr/>
          </p:nvSpPr>
          <p:spPr>
            <a:xfrm>
              <a:off x="0" y="0"/>
              <a:ext cx="3600401" cy="1083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601"/>
                  </a:moveTo>
                  <a:lnTo>
                    <a:pt x="3600" y="5601"/>
                  </a:lnTo>
                  <a:lnTo>
                    <a:pt x="1890" y="0"/>
                  </a:lnTo>
                  <a:lnTo>
                    <a:pt x="9000" y="5601"/>
                  </a:lnTo>
                  <a:lnTo>
                    <a:pt x="21600" y="5601"/>
                  </a:lnTo>
                  <a:lnTo>
                    <a:pt x="21600" y="21600"/>
                  </a:lnTo>
                  <a:lnTo>
                    <a:pt x="0" y="21600"/>
                  </a:lnTo>
                  <a:lnTo>
                    <a:pt x="0" y="8267"/>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b="1">
                  <a:solidFill>
                    <a:srgbClr val="0000FF"/>
                  </a:solidFill>
                </a:defRPr>
              </a:pPr>
            </a:p>
          </p:txBody>
        </p:sp>
        <p:sp>
          <p:nvSpPr>
            <p:cNvPr id="224" name="调用约定 _fastcall…"/>
            <p:cNvSpPr txBox="1"/>
            <p:nvPr/>
          </p:nvSpPr>
          <p:spPr>
            <a:xfrm>
              <a:off x="45719" y="254936"/>
              <a:ext cx="3508961" cy="85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b="1">
                  <a:solidFill>
                    <a:srgbClr val="0000FF"/>
                  </a:solidFill>
                </a:defRPr>
              </a:pPr>
              <a:r>
                <a:rPr b="0">
                  <a:latin typeface="宋体"/>
                  <a:ea typeface="宋体"/>
                  <a:cs typeface="宋体"/>
                  <a:sym typeface="宋体"/>
                </a:rPr>
                <a:t>调用约定 </a:t>
              </a:r>
              <a:r>
                <a:t>_fastcall</a:t>
              </a:r>
            </a:p>
            <a:p>
              <a:pPr>
                <a:lnSpc>
                  <a:spcPts val="3000"/>
                </a:lnSpc>
                <a:defRPr b="1">
                  <a:solidFill>
                    <a:srgbClr val="0000FF"/>
                  </a:solidFill>
                </a:defRPr>
              </a:pPr>
              <a:r>
                <a:rPr b="0">
                  <a:latin typeface="宋体"/>
                  <a:ea typeface="宋体"/>
                  <a:cs typeface="宋体"/>
                  <a:sym typeface="宋体"/>
                </a:rPr>
                <a:t>寄存器传递参数</a:t>
              </a:r>
            </a:p>
          </p:txBody>
        </p:sp>
      </p:grpSp>
      <p:grpSp>
        <p:nvGrpSpPr>
          <p:cNvPr id="228" name="圆角矩形标注 7"/>
          <p:cNvGrpSpPr/>
          <p:nvPr/>
        </p:nvGrpSpPr>
        <p:grpSpPr>
          <a:xfrm>
            <a:off x="611120" y="1775151"/>
            <a:ext cx="4392929" cy="755692"/>
            <a:chOff x="0" y="0"/>
            <a:chExt cx="4392927" cy="755691"/>
          </a:xfrm>
        </p:grpSpPr>
        <p:sp>
          <p:nvSpPr>
            <p:cNvPr id="226" name="形状"/>
            <p:cNvSpPr/>
            <p:nvPr/>
          </p:nvSpPr>
          <p:spPr>
            <a:xfrm>
              <a:off x="0" y="0"/>
              <a:ext cx="4392928" cy="755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66"/>
                  </a:moveTo>
                  <a:cubicBezTo>
                    <a:pt x="0" y="1239"/>
                    <a:pt x="213" y="0"/>
                    <a:pt x="476" y="0"/>
                  </a:cubicBezTo>
                  <a:lnTo>
                    <a:pt x="3600" y="0"/>
                  </a:lnTo>
                  <a:lnTo>
                    <a:pt x="21124" y="0"/>
                  </a:lnTo>
                  <a:cubicBezTo>
                    <a:pt x="21387" y="0"/>
                    <a:pt x="21600" y="1239"/>
                    <a:pt x="21600" y="2766"/>
                  </a:cubicBezTo>
                  <a:lnTo>
                    <a:pt x="21600" y="13832"/>
                  </a:lnTo>
                  <a:cubicBezTo>
                    <a:pt x="21600" y="15360"/>
                    <a:pt x="21387" y="16598"/>
                    <a:pt x="21124" y="16598"/>
                  </a:cubicBezTo>
                  <a:lnTo>
                    <a:pt x="9000" y="16598"/>
                  </a:lnTo>
                  <a:lnTo>
                    <a:pt x="9916" y="21600"/>
                  </a:lnTo>
                  <a:lnTo>
                    <a:pt x="3600" y="16598"/>
                  </a:lnTo>
                  <a:lnTo>
                    <a:pt x="476" y="16598"/>
                  </a:lnTo>
                  <a:cubicBezTo>
                    <a:pt x="213" y="16598"/>
                    <a:pt x="0" y="15360"/>
                    <a:pt x="0" y="13832"/>
                  </a:cubicBezTo>
                  <a:lnTo>
                    <a:pt x="0" y="13832"/>
                  </a:lnTo>
                  <a:lnTo>
                    <a:pt x="0" y="9682"/>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227" name="查看如下函数cf214的目标代码："/>
            <p:cNvSpPr txBox="1"/>
            <p:nvPr/>
          </p:nvSpPr>
          <p:spPr>
            <a:xfrm>
              <a:off x="74066" y="49048"/>
              <a:ext cx="4244795" cy="482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查看如下函数</a:t>
              </a:r>
              <a:r>
                <a:t>cf214</a:t>
              </a:r>
              <a:r>
                <a:t>的目标代码：</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22"/>
                                        </p:tgtEl>
                                        <p:attrNameLst>
                                          <p:attrName>style.visibility</p:attrName>
                                        </p:attrNameLst>
                                      </p:cBhvr>
                                      <p:to>
                                        <p:strVal val="visible"/>
                                      </p:to>
                                    </p:set>
                                    <p:anim calcmode="lin" valueType="num">
                                      <p:cBhvr>
                                        <p:cTn id="7" dur="500" fill="hold"/>
                                        <p:tgtEl>
                                          <p:spTgt spid="222"/>
                                        </p:tgtEl>
                                        <p:attrNameLst>
                                          <p:attrName>ppt_x</p:attrName>
                                        </p:attrNameLst>
                                      </p:cBhvr>
                                      <p:tavLst>
                                        <p:tav tm="0">
                                          <p:val>
                                            <p:strVal val="#ppt_x"/>
                                          </p:val>
                                        </p:tav>
                                        <p:tav tm="100000">
                                          <p:val>
                                            <p:strVal val="#ppt_x"/>
                                          </p:val>
                                        </p:tav>
                                      </p:tavLst>
                                    </p:anim>
                                    <p:anim calcmode="lin" valueType="num">
                                      <p:cBhvr>
                                        <p:cTn id="8" dur="500" fill="hold"/>
                                        <p:tgtEl>
                                          <p:spTgt spid="2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225"/>
                                        </p:tgtEl>
                                        <p:attrNameLst>
                                          <p:attrName>style.visibility</p:attrName>
                                        </p:attrNameLst>
                                      </p:cBhvr>
                                      <p:to>
                                        <p:strVal val="visible"/>
                                      </p:to>
                                    </p:set>
                                    <p:animEffect filter="fade" transition="in">
                                      <p:cBhvr>
                                        <p:cTn id="13" dur="5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1"/>
      <p:bldP build="whole" bldLvl="1" animBg="1" rev="0" advAuto="0" spid="225"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Rectangle 2"/>
          <p:cNvSpPr txBox="1"/>
          <p:nvPr>
            <p:ph type="title"/>
          </p:nvPr>
        </p:nvSpPr>
        <p:spPr>
          <a:xfrm>
            <a:off x="539749" y="333375"/>
            <a:ext cx="8281990" cy="574675"/>
          </a:xfrm>
          <a:prstGeom prst="rect">
            <a:avLst/>
          </a:prstGeom>
        </p:spPr>
        <p:txBody>
          <a:bodyPr/>
          <a:lstStyle/>
          <a:p>
            <a:pPr defTabSz="704087">
              <a:defRPr b="1" sz="2772">
                <a:solidFill>
                  <a:srgbClr val="0000FF"/>
                </a:solidFill>
                <a:latin typeface="微软雅黑"/>
                <a:ea typeface="微软雅黑"/>
                <a:cs typeface="微软雅黑"/>
                <a:sym typeface="微软雅黑"/>
              </a:defRPr>
            </a:pPr>
            <a:r>
              <a:t>2.6  </a:t>
            </a:r>
            <a:r>
              <a:t>指令指针寄存器和简单控制转移</a:t>
            </a:r>
          </a:p>
        </p:txBody>
      </p:sp>
      <p:sp>
        <p:nvSpPr>
          <p:cNvPr id="111" name="Text Box 4"/>
          <p:cNvSpPr txBox="1"/>
          <p:nvPr/>
        </p:nvSpPr>
        <p:spPr>
          <a:xfrm>
            <a:off x="656907" y="1332433"/>
            <a:ext cx="7830186" cy="26355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ts val="3600"/>
              </a:lnSpc>
              <a:spcBef>
                <a:spcPts val="1800"/>
              </a:spcBef>
              <a:defRPr b="1" sz="2800">
                <a:solidFill>
                  <a:srgbClr val="0000FF"/>
                </a:solidFill>
                <a:latin typeface="微软雅黑"/>
                <a:ea typeface="微软雅黑"/>
                <a:cs typeface="微软雅黑"/>
                <a:sym typeface="微软雅黑"/>
              </a:defRPr>
            </a:pPr>
            <a:r>
              <a:t>2.6.1  </a:t>
            </a:r>
            <a:r>
              <a:t>指令指针寄存器</a:t>
            </a:r>
          </a:p>
          <a:p>
            <a:pPr algn="just">
              <a:lnSpc>
                <a:spcPts val="3600"/>
              </a:lnSpc>
              <a:spcBef>
                <a:spcPts val="1800"/>
              </a:spcBef>
              <a:defRPr b="1" sz="2800">
                <a:solidFill>
                  <a:srgbClr val="0000FF"/>
                </a:solidFill>
                <a:latin typeface="微软雅黑"/>
                <a:ea typeface="微软雅黑"/>
                <a:cs typeface="微软雅黑"/>
                <a:sym typeface="微软雅黑"/>
              </a:defRPr>
            </a:pPr>
            <a:r>
              <a:t>2.6.2  </a:t>
            </a:r>
            <a:r>
              <a:t>常用条件转移指令</a:t>
            </a:r>
          </a:p>
          <a:p>
            <a:pPr algn="just">
              <a:lnSpc>
                <a:spcPts val="3600"/>
              </a:lnSpc>
              <a:spcBef>
                <a:spcPts val="1800"/>
              </a:spcBef>
              <a:defRPr b="1" sz="2800">
                <a:solidFill>
                  <a:srgbClr val="0000FF"/>
                </a:solidFill>
                <a:latin typeface="微软雅黑"/>
                <a:ea typeface="微软雅黑"/>
                <a:cs typeface="微软雅黑"/>
                <a:sym typeface="微软雅黑"/>
              </a:defRPr>
            </a:pPr>
            <a:r>
              <a:t>2.6.3  </a:t>
            </a:r>
            <a:r>
              <a:t>比较指令和数值大小比较</a:t>
            </a:r>
          </a:p>
          <a:p>
            <a:pPr algn="just">
              <a:lnSpc>
                <a:spcPts val="3600"/>
              </a:lnSpc>
              <a:spcBef>
                <a:spcPts val="1800"/>
              </a:spcBef>
              <a:defRPr b="1" sz="2800">
                <a:solidFill>
                  <a:srgbClr val="0000FF"/>
                </a:solidFill>
                <a:latin typeface="微软雅黑"/>
                <a:ea typeface="微软雅黑"/>
                <a:cs typeface="微软雅黑"/>
                <a:sym typeface="微软雅黑"/>
              </a:defRPr>
            </a:pPr>
            <a:r>
              <a:t>2.6.4  </a:t>
            </a:r>
            <a:r>
              <a:t>简单无条件转移指令</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2.6.3  </a:t>
            </a:r>
            <a:r>
              <a:t>比较指令和数值大小比较</a:t>
            </a:r>
          </a:p>
        </p:txBody>
      </p:sp>
      <p:sp>
        <p:nvSpPr>
          <p:cNvPr id="231"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比较数值大小</a:t>
            </a:r>
          </a:p>
        </p:txBody>
      </p:sp>
      <p:sp>
        <p:nvSpPr>
          <p:cNvPr id="232" name="Text Box 5"/>
          <p:cNvSpPr txBox="1"/>
          <p:nvPr/>
        </p:nvSpPr>
        <p:spPr>
          <a:xfrm>
            <a:off x="657279" y="2688126"/>
            <a:ext cx="7901449" cy="2645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eax, 1</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cmp   ecx, 13                  ;x</a:t>
            </a:r>
            <a:r>
              <a:t>与</a:t>
            </a:r>
            <a:r>
              <a:t>13</a:t>
            </a:r>
            <a:r>
              <a:t>比较</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0000FF"/>
                </a:solidFill>
              </a:rPr>
              <a:t>jl    SHORT  LN1cf214          </a:t>
            </a:r>
            <a:r>
              <a:t>;</a:t>
            </a:r>
            <a:r>
              <a:t>小于，则转移</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cmp   edx, 28                  ;y</a:t>
            </a:r>
            <a:r>
              <a:t>与</a:t>
            </a:r>
            <a:r>
              <a:t>28</a:t>
            </a:r>
            <a:r>
              <a:t>比较</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0000FF"/>
                </a:solidFill>
              </a:rPr>
              <a:t>jg    SHORT  LN1cf214          </a:t>
            </a:r>
            <a:r>
              <a:t>;</a:t>
            </a:r>
            <a:r>
              <a:t>大于，则转移</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eax, 2</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LN1cf214:</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ret                            ;</a:t>
            </a:r>
            <a:r>
              <a:t>返回到调用者，函数</a:t>
            </a:r>
            <a:r>
              <a:t>cf23</a:t>
            </a:r>
            <a:r>
              <a:t>结束返回</a:t>
            </a:r>
          </a:p>
        </p:txBody>
      </p:sp>
      <p:grpSp>
        <p:nvGrpSpPr>
          <p:cNvPr id="235" name="矩形标注 7"/>
          <p:cNvGrpSpPr/>
          <p:nvPr/>
        </p:nvGrpSpPr>
        <p:grpSpPr>
          <a:xfrm>
            <a:off x="1704863" y="5380775"/>
            <a:ext cx="4896546" cy="784529"/>
            <a:chOff x="0" y="0"/>
            <a:chExt cx="4896544" cy="784528"/>
          </a:xfrm>
        </p:grpSpPr>
        <p:sp>
          <p:nvSpPr>
            <p:cNvPr id="233" name="形状"/>
            <p:cNvSpPr/>
            <p:nvPr/>
          </p:nvSpPr>
          <p:spPr>
            <a:xfrm>
              <a:off x="0" y="0"/>
              <a:ext cx="4896545" cy="784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722"/>
                  </a:moveTo>
                  <a:lnTo>
                    <a:pt x="3600" y="7722"/>
                  </a:lnTo>
                  <a:lnTo>
                    <a:pt x="3043" y="0"/>
                  </a:lnTo>
                  <a:lnTo>
                    <a:pt x="9000" y="7722"/>
                  </a:lnTo>
                  <a:lnTo>
                    <a:pt x="21600" y="7722"/>
                  </a:lnTo>
                  <a:lnTo>
                    <a:pt x="21600" y="21600"/>
                  </a:lnTo>
                  <a:lnTo>
                    <a:pt x="0" y="21600"/>
                  </a:lnTo>
                  <a:lnTo>
                    <a:pt x="0" y="10035"/>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defRPr b="1">
                  <a:solidFill>
                    <a:srgbClr val="0000FF"/>
                  </a:solidFill>
                </a:defRPr>
              </a:pPr>
            </a:p>
          </p:txBody>
        </p:sp>
        <p:sp>
          <p:nvSpPr>
            <p:cNvPr id="234" name="符号“SHORT”表示转移目的地就在附近"/>
            <p:cNvSpPr txBox="1"/>
            <p:nvPr/>
          </p:nvSpPr>
          <p:spPr>
            <a:xfrm>
              <a:off x="45719" y="328030"/>
              <a:ext cx="4805105"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b="1">
                  <a:solidFill>
                    <a:srgbClr val="0000FF"/>
                  </a:solidFill>
                </a:defRPr>
              </a:pPr>
              <a:r>
                <a:rPr b="0">
                  <a:latin typeface="宋体"/>
                  <a:ea typeface="宋体"/>
                  <a:cs typeface="宋体"/>
                  <a:sym typeface="宋体"/>
                </a:rPr>
                <a:t>符号“</a:t>
              </a:r>
              <a:r>
                <a:rPr b="0">
                  <a:latin typeface="宋体"/>
                  <a:ea typeface="宋体"/>
                  <a:cs typeface="宋体"/>
                  <a:sym typeface="宋体"/>
                </a:rPr>
                <a:t>SHORT”</a:t>
              </a:r>
              <a:r>
                <a:rPr b="0">
                  <a:latin typeface="宋体"/>
                  <a:ea typeface="宋体"/>
                  <a:cs typeface="宋体"/>
                  <a:sym typeface="宋体"/>
                </a:rPr>
                <a:t>表示转移目的地就在附近</a:t>
              </a:r>
            </a:p>
          </p:txBody>
        </p:sp>
      </p:grpSp>
      <p:grpSp>
        <p:nvGrpSpPr>
          <p:cNvPr id="238" name="矩形标注 8"/>
          <p:cNvGrpSpPr/>
          <p:nvPr/>
        </p:nvGrpSpPr>
        <p:grpSpPr>
          <a:xfrm>
            <a:off x="5164011" y="1775151"/>
            <a:ext cx="3283237" cy="1111496"/>
            <a:chOff x="0" y="0"/>
            <a:chExt cx="3283236" cy="1111495"/>
          </a:xfrm>
        </p:grpSpPr>
        <p:sp>
          <p:nvSpPr>
            <p:cNvPr id="236" name="形状"/>
            <p:cNvSpPr/>
            <p:nvPr/>
          </p:nvSpPr>
          <p:spPr>
            <a:xfrm>
              <a:off x="0" y="0"/>
              <a:ext cx="3283237" cy="11114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3" y="0"/>
                  </a:moveTo>
                  <a:lnTo>
                    <a:pt x="21600" y="0"/>
                  </a:lnTo>
                  <a:lnTo>
                    <a:pt x="21600" y="16500"/>
                  </a:lnTo>
                  <a:lnTo>
                    <a:pt x="9491" y="16500"/>
                  </a:lnTo>
                  <a:lnTo>
                    <a:pt x="0" y="21600"/>
                  </a:lnTo>
                  <a:lnTo>
                    <a:pt x="4302" y="16500"/>
                  </a:lnTo>
                  <a:lnTo>
                    <a:pt x="843" y="16500"/>
                  </a:lnTo>
                  <a:lnTo>
                    <a:pt x="843" y="9625"/>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26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p>
          </p:txBody>
        </p:sp>
        <p:sp>
          <p:nvSpPr>
            <p:cNvPr id="237" name="ECX传递x  ,   EDX传递y…"/>
            <p:cNvSpPr txBox="1"/>
            <p:nvPr/>
          </p:nvSpPr>
          <p:spPr>
            <a:xfrm>
              <a:off x="173787" y="42757"/>
              <a:ext cx="3063730" cy="7635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26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ECX</a:t>
              </a:r>
              <a:r>
                <a:t>传递</a:t>
              </a:r>
              <a:r>
                <a:t>x  ,   EDX</a:t>
              </a:r>
              <a:r>
                <a:t>传递</a:t>
              </a:r>
              <a:r>
                <a:t>y</a:t>
              </a:r>
              <a:endParaRPr>
                <a:solidFill>
                  <a:schemeClr val="accent3">
                    <a:lumOff val="44000"/>
                  </a:schemeClr>
                </a:solidFill>
              </a:endParaRPr>
            </a:p>
            <a:p>
              <a:pPr>
                <a:lnSpc>
                  <a:spcPts val="26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EAX</a:t>
              </a:r>
              <a:r>
                <a:t>作为变量</a:t>
              </a:r>
              <a:r>
                <a:t>z</a:t>
              </a:r>
            </a:p>
          </p:txBody>
        </p:sp>
      </p:grpSp>
      <p:grpSp>
        <p:nvGrpSpPr>
          <p:cNvPr id="241" name="圆角矩形标注 9"/>
          <p:cNvGrpSpPr/>
          <p:nvPr/>
        </p:nvGrpSpPr>
        <p:grpSpPr>
          <a:xfrm>
            <a:off x="611120" y="1775151"/>
            <a:ext cx="4392929" cy="755692"/>
            <a:chOff x="0" y="0"/>
            <a:chExt cx="4392927" cy="755691"/>
          </a:xfrm>
        </p:grpSpPr>
        <p:sp>
          <p:nvSpPr>
            <p:cNvPr id="239" name="形状"/>
            <p:cNvSpPr/>
            <p:nvPr/>
          </p:nvSpPr>
          <p:spPr>
            <a:xfrm>
              <a:off x="0" y="0"/>
              <a:ext cx="4392928" cy="755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66"/>
                  </a:moveTo>
                  <a:cubicBezTo>
                    <a:pt x="0" y="1239"/>
                    <a:pt x="213" y="0"/>
                    <a:pt x="476" y="0"/>
                  </a:cubicBezTo>
                  <a:lnTo>
                    <a:pt x="3600" y="0"/>
                  </a:lnTo>
                  <a:lnTo>
                    <a:pt x="21124" y="0"/>
                  </a:lnTo>
                  <a:cubicBezTo>
                    <a:pt x="21387" y="0"/>
                    <a:pt x="21600" y="1239"/>
                    <a:pt x="21600" y="2766"/>
                  </a:cubicBezTo>
                  <a:lnTo>
                    <a:pt x="21600" y="13832"/>
                  </a:lnTo>
                  <a:cubicBezTo>
                    <a:pt x="21600" y="15360"/>
                    <a:pt x="21387" y="16598"/>
                    <a:pt x="21124" y="16598"/>
                  </a:cubicBezTo>
                  <a:lnTo>
                    <a:pt x="9000" y="16598"/>
                  </a:lnTo>
                  <a:lnTo>
                    <a:pt x="9916" y="21600"/>
                  </a:lnTo>
                  <a:lnTo>
                    <a:pt x="3600" y="16598"/>
                  </a:lnTo>
                  <a:lnTo>
                    <a:pt x="476" y="16598"/>
                  </a:lnTo>
                  <a:cubicBezTo>
                    <a:pt x="213" y="16598"/>
                    <a:pt x="0" y="15360"/>
                    <a:pt x="0" y="13832"/>
                  </a:cubicBezTo>
                  <a:lnTo>
                    <a:pt x="0" y="13832"/>
                  </a:lnTo>
                  <a:lnTo>
                    <a:pt x="0" y="9682"/>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240" name="函数cf214的目标代码："/>
            <p:cNvSpPr txBox="1"/>
            <p:nvPr/>
          </p:nvSpPr>
          <p:spPr>
            <a:xfrm>
              <a:off x="74066" y="49048"/>
              <a:ext cx="4244795" cy="482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函数</a:t>
              </a:r>
              <a:r>
                <a:t>cf214</a:t>
              </a:r>
              <a:r>
                <a:t>的目标代码：</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238"/>
                                        </p:tgtEl>
                                        <p:attrNameLst>
                                          <p:attrName>style.visibility</p:attrName>
                                        </p:attrNameLst>
                                      </p:cBhvr>
                                      <p:to>
                                        <p:strVal val="visible"/>
                                      </p:to>
                                    </p:set>
                                    <p:animEffect filter="wipe(down)" transition="in">
                                      <p:cBhvr>
                                        <p:cTn id="7" dur="500"/>
                                        <p:tgtEl>
                                          <p:spTgt spid="23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2" grpId="2" fill="hold">
                                  <p:stCondLst>
                                    <p:cond delay="0"/>
                                  </p:stCondLst>
                                  <p:iterate type="el" backwards="0">
                                    <p:tmAbs val="0"/>
                                  </p:iterate>
                                  <p:childTnLst>
                                    <p:set>
                                      <p:cBhvr>
                                        <p:cTn id="11" fill="hold"/>
                                        <p:tgtEl>
                                          <p:spTgt spid="235"/>
                                        </p:tgtEl>
                                        <p:attrNameLst>
                                          <p:attrName>style.visibility</p:attrName>
                                        </p:attrNameLst>
                                      </p:cBhvr>
                                      <p:to>
                                        <p:strVal val="visible"/>
                                      </p:to>
                                    </p:set>
                                    <p:animEffect filter="wipe(down)" transition="in">
                                      <p:cBhvr>
                                        <p:cTn id="12" dur="5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8" grpId="1"/>
      <p:bldP build="whole" bldLvl="1" animBg="1" rev="0" advAuto="0" spid="235" grpId="2"/>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2.6.4  </a:t>
            </a:r>
            <a:r>
              <a:t>简单无条件转移指令</a:t>
            </a:r>
          </a:p>
        </p:txBody>
      </p:sp>
      <p:grpSp>
        <p:nvGrpSpPr>
          <p:cNvPr id="251" name="云形标注 2"/>
          <p:cNvGrpSpPr/>
          <p:nvPr/>
        </p:nvGrpSpPr>
        <p:grpSpPr>
          <a:xfrm>
            <a:off x="1688017" y="1779791"/>
            <a:ext cx="4326211" cy="2483303"/>
            <a:chOff x="0" y="0"/>
            <a:chExt cx="4326209" cy="2483301"/>
          </a:xfrm>
        </p:grpSpPr>
        <p:grpSp>
          <p:nvGrpSpPr>
            <p:cNvPr id="249" name="成组"/>
            <p:cNvGrpSpPr/>
            <p:nvPr/>
          </p:nvGrpSpPr>
          <p:grpSpPr>
            <a:xfrm>
              <a:off x="-1" y="0"/>
              <a:ext cx="4326211" cy="2483302"/>
              <a:chOff x="0" y="0"/>
              <a:chExt cx="4326209" cy="2483301"/>
            </a:xfrm>
          </p:grpSpPr>
          <p:sp>
            <p:nvSpPr>
              <p:cNvPr id="244" name="形状"/>
              <p:cNvSpPr/>
              <p:nvPr/>
            </p:nvSpPr>
            <p:spPr>
              <a:xfrm>
                <a:off x="0" y="-1"/>
                <a:ext cx="4326210" cy="2164440"/>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66FF33"/>
              </a:solid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p>
            </p:txBody>
          </p:sp>
          <p:sp>
            <p:nvSpPr>
              <p:cNvPr id="245" name="圆形"/>
              <p:cNvSpPr/>
              <p:nvPr/>
            </p:nvSpPr>
            <p:spPr>
              <a:xfrm>
                <a:off x="1250632" y="1993017"/>
                <a:ext cx="360041" cy="360041"/>
              </a:xfrm>
              <a:prstGeom prst="ellipse">
                <a:avLst/>
              </a:prstGeom>
              <a:solidFill>
                <a:srgbClr val="66FF33"/>
              </a:solid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p>
            </p:txBody>
          </p:sp>
          <p:sp>
            <p:nvSpPr>
              <p:cNvPr id="246" name="圆形"/>
              <p:cNvSpPr/>
              <p:nvPr/>
            </p:nvSpPr>
            <p:spPr>
              <a:xfrm>
                <a:off x="1193936" y="2228081"/>
                <a:ext cx="240027" cy="240027"/>
              </a:xfrm>
              <a:prstGeom prst="ellipse">
                <a:avLst/>
              </a:prstGeom>
              <a:solidFill>
                <a:srgbClr val="66FF33"/>
              </a:solid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p>
            </p:txBody>
          </p:sp>
          <p:sp>
            <p:nvSpPr>
              <p:cNvPr id="247" name="圆形"/>
              <p:cNvSpPr/>
              <p:nvPr/>
            </p:nvSpPr>
            <p:spPr>
              <a:xfrm>
                <a:off x="1203809" y="2363287"/>
                <a:ext cx="120015" cy="120015"/>
              </a:xfrm>
              <a:prstGeom prst="ellipse">
                <a:avLst/>
              </a:prstGeom>
              <a:solidFill>
                <a:srgbClr val="66FF33"/>
              </a:solid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p>
            </p:txBody>
          </p:sp>
          <p:sp>
            <p:nvSpPr>
              <p:cNvPr id="248" name="形状"/>
              <p:cNvSpPr/>
              <p:nvPr/>
            </p:nvSpPr>
            <p:spPr>
              <a:xfrm>
                <a:off x="219675" y="110059"/>
                <a:ext cx="3964253" cy="1837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p>
            </p:txBody>
          </p:sp>
        </p:grpSp>
        <p:sp>
          <p:nvSpPr>
            <p:cNvPr id="250" name="无条件转移指令…"/>
            <p:cNvSpPr txBox="1"/>
            <p:nvPr/>
          </p:nvSpPr>
          <p:spPr>
            <a:xfrm>
              <a:off x="644848" y="285472"/>
              <a:ext cx="2730875" cy="1475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无条件转移指令</a:t>
              </a:r>
            </a:p>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类似于高级语言的</a:t>
              </a:r>
            </a:p>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goto</a:t>
              </a:r>
              <a:r>
                <a:t>语句</a:t>
              </a: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2.6.4  </a:t>
            </a:r>
            <a:r>
              <a:t>简单无条件转移指令</a:t>
            </a:r>
          </a:p>
        </p:txBody>
      </p:sp>
      <p:sp>
        <p:nvSpPr>
          <p:cNvPr id="254"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无条件转移指令（</a:t>
            </a:r>
            <a:r>
              <a:t>JMP</a:t>
            </a:r>
            <a:r>
              <a:rPr b="0">
                <a:latin typeface="宋体"/>
                <a:ea typeface="宋体"/>
                <a:cs typeface="宋体"/>
                <a:sym typeface="宋体"/>
              </a:rPr>
              <a:t>）</a:t>
            </a:r>
          </a:p>
        </p:txBody>
      </p:sp>
      <p:sp>
        <p:nvSpPr>
          <p:cNvPr id="255" name="Text Box 5"/>
          <p:cNvSpPr txBox="1"/>
          <p:nvPr/>
        </p:nvSpPr>
        <p:spPr>
          <a:xfrm>
            <a:off x="656907" y="2820665"/>
            <a:ext cx="7833361" cy="11704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600"/>
              </a:lnSpc>
              <a:spcBef>
                <a:spcPts val="1200"/>
              </a:spcBef>
              <a:buSzPct val="100000"/>
              <a:buChar char="●"/>
              <a:defRPr b="1" sz="2400"/>
            </a:pPr>
            <a:r>
              <a:rPr b="0">
                <a:latin typeface="宋体"/>
                <a:ea typeface="宋体"/>
                <a:cs typeface="宋体"/>
                <a:sym typeface="宋体"/>
              </a:rPr>
              <a:t>指令使控制无条件地转移到标号</a:t>
            </a:r>
            <a:r>
              <a:rPr b="0">
                <a:latin typeface="宋体"/>
                <a:ea typeface="宋体"/>
                <a:cs typeface="宋体"/>
                <a:sym typeface="宋体"/>
              </a:rPr>
              <a:t>LABEL</a:t>
            </a:r>
            <a:r>
              <a:rPr b="0">
                <a:latin typeface="宋体"/>
                <a:ea typeface="宋体"/>
                <a:cs typeface="宋体"/>
                <a:sym typeface="宋体"/>
              </a:rPr>
              <a:t>位置处。</a:t>
            </a:r>
            <a:endParaRPr b="0">
              <a:latin typeface="宋体"/>
              <a:ea typeface="宋体"/>
              <a:cs typeface="宋体"/>
              <a:sym typeface="宋体"/>
            </a:endParaRPr>
          </a:p>
          <a:p>
            <a:pPr marL="342900" indent="-342900">
              <a:lnSpc>
                <a:spcPts val="3600"/>
              </a:lnSpc>
              <a:spcBef>
                <a:spcPts val="1200"/>
              </a:spcBef>
              <a:buSzPct val="100000"/>
              <a:buChar char="●"/>
              <a:defRPr b="1" sz="2400"/>
            </a:pPr>
            <a:r>
              <a:rPr b="0">
                <a:latin typeface="宋体"/>
                <a:ea typeface="宋体"/>
                <a:cs typeface="宋体"/>
                <a:sym typeface="宋体"/>
              </a:rPr>
              <a:t>所谓无条件是指没有任何前提，肯定实施转移。</a:t>
            </a:r>
          </a:p>
        </p:txBody>
      </p:sp>
      <p:sp>
        <p:nvSpPr>
          <p:cNvPr id="256" name="Text Box 6"/>
          <p:cNvSpPr txBox="1"/>
          <p:nvPr/>
        </p:nvSpPr>
        <p:spPr>
          <a:xfrm>
            <a:off x="653359" y="1700808"/>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buSzPct val="100000"/>
              <a:buChar char="✓"/>
              <a:defRPr b="1" sz="2400">
                <a:latin typeface="Times New Roman"/>
                <a:ea typeface="Times New Roman"/>
                <a:cs typeface="Times New Roman"/>
                <a:sym typeface="Times New Roman"/>
              </a:defRPr>
            </a:pPr>
            <a:r>
              <a:t> </a:t>
            </a:r>
            <a:r>
              <a:rPr b="0">
                <a:latin typeface="宋体"/>
                <a:ea typeface="宋体"/>
                <a:cs typeface="宋体"/>
                <a:sym typeface="宋体"/>
              </a:rPr>
              <a:t>无条件转移指令的一般格式</a:t>
            </a:r>
          </a:p>
        </p:txBody>
      </p:sp>
      <p:sp>
        <p:nvSpPr>
          <p:cNvPr id="257" name="Text Box 7"/>
          <p:cNvSpPr txBox="1"/>
          <p:nvPr/>
        </p:nvSpPr>
        <p:spPr>
          <a:xfrm>
            <a:off x="683568" y="2251719"/>
            <a:ext cx="5257801" cy="421393"/>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defRPr b="1" sz="2400">
                <a:solidFill>
                  <a:srgbClr val="FFFF00"/>
                </a:solidFill>
                <a:latin typeface="Times New Roman"/>
                <a:ea typeface="Times New Roman"/>
                <a:cs typeface="Times New Roman"/>
                <a:sym typeface="Times New Roman"/>
              </a:defRPr>
            </a:lvl1pPr>
          </a:lstStyle>
          <a:p>
            <a:pPr/>
            <a:r>
              <a:t>JMP    LABEL</a:t>
            </a:r>
          </a:p>
        </p:txBody>
      </p:sp>
      <p:grpSp>
        <p:nvGrpSpPr>
          <p:cNvPr id="260" name="矩形标注 7"/>
          <p:cNvGrpSpPr/>
          <p:nvPr/>
        </p:nvGrpSpPr>
        <p:grpSpPr>
          <a:xfrm>
            <a:off x="755576" y="4192825"/>
            <a:ext cx="3600401" cy="1180392"/>
            <a:chOff x="0" y="0"/>
            <a:chExt cx="3600400" cy="1180391"/>
          </a:xfrm>
        </p:grpSpPr>
        <p:sp>
          <p:nvSpPr>
            <p:cNvPr id="258" name="形状"/>
            <p:cNvSpPr/>
            <p:nvPr/>
          </p:nvSpPr>
          <p:spPr>
            <a:xfrm>
              <a:off x="0" y="0"/>
              <a:ext cx="3600401" cy="1180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423"/>
                  </a:moveTo>
                  <a:lnTo>
                    <a:pt x="3600" y="8423"/>
                  </a:lnTo>
                  <a:lnTo>
                    <a:pt x="2287" y="0"/>
                  </a:lnTo>
                  <a:lnTo>
                    <a:pt x="9000" y="8423"/>
                  </a:lnTo>
                  <a:lnTo>
                    <a:pt x="21600" y="8423"/>
                  </a:lnTo>
                  <a:lnTo>
                    <a:pt x="21600" y="21600"/>
                  </a:lnTo>
                  <a:lnTo>
                    <a:pt x="0" y="21600"/>
                  </a:lnTo>
                  <a:lnTo>
                    <a:pt x="0" y="10619"/>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defRPr b="1" sz="2000">
                  <a:solidFill>
                    <a:srgbClr val="0000FF"/>
                  </a:solidFill>
                </a:defRPr>
              </a:pPr>
            </a:p>
          </p:txBody>
        </p:sp>
        <p:sp>
          <p:nvSpPr>
            <p:cNvPr id="259" name="无条件  段内  直接  转移指令"/>
            <p:cNvSpPr txBox="1"/>
            <p:nvPr/>
          </p:nvSpPr>
          <p:spPr>
            <a:xfrm>
              <a:off x="45719" y="596830"/>
              <a:ext cx="3508961"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b="1" sz="2000">
                  <a:solidFill>
                    <a:srgbClr val="0000FF"/>
                  </a:solidFill>
                </a:defRPr>
              </a:pPr>
              <a:r>
                <a:rPr b="0">
                  <a:latin typeface="宋体"/>
                  <a:ea typeface="宋体"/>
                  <a:cs typeface="宋体"/>
                  <a:sym typeface="宋体"/>
                </a:rPr>
                <a:t>无条件  </a:t>
              </a:r>
              <a:r>
                <a:rPr b="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rPr>
                <a:t>段内  直接  </a:t>
              </a:r>
              <a:r>
                <a:rPr b="0">
                  <a:latin typeface="宋体"/>
                  <a:ea typeface="宋体"/>
                  <a:cs typeface="宋体"/>
                  <a:sym typeface="宋体"/>
                </a:rPr>
                <a:t>转移指令</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60"/>
                                        </p:tgtEl>
                                        <p:attrNameLst>
                                          <p:attrName>style.visibility</p:attrName>
                                        </p:attrNameLst>
                                      </p:cBhvr>
                                      <p:to>
                                        <p:strVal val="visible"/>
                                      </p:to>
                                    </p:set>
                                    <p:anim calcmode="lin" valueType="num">
                                      <p:cBhvr>
                                        <p:cTn id="7" dur="500" fill="hold"/>
                                        <p:tgtEl>
                                          <p:spTgt spid="260"/>
                                        </p:tgtEl>
                                        <p:attrNameLst>
                                          <p:attrName>ppt_x</p:attrName>
                                        </p:attrNameLst>
                                      </p:cBhvr>
                                      <p:tavLst>
                                        <p:tav tm="0">
                                          <p:val>
                                            <p:strVal val="#ppt_x"/>
                                          </p:val>
                                        </p:tav>
                                        <p:tav tm="100000">
                                          <p:val>
                                            <p:strVal val="#ppt_x"/>
                                          </p:val>
                                        </p:tav>
                                      </p:tavLst>
                                    </p:anim>
                                    <p:anim calcmode="lin" valueType="num">
                                      <p:cBhvr>
                                        <p:cTn id="8" dur="500" fill="hold"/>
                                        <p:tgtEl>
                                          <p:spTgt spid="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2.6.4  </a:t>
            </a:r>
            <a:r>
              <a:t>简单无条件转移指令</a:t>
            </a:r>
          </a:p>
        </p:txBody>
      </p:sp>
      <p:sp>
        <p:nvSpPr>
          <p:cNvPr id="263"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无条件转移指令（直接、段内）</a:t>
            </a:r>
          </a:p>
        </p:txBody>
      </p:sp>
      <p:sp>
        <p:nvSpPr>
          <p:cNvPr id="264" name="Text Box 5"/>
          <p:cNvSpPr txBox="1"/>
          <p:nvPr/>
        </p:nvSpPr>
        <p:spPr>
          <a:xfrm>
            <a:off x="621981" y="2924944"/>
            <a:ext cx="8512811" cy="25620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CMP   ECX, 3           ;</a:t>
            </a:r>
            <a:r>
              <a:t>比较</a:t>
            </a:r>
            <a:r>
              <a:t>ECX</a:t>
            </a:r>
            <a:r>
              <a:t>和</a:t>
            </a:r>
            <a:r>
              <a:t>3 </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JAE   LAB1             ;</a:t>
            </a:r>
            <a:r>
              <a:t>如</a:t>
            </a:r>
            <a:r>
              <a:t>ECX&gt;=3</a:t>
            </a:r>
            <a:r>
              <a:t>，转移到标号</a:t>
            </a:r>
            <a:r>
              <a:t>NEXT</a:t>
            </a:r>
            <a:r>
              <a:t>处</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EAX, 7           ;</a:t>
            </a:r>
            <a:r>
              <a:t>否则，</a:t>
            </a:r>
            <a:r>
              <a:t>ECX=7</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JMP   LAB2             </a:t>
            </a:r>
            <a:r>
              <a:t>;</a:t>
            </a:r>
            <a:r>
              <a:t>无条件转移到</a:t>
            </a:r>
            <a:r>
              <a:t>LAB2</a:t>
            </a:r>
            <a:r>
              <a:t>处</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LAB1:</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EAX, 5</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LAB2: </a:t>
            </a:r>
          </a:p>
        </p:txBody>
      </p:sp>
      <p:grpSp>
        <p:nvGrpSpPr>
          <p:cNvPr id="267" name="圆角矩形标注 8"/>
          <p:cNvGrpSpPr/>
          <p:nvPr/>
        </p:nvGrpSpPr>
        <p:grpSpPr>
          <a:xfrm>
            <a:off x="565983" y="1772816"/>
            <a:ext cx="6814330" cy="1113717"/>
            <a:chOff x="0" y="0"/>
            <a:chExt cx="6814328" cy="1113716"/>
          </a:xfrm>
        </p:grpSpPr>
        <p:sp>
          <p:nvSpPr>
            <p:cNvPr id="265" name="形状"/>
            <p:cNvSpPr/>
            <p:nvPr/>
          </p:nvSpPr>
          <p:spPr>
            <a:xfrm>
              <a:off x="0" y="0"/>
              <a:ext cx="6814329" cy="11137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003"/>
                  </a:moveTo>
                  <a:cubicBezTo>
                    <a:pt x="0" y="1345"/>
                    <a:pt x="220" y="0"/>
                    <a:pt x="491" y="0"/>
                  </a:cubicBezTo>
                  <a:lnTo>
                    <a:pt x="3600" y="0"/>
                  </a:lnTo>
                  <a:lnTo>
                    <a:pt x="21109" y="0"/>
                  </a:lnTo>
                  <a:cubicBezTo>
                    <a:pt x="21380" y="0"/>
                    <a:pt x="21600" y="1345"/>
                    <a:pt x="21600" y="3003"/>
                  </a:cubicBezTo>
                  <a:lnTo>
                    <a:pt x="21600" y="15017"/>
                  </a:lnTo>
                  <a:cubicBezTo>
                    <a:pt x="21600" y="16675"/>
                    <a:pt x="21380" y="18020"/>
                    <a:pt x="21109" y="18020"/>
                  </a:cubicBezTo>
                  <a:lnTo>
                    <a:pt x="9000" y="18020"/>
                  </a:lnTo>
                  <a:lnTo>
                    <a:pt x="8452" y="21600"/>
                  </a:lnTo>
                  <a:lnTo>
                    <a:pt x="3600" y="18020"/>
                  </a:lnTo>
                  <a:lnTo>
                    <a:pt x="491" y="18020"/>
                  </a:lnTo>
                  <a:cubicBezTo>
                    <a:pt x="220" y="18020"/>
                    <a:pt x="0" y="16675"/>
                    <a:pt x="0" y="15017"/>
                  </a:cubicBezTo>
                  <a:lnTo>
                    <a:pt x="0" y="15017"/>
                  </a:lnTo>
                  <a:lnTo>
                    <a:pt x="0" y="10512"/>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266" name="把寄存器ECX中的值视为无符号数。…"/>
            <p:cNvSpPr txBox="1"/>
            <p:nvPr/>
          </p:nvSpPr>
          <p:spPr>
            <a:xfrm>
              <a:off x="91076" y="32766"/>
              <a:ext cx="6632176" cy="86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把寄存器</a:t>
              </a:r>
              <a:r>
                <a:t>ECX</a:t>
              </a:r>
              <a:r>
                <a:t>中的值视为无符号数。</a:t>
              </a:r>
            </a:p>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当</a:t>
              </a:r>
              <a:r>
                <a:t>ECX</a:t>
              </a:r>
              <a:r>
                <a:t>中的值大于等于</a:t>
              </a:r>
              <a:r>
                <a:t>3</a:t>
              </a:r>
              <a:r>
                <a:t>时，使</a:t>
              </a:r>
              <a:r>
                <a:t>EAX</a:t>
              </a:r>
              <a:r>
                <a:t>为</a:t>
              </a:r>
              <a:r>
                <a:t>5</a:t>
              </a:r>
              <a:r>
                <a:t>；否则使</a:t>
              </a:r>
              <a:r>
                <a:t>EAX</a:t>
              </a:r>
              <a:r>
                <a:t>为</a:t>
              </a:r>
              <a:r>
                <a:t>7</a:t>
              </a:r>
              <a:r>
                <a:t>。</a:t>
              </a:r>
            </a:p>
          </p:txBody>
        </p:sp>
      </p:grpSp>
      <p:grpSp>
        <p:nvGrpSpPr>
          <p:cNvPr id="270" name="矩形标注 9"/>
          <p:cNvGrpSpPr/>
          <p:nvPr/>
        </p:nvGrpSpPr>
        <p:grpSpPr>
          <a:xfrm>
            <a:off x="3275855" y="4815203"/>
            <a:ext cx="4608513" cy="1345774"/>
            <a:chOff x="0" y="0"/>
            <a:chExt cx="4608512" cy="1345772"/>
          </a:xfrm>
        </p:grpSpPr>
        <p:sp>
          <p:nvSpPr>
            <p:cNvPr id="268" name="形状"/>
            <p:cNvSpPr/>
            <p:nvPr/>
          </p:nvSpPr>
          <p:spPr>
            <a:xfrm>
              <a:off x="0" y="0"/>
              <a:ext cx="4608513" cy="1345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333"/>
                  </a:moveTo>
                  <a:lnTo>
                    <a:pt x="3600" y="4333"/>
                  </a:lnTo>
                  <a:lnTo>
                    <a:pt x="1946" y="0"/>
                  </a:lnTo>
                  <a:lnTo>
                    <a:pt x="9000" y="4333"/>
                  </a:lnTo>
                  <a:lnTo>
                    <a:pt x="21600" y="4333"/>
                  </a:lnTo>
                  <a:lnTo>
                    <a:pt x="21600" y="21600"/>
                  </a:lnTo>
                  <a:lnTo>
                    <a:pt x="0" y="21600"/>
                  </a:lnTo>
                  <a:lnTo>
                    <a:pt x="0" y="7211"/>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269" name="效率上，这样的代码片段并不好；…"/>
            <p:cNvSpPr txBox="1"/>
            <p:nvPr/>
          </p:nvSpPr>
          <p:spPr>
            <a:xfrm>
              <a:off x="45719" y="376076"/>
              <a:ext cx="4517073" cy="86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b="1" sz="2000">
                  <a:solidFill>
                    <a:srgbClr val="0000FF"/>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效率上，这样的代码片段并不好；</a:t>
              </a:r>
              <a:endParaRPr>
                <a:solidFill>
                  <a:schemeClr val="accent3">
                    <a:lumOff val="44000"/>
                  </a:schemeClr>
                </a:solidFill>
              </a:endParaRPr>
            </a:p>
            <a:p>
              <a:pPr>
                <a:lnSpc>
                  <a:spcPts val="3000"/>
                </a:lnSpc>
                <a:defRPr b="1" sz="2000">
                  <a:solidFill>
                    <a:srgbClr val="0000FF"/>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可读性，可以接受</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64"/>
                                        </p:tgtEl>
                                        <p:attrNameLst>
                                          <p:attrName>style.visibility</p:attrName>
                                        </p:attrNameLst>
                                      </p:cBhvr>
                                      <p:to>
                                        <p:strVal val="visible"/>
                                      </p:to>
                                    </p:set>
                                    <p:animEffect filter="wipe(left)" transition="in">
                                      <p:cBhvr>
                                        <p:cTn id="7" dur="5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270"/>
                                        </p:tgtEl>
                                        <p:attrNameLst>
                                          <p:attrName>style.visibility</p:attrName>
                                        </p:attrNameLst>
                                      </p:cBhvr>
                                      <p:to>
                                        <p:strVal val="visible"/>
                                      </p:to>
                                    </p:set>
                                    <p:animEffect filter="fade" transition="in">
                                      <p:cBhvr>
                                        <p:cTn id="12"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4" grpId="1"/>
      <p:bldP build="whole" bldLvl="1" animBg="1" rev="0" advAuto="0" spid="270" grpId="2"/>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2.6.4  </a:t>
            </a:r>
            <a:r>
              <a:t>简单无条件转移指令</a:t>
            </a:r>
          </a:p>
        </p:txBody>
      </p:sp>
      <p:sp>
        <p:nvSpPr>
          <p:cNvPr id="273"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示例</a:t>
            </a:r>
          </a:p>
        </p:txBody>
      </p:sp>
      <p:sp>
        <p:nvSpPr>
          <p:cNvPr id="274" name="Text Box 5"/>
          <p:cNvSpPr txBox="1"/>
          <p:nvPr/>
        </p:nvSpPr>
        <p:spPr>
          <a:xfrm>
            <a:off x="657280" y="2417106"/>
            <a:ext cx="6749320" cy="39844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int  _fastcall  cf215(int x, int y)</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int  z;</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if  ( x &gt; 10 )            //</a:t>
            </a:r>
            <a:r>
              <a:t>语句</a:t>
            </a:r>
            <a:r>
              <a:t>A</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z = 3*x+4*y+7;</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else</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z = 2*x+7*y-12;</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if ( y &lt;= 20 )           //</a:t>
            </a:r>
            <a:r>
              <a:t>语句</a:t>
            </a:r>
            <a:r>
              <a:t>B</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z = 4*z+3;</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return  z;               //</a:t>
            </a:r>
            <a:r>
              <a:t>语句</a:t>
            </a:r>
            <a:r>
              <a:t>C</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p>
        </p:txBody>
      </p:sp>
      <p:grpSp>
        <p:nvGrpSpPr>
          <p:cNvPr id="277" name="圆角矩形标注 7"/>
          <p:cNvGrpSpPr/>
          <p:nvPr/>
        </p:nvGrpSpPr>
        <p:grpSpPr>
          <a:xfrm>
            <a:off x="611559" y="1696173"/>
            <a:ext cx="5328594" cy="702680"/>
            <a:chOff x="0" y="0"/>
            <a:chExt cx="5328592" cy="702679"/>
          </a:xfrm>
        </p:grpSpPr>
        <p:sp>
          <p:nvSpPr>
            <p:cNvPr id="275" name="形状"/>
            <p:cNvSpPr/>
            <p:nvPr/>
          </p:nvSpPr>
          <p:spPr>
            <a:xfrm>
              <a:off x="0" y="0"/>
              <a:ext cx="5328593" cy="702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975"/>
                  </a:moveTo>
                  <a:cubicBezTo>
                    <a:pt x="0" y="1332"/>
                    <a:pt x="176" y="0"/>
                    <a:pt x="392" y="0"/>
                  </a:cubicBezTo>
                  <a:lnTo>
                    <a:pt x="3600" y="0"/>
                  </a:lnTo>
                  <a:lnTo>
                    <a:pt x="21208" y="0"/>
                  </a:lnTo>
                  <a:cubicBezTo>
                    <a:pt x="21424" y="0"/>
                    <a:pt x="21600" y="1332"/>
                    <a:pt x="21600" y="2975"/>
                  </a:cubicBezTo>
                  <a:lnTo>
                    <a:pt x="21600" y="14875"/>
                  </a:lnTo>
                  <a:cubicBezTo>
                    <a:pt x="21600" y="16518"/>
                    <a:pt x="21424" y="17850"/>
                    <a:pt x="21208" y="17850"/>
                  </a:cubicBezTo>
                  <a:lnTo>
                    <a:pt x="9000" y="17850"/>
                  </a:lnTo>
                  <a:lnTo>
                    <a:pt x="9785" y="21600"/>
                  </a:lnTo>
                  <a:lnTo>
                    <a:pt x="3600" y="17850"/>
                  </a:lnTo>
                  <a:lnTo>
                    <a:pt x="392" y="17850"/>
                  </a:lnTo>
                  <a:cubicBezTo>
                    <a:pt x="176" y="17850"/>
                    <a:pt x="0" y="16518"/>
                    <a:pt x="0" y="14875"/>
                  </a:cubicBezTo>
                  <a:lnTo>
                    <a:pt x="0" y="14875"/>
                  </a:lnTo>
                  <a:lnTo>
                    <a:pt x="0" y="10413"/>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276" name="查看如下函数cf215的目标代码："/>
            <p:cNvSpPr txBox="1"/>
            <p:nvPr/>
          </p:nvSpPr>
          <p:spPr>
            <a:xfrm>
              <a:off x="74067" y="49048"/>
              <a:ext cx="5180458" cy="482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查看如下函数</a:t>
              </a:r>
              <a:r>
                <a:t>cf215</a:t>
              </a:r>
              <a:r>
                <a:t>的目标代码：</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74"/>
                                        </p:tgtEl>
                                        <p:attrNameLst>
                                          <p:attrName>style.visibility</p:attrName>
                                        </p:attrNameLst>
                                      </p:cBhvr>
                                      <p:to>
                                        <p:strVal val="visible"/>
                                      </p:to>
                                    </p:set>
                                    <p:animEffect filter="fade" transition="in">
                                      <p:cBhvr>
                                        <p:cTn id="7"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4"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2.6.4  </a:t>
            </a:r>
            <a:r>
              <a:t>简单无条件转移指令</a:t>
            </a:r>
          </a:p>
        </p:txBody>
      </p:sp>
      <p:sp>
        <p:nvSpPr>
          <p:cNvPr id="280"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示例</a:t>
            </a:r>
          </a:p>
        </p:txBody>
      </p:sp>
      <p:sp>
        <p:nvSpPr>
          <p:cNvPr id="281" name="Text Box 5"/>
          <p:cNvSpPr txBox="1"/>
          <p:nvPr/>
        </p:nvSpPr>
        <p:spPr>
          <a:xfrm>
            <a:off x="657280" y="1665230"/>
            <a:ext cx="8441000" cy="48681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r>
              <a:t>函数</a:t>
            </a:r>
            <a:r>
              <a:t>cf215</a:t>
            </a:r>
            <a:r>
              <a:t>目标代码（使速度最大化）</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cmp   ecx, 10                          ;x</a:t>
            </a:r>
            <a:r>
              <a:t>与</a:t>
            </a:r>
            <a:r>
              <a:t>10</a:t>
            </a:r>
            <a:r>
              <a:t>比较</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0000FF"/>
                </a:solidFill>
              </a:rPr>
              <a:t>jle   SHORT  LN3cf215                  </a:t>
            </a:r>
            <a:r>
              <a:t>;</a:t>
            </a:r>
            <a:r>
              <a:t>当小于等于</a:t>
            </a:r>
            <a:r>
              <a:t>10</a:t>
            </a:r>
            <a:r>
              <a:t>时转</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lea   eax, DWORD PTR [ecx+ecx*2]       ;</a:t>
            </a:r>
            <a:r>
              <a:t>计算表达式</a:t>
            </a:r>
            <a:r>
              <a:t>3*x+4*y+7</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lea   eax, DWORD PTR [eax+edx*4+7]</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jmp   SHORT  LN2cf215                  </a:t>
            </a:r>
            <a:r>
              <a:t>;</a:t>
            </a:r>
            <a:r>
              <a:t>无条件转（</a:t>
            </a:r>
            <a:r>
              <a:t>if-else</a:t>
            </a:r>
            <a:r>
              <a:t>语句结束）</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LN3cf215:</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lea   eax, DWORD PTR [edx*8]           ;</a:t>
            </a:r>
            <a:r>
              <a:t>计算表达式</a:t>
            </a:r>
            <a:r>
              <a:t>7*y+2*x-12</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sub   eax, edx</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lea   eax, DWORD PTR [eax+ecx*2-12]</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LN2cf215:</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cmp   edx, 20                          ;y</a:t>
            </a:r>
            <a:r>
              <a:t>与</a:t>
            </a:r>
            <a:r>
              <a:t>20</a:t>
            </a:r>
            <a:r>
              <a:t>比较</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0000FF"/>
                </a:solidFill>
              </a:rPr>
              <a:t>jg    SHORT  LN1cf215 </a:t>
            </a:r>
            <a:r>
              <a:t>                 ;</a:t>
            </a:r>
            <a:r>
              <a:t>当大于</a:t>
            </a:r>
            <a:r>
              <a:t>20</a:t>
            </a:r>
            <a:r>
              <a:t>时转</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lea   eax, DWORD PTR [eax*4+3]         ;</a:t>
            </a:r>
            <a:r>
              <a:t>计算</a:t>
            </a:r>
            <a:r>
              <a:t>4*z+3LN1cf215:</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ret                                    ;</a:t>
            </a:r>
            <a:r>
              <a:t>函数</a:t>
            </a:r>
            <a:r>
              <a:t>cf24</a:t>
            </a:r>
            <a:r>
              <a:t>结束返回</a:t>
            </a:r>
          </a:p>
        </p:txBody>
      </p:sp>
      <p:grpSp>
        <p:nvGrpSpPr>
          <p:cNvPr id="284" name="矩形标注 5"/>
          <p:cNvGrpSpPr/>
          <p:nvPr/>
        </p:nvGrpSpPr>
        <p:grpSpPr>
          <a:xfrm>
            <a:off x="5308027" y="904486"/>
            <a:ext cx="3283237" cy="1038487"/>
            <a:chOff x="0" y="0"/>
            <a:chExt cx="3283236" cy="1038485"/>
          </a:xfrm>
        </p:grpSpPr>
        <p:sp>
          <p:nvSpPr>
            <p:cNvPr id="282" name="形状"/>
            <p:cNvSpPr/>
            <p:nvPr/>
          </p:nvSpPr>
          <p:spPr>
            <a:xfrm>
              <a:off x="0" y="12922"/>
              <a:ext cx="3283237" cy="1025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3" y="0"/>
                  </a:moveTo>
                  <a:lnTo>
                    <a:pt x="21600" y="0"/>
                  </a:lnTo>
                  <a:lnTo>
                    <a:pt x="21600" y="16500"/>
                  </a:lnTo>
                  <a:lnTo>
                    <a:pt x="9491" y="16500"/>
                  </a:lnTo>
                  <a:lnTo>
                    <a:pt x="0" y="21600"/>
                  </a:lnTo>
                  <a:lnTo>
                    <a:pt x="4302" y="16500"/>
                  </a:lnTo>
                  <a:lnTo>
                    <a:pt x="843" y="16500"/>
                  </a:lnTo>
                  <a:lnTo>
                    <a:pt x="843" y="9625"/>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28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p>
          </p:txBody>
        </p:sp>
        <p:sp>
          <p:nvSpPr>
            <p:cNvPr id="283" name="ECX传递x  ,   EDX传递y…"/>
            <p:cNvSpPr txBox="1"/>
            <p:nvPr/>
          </p:nvSpPr>
          <p:spPr>
            <a:xfrm>
              <a:off x="173787" y="0"/>
              <a:ext cx="3063730" cy="8092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28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ECX</a:t>
              </a:r>
              <a:r>
                <a:t>传递</a:t>
              </a:r>
              <a:r>
                <a:t>x  ,   EDX</a:t>
              </a:r>
              <a:r>
                <a:t>传递</a:t>
              </a:r>
              <a:r>
                <a:t>y</a:t>
              </a:r>
              <a:endParaRPr>
                <a:solidFill>
                  <a:schemeClr val="accent3">
                    <a:lumOff val="44000"/>
                  </a:schemeClr>
                </a:solidFill>
              </a:endParaRPr>
            </a:p>
            <a:p>
              <a:pPr>
                <a:lnSpc>
                  <a:spcPts val="28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EAX</a:t>
              </a:r>
              <a:r>
                <a:t>作为变量</a:t>
              </a:r>
              <a:r>
                <a:t>z</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84"/>
                                        </p:tgtEl>
                                        <p:attrNameLst>
                                          <p:attrName>style.visibility</p:attrName>
                                        </p:attrNameLst>
                                      </p:cBhvr>
                                      <p:to>
                                        <p:strVal val="visible"/>
                                      </p:to>
                                    </p:set>
                                    <p:animEffect filter="fade" transition="in">
                                      <p:cBhvr>
                                        <p:cTn id="7"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4"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Rectangle 2"/>
          <p:cNvSpPr txBox="1"/>
          <p:nvPr>
            <p:ph type="title"/>
          </p:nvPr>
        </p:nvSpPr>
        <p:spPr>
          <a:xfrm>
            <a:off x="539749" y="333375"/>
            <a:ext cx="8281990" cy="574675"/>
          </a:xfrm>
          <a:prstGeom prst="rect">
            <a:avLst/>
          </a:prstGeom>
        </p:spPr>
        <p:txBody>
          <a:bodyPr/>
          <a:lstStyle/>
          <a:p>
            <a:pPr defTabSz="667512">
              <a:defRPr b="1" sz="2774">
                <a:solidFill>
                  <a:srgbClr val="0000FF"/>
                </a:solidFill>
              </a:defRPr>
            </a:pPr>
            <a:r>
              <a:t>2.7  </a:t>
            </a:r>
            <a:r>
              <a:rPr b="0">
                <a:latin typeface="宋体"/>
                <a:ea typeface="宋体"/>
                <a:cs typeface="宋体"/>
                <a:sym typeface="宋体"/>
              </a:rPr>
              <a:t>堆栈和堆栈操作</a:t>
            </a:r>
          </a:p>
        </p:txBody>
      </p:sp>
      <p:sp>
        <p:nvSpPr>
          <p:cNvPr id="287" name="Text Box 4"/>
          <p:cNvSpPr txBox="1"/>
          <p:nvPr/>
        </p:nvSpPr>
        <p:spPr>
          <a:xfrm>
            <a:off x="656907" y="1332433"/>
            <a:ext cx="7830186" cy="12639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ts val="3600"/>
              </a:lnSpc>
              <a:spcBef>
                <a:spcPts val="1800"/>
              </a:spcBef>
              <a:defRPr b="1" sz="2800">
                <a:solidFill>
                  <a:srgbClr val="0000FF"/>
                </a:solidFill>
                <a:latin typeface="微软雅黑"/>
                <a:ea typeface="微软雅黑"/>
                <a:cs typeface="微软雅黑"/>
                <a:sym typeface="微软雅黑"/>
              </a:defRPr>
            </a:pPr>
            <a:r>
              <a:t>2.7.1  </a:t>
            </a:r>
            <a:r>
              <a:t>堆栈</a:t>
            </a:r>
          </a:p>
          <a:p>
            <a:pPr algn="just">
              <a:lnSpc>
                <a:spcPts val="3600"/>
              </a:lnSpc>
              <a:spcBef>
                <a:spcPts val="1800"/>
              </a:spcBef>
              <a:defRPr b="1" sz="2800">
                <a:solidFill>
                  <a:srgbClr val="0000FF"/>
                </a:solidFill>
                <a:latin typeface="微软雅黑"/>
                <a:ea typeface="微软雅黑"/>
                <a:cs typeface="微软雅黑"/>
                <a:sym typeface="微软雅黑"/>
              </a:defRPr>
            </a:pPr>
            <a:r>
              <a:t>2.7.2  </a:t>
            </a:r>
            <a:r>
              <a:t>堆栈操作指令</a:t>
            </a:r>
          </a:p>
        </p:txBody>
      </p:sp>
      <p:grpSp>
        <p:nvGrpSpPr>
          <p:cNvPr id="295" name="云形标注 5"/>
          <p:cNvGrpSpPr/>
          <p:nvPr/>
        </p:nvGrpSpPr>
        <p:grpSpPr>
          <a:xfrm>
            <a:off x="4568518" y="1830835"/>
            <a:ext cx="4109901" cy="2566079"/>
            <a:chOff x="0" y="0"/>
            <a:chExt cx="4109899" cy="2566077"/>
          </a:xfrm>
        </p:grpSpPr>
        <p:grpSp>
          <p:nvGrpSpPr>
            <p:cNvPr id="293" name="成组"/>
            <p:cNvGrpSpPr/>
            <p:nvPr/>
          </p:nvGrpSpPr>
          <p:grpSpPr>
            <a:xfrm>
              <a:off x="0" y="0"/>
              <a:ext cx="4109900" cy="2566078"/>
              <a:chOff x="0" y="0"/>
              <a:chExt cx="4109899" cy="2566077"/>
            </a:xfrm>
          </p:grpSpPr>
          <p:sp>
            <p:nvSpPr>
              <p:cNvPr id="288" name="形状"/>
              <p:cNvSpPr/>
              <p:nvPr/>
            </p:nvSpPr>
            <p:spPr>
              <a:xfrm>
                <a:off x="0" y="-1"/>
                <a:ext cx="4109900" cy="2236588"/>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66FF33"/>
              </a:solidFill>
              <a:ln w="25400" cap="flat">
                <a:solidFill>
                  <a:srgbClr val="77828D"/>
                </a:solidFill>
                <a:prstDash val="solid"/>
                <a:round/>
              </a:ln>
              <a:effectLst/>
            </p:spPr>
            <p:txBody>
              <a:bodyPr wrap="square" lIns="45719" tIns="45719" rIns="45719" bIns="45719" numCol="1" anchor="ctr">
                <a:noAutofit/>
              </a:bodyPr>
              <a:lstStyle/>
              <a:p>
                <a:pPr>
                  <a:lnSpc>
                    <a:spcPts val="3200"/>
                  </a:lnSpc>
                  <a:defRPr>
                    <a:solidFill>
                      <a:schemeClr val="accent3">
                        <a:lumOff val="44000"/>
                      </a:schemeClr>
                    </a:solidFill>
                  </a:defRPr>
                </a:pPr>
              </a:p>
            </p:txBody>
          </p:sp>
          <p:sp>
            <p:nvSpPr>
              <p:cNvPr id="289" name="圆形"/>
              <p:cNvSpPr/>
              <p:nvPr/>
            </p:nvSpPr>
            <p:spPr>
              <a:xfrm>
                <a:off x="1173619" y="2058601"/>
                <a:ext cx="372043" cy="372043"/>
              </a:xfrm>
              <a:prstGeom prst="ellipse">
                <a:avLst/>
              </a:prstGeom>
              <a:solidFill>
                <a:srgbClr val="66FF33"/>
              </a:solidFill>
              <a:ln w="25400" cap="flat">
                <a:solidFill>
                  <a:srgbClr val="77828D"/>
                </a:solidFill>
                <a:prstDash val="solid"/>
                <a:round/>
              </a:ln>
              <a:effectLst/>
            </p:spPr>
            <p:txBody>
              <a:bodyPr wrap="square" lIns="45719" tIns="45719" rIns="45719" bIns="45719" numCol="1" anchor="ctr">
                <a:noAutofit/>
              </a:bodyPr>
              <a:lstStyle/>
              <a:p>
                <a:pPr>
                  <a:lnSpc>
                    <a:spcPts val="3200"/>
                  </a:lnSpc>
                  <a:defRPr>
                    <a:solidFill>
                      <a:schemeClr val="accent3">
                        <a:lumOff val="44000"/>
                      </a:schemeClr>
                    </a:solidFill>
                  </a:defRPr>
                </a:pPr>
              </a:p>
            </p:txBody>
          </p:sp>
          <p:sp>
            <p:nvSpPr>
              <p:cNvPr id="290" name="圆形"/>
              <p:cNvSpPr/>
              <p:nvPr/>
            </p:nvSpPr>
            <p:spPr>
              <a:xfrm>
                <a:off x="1123716" y="2303199"/>
                <a:ext cx="248029" cy="248029"/>
              </a:xfrm>
              <a:prstGeom prst="ellipse">
                <a:avLst/>
              </a:prstGeom>
              <a:solidFill>
                <a:srgbClr val="66FF33"/>
              </a:solidFill>
              <a:ln w="25400" cap="flat">
                <a:solidFill>
                  <a:srgbClr val="77828D"/>
                </a:solidFill>
                <a:prstDash val="solid"/>
                <a:round/>
              </a:ln>
              <a:effectLst/>
            </p:spPr>
            <p:txBody>
              <a:bodyPr wrap="square" lIns="45719" tIns="45719" rIns="45719" bIns="45719" numCol="1" anchor="ctr">
                <a:noAutofit/>
              </a:bodyPr>
              <a:lstStyle/>
              <a:p>
                <a:pPr>
                  <a:lnSpc>
                    <a:spcPts val="3200"/>
                  </a:lnSpc>
                  <a:defRPr>
                    <a:solidFill>
                      <a:schemeClr val="accent3">
                        <a:lumOff val="44000"/>
                      </a:schemeClr>
                    </a:solidFill>
                  </a:defRPr>
                </a:pPr>
              </a:p>
            </p:txBody>
          </p:sp>
          <p:sp>
            <p:nvSpPr>
              <p:cNvPr id="291" name="圆形"/>
              <p:cNvSpPr/>
              <p:nvPr/>
            </p:nvSpPr>
            <p:spPr>
              <a:xfrm>
                <a:off x="1138619" y="2442063"/>
                <a:ext cx="124015" cy="124015"/>
              </a:xfrm>
              <a:prstGeom prst="ellipse">
                <a:avLst/>
              </a:prstGeom>
              <a:solidFill>
                <a:srgbClr val="66FF33"/>
              </a:solidFill>
              <a:ln w="25400" cap="flat">
                <a:solidFill>
                  <a:srgbClr val="77828D"/>
                </a:solidFill>
                <a:prstDash val="solid"/>
                <a:round/>
              </a:ln>
              <a:effectLst/>
            </p:spPr>
            <p:txBody>
              <a:bodyPr wrap="square" lIns="45719" tIns="45719" rIns="45719" bIns="45719" numCol="1" anchor="ctr">
                <a:noAutofit/>
              </a:bodyPr>
              <a:lstStyle/>
              <a:p>
                <a:pPr>
                  <a:lnSpc>
                    <a:spcPts val="3200"/>
                  </a:lnSpc>
                  <a:defRPr>
                    <a:solidFill>
                      <a:schemeClr val="accent3">
                        <a:lumOff val="44000"/>
                      </a:schemeClr>
                    </a:solidFill>
                  </a:defRPr>
                </a:pPr>
              </a:p>
            </p:txBody>
          </p:sp>
          <p:sp>
            <p:nvSpPr>
              <p:cNvPr id="292" name="形状"/>
              <p:cNvSpPr/>
              <p:nvPr/>
            </p:nvSpPr>
            <p:spPr>
              <a:xfrm>
                <a:off x="208692" y="113728"/>
                <a:ext cx="3766040" cy="1898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77828D"/>
                </a:solidFill>
                <a:prstDash val="solid"/>
                <a:round/>
              </a:ln>
              <a:effectLst/>
            </p:spPr>
            <p:txBody>
              <a:bodyPr wrap="square" lIns="45719" tIns="45719" rIns="45719" bIns="45719" numCol="1" anchor="ctr">
                <a:noAutofit/>
              </a:bodyPr>
              <a:lstStyle/>
              <a:p>
                <a:pPr>
                  <a:lnSpc>
                    <a:spcPts val="3200"/>
                  </a:lnSpc>
                  <a:defRPr>
                    <a:solidFill>
                      <a:schemeClr val="accent3">
                        <a:lumOff val="44000"/>
                      </a:schemeClr>
                    </a:solidFill>
                  </a:defRPr>
                </a:pPr>
              </a:p>
            </p:txBody>
          </p:sp>
        </p:grpSp>
        <p:sp>
          <p:nvSpPr>
            <p:cNvPr id="294" name="汇编语言中的堆栈，就是高级语言中的栈"/>
            <p:cNvSpPr txBox="1"/>
            <p:nvPr/>
          </p:nvSpPr>
          <p:spPr>
            <a:xfrm>
              <a:off x="614892" y="390695"/>
              <a:ext cx="2589759" cy="13329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200"/>
                </a:lnSpc>
                <a:defRPr b="1" sz="2400">
                  <a:solidFill>
                    <a:srgbClr val="0000FF"/>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汇编语言中的</a:t>
              </a:r>
              <a:r>
                <a:rPr b="0">
                  <a:solidFill>
                    <a:srgbClr val="FF0000"/>
                  </a:solidFill>
                  <a:latin typeface="宋体"/>
                  <a:ea typeface="宋体"/>
                  <a:cs typeface="宋体"/>
                  <a:sym typeface="宋体"/>
                </a:rPr>
                <a:t>堆栈，</a:t>
              </a:r>
              <a:r>
                <a:rPr b="0">
                  <a:latin typeface="宋体"/>
                  <a:ea typeface="宋体"/>
                  <a:cs typeface="宋体"/>
                  <a:sym typeface="宋体"/>
                </a:rPr>
                <a:t>就是高级语言中的</a:t>
              </a:r>
              <a:r>
                <a:rPr b="0">
                  <a:solidFill>
                    <a:srgbClr val="FF0000"/>
                  </a:solidFill>
                  <a:latin typeface="宋体"/>
                  <a:ea typeface="宋体"/>
                  <a:cs typeface="宋体"/>
                  <a:sym typeface="宋体"/>
                </a:rPr>
                <a:t>栈</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Rectangle 2"/>
          <p:cNvSpPr txBox="1"/>
          <p:nvPr>
            <p:ph type="title"/>
          </p:nvPr>
        </p:nvSpPr>
        <p:spPr>
          <a:xfrm>
            <a:off x="539749" y="260350"/>
            <a:ext cx="8281990" cy="647700"/>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2.7.1  </a:t>
            </a:r>
            <a:r>
              <a:t>堆栈</a:t>
            </a:r>
          </a:p>
        </p:txBody>
      </p:sp>
      <p:sp>
        <p:nvSpPr>
          <p:cNvPr id="298" name="矩形 1"/>
          <p:cNvSpPr txBox="1"/>
          <p:nvPr/>
        </p:nvSpPr>
        <p:spPr>
          <a:xfrm>
            <a:off x="651396" y="1918411"/>
            <a:ext cx="7259260" cy="37612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600"/>
              </a:lnSpc>
              <a:spcBef>
                <a:spcPts val="1200"/>
              </a:spcBef>
              <a:buSzPct val="100000"/>
              <a:buChar char="✓"/>
              <a:defRPr b="1" sz="2400"/>
            </a:pPr>
            <a:r>
              <a:rPr b="0">
                <a:latin typeface="宋体"/>
                <a:ea typeface="宋体"/>
                <a:cs typeface="宋体"/>
                <a:sym typeface="宋体"/>
              </a:rPr>
              <a:t>程序的运行与堆栈有密切关系：</a:t>
            </a:r>
          </a:p>
          <a:p>
            <a:pPr lvl="1" marL="800100" indent="-342900">
              <a:lnSpc>
                <a:spcPts val="3600"/>
              </a:lnSpc>
              <a:spcBef>
                <a:spcPts val="1200"/>
              </a:spcBef>
              <a:buSzPct val="100000"/>
              <a:buChar char="●"/>
              <a:defRPr sz="2400">
                <a:latin typeface="宋体"/>
                <a:ea typeface="宋体"/>
                <a:cs typeface="宋体"/>
                <a:sym typeface="宋体"/>
              </a:defRPr>
            </a:pPr>
            <a:r>
              <a:t>CPU</a:t>
            </a:r>
            <a:r>
              <a:t>在运行程序期间往往需要利用堆栈保存某些关键信息</a:t>
            </a:r>
            <a:endParaRPr b="1">
              <a:latin typeface="Verdana"/>
              <a:ea typeface="Verdana"/>
              <a:cs typeface="Verdana"/>
              <a:sym typeface="Verdana"/>
            </a:endParaRPr>
          </a:p>
          <a:p>
            <a:pPr lvl="1" marL="800100" indent="-342900">
              <a:lnSpc>
                <a:spcPts val="3600"/>
              </a:lnSpc>
              <a:spcBef>
                <a:spcPts val="1200"/>
              </a:spcBef>
              <a:buSzPct val="100000"/>
              <a:buChar char="●"/>
              <a:defRPr b="1" sz="2400"/>
            </a:pPr>
            <a:r>
              <a:rPr b="0">
                <a:latin typeface="宋体"/>
                <a:ea typeface="宋体"/>
                <a:cs typeface="宋体"/>
                <a:sym typeface="宋体"/>
              </a:rPr>
              <a:t>程序自身也经常会利用堆栈临时保存一些数据</a:t>
            </a:r>
          </a:p>
          <a:p>
            <a:pPr marL="342900" indent="-342900">
              <a:lnSpc>
                <a:spcPts val="3600"/>
              </a:lnSpc>
              <a:spcBef>
                <a:spcPts val="1200"/>
              </a:spcBef>
              <a:buSzPct val="100000"/>
              <a:buChar char="✓"/>
              <a:defRPr b="1" sz="2400"/>
            </a:pPr>
            <a:r>
              <a:rPr b="0">
                <a:latin typeface="宋体"/>
                <a:ea typeface="宋体"/>
                <a:cs typeface="宋体"/>
                <a:sym typeface="宋体"/>
              </a:rPr>
              <a:t>所谓</a:t>
            </a:r>
            <a:r>
              <a:rPr>
                <a:solidFill>
                  <a:srgbClr val="0000FF"/>
                </a:solidFill>
                <a:latin typeface="微软雅黑"/>
                <a:ea typeface="微软雅黑"/>
                <a:cs typeface="微软雅黑"/>
                <a:sym typeface="微软雅黑"/>
              </a:rPr>
              <a:t>堆栈</a:t>
            </a:r>
            <a:r>
              <a:rPr b="0">
                <a:latin typeface="宋体"/>
                <a:ea typeface="宋体"/>
                <a:cs typeface="宋体"/>
                <a:sym typeface="宋体"/>
              </a:rPr>
              <a:t>其实就是一段内存区域，只是对它的访问操作仅限于一端进行。地址较大的一端被称为</a:t>
            </a:r>
            <a:r>
              <a:rPr b="0">
                <a:solidFill>
                  <a:srgbClr val="C00000"/>
                </a:solidFill>
                <a:effectLst>
                  <a:outerShdw sx="100000" sy="100000" kx="0" ky="0" algn="b" rotWithShape="0" blurRad="38100" dist="38100" dir="2700000">
                    <a:srgbClr val="000000">
                      <a:alpha val="43137"/>
                    </a:srgbClr>
                  </a:outerShdw>
                </a:effectLst>
                <a:latin typeface="宋体"/>
                <a:ea typeface="宋体"/>
                <a:cs typeface="宋体"/>
                <a:sym typeface="宋体"/>
              </a:rPr>
              <a:t>栈底</a:t>
            </a:r>
            <a:r>
              <a:rPr b="0">
                <a:latin typeface="宋体"/>
                <a:ea typeface="宋体"/>
                <a:cs typeface="宋体"/>
                <a:sym typeface="宋体"/>
              </a:rPr>
              <a:t>，地址较小的一端被称为</a:t>
            </a:r>
            <a:r>
              <a:rPr b="0">
                <a:solidFill>
                  <a:srgbClr val="C00000"/>
                </a:solidFill>
                <a:effectLst>
                  <a:outerShdw sx="100000" sy="100000" kx="0" ky="0" algn="b" rotWithShape="0" blurRad="38100" dist="38100" dir="2700000">
                    <a:srgbClr val="000000">
                      <a:alpha val="43137"/>
                    </a:srgbClr>
                  </a:outerShdw>
                </a:effectLst>
                <a:latin typeface="宋体"/>
                <a:ea typeface="宋体"/>
                <a:cs typeface="宋体"/>
                <a:sym typeface="宋体"/>
              </a:rPr>
              <a:t>栈顶</a:t>
            </a:r>
            <a:r>
              <a:rPr b="0">
                <a:latin typeface="宋体"/>
                <a:ea typeface="宋体"/>
                <a:cs typeface="宋体"/>
                <a:sym typeface="宋体"/>
              </a:rPr>
              <a:t>。</a:t>
            </a:r>
          </a:p>
        </p:txBody>
      </p:sp>
      <p:sp>
        <p:nvSpPr>
          <p:cNvPr id="299" name="Text Box 4"/>
          <p:cNvSpPr txBox="1"/>
          <p:nvPr/>
        </p:nvSpPr>
        <p:spPr>
          <a:xfrm>
            <a:off x="656907" y="1249596"/>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堆栈</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Rectangle 2"/>
          <p:cNvSpPr txBox="1"/>
          <p:nvPr>
            <p:ph type="title"/>
          </p:nvPr>
        </p:nvSpPr>
        <p:spPr>
          <a:xfrm>
            <a:off x="539749" y="260350"/>
            <a:ext cx="8281990" cy="647700"/>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2.7.1  </a:t>
            </a:r>
            <a:r>
              <a:t>堆栈</a:t>
            </a:r>
          </a:p>
        </p:txBody>
      </p:sp>
      <p:sp>
        <p:nvSpPr>
          <p:cNvPr id="302" name="矩形 1"/>
          <p:cNvSpPr txBox="1"/>
          <p:nvPr/>
        </p:nvSpPr>
        <p:spPr>
          <a:xfrm>
            <a:off x="651396" y="1772816"/>
            <a:ext cx="7901449" cy="25420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600"/>
              </a:lnSpc>
              <a:spcBef>
                <a:spcPts val="1200"/>
              </a:spcBef>
              <a:buSzPct val="100000"/>
              <a:buChar char="✓"/>
              <a:defRPr b="1" sz="2400">
                <a:solidFill>
                  <a:srgbClr val="FF0000"/>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堆栈操作遵守</a:t>
            </a:r>
            <a:r>
              <a:t>“</a:t>
            </a:r>
            <a:r>
              <a:rPr b="0">
                <a:latin typeface="宋体"/>
                <a:ea typeface="宋体"/>
                <a:cs typeface="宋体"/>
                <a:sym typeface="宋体"/>
              </a:rPr>
              <a:t>后进先出</a:t>
            </a:r>
            <a:r>
              <a:t>”</a:t>
            </a:r>
            <a:r>
              <a:rPr b="0">
                <a:latin typeface="宋体"/>
                <a:ea typeface="宋体"/>
                <a:cs typeface="宋体"/>
                <a:sym typeface="宋体"/>
              </a:rPr>
              <a:t>的原则，所有数据的存入和取出都在栈顶进行</a:t>
            </a:r>
            <a:r>
              <a:rPr b="0">
                <a:solidFill>
                  <a:srgbClr val="000000"/>
                </a:solidFill>
                <a:latin typeface="宋体"/>
                <a:ea typeface="宋体"/>
                <a:cs typeface="宋体"/>
                <a:sym typeface="宋体"/>
              </a:rPr>
              <a:t>。</a:t>
            </a:r>
          </a:p>
          <a:p>
            <a:pPr marL="342900" indent="-342900">
              <a:lnSpc>
                <a:spcPts val="3600"/>
              </a:lnSpc>
              <a:spcBef>
                <a:spcPts val="1200"/>
              </a:spcBef>
              <a:buSzPct val="100000"/>
              <a:buChar char="✓"/>
              <a:defRPr b="1" sz="2400"/>
            </a:pPr>
            <a:r>
              <a:rPr b="0">
                <a:latin typeface="宋体"/>
                <a:ea typeface="宋体"/>
                <a:cs typeface="宋体"/>
                <a:sym typeface="宋体"/>
              </a:rPr>
              <a:t>把存入数据的操作称为</a:t>
            </a:r>
            <a:r>
              <a:rPr>
                <a:solidFill>
                  <a:srgbClr val="0000FF"/>
                </a:solidFill>
                <a:latin typeface="微软雅黑"/>
                <a:ea typeface="微软雅黑"/>
                <a:cs typeface="微软雅黑"/>
                <a:sym typeface="微软雅黑"/>
              </a:rPr>
              <a:t>进栈操作</a:t>
            </a:r>
            <a:r>
              <a:rPr b="0">
                <a:latin typeface="宋体"/>
                <a:ea typeface="宋体"/>
                <a:cs typeface="宋体"/>
                <a:sym typeface="宋体"/>
              </a:rPr>
              <a:t>，把取出数据的操作称为</a:t>
            </a:r>
            <a:r>
              <a:rPr>
                <a:solidFill>
                  <a:srgbClr val="0000FF"/>
                </a:solidFill>
                <a:latin typeface="微软雅黑"/>
                <a:ea typeface="微软雅黑"/>
                <a:cs typeface="微软雅黑"/>
                <a:sym typeface="微软雅黑"/>
              </a:rPr>
              <a:t>出栈操作</a:t>
            </a:r>
            <a:r>
              <a:rPr b="0">
                <a:latin typeface="宋体"/>
                <a:ea typeface="宋体"/>
                <a:cs typeface="宋体"/>
                <a:sym typeface="宋体"/>
              </a:rPr>
              <a:t>。进栈操作也称为</a:t>
            </a:r>
            <a:r>
              <a:rPr>
                <a:solidFill>
                  <a:srgbClr val="0000FF"/>
                </a:solidFill>
                <a:latin typeface="微软雅黑"/>
                <a:ea typeface="微软雅黑"/>
                <a:cs typeface="微软雅黑"/>
                <a:sym typeface="微软雅黑"/>
              </a:rPr>
              <a:t>压栈操作</a:t>
            </a:r>
            <a:r>
              <a:rPr b="0">
                <a:latin typeface="宋体"/>
                <a:ea typeface="宋体"/>
                <a:cs typeface="宋体"/>
                <a:sym typeface="宋体"/>
              </a:rPr>
              <a:t>，出栈操作也称为</a:t>
            </a:r>
            <a:r>
              <a:rPr>
                <a:solidFill>
                  <a:srgbClr val="0000FF"/>
                </a:solidFill>
                <a:latin typeface="微软雅黑"/>
                <a:ea typeface="微软雅黑"/>
                <a:cs typeface="微软雅黑"/>
                <a:sym typeface="微软雅黑"/>
              </a:rPr>
              <a:t>弹出操作</a:t>
            </a:r>
            <a:r>
              <a:rPr b="0">
                <a:latin typeface="宋体"/>
                <a:ea typeface="宋体"/>
                <a:cs typeface="宋体"/>
                <a:sym typeface="宋体"/>
              </a:rPr>
              <a:t>。</a:t>
            </a:r>
          </a:p>
        </p:txBody>
      </p:sp>
      <p:sp>
        <p:nvSpPr>
          <p:cNvPr id="303" name="Text Box 4"/>
          <p:cNvSpPr txBox="1"/>
          <p:nvPr/>
        </p:nvSpPr>
        <p:spPr>
          <a:xfrm>
            <a:off x="656907" y="1249596"/>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堆栈</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Rectangle 2"/>
          <p:cNvSpPr txBox="1"/>
          <p:nvPr>
            <p:ph type="title"/>
          </p:nvPr>
        </p:nvSpPr>
        <p:spPr>
          <a:xfrm>
            <a:off x="539749" y="260350"/>
            <a:ext cx="8281990" cy="647700"/>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2.7.1  </a:t>
            </a:r>
            <a:r>
              <a:t>堆栈</a:t>
            </a:r>
          </a:p>
        </p:txBody>
      </p:sp>
      <p:sp>
        <p:nvSpPr>
          <p:cNvPr id="306" name="矩形 1"/>
          <p:cNvSpPr txBox="1"/>
          <p:nvPr/>
        </p:nvSpPr>
        <p:spPr>
          <a:xfrm>
            <a:off x="651396" y="1628799"/>
            <a:ext cx="7901449" cy="20848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600"/>
              </a:lnSpc>
              <a:spcBef>
                <a:spcPts val="1200"/>
              </a:spcBef>
              <a:buSzPct val="100000"/>
              <a:buChar char="✓"/>
              <a:defRPr sz="2400">
                <a:latin typeface="宋体"/>
                <a:ea typeface="宋体"/>
                <a:cs typeface="宋体"/>
                <a:sym typeface="宋体"/>
              </a:defRPr>
            </a:pPr>
            <a:r>
              <a:t>堆栈段寄存器</a:t>
            </a:r>
            <a:r>
              <a:t>SS</a:t>
            </a:r>
            <a:r>
              <a:t>含有当前堆栈段的段号，</a:t>
            </a:r>
            <a:r>
              <a:t>SS</a:t>
            </a:r>
            <a:r>
              <a:t>指示堆栈所在内存区域的位置</a:t>
            </a:r>
          </a:p>
          <a:p>
            <a:pPr marL="342900" indent="-342900">
              <a:lnSpc>
                <a:spcPts val="3600"/>
              </a:lnSpc>
              <a:spcBef>
                <a:spcPts val="1200"/>
              </a:spcBef>
              <a:buSzPct val="100000"/>
              <a:buChar char="✓"/>
              <a:defRPr sz="240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defRPr>
            </a:pPr>
            <a:r>
              <a:t>堆栈指针寄存器</a:t>
            </a:r>
            <a:r>
              <a:t>ESP</a:t>
            </a:r>
            <a:r>
              <a:t>含有栈顶的偏移</a:t>
            </a:r>
            <a:r>
              <a:rPr>
                <a:solidFill>
                  <a:srgbClr val="000000"/>
                </a:solidFill>
              </a:rPr>
              <a:t>（有效地址），</a:t>
            </a:r>
            <a:r>
              <a:t>ESP</a:t>
            </a:r>
            <a:r>
              <a:t>指向栈顶</a:t>
            </a:r>
          </a:p>
        </p:txBody>
      </p:sp>
      <p:sp>
        <p:nvSpPr>
          <p:cNvPr id="307"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堆栈</a:t>
            </a:r>
          </a:p>
        </p:txBody>
      </p:sp>
      <p:pic>
        <p:nvPicPr>
          <p:cNvPr id="308" name="对象 3" descr="对象 3"/>
          <p:cNvPicPr>
            <a:picLocks noChangeAspect="1"/>
          </p:cNvPicPr>
          <p:nvPr/>
        </p:nvPicPr>
        <p:blipFill>
          <a:blip r:embed="rId2">
            <a:extLst/>
          </a:blip>
          <a:stretch>
            <a:fillRect/>
          </a:stretch>
        </p:blipFill>
        <p:spPr>
          <a:xfrm>
            <a:off x="539550" y="3918411"/>
            <a:ext cx="6693468" cy="267894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08"/>
                                        </p:tgtEl>
                                        <p:attrNameLst>
                                          <p:attrName>style.visibility</p:attrName>
                                        </p:attrNameLst>
                                      </p:cBhvr>
                                      <p:to>
                                        <p:strVal val="visible"/>
                                      </p:to>
                                    </p:set>
                                    <p:animEffect filter="wipe(left)" transition="in">
                                      <p:cBhvr>
                                        <p:cTn id="7"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Rectangle 2"/>
          <p:cNvSpPr txBox="1"/>
          <p:nvPr>
            <p:ph type="title"/>
          </p:nvPr>
        </p:nvSpPr>
        <p:spPr>
          <a:xfrm>
            <a:off x="539749" y="260350"/>
            <a:ext cx="8281990" cy="647700"/>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2.6.1  </a:t>
            </a:r>
            <a:r>
              <a:t>指令指针寄存器</a:t>
            </a:r>
          </a:p>
        </p:txBody>
      </p:sp>
      <p:sp>
        <p:nvSpPr>
          <p:cNvPr id="114" name="矩形 1"/>
          <p:cNvSpPr txBox="1"/>
          <p:nvPr/>
        </p:nvSpPr>
        <p:spPr>
          <a:xfrm>
            <a:off x="651396" y="1700808"/>
            <a:ext cx="7901449" cy="43708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600"/>
              </a:lnSpc>
              <a:spcBef>
                <a:spcPts val="1200"/>
              </a:spcBef>
              <a:buSzPct val="100000"/>
              <a:buChar char="✓"/>
              <a:defRPr sz="2400">
                <a:latin typeface="宋体"/>
                <a:ea typeface="宋体"/>
                <a:cs typeface="宋体"/>
                <a:sym typeface="宋体"/>
              </a:defRPr>
            </a:pPr>
            <a:r>
              <a:t>IA-32</a:t>
            </a:r>
            <a:r>
              <a:t>系列</a:t>
            </a:r>
            <a:r>
              <a:t>CPU</a:t>
            </a:r>
            <a:r>
              <a:rPr>
                <a:solidFill>
                  <a:srgbClr val="FF0000"/>
                </a:solidFill>
                <a:effectLst>
                  <a:outerShdw sx="100000" sy="100000" kx="0" ky="0" algn="b" rotWithShape="0" blurRad="38100" dist="38100" dir="2700000">
                    <a:srgbClr val="000000">
                      <a:alpha val="43137"/>
                    </a:srgbClr>
                  </a:outerShdw>
                </a:effectLst>
              </a:rPr>
              <a:t>有一个</a:t>
            </a:r>
            <a:r>
              <a:rPr>
                <a:solidFill>
                  <a:srgbClr val="FF0000"/>
                </a:solidFill>
                <a:effectLst>
                  <a:outerShdw sx="100000" sy="100000" kx="0" ky="0" algn="b" rotWithShape="0" blurRad="38100" dist="38100" dir="2700000">
                    <a:srgbClr val="000000">
                      <a:alpha val="43137"/>
                    </a:srgbClr>
                  </a:outerShdw>
                </a:effectLst>
              </a:rPr>
              <a:t>32</a:t>
            </a:r>
            <a:r>
              <a:rPr>
                <a:solidFill>
                  <a:srgbClr val="FF0000"/>
                </a:solidFill>
                <a:effectLst>
                  <a:outerShdw sx="100000" sy="100000" kx="0" ky="0" algn="b" rotWithShape="0" blurRad="38100" dist="38100" dir="2700000">
                    <a:srgbClr val="000000">
                      <a:alpha val="43137"/>
                    </a:srgbClr>
                  </a:outerShdw>
                </a:effectLst>
              </a:rPr>
              <a:t>位的指令指针寄存器</a:t>
            </a:r>
            <a:r>
              <a:rPr b="1">
                <a:solidFill>
                  <a:srgbClr val="FF0000"/>
                </a:solidFill>
                <a:effectLst>
                  <a:outerShdw sx="100000" sy="100000" kx="0" ky="0" algn="b" rotWithShape="0" blurRad="38100" dist="38100" dir="2700000">
                    <a:srgbClr val="000000">
                      <a:alpha val="43137"/>
                    </a:srgbClr>
                  </a:outerShdw>
                </a:effectLst>
                <a:latin typeface="微软雅黑"/>
                <a:ea typeface="微软雅黑"/>
                <a:cs typeface="微软雅黑"/>
                <a:sym typeface="微软雅黑"/>
              </a:rPr>
              <a:t>EIP</a:t>
            </a:r>
            <a:endParaRPr b="1">
              <a:solidFill>
                <a:srgbClr val="FF0000"/>
              </a:solidFill>
              <a:effectLst>
                <a:outerShdw sx="100000" sy="100000" kx="0" ky="0" algn="b" rotWithShape="0" blurRad="38100" dist="38100" dir="2700000">
                  <a:srgbClr val="000000">
                    <a:alpha val="43137"/>
                  </a:srgbClr>
                </a:outerShdw>
              </a:effectLst>
              <a:latin typeface="微软雅黑"/>
              <a:ea typeface="微软雅黑"/>
              <a:cs typeface="微软雅黑"/>
              <a:sym typeface="微软雅黑"/>
            </a:endParaRPr>
          </a:p>
          <a:p>
            <a:pPr marL="342900" indent="-342900">
              <a:lnSpc>
                <a:spcPts val="3600"/>
              </a:lnSpc>
              <a:spcBef>
                <a:spcPts val="1200"/>
              </a:spcBef>
              <a:buSzPct val="100000"/>
              <a:buChar char="✓"/>
              <a:defRPr sz="2400">
                <a:latin typeface="宋体"/>
                <a:ea typeface="宋体"/>
                <a:cs typeface="宋体"/>
                <a:sym typeface="宋体"/>
              </a:defRPr>
            </a:pPr>
            <a:r>
              <a:t>它是早先</a:t>
            </a:r>
            <a:r>
              <a:t>8086CPU</a:t>
            </a:r>
            <a:r>
              <a:t>指令指针寄存器</a:t>
            </a:r>
            <a:r>
              <a:rPr b="1">
                <a:latin typeface="微软雅黑"/>
                <a:ea typeface="微软雅黑"/>
                <a:cs typeface="微软雅黑"/>
                <a:sym typeface="微软雅黑"/>
              </a:rPr>
              <a:t>IP</a:t>
            </a:r>
            <a:r>
              <a:t>的扩展</a:t>
            </a:r>
          </a:p>
          <a:p>
            <a:pPr marL="342900" indent="-342900">
              <a:lnSpc>
                <a:spcPts val="3600"/>
              </a:lnSpc>
              <a:spcBef>
                <a:spcPts val="1200"/>
              </a:spcBef>
              <a:buSzPct val="100000"/>
              <a:buChar char="✓"/>
              <a:defRPr sz="240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defRPr>
            </a:pPr>
            <a:r>
              <a:t>由</a:t>
            </a:r>
            <a:r>
              <a:rPr sz="2000"/>
              <a:t>CS</a:t>
            </a:r>
            <a:r>
              <a:t>和</a:t>
            </a:r>
            <a:r>
              <a:rPr sz="2000"/>
              <a:t>EIP</a:t>
            </a:r>
            <a:r>
              <a:t>确定所取指令的存储单元地址</a:t>
            </a:r>
            <a:r>
              <a:rPr>
                <a:solidFill>
                  <a:srgbClr val="000000"/>
                </a:solidFill>
              </a:rPr>
              <a:t>。段寄存器</a:t>
            </a:r>
            <a:r>
              <a:rPr b="1">
                <a:solidFill>
                  <a:srgbClr val="000000"/>
                </a:solidFill>
                <a:latin typeface="微软雅黑"/>
                <a:ea typeface="微软雅黑"/>
                <a:cs typeface="微软雅黑"/>
                <a:sym typeface="微软雅黑"/>
              </a:rPr>
              <a:t>CS</a:t>
            </a:r>
            <a:r>
              <a:rPr>
                <a:solidFill>
                  <a:srgbClr val="000000"/>
                </a:solidFill>
              </a:rPr>
              <a:t>给出当前代码段的段号，</a:t>
            </a:r>
            <a:r>
              <a:t>指令指针寄存器</a:t>
            </a:r>
            <a:r>
              <a:rPr b="1">
                <a:latin typeface="微软雅黑"/>
                <a:ea typeface="微软雅黑"/>
                <a:cs typeface="微软雅黑"/>
                <a:sym typeface="微软雅黑"/>
              </a:rPr>
              <a:t>EIP</a:t>
            </a:r>
            <a:r>
              <a:t>给出偏移</a:t>
            </a:r>
          </a:p>
          <a:p>
            <a:pPr marL="342900" indent="-342900">
              <a:lnSpc>
                <a:spcPts val="3600"/>
              </a:lnSpc>
              <a:spcBef>
                <a:spcPts val="1200"/>
              </a:spcBef>
              <a:buSzPct val="100000"/>
              <a:buChar char="✓"/>
              <a:defRPr sz="2400">
                <a:latin typeface="宋体"/>
                <a:ea typeface="宋体"/>
                <a:cs typeface="宋体"/>
                <a:sym typeface="宋体"/>
              </a:defRPr>
            </a:pPr>
            <a:r>
              <a:t>如果代码段起始地址是</a:t>
            </a:r>
            <a:r>
              <a:t>0</a:t>
            </a:r>
            <a:r>
              <a:t>，则</a:t>
            </a:r>
            <a:r>
              <a:rPr b="1">
                <a:solidFill>
                  <a:srgbClr val="0000FF"/>
                </a:solidFill>
                <a:latin typeface="微软雅黑"/>
                <a:ea typeface="微软雅黑"/>
                <a:cs typeface="微软雅黑"/>
                <a:sym typeface="微软雅黑"/>
              </a:rPr>
              <a:t>EIP</a:t>
            </a:r>
            <a:r>
              <a:t>给出的偏移，或者说有效地址，直接决定所取指令的存储单元地址</a:t>
            </a:r>
          </a:p>
          <a:p>
            <a:pPr marL="342900" indent="-342900">
              <a:lnSpc>
                <a:spcPts val="3600"/>
              </a:lnSpc>
              <a:spcBef>
                <a:spcPts val="1200"/>
              </a:spcBef>
              <a:buSzPct val="100000"/>
              <a:buChar char="✓"/>
              <a:defRPr sz="2400">
                <a:latin typeface="宋体"/>
                <a:ea typeface="宋体"/>
                <a:cs typeface="宋体"/>
                <a:sym typeface="宋体"/>
              </a:defRPr>
            </a:pPr>
            <a:r>
              <a:t>实方式下，段的最大范围是</a:t>
            </a:r>
            <a:r>
              <a:t>64K</a:t>
            </a:r>
            <a:r>
              <a:t>，</a:t>
            </a:r>
            <a:r>
              <a:rPr b="1">
                <a:solidFill>
                  <a:srgbClr val="0000FF"/>
                </a:solidFill>
                <a:latin typeface="微软雅黑"/>
                <a:ea typeface="微软雅黑"/>
                <a:cs typeface="微软雅黑"/>
                <a:sym typeface="微软雅黑"/>
              </a:rPr>
              <a:t>EIP</a:t>
            </a:r>
            <a:r>
              <a:t>中高</a:t>
            </a:r>
            <a:r>
              <a:t>16</a:t>
            </a:r>
            <a:r>
              <a:t>位必须是</a:t>
            </a:r>
            <a:r>
              <a:t>0</a:t>
            </a:r>
            <a:r>
              <a:t>，相当于只有低</a:t>
            </a:r>
            <a:r>
              <a:t>16</a:t>
            </a:r>
            <a:r>
              <a:t>位的</a:t>
            </a:r>
            <a:r>
              <a:rPr b="1">
                <a:solidFill>
                  <a:srgbClr val="0000FF"/>
                </a:solidFill>
                <a:latin typeface="微软雅黑"/>
                <a:ea typeface="微软雅黑"/>
                <a:cs typeface="微软雅黑"/>
                <a:sym typeface="微软雅黑"/>
              </a:rPr>
              <a:t>IP</a:t>
            </a:r>
            <a:r>
              <a:t>起作用</a:t>
            </a:r>
          </a:p>
        </p:txBody>
      </p:sp>
      <p:sp>
        <p:nvSpPr>
          <p:cNvPr id="115"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指令指针寄存器</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14">
                                            <p:txEl>
                                              <p:pRg st="2" end="2"/>
                                            </p:txEl>
                                          </p:spTgt>
                                        </p:tgtEl>
                                        <p:attrNameLst>
                                          <p:attrName>style.visibility</p:attrName>
                                        </p:attrNameLst>
                                      </p:cBhvr>
                                      <p:to>
                                        <p:strVal val="visible"/>
                                      </p:to>
                                    </p:set>
                                    <p:animEffect filter="fade" transition="in">
                                      <p:cBhvr>
                                        <p:cTn id="7" dur="500"/>
                                        <p:tgtEl>
                                          <p:spTgt spid="1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1" fill="hold">
                                  <p:stCondLst>
                                    <p:cond delay="0"/>
                                  </p:stCondLst>
                                  <p:iterate type="el" backwards="0">
                                    <p:tmAbs val="0"/>
                                  </p:iterate>
                                  <p:childTnLst>
                                    <p:set>
                                      <p:cBhvr>
                                        <p:cTn id="11" fill="hold"/>
                                        <p:tgtEl>
                                          <p:spTgt spid="114">
                                            <p:txEl>
                                              <p:pRg st="3" end="3"/>
                                            </p:txEl>
                                          </p:spTgt>
                                        </p:tgtEl>
                                        <p:attrNameLst>
                                          <p:attrName>style.visibility</p:attrName>
                                        </p:attrNameLst>
                                      </p:cBhvr>
                                      <p:to>
                                        <p:strVal val="visible"/>
                                      </p:to>
                                    </p:set>
                                    <p:animEffect filter="fade" transition="in">
                                      <p:cBhvr>
                                        <p:cTn id="12" dur="500"/>
                                        <p:tgtEl>
                                          <p:spTgt spid="1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1" fill="hold">
                                  <p:stCondLst>
                                    <p:cond delay="0"/>
                                  </p:stCondLst>
                                  <p:iterate type="el" backwards="0">
                                    <p:tmAbs val="0"/>
                                  </p:iterate>
                                  <p:childTnLst>
                                    <p:set>
                                      <p:cBhvr>
                                        <p:cTn id="16" fill="hold"/>
                                        <p:tgtEl>
                                          <p:spTgt spid="114">
                                            <p:txEl>
                                              <p:pRg st="4" end="4"/>
                                            </p:txEl>
                                          </p:spTgt>
                                        </p:tgtEl>
                                        <p:attrNameLst>
                                          <p:attrName>style.visibility</p:attrName>
                                        </p:attrNameLst>
                                      </p:cBhvr>
                                      <p:to>
                                        <p:strVal val="visible"/>
                                      </p:to>
                                    </p:set>
                                    <p:animEffect filter="fade" transition="in">
                                      <p:cBhvr>
                                        <p:cTn id="17" dur="500"/>
                                        <p:tgtEl>
                                          <p:spTgt spid="11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4"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Rectangle 2"/>
          <p:cNvSpPr txBox="1"/>
          <p:nvPr>
            <p:ph type="title"/>
          </p:nvPr>
        </p:nvSpPr>
        <p:spPr>
          <a:xfrm>
            <a:off x="539749" y="260350"/>
            <a:ext cx="8281990" cy="647700"/>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2.7.1  </a:t>
            </a:r>
            <a:r>
              <a:t>堆栈</a:t>
            </a:r>
          </a:p>
        </p:txBody>
      </p:sp>
      <p:sp>
        <p:nvSpPr>
          <p:cNvPr id="311" name="矩形 1"/>
          <p:cNvSpPr txBox="1"/>
          <p:nvPr/>
        </p:nvSpPr>
        <p:spPr>
          <a:xfrm>
            <a:off x="651396" y="1918411"/>
            <a:ext cx="7901449" cy="29992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600"/>
              </a:lnSpc>
              <a:spcBef>
                <a:spcPts val="1200"/>
              </a:spcBef>
              <a:buSzPct val="100000"/>
              <a:buChar char="✓"/>
              <a:defRPr b="1" sz="2400"/>
            </a:pPr>
            <a:r>
              <a:rPr b="0">
                <a:latin typeface="宋体"/>
                <a:ea typeface="宋体"/>
                <a:cs typeface="宋体"/>
                <a:sym typeface="宋体"/>
              </a:rPr>
              <a:t>堆栈有如下所列的主要用途：</a:t>
            </a:r>
          </a:p>
          <a:p>
            <a:pPr>
              <a:lnSpc>
                <a:spcPts val="3600"/>
              </a:lnSpc>
              <a:spcBef>
                <a:spcPts val="1200"/>
              </a:spcBef>
              <a:defRPr b="1" sz="2400"/>
            </a:pPr>
            <a:r>
              <a:rPr b="0">
                <a:latin typeface="宋体"/>
                <a:ea typeface="宋体"/>
                <a:cs typeface="宋体"/>
                <a:sym typeface="宋体"/>
              </a:rPr>
              <a:t>    （</a:t>
            </a:r>
            <a:r>
              <a:t>1</a:t>
            </a:r>
            <a:r>
              <a:rPr b="0">
                <a:latin typeface="宋体"/>
                <a:ea typeface="宋体"/>
                <a:cs typeface="宋体"/>
                <a:sym typeface="宋体"/>
              </a:rPr>
              <a:t>）保护寄存器内容或者保护现场；</a:t>
            </a:r>
            <a:endParaRPr b="0">
              <a:latin typeface="宋体"/>
              <a:ea typeface="宋体"/>
              <a:cs typeface="宋体"/>
              <a:sym typeface="宋体"/>
            </a:endParaRPr>
          </a:p>
          <a:p>
            <a:pPr>
              <a:lnSpc>
                <a:spcPts val="3600"/>
              </a:lnSpc>
              <a:spcBef>
                <a:spcPts val="1200"/>
              </a:spcBef>
              <a:defRPr b="1" sz="2400"/>
            </a:pPr>
            <a:r>
              <a:rPr b="0">
                <a:latin typeface="宋体"/>
                <a:ea typeface="宋体"/>
                <a:cs typeface="宋体"/>
                <a:sym typeface="宋体"/>
              </a:rPr>
              <a:t>    （</a:t>
            </a:r>
            <a:r>
              <a:t>2</a:t>
            </a:r>
            <a:r>
              <a:rPr b="0">
                <a:latin typeface="宋体"/>
                <a:ea typeface="宋体"/>
                <a:cs typeface="宋体"/>
                <a:sym typeface="宋体"/>
              </a:rPr>
              <a:t>）保存返回地址；</a:t>
            </a:r>
            <a:endParaRPr b="0">
              <a:latin typeface="宋体"/>
              <a:ea typeface="宋体"/>
              <a:cs typeface="宋体"/>
              <a:sym typeface="宋体"/>
            </a:endParaRPr>
          </a:p>
          <a:p>
            <a:pPr>
              <a:lnSpc>
                <a:spcPts val="3600"/>
              </a:lnSpc>
              <a:spcBef>
                <a:spcPts val="1200"/>
              </a:spcBef>
              <a:defRPr b="1" sz="2400"/>
            </a:pPr>
            <a:r>
              <a:rPr b="0">
                <a:latin typeface="宋体"/>
                <a:ea typeface="宋体"/>
                <a:cs typeface="宋体"/>
                <a:sym typeface="宋体"/>
              </a:rPr>
              <a:t>    （</a:t>
            </a:r>
            <a:r>
              <a:t>3</a:t>
            </a:r>
            <a:r>
              <a:rPr b="0">
                <a:latin typeface="宋体"/>
                <a:ea typeface="宋体"/>
                <a:cs typeface="宋体"/>
                <a:sym typeface="宋体"/>
              </a:rPr>
              <a:t>）传递参数；</a:t>
            </a:r>
            <a:endParaRPr b="0">
              <a:latin typeface="宋体"/>
              <a:ea typeface="宋体"/>
              <a:cs typeface="宋体"/>
              <a:sym typeface="宋体"/>
            </a:endParaRPr>
          </a:p>
          <a:p>
            <a:pPr>
              <a:lnSpc>
                <a:spcPts val="3600"/>
              </a:lnSpc>
              <a:spcBef>
                <a:spcPts val="1200"/>
              </a:spcBef>
              <a:defRPr b="1" sz="2400"/>
            </a:pPr>
            <a:r>
              <a:rPr b="0">
                <a:latin typeface="宋体"/>
                <a:ea typeface="宋体"/>
                <a:cs typeface="宋体"/>
                <a:sym typeface="宋体"/>
              </a:rPr>
              <a:t>    （</a:t>
            </a:r>
            <a:r>
              <a:t>4</a:t>
            </a:r>
            <a:r>
              <a:rPr b="0">
                <a:latin typeface="宋体"/>
                <a:ea typeface="宋体"/>
                <a:cs typeface="宋体"/>
                <a:sym typeface="宋体"/>
              </a:rPr>
              <a:t>）安排局部变量或者临时变量。</a:t>
            </a:r>
          </a:p>
        </p:txBody>
      </p:sp>
      <p:sp>
        <p:nvSpPr>
          <p:cNvPr id="312" name="Text Box 4"/>
          <p:cNvSpPr txBox="1"/>
          <p:nvPr/>
        </p:nvSpPr>
        <p:spPr>
          <a:xfrm>
            <a:off x="656907" y="1249596"/>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堆栈的用途</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15" name="Text Box 4"/>
          <p:cNvSpPr txBox="1"/>
          <p:nvPr/>
        </p:nvSpPr>
        <p:spPr>
          <a:xfrm>
            <a:off x="656907" y="1196751"/>
            <a:ext cx="7830186" cy="19497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ts val="3600"/>
              </a:lnSpc>
              <a:spcBef>
                <a:spcPts val="1800"/>
              </a:spcBef>
              <a:buSzPct val="100000"/>
              <a:buChar char="➢"/>
              <a:defRPr b="1" sz="2800">
                <a:solidFill>
                  <a:srgbClr val="0000FF"/>
                </a:solidFill>
              </a:defRPr>
            </a:pPr>
            <a:r>
              <a:rPr b="0">
                <a:latin typeface="宋体"/>
                <a:ea typeface="宋体"/>
                <a:cs typeface="宋体"/>
                <a:sym typeface="宋体"/>
              </a:rPr>
              <a:t> 进栈指令</a:t>
            </a:r>
            <a:r>
              <a:t>PUSH</a:t>
            </a:r>
          </a:p>
          <a:p>
            <a:pPr algn="just">
              <a:lnSpc>
                <a:spcPts val="3600"/>
              </a:lnSpc>
              <a:spcBef>
                <a:spcPts val="1800"/>
              </a:spcBef>
              <a:buSzPct val="100000"/>
              <a:buChar char="➢"/>
              <a:defRPr sz="2800">
                <a:solidFill>
                  <a:srgbClr val="0000FF"/>
                </a:solidFill>
              </a:defRPr>
            </a:pPr>
            <a:r>
              <a:t> </a:t>
            </a:r>
            <a:r>
              <a:rPr>
                <a:latin typeface="宋体"/>
                <a:ea typeface="宋体"/>
                <a:cs typeface="宋体"/>
                <a:sym typeface="宋体"/>
              </a:rPr>
              <a:t>出栈指令</a:t>
            </a:r>
            <a:r>
              <a:rPr b="1"/>
              <a:t>POP</a:t>
            </a:r>
            <a:endParaRPr b="1"/>
          </a:p>
          <a:p>
            <a:pPr algn="just">
              <a:lnSpc>
                <a:spcPts val="3600"/>
              </a:lnSpc>
              <a:spcBef>
                <a:spcPts val="1800"/>
              </a:spcBef>
              <a:buSzPct val="100000"/>
              <a:buChar char="➢"/>
              <a:defRPr sz="2800">
                <a:solidFill>
                  <a:srgbClr val="0000FF"/>
                </a:solidFill>
              </a:defRPr>
            </a:pPr>
            <a:r>
              <a:t> </a:t>
            </a:r>
            <a:r>
              <a:rPr>
                <a:latin typeface="宋体"/>
                <a:ea typeface="宋体"/>
                <a:cs typeface="宋体"/>
                <a:sym typeface="宋体"/>
              </a:rPr>
              <a:t>通用寄存器全进栈指令和全出栈指令</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18"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进栈指令</a:t>
            </a:r>
            <a:r>
              <a:t>PUSH</a:t>
            </a:r>
          </a:p>
        </p:txBody>
      </p:sp>
      <p:sp>
        <p:nvSpPr>
          <p:cNvPr id="319" name="Text Box 5"/>
          <p:cNvSpPr txBox="1"/>
          <p:nvPr/>
        </p:nvSpPr>
        <p:spPr>
          <a:xfrm>
            <a:off x="656907" y="2924943"/>
            <a:ext cx="7833361" cy="31496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just">
              <a:lnSpc>
                <a:spcPts val="3000"/>
              </a:lnSpc>
              <a:buSzPct val="100000"/>
              <a:buChar char="●"/>
              <a:defRPr sz="2000">
                <a:latin typeface="宋体"/>
                <a:ea typeface="宋体"/>
                <a:cs typeface="宋体"/>
                <a:sym typeface="宋体"/>
              </a:defRPr>
            </a:pPr>
            <a:r>
              <a:t>指令把源操作数</a:t>
            </a:r>
            <a:r>
              <a:t>SRC</a:t>
            </a:r>
            <a:r>
              <a:t>压入堆栈。</a:t>
            </a:r>
          </a:p>
          <a:p>
            <a:pPr marL="342900" indent="-342900" algn="just">
              <a:lnSpc>
                <a:spcPts val="3000"/>
              </a:lnSpc>
              <a:buSzPct val="100000"/>
              <a:buChar char="●"/>
              <a:defRPr sz="2000">
                <a:latin typeface="宋体"/>
                <a:ea typeface="宋体"/>
                <a:cs typeface="宋体"/>
                <a:sym typeface="宋体"/>
              </a:defRPr>
            </a:pPr>
            <a:r>
              <a:t>源操作数</a:t>
            </a:r>
            <a:r>
              <a:t>SRC</a:t>
            </a:r>
            <a:r>
              <a:t>可以是</a:t>
            </a:r>
            <a:r>
              <a:t>32</a:t>
            </a:r>
            <a:r>
              <a:t>位通用寄存器、</a:t>
            </a:r>
            <a:r>
              <a:t>16</a:t>
            </a:r>
            <a:r>
              <a:t>位通用寄存器和段寄存器，也可以是双字存储单元或者字存储单元，还可以是立即数。</a:t>
            </a:r>
          </a:p>
          <a:p>
            <a:pPr marL="342900" indent="-342900" algn="just">
              <a:lnSpc>
                <a:spcPts val="3000"/>
              </a:lnSpc>
              <a:buSzPct val="100000"/>
              <a:buChar char="●"/>
              <a:defRPr sz="2000">
                <a:latin typeface="宋体"/>
                <a:ea typeface="宋体"/>
                <a:cs typeface="宋体"/>
                <a:sym typeface="宋体"/>
              </a:defRPr>
            </a:pPr>
            <a:r>
              <a:t>把一个双字数据压入堆栈时，先把</a:t>
            </a:r>
            <a:r>
              <a:t>ESP</a:t>
            </a:r>
            <a:r>
              <a:t>减</a:t>
            </a:r>
            <a:r>
              <a:t>4</a:t>
            </a:r>
            <a:r>
              <a:t>，然后再把双字数据送到</a:t>
            </a:r>
            <a:r>
              <a:t>ESP</a:t>
            </a:r>
            <a:r>
              <a:t>所指示的存储单元。</a:t>
            </a:r>
          </a:p>
          <a:p>
            <a:pPr marL="342900" indent="-342900" algn="just">
              <a:lnSpc>
                <a:spcPts val="3000"/>
              </a:lnSpc>
              <a:buSzPct val="100000"/>
              <a:buChar char="●"/>
              <a:defRPr sz="2000">
                <a:latin typeface="宋体"/>
                <a:ea typeface="宋体"/>
                <a:cs typeface="宋体"/>
                <a:sym typeface="宋体"/>
              </a:defRPr>
            </a:pPr>
            <a:r>
              <a:t>把一个字数据压入堆栈时，先把</a:t>
            </a:r>
            <a:r>
              <a:t>ESP</a:t>
            </a:r>
            <a:r>
              <a:t>减</a:t>
            </a:r>
            <a:r>
              <a:t>2</a:t>
            </a:r>
            <a:r>
              <a:t>，再把字数据送到</a:t>
            </a:r>
            <a:r>
              <a:t>ESP</a:t>
            </a:r>
            <a:r>
              <a:t>所指示的存储单元。</a:t>
            </a:r>
          </a:p>
          <a:p>
            <a:pPr marL="342900" indent="-342900" algn="just">
              <a:lnSpc>
                <a:spcPts val="3000"/>
              </a:lnSpc>
              <a:buSzPct val="100000"/>
              <a:buChar char="●"/>
              <a:defRPr sz="200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defRPr>
            </a:pPr>
            <a:r>
              <a:t>ESP</a:t>
            </a:r>
            <a:r>
              <a:t>总是指向栈顶</a:t>
            </a:r>
            <a:r>
              <a:rPr>
                <a:solidFill>
                  <a:srgbClr val="000000"/>
                </a:solidFill>
              </a:rPr>
              <a:t>。</a:t>
            </a:r>
          </a:p>
        </p:txBody>
      </p:sp>
      <p:sp>
        <p:nvSpPr>
          <p:cNvPr id="320" name="Text Box 6"/>
          <p:cNvSpPr txBox="1"/>
          <p:nvPr/>
        </p:nvSpPr>
        <p:spPr>
          <a:xfrm>
            <a:off x="585469" y="1747664"/>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buSzPct val="100000"/>
              <a:buChar char="✓"/>
              <a:defRPr sz="240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进栈指令的一般格式</a:t>
            </a:r>
          </a:p>
        </p:txBody>
      </p:sp>
      <p:sp>
        <p:nvSpPr>
          <p:cNvPr id="321" name="Text Box 7"/>
          <p:cNvSpPr txBox="1"/>
          <p:nvPr/>
        </p:nvSpPr>
        <p:spPr>
          <a:xfrm>
            <a:off x="684212" y="2323727"/>
            <a:ext cx="5257801" cy="421393"/>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defRPr b="1" sz="2400">
                <a:solidFill>
                  <a:srgbClr val="FFFF00"/>
                </a:solidFill>
                <a:latin typeface="Times New Roman"/>
                <a:ea typeface="Times New Roman"/>
                <a:cs typeface="Times New Roman"/>
                <a:sym typeface="Times New Roman"/>
              </a:defRPr>
            </a:lvl1pPr>
          </a:lstStyle>
          <a:p>
            <a:pPr/>
            <a:r>
              <a:t>PUSH    SRC</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24"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进栈指令</a:t>
            </a:r>
            <a:r>
              <a:t>PUSH</a:t>
            </a:r>
          </a:p>
        </p:txBody>
      </p:sp>
      <p:sp>
        <p:nvSpPr>
          <p:cNvPr id="325" name="Text Box 5"/>
          <p:cNvSpPr txBox="1"/>
          <p:nvPr/>
        </p:nvSpPr>
        <p:spPr>
          <a:xfrm>
            <a:off x="621981" y="2271255"/>
            <a:ext cx="8512811" cy="17134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PUSH   EAX                ;</a:t>
            </a:r>
            <a:r>
              <a:t>把</a:t>
            </a:r>
            <a:r>
              <a:t>EAX</a:t>
            </a:r>
            <a:r>
              <a:t>的内容压入堆栈</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PUSH   DWORD PTR [ECX]    ;</a:t>
            </a:r>
            <a:r>
              <a:t>把</a:t>
            </a:r>
            <a:r>
              <a:t>ECX</a:t>
            </a:r>
            <a:r>
              <a:t>指示的双字存储单元的内容压入堆栈</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PUSH   BX                 ;</a:t>
            </a:r>
            <a:r>
              <a:t>把</a:t>
            </a:r>
            <a:r>
              <a:t>BX</a:t>
            </a:r>
            <a:r>
              <a:t>的内容压入堆栈</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PUSH   WORD PTR [EDX]     ;</a:t>
            </a:r>
            <a:r>
              <a:t>把</a:t>
            </a:r>
            <a:r>
              <a:t>EDX</a:t>
            </a:r>
            <a:r>
              <a:t>指示的字存储单元的内容压入堆栈</a:t>
            </a:r>
          </a:p>
        </p:txBody>
      </p:sp>
      <p:grpSp>
        <p:nvGrpSpPr>
          <p:cNvPr id="328" name="矩形标注 7"/>
          <p:cNvGrpSpPr/>
          <p:nvPr/>
        </p:nvGrpSpPr>
        <p:grpSpPr>
          <a:xfrm>
            <a:off x="1259631" y="4098199"/>
            <a:ext cx="4896546" cy="1023765"/>
            <a:chOff x="0" y="0"/>
            <a:chExt cx="4896544" cy="1023764"/>
          </a:xfrm>
        </p:grpSpPr>
        <p:sp>
          <p:nvSpPr>
            <p:cNvPr id="326" name="形状"/>
            <p:cNvSpPr/>
            <p:nvPr/>
          </p:nvSpPr>
          <p:spPr>
            <a:xfrm>
              <a:off x="0" y="0"/>
              <a:ext cx="4896545" cy="997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220"/>
                  </a:moveTo>
                  <a:lnTo>
                    <a:pt x="3600" y="4220"/>
                  </a:lnTo>
                  <a:lnTo>
                    <a:pt x="4066" y="0"/>
                  </a:lnTo>
                  <a:lnTo>
                    <a:pt x="9000" y="4220"/>
                  </a:lnTo>
                  <a:lnTo>
                    <a:pt x="21600" y="4220"/>
                  </a:lnTo>
                  <a:lnTo>
                    <a:pt x="21600" y="21600"/>
                  </a:lnTo>
                  <a:lnTo>
                    <a:pt x="0" y="21600"/>
                  </a:lnTo>
                  <a:lnTo>
                    <a:pt x="0" y="7116"/>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rgbClr val="0000FF"/>
                  </a:solidFill>
                  <a:latin typeface="宋体"/>
                  <a:ea typeface="宋体"/>
                  <a:cs typeface="宋体"/>
                  <a:sym typeface="宋体"/>
                </a:defRPr>
              </a:pPr>
            </a:p>
          </p:txBody>
        </p:sp>
        <p:sp>
          <p:nvSpPr>
            <p:cNvPr id="327" name="符号“DWORD  PTR”表示双字存储单元…"/>
            <p:cNvSpPr txBox="1"/>
            <p:nvPr/>
          </p:nvSpPr>
          <p:spPr>
            <a:xfrm>
              <a:off x="45719" y="168799"/>
              <a:ext cx="4805105" cy="85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a:solidFill>
                    <a:srgbClr val="0000FF"/>
                  </a:solidFill>
                  <a:latin typeface="宋体"/>
                  <a:ea typeface="宋体"/>
                  <a:cs typeface="宋体"/>
                  <a:sym typeface="宋体"/>
                </a:defRPr>
              </a:pPr>
              <a:r>
                <a:t>符号“</a:t>
              </a:r>
              <a:r>
                <a:t>DWORD  PTR</a:t>
              </a:r>
              <a:r>
                <a:t>”表示双字存储单元</a:t>
              </a:r>
            </a:p>
            <a:p>
              <a:pPr>
                <a:lnSpc>
                  <a:spcPts val="3000"/>
                </a:lnSpc>
                <a:defRPr>
                  <a:solidFill>
                    <a:srgbClr val="0000FF"/>
                  </a:solidFill>
                  <a:latin typeface="宋体"/>
                  <a:ea typeface="宋体"/>
                  <a:cs typeface="宋体"/>
                  <a:sym typeface="宋体"/>
                </a:defRPr>
              </a:pPr>
              <a:r>
                <a:t>符号“</a:t>
              </a:r>
              <a:r>
                <a:t>WORD  PTR</a:t>
              </a:r>
              <a:r>
                <a:t>”   表示字存储单元</a:t>
              </a:r>
            </a:p>
          </p:txBody>
        </p:sp>
      </p:grpSp>
      <p:grpSp>
        <p:nvGrpSpPr>
          <p:cNvPr id="331" name="圆角矩形标注 8"/>
          <p:cNvGrpSpPr/>
          <p:nvPr/>
        </p:nvGrpSpPr>
        <p:grpSpPr>
          <a:xfrm>
            <a:off x="1187624" y="5417694"/>
            <a:ext cx="2917119" cy="721936"/>
            <a:chOff x="0" y="0"/>
            <a:chExt cx="2917118" cy="721935"/>
          </a:xfrm>
        </p:grpSpPr>
        <p:sp>
          <p:nvSpPr>
            <p:cNvPr id="329" name="形状"/>
            <p:cNvSpPr/>
            <p:nvPr/>
          </p:nvSpPr>
          <p:spPr>
            <a:xfrm>
              <a:off x="0" y="0"/>
              <a:ext cx="2917119" cy="7219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80"/>
                  </a:moveTo>
                  <a:cubicBezTo>
                    <a:pt x="0" y="7142"/>
                    <a:pt x="289" y="5976"/>
                    <a:pt x="644" y="5976"/>
                  </a:cubicBezTo>
                  <a:lnTo>
                    <a:pt x="3600" y="5976"/>
                  </a:lnTo>
                  <a:lnTo>
                    <a:pt x="2700" y="0"/>
                  </a:lnTo>
                  <a:lnTo>
                    <a:pt x="9000" y="5976"/>
                  </a:lnTo>
                  <a:lnTo>
                    <a:pt x="20956" y="5976"/>
                  </a:lnTo>
                  <a:cubicBezTo>
                    <a:pt x="21311" y="5976"/>
                    <a:pt x="21600" y="7142"/>
                    <a:pt x="21600" y="8580"/>
                  </a:cubicBezTo>
                  <a:lnTo>
                    <a:pt x="21600" y="8580"/>
                  </a:lnTo>
                  <a:lnTo>
                    <a:pt x="21600" y="18996"/>
                  </a:lnTo>
                  <a:cubicBezTo>
                    <a:pt x="21600" y="20434"/>
                    <a:pt x="21311" y="21600"/>
                    <a:pt x="20956" y="21600"/>
                  </a:cubicBezTo>
                  <a:lnTo>
                    <a:pt x="644" y="21600"/>
                  </a:lnTo>
                  <a:cubicBezTo>
                    <a:pt x="289" y="21600"/>
                    <a:pt x="0" y="20434"/>
                    <a:pt x="0" y="18996"/>
                  </a:cubicBezTo>
                  <a:lnTo>
                    <a:pt x="0" y="8580"/>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defRPr>
                  <a:solidFill>
                    <a:srgbClr val="FF0000"/>
                  </a:solidFill>
                  <a:effectLst>
                    <a:outerShdw sx="100000" sy="100000" kx="0" ky="0" algn="b" rotWithShape="0" blurRad="38100" dist="38100" dir="2700000">
                      <a:srgbClr val="000000">
                        <a:alpha val="43137"/>
                      </a:srgbClr>
                    </a:outerShdw>
                  </a:effectLst>
                </a:defRPr>
              </a:pPr>
            </a:p>
          </p:txBody>
        </p:sp>
        <p:sp>
          <p:nvSpPr>
            <p:cNvPr id="330" name="至少进栈一个字！"/>
            <p:cNvSpPr txBox="1"/>
            <p:nvPr/>
          </p:nvSpPr>
          <p:spPr>
            <a:xfrm>
              <a:off x="71210" y="237317"/>
              <a:ext cx="2774698"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2000">
                  <a:solidFill>
                    <a:srgbClr val="FF0000"/>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至少进栈一个字！</a:t>
              </a:r>
            </a:p>
          </p:txBody>
        </p:sp>
      </p:grpSp>
      <p:sp>
        <p:nvSpPr>
          <p:cNvPr id="332" name="Text Box 4"/>
          <p:cNvSpPr txBox="1"/>
          <p:nvPr/>
        </p:nvSpPr>
        <p:spPr>
          <a:xfrm>
            <a:off x="656907" y="1747664"/>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buSzPct val="100000"/>
              <a:buChar char="✓"/>
              <a:defRPr sz="240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使用举例</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28"/>
                                        </p:tgtEl>
                                        <p:attrNameLst>
                                          <p:attrName>style.visibility</p:attrName>
                                        </p:attrNameLst>
                                      </p:cBhvr>
                                      <p:to>
                                        <p:strVal val="visible"/>
                                      </p:to>
                                    </p:set>
                                    <p:anim calcmode="lin" valueType="num">
                                      <p:cBhvr>
                                        <p:cTn id="7" dur="500" fill="hold"/>
                                        <p:tgtEl>
                                          <p:spTgt spid="328"/>
                                        </p:tgtEl>
                                        <p:attrNameLst>
                                          <p:attrName>ppt_x</p:attrName>
                                        </p:attrNameLst>
                                      </p:cBhvr>
                                      <p:tavLst>
                                        <p:tav tm="0">
                                          <p:val>
                                            <p:strVal val="#ppt_x"/>
                                          </p:val>
                                        </p:tav>
                                        <p:tav tm="100000">
                                          <p:val>
                                            <p:strVal val="#ppt_x"/>
                                          </p:val>
                                        </p:tav>
                                      </p:tavLst>
                                    </p:anim>
                                    <p:anim calcmode="lin" valueType="num">
                                      <p:cBhvr>
                                        <p:cTn id="8" dur="500" fill="hold"/>
                                        <p:tgtEl>
                                          <p:spTgt spid="3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331"/>
                                        </p:tgtEl>
                                        <p:attrNameLst>
                                          <p:attrName>style.visibility</p:attrName>
                                        </p:attrNameLst>
                                      </p:cBhvr>
                                      <p:to>
                                        <p:strVal val="visible"/>
                                      </p:to>
                                    </p:set>
                                    <p:anim calcmode="lin" valueType="num">
                                      <p:cBhvr>
                                        <p:cTn id="13" dur="500" fill="hold"/>
                                        <p:tgtEl>
                                          <p:spTgt spid="331"/>
                                        </p:tgtEl>
                                        <p:attrNameLst>
                                          <p:attrName>ppt_x</p:attrName>
                                        </p:attrNameLst>
                                      </p:cBhvr>
                                      <p:tavLst>
                                        <p:tav tm="0">
                                          <p:val>
                                            <p:strVal val="#ppt_x"/>
                                          </p:val>
                                        </p:tav>
                                        <p:tav tm="100000">
                                          <p:val>
                                            <p:strVal val="#ppt_x"/>
                                          </p:val>
                                        </p:tav>
                                      </p:tavLst>
                                    </p:anim>
                                    <p:anim calcmode="lin" valueType="num">
                                      <p:cBhvr>
                                        <p:cTn id="14"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8" grpId="1"/>
      <p:bldP build="whole" bldLvl="1" animBg="1" rev="0" advAuto="0" spid="331" grpId="2"/>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35"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进栈指令</a:t>
            </a:r>
            <a:r>
              <a:t>PUSH</a:t>
            </a:r>
          </a:p>
        </p:txBody>
      </p:sp>
      <p:sp>
        <p:nvSpPr>
          <p:cNvPr id="336" name="Text Box 5"/>
          <p:cNvSpPr txBox="1"/>
          <p:nvPr/>
        </p:nvSpPr>
        <p:spPr>
          <a:xfrm>
            <a:off x="621981" y="2259448"/>
            <a:ext cx="5920523" cy="11396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EAX, 12345678H</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PUSH   EAX                 ;ESP=0013FA70H</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PUSH   AX                  ;ESP=0013FA6EH</a:t>
            </a:r>
          </a:p>
        </p:txBody>
      </p:sp>
      <p:pic>
        <p:nvPicPr>
          <p:cNvPr id="337" name="对象 2" descr="对象 2"/>
          <p:cNvPicPr>
            <a:picLocks noChangeAspect="1"/>
          </p:cNvPicPr>
          <p:nvPr/>
        </p:nvPicPr>
        <p:blipFill>
          <a:blip r:embed="rId2">
            <a:extLst/>
          </a:blip>
          <a:stretch>
            <a:fillRect/>
          </a:stretch>
        </p:blipFill>
        <p:spPr>
          <a:xfrm>
            <a:off x="107504" y="3717032"/>
            <a:ext cx="5929599" cy="2808312"/>
          </a:xfrm>
          <a:prstGeom prst="rect">
            <a:avLst/>
          </a:prstGeom>
          <a:ln w="12700">
            <a:miter lim="400000"/>
          </a:ln>
        </p:spPr>
      </p:pic>
      <p:grpSp>
        <p:nvGrpSpPr>
          <p:cNvPr id="340" name="矩形标注 9"/>
          <p:cNvGrpSpPr/>
          <p:nvPr/>
        </p:nvGrpSpPr>
        <p:grpSpPr>
          <a:xfrm>
            <a:off x="5940152" y="3356680"/>
            <a:ext cx="3024337" cy="1123292"/>
            <a:chOff x="0" y="0"/>
            <a:chExt cx="3024336" cy="1123291"/>
          </a:xfrm>
        </p:grpSpPr>
        <p:sp>
          <p:nvSpPr>
            <p:cNvPr id="338" name="形状"/>
            <p:cNvSpPr/>
            <p:nvPr/>
          </p:nvSpPr>
          <p:spPr>
            <a:xfrm>
              <a:off x="0" y="26097"/>
              <a:ext cx="3024337" cy="1097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5804"/>
                  </a:lnTo>
                  <a:lnTo>
                    <a:pt x="9000" y="15804"/>
                  </a:lnTo>
                  <a:lnTo>
                    <a:pt x="3043" y="21600"/>
                  </a:lnTo>
                  <a:lnTo>
                    <a:pt x="3600" y="15804"/>
                  </a:lnTo>
                  <a:lnTo>
                    <a:pt x="0" y="15804"/>
                  </a:lnTo>
                  <a:lnTo>
                    <a:pt x="0" y="9219"/>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rgbClr val="0000FF"/>
                  </a:solidFill>
                  <a:latin typeface="宋体"/>
                  <a:ea typeface="宋体"/>
                  <a:cs typeface="宋体"/>
                  <a:sym typeface="宋体"/>
                </a:defRPr>
              </a:pPr>
            </a:p>
          </p:txBody>
        </p:sp>
        <p:sp>
          <p:nvSpPr>
            <p:cNvPr id="339" name="为节省篇幅，假设每一格为…"/>
            <p:cNvSpPr txBox="1"/>
            <p:nvPr/>
          </p:nvSpPr>
          <p:spPr>
            <a:xfrm>
              <a:off x="45719" y="0"/>
              <a:ext cx="2932898" cy="854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a:solidFill>
                    <a:srgbClr val="0000FF"/>
                  </a:solidFill>
                  <a:latin typeface="宋体"/>
                  <a:ea typeface="宋体"/>
                  <a:cs typeface="宋体"/>
                  <a:sym typeface="宋体"/>
                </a:defRPr>
              </a:pPr>
              <a:r>
                <a:t>为节省篇幅，假设每一格为</a:t>
              </a:r>
            </a:p>
            <a:p>
              <a:pPr>
                <a:lnSpc>
                  <a:spcPts val="3000"/>
                </a:lnSpc>
                <a:defRPr>
                  <a:solidFill>
                    <a:srgbClr val="0000FF"/>
                  </a:solidFill>
                  <a:latin typeface="宋体"/>
                  <a:ea typeface="宋体"/>
                  <a:cs typeface="宋体"/>
                  <a:sym typeface="宋体"/>
                </a:defRPr>
              </a:pPr>
              <a:r>
                <a:t>一个字存储单元（</a:t>
              </a:r>
              <a:r>
                <a:t>16</a:t>
              </a:r>
              <a:r>
                <a:t>位）</a:t>
              </a:r>
            </a:p>
          </p:txBody>
        </p:sp>
      </p:grpSp>
      <p:sp>
        <p:nvSpPr>
          <p:cNvPr id="341" name="Text Box 4"/>
          <p:cNvSpPr txBox="1"/>
          <p:nvPr/>
        </p:nvSpPr>
        <p:spPr>
          <a:xfrm>
            <a:off x="656907" y="1747664"/>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buSzPct val="100000"/>
              <a:buChar char="✓"/>
              <a:defRPr sz="240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使用举例</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37"/>
                                        </p:tgtEl>
                                        <p:attrNameLst>
                                          <p:attrName>style.visibility</p:attrName>
                                        </p:attrNameLst>
                                      </p:cBhvr>
                                      <p:to>
                                        <p:strVal val="visible"/>
                                      </p:to>
                                    </p:set>
                                    <p:animEffect filter="fade" transition="in">
                                      <p:cBhvr>
                                        <p:cTn id="7" dur="500"/>
                                        <p:tgtEl>
                                          <p:spTgt spid="337"/>
                                        </p:tgtEl>
                                      </p:cBhvr>
                                    </p:animEffect>
                                  </p:childTnLst>
                                </p:cTn>
                              </p:par>
                            </p:childTnLst>
                          </p:cTn>
                        </p:par>
                        <p:par>
                          <p:cTn id="8" fill="hold">
                            <p:stCondLst>
                              <p:cond delay="500"/>
                            </p:stCondLst>
                            <p:childTnLst>
                              <p:par>
                                <p:cTn id="9" presetClass="entr" nodeType="afterEffect" presetID="10" grpId="2" fill="hold">
                                  <p:stCondLst>
                                    <p:cond delay="0"/>
                                  </p:stCondLst>
                                  <p:iterate type="el" backwards="0">
                                    <p:tmAbs val="0"/>
                                  </p:iterate>
                                  <p:childTnLst>
                                    <p:set>
                                      <p:cBhvr>
                                        <p:cTn id="10" fill="hold"/>
                                        <p:tgtEl>
                                          <p:spTgt spid="340"/>
                                        </p:tgtEl>
                                        <p:attrNameLst>
                                          <p:attrName>style.visibility</p:attrName>
                                        </p:attrNameLst>
                                      </p:cBhvr>
                                      <p:to>
                                        <p:strVal val="visible"/>
                                      </p:to>
                                    </p:set>
                                    <p:animEffect filter="fade" transition="in">
                                      <p:cBhvr>
                                        <p:cTn id="11"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7" grpId="1"/>
      <p:bldP build="whole" bldLvl="1" animBg="1" rev="0" advAuto="0" spid="340" grpId="2"/>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44" name="Text Box 4"/>
          <p:cNvSpPr txBox="1"/>
          <p:nvPr/>
        </p:nvSpPr>
        <p:spPr>
          <a:xfrm>
            <a:off x="656907" y="1105579"/>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出栈指令</a:t>
            </a:r>
            <a:r>
              <a:t>POP</a:t>
            </a:r>
          </a:p>
        </p:txBody>
      </p:sp>
      <p:sp>
        <p:nvSpPr>
          <p:cNvPr id="345" name="Text Box 5"/>
          <p:cNvSpPr txBox="1"/>
          <p:nvPr/>
        </p:nvSpPr>
        <p:spPr>
          <a:xfrm>
            <a:off x="656907" y="2924943"/>
            <a:ext cx="7833361" cy="25120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000"/>
              </a:lnSpc>
              <a:spcBef>
                <a:spcPts val="1200"/>
              </a:spcBef>
              <a:buSzPct val="100000"/>
              <a:buChar char="●"/>
              <a:defRPr sz="2000">
                <a:latin typeface="宋体"/>
                <a:ea typeface="宋体"/>
                <a:cs typeface="宋体"/>
                <a:sym typeface="宋体"/>
              </a:defRPr>
            </a:pPr>
            <a:r>
              <a:t>指令从栈顶弹出一个双字或者字数据到目的操作数</a:t>
            </a:r>
            <a:r>
              <a:t>DEST</a:t>
            </a:r>
            <a:r>
              <a:t>。</a:t>
            </a:r>
          </a:p>
          <a:p>
            <a:pPr marL="342900" indent="-342900">
              <a:lnSpc>
                <a:spcPts val="3000"/>
              </a:lnSpc>
              <a:spcBef>
                <a:spcPts val="1200"/>
              </a:spcBef>
              <a:buSzPct val="100000"/>
              <a:buChar char="●"/>
              <a:defRPr sz="2000">
                <a:latin typeface="宋体"/>
                <a:ea typeface="宋体"/>
                <a:cs typeface="宋体"/>
                <a:sym typeface="宋体"/>
              </a:defRPr>
            </a:pPr>
            <a:r>
              <a:t>目的操作数可以是</a:t>
            </a:r>
            <a:r>
              <a:t>32</a:t>
            </a:r>
            <a:r>
              <a:t>位通用寄存器、</a:t>
            </a:r>
            <a:r>
              <a:t>16</a:t>
            </a:r>
            <a:r>
              <a:t>位通用寄存器和段寄存器，也可以是双字存储单元或者字存储单元。如果目的操作数是双字的，那么就从栈顶弹出一个双字数据；否则，从栈顶弹出一个字数据。</a:t>
            </a:r>
          </a:p>
        </p:txBody>
      </p:sp>
      <p:sp>
        <p:nvSpPr>
          <p:cNvPr id="346" name="Text Box 6"/>
          <p:cNvSpPr txBox="1"/>
          <p:nvPr/>
        </p:nvSpPr>
        <p:spPr>
          <a:xfrm>
            <a:off x="653359" y="1675656"/>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buSzPct val="100000"/>
              <a:buChar char="✓"/>
              <a:defRPr sz="240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出栈指令的一般格式</a:t>
            </a:r>
          </a:p>
        </p:txBody>
      </p:sp>
      <p:sp>
        <p:nvSpPr>
          <p:cNvPr id="347" name="Text Box 7"/>
          <p:cNvSpPr txBox="1"/>
          <p:nvPr/>
        </p:nvSpPr>
        <p:spPr>
          <a:xfrm>
            <a:off x="684212" y="2323727"/>
            <a:ext cx="5257801" cy="421393"/>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defRPr b="1" sz="2400">
                <a:solidFill>
                  <a:srgbClr val="FFFF00"/>
                </a:solidFill>
                <a:latin typeface="Times New Roman"/>
                <a:ea typeface="Times New Roman"/>
                <a:cs typeface="Times New Roman"/>
                <a:sym typeface="Times New Roman"/>
              </a:defRPr>
            </a:lvl1pPr>
          </a:lstStyle>
          <a:p>
            <a:pPr/>
            <a:r>
              <a:t>POP    DEST</a:t>
            </a:r>
          </a:p>
        </p:txBody>
      </p:sp>
      <p:grpSp>
        <p:nvGrpSpPr>
          <p:cNvPr id="350" name="矩形标注 8"/>
          <p:cNvGrpSpPr/>
          <p:nvPr/>
        </p:nvGrpSpPr>
        <p:grpSpPr>
          <a:xfrm>
            <a:off x="971599" y="5019747"/>
            <a:ext cx="4571258" cy="1457523"/>
            <a:chOff x="0" y="0"/>
            <a:chExt cx="4571256" cy="1457521"/>
          </a:xfrm>
        </p:grpSpPr>
        <p:sp>
          <p:nvSpPr>
            <p:cNvPr id="348" name="形状"/>
            <p:cNvSpPr/>
            <p:nvPr/>
          </p:nvSpPr>
          <p:spPr>
            <a:xfrm>
              <a:off x="0" y="0"/>
              <a:ext cx="4571257" cy="14575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104"/>
                  </a:moveTo>
                  <a:lnTo>
                    <a:pt x="3600" y="3104"/>
                  </a:lnTo>
                  <a:lnTo>
                    <a:pt x="4785" y="0"/>
                  </a:lnTo>
                  <a:lnTo>
                    <a:pt x="9000" y="3104"/>
                  </a:lnTo>
                  <a:lnTo>
                    <a:pt x="21600" y="3104"/>
                  </a:lnTo>
                  <a:lnTo>
                    <a:pt x="21600" y="21600"/>
                  </a:lnTo>
                  <a:lnTo>
                    <a:pt x="0" y="21600"/>
                  </a:lnTo>
                  <a:lnTo>
                    <a:pt x="0" y="6187"/>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p>
          </p:txBody>
        </p:sp>
        <p:sp>
          <p:nvSpPr>
            <p:cNvPr id="349" name="注意：…"/>
            <p:cNvSpPr txBox="1"/>
            <p:nvPr/>
          </p:nvSpPr>
          <p:spPr>
            <a:xfrm>
              <a:off x="45719" y="211186"/>
              <a:ext cx="4479818" cy="1244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注意：</a:t>
              </a:r>
              <a:endParaRPr>
                <a:solidFill>
                  <a:schemeClr val="accent3">
                    <a:lumOff val="44000"/>
                  </a:schemeClr>
                </a:solidFill>
              </a:endParaRPr>
            </a:p>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出栈指令操作数不可以是立即数，</a:t>
              </a:r>
            </a:p>
            <a:p>
              <a:pPr>
                <a:lnSpc>
                  <a:spcPts val="3000"/>
                </a:lnSpc>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也不能是代码段寄存器</a:t>
              </a:r>
              <a:r>
                <a:t>CS</a:t>
              </a:r>
              <a:r>
                <a: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50"/>
                                        </p:tgtEl>
                                        <p:attrNameLst>
                                          <p:attrName>style.visibility</p:attrName>
                                        </p:attrNameLst>
                                      </p:cBhvr>
                                      <p:to>
                                        <p:strVal val="visible"/>
                                      </p:to>
                                    </p:set>
                                    <p:animEffect filter="fade" transition="in">
                                      <p:cBhvr>
                                        <p:cTn id="7" dur="5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0" grpId="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53" name="Text Box 4"/>
          <p:cNvSpPr txBox="1"/>
          <p:nvPr/>
        </p:nvSpPr>
        <p:spPr>
          <a:xfrm>
            <a:off x="656907" y="1105579"/>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出栈指令</a:t>
            </a:r>
            <a:r>
              <a:t>POP</a:t>
            </a:r>
          </a:p>
        </p:txBody>
      </p:sp>
      <p:sp>
        <p:nvSpPr>
          <p:cNvPr id="354" name="Text Box 5"/>
          <p:cNvSpPr txBox="1"/>
          <p:nvPr/>
        </p:nvSpPr>
        <p:spPr>
          <a:xfrm>
            <a:off x="656907" y="2924943"/>
            <a:ext cx="7833361" cy="24333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3200"/>
              </a:lnSpc>
              <a:spcBef>
                <a:spcPts val="1200"/>
              </a:spcBef>
              <a:buSzPct val="100000"/>
              <a:buChar char="●"/>
              <a:defRPr sz="2000">
                <a:latin typeface="宋体"/>
                <a:ea typeface="宋体"/>
                <a:cs typeface="宋体"/>
                <a:sym typeface="宋体"/>
              </a:defRPr>
            </a:pPr>
            <a:r>
              <a:t>从栈顶弹出一个双字数据时，先从</a:t>
            </a:r>
            <a:r>
              <a:t>ESP</a:t>
            </a:r>
            <a:r>
              <a:t>所指示的存储单元中取出一个双字送到目的操作数，然后把</a:t>
            </a:r>
            <a:r>
              <a:t>ESP</a:t>
            </a:r>
            <a:r>
              <a:t>加</a:t>
            </a:r>
            <a:r>
              <a:t>4</a:t>
            </a:r>
            <a:r>
              <a:t>。</a:t>
            </a:r>
          </a:p>
          <a:p>
            <a:pPr marL="342900" indent="-342900">
              <a:lnSpc>
                <a:spcPts val="3200"/>
              </a:lnSpc>
              <a:spcBef>
                <a:spcPts val="1200"/>
              </a:spcBef>
              <a:buSzPct val="100000"/>
              <a:buChar char="●"/>
              <a:defRPr sz="2000">
                <a:latin typeface="宋体"/>
                <a:ea typeface="宋体"/>
                <a:cs typeface="宋体"/>
                <a:sym typeface="宋体"/>
              </a:defRPr>
            </a:pPr>
            <a:r>
              <a:t>从栈顶弹出一个字数据时，先从</a:t>
            </a:r>
            <a:r>
              <a:t>ESP</a:t>
            </a:r>
            <a:r>
              <a:t>所指示的存储单元中取出一个字送到目的操作数，然后把</a:t>
            </a:r>
            <a:r>
              <a:t>ESP</a:t>
            </a:r>
            <a:r>
              <a:t>加</a:t>
            </a:r>
            <a:r>
              <a:t>2</a:t>
            </a:r>
            <a:r>
              <a:t>。</a:t>
            </a:r>
          </a:p>
          <a:p>
            <a:pPr marL="342900" indent="-342900">
              <a:lnSpc>
                <a:spcPts val="3200"/>
              </a:lnSpc>
              <a:spcBef>
                <a:spcPts val="1200"/>
              </a:spcBef>
              <a:buSzPct val="100000"/>
              <a:buChar char="●"/>
              <a:defRPr sz="200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defRPr>
            </a:pPr>
            <a:r>
              <a:t>ESP</a:t>
            </a:r>
            <a:r>
              <a:t>总是指向栈顶</a:t>
            </a:r>
            <a:r>
              <a:rPr>
                <a:solidFill>
                  <a:srgbClr val="000000"/>
                </a:solidFill>
              </a:rPr>
              <a:t>。</a:t>
            </a:r>
          </a:p>
        </p:txBody>
      </p:sp>
      <p:sp>
        <p:nvSpPr>
          <p:cNvPr id="355" name="Text Box 6"/>
          <p:cNvSpPr txBox="1"/>
          <p:nvPr/>
        </p:nvSpPr>
        <p:spPr>
          <a:xfrm>
            <a:off x="653359" y="1675656"/>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buSzPct val="100000"/>
              <a:buChar char="✓"/>
              <a:defRPr sz="240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出栈指令的一般格式</a:t>
            </a:r>
          </a:p>
        </p:txBody>
      </p:sp>
      <p:sp>
        <p:nvSpPr>
          <p:cNvPr id="356" name="Text Box 7"/>
          <p:cNvSpPr txBox="1"/>
          <p:nvPr/>
        </p:nvSpPr>
        <p:spPr>
          <a:xfrm>
            <a:off x="684212" y="2323727"/>
            <a:ext cx="5257801" cy="421393"/>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defRPr b="1" sz="2400">
                <a:solidFill>
                  <a:srgbClr val="FFFF00"/>
                </a:solidFill>
                <a:latin typeface="Times New Roman"/>
                <a:ea typeface="Times New Roman"/>
                <a:cs typeface="Times New Roman"/>
                <a:sym typeface="Times New Roman"/>
              </a:defRPr>
            </a:lvl1pPr>
          </a:lstStyle>
          <a:p>
            <a:pPr/>
            <a:r>
              <a:t>POP    DEST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59"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出栈指令</a:t>
            </a:r>
            <a:r>
              <a:t>POP</a:t>
            </a:r>
          </a:p>
        </p:txBody>
      </p:sp>
      <p:sp>
        <p:nvSpPr>
          <p:cNvPr id="360" name="Text Box 5"/>
          <p:cNvSpPr txBox="1"/>
          <p:nvPr/>
        </p:nvSpPr>
        <p:spPr>
          <a:xfrm>
            <a:off x="621981" y="2276872"/>
            <a:ext cx="8512811" cy="17134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POP   ESI                  ;</a:t>
            </a:r>
            <a:r>
              <a:t>从堆栈弹出一个双字到</a:t>
            </a:r>
            <a:r>
              <a:t>ESI</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POP   DWORD PTR [EBX+4]    ;</a:t>
            </a:r>
            <a:r>
              <a:t>从堆栈弹出一个双字到</a:t>
            </a:r>
            <a:r>
              <a:t>EBX+4</a:t>
            </a:r>
            <a:r>
              <a:t>所指示存储单元</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POP   DI                   ;</a:t>
            </a:r>
            <a:r>
              <a:t>从堆栈弹出一个字到</a:t>
            </a:r>
            <a:r>
              <a:t>DI</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POP   WORD PTR [EDX+8]     ;</a:t>
            </a:r>
            <a:r>
              <a:t>从堆栈弹出一个字到</a:t>
            </a:r>
            <a:r>
              <a:t>EDX+8</a:t>
            </a:r>
            <a:r>
              <a:t>所指示的存储单元</a:t>
            </a:r>
          </a:p>
        </p:txBody>
      </p:sp>
      <p:grpSp>
        <p:nvGrpSpPr>
          <p:cNvPr id="363" name="矩形标注 7"/>
          <p:cNvGrpSpPr/>
          <p:nvPr/>
        </p:nvGrpSpPr>
        <p:grpSpPr>
          <a:xfrm>
            <a:off x="1475655" y="4084986"/>
            <a:ext cx="4896546" cy="984003"/>
            <a:chOff x="0" y="0"/>
            <a:chExt cx="4896544" cy="984002"/>
          </a:xfrm>
        </p:grpSpPr>
        <p:sp>
          <p:nvSpPr>
            <p:cNvPr id="361" name="形状"/>
            <p:cNvSpPr/>
            <p:nvPr/>
          </p:nvSpPr>
          <p:spPr>
            <a:xfrm>
              <a:off x="0" y="0"/>
              <a:ext cx="4896545" cy="957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98"/>
                  </a:moveTo>
                  <a:lnTo>
                    <a:pt x="3600" y="3498"/>
                  </a:lnTo>
                  <a:lnTo>
                    <a:pt x="3277" y="0"/>
                  </a:lnTo>
                  <a:lnTo>
                    <a:pt x="9000" y="3498"/>
                  </a:lnTo>
                  <a:lnTo>
                    <a:pt x="21600" y="3498"/>
                  </a:lnTo>
                  <a:lnTo>
                    <a:pt x="21600" y="21600"/>
                  </a:lnTo>
                  <a:lnTo>
                    <a:pt x="0" y="21600"/>
                  </a:lnTo>
                  <a:lnTo>
                    <a:pt x="0" y="6515"/>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rgbClr val="0000FF"/>
                  </a:solidFill>
                  <a:latin typeface="宋体"/>
                  <a:ea typeface="宋体"/>
                  <a:cs typeface="宋体"/>
                  <a:sym typeface="宋体"/>
                </a:defRPr>
              </a:pPr>
            </a:p>
          </p:txBody>
        </p:sp>
        <p:sp>
          <p:nvSpPr>
            <p:cNvPr id="362" name="符号“DWORD  PTR”表示双字存储单元…"/>
            <p:cNvSpPr txBox="1"/>
            <p:nvPr/>
          </p:nvSpPr>
          <p:spPr>
            <a:xfrm>
              <a:off x="45719" y="129037"/>
              <a:ext cx="4805105" cy="85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a:solidFill>
                    <a:srgbClr val="0000FF"/>
                  </a:solidFill>
                  <a:latin typeface="宋体"/>
                  <a:ea typeface="宋体"/>
                  <a:cs typeface="宋体"/>
                  <a:sym typeface="宋体"/>
                </a:defRPr>
              </a:pPr>
              <a:r>
                <a:t>符号“</a:t>
              </a:r>
              <a:r>
                <a:t>DWORD  PTR</a:t>
              </a:r>
              <a:r>
                <a:t>”表示双字存储单元</a:t>
              </a:r>
            </a:p>
            <a:p>
              <a:pPr>
                <a:lnSpc>
                  <a:spcPts val="3000"/>
                </a:lnSpc>
                <a:defRPr>
                  <a:solidFill>
                    <a:srgbClr val="0000FF"/>
                  </a:solidFill>
                  <a:latin typeface="宋体"/>
                  <a:ea typeface="宋体"/>
                  <a:cs typeface="宋体"/>
                  <a:sym typeface="宋体"/>
                </a:defRPr>
              </a:pPr>
              <a:r>
                <a:t>符号“</a:t>
              </a:r>
              <a:r>
                <a:t>WORD  PTR</a:t>
              </a:r>
              <a:r>
                <a:t>”   表示字存储单元</a:t>
              </a:r>
            </a:p>
          </p:txBody>
        </p:sp>
      </p:grpSp>
      <p:grpSp>
        <p:nvGrpSpPr>
          <p:cNvPr id="366" name="圆角矩形标注 8"/>
          <p:cNvGrpSpPr/>
          <p:nvPr/>
        </p:nvGrpSpPr>
        <p:grpSpPr>
          <a:xfrm>
            <a:off x="1459698" y="5349739"/>
            <a:ext cx="2917120" cy="761696"/>
            <a:chOff x="0" y="0"/>
            <a:chExt cx="2917118" cy="761695"/>
          </a:xfrm>
        </p:grpSpPr>
        <p:sp>
          <p:nvSpPr>
            <p:cNvPr id="364" name="形状"/>
            <p:cNvSpPr/>
            <p:nvPr/>
          </p:nvSpPr>
          <p:spPr>
            <a:xfrm>
              <a:off x="0" y="0"/>
              <a:ext cx="2917119" cy="761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60"/>
                  </a:moveTo>
                  <a:cubicBezTo>
                    <a:pt x="0" y="7897"/>
                    <a:pt x="289" y="6792"/>
                    <a:pt x="644" y="6792"/>
                  </a:cubicBezTo>
                  <a:lnTo>
                    <a:pt x="3600" y="6792"/>
                  </a:lnTo>
                  <a:lnTo>
                    <a:pt x="2552" y="0"/>
                  </a:lnTo>
                  <a:lnTo>
                    <a:pt x="9000" y="6792"/>
                  </a:lnTo>
                  <a:lnTo>
                    <a:pt x="20956" y="6792"/>
                  </a:lnTo>
                  <a:cubicBezTo>
                    <a:pt x="21311" y="6792"/>
                    <a:pt x="21600" y="7897"/>
                    <a:pt x="21600" y="9260"/>
                  </a:cubicBezTo>
                  <a:lnTo>
                    <a:pt x="21600" y="9260"/>
                  </a:lnTo>
                  <a:lnTo>
                    <a:pt x="21600" y="19132"/>
                  </a:lnTo>
                  <a:cubicBezTo>
                    <a:pt x="21600" y="20495"/>
                    <a:pt x="21311" y="21600"/>
                    <a:pt x="20956" y="21600"/>
                  </a:cubicBezTo>
                  <a:lnTo>
                    <a:pt x="644" y="21600"/>
                  </a:lnTo>
                  <a:cubicBezTo>
                    <a:pt x="289" y="21600"/>
                    <a:pt x="0" y="20495"/>
                    <a:pt x="0" y="19132"/>
                  </a:cubicBezTo>
                  <a:lnTo>
                    <a:pt x="0" y="9260"/>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defRPr>
                  <a:solidFill>
                    <a:srgbClr val="FF0000"/>
                  </a:solidFill>
                  <a:effectLst>
                    <a:outerShdw sx="100000" sy="100000" kx="0" ky="0" algn="b" rotWithShape="0" blurRad="38100" dist="38100" dir="2700000">
                      <a:srgbClr val="000000">
                        <a:alpha val="43137"/>
                      </a:srgbClr>
                    </a:outerShdw>
                  </a:effectLst>
                </a:defRPr>
              </a:pPr>
            </a:p>
          </p:txBody>
        </p:sp>
        <p:sp>
          <p:nvSpPr>
            <p:cNvPr id="365" name="至少出栈一个字！"/>
            <p:cNvSpPr txBox="1"/>
            <p:nvPr/>
          </p:nvSpPr>
          <p:spPr>
            <a:xfrm>
              <a:off x="71210" y="277077"/>
              <a:ext cx="2774698"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2000">
                  <a:solidFill>
                    <a:srgbClr val="FF0000"/>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至少出栈一个字！</a:t>
              </a:r>
            </a:p>
          </p:txBody>
        </p:sp>
      </p:grpSp>
      <p:sp>
        <p:nvSpPr>
          <p:cNvPr id="367" name="Text Box 4"/>
          <p:cNvSpPr txBox="1"/>
          <p:nvPr/>
        </p:nvSpPr>
        <p:spPr>
          <a:xfrm>
            <a:off x="656907" y="1747664"/>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buSzPct val="100000"/>
              <a:buChar char="✓"/>
              <a:defRPr sz="240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使用举例</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63"/>
                                        </p:tgtEl>
                                        <p:attrNameLst>
                                          <p:attrName>style.visibility</p:attrName>
                                        </p:attrNameLst>
                                      </p:cBhvr>
                                      <p:to>
                                        <p:strVal val="visible"/>
                                      </p:to>
                                    </p:set>
                                    <p:anim calcmode="lin" valueType="num">
                                      <p:cBhvr>
                                        <p:cTn id="7" dur="500" fill="hold"/>
                                        <p:tgtEl>
                                          <p:spTgt spid="363"/>
                                        </p:tgtEl>
                                        <p:attrNameLst>
                                          <p:attrName>ppt_x</p:attrName>
                                        </p:attrNameLst>
                                      </p:cBhvr>
                                      <p:tavLst>
                                        <p:tav tm="0">
                                          <p:val>
                                            <p:strVal val="#ppt_x"/>
                                          </p:val>
                                        </p:tav>
                                        <p:tav tm="100000">
                                          <p:val>
                                            <p:strVal val="#ppt_x"/>
                                          </p:val>
                                        </p:tav>
                                      </p:tavLst>
                                    </p:anim>
                                    <p:anim calcmode="lin" valueType="num">
                                      <p:cBhvr>
                                        <p:cTn id="8" dur="500" fill="hold"/>
                                        <p:tgtEl>
                                          <p:spTgt spid="3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366"/>
                                        </p:tgtEl>
                                        <p:attrNameLst>
                                          <p:attrName>style.visibility</p:attrName>
                                        </p:attrNameLst>
                                      </p:cBhvr>
                                      <p:to>
                                        <p:strVal val="visible"/>
                                      </p:to>
                                    </p:set>
                                    <p:anim calcmode="lin" valueType="num">
                                      <p:cBhvr>
                                        <p:cTn id="13" dur="500" fill="hold"/>
                                        <p:tgtEl>
                                          <p:spTgt spid="366"/>
                                        </p:tgtEl>
                                        <p:attrNameLst>
                                          <p:attrName>ppt_x</p:attrName>
                                        </p:attrNameLst>
                                      </p:cBhvr>
                                      <p:tavLst>
                                        <p:tav tm="0">
                                          <p:val>
                                            <p:strVal val="#ppt_x"/>
                                          </p:val>
                                        </p:tav>
                                        <p:tav tm="100000">
                                          <p:val>
                                            <p:strVal val="#ppt_x"/>
                                          </p:val>
                                        </p:tav>
                                      </p:tavLst>
                                    </p:anim>
                                    <p:anim calcmode="lin" valueType="num">
                                      <p:cBhvr>
                                        <p:cTn id="14" dur="500" fill="hold"/>
                                        <p:tgtEl>
                                          <p:spTgt spid="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3" grpId="1"/>
      <p:bldP build="whole" bldLvl="1" animBg="1" rev="0" advAuto="0" spid="366" grpId="2"/>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70" name="Text Box 4"/>
          <p:cNvSpPr txBox="1"/>
          <p:nvPr/>
        </p:nvSpPr>
        <p:spPr>
          <a:xfrm>
            <a:off x="656907" y="980728"/>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示例</a:t>
            </a:r>
          </a:p>
        </p:txBody>
      </p:sp>
      <p:sp>
        <p:nvSpPr>
          <p:cNvPr id="371" name="Text Box 5"/>
          <p:cNvSpPr txBox="1"/>
          <p:nvPr/>
        </p:nvSpPr>
        <p:spPr>
          <a:xfrm>
            <a:off x="688549" y="2276872"/>
            <a:ext cx="8512811" cy="45585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#include  &lt;stdio.h&gt;</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int  main( )  {</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int  varsp1, varsp2, varsp3, varsp4, varsp5;  //</a:t>
            </a:r>
            <a:r>
              <a:t>用于存放</a:t>
            </a:r>
            <a:r>
              <a:t>ESP</a:t>
            </a:r>
            <a:r>
              <a:t>值</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int  varr1, varr2;                            //</a:t>
            </a:r>
            <a:r>
              <a:t>用于存放</a:t>
            </a:r>
            <a:r>
              <a:t>EBX</a:t>
            </a:r>
            <a:r>
              <a:t>值</a:t>
            </a:r>
          </a:p>
          <a:p>
            <a:pPr>
              <a:lnSpc>
                <a:spcPts val="22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    _asm {    //</a:t>
            </a:r>
            <a:r>
              <a:t>嵌入汇编</a:t>
            </a:r>
          </a:p>
          <a:p>
            <a:pPr>
              <a:lnSpc>
                <a:spcPts val="2200"/>
              </a:lnSpc>
              <a:defRPr>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p>
          <a:p>
            <a:pPr>
              <a:lnSpc>
                <a:spcPts val="22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    }</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printf("ESP1=%08XH\n",varsp1);    //</a:t>
            </a:r>
            <a:r>
              <a:t>显示为</a:t>
            </a:r>
            <a:r>
              <a:t>ESP1=0013FA74H</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printf("ESP2=%08XH\n",varsp2);    //</a:t>
            </a:r>
            <a:r>
              <a:t>显示为</a:t>
            </a:r>
            <a:r>
              <a:t>ESP2=0013FA70H</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printf("ESP3=%08XH\n",varsp3);    //</a:t>
            </a:r>
            <a:r>
              <a:t>显示为</a:t>
            </a:r>
            <a:r>
              <a:t>ESP3=0013FA6EH</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printf("ESP4=%08XH\n",varsp4);    //</a:t>
            </a:r>
            <a:r>
              <a:t>显示为</a:t>
            </a:r>
            <a:r>
              <a:t>ESP4=0013FA72H</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printf("ESP5=%08XH\n",varsp5);    //</a:t>
            </a:r>
            <a:r>
              <a:t>显示为</a:t>
            </a:r>
            <a:r>
              <a:t>ESP5=0013FA74H</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printf("EBX1=%08XH\n",varr1);     //</a:t>
            </a:r>
            <a:r>
              <a:t>显示为</a:t>
            </a:r>
            <a:r>
              <a:t>EBX1=56785678H</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printf("EBX2=%08XH\n",varr2);     //</a:t>
            </a:r>
            <a:r>
              <a:t>显示为</a:t>
            </a:r>
            <a:r>
              <a:t>EBX2=56781234H</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return  0;</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p>
        </p:txBody>
      </p:sp>
      <p:grpSp>
        <p:nvGrpSpPr>
          <p:cNvPr id="374" name="圆角矩形标注 6"/>
          <p:cNvGrpSpPr/>
          <p:nvPr/>
        </p:nvGrpSpPr>
        <p:grpSpPr>
          <a:xfrm>
            <a:off x="611187" y="1459353"/>
            <a:ext cx="5112942" cy="1068187"/>
            <a:chOff x="0" y="0"/>
            <a:chExt cx="5112940" cy="1068185"/>
          </a:xfrm>
        </p:grpSpPr>
        <p:sp>
          <p:nvSpPr>
            <p:cNvPr id="372" name="形状"/>
            <p:cNvSpPr/>
            <p:nvPr/>
          </p:nvSpPr>
          <p:spPr>
            <a:xfrm>
              <a:off x="0" y="44594"/>
              <a:ext cx="5112941" cy="10235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18"/>
                  </a:moveTo>
                  <a:cubicBezTo>
                    <a:pt x="0" y="1217"/>
                    <a:pt x="244" y="0"/>
                    <a:pt x="544" y="0"/>
                  </a:cubicBezTo>
                  <a:lnTo>
                    <a:pt x="12600" y="0"/>
                  </a:lnTo>
                  <a:lnTo>
                    <a:pt x="21056" y="0"/>
                  </a:lnTo>
                  <a:cubicBezTo>
                    <a:pt x="21356" y="0"/>
                    <a:pt x="21600" y="1217"/>
                    <a:pt x="21600" y="2718"/>
                  </a:cubicBezTo>
                  <a:lnTo>
                    <a:pt x="21600" y="13592"/>
                  </a:lnTo>
                  <a:cubicBezTo>
                    <a:pt x="21600" y="15093"/>
                    <a:pt x="21356" y="16310"/>
                    <a:pt x="21056" y="16310"/>
                  </a:cubicBezTo>
                  <a:lnTo>
                    <a:pt x="18000" y="16310"/>
                  </a:lnTo>
                  <a:lnTo>
                    <a:pt x="12601" y="21600"/>
                  </a:lnTo>
                  <a:lnTo>
                    <a:pt x="12600" y="16310"/>
                  </a:lnTo>
                  <a:lnTo>
                    <a:pt x="544" y="16310"/>
                  </a:lnTo>
                  <a:cubicBezTo>
                    <a:pt x="244" y="16310"/>
                    <a:pt x="0" y="15093"/>
                    <a:pt x="0" y="13592"/>
                  </a:cubicBezTo>
                  <a:lnTo>
                    <a:pt x="0" y="13592"/>
                  </a:lnTo>
                  <a:lnTo>
                    <a:pt x="0" y="9514"/>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373" name="演示程序dp216及其嵌入汇编代码片段，…"/>
            <p:cNvSpPr txBox="1"/>
            <p:nvPr/>
          </p:nvSpPr>
          <p:spPr>
            <a:xfrm>
              <a:off x="87024" y="0"/>
              <a:ext cx="4938893" cy="862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293" tIns="49293" rIns="49293" bIns="49293" numCol="1" anchor="ctr">
              <a:spAutoFit/>
            </a:bodyPr>
            <a:lstStyle/>
            <a:p>
              <a:pPr>
                <a:lnSpc>
                  <a:spcPts val="3000"/>
                </a:lnSpc>
                <a:defRPr b="1">
                  <a:solidFill>
                    <a:srgbClr val="0000FF"/>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演示程序</a:t>
              </a:r>
              <a:r>
                <a:t>dp216</a:t>
              </a:r>
              <a:r>
                <a:rPr b="0">
                  <a:latin typeface="宋体"/>
                  <a:ea typeface="宋体"/>
                  <a:cs typeface="宋体"/>
                  <a:sym typeface="宋体"/>
                </a:rPr>
                <a:t>及其嵌入汇编代码片段，</a:t>
              </a:r>
            </a:p>
            <a:p>
              <a:pPr>
                <a:lnSpc>
                  <a:spcPts val="3000"/>
                </a:lnSpc>
                <a:defRPr b="1">
                  <a:solidFill>
                    <a:srgbClr val="0000FF"/>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演示堆栈操作和堆栈指针寄存器变化。</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71"/>
                                        </p:tgtEl>
                                        <p:attrNameLst>
                                          <p:attrName>style.visibility</p:attrName>
                                        </p:attrNameLst>
                                      </p:cBhvr>
                                      <p:to>
                                        <p:strVal val="visible"/>
                                      </p:to>
                                    </p:set>
                                    <p:anim calcmode="lin" valueType="num">
                                      <p:cBhvr>
                                        <p:cTn id="7" dur="500" fill="hold"/>
                                        <p:tgtEl>
                                          <p:spTgt spid="371"/>
                                        </p:tgtEl>
                                        <p:attrNameLst>
                                          <p:attrName>ppt_x</p:attrName>
                                        </p:attrNameLst>
                                      </p:cBhvr>
                                      <p:tavLst>
                                        <p:tav tm="0">
                                          <p:val>
                                            <p:strVal val="#ppt_x"/>
                                          </p:val>
                                        </p:tav>
                                        <p:tav tm="100000">
                                          <p:val>
                                            <p:strVal val="#ppt_x"/>
                                          </p:val>
                                        </p:tav>
                                      </p:tavLst>
                                    </p:anim>
                                    <p:anim calcmode="lin" valueType="num">
                                      <p:cBhvr>
                                        <p:cTn id="8" dur="500" fill="hold"/>
                                        <p:tgtEl>
                                          <p:spTgt spid="3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1"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77" name="Text Box 4"/>
          <p:cNvSpPr txBox="1"/>
          <p:nvPr/>
        </p:nvSpPr>
        <p:spPr>
          <a:xfrm>
            <a:off x="656907" y="980728"/>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示例</a:t>
            </a:r>
          </a:p>
        </p:txBody>
      </p:sp>
      <p:sp>
        <p:nvSpPr>
          <p:cNvPr id="378" name="Text Box 5"/>
          <p:cNvSpPr txBox="1"/>
          <p:nvPr/>
        </p:nvSpPr>
        <p:spPr>
          <a:xfrm>
            <a:off x="688550" y="1674340"/>
            <a:ext cx="7942186" cy="51173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_asm {</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EAX, 12345678H     //</a:t>
            </a:r>
            <a:r>
              <a:t>初值</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varsp1, ESP        //</a:t>
            </a:r>
            <a:r>
              <a:t>保存演示之初的</a:t>
            </a:r>
            <a:r>
              <a:t>ESP</a:t>
            </a:r>
            <a:r>
              <a:t>（假设为</a:t>
            </a:r>
            <a:r>
              <a:t>0013FA74H</a:t>
            </a:r>
            <a:r>
              <a:t>）</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PUSH  EAX                </a:t>
            </a:r>
            <a:r>
              <a:t>//</a:t>
            </a:r>
            <a:r>
              <a:t>把</a:t>
            </a:r>
            <a:r>
              <a:t>EAX</a:t>
            </a:r>
            <a:r>
              <a:t>压入堆栈</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varsp2, ESP         //</a:t>
            </a:r>
            <a:r>
              <a:t>保存当前</a:t>
            </a:r>
            <a:r>
              <a:t>ESP</a:t>
            </a:r>
            <a:r>
              <a:t>（</a:t>
            </a:r>
            <a:r>
              <a:t>0013FA70H</a:t>
            </a:r>
            <a:r>
              <a:t>）</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PUSH  AX                 </a:t>
            </a:r>
            <a:r>
              <a:t>//</a:t>
            </a:r>
            <a:r>
              <a:t>把</a:t>
            </a:r>
            <a:r>
              <a:t>AX</a:t>
            </a:r>
            <a:r>
              <a:t>压入堆栈</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varsp3, ESP        //</a:t>
            </a:r>
            <a:r>
              <a:t>保存当前</a:t>
            </a:r>
            <a:r>
              <a:t>ESP</a:t>
            </a:r>
            <a:r>
              <a:t>（</a:t>
            </a:r>
            <a:r>
              <a:t>0013FA6EH</a:t>
            </a:r>
            <a:r>
              <a:t>）</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POP   EBX                </a:t>
            </a:r>
            <a:r>
              <a:t>//</a:t>
            </a:r>
            <a:r>
              <a:t>从堆栈弹出双字到</a:t>
            </a:r>
            <a:r>
              <a:t>EBX</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varsp4, ESP        //</a:t>
            </a:r>
            <a:r>
              <a:t>保存当前</a:t>
            </a:r>
            <a:r>
              <a:t>ESP</a:t>
            </a:r>
            <a:r>
              <a:t>（</a:t>
            </a:r>
            <a:r>
              <a:t>0013FA72H</a:t>
            </a:r>
            <a:r>
              <a:t>）</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varr1, EBX</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POP   BX                 </a:t>
            </a:r>
            <a:r>
              <a:t>//</a:t>
            </a:r>
            <a:r>
              <a:t>从堆栈弹出字到</a:t>
            </a:r>
            <a:r>
              <a:t>BX</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varsp5, ESP        //</a:t>
            </a:r>
            <a:r>
              <a:t>保存当前</a:t>
            </a:r>
            <a:r>
              <a:t>ESP</a:t>
            </a:r>
            <a:r>
              <a:t>（</a:t>
            </a:r>
            <a:r>
              <a:t>0013FA74H</a:t>
            </a:r>
            <a:r>
              <a:t>）</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varr2, EBX</a:t>
            </a:r>
          </a:p>
          <a:p>
            <a:pPr>
              <a:lnSpc>
                <a:spcPts val="2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p>
        </p:txBody>
      </p:sp>
      <p:grpSp>
        <p:nvGrpSpPr>
          <p:cNvPr id="381" name="爆炸形 1 6"/>
          <p:cNvGrpSpPr/>
          <p:nvPr/>
        </p:nvGrpSpPr>
        <p:grpSpPr>
          <a:xfrm>
            <a:off x="6804248" y="3284984"/>
            <a:ext cx="2449712" cy="1584177"/>
            <a:chOff x="0" y="0"/>
            <a:chExt cx="2449711" cy="1584176"/>
          </a:xfrm>
        </p:grpSpPr>
        <p:sp>
          <p:nvSpPr>
            <p:cNvPr id="379" name="形状"/>
            <p:cNvSpPr/>
            <p:nvPr/>
          </p:nvSpPr>
          <p:spPr>
            <a:xfrm>
              <a:off x="0" y="0"/>
              <a:ext cx="2449712" cy="1584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gn="ctr">
                <a:defRPr b="1">
                  <a:solidFill>
                    <a:srgbClr val="FF0000"/>
                  </a:solidFill>
                  <a:effectLst>
                    <a:outerShdw sx="100000" sy="100000" kx="0" ky="0" algn="b" rotWithShape="0" blurRad="38100" dist="38100" dir="2700000">
                      <a:srgbClr val="000000">
                        <a:alpha val="43137"/>
                      </a:srgbClr>
                    </a:outerShdw>
                  </a:effectLst>
                </a:defRPr>
              </a:pPr>
            </a:p>
          </p:txBody>
        </p:sp>
        <p:sp>
          <p:nvSpPr>
            <p:cNvPr id="380" name="仅仅是示例！"/>
            <p:cNvSpPr txBox="1"/>
            <p:nvPr/>
          </p:nvSpPr>
          <p:spPr>
            <a:xfrm>
              <a:off x="570480" y="379619"/>
              <a:ext cx="1278018"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仅仅是示例！</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381"/>
                                        </p:tgtEl>
                                        <p:attrNameLst>
                                          <p:attrName>style.visibility</p:attrName>
                                        </p:attrNameLst>
                                      </p:cBhvr>
                                      <p:to>
                                        <p:strVal val="visible"/>
                                      </p:to>
                                    </p:set>
                                    <p:anim calcmode="lin" valueType="num">
                                      <p:cBhvr>
                                        <p:cTn id="7" dur="2000" fill="hold"/>
                                        <p:tgtEl>
                                          <p:spTgt spid="381"/>
                                        </p:tgtEl>
                                        <p:attrNameLst>
                                          <p:attrName>ppt_w</p:attrName>
                                        </p:attrNameLst>
                                      </p:cBhvr>
                                      <p:tavLst>
                                        <p:tav tm="0" fmla="#ppt_w*sin(2.5*pi*$)">
                                          <p:val>
                                            <p:fltVal val="0"/>
                                          </p:val>
                                        </p:tav>
                                        <p:tav tm="100000">
                                          <p:val>
                                            <p:fltVal val="1"/>
                                          </p:val>
                                        </p:tav>
                                      </p:tavLst>
                                    </p:anim>
                                    <p:anim calcmode="lin" valueType="num">
                                      <p:cBhvr>
                                        <p:cTn id="8" dur="2000" fill="hold"/>
                                        <p:tgtEl>
                                          <p:spTgt spid="3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2.6.1  </a:t>
            </a:r>
            <a:r>
              <a:t>指令指针寄存器</a:t>
            </a:r>
          </a:p>
        </p:txBody>
      </p:sp>
      <p:sp>
        <p:nvSpPr>
          <p:cNvPr id="118" name="Text Box 4"/>
          <p:cNvSpPr txBox="1"/>
          <p:nvPr/>
        </p:nvSpPr>
        <p:spPr>
          <a:xfrm>
            <a:off x="729932" y="1827746"/>
            <a:ext cx="7684136" cy="29992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ts val="3600"/>
              </a:lnSpc>
              <a:spcBef>
                <a:spcPts val="1200"/>
              </a:spcBef>
              <a:buSzPct val="100000"/>
              <a:buChar char="✓"/>
              <a:defRPr sz="2400">
                <a:latin typeface="宋体"/>
                <a:ea typeface="宋体"/>
                <a:cs typeface="宋体"/>
                <a:sym typeface="宋体"/>
              </a:defRPr>
            </a:pPr>
            <a:r>
              <a:t>CPU</a:t>
            </a:r>
            <a:r>
              <a:t>执行代码（程序）就是一条接一条地执行机器指令。可以把</a:t>
            </a:r>
            <a:r>
              <a:t>CPU</a:t>
            </a:r>
            <a:r>
              <a:t>执行指令的过程看作一条处理指令的流水线，其第一步是从存储器中取出指令。</a:t>
            </a:r>
          </a:p>
          <a:p>
            <a:pPr algn="just">
              <a:lnSpc>
                <a:spcPts val="3600"/>
              </a:lnSpc>
              <a:spcBef>
                <a:spcPts val="1200"/>
              </a:spcBef>
              <a:buSzPct val="100000"/>
              <a:buChar char="✓"/>
              <a:defRPr sz="2400">
                <a:latin typeface="宋体"/>
                <a:ea typeface="宋体"/>
                <a:cs typeface="宋体"/>
                <a:sym typeface="宋体"/>
              </a:defRPr>
            </a:pPr>
            <a:r>
              <a:t>在取出一条指令后，会根据所取指令的长度，</a:t>
            </a:r>
            <a:r>
              <a:rPr>
                <a:solidFill>
                  <a:srgbClr val="FF0000"/>
                </a:solidFill>
                <a:effectLst>
                  <a:outerShdw sx="100000" sy="100000" kx="0" ky="0" algn="b" rotWithShape="0" blurRad="38100" dist="38100" dir="2700000">
                    <a:srgbClr val="000000">
                      <a:alpha val="43137"/>
                    </a:srgbClr>
                  </a:outerShdw>
                </a:effectLst>
              </a:rPr>
              <a:t>自动调整指令指针寄存器</a:t>
            </a:r>
            <a:r>
              <a:rPr>
                <a:solidFill>
                  <a:srgbClr val="FF0000"/>
                </a:solidFill>
                <a:effectLst>
                  <a:outerShdw sx="100000" sy="100000" kx="0" ky="0" algn="b" rotWithShape="0" blurRad="38100" dist="38100" dir="2700000">
                    <a:srgbClr val="000000">
                      <a:alpha val="43137"/>
                    </a:srgbClr>
                  </a:outerShdw>
                </a:effectLst>
              </a:rPr>
              <a:t>EIP</a:t>
            </a:r>
            <a:r>
              <a:rPr>
                <a:solidFill>
                  <a:srgbClr val="FF0000"/>
                </a:solidFill>
                <a:effectLst>
                  <a:outerShdw sx="100000" sy="100000" kx="0" ky="0" algn="b" rotWithShape="0" blurRad="38100" dist="38100" dir="2700000">
                    <a:srgbClr val="000000">
                      <a:alpha val="43137"/>
                    </a:srgbClr>
                  </a:outerShdw>
                </a:effectLst>
              </a:rPr>
              <a:t>的值，使其指向下一条指令</a:t>
            </a:r>
            <a:r>
              <a:t>。这样，就实现了</a:t>
            </a:r>
            <a:r>
              <a:rPr b="1">
                <a:solidFill>
                  <a:srgbClr val="0000FF"/>
                </a:solidFill>
                <a:effectLst>
                  <a:outerShdw sx="100000" sy="100000" kx="0" ky="0" algn="b" rotWithShape="0" blurRad="38100" dist="38100" dir="2700000">
                    <a:srgbClr val="000000">
                      <a:alpha val="43137"/>
                    </a:srgbClr>
                  </a:outerShdw>
                </a:effectLst>
                <a:latin typeface="微软雅黑"/>
                <a:ea typeface="微软雅黑"/>
                <a:cs typeface="微软雅黑"/>
                <a:sym typeface="微软雅黑"/>
              </a:rPr>
              <a:t>顺序执行指令</a:t>
            </a:r>
            <a:r>
              <a:t>。</a:t>
            </a:r>
          </a:p>
        </p:txBody>
      </p:sp>
      <p:sp>
        <p:nvSpPr>
          <p:cNvPr id="119" name="Text Box 5"/>
          <p:cNvSpPr txBox="1"/>
          <p:nvPr/>
        </p:nvSpPr>
        <p:spPr>
          <a:xfrm>
            <a:off x="656907" y="1171599"/>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顺序执行指令的过程</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84"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示例</a:t>
            </a:r>
          </a:p>
        </p:txBody>
      </p:sp>
      <p:sp>
        <p:nvSpPr>
          <p:cNvPr id="385" name="Text Box 5"/>
          <p:cNvSpPr txBox="1"/>
          <p:nvPr/>
        </p:nvSpPr>
        <p:spPr>
          <a:xfrm>
            <a:off x="765998" y="2492896"/>
            <a:ext cx="7648714" cy="29428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PUSH   EBP                </a:t>
            </a:r>
            <a:r>
              <a:t>；保护</a:t>
            </a:r>
            <a:r>
              <a:t>EBP</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PUSH   ESI                </a:t>
            </a:r>
            <a:r>
              <a:t>；保护</a:t>
            </a:r>
            <a:r>
              <a:t>ESI</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PUSH   EDI                </a:t>
            </a:r>
            <a:r>
              <a:t>；保护</a:t>
            </a:r>
            <a:r>
              <a:t>EDI</a:t>
            </a:r>
          </a:p>
          <a:p>
            <a:pPr>
              <a:lnSpc>
                <a:spcPts val="28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                 </a:t>
            </a:r>
            <a:r>
              <a:t>；其他操作</a:t>
            </a:r>
          </a:p>
          <a:p>
            <a:pPr>
              <a:lnSpc>
                <a:spcPts val="2800"/>
              </a:lnSpc>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                 </a:t>
            </a:r>
            <a:r>
              <a:t>；其间会破坏</a:t>
            </a:r>
            <a:r>
              <a:t>EBP</a:t>
            </a:r>
            <a:r>
              <a:t>、</a:t>
            </a:r>
            <a:r>
              <a:t>ESI</a:t>
            </a:r>
            <a:r>
              <a:t>和</a:t>
            </a:r>
            <a:r>
              <a:t>EDI</a:t>
            </a:r>
            <a:r>
              <a:t>的原有值</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POP    EDI                </a:t>
            </a:r>
            <a:r>
              <a:t>；恢复</a:t>
            </a:r>
            <a:r>
              <a:t>EDI</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POP    ESI                </a:t>
            </a:r>
            <a:r>
              <a:t>；恢复</a:t>
            </a:r>
            <a:r>
              <a:t>ESI</a:t>
            </a:r>
          </a:p>
          <a:p>
            <a:pPr>
              <a:lnSpc>
                <a:spcPts val="28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POP    EBP                </a:t>
            </a:r>
            <a:r>
              <a:t>；恢复</a:t>
            </a:r>
            <a:r>
              <a:t>EBP</a:t>
            </a:r>
          </a:p>
        </p:txBody>
      </p:sp>
      <p:grpSp>
        <p:nvGrpSpPr>
          <p:cNvPr id="388" name="圆角矩形标注 10"/>
          <p:cNvGrpSpPr/>
          <p:nvPr/>
        </p:nvGrpSpPr>
        <p:grpSpPr>
          <a:xfrm>
            <a:off x="1979711" y="5341687"/>
            <a:ext cx="4770973" cy="1183657"/>
            <a:chOff x="0" y="0"/>
            <a:chExt cx="4770971" cy="1183656"/>
          </a:xfrm>
        </p:grpSpPr>
        <p:sp>
          <p:nvSpPr>
            <p:cNvPr id="386" name="形状"/>
            <p:cNvSpPr/>
            <p:nvPr/>
          </p:nvSpPr>
          <p:spPr>
            <a:xfrm>
              <a:off x="0" y="0"/>
              <a:ext cx="4770972" cy="1183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460"/>
                  </a:moveTo>
                  <a:cubicBezTo>
                    <a:pt x="0" y="7008"/>
                    <a:pt x="292" y="5832"/>
                    <a:pt x="652" y="5832"/>
                  </a:cubicBezTo>
                  <a:lnTo>
                    <a:pt x="3600" y="5832"/>
                  </a:lnTo>
                  <a:lnTo>
                    <a:pt x="1424" y="0"/>
                  </a:lnTo>
                  <a:lnTo>
                    <a:pt x="9000" y="5832"/>
                  </a:lnTo>
                  <a:lnTo>
                    <a:pt x="20948" y="5832"/>
                  </a:lnTo>
                  <a:cubicBezTo>
                    <a:pt x="21308" y="5832"/>
                    <a:pt x="21600" y="7008"/>
                    <a:pt x="21600" y="8460"/>
                  </a:cubicBezTo>
                  <a:lnTo>
                    <a:pt x="21600" y="8460"/>
                  </a:lnTo>
                  <a:lnTo>
                    <a:pt x="21600" y="18972"/>
                  </a:lnTo>
                  <a:cubicBezTo>
                    <a:pt x="21600" y="20423"/>
                    <a:pt x="21308" y="21600"/>
                    <a:pt x="20948" y="21600"/>
                  </a:cubicBezTo>
                  <a:lnTo>
                    <a:pt x="652" y="21600"/>
                  </a:lnTo>
                  <a:cubicBezTo>
                    <a:pt x="292" y="21600"/>
                    <a:pt x="0" y="20423"/>
                    <a:pt x="0" y="18972"/>
                  </a:cubicBezTo>
                  <a:lnTo>
                    <a:pt x="0" y="8460"/>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defRPr>
                  <a:solidFill>
                    <a:srgbClr val="FF0000"/>
                  </a:solidFill>
                  <a:effectLst>
                    <a:outerShdw sx="100000" sy="100000" kx="0" ky="0" algn="b" rotWithShape="0" blurRad="38100" dist="38100" dir="2700000">
                      <a:srgbClr val="000000">
                        <a:alpha val="43137"/>
                      </a:srgbClr>
                    </a:outerShdw>
                  </a:effectLst>
                </a:defRPr>
              </a:pPr>
            </a:p>
          </p:txBody>
        </p:sp>
        <p:sp>
          <p:nvSpPr>
            <p:cNvPr id="387" name="必须充分注意堆栈操作“后进先出”…"/>
            <p:cNvSpPr txBox="1"/>
            <p:nvPr/>
          </p:nvSpPr>
          <p:spPr>
            <a:xfrm>
              <a:off x="87902" y="350288"/>
              <a:ext cx="4595167"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b="1" sz="2000">
                  <a:solidFill>
                    <a:srgbClr val="FF0000"/>
                  </a:solidFill>
                </a:defRPr>
              </a:pPr>
              <a:r>
                <a:rPr b="0">
                  <a:latin typeface="宋体"/>
                  <a:ea typeface="宋体"/>
                  <a:cs typeface="宋体"/>
                  <a:sym typeface="宋体"/>
                </a:rPr>
                <a:t>必须充分注意堆栈操作</a:t>
              </a:r>
              <a:r>
                <a:t>“</a:t>
              </a:r>
              <a:r>
                <a:rPr b="0">
                  <a:latin typeface="宋体"/>
                  <a:ea typeface="宋体"/>
                  <a:cs typeface="宋体"/>
                  <a:sym typeface="宋体"/>
                </a:rPr>
                <a:t>后进先出</a:t>
              </a:r>
              <a:r>
                <a:t>”</a:t>
              </a:r>
            </a:p>
            <a:p>
              <a:pPr>
                <a:defRPr b="1" sz="2000">
                  <a:solidFill>
                    <a:srgbClr val="FF0000"/>
                  </a:solidFill>
                </a:defRPr>
              </a:pPr>
              <a:r>
                <a:rPr b="0">
                  <a:latin typeface="宋体"/>
                  <a:ea typeface="宋体"/>
                  <a:cs typeface="宋体"/>
                  <a:sym typeface="宋体"/>
                </a:rPr>
                <a:t>同时确保堆栈平衡！</a:t>
              </a:r>
            </a:p>
          </p:txBody>
        </p:sp>
      </p:grpSp>
      <p:grpSp>
        <p:nvGrpSpPr>
          <p:cNvPr id="391" name="圆角矩形标注 7"/>
          <p:cNvGrpSpPr/>
          <p:nvPr/>
        </p:nvGrpSpPr>
        <p:grpSpPr>
          <a:xfrm>
            <a:off x="611187" y="1733177"/>
            <a:ext cx="5112942" cy="720020"/>
            <a:chOff x="0" y="0"/>
            <a:chExt cx="5112940" cy="720018"/>
          </a:xfrm>
        </p:grpSpPr>
        <p:sp>
          <p:nvSpPr>
            <p:cNvPr id="389" name="形状"/>
            <p:cNvSpPr/>
            <p:nvPr/>
          </p:nvSpPr>
          <p:spPr>
            <a:xfrm>
              <a:off x="0" y="0"/>
              <a:ext cx="5112941" cy="720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18"/>
                  </a:moveTo>
                  <a:cubicBezTo>
                    <a:pt x="0" y="1217"/>
                    <a:pt x="171" y="0"/>
                    <a:pt x="383" y="0"/>
                  </a:cubicBezTo>
                  <a:lnTo>
                    <a:pt x="12600" y="0"/>
                  </a:lnTo>
                  <a:lnTo>
                    <a:pt x="21217" y="0"/>
                  </a:lnTo>
                  <a:cubicBezTo>
                    <a:pt x="21429" y="0"/>
                    <a:pt x="21600" y="1217"/>
                    <a:pt x="21600" y="2718"/>
                  </a:cubicBezTo>
                  <a:lnTo>
                    <a:pt x="21600" y="13592"/>
                  </a:lnTo>
                  <a:cubicBezTo>
                    <a:pt x="21600" y="15093"/>
                    <a:pt x="21429" y="16310"/>
                    <a:pt x="21217" y="16310"/>
                  </a:cubicBezTo>
                  <a:lnTo>
                    <a:pt x="18000" y="16310"/>
                  </a:lnTo>
                  <a:lnTo>
                    <a:pt x="12601" y="21600"/>
                  </a:lnTo>
                  <a:lnTo>
                    <a:pt x="12600" y="16310"/>
                  </a:lnTo>
                  <a:lnTo>
                    <a:pt x="383" y="16310"/>
                  </a:lnTo>
                  <a:cubicBezTo>
                    <a:pt x="171" y="16310"/>
                    <a:pt x="0" y="15093"/>
                    <a:pt x="0" y="13592"/>
                  </a:cubicBezTo>
                  <a:lnTo>
                    <a:pt x="0" y="13592"/>
                  </a:lnTo>
                  <a:lnTo>
                    <a:pt x="0" y="9514"/>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390" name="演示堆栈用途之一，保护寄存器内容。"/>
            <p:cNvSpPr txBox="1"/>
            <p:nvPr/>
          </p:nvSpPr>
          <p:spPr>
            <a:xfrm>
              <a:off x="75834" y="31290"/>
              <a:ext cx="4961273" cy="481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293" tIns="49293" rIns="49293" bIns="49293" numCol="1" anchor="ctr">
              <a:spAutoFit/>
            </a:bodyPr>
            <a:lstStyle>
              <a:lvl1pPr>
                <a:lnSpc>
                  <a:spcPts val="3000"/>
                </a:lnSpc>
                <a:defRPr>
                  <a:effectLst>
                    <a:outerShdw sx="100000" sy="100000" kx="0" ky="0" algn="b" rotWithShape="0" blurRad="38100" dist="38100" dir="2700000">
                      <a:srgbClr val="000000">
                        <a:alpha val="43137"/>
                      </a:srgbClr>
                    </a:outerShdw>
                  </a:effectLst>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演示堆栈用途之一，保护寄存器内容。</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85"/>
                                        </p:tgtEl>
                                        <p:attrNameLst>
                                          <p:attrName>style.visibility</p:attrName>
                                        </p:attrNameLst>
                                      </p:cBhvr>
                                      <p:to>
                                        <p:strVal val="visible"/>
                                      </p:to>
                                    </p:set>
                                    <p:anim calcmode="lin" valueType="num">
                                      <p:cBhvr>
                                        <p:cTn id="7" dur="500" fill="hold"/>
                                        <p:tgtEl>
                                          <p:spTgt spid="385"/>
                                        </p:tgtEl>
                                        <p:attrNameLst>
                                          <p:attrName>ppt_x</p:attrName>
                                        </p:attrNameLst>
                                      </p:cBhvr>
                                      <p:tavLst>
                                        <p:tav tm="0">
                                          <p:val>
                                            <p:strVal val="#ppt_x"/>
                                          </p:val>
                                        </p:tav>
                                        <p:tav tm="100000">
                                          <p:val>
                                            <p:strVal val="#ppt_x"/>
                                          </p:val>
                                        </p:tav>
                                      </p:tavLst>
                                    </p:anim>
                                    <p:anim calcmode="lin" valueType="num">
                                      <p:cBhvr>
                                        <p:cTn id="8" dur="500" fill="hold"/>
                                        <p:tgtEl>
                                          <p:spTgt spid="3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2" grpId="2" fill="hold">
                                  <p:stCondLst>
                                    <p:cond delay="0"/>
                                  </p:stCondLst>
                                  <p:iterate type="el" backwards="0">
                                    <p:tmAbs val="0"/>
                                  </p:iterate>
                                  <p:childTnLst>
                                    <p:set>
                                      <p:cBhvr>
                                        <p:cTn id="12" fill="hold"/>
                                        <p:tgtEl>
                                          <p:spTgt spid="388"/>
                                        </p:tgtEl>
                                        <p:attrNameLst>
                                          <p:attrName>style.visibility</p:attrName>
                                        </p:attrNameLst>
                                      </p:cBhvr>
                                      <p:to>
                                        <p:strVal val="visible"/>
                                      </p:to>
                                    </p:set>
                                    <p:animEffect filter="wipe(down)" transition="in">
                                      <p:cBhvr>
                                        <p:cTn id="13"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8" grpId="2"/>
      <p:bldP build="whole" bldLvl="1" animBg="1" rev="0" advAuto="0" spid="385" grpId="1"/>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394" name="Text Box 6"/>
          <p:cNvSpPr txBox="1"/>
          <p:nvPr/>
        </p:nvSpPr>
        <p:spPr>
          <a:xfrm>
            <a:off x="585469" y="1124744"/>
            <a:ext cx="7830186" cy="11704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ts val="3600"/>
              </a:lnSpc>
              <a:spcBef>
                <a:spcPts val="1200"/>
              </a:spcBef>
              <a:buSzPct val="100000"/>
              <a:buChar char="➢"/>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16</a:t>
            </a:r>
            <a:r>
              <a:t>位通用寄存器全进栈、出栈指令</a:t>
            </a:r>
          </a:p>
          <a:p>
            <a:pPr algn="just">
              <a:lnSpc>
                <a:spcPts val="3600"/>
              </a:lnSpc>
              <a:spcBef>
                <a:spcPts val="1200"/>
              </a:spcBef>
              <a:buSzPct val="100000"/>
              <a:buChar char="➢"/>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32</a:t>
            </a:r>
            <a:r>
              <a:t>位通用寄存器全进栈、出栈指令</a:t>
            </a:r>
          </a:p>
        </p:txBody>
      </p:sp>
      <p:grpSp>
        <p:nvGrpSpPr>
          <p:cNvPr id="397" name="矩形标注 5"/>
          <p:cNvGrpSpPr/>
          <p:nvPr/>
        </p:nvGrpSpPr>
        <p:grpSpPr>
          <a:xfrm>
            <a:off x="611559" y="2706926"/>
            <a:ext cx="7920882" cy="2091382"/>
            <a:chOff x="0" y="0"/>
            <a:chExt cx="7920880" cy="2091381"/>
          </a:xfrm>
        </p:grpSpPr>
        <p:sp>
          <p:nvSpPr>
            <p:cNvPr id="395" name="形状"/>
            <p:cNvSpPr/>
            <p:nvPr/>
          </p:nvSpPr>
          <p:spPr>
            <a:xfrm>
              <a:off x="0" y="0"/>
              <a:ext cx="7920881" cy="2018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104"/>
                  </a:moveTo>
                  <a:lnTo>
                    <a:pt x="3600" y="3104"/>
                  </a:lnTo>
                  <a:lnTo>
                    <a:pt x="4785" y="0"/>
                  </a:lnTo>
                  <a:lnTo>
                    <a:pt x="9000" y="3104"/>
                  </a:lnTo>
                  <a:lnTo>
                    <a:pt x="21600" y="3104"/>
                  </a:lnTo>
                  <a:lnTo>
                    <a:pt x="21600" y="21600"/>
                  </a:lnTo>
                  <a:lnTo>
                    <a:pt x="0" y="21600"/>
                  </a:lnTo>
                  <a:lnTo>
                    <a:pt x="0" y="6187"/>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200"/>
                </a:lnSpc>
                <a:spcBef>
                  <a:spcPts val="1200"/>
                </a:spcBef>
                <a:defRPr>
                  <a:solidFill>
                    <a:schemeClr val="accent3">
                      <a:lumOff val="44000"/>
                    </a:schemeClr>
                  </a:solidFill>
                </a:defRPr>
              </a:pPr>
            </a:p>
          </p:txBody>
        </p:sp>
        <p:sp>
          <p:nvSpPr>
            <p:cNvPr id="396" name="有时需要把多个通用寄存器压入堆栈，以保护这些通用寄存器中的值。…"/>
            <p:cNvSpPr txBox="1"/>
            <p:nvPr/>
          </p:nvSpPr>
          <p:spPr>
            <a:xfrm>
              <a:off x="45719" y="216860"/>
              <a:ext cx="7829441" cy="18745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200"/>
                </a:lnSpc>
                <a:spcBef>
                  <a:spcPts val="1200"/>
                </a:spcBef>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有时需要把多个通用寄存器压入堆栈，以保护这些通用寄存器中的值。</a:t>
              </a:r>
            </a:p>
            <a:p>
              <a:pPr>
                <a:lnSpc>
                  <a:spcPts val="3200"/>
                </a:lnSpc>
                <a:spcBef>
                  <a:spcPts val="1200"/>
                </a:spcBef>
                <a:defRPr sz="20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为了提高效率，从</a:t>
              </a:r>
              <a:r>
                <a:t>Intel 80186</a:t>
              </a:r>
              <a:r>
                <a:t>开始，提供了通用寄存器全进栈指令和全出栈指令。</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97"/>
                                        </p:tgtEl>
                                        <p:attrNameLst>
                                          <p:attrName>style.visibility</p:attrName>
                                        </p:attrNameLst>
                                      </p:cBhvr>
                                      <p:to>
                                        <p:strVal val="visible"/>
                                      </p:to>
                                    </p:set>
                                    <p:anim calcmode="lin" valueType="num">
                                      <p:cBhvr>
                                        <p:cTn id="7" dur="500" fill="hold"/>
                                        <p:tgtEl>
                                          <p:spTgt spid="397"/>
                                        </p:tgtEl>
                                        <p:attrNameLst>
                                          <p:attrName>ppt_x</p:attrName>
                                        </p:attrNameLst>
                                      </p:cBhvr>
                                      <p:tavLst>
                                        <p:tav tm="0">
                                          <p:val>
                                            <p:strVal val="#ppt_x"/>
                                          </p:val>
                                        </p:tav>
                                        <p:tav tm="100000">
                                          <p:val>
                                            <p:strVal val="#ppt_x"/>
                                          </p:val>
                                        </p:tav>
                                      </p:tavLst>
                                    </p:anim>
                                    <p:anim calcmode="lin" valueType="num">
                                      <p:cBhvr>
                                        <p:cTn id="8" dur="500" fill="hold"/>
                                        <p:tgtEl>
                                          <p:spTgt spid="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7" grpId="1"/>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400" name="Text Box 4"/>
          <p:cNvSpPr txBox="1"/>
          <p:nvPr/>
        </p:nvSpPr>
        <p:spPr>
          <a:xfrm>
            <a:off x="585469" y="1196751"/>
            <a:ext cx="7830186"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400"/>
              </a:spcBef>
              <a:buSzPct val="100000"/>
              <a:buChar char="➢"/>
              <a:defRPr b="1" sz="2400">
                <a:solidFill>
                  <a:srgbClr val="0000FF"/>
                </a:solidFill>
              </a:defRPr>
            </a:pPr>
            <a:r>
              <a:t>16</a:t>
            </a:r>
            <a:r>
              <a:rPr b="0">
                <a:latin typeface="宋体"/>
                <a:ea typeface="宋体"/>
                <a:cs typeface="宋体"/>
                <a:sym typeface="宋体"/>
              </a:rPr>
              <a:t>位通用寄存器全进栈、出栈指令</a:t>
            </a:r>
          </a:p>
        </p:txBody>
      </p:sp>
      <p:sp>
        <p:nvSpPr>
          <p:cNvPr id="401" name="Rectangle 5"/>
          <p:cNvSpPr txBox="1"/>
          <p:nvPr/>
        </p:nvSpPr>
        <p:spPr>
          <a:xfrm>
            <a:off x="514032" y="4319364"/>
            <a:ext cx="8332728" cy="176276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342900" indent="-342900">
              <a:lnSpc>
                <a:spcPts val="3600"/>
              </a:lnSpc>
              <a:spcBef>
                <a:spcPts val="1200"/>
              </a:spcBef>
              <a:buSzPct val="100000"/>
              <a:buChar char="●"/>
              <a:defRPr sz="2000">
                <a:latin typeface="宋体"/>
                <a:ea typeface="宋体"/>
                <a:cs typeface="宋体"/>
                <a:sym typeface="宋体"/>
              </a:defRPr>
            </a:pPr>
            <a:r>
              <a:t>PUSHA</a:t>
            </a:r>
            <a:r>
              <a:t>指令将</a:t>
            </a:r>
            <a:r>
              <a:t>8</a:t>
            </a:r>
            <a:r>
              <a:t>个</a:t>
            </a:r>
            <a:r>
              <a:t>16</a:t>
            </a:r>
            <a:r>
              <a:t>位通用寄存器的内容压入堆栈，压入顺序：</a:t>
            </a:r>
          </a:p>
          <a:p>
            <a:pPr>
              <a:lnSpc>
                <a:spcPts val="3600"/>
              </a:lnSpc>
              <a:spcBef>
                <a:spcPts val="1200"/>
              </a:spcBef>
              <a:defRPr b="1" sz="2000"/>
            </a:pPr>
            <a:r>
              <a:t>        AX</a:t>
            </a:r>
            <a:r>
              <a:rPr b="0">
                <a:latin typeface="宋体"/>
                <a:ea typeface="宋体"/>
                <a:cs typeface="宋体"/>
                <a:sym typeface="宋体"/>
              </a:rPr>
              <a:t>、</a:t>
            </a:r>
            <a:r>
              <a:t>CX</a:t>
            </a:r>
            <a:r>
              <a:rPr b="0">
                <a:latin typeface="宋体"/>
                <a:ea typeface="宋体"/>
                <a:cs typeface="宋体"/>
                <a:sym typeface="宋体"/>
              </a:rPr>
              <a:t>、</a:t>
            </a:r>
            <a:r>
              <a:t>DX</a:t>
            </a:r>
            <a:r>
              <a:rPr b="0">
                <a:latin typeface="宋体"/>
                <a:ea typeface="宋体"/>
                <a:cs typeface="宋体"/>
                <a:sym typeface="宋体"/>
              </a:rPr>
              <a:t>、</a:t>
            </a:r>
            <a:r>
              <a:t>BX</a:t>
            </a:r>
            <a:r>
              <a:rPr b="0">
                <a:latin typeface="宋体"/>
                <a:ea typeface="宋体"/>
                <a:cs typeface="宋体"/>
                <a:sym typeface="宋体"/>
              </a:rPr>
              <a:t>、</a:t>
            </a:r>
            <a:r>
              <a:t>SP</a:t>
            </a:r>
            <a:r>
              <a:rPr b="0">
                <a:latin typeface="宋体"/>
                <a:ea typeface="宋体"/>
                <a:cs typeface="宋体"/>
                <a:sym typeface="宋体"/>
              </a:rPr>
              <a:t>、</a:t>
            </a:r>
            <a:r>
              <a:t>BP</a:t>
            </a:r>
            <a:r>
              <a:rPr b="0">
                <a:latin typeface="宋体"/>
                <a:ea typeface="宋体"/>
                <a:cs typeface="宋体"/>
                <a:sym typeface="宋体"/>
              </a:rPr>
              <a:t>、</a:t>
            </a:r>
            <a:r>
              <a:t>SI</a:t>
            </a:r>
            <a:r>
              <a:rPr b="0">
                <a:latin typeface="宋体"/>
                <a:ea typeface="宋体"/>
                <a:cs typeface="宋体"/>
                <a:sym typeface="宋体"/>
              </a:rPr>
              <a:t>、</a:t>
            </a:r>
            <a:r>
              <a:t>DI</a:t>
            </a:r>
          </a:p>
          <a:p>
            <a:pPr marL="342900" indent="-342900">
              <a:lnSpc>
                <a:spcPts val="3600"/>
              </a:lnSpc>
              <a:spcBef>
                <a:spcPts val="1200"/>
              </a:spcBef>
              <a:buSzPct val="100000"/>
              <a:buChar char="●"/>
              <a:defRPr sz="2000">
                <a:latin typeface="宋体"/>
                <a:ea typeface="宋体"/>
                <a:cs typeface="宋体"/>
                <a:sym typeface="宋体"/>
              </a:defRPr>
            </a:pPr>
            <a:r>
              <a:t>POPA</a:t>
            </a:r>
            <a:r>
              <a:t>指令从堆栈弹出内容，以</a:t>
            </a:r>
            <a:r>
              <a:t>PUSHA</a:t>
            </a:r>
            <a:r>
              <a:t>相反的顺序送通用寄存器 </a:t>
            </a:r>
          </a:p>
        </p:txBody>
      </p:sp>
      <p:sp>
        <p:nvSpPr>
          <p:cNvPr id="402" name="Text Box 6"/>
          <p:cNvSpPr txBox="1"/>
          <p:nvPr/>
        </p:nvSpPr>
        <p:spPr>
          <a:xfrm>
            <a:off x="611187" y="2420888"/>
            <a:ext cx="5257801" cy="421393"/>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defRPr b="1" sz="2400">
                <a:solidFill>
                  <a:srgbClr val="FFFF00"/>
                </a:solidFill>
                <a:latin typeface="Times New Roman"/>
                <a:ea typeface="Times New Roman"/>
                <a:cs typeface="Times New Roman"/>
                <a:sym typeface="Times New Roman"/>
              </a:defRPr>
            </a:lvl1pPr>
          </a:lstStyle>
          <a:p>
            <a:pPr/>
            <a:r>
              <a:t>PUSHA</a:t>
            </a:r>
          </a:p>
        </p:txBody>
      </p:sp>
      <p:sp>
        <p:nvSpPr>
          <p:cNvPr id="403" name="Text Box 7"/>
          <p:cNvSpPr txBox="1"/>
          <p:nvPr/>
        </p:nvSpPr>
        <p:spPr>
          <a:xfrm>
            <a:off x="585469" y="1772816"/>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buSzPct val="100000"/>
              <a:buChar char="✓"/>
              <a:defRPr b="1" sz="2400">
                <a:latin typeface="Times New Roman"/>
                <a:ea typeface="Times New Roman"/>
                <a:cs typeface="Times New Roman"/>
                <a:sym typeface="Times New Roman"/>
              </a:defRPr>
            </a:pPr>
            <a:r>
              <a:t>16</a:t>
            </a:r>
            <a:r>
              <a:rPr b="0">
                <a:latin typeface="宋体"/>
                <a:ea typeface="宋体"/>
                <a:cs typeface="宋体"/>
                <a:sym typeface="宋体"/>
              </a:rPr>
              <a:t>位通用寄存器全进栈指令</a:t>
            </a:r>
          </a:p>
        </p:txBody>
      </p:sp>
      <p:sp>
        <p:nvSpPr>
          <p:cNvPr id="404" name="Text Box 8"/>
          <p:cNvSpPr txBox="1"/>
          <p:nvPr/>
        </p:nvSpPr>
        <p:spPr>
          <a:xfrm>
            <a:off x="611187" y="3645024"/>
            <a:ext cx="5257801" cy="421392"/>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defRPr b="1" sz="2400">
                <a:solidFill>
                  <a:srgbClr val="FFFF00"/>
                </a:solidFill>
                <a:latin typeface="Times New Roman"/>
                <a:ea typeface="Times New Roman"/>
                <a:cs typeface="Times New Roman"/>
                <a:sym typeface="Times New Roman"/>
              </a:defRPr>
            </a:lvl1pPr>
          </a:lstStyle>
          <a:p>
            <a:pPr/>
            <a:r>
              <a:t>POPA</a:t>
            </a:r>
          </a:p>
        </p:txBody>
      </p:sp>
      <p:sp>
        <p:nvSpPr>
          <p:cNvPr id="405" name="Text Box 9"/>
          <p:cNvSpPr txBox="1"/>
          <p:nvPr/>
        </p:nvSpPr>
        <p:spPr>
          <a:xfrm>
            <a:off x="585469" y="3068959"/>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buSzPct val="100000"/>
              <a:buChar char="✓"/>
              <a:defRPr b="1" sz="2400">
                <a:latin typeface="Times New Roman"/>
                <a:ea typeface="Times New Roman"/>
                <a:cs typeface="Times New Roman"/>
                <a:sym typeface="Times New Roman"/>
              </a:defRPr>
            </a:pPr>
            <a:r>
              <a:t>16</a:t>
            </a:r>
            <a:r>
              <a:rPr b="0">
                <a:latin typeface="宋体"/>
                <a:ea typeface="宋体"/>
                <a:cs typeface="宋体"/>
                <a:sym typeface="宋体"/>
              </a:rPr>
              <a:t>位通用寄存器全出栈指令</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408" name="Text Box 3"/>
          <p:cNvSpPr txBox="1"/>
          <p:nvPr/>
        </p:nvSpPr>
        <p:spPr>
          <a:xfrm>
            <a:off x="585469" y="1124744"/>
            <a:ext cx="7830186"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400"/>
              </a:spcBef>
              <a:buSzPct val="100000"/>
              <a:buChar char="➢"/>
              <a:defRPr b="1" sz="2400">
                <a:solidFill>
                  <a:srgbClr val="0000FF"/>
                </a:solidFill>
              </a:defRPr>
            </a:pPr>
            <a:r>
              <a:t>32</a:t>
            </a:r>
            <a:r>
              <a:rPr b="0">
                <a:latin typeface="宋体"/>
                <a:ea typeface="宋体"/>
                <a:cs typeface="宋体"/>
                <a:sym typeface="宋体"/>
              </a:rPr>
              <a:t>位通用寄存器全进栈、出栈指令</a:t>
            </a:r>
          </a:p>
        </p:txBody>
      </p:sp>
      <p:sp>
        <p:nvSpPr>
          <p:cNvPr id="409" name="Rectangle 4"/>
          <p:cNvSpPr txBox="1"/>
          <p:nvPr/>
        </p:nvSpPr>
        <p:spPr>
          <a:xfrm>
            <a:off x="514032" y="4175348"/>
            <a:ext cx="8476744" cy="176276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342900" indent="-342900">
              <a:lnSpc>
                <a:spcPts val="3600"/>
              </a:lnSpc>
              <a:spcBef>
                <a:spcPts val="1200"/>
              </a:spcBef>
              <a:buSzPct val="100000"/>
              <a:buChar char="●"/>
              <a:defRPr sz="2000">
                <a:latin typeface="宋体"/>
                <a:ea typeface="宋体"/>
                <a:cs typeface="宋体"/>
                <a:sym typeface="宋体"/>
              </a:defRPr>
            </a:pPr>
            <a:r>
              <a:t>PUSHAD</a:t>
            </a:r>
            <a:r>
              <a:t>指令将</a:t>
            </a:r>
            <a:r>
              <a:t>8</a:t>
            </a:r>
            <a:r>
              <a:t>个</a:t>
            </a:r>
            <a:r>
              <a:t>16</a:t>
            </a:r>
            <a:r>
              <a:t>位通用寄存器的内容压入堆栈，压入顺序：</a:t>
            </a:r>
          </a:p>
          <a:p>
            <a:pPr>
              <a:lnSpc>
                <a:spcPts val="3600"/>
              </a:lnSpc>
              <a:spcBef>
                <a:spcPts val="1200"/>
              </a:spcBef>
              <a:defRPr b="1" sz="2000"/>
            </a:pPr>
            <a:r>
              <a:t>        EAX</a:t>
            </a:r>
            <a:r>
              <a:rPr b="0">
                <a:latin typeface="宋体"/>
                <a:ea typeface="宋体"/>
                <a:cs typeface="宋体"/>
                <a:sym typeface="宋体"/>
              </a:rPr>
              <a:t>、</a:t>
            </a:r>
            <a:r>
              <a:t>ECX</a:t>
            </a:r>
            <a:r>
              <a:rPr b="0">
                <a:latin typeface="宋体"/>
                <a:ea typeface="宋体"/>
                <a:cs typeface="宋体"/>
                <a:sym typeface="宋体"/>
              </a:rPr>
              <a:t>、</a:t>
            </a:r>
            <a:r>
              <a:t>EDX</a:t>
            </a:r>
            <a:r>
              <a:rPr b="0">
                <a:latin typeface="宋体"/>
                <a:ea typeface="宋体"/>
                <a:cs typeface="宋体"/>
                <a:sym typeface="宋体"/>
              </a:rPr>
              <a:t>、</a:t>
            </a:r>
            <a:r>
              <a:t>EBX</a:t>
            </a:r>
            <a:r>
              <a:rPr b="0">
                <a:latin typeface="宋体"/>
                <a:ea typeface="宋体"/>
                <a:cs typeface="宋体"/>
                <a:sym typeface="宋体"/>
              </a:rPr>
              <a:t>、</a:t>
            </a:r>
            <a:r>
              <a:t>ESP</a:t>
            </a:r>
            <a:r>
              <a:rPr b="0">
                <a:latin typeface="宋体"/>
                <a:ea typeface="宋体"/>
                <a:cs typeface="宋体"/>
                <a:sym typeface="宋体"/>
              </a:rPr>
              <a:t>、</a:t>
            </a:r>
            <a:r>
              <a:t>EBP</a:t>
            </a:r>
            <a:r>
              <a:rPr b="0">
                <a:latin typeface="宋体"/>
                <a:ea typeface="宋体"/>
                <a:cs typeface="宋体"/>
                <a:sym typeface="宋体"/>
              </a:rPr>
              <a:t>、</a:t>
            </a:r>
            <a:r>
              <a:t>ESI</a:t>
            </a:r>
            <a:r>
              <a:rPr b="0">
                <a:latin typeface="宋体"/>
                <a:ea typeface="宋体"/>
                <a:cs typeface="宋体"/>
                <a:sym typeface="宋体"/>
              </a:rPr>
              <a:t>、</a:t>
            </a:r>
            <a:r>
              <a:t>EDI</a:t>
            </a:r>
          </a:p>
          <a:p>
            <a:pPr marL="342900" indent="-342900">
              <a:lnSpc>
                <a:spcPts val="3600"/>
              </a:lnSpc>
              <a:spcBef>
                <a:spcPts val="1200"/>
              </a:spcBef>
              <a:buSzPct val="100000"/>
              <a:buChar char="●"/>
              <a:defRPr sz="2000">
                <a:latin typeface="宋体"/>
                <a:ea typeface="宋体"/>
                <a:cs typeface="宋体"/>
                <a:sym typeface="宋体"/>
              </a:defRPr>
            </a:pPr>
            <a:r>
              <a:t>POPAD</a:t>
            </a:r>
            <a:r>
              <a:t>指令从堆栈弹出内容，以</a:t>
            </a:r>
            <a:r>
              <a:t>PUSHA</a:t>
            </a:r>
            <a:r>
              <a:t>相反的顺序送通用寄存器 </a:t>
            </a:r>
          </a:p>
        </p:txBody>
      </p:sp>
      <p:sp>
        <p:nvSpPr>
          <p:cNvPr id="410" name="Text Box 5"/>
          <p:cNvSpPr txBox="1"/>
          <p:nvPr/>
        </p:nvSpPr>
        <p:spPr>
          <a:xfrm>
            <a:off x="611187" y="2348880"/>
            <a:ext cx="5257801" cy="421393"/>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defRPr b="1" sz="2400">
                <a:solidFill>
                  <a:srgbClr val="FFFF00"/>
                </a:solidFill>
                <a:latin typeface="Times New Roman"/>
                <a:ea typeface="Times New Roman"/>
                <a:cs typeface="Times New Roman"/>
                <a:sym typeface="Times New Roman"/>
              </a:defRPr>
            </a:lvl1pPr>
          </a:lstStyle>
          <a:p>
            <a:pPr/>
            <a:r>
              <a:t>PUSHAD</a:t>
            </a:r>
          </a:p>
        </p:txBody>
      </p:sp>
      <p:sp>
        <p:nvSpPr>
          <p:cNvPr id="411" name="Text Box 6"/>
          <p:cNvSpPr txBox="1"/>
          <p:nvPr/>
        </p:nvSpPr>
        <p:spPr>
          <a:xfrm>
            <a:off x="585469" y="1700808"/>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buSzPct val="100000"/>
              <a:buChar char="✓"/>
              <a:defRPr b="1" sz="2400">
                <a:latin typeface="Times New Roman"/>
                <a:ea typeface="Times New Roman"/>
                <a:cs typeface="Times New Roman"/>
                <a:sym typeface="Times New Roman"/>
              </a:defRPr>
            </a:pPr>
            <a:r>
              <a:t>32</a:t>
            </a:r>
            <a:r>
              <a:rPr b="0">
                <a:latin typeface="宋体"/>
                <a:ea typeface="宋体"/>
                <a:cs typeface="宋体"/>
                <a:sym typeface="宋体"/>
              </a:rPr>
              <a:t>位通用寄存器全进栈指令</a:t>
            </a:r>
          </a:p>
        </p:txBody>
      </p:sp>
      <p:sp>
        <p:nvSpPr>
          <p:cNvPr id="412" name="Text Box 7"/>
          <p:cNvSpPr txBox="1"/>
          <p:nvPr/>
        </p:nvSpPr>
        <p:spPr>
          <a:xfrm>
            <a:off x="611187" y="3573016"/>
            <a:ext cx="5257801" cy="421392"/>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defRPr b="1" sz="2400">
                <a:solidFill>
                  <a:srgbClr val="FFFF00"/>
                </a:solidFill>
                <a:latin typeface="Times New Roman"/>
                <a:ea typeface="Times New Roman"/>
                <a:cs typeface="Times New Roman"/>
                <a:sym typeface="Times New Roman"/>
              </a:defRPr>
            </a:lvl1pPr>
          </a:lstStyle>
          <a:p>
            <a:pPr/>
            <a:r>
              <a:t>POPAD</a:t>
            </a:r>
          </a:p>
        </p:txBody>
      </p:sp>
      <p:sp>
        <p:nvSpPr>
          <p:cNvPr id="413" name="Text Box 8"/>
          <p:cNvSpPr txBox="1"/>
          <p:nvPr/>
        </p:nvSpPr>
        <p:spPr>
          <a:xfrm>
            <a:off x="585469" y="2996951"/>
            <a:ext cx="783336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buSzPct val="100000"/>
              <a:buChar char="✓"/>
              <a:defRPr b="1" sz="2400">
                <a:latin typeface="Times New Roman"/>
                <a:ea typeface="Times New Roman"/>
                <a:cs typeface="Times New Roman"/>
                <a:sym typeface="Times New Roman"/>
              </a:defRPr>
            </a:pPr>
            <a:r>
              <a:t>32</a:t>
            </a:r>
            <a:r>
              <a:rPr b="0">
                <a:latin typeface="宋体"/>
                <a:ea typeface="宋体"/>
                <a:cs typeface="宋体"/>
                <a:sym typeface="宋体"/>
              </a:rPr>
              <a:t>位通用寄存器全出栈指令</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416" name="Text Box 4"/>
          <p:cNvSpPr txBox="1"/>
          <p:nvPr/>
        </p:nvSpPr>
        <p:spPr>
          <a:xfrm>
            <a:off x="656907" y="1052736"/>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示例</a:t>
            </a:r>
          </a:p>
        </p:txBody>
      </p:sp>
      <p:sp>
        <p:nvSpPr>
          <p:cNvPr id="417" name="Text Box 5"/>
          <p:cNvSpPr txBox="1"/>
          <p:nvPr/>
        </p:nvSpPr>
        <p:spPr>
          <a:xfrm>
            <a:off x="688549" y="2636911"/>
            <a:ext cx="8512811" cy="42080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#include  &lt;stdio.h&gt;</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int   buff[8];       //</a:t>
            </a:r>
            <a:r>
              <a:t>全局数组，存放从堆栈中取出的各寄存器之值</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int  main( )</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_asm {    //</a:t>
            </a:r>
            <a:r>
              <a:t>嵌入汇编</a:t>
            </a:r>
          </a:p>
          <a:p>
            <a:pPr>
              <a:lnSpc>
                <a:spcPts val="2500"/>
              </a:lnSpc>
              <a:defRPr>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r>
              <a:t>依次显示数组</a:t>
            </a:r>
            <a:r>
              <a:t>buff</a:t>
            </a:r>
            <a:r>
              <a:t>各元素之值，从中观察</a:t>
            </a:r>
            <a:r>
              <a:t>PUAHAD</a:t>
            </a:r>
            <a:r>
              <a:t>指令压栈的效果</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int  i;</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for  (i=0; i&lt;8; i++)</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printf("buff[%d]=%u\n", i, buff[i]);</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return  0;</a:t>
            </a:r>
          </a:p>
          <a:p>
            <a:pPr>
              <a:lnSpc>
                <a:spcPts val="25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p>
        </p:txBody>
      </p:sp>
      <p:grpSp>
        <p:nvGrpSpPr>
          <p:cNvPr id="420" name="圆角矩形标注 6"/>
          <p:cNvGrpSpPr/>
          <p:nvPr/>
        </p:nvGrpSpPr>
        <p:grpSpPr>
          <a:xfrm>
            <a:off x="611187" y="1628799"/>
            <a:ext cx="6985149" cy="1239694"/>
            <a:chOff x="0" y="0"/>
            <a:chExt cx="6985148" cy="1239692"/>
          </a:xfrm>
        </p:grpSpPr>
        <p:sp>
          <p:nvSpPr>
            <p:cNvPr id="418" name="形状"/>
            <p:cNvSpPr/>
            <p:nvPr/>
          </p:nvSpPr>
          <p:spPr>
            <a:xfrm>
              <a:off x="0" y="0"/>
              <a:ext cx="6985149" cy="1239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18"/>
                  </a:moveTo>
                  <a:cubicBezTo>
                    <a:pt x="0" y="1217"/>
                    <a:pt x="216" y="0"/>
                    <a:pt x="482" y="0"/>
                  </a:cubicBezTo>
                  <a:lnTo>
                    <a:pt x="12600" y="0"/>
                  </a:lnTo>
                  <a:lnTo>
                    <a:pt x="21118" y="0"/>
                  </a:lnTo>
                  <a:cubicBezTo>
                    <a:pt x="21384" y="0"/>
                    <a:pt x="21600" y="1217"/>
                    <a:pt x="21600" y="2718"/>
                  </a:cubicBezTo>
                  <a:lnTo>
                    <a:pt x="21600" y="13592"/>
                  </a:lnTo>
                  <a:cubicBezTo>
                    <a:pt x="21600" y="15093"/>
                    <a:pt x="21384" y="16310"/>
                    <a:pt x="21118" y="16310"/>
                  </a:cubicBezTo>
                  <a:lnTo>
                    <a:pt x="18000" y="16310"/>
                  </a:lnTo>
                  <a:lnTo>
                    <a:pt x="12601" y="21600"/>
                  </a:lnTo>
                  <a:lnTo>
                    <a:pt x="12600" y="16310"/>
                  </a:lnTo>
                  <a:lnTo>
                    <a:pt x="482" y="16310"/>
                  </a:lnTo>
                  <a:cubicBezTo>
                    <a:pt x="216" y="16310"/>
                    <a:pt x="0" y="15093"/>
                    <a:pt x="0" y="13592"/>
                  </a:cubicBezTo>
                  <a:lnTo>
                    <a:pt x="0" y="13592"/>
                  </a:lnTo>
                  <a:lnTo>
                    <a:pt x="0" y="9514"/>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419" name="程序dp217及其嵌入汇编代码，演示PUSHAD指令的执行效果，…"/>
            <p:cNvSpPr txBox="1"/>
            <p:nvPr/>
          </p:nvSpPr>
          <p:spPr>
            <a:xfrm>
              <a:off x="94989" y="36995"/>
              <a:ext cx="6795169" cy="862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293" tIns="49293" rIns="49293" bIns="49293" numCol="1" anchor="ctr">
              <a:spAutoFit/>
            </a:bodyPr>
            <a:lstStyle/>
            <a:p>
              <a:pPr>
                <a:lnSpc>
                  <a:spcPts val="3000"/>
                </a:lnSpc>
                <a:defRPr b="1">
                  <a:solidFill>
                    <a:srgbClr val="0000FF"/>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程序</a:t>
              </a:r>
              <a:r>
                <a:t>dp217</a:t>
              </a:r>
              <a:r>
                <a:rPr b="0">
                  <a:latin typeface="宋体"/>
                  <a:ea typeface="宋体"/>
                  <a:cs typeface="宋体"/>
                  <a:sym typeface="宋体"/>
                </a:rPr>
                <a:t>及其嵌入汇编代码，演示</a:t>
              </a:r>
              <a:r>
                <a:t>PUSHAD</a:t>
              </a:r>
              <a:r>
                <a:rPr b="0">
                  <a:latin typeface="宋体"/>
                  <a:ea typeface="宋体"/>
                  <a:cs typeface="宋体"/>
                  <a:sym typeface="宋体"/>
                </a:rPr>
                <a:t>指令的执行效果，</a:t>
              </a:r>
            </a:p>
            <a:p>
              <a:pPr>
                <a:lnSpc>
                  <a:spcPts val="3000"/>
                </a:lnSpc>
                <a:defRPr b="1">
                  <a:solidFill>
                    <a:srgbClr val="0000FF"/>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还演示另一种访问堆栈区域存储单元的方法。</a:t>
              </a:r>
            </a:p>
          </p:txBody>
        </p:sp>
      </p:gr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423" name="Text Box 4"/>
          <p:cNvSpPr txBox="1"/>
          <p:nvPr/>
        </p:nvSpPr>
        <p:spPr>
          <a:xfrm>
            <a:off x="656907" y="1052736"/>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示例</a:t>
            </a:r>
          </a:p>
        </p:txBody>
      </p:sp>
      <p:sp>
        <p:nvSpPr>
          <p:cNvPr id="424" name="Text Box 5"/>
          <p:cNvSpPr txBox="1"/>
          <p:nvPr/>
        </p:nvSpPr>
        <p:spPr>
          <a:xfrm>
            <a:off x="688550" y="1763131"/>
            <a:ext cx="7366122" cy="4700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_asm  {//</a:t>
            </a:r>
            <a:r>
              <a:t>嵌入汇编</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0000FF"/>
                </a:solidFill>
              </a:rPr>
              <a:t>PUSH  EBP            //</a:t>
            </a:r>
            <a:r>
              <a:rPr>
                <a:solidFill>
                  <a:srgbClr val="0000FF"/>
                </a:solidFill>
              </a:rPr>
              <a:t>先保存</a:t>
            </a:r>
            <a:r>
              <a:rPr>
                <a:solidFill>
                  <a:srgbClr val="0000FF"/>
                </a:solidFill>
              </a:rPr>
              <a:t>EBP</a:t>
            </a:r>
            <a:r>
              <a:rPr>
                <a:solidFill>
                  <a:srgbClr val="0000FF"/>
                </a:solidFill>
              </a:rPr>
              <a:t>！！</a:t>
            </a:r>
            <a:endParaRPr>
              <a:solidFill>
                <a:srgbClr val="0000FF"/>
              </a:solidFill>
            </a:endParaRP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EAX, 0         //</a:t>
            </a:r>
            <a:r>
              <a:t>给各通用寄存器赋一个特定的值</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EBX, 1</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ECX, 2</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EDX, 3</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                    //</a:t>
            </a:r>
            <a:r>
              <a:rPr>
                <a:solidFill>
                  <a:srgbClr val="FF0000"/>
                </a:solidFill>
              </a:rPr>
              <a:t>决不能随意改变</a:t>
            </a:r>
            <a:r>
              <a:rPr>
                <a:solidFill>
                  <a:srgbClr val="FF0000"/>
                </a:solidFill>
              </a:rPr>
              <a:t>ESP</a:t>
            </a:r>
            <a:r>
              <a:rPr>
                <a:solidFill>
                  <a:srgbClr val="FF0000"/>
                </a:solidFill>
              </a:rPr>
              <a:t>！！</a:t>
            </a:r>
            <a:endParaRPr>
              <a:solidFill>
                <a:srgbClr val="FF0000"/>
              </a:solidFill>
            </a:endParaRP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EBP, 5</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ESI, 6</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EDI, 7</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PUSHAD</a:t>
            </a:r>
            <a:r>
              <a:t>               //</a:t>
            </a:r>
            <a:r>
              <a:t>把</a:t>
            </a:r>
            <a:r>
              <a:t>8</a:t>
            </a:r>
            <a:r>
              <a:t>个通用寄存器之值全部推到堆栈</a:t>
            </a:r>
          </a:p>
          <a:p>
            <a:pPr>
              <a:lnSpc>
                <a:spcPts val="26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p>
        </p:txBody>
      </p:sp>
      <p:grpSp>
        <p:nvGrpSpPr>
          <p:cNvPr id="427" name="圆角矩形标注 6"/>
          <p:cNvGrpSpPr/>
          <p:nvPr/>
        </p:nvGrpSpPr>
        <p:grpSpPr>
          <a:xfrm>
            <a:off x="2987824" y="1251919"/>
            <a:ext cx="2385486" cy="847505"/>
            <a:chOff x="0" y="0"/>
            <a:chExt cx="2385485" cy="847503"/>
          </a:xfrm>
        </p:grpSpPr>
        <p:sp>
          <p:nvSpPr>
            <p:cNvPr id="425" name="形状"/>
            <p:cNvSpPr/>
            <p:nvPr/>
          </p:nvSpPr>
          <p:spPr>
            <a:xfrm>
              <a:off x="0" y="0"/>
              <a:ext cx="2385486" cy="847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53"/>
                  </a:moveTo>
                  <a:cubicBezTo>
                    <a:pt x="0" y="1233"/>
                    <a:pt x="438" y="0"/>
                    <a:pt x="978" y="0"/>
                  </a:cubicBezTo>
                  <a:lnTo>
                    <a:pt x="12600" y="0"/>
                  </a:lnTo>
                  <a:lnTo>
                    <a:pt x="20622" y="0"/>
                  </a:lnTo>
                  <a:cubicBezTo>
                    <a:pt x="21162" y="0"/>
                    <a:pt x="21600" y="1233"/>
                    <a:pt x="21600" y="2753"/>
                  </a:cubicBezTo>
                  <a:lnTo>
                    <a:pt x="21600" y="13764"/>
                  </a:lnTo>
                  <a:cubicBezTo>
                    <a:pt x="21600" y="15285"/>
                    <a:pt x="21162" y="16517"/>
                    <a:pt x="20622" y="16517"/>
                  </a:cubicBezTo>
                  <a:lnTo>
                    <a:pt x="18000" y="16517"/>
                  </a:lnTo>
                  <a:lnTo>
                    <a:pt x="11206" y="21600"/>
                  </a:lnTo>
                  <a:lnTo>
                    <a:pt x="12600" y="16517"/>
                  </a:lnTo>
                  <a:lnTo>
                    <a:pt x="978" y="16517"/>
                  </a:lnTo>
                  <a:cubicBezTo>
                    <a:pt x="438" y="16517"/>
                    <a:pt x="0" y="15285"/>
                    <a:pt x="0" y="13764"/>
                  </a:cubicBezTo>
                  <a:lnTo>
                    <a:pt x="0" y="13764"/>
                  </a:lnTo>
                  <a:lnTo>
                    <a:pt x="0" y="9635"/>
                  </a:lnTo>
                  <a:close/>
                </a:path>
              </a:pathLst>
            </a:custGeom>
            <a:solidFill>
              <a:srgbClr val="00FFFF"/>
            </a:solidFill>
            <a:ln w="25400" cap="flat">
              <a:solidFill>
                <a:srgbClr val="77828D"/>
              </a:solidFill>
              <a:prstDash val="solid"/>
              <a:round/>
            </a:ln>
            <a:effectLst/>
          </p:spPr>
          <p:txBody>
            <a:bodyPr wrap="square" lIns="45719" tIns="45719" rIns="45719" bIns="45719" numCol="1" anchor="ctr">
              <a:noAutofit/>
            </a:bodyPr>
            <a:lstStyle/>
            <a:p>
              <a:pPr>
                <a:defRPr>
                  <a:solidFill>
                    <a:srgbClr val="FF0000"/>
                  </a:solidFill>
                  <a:effectLst>
                    <a:outerShdw sx="100000" sy="100000" kx="0" ky="0" algn="b" rotWithShape="0" blurRad="38100" dist="38100" dir="2700000">
                      <a:srgbClr val="000000">
                        <a:alpha val="43137"/>
                      </a:srgbClr>
                    </a:outerShdw>
                  </a:effectLst>
                </a:defRPr>
              </a:pPr>
            </a:p>
          </p:txBody>
        </p:sp>
        <p:sp>
          <p:nvSpPr>
            <p:cNvPr id="426" name="保护重要寄存器！"/>
            <p:cNvSpPr txBox="1"/>
            <p:nvPr/>
          </p:nvSpPr>
          <p:spPr>
            <a:xfrm>
              <a:off x="77355" y="100516"/>
              <a:ext cx="2230775"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2000">
                  <a:solidFill>
                    <a:srgbClr val="FF0000"/>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保护重要寄存器！</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27"/>
                                        </p:tgtEl>
                                        <p:attrNameLst>
                                          <p:attrName>style.visibility</p:attrName>
                                        </p:attrNameLst>
                                      </p:cBhvr>
                                      <p:to>
                                        <p:strVal val="visible"/>
                                      </p:to>
                                    </p:set>
                                    <p:animEffect filter="fade" transition="in">
                                      <p:cBhvr>
                                        <p:cTn id="7" dur="5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7" grpId="1"/>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430" name="Text Box 4"/>
          <p:cNvSpPr txBox="1"/>
          <p:nvPr/>
        </p:nvSpPr>
        <p:spPr>
          <a:xfrm>
            <a:off x="656907" y="1052736"/>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示例</a:t>
            </a:r>
          </a:p>
        </p:txBody>
      </p:sp>
      <p:sp>
        <p:nvSpPr>
          <p:cNvPr id="431" name="Text Box 5"/>
          <p:cNvSpPr txBox="1"/>
          <p:nvPr/>
        </p:nvSpPr>
        <p:spPr>
          <a:xfrm>
            <a:off x="688550" y="1556791"/>
            <a:ext cx="8158210" cy="40454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MOV   EBP, ESP       </a:t>
            </a:r>
            <a:r>
              <a:t>//</a:t>
            </a:r>
            <a:r>
              <a:t>使得</a:t>
            </a:r>
            <a:r>
              <a:t>EBP</a:t>
            </a:r>
            <a:r>
              <a:t>也指向堆栈顶</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LEA   EBX, buff      //</a:t>
            </a:r>
            <a:r>
              <a:t>把数组</a:t>
            </a:r>
            <a:r>
              <a:t>buff</a:t>
            </a:r>
            <a:r>
              <a:t>首元素的有效地址送到</a:t>
            </a:r>
            <a:r>
              <a:t>EBX</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ECX, 0         //</a:t>
            </a:r>
            <a:r>
              <a:t>设置计数器（下标）初值</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NEXT:</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EAX, [</a:t>
            </a:r>
            <a:r>
              <a:rPr>
                <a:solidFill>
                  <a:srgbClr val="FF0000"/>
                </a:solidFill>
              </a:rPr>
              <a:t>EBP</a:t>
            </a:r>
            <a:r>
              <a:t>+ECX*4]    //</a:t>
            </a:r>
            <a:r>
              <a:t>依次从堆栈中取</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[EBX+ECX*4], EAX    //</a:t>
            </a:r>
            <a:r>
              <a:t>依次保存到数组</a:t>
            </a:r>
            <a:r>
              <a:t>buff</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INC   ECX                 //</a:t>
            </a:r>
            <a:r>
              <a:t>计数器加</a:t>
            </a:r>
            <a:r>
              <a:t>1</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CMP   ECX, 8              //</a:t>
            </a:r>
            <a:r>
              <a:t>是否满</a:t>
            </a:r>
            <a:r>
              <a:t>8</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JNZ   NEXT                //</a:t>
            </a:r>
            <a:r>
              <a:t>没有满</a:t>
            </a:r>
            <a:r>
              <a:t>8</a:t>
            </a:r>
            <a:r>
              <a:t>个，继续处理下一个</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 POPAD                     </a:t>
            </a:r>
            <a:r>
              <a:t>//</a:t>
            </a:r>
            <a:r>
              <a:t>恢复</a:t>
            </a:r>
            <a:r>
              <a:t>8</a:t>
            </a:r>
            <a:r>
              <a:t>个通用寄存器</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0000FF"/>
                </a:solidFill>
              </a:rPr>
              <a:t>POP   EBP                 </a:t>
            </a:r>
            <a:r>
              <a:t>//</a:t>
            </a:r>
            <a:r>
              <a:t>恢复开始保存的</a:t>
            </a:r>
            <a:r>
              <a:t>EBP</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a:t>
            </a:r>
          </a:p>
        </p:txBody>
      </p:sp>
      <p:grpSp>
        <p:nvGrpSpPr>
          <p:cNvPr id="434" name="矩形标注 7"/>
          <p:cNvGrpSpPr/>
          <p:nvPr/>
        </p:nvGrpSpPr>
        <p:grpSpPr>
          <a:xfrm>
            <a:off x="6506193" y="2357682"/>
            <a:ext cx="2012266" cy="740665"/>
            <a:chOff x="0" y="0"/>
            <a:chExt cx="2012264" cy="740664"/>
          </a:xfrm>
        </p:grpSpPr>
        <p:sp>
          <p:nvSpPr>
            <p:cNvPr id="432" name="形状"/>
            <p:cNvSpPr/>
            <p:nvPr/>
          </p:nvSpPr>
          <p:spPr>
            <a:xfrm>
              <a:off x="0" y="38835"/>
              <a:ext cx="2012265" cy="662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61" y="0"/>
                  </a:moveTo>
                  <a:lnTo>
                    <a:pt x="21600" y="0"/>
                  </a:lnTo>
                  <a:lnTo>
                    <a:pt x="21600" y="21600"/>
                  </a:lnTo>
                  <a:lnTo>
                    <a:pt x="3961" y="21600"/>
                  </a:lnTo>
                  <a:lnTo>
                    <a:pt x="3961" y="18000"/>
                  </a:lnTo>
                  <a:lnTo>
                    <a:pt x="0" y="19420"/>
                  </a:lnTo>
                  <a:lnTo>
                    <a:pt x="3961" y="12600"/>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2500"/>
                </a:lnSpc>
                <a:defRPr b="1">
                  <a:solidFill>
                    <a:srgbClr val="0000FF"/>
                  </a:solidFill>
                </a:defRPr>
              </a:pPr>
            </a:p>
          </p:txBody>
        </p:sp>
        <p:sp>
          <p:nvSpPr>
            <p:cNvPr id="433" name="缺省SS…"/>
            <p:cNvSpPr txBox="1"/>
            <p:nvPr/>
          </p:nvSpPr>
          <p:spPr>
            <a:xfrm>
              <a:off x="414715" y="0"/>
              <a:ext cx="1551831" cy="740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2500"/>
                </a:lnSpc>
                <a:defRPr b="1">
                  <a:solidFill>
                    <a:srgbClr val="0000FF"/>
                  </a:solidFill>
                </a:defRPr>
              </a:pPr>
              <a:r>
                <a:rPr b="0">
                  <a:latin typeface="宋体"/>
                  <a:ea typeface="宋体"/>
                  <a:cs typeface="宋体"/>
                  <a:sym typeface="宋体"/>
                </a:rPr>
                <a:t>缺省</a:t>
              </a:r>
              <a:r>
                <a:t>SS</a:t>
              </a:r>
              <a:endParaRPr>
                <a:solidFill>
                  <a:schemeClr val="accent3">
                    <a:lumOff val="44000"/>
                  </a:schemeClr>
                </a:solidFill>
              </a:endParaRPr>
            </a:p>
            <a:p>
              <a:pPr>
                <a:lnSpc>
                  <a:spcPts val="2500"/>
                </a:lnSpc>
                <a:defRPr b="1">
                  <a:solidFill>
                    <a:srgbClr val="0000FF"/>
                  </a:solidFill>
                </a:defRPr>
              </a:pPr>
              <a:r>
                <a:rPr b="0">
                  <a:latin typeface="宋体"/>
                  <a:ea typeface="宋体"/>
                  <a:cs typeface="宋体"/>
                  <a:sym typeface="宋体"/>
                </a:rPr>
                <a:t>堆栈！</a:t>
              </a:r>
            </a:p>
          </p:txBody>
        </p:sp>
      </p:grpSp>
      <p:grpSp>
        <p:nvGrpSpPr>
          <p:cNvPr id="437" name="圆角矩形标注 9"/>
          <p:cNvGrpSpPr/>
          <p:nvPr/>
        </p:nvGrpSpPr>
        <p:grpSpPr>
          <a:xfrm>
            <a:off x="395535" y="5495272"/>
            <a:ext cx="2808314" cy="1035348"/>
            <a:chOff x="0" y="0"/>
            <a:chExt cx="2808312" cy="1035347"/>
          </a:xfrm>
        </p:grpSpPr>
        <p:sp>
          <p:nvSpPr>
            <p:cNvPr id="435" name="形状"/>
            <p:cNvSpPr/>
            <p:nvPr/>
          </p:nvSpPr>
          <p:spPr>
            <a:xfrm>
              <a:off x="0" y="0"/>
              <a:ext cx="2808313" cy="10300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759"/>
                  </a:moveTo>
                  <a:cubicBezTo>
                    <a:pt x="0" y="6230"/>
                    <a:pt x="455" y="4990"/>
                    <a:pt x="1015" y="4990"/>
                  </a:cubicBezTo>
                  <a:lnTo>
                    <a:pt x="3600" y="4990"/>
                  </a:lnTo>
                  <a:lnTo>
                    <a:pt x="7964" y="0"/>
                  </a:lnTo>
                  <a:lnTo>
                    <a:pt x="9000" y="4990"/>
                  </a:lnTo>
                  <a:lnTo>
                    <a:pt x="20585" y="4990"/>
                  </a:lnTo>
                  <a:cubicBezTo>
                    <a:pt x="21145" y="4990"/>
                    <a:pt x="21600" y="6230"/>
                    <a:pt x="21600" y="7759"/>
                  </a:cubicBezTo>
                  <a:lnTo>
                    <a:pt x="21600" y="7759"/>
                  </a:lnTo>
                  <a:lnTo>
                    <a:pt x="21600" y="18832"/>
                  </a:lnTo>
                  <a:cubicBezTo>
                    <a:pt x="21600" y="20361"/>
                    <a:pt x="21145" y="21600"/>
                    <a:pt x="20585" y="21600"/>
                  </a:cubicBezTo>
                  <a:lnTo>
                    <a:pt x="1015" y="21600"/>
                  </a:lnTo>
                  <a:cubicBezTo>
                    <a:pt x="455" y="21600"/>
                    <a:pt x="0" y="20361"/>
                    <a:pt x="0" y="18832"/>
                  </a:cubicBezTo>
                  <a:lnTo>
                    <a:pt x="0" y="7759"/>
                  </a:lnTo>
                  <a:close/>
                </a:path>
              </a:pathLst>
            </a:custGeom>
            <a:solidFill>
              <a:srgbClr val="00FFFF"/>
            </a:solidFill>
            <a:ln w="25400" cap="flat">
              <a:solidFill>
                <a:srgbClr val="77828D"/>
              </a:solidFill>
              <a:prstDash val="solid"/>
              <a:round/>
            </a:ln>
            <a:effectLst/>
          </p:spPr>
          <p:txBody>
            <a:bodyPr wrap="square" lIns="45719" tIns="45719" rIns="45719" bIns="45719" numCol="1" anchor="ctr">
              <a:noAutofit/>
            </a:bodyPr>
            <a:lstStyle/>
            <a:p>
              <a:pPr>
                <a:defRPr>
                  <a:solidFill>
                    <a:srgbClr val="FF0000"/>
                  </a:solidFill>
                  <a:effectLst>
                    <a:outerShdw sx="100000" sy="100000" kx="0" ky="0" algn="b" rotWithShape="0" blurRad="38100" dist="38100" dir="2700000">
                      <a:srgbClr val="000000">
                        <a:alpha val="43137"/>
                      </a:srgbClr>
                    </a:outerShdw>
                  </a:effectLst>
                </a:defRPr>
              </a:pPr>
            </a:p>
          </p:txBody>
        </p:sp>
        <p:sp>
          <p:nvSpPr>
            <p:cNvPr id="436" name="恢复被保护寄存器，…"/>
            <p:cNvSpPr txBox="1"/>
            <p:nvPr/>
          </p:nvSpPr>
          <p:spPr>
            <a:xfrm>
              <a:off x="84387" y="232707"/>
              <a:ext cx="2639539"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b="1" sz="2000">
                  <a:solidFill>
                    <a:srgbClr val="FF0000"/>
                  </a:solidFill>
                </a:defRPr>
              </a:pPr>
              <a:r>
                <a:rPr b="0">
                  <a:latin typeface="宋体"/>
                  <a:ea typeface="宋体"/>
                  <a:cs typeface="宋体"/>
                  <a:sym typeface="宋体"/>
                </a:rPr>
                <a:t>恢复被保护寄存器，</a:t>
              </a:r>
            </a:p>
            <a:p>
              <a:pPr>
                <a:defRPr b="1" sz="2000">
                  <a:solidFill>
                    <a:srgbClr val="FF0000"/>
                  </a:solidFill>
                </a:defRPr>
              </a:pPr>
              <a:r>
                <a:rPr b="0">
                  <a:latin typeface="宋体"/>
                  <a:ea typeface="宋体"/>
                  <a:cs typeface="宋体"/>
                  <a:sym typeface="宋体"/>
                </a:rPr>
                <a:t>同时确保堆栈平衡！</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34"/>
                                        </p:tgtEl>
                                        <p:attrNameLst>
                                          <p:attrName>style.visibility</p:attrName>
                                        </p:attrNameLst>
                                      </p:cBhvr>
                                      <p:to>
                                        <p:strVal val="visible"/>
                                      </p:to>
                                    </p:set>
                                    <p:animEffect filter="fade" transition="in">
                                      <p:cBhvr>
                                        <p:cTn id="7" dur="500"/>
                                        <p:tgtEl>
                                          <p:spTgt spid="43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437"/>
                                        </p:tgtEl>
                                        <p:attrNameLst>
                                          <p:attrName>style.visibility</p:attrName>
                                        </p:attrNameLst>
                                      </p:cBhvr>
                                      <p:to>
                                        <p:strVal val="visible"/>
                                      </p:to>
                                    </p:set>
                                    <p:anim calcmode="lin" valueType="num">
                                      <p:cBhvr>
                                        <p:cTn id="12" dur="500" fill="hold"/>
                                        <p:tgtEl>
                                          <p:spTgt spid="437"/>
                                        </p:tgtEl>
                                        <p:attrNameLst>
                                          <p:attrName>ppt_x</p:attrName>
                                        </p:attrNameLst>
                                      </p:cBhvr>
                                      <p:tavLst>
                                        <p:tav tm="0">
                                          <p:val>
                                            <p:strVal val="#ppt_x"/>
                                          </p:val>
                                        </p:tav>
                                        <p:tav tm="100000">
                                          <p:val>
                                            <p:strVal val="#ppt_x"/>
                                          </p:val>
                                        </p:tav>
                                      </p:tavLst>
                                    </p:anim>
                                    <p:anim calcmode="lin" valueType="num">
                                      <p:cBhvr>
                                        <p:cTn id="13" dur="500" fill="hold"/>
                                        <p:tgtEl>
                                          <p:spTgt spid="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4" grpId="1"/>
      <p:bldP build="whole" bldLvl="1" animBg="1" rev="0" advAuto="0" spid="437" grpId="2"/>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2.7.2  </a:t>
            </a:r>
            <a:r>
              <a:t>堆栈操作指令</a:t>
            </a:r>
          </a:p>
        </p:txBody>
      </p:sp>
      <p:sp>
        <p:nvSpPr>
          <p:cNvPr id="440" name="Text Box 4"/>
          <p:cNvSpPr txBox="1"/>
          <p:nvPr/>
        </p:nvSpPr>
        <p:spPr>
          <a:xfrm>
            <a:off x="656907" y="1052736"/>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示例</a:t>
            </a:r>
          </a:p>
        </p:txBody>
      </p:sp>
      <p:sp>
        <p:nvSpPr>
          <p:cNvPr id="441" name="Text Box 5"/>
          <p:cNvSpPr txBox="1"/>
          <p:nvPr/>
        </p:nvSpPr>
        <p:spPr>
          <a:xfrm>
            <a:off x="225231" y="1934829"/>
            <a:ext cx="5437542" cy="2826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MOV   EBP, ESP</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LEA   EBX, buff</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ECX, 0</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NEXT:</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MOV   EAX, [</a:t>
            </a:r>
            <a:r>
              <a:rPr>
                <a:solidFill>
                  <a:srgbClr val="FF0000"/>
                </a:solidFill>
              </a:rPr>
              <a:t>EBP</a:t>
            </a:r>
            <a:r>
              <a:t>+ECX*4]</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[EBX+ECX*4], EAX</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INC   ECX</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CMP   ECX, 8</a:t>
            </a:r>
          </a:p>
          <a:p>
            <a:pPr>
              <a:lnSpc>
                <a:spcPts val="24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    JNZ   NEXT</a:t>
            </a:r>
          </a:p>
        </p:txBody>
      </p:sp>
      <p:grpSp>
        <p:nvGrpSpPr>
          <p:cNvPr id="444" name="对象 2"/>
          <p:cNvGrpSpPr/>
          <p:nvPr/>
        </p:nvGrpSpPr>
        <p:grpSpPr>
          <a:xfrm>
            <a:off x="3563887" y="2492896"/>
            <a:ext cx="5506699" cy="3501007"/>
            <a:chOff x="0" y="0"/>
            <a:chExt cx="5506697" cy="3501006"/>
          </a:xfrm>
        </p:grpSpPr>
        <p:sp>
          <p:nvSpPr>
            <p:cNvPr id="442" name="矩形"/>
            <p:cNvSpPr/>
            <p:nvPr/>
          </p:nvSpPr>
          <p:spPr>
            <a:xfrm>
              <a:off x="0" y="0"/>
              <a:ext cx="5506698" cy="3501007"/>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p>
          </p:txBody>
        </p:sp>
        <p:pic>
          <p:nvPicPr>
            <p:cNvPr id="443" name="image4.pdf" descr="image4.pdf"/>
            <p:cNvPicPr>
              <a:picLocks noChangeAspect="1"/>
            </p:cNvPicPr>
            <p:nvPr/>
          </p:nvPicPr>
          <p:blipFill>
            <a:blip r:embed="rId3">
              <a:extLst/>
            </a:blip>
            <a:stretch>
              <a:fillRect/>
            </a:stretch>
          </p:blipFill>
          <p:spPr>
            <a:xfrm>
              <a:off x="0" y="0"/>
              <a:ext cx="5506698" cy="3501007"/>
            </a:xfrm>
            <a:prstGeom prst="rect">
              <a:avLst/>
            </a:prstGeom>
            <a:ln w="12700" cap="flat">
              <a:noFill/>
              <a:miter lim="400000"/>
            </a:ln>
            <a:effectLst/>
          </p:spPr>
        </p:pic>
      </p:grpSp>
      <p:grpSp>
        <p:nvGrpSpPr>
          <p:cNvPr id="447" name="圆角矩形标注 7"/>
          <p:cNvGrpSpPr/>
          <p:nvPr/>
        </p:nvGrpSpPr>
        <p:grpSpPr>
          <a:xfrm>
            <a:off x="3075466" y="1251919"/>
            <a:ext cx="2808314" cy="1009439"/>
            <a:chOff x="0" y="0"/>
            <a:chExt cx="2808312" cy="1009437"/>
          </a:xfrm>
        </p:grpSpPr>
        <p:sp>
          <p:nvSpPr>
            <p:cNvPr id="445" name="形状"/>
            <p:cNvSpPr/>
            <p:nvPr/>
          </p:nvSpPr>
          <p:spPr>
            <a:xfrm>
              <a:off x="0" y="0"/>
              <a:ext cx="2808313" cy="1009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311"/>
                  </a:moveTo>
                  <a:cubicBezTo>
                    <a:pt x="0" y="1035"/>
                    <a:pt x="372" y="0"/>
                    <a:pt x="831" y="0"/>
                  </a:cubicBezTo>
                  <a:lnTo>
                    <a:pt x="12600" y="0"/>
                  </a:lnTo>
                  <a:lnTo>
                    <a:pt x="20769" y="0"/>
                  </a:lnTo>
                  <a:cubicBezTo>
                    <a:pt x="21228" y="0"/>
                    <a:pt x="21600" y="1035"/>
                    <a:pt x="21600" y="2311"/>
                  </a:cubicBezTo>
                  <a:lnTo>
                    <a:pt x="21600" y="11556"/>
                  </a:lnTo>
                  <a:cubicBezTo>
                    <a:pt x="21600" y="12833"/>
                    <a:pt x="21228" y="13867"/>
                    <a:pt x="20769" y="13867"/>
                  </a:cubicBezTo>
                  <a:lnTo>
                    <a:pt x="18000" y="13867"/>
                  </a:lnTo>
                  <a:lnTo>
                    <a:pt x="17749" y="21600"/>
                  </a:lnTo>
                  <a:lnTo>
                    <a:pt x="12600" y="13867"/>
                  </a:lnTo>
                  <a:lnTo>
                    <a:pt x="831" y="13867"/>
                  </a:lnTo>
                  <a:cubicBezTo>
                    <a:pt x="372" y="13867"/>
                    <a:pt x="0" y="12833"/>
                    <a:pt x="0" y="11556"/>
                  </a:cubicBezTo>
                  <a:lnTo>
                    <a:pt x="0" y="11556"/>
                  </a:lnTo>
                  <a:lnTo>
                    <a:pt x="0" y="8089"/>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defRPr>
                  <a:solidFill>
                    <a:srgbClr val="0000FF"/>
                  </a:solidFill>
                  <a:effectLst>
                    <a:outerShdw sx="100000" sy="100000" kx="0" ky="0" algn="b" rotWithShape="0" blurRad="38100" dist="38100" dir="2700000">
                      <a:srgbClr val="000000">
                        <a:alpha val="43137"/>
                      </a:srgbClr>
                    </a:outerShdw>
                  </a:effectLst>
                </a:defRPr>
              </a:pPr>
            </a:p>
          </p:txBody>
        </p:sp>
        <p:sp>
          <p:nvSpPr>
            <p:cNvPr id="446" name="从堆栈到数组图示"/>
            <p:cNvSpPr txBox="1"/>
            <p:nvPr/>
          </p:nvSpPr>
          <p:spPr>
            <a:xfrm>
              <a:off x="77356" y="119566"/>
              <a:ext cx="265360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lvl1pPr>
            </a:lstStyle>
            <a:p>
              <a:pPr>
                <a:defRPr>
                  <a:latin typeface="Verdana"/>
                  <a:ea typeface="Verdana"/>
                  <a:cs typeface="Verdana"/>
                  <a:sym typeface="Verdana"/>
                </a:defRPr>
              </a:pPr>
              <a:r>
                <a:rPr>
                  <a:latin typeface="宋体"/>
                  <a:ea typeface="宋体"/>
                  <a:cs typeface="宋体"/>
                  <a:sym typeface="宋体"/>
                </a:rPr>
                <a:t>从堆栈到数组图示</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2.6.1  </a:t>
            </a:r>
            <a:r>
              <a:t>指令指针寄存器</a:t>
            </a:r>
          </a:p>
        </p:txBody>
      </p:sp>
      <p:sp>
        <p:nvSpPr>
          <p:cNvPr id="122" name="Text Box 4"/>
          <p:cNvSpPr txBox="1"/>
          <p:nvPr/>
        </p:nvSpPr>
        <p:spPr>
          <a:xfrm>
            <a:off x="729932" y="1700808"/>
            <a:ext cx="7684136" cy="47772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ts val="3600"/>
              </a:lnSpc>
              <a:spcBef>
                <a:spcPts val="1200"/>
              </a:spcBef>
              <a:buSzPct val="100000"/>
              <a:buChar char="✓"/>
              <a:defRPr b="1" sz="2400"/>
            </a:pPr>
            <a:r>
              <a:rPr b="0">
                <a:latin typeface="宋体"/>
                <a:ea typeface="宋体"/>
                <a:cs typeface="宋体"/>
                <a:sym typeface="宋体"/>
              </a:rPr>
              <a:t>所谓</a:t>
            </a:r>
            <a:r>
              <a:rPr>
                <a:solidFill>
                  <a:srgbClr val="0000FF"/>
                </a:solidFill>
                <a:latin typeface="微软雅黑"/>
                <a:ea typeface="微软雅黑"/>
                <a:cs typeface="微软雅黑"/>
                <a:sym typeface="微软雅黑"/>
              </a:rPr>
              <a:t>转移</a:t>
            </a:r>
            <a:r>
              <a:rPr b="0">
                <a:latin typeface="宋体"/>
                <a:ea typeface="宋体"/>
                <a:cs typeface="宋体"/>
                <a:sym typeface="宋体"/>
              </a:rPr>
              <a:t>指，</a:t>
            </a:r>
            <a:r>
              <a:rPr b="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rPr>
              <a:t>非自动顺序调整</a:t>
            </a:r>
            <a:r>
              <a:rPr b="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rPr>
              <a:t>EIP</a:t>
            </a:r>
            <a:r>
              <a:rPr b="0">
                <a:latin typeface="宋体"/>
                <a:ea typeface="宋体"/>
                <a:cs typeface="宋体"/>
                <a:sym typeface="宋体"/>
              </a:rPr>
              <a:t>内容</a:t>
            </a:r>
          </a:p>
          <a:p>
            <a:pPr algn="just">
              <a:lnSpc>
                <a:spcPts val="3600"/>
              </a:lnSpc>
              <a:spcBef>
                <a:spcPts val="1200"/>
              </a:spcBef>
              <a:buSzPct val="100000"/>
              <a:buChar char="✓"/>
              <a:defRPr b="1" sz="2400">
                <a:solidFill>
                  <a:srgbClr val="0000FF"/>
                </a:solidFill>
                <a:latin typeface="微软雅黑"/>
                <a:ea typeface="微软雅黑"/>
                <a:cs typeface="微软雅黑"/>
                <a:sym typeface="微软雅黑"/>
              </a:defRPr>
            </a:pPr>
            <a:r>
              <a:t>控制转移指令</a:t>
            </a:r>
            <a:r>
              <a:rPr b="0">
                <a:solidFill>
                  <a:srgbClr val="000000"/>
                </a:solidFill>
                <a:latin typeface="宋体"/>
                <a:ea typeface="宋体"/>
                <a:cs typeface="宋体"/>
                <a:sym typeface="宋体"/>
              </a:rPr>
              <a:t>就是专门用于改变</a:t>
            </a:r>
            <a:r>
              <a:rPr sz="2000">
                <a:solidFill>
                  <a:srgbClr val="000000"/>
                </a:solidFill>
                <a:latin typeface="Verdana"/>
                <a:ea typeface="Verdana"/>
                <a:cs typeface="Verdana"/>
                <a:sym typeface="Verdana"/>
              </a:rPr>
              <a:t>EIP</a:t>
            </a:r>
            <a:r>
              <a:rPr b="0">
                <a:solidFill>
                  <a:srgbClr val="000000"/>
                </a:solidFill>
                <a:latin typeface="宋体"/>
                <a:ea typeface="宋体"/>
                <a:cs typeface="宋体"/>
                <a:sym typeface="宋体"/>
              </a:rPr>
              <a:t>内容的指令</a:t>
            </a:r>
            <a:endParaRPr>
              <a:latin typeface="Verdana"/>
              <a:ea typeface="Verdana"/>
              <a:cs typeface="Verdana"/>
              <a:sym typeface="Verdana"/>
            </a:endParaRPr>
          </a:p>
          <a:p>
            <a:pPr algn="just">
              <a:lnSpc>
                <a:spcPts val="3600"/>
              </a:lnSpc>
              <a:spcBef>
                <a:spcPts val="1200"/>
              </a:spcBef>
              <a:buSzPct val="100000"/>
              <a:buChar char="✓"/>
              <a:defRPr b="1" sz="2400"/>
            </a:pPr>
            <a:r>
              <a:rPr b="0">
                <a:latin typeface="宋体"/>
                <a:ea typeface="宋体"/>
                <a:cs typeface="宋体"/>
                <a:sym typeface="宋体"/>
              </a:rPr>
              <a:t>多种控制转移指令：</a:t>
            </a:r>
          </a:p>
          <a:p>
            <a:pPr lvl="1" marL="800100" indent="-342900" algn="just">
              <a:lnSpc>
                <a:spcPts val="3200"/>
              </a:lnSpc>
              <a:spcBef>
                <a:spcPts val="600"/>
              </a:spcBef>
              <a:buSzPct val="100000"/>
              <a:buFont typeface="Arial"/>
              <a:buChar char="•"/>
              <a:defRPr b="1" sz="2400"/>
            </a:pPr>
            <a:r>
              <a:rPr b="0">
                <a:latin typeface="宋体"/>
                <a:ea typeface="宋体"/>
                <a:cs typeface="宋体"/>
                <a:sym typeface="宋体"/>
              </a:rPr>
              <a:t>条件转移指令</a:t>
            </a:r>
          </a:p>
          <a:p>
            <a:pPr lvl="1" marL="800100" indent="-342900" algn="just">
              <a:lnSpc>
                <a:spcPts val="3200"/>
              </a:lnSpc>
              <a:spcBef>
                <a:spcPts val="600"/>
              </a:spcBef>
              <a:buSzPct val="100000"/>
              <a:buFont typeface="Arial"/>
              <a:buChar char="•"/>
              <a:defRPr b="1" sz="2400"/>
            </a:pPr>
            <a:r>
              <a:rPr b="0">
                <a:latin typeface="宋体"/>
                <a:ea typeface="宋体"/>
                <a:cs typeface="宋体"/>
                <a:sym typeface="宋体"/>
              </a:rPr>
              <a:t>无条件转移指令</a:t>
            </a:r>
          </a:p>
          <a:p>
            <a:pPr lvl="1" marL="800100" indent="-342900" algn="just">
              <a:lnSpc>
                <a:spcPts val="3200"/>
              </a:lnSpc>
              <a:spcBef>
                <a:spcPts val="600"/>
              </a:spcBef>
              <a:buSzPct val="100000"/>
              <a:buFont typeface="Arial"/>
              <a:buChar char="•"/>
              <a:defRPr b="1" sz="2400"/>
            </a:pPr>
            <a:r>
              <a:rPr b="0">
                <a:latin typeface="宋体"/>
                <a:ea typeface="宋体"/>
                <a:cs typeface="宋体"/>
                <a:sym typeface="宋体"/>
              </a:rPr>
              <a:t>循环指令</a:t>
            </a:r>
          </a:p>
          <a:p>
            <a:pPr lvl="1" marL="800100" indent="-342900" algn="just">
              <a:lnSpc>
                <a:spcPts val="3200"/>
              </a:lnSpc>
              <a:spcBef>
                <a:spcPts val="600"/>
              </a:spcBef>
              <a:buSzPct val="100000"/>
              <a:buFont typeface="Arial"/>
              <a:buChar char="•"/>
              <a:defRPr b="1" sz="2400"/>
            </a:pPr>
            <a:r>
              <a:rPr b="0">
                <a:latin typeface="宋体"/>
                <a:ea typeface="宋体"/>
                <a:cs typeface="宋体"/>
                <a:sym typeface="宋体"/>
              </a:rPr>
              <a:t>函数调用及返回指令等</a:t>
            </a:r>
          </a:p>
          <a:p>
            <a:pPr algn="just">
              <a:lnSpc>
                <a:spcPts val="3600"/>
              </a:lnSpc>
              <a:spcBef>
                <a:spcPts val="1200"/>
              </a:spcBef>
              <a:buSzPct val="100000"/>
              <a:buChar char="✓"/>
              <a:defRPr b="1" sz="2400"/>
            </a:pPr>
            <a:r>
              <a:rPr b="0">
                <a:latin typeface="宋体"/>
                <a:ea typeface="宋体"/>
                <a:cs typeface="宋体"/>
                <a:sym typeface="宋体"/>
              </a:rPr>
              <a:t>各种控制转移指令用于根据不同的情形改变</a:t>
            </a:r>
            <a:r>
              <a:t>EIP</a:t>
            </a:r>
            <a:r>
              <a:rPr b="0">
                <a:latin typeface="宋体"/>
                <a:ea typeface="宋体"/>
                <a:cs typeface="宋体"/>
                <a:sym typeface="宋体"/>
              </a:rPr>
              <a:t>内容，从而实现转移</a:t>
            </a:r>
          </a:p>
        </p:txBody>
      </p:sp>
      <p:sp>
        <p:nvSpPr>
          <p:cNvPr id="123" name="Text Box 5"/>
          <p:cNvSpPr txBox="1"/>
          <p:nvPr/>
        </p:nvSpPr>
        <p:spPr>
          <a:xfrm>
            <a:off x="656907" y="1171599"/>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控制转移指令</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22">
                                            <p:txEl>
                                              <p:pRg st="1" end="1"/>
                                            </p:txEl>
                                          </p:spTgt>
                                        </p:tgtEl>
                                        <p:attrNameLst>
                                          <p:attrName>style.visibility</p:attrName>
                                        </p:attrNameLst>
                                      </p:cBhvr>
                                      <p:to>
                                        <p:strVal val="visible"/>
                                      </p:to>
                                    </p:set>
                                    <p:animEffect filter="fade" transition="in">
                                      <p:cBhvr>
                                        <p:cTn id="7" dur="500"/>
                                        <p:tgtEl>
                                          <p:spTgt spid="1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1" fill="hold">
                                  <p:stCondLst>
                                    <p:cond delay="0"/>
                                  </p:stCondLst>
                                  <p:iterate type="el" backwards="0">
                                    <p:tmAbs val="0"/>
                                  </p:iterate>
                                  <p:childTnLst>
                                    <p:set>
                                      <p:cBhvr>
                                        <p:cTn id="11" fill="hold"/>
                                        <p:tgtEl>
                                          <p:spTgt spid="122">
                                            <p:txEl>
                                              <p:pRg st="2" end="2"/>
                                            </p:txEl>
                                          </p:spTgt>
                                        </p:tgtEl>
                                        <p:attrNameLst>
                                          <p:attrName>style.visibility</p:attrName>
                                        </p:attrNameLst>
                                      </p:cBhvr>
                                      <p:to>
                                        <p:strVal val="visible"/>
                                      </p:to>
                                    </p:set>
                                    <p:animEffect filter="fade" transition="in">
                                      <p:cBhvr>
                                        <p:cTn id="12" dur="500"/>
                                        <p:tgtEl>
                                          <p:spTgt spid="122">
                                            <p:txEl>
                                              <p:pRg st="2" end="2"/>
                                            </p:txEl>
                                          </p:spTgt>
                                        </p:tgtEl>
                                      </p:cBhvr>
                                    </p:animEffect>
                                  </p:childTnLst>
                                </p:cTn>
                              </p:par>
                            </p:childTnLst>
                          </p:cTn>
                        </p:par>
                        <p:par>
                          <p:cTn id="13" fill="hold">
                            <p:stCondLst>
                              <p:cond delay="500"/>
                            </p:stCondLst>
                            <p:childTnLst>
                              <p:par>
                                <p:cTn id="14" presetClass="entr" nodeType="afterEffect" presetID="10" grpId="1" fill="hold">
                                  <p:stCondLst>
                                    <p:cond delay="0"/>
                                  </p:stCondLst>
                                  <p:iterate type="el" backwards="0">
                                    <p:tmAbs val="0"/>
                                  </p:iterate>
                                  <p:childTnLst>
                                    <p:set>
                                      <p:cBhvr>
                                        <p:cTn id="15" fill="hold"/>
                                        <p:tgtEl>
                                          <p:spTgt spid="122">
                                            <p:txEl>
                                              <p:pRg st="3" end="3"/>
                                            </p:txEl>
                                          </p:spTgt>
                                        </p:tgtEl>
                                        <p:attrNameLst>
                                          <p:attrName>style.visibility</p:attrName>
                                        </p:attrNameLst>
                                      </p:cBhvr>
                                      <p:to>
                                        <p:strVal val="visible"/>
                                      </p:to>
                                    </p:set>
                                    <p:animEffect filter="fade" transition="in">
                                      <p:cBhvr>
                                        <p:cTn id="16" dur="500"/>
                                        <p:tgtEl>
                                          <p:spTgt spid="122">
                                            <p:txEl>
                                              <p:pRg st="3" end="3"/>
                                            </p:txEl>
                                          </p:spTgt>
                                        </p:tgtEl>
                                      </p:cBhvr>
                                    </p:animEffect>
                                  </p:childTnLst>
                                </p:cTn>
                              </p:par>
                            </p:childTnLst>
                          </p:cTn>
                        </p:par>
                        <p:par>
                          <p:cTn id="17" fill="hold">
                            <p:stCondLst>
                              <p:cond delay="1000"/>
                            </p:stCondLst>
                            <p:childTnLst>
                              <p:par>
                                <p:cTn id="18" presetClass="entr" nodeType="afterEffect" presetID="10" grpId="1" fill="hold">
                                  <p:stCondLst>
                                    <p:cond delay="0"/>
                                  </p:stCondLst>
                                  <p:iterate type="el" backwards="0">
                                    <p:tmAbs val="0"/>
                                  </p:iterate>
                                  <p:childTnLst>
                                    <p:set>
                                      <p:cBhvr>
                                        <p:cTn id="19" fill="hold"/>
                                        <p:tgtEl>
                                          <p:spTgt spid="122">
                                            <p:txEl>
                                              <p:pRg st="4" end="4"/>
                                            </p:txEl>
                                          </p:spTgt>
                                        </p:tgtEl>
                                        <p:attrNameLst>
                                          <p:attrName>style.visibility</p:attrName>
                                        </p:attrNameLst>
                                      </p:cBhvr>
                                      <p:to>
                                        <p:strVal val="visible"/>
                                      </p:to>
                                    </p:set>
                                    <p:animEffect filter="fade" transition="in">
                                      <p:cBhvr>
                                        <p:cTn id="20" dur="500"/>
                                        <p:tgtEl>
                                          <p:spTgt spid="122">
                                            <p:txEl>
                                              <p:pRg st="4" end="4"/>
                                            </p:txEl>
                                          </p:spTgt>
                                        </p:tgtEl>
                                      </p:cBhvr>
                                    </p:animEffect>
                                  </p:childTnLst>
                                </p:cTn>
                              </p:par>
                            </p:childTnLst>
                          </p:cTn>
                        </p:par>
                        <p:par>
                          <p:cTn id="21" fill="hold">
                            <p:stCondLst>
                              <p:cond delay="1500"/>
                            </p:stCondLst>
                            <p:childTnLst>
                              <p:par>
                                <p:cTn id="22" presetClass="entr" nodeType="afterEffect" presetID="10" grpId="1" fill="hold">
                                  <p:stCondLst>
                                    <p:cond delay="0"/>
                                  </p:stCondLst>
                                  <p:iterate type="el" backwards="0">
                                    <p:tmAbs val="0"/>
                                  </p:iterate>
                                  <p:childTnLst>
                                    <p:set>
                                      <p:cBhvr>
                                        <p:cTn id="23" fill="hold"/>
                                        <p:tgtEl>
                                          <p:spTgt spid="122">
                                            <p:txEl>
                                              <p:pRg st="5" end="5"/>
                                            </p:txEl>
                                          </p:spTgt>
                                        </p:tgtEl>
                                        <p:attrNameLst>
                                          <p:attrName>style.visibility</p:attrName>
                                        </p:attrNameLst>
                                      </p:cBhvr>
                                      <p:to>
                                        <p:strVal val="visible"/>
                                      </p:to>
                                    </p:set>
                                    <p:animEffect filter="fade" transition="in">
                                      <p:cBhvr>
                                        <p:cTn id="24" dur="500"/>
                                        <p:tgtEl>
                                          <p:spTgt spid="122">
                                            <p:txEl>
                                              <p:pRg st="5" end="5"/>
                                            </p:txEl>
                                          </p:spTgt>
                                        </p:tgtEl>
                                      </p:cBhvr>
                                    </p:animEffect>
                                  </p:childTnLst>
                                </p:cTn>
                              </p:par>
                            </p:childTnLst>
                          </p:cTn>
                        </p:par>
                        <p:par>
                          <p:cTn id="25" fill="hold">
                            <p:stCondLst>
                              <p:cond delay="2000"/>
                            </p:stCondLst>
                            <p:childTnLst>
                              <p:par>
                                <p:cTn id="26" presetClass="entr" nodeType="afterEffect" presetID="10" grpId="1" fill="hold">
                                  <p:stCondLst>
                                    <p:cond delay="0"/>
                                  </p:stCondLst>
                                  <p:iterate type="el" backwards="0">
                                    <p:tmAbs val="0"/>
                                  </p:iterate>
                                  <p:childTnLst>
                                    <p:set>
                                      <p:cBhvr>
                                        <p:cTn id="27" fill="hold"/>
                                        <p:tgtEl>
                                          <p:spTgt spid="122">
                                            <p:txEl>
                                              <p:pRg st="6" end="6"/>
                                            </p:txEl>
                                          </p:spTgt>
                                        </p:tgtEl>
                                        <p:attrNameLst>
                                          <p:attrName>style.visibility</p:attrName>
                                        </p:attrNameLst>
                                      </p:cBhvr>
                                      <p:to>
                                        <p:strVal val="visible"/>
                                      </p:to>
                                    </p:set>
                                    <p:animEffect filter="fade" transition="in">
                                      <p:cBhvr>
                                        <p:cTn id="28" dur="500"/>
                                        <p:tgtEl>
                                          <p:spTgt spid="122">
                                            <p:txEl>
                                              <p:pRg st="6" end="6"/>
                                            </p:txEl>
                                          </p:spTgt>
                                        </p:tgtEl>
                                      </p:cBhvr>
                                    </p:animEffect>
                                  </p:childTnLst>
                                </p:cTn>
                              </p:par>
                            </p:childTnLst>
                          </p:cTn>
                        </p:par>
                        <p:par>
                          <p:cTn id="29" fill="hold">
                            <p:stCondLst>
                              <p:cond delay="2500"/>
                            </p:stCondLst>
                            <p:childTnLst>
                              <p:par>
                                <p:cTn id="30" presetClass="entr" nodeType="afterEffect" presetID="10" grpId="1" fill="hold">
                                  <p:stCondLst>
                                    <p:cond delay="0"/>
                                  </p:stCondLst>
                                  <p:iterate type="el" backwards="0">
                                    <p:tmAbs val="0"/>
                                  </p:iterate>
                                  <p:childTnLst>
                                    <p:set>
                                      <p:cBhvr>
                                        <p:cTn id="31" fill="hold"/>
                                        <p:tgtEl>
                                          <p:spTgt spid="122">
                                            <p:txEl>
                                              <p:pRg st="7" end="7"/>
                                            </p:txEl>
                                          </p:spTgt>
                                        </p:tgtEl>
                                        <p:attrNameLst>
                                          <p:attrName>style.visibility</p:attrName>
                                        </p:attrNameLst>
                                      </p:cBhvr>
                                      <p:to>
                                        <p:strVal val="visible"/>
                                      </p:to>
                                    </p:set>
                                    <p:animEffect filter="fade" transition="in">
                                      <p:cBhvr>
                                        <p:cTn id="32" dur="500"/>
                                        <p:tgtEl>
                                          <p:spTgt spid="122">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2"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2.6.2  </a:t>
            </a:r>
            <a:r>
              <a:t>常用条件转移指令</a:t>
            </a:r>
          </a:p>
        </p:txBody>
      </p:sp>
      <p:sp>
        <p:nvSpPr>
          <p:cNvPr id="126" name="Text Box 4"/>
          <p:cNvSpPr txBox="1"/>
          <p:nvPr/>
        </p:nvSpPr>
        <p:spPr>
          <a:xfrm>
            <a:off x="729932" y="1824029"/>
            <a:ext cx="7684136" cy="29992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ts val="3600"/>
              </a:lnSpc>
              <a:spcBef>
                <a:spcPts val="1200"/>
              </a:spcBef>
              <a:buSzPct val="100000"/>
              <a:buChar char="✓"/>
              <a:defRPr b="1" sz="2400"/>
            </a:pPr>
            <a:r>
              <a:rPr b="0">
                <a:latin typeface="宋体"/>
                <a:ea typeface="宋体"/>
                <a:cs typeface="宋体"/>
                <a:sym typeface="宋体"/>
              </a:rPr>
              <a:t>所谓</a:t>
            </a:r>
            <a:r>
              <a:rPr>
                <a:solidFill>
                  <a:srgbClr val="0000FF"/>
                </a:solidFill>
                <a:latin typeface="微软雅黑"/>
                <a:ea typeface="微软雅黑"/>
                <a:cs typeface="微软雅黑"/>
                <a:sym typeface="微软雅黑"/>
              </a:rPr>
              <a:t>条件转移</a:t>
            </a:r>
            <a:r>
              <a:rPr b="0">
                <a:latin typeface="宋体"/>
                <a:ea typeface="宋体"/>
                <a:cs typeface="宋体"/>
                <a:sym typeface="宋体"/>
              </a:rPr>
              <a:t>指，当某一条件满足时，发生转移，否则继续顺序执行。换句话说，当某一条件满足时，就改变</a:t>
            </a:r>
            <a:r>
              <a:t>EIP</a:t>
            </a:r>
            <a:r>
              <a:rPr b="0">
                <a:latin typeface="宋体"/>
                <a:ea typeface="宋体"/>
                <a:cs typeface="宋体"/>
                <a:sym typeface="宋体"/>
              </a:rPr>
              <a:t>的内容，从而实施转移，否则顺序执行</a:t>
            </a:r>
          </a:p>
          <a:p>
            <a:pPr algn="just">
              <a:lnSpc>
                <a:spcPts val="3600"/>
              </a:lnSpc>
              <a:spcBef>
                <a:spcPts val="1200"/>
              </a:spcBef>
              <a:buSzPct val="100000"/>
              <a:buChar char="✓"/>
              <a:defRPr b="1" sz="2400">
                <a:solidFill>
                  <a:srgbClr val="FF0000"/>
                </a:solidFill>
                <a:effectLst>
                  <a:outerShdw sx="100000" sy="100000" kx="0" ky="0" algn="b" rotWithShape="0" blurRad="38100" dist="38100" dir="2700000">
                    <a:srgbClr val="000000">
                      <a:alpha val="43137"/>
                    </a:srgbClr>
                  </a:outerShdw>
                </a:effectLst>
              </a:defRPr>
            </a:pPr>
            <a:r>
              <a:rPr b="0">
                <a:latin typeface="宋体"/>
                <a:ea typeface="宋体"/>
                <a:cs typeface="宋体"/>
                <a:sym typeface="宋体"/>
              </a:rPr>
              <a:t>标志寄存器中的状态标志被用于表示条件</a:t>
            </a:r>
            <a:r>
              <a:rPr b="0">
                <a:solidFill>
                  <a:srgbClr val="000000"/>
                </a:solidFill>
                <a:latin typeface="宋体"/>
                <a:ea typeface="宋体"/>
                <a:cs typeface="宋体"/>
                <a:sym typeface="宋体"/>
              </a:rPr>
              <a:t>。绝大部分条件转移指令根据某个标志或者某几个标志来判断条件是否满足</a:t>
            </a:r>
          </a:p>
        </p:txBody>
      </p:sp>
      <p:sp>
        <p:nvSpPr>
          <p:cNvPr id="127" name="Text Box 5"/>
          <p:cNvSpPr txBox="1"/>
          <p:nvPr/>
        </p:nvSpPr>
        <p:spPr>
          <a:xfrm>
            <a:off x="656907" y="1171599"/>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条件转移</a:t>
            </a:r>
          </a:p>
        </p:txBody>
      </p:sp>
      <p:grpSp>
        <p:nvGrpSpPr>
          <p:cNvPr id="135" name="云形标注 5"/>
          <p:cNvGrpSpPr/>
          <p:nvPr/>
        </p:nvGrpSpPr>
        <p:grpSpPr>
          <a:xfrm>
            <a:off x="3272437" y="4371847"/>
            <a:ext cx="4037796" cy="2400525"/>
            <a:chOff x="0" y="0"/>
            <a:chExt cx="4037795" cy="2400523"/>
          </a:xfrm>
        </p:grpSpPr>
        <p:grpSp>
          <p:nvGrpSpPr>
            <p:cNvPr id="133" name="成组"/>
            <p:cNvGrpSpPr/>
            <p:nvPr/>
          </p:nvGrpSpPr>
          <p:grpSpPr>
            <a:xfrm>
              <a:off x="-1" y="0"/>
              <a:ext cx="4037797" cy="2400524"/>
              <a:chOff x="0" y="0"/>
              <a:chExt cx="4037795" cy="2400523"/>
            </a:xfrm>
          </p:grpSpPr>
          <p:sp>
            <p:nvSpPr>
              <p:cNvPr id="128" name="形状"/>
              <p:cNvSpPr/>
              <p:nvPr/>
            </p:nvSpPr>
            <p:spPr>
              <a:xfrm>
                <a:off x="0" y="0"/>
                <a:ext cx="4037796" cy="2092291"/>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66FF33"/>
              </a:solid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a:solidFill>
                      <a:schemeClr val="accent3">
                        <a:lumOff val="44000"/>
                      </a:schemeClr>
                    </a:solidFill>
                  </a:defRPr>
                </a:pPr>
              </a:p>
            </p:txBody>
          </p:sp>
          <p:sp>
            <p:nvSpPr>
              <p:cNvPr id="129" name="圆形"/>
              <p:cNvSpPr/>
              <p:nvPr/>
            </p:nvSpPr>
            <p:spPr>
              <a:xfrm>
                <a:off x="1161476" y="1926242"/>
                <a:ext cx="348039" cy="348039"/>
              </a:xfrm>
              <a:prstGeom prst="ellipse">
                <a:avLst/>
              </a:prstGeom>
              <a:solidFill>
                <a:srgbClr val="66FF33"/>
              </a:solid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a:solidFill>
                      <a:schemeClr val="accent3">
                        <a:lumOff val="44000"/>
                      </a:schemeClr>
                    </a:solidFill>
                  </a:defRPr>
                </a:pPr>
              </a:p>
            </p:txBody>
          </p:sp>
          <p:sp>
            <p:nvSpPr>
              <p:cNvPr id="130" name="圆形"/>
              <p:cNvSpPr/>
              <p:nvPr/>
            </p:nvSpPr>
            <p:spPr>
              <a:xfrm>
                <a:off x="1110120" y="2154152"/>
                <a:ext cx="232027" cy="232027"/>
              </a:xfrm>
              <a:prstGeom prst="ellipse">
                <a:avLst/>
              </a:prstGeom>
              <a:solidFill>
                <a:srgbClr val="66FF33"/>
              </a:solid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a:solidFill>
                      <a:schemeClr val="accent3">
                        <a:lumOff val="44000"/>
                      </a:schemeClr>
                    </a:solidFill>
                  </a:defRPr>
                </a:pPr>
              </a:p>
            </p:txBody>
          </p:sp>
          <p:sp>
            <p:nvSpPr>
              <p:cNvPr id="131" name="圆形"/>
              <p:cNvSpPr/>
              <p:nvPr/>
            </p:nvSpPr>
            <p:spPr>
              <a:xfrm>
                <a:off x="1121557" y="2284511"/>
                <a:ext cx="116013" cy="116013"/>
              </a:xfrm>
              <a:prstGeom prst="ellipse">
                <a:avLst/>
              </a:prstGeom>
              <a:solidFill>
                <a:srgbClr val="66FF33"/>
              </a:solid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a:solidFill>
                      <a:schemeClr val="accent3">
                        <a:lumOff val="44000"/>
                      </a:schemeClr>
                    </a:solidFill>
                  </a:defRPr>
                </a:pPr>
              </a:p>
            </p:txBody>
          </p:sp>
          <p:sp>
            <p:nvSpPr>
              <p:cNvPr id="132" name="形状"/>
              <p:cNvSpPr/>
              <p:nvPr/>
            </p:nvSpPr>
            <p:spPr>
              <a:xfrm>
                <a:off x="205030" y="106391"/>
                <a:ext cx="3699969" cy="1776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77828D"/>
                </a:solidFill>
                <a:prstDash val="solid"/>
                <a:round/>
              </a:ln>
              <a:effectLst/>
            </p:spPr>
            <p:txBody>
              <a:bodyPr wrap="square" lIns="45719" tIns="45719" rIns="45719" bIns="45719" numCol="1" anchor="ctr">
                <a:noAutofit/>
              </a:bodyPr>
              <a:lstStyle/>
              <a:p>
                <a:pPr algn="ctr">
                  <a:lnSpc>
                    <a:spcPts val="3600"/>
                  </a:lnSpc>
                  <a:defRPr>
                    <a:solidFill>
                      <a:schemeClr val="accent3">
                        <a:lumOff val="44000"/>
                      </a:schemeClr>
                    </a:solidFill>
                  </a:defRPr>
                </a:pPr>
              </a:p>
            </p:txBody>
          </p:sp>
        </p:grpSp>
        <p:sp>
          <p:nvSpPr>
            <p:cNvPr id="134" name="条件转移…"/>
            <p:cNvSpPr txBox="1"/>
            <p:nvPr/>
          </p:nvSpPr>
          <p:spPr>
            <a:xfrm>
              <a:off x="604906" y="251369"/>
              <a:ext cx="2542721" cy="1475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条件转移</a:t>
              </a:r>
            </a:p>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类似于高级语言的</a:t>
              </a:r>
            </a:p>
            <a:p>
              <a:pPr algn="ctr">
                <a:lnSpc>
                  <a:spcPts val="3600"/>
                </a:lnSpc>
                <a:defRPr sz="2400">
                  <a:solidFill>
                    <a:srgbClr val="0000FF"/>
                  </a:solidFill>
                  <a:effectLst>
                    <a:outerShdw sx="100000" sy="100000" kx="0" ky="0" algn="b" rotWithShape="0" blurRad="38100" dist="38100" dir="2700000">
                      <a:srgbClr val="000000">
                        <a:alpha val="43137"/>
                      </a:srgbClr>
                    </a:outerShdw>
                  </a:effectLst>
                  <a:latin typeface="宋体"/>
                  <a:ea typeface="宋体"/>
                  <a:cs typeface="宋体"/>
                  <a:sym typeface="宋体"/>
                </a:defRPr>
              </a:pPr>
              <a:r>
                <a:t>分支</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35"/>
                                        </p:tgtEl>
                                        <p:attrNameLst>
                                          <p:attrName>style.visibility</p:attrName>
                                        </p:attrNameLst>
                                      </p:cBhvr>
                                      <p:to>
                                        <p:strVal val="visible"/>
                                      </p:to>
                                    </p:set>
                                    <p:animEffect filter="wipe(down)" transition="in">
                                      <p:cBhvr>
                                        <p:cTn id="7" dur="5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26"/>
                                        </p:tgtEl>
                                        <p:attrNameLst>
                                          <p:attrName>style.visibility</p:attrName>
                                        </p:attrNameLst>
                                      </p:cBhvr>
                                      <p:to>
                                        <p:strVal val="visible"/>
                                      </p:to>
                                    </p:set>
                                    <p:animEffect filter="fade" transition="in">
                                      <p:cBhvr>
                                        <p:cTn id="12"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1"/>
      <p:bldP build="whole" bldLvl="1" animBg="1" rev="0" advAuto="0" spid="126" grpId="2"/>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2.6.2  </a:t>
            </a:r>
            <a:r>
              <a:t>常用条件转移指令</a:t>
            </a:r>
          </a:p>
        </p:txBody>
      </p:sp>
      <p:sp>
        <p:nvSpPr>
          <p:cNvPr id="138" name="Text Box 4"/>
          <p:cNvSpPr txBox="1"/>
          <p:nvPr/>
        </p:nvSpPr>
        <p:spPr>
          <a:xfrm>
            <a:off x="585469"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1600"/>
              </a:spcBef>
              <a:buSzPct val="100000"/>
              <a:buChar char="➢"/>
              <a:defRPr sz="2800">
                <a:solidFill>
                  <a:srgbClr val="0000FF"/>
                </a:solidFill>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条件转移</a:t>
            </a:r>
          </a:p>
        </p:txBody>
      </p:sp>
      <p:sp>
        <p:nvSpPr>
          <p:cNvPr id="139" name="Text Box 7"/>
          <p:cNvSpPr txBox="1"/>
          <p:nvPr/>
        </p:nvSpPr>
        <p:spPr>
          <a:xfrm>
            <a:off x="514032" y="1787331"/>
            <a:ext cx="7680961" cy="17800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ts val="3600"/>
              </a:lnSpc>
              <a:spcBef>
                <a:spcPts val="1200"/>
              </a:spcBef>
              <a:buSzPct val="100000"/>
              <a:buChar char="✓"/>
              <a:defRPr b="1" sz="2400">
                <a:latin typeface="Times New Roman"/>
                <a:ea typeface="Times New Roman"/>
                <a:cs typeface="Times New Roman"/>
                <a:sym typeface="Times New Roman"/>
              </a:defRPr>
            </a:pPr>
            <a:r>
              <a:rPr b="0">
                <a:latin typeface="宋体"/>
                <a:ea typeface="宋体"/>
                <a:cs typeface="宋体"/>
                <a:sym typeface="宋体"/>
              </a:rPr>
              <a:t>根据一个标志判别</a:t>
            </a:r>
          </a:p>
          <a:p>
            <a:pPr algn="just">
              <a:lnSpc>
                <a:spcPts val="3600"/>
              </a:lnSpc>
              <a:spcBef>
                <a:spcPts val="1200"/>
              </a:spcBef>
              <a:buSzPct val="100000"/>
              <a:buChar char="✓"/>
              <a:defRPr b="1" sz="2400">
                <a:latin typeface="Times New Roman"/>
                <a:ea typeface="Times New Roman"/>
                <a:cs typeface="Times New Roman"/>
                <a:sym typeface="Times New Roman"/>
              </a:defRPr>
            </a:pPr>
            <a:r>
              <a:rPr b="0">
                <a:latin typeface="宋体"/>
                <a:ea typeface="宋体"/>
                <a:cs typeface="宋体"/>
                <a:sym typeface="宋体"/>
              </a:rPr>
              <a:t>根据两个标志判别</a:t>
            </a:r>
          </a:p>
          <a:p>
            <a:pPr algn="just">
              <a:lnSpc>
                <a:spcPts val="3600"/>
              </a:lnSpc>
              <a:spcBef>
                <a:spcPts val="1200"/>
              </a:spcBef>
              <a:buSzPct val="100000"/>
              <a:buChar char="✓"/>
              <a:defRPr b="1" sz="2400">
                <a:latin typeface="Times New Roman"/>
                <a:ea typeface="Times New Roman"/>
                <a:cs typeface="Times New Roman"/>
                <a:sym typeface="Times New Roman"/>
              </a:defRPr>
            </a:pPr>
            <a:r>
              <a:rPr b="0">
                <a:latin typeface="宋体"/>
                <a:ea typeface="宋体"/>
                <a:cs typeface="宋体"/>
                <a:sym typeface="宋体"/>
              </a:rPr>
              <a:t>根据三个标志判别</a:t>
            </a:r>
          </a:p>
        </p:txBody>
      </p:sp>
      <p:grpSp>
        <p:nvGrpSpPr>
          <p:cNvPr id="142" name="Rectangle 8"/>
          <p:cNvGrpSpPr/>
          <p:nvPr/>
        </p:nvGrpSpPr>
        <p:grpSpPr>
          <a:xfrm>
            <a:off x="611187" y="3773015"/>
            <a:ext cx="8065270" cy="1600201"/>
            <a:chOff x="0" y="0"/>
            <a:chExt cx="8065268" cy="1600200"/>
          </a:xfrm>
        </p:grpSpPr>
        <p:sp>
          <p:nvSpPr>
            <p:cNvPr id="140" name="矩形"/>
            <p:cNvSpPr/>
            <p:nvPr/>
          </p:nvSpPr>
          <p:spPr>
            <a:xfrm>
              <a:off x="-1" y="0"/>
              <a:ext cx="8065270" cy="1600200"/>
            </a:xfrm>
            <a:prstGeom prst="rect">
              <a:avLst/>
            </a:prstGeom>
            <a:solidFill>
              <a:srgbClr val="FFFFCC"/>
            </a:solidFill>
            <a:ln w="9525" cap="flat">
              <a:solidFill>
                <a:srgbClr val="000000"/>
              </a:solidFill>
              <a:prstDash val="solid"/>
              <a:miter lim="800000"/>
            </a:ln>
            <a:effectLst/>
          </p:spPr>
          <p:txBody>
            <a:bodyPr wrap="square" lIns="45719" tIns="45719" rIns="45719" bIns="45719" numCol="1" anchor="ctr">
              <a:noAutofit/>
            </a:bodyPr>
            <a:lstStyle/>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p>
          </p:txBody>
        </p:sp>
        <p:sp>
          <p:nvSpPr>
            <p:cNvPr id="141" name="JC LAB1           ; Jump if carry          ( CF=1 )…"/>
            <p:cNvSpPr txBox="1"/>
            <p:nvPr/>
          </p:nvSpPr>
          <p:spPr>
            <a:xfrm>
              <a:off x="45719" y="146557"/>
              <a:ext cx="6536753" cy="1307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J</a:t>
              </a:r>
              <a:r>
                <a:rPr>
                  <a:solidFill>
                    <a:srgbClr val="FF0000"/>
                  </a:solidFill>
                </a:rPr>
                <a:t>C</a:t>
              </a:r>
              <a:r>
                <a:t>	LAB1           ;</a:t>
              </a:r>
              <a:r>
                <a:t> </a:t>
              </a:r>
              <a:r>
                <a:t>Jump if carry          ( CF=1 )</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J</a:t>
              </a:r>
              <a:r>
                <a:rPr>
                  <a:solidFill>
                    <a:srgbClr val="FF0000"/>
                  </a:solidFill>
                </a:rPr>
                <a:t>BE</a:t>
              </a:r>
              <a:r>
                <a:t>	LAB2           ; Jump if below or equal ( CF=1 </a:t>
              </a:r>
              <a:r>
                <a:t>或 </a:t>
              </a:r>
              <a:r>
                <a:t>ZF=1 )</a:t>
              </a:r>
            </a:p>
            <a:p>
              <a:pPr>
                <a:lnSpc>
                  <a:spcPts val="3200"/>
                </a:lnSpc>
                <a:defRPr>
                  <a:effectLst>
                    <a:outerShdw sx="100000" sy="100000" kx="0" ky="0" algn="b" rotWithShape="0" blurRad="38100" dist="38100" dir="2700000">
                      <a:srgbClr val="000000">
                        <a:alpha val="43137"/>
                      </a:srgbClr>
                    </a:outerShdw>
                  </a:effectLst>
                  <a:latin typeface="宋体"/>
                  <a:ea typeface="宋体"/>
                  <a:cs typeface="宋体"/>
                  <a:sym typeface="宋体"/>
                </a:defRPr>
              </a:pPr>
              <a:r>
                <a:t>J</a:t>
              </a:r>
              <a:r>
                <a:rPr>
                  <a:solidFill>
                    <a:srgbClr val="FF0000"/>
                  </a:solidFill>
                </a:rPr>
                <a:t>LE</a:t>
              </a:r>
              <a:r>
                <a:t>	LAB3           ;</a:t>
              </a:r>
              <a:r>
                <a:t> </a:t>
              </a:r>
              <a:r>
                <a:t>Jump if less or equal  ( ZF=1 </a:t>
              </a:r>
              <a:r>
                <a:t>或 </a:t>
              </a:r>
              <a:r>
                <a:t>SF≠OF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42"/>
                                        </p:tgtEl>
                                        <p:attrNameLst>
                                          <p:attrName>style.visibility</p:attrName>
                                        </p:attrNameLst>
                                      </p:cBhvr>
                                      <p:to>
                                        <p:strVal val="visible"/>
                                      </p:to>
                                    </p:set>
                                    <p:animEffect filter="wipe(down)" transition="in">
                                      <p:cBhvr>
                                        <p:cTn id="7"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演示程序</a:t>
            </a:r>
            <a:r>
              <a:t>dp213</a:t>
            </a:r>
          </a:p>
        </p:txBody>
      </p:sp>
      <p:sp>
        <p:nvSpPr>
          <p:cNvPr id="145" name="矩形 5"/>
          <p:cNvSpPr txBox="1"/>
          <p:nvPr/>
        </p:nvSpPr>
        <p:spPr>
          <a:xfrm>
            <a:off x="655319" y="1672346"/>
            <a:ext cx="8192136" cy="48488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#include  &lt;stdio.h&gt;</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int  arri[] = {23, 56, 78, 82, 77, 35, 22, 18, 44, 67};</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int  main( )</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int  sum;  //</a:t>
            </a:r>
            <a:r>
              <a:t>用于存放累加和</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a:t>
            </a:r>
            <a:r>
              <a:t>嵌入汇编</a:t>
            </a:r>
          </a:p>
          <a:p>
            <a:pPr>
              <a:lnSpc>
                <a:spcPts val="2500"/>
              </a:lnSpc>
              <a:defRPr sz="200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defRPr>
            </a:pPr>
            <a:r>
              <a:t>    </a:t>
            </a:r>
            <a:r>
              <a:t>_asm  {</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 .. ..</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 .. ..</a:t>
            </a:r>
          </a:p>
          <a:p>
            <a:pPr>
              <a:lnSpc>
                <a:spcPts val="2500"/>
              </a:lnSpc>
              <a:defRPr sz="2000">
                <a:solidFill>
                  <a:srgbClr val="FF0000"/>
                </a:solidFill>
                <a:effectLst>
                  <a:outerShdw sx="100000" sy="100000" kx="0" ky="0" algn="b" rotWithShape="0" blurRad="38100" dist="38100" dir="2700000">
                    <a:srgbClr val="000000">
                      <a:alpha val="43137"/>
                    </a:srgbClr>
                  </a:outerShdw>
                </a:effectLst>
                <a:latin typeface="宋体"/>
                <a:ea typeface="宋体"/>
                <a:cs typeface="宋体"/>
                <a:sym typeface="宋体"/>
              </a:defRPr>
            </a:pPr>
            <a:r>
              <a:t>    }</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printf("sum=%d\n", sum);      //</a:t>
            </a:r>
            <a:r>
              <a:t>显示为</a:t>
            </a:r>
            <a:r>
              <a:t>sum=502</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return  0;</a:t>
            </a:r>
          </a:p>
          <a:p>
            <a:pPr>
              <a:lnSpc>
                <a:spcPts val="25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a:t>
            </a:r>
          </a:p>
        </p:txBody>
      </p:sp>
      <p:sp>
        <p:nvSpPr>
          <p:cNvPr id="146"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2.6.2  </a:t>
            </a:r>
            <a:r>
              <a:t>常用条件转移指令</a:t>
            </a:r>
          </a:p>
        </p:txBody>
      </p:sp>
      <p:grpSp>
        <p:nvGrpSpPr>
          <p:cNvPr id="149" name="圆角矩形标注 2"/>
          <p:cNvGrpSpPr/>
          <p:nvPr/>
        </p:nvGrpSpPr>
        <p:grpSpPr>
          <a:xfrm>
            <a:off x="3095202" y="3356993"/>
            <a:ext cx="3312369" cy="1059694"/>
            <a:chOff x="0" y="0"/>
            <a:chExt cx="3312367" cy="1059692"/>
          </a:xfrm>
        </p:grpSpPr>
        <p:sp>
          <p:nvSpPr>
            <p:cNvPr id="147" name="形状"/>
            <p:cNvSpPr/>
            <p:nvPr/>
          </p:nvSpPr>
          <p:spPr>
            <a:xfrm>
              <a:off x="0" y="0"/>
              <a:ext cx="3312368" cy="1059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936"/>
                  </a:moveTo>
                  <a:cubicBezTo>
                    <a:pt x="0" y="1314"/>
                    <a:pt x="420" y="0"/>
                    <a:pt x="939" y="0"/>
                  </a:cubicBezTo>
                  <a:lnTo>
                    <a:pt x="3600" y="0"/>
                  </a:lnTo>
                  <a:lnTo>
                    <a:pt x="20661" y="0"/>
                  </a:lnTo>
                  <a:cubicBezTo>
                    <a:pt x="21180" y="0"/>
                    <a:pt x="21600" y="1314"/>
                    <a:pt x="21600" y="2936"/>
                  </a:cubicBezTo>
                  <a:lnTo>
                    <a:pt x="21600" y="14678"/>
                  </a:lnTo>
                  <a:cubicBezTo>
                    <a:pt x="21600" y="16299"/>
                    <a:pt x="21180" y="17613"/>
                    <a:pt x="20661" y="17613"/>
                  </a:cubicBezTo>
                  <a:lnTo>
                    <a:pt x="9000" y="17613"/>
                  </a:lnTo>
                  <a:lnTo>
                    <a:pt x="982" y="21600"/>
                  </a:lnTo>
                  <a:lnTo>
                    <a:pt x="3600" y="17613"/>
                  </a:lnTo>
                  <a:lnTo>
                    <a:pt x="939" y="17613"/>
                  </a:lnTo>
                  <a:cubicBezTo>
                    <a:pt x="420" y="17613"/>
                    <a:pt x="0" y="16299"/>
                    <a:pt x="0" y="14678"/>
                  </a:cubicBezTo>
                  <a:lnTo>
                    <a:pt x="0" y="14678"/>
                  </a:lnTo>
                  <a:lnTo>
                    <a:pt x="0" y="10274"/>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148" name="计算整型数组arri中…"/>
            <p:cNvSpPr txBox="1"/>
            <p:nvPr/>
          </p:nvSpPr>
          <p:spPr>
            <a:xfrm>
              <a:off x="87901" y="247"/>
              <a:ext cx="3136566" cy="86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b="1" sz="2000">
                  <a:solidFill>
                    <a:srgbClr val="0000FF"/>
                  </a:solidFill>
                </a:defRPr>
              </a:pPr>
              <a:r>
                <a:rPr b="0">
                  <a:latin typeface="宋体"/>
                  <a:ea typeface="宋体"/>
                  <a:cs typeface="宋体"/>
                  <a:sym typeface="宋体"/>
                </a:rPr>
                <a:t>计算整型数组</a:t>
              </a:r>
              <a:r>
                <a:t>arri</a:t>
              </a:r>
              <a:r>
                <a:rPr b="0">
                  <a:latin typeface="宋体"/>
                  <a:ea typeface="宋体"/>
                  <a:cs typeface="宋体"/>
                  <a:sym typeface="宋体"/>
                </a:rPr>
                <a:t>中</a:t>
              </a:r>
            </a:p>
            <a:p>
              <a:pPr>
                <a:lnSpc>
                  <a:spcPts val="3000"/>
                </a:lnSpc>
                <a:defRPr b="1" sz="2000">
                  <a:solidFill>
                    <a:srgbClr val="0000FF"/>
                  </a:solidFill>
                </a:defRPr>
              </a:pPr>
              <a:r>
                <a:t>10</a:t>
              </a:r>
              <a:r>
                <a:rPr b="0">
                  <a:latin typeface="宋体"/>
                  <a:ea typeface="宋体"/>
                  <a:cs typeface="宋体"/>
                  <a:sym typeface="宋体"/>
                </a:rPr>
                <a:t>个元素值之和</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49"/>
                                        </p:tgtEl>
                                        <p:attrNameLst>
                                          <p:attrName>style.visibility</p:attrName>
                                        </p:attrNameLst>
                                      </p:cBhvr>
                                      <p:to>
                                        <p:strVal val="visible"/>
                                      </p:to>
                                    </p:set>
                                    <p:animEffect filter="box(in)" transition="in">
                                      <p:cBhvr>
                                        <p:cTn id="7" dur="2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ext Box 4"/>
          <p:cNvSpPr txBox="1"/>
          <p:nvPr/>
        </p:nvSpPr>
        <p:spPr>
          <a:xfrm>
            <a:off x="656907" y="1124744"/>
            <a:ext cx="7830186"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1600"/>
              </a:spcBef>
              <a:buSzPct val="100000"/>
              <a:buChar char="➢"/>
              <a:defRPr b="1" sz="2800">
                <a:solidFill>
                  <a:srgbClr val="0000FF"/>
                </a:solidFill>
              </a:defRPr>
            </a:pPr>
            <a:r>
              <a:rPr b="0">
                <a:latin typeface="宋体"/>
                <a:ea typeface="宋体"/>
                <a:cs typeface="宋体"/>
                <a:sym typeface="宋体"/>
              </a:rPr>
              <a:t>演示程序</a:t>
            </a:r>
            <a:r>
              <a:t>dp213</a:t>
            </a:r>
          </a:p>
        </p:txBody>
      </p:sp>
      <p:sp>
        <p:nvSpPr>
          <p:cNvPr id="152" name="矩形 5"/>
          <p:cNvSpPr txBox="1"/>
          <p:nvPr/>
        </p:nvSpPr>
        <p:spPr>
          <a:xfrm>
            <a:off x="655319" y="1556791"/>
            <a:ext cx="8192136" cy="50266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_asm  {</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MOV    EAX, 0            //</a:t>
            </a:r>
            <a:r>
              <a:t>用于存放累加和</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ESI, 0            //</a:t>
            </a:r>
            <a:r>
              <a:t>作为数组的下标（索引）</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a:t>
            </a:r>
            <a:r>
              <a:t>MOV    ECX, 10           //</a:t>
            </a:r>
            <a:r>
              <a:t>作为计数器</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a:t>
            </a:r>
            <a:r>
              <a:t>LEA    EBX, arri         //</a:t>
            </a:r>
            <a:r>
              <a:t>得到数组首元素的有效地址</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NEXT:</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ADD    EAX, [EBX+ESI*4]  //</a:t>
            </a:r>
            <a:r>
              <a:t>累加某个元素值（由索引确定）</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a:t>
            </a:r>
            <a:r>
              <a:t>INC    ESI               //</a:t>
            </a:r>
            <a:r>
              <a:t>调整下标</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0000FF"/>
                </a:solidFill>
              </a:rPr>
              <a:t>DEC    ECX               </a:t>
            </a:r>
            <a:r>
              <a:t>//</a:t>
            </a:r>
            <a:r>
              <a:t>计数器减</a:t>
            </a:r>
            <a:r>
              <a:t>1</a:t>
            </a:r>
            <a:r>
              <a:t>（该指令会影响状态标志）</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a:t>
            </a:r>
            <a:r>
              <a:rPr>
                <a:solidFill>
                  <a:srgbClr val="FF0000"/>
                </a:solidFill>
              </a:rPr>
              <a:t>JNZ    NEXT              </a:t>
            </a:r>
            <a:r>
              <a:t>//</a:t>
            </a:r>
            <a:r>
              <a:t>当</a:t>
            </a:r>
            <a:r>
              <a:t>ECX</a:t>
            </a:r>
            <a:r>
              <a:t>不为</a:t>
            </a:r>
            <a:r>
              <a:t>0</a:t>
            </a:r>
            <a:r>
              <a:t>，则从</a:t>
            </a:r>
            <a:r>
              <a:t>NEXT</a:t>
            </a:r>
            <a:r>
              <a:t>处继续执行</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a:t>
            </a:r>
            <a:r>
              <a:t>;</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     MOV    sum, EAX          //</a:t>
            </a:r>
            <a:r>
              <a:t>保存累加和</a:t>
            </a:r>
          </a:p>
          <a:p>
            <a:pPr>
              <a:lnSpc>
                <a:spcPts val="3000"/>
              </a:lnSpc>
              <a:defRPr sz="2000">
                <a:effectLst>
                  <a:outerShdw sx="100000" sy="100000" kx="0" ky="0" algn="b" rotWithShape="0" blurRad="38100" dist="38100" dir="2700000">
                    <a:srgbClr val="000000">
                      <a:alpha val="43137"/>
                    </a:srgbClr>
                  </a:outerShdw>
                </a:effectLst>
                <a:latin typeface="宋体"/>
                <a:ea typeface="宋体"/>
                <a:cs typeface="宋体"/>
                <a:sym typeface="宋体"/>
              </a:defRPr>
            </a:pPr>
            <a:r>
              <a:t>}</a:t>
            </a:r>
          </a:p>
        </p:txBody>
      </p:sp>
      <p:sp>
        <p:nvSpPr>
          <p:cNvPr id="153" name="Rectangle 2"/>
          <p:cNvSpPr txBox="1"/>
          <p:nvPr>
            <p:ph type="title"/>
          </p:nvPr>
        </p:nvSpPr>
        <p:spPr>
          <a:xfrm>
            <a:off x="539749" y="260648"/>
            <a:ext cx="8281990" cy="648074"/>
          </a:xfrm>
          <a:prstGeom prst="rect">
            <a:avLst/>
          </a:prstGeom>
        </p:spPr>
        <p:txBody>
          <a:bodyPr/>
          <a:lstStyle/>
          <a:p>
            <a:pPr defTabSz="795527">
              <a:defRPr b="1" sz="3132">
                <a:solidFill>
                  <a:srgbClr val="0000FF"/>
                </a:solidFill>
                <a:latin typeface="微软雅黑"/>
                <a:ea typeface="微软雅黑"/>
                <a:cs typeface="微软雅黑"/>
                <a:sym typeface="微软雅黑"/>
              </a:defRPr>
            </a:pPr>
            <a:r>
              <a:t>2.6.2  </a:t>
            </a:r>
            <a:r>
              <a:t>常用条件转移指令</a:t>
            </a:r>
          </a:p>
        </p:txBody>
      </p:sp>
      <p:grpSp>
        <p:nvGrpSpPr>
          <p:cNvPr id="156" name="圆角矩形标注 7"/>
          <p:cNvGrpSpPr/>
          <p:nvPr/>
        </p:nvGrpSpPr>
        <p:grpSpPr>
          <a:xfrm>
            <a:off x="3851919" y="1007506"/>
            <a:ext cx="3312369" cy="1020905"/>
            <a:chOff x="0" y="0"/>
            <a:chExt cx="3312367" cy="1020903"/>
          </a:xfrm>
        </p:grpSpPr>
        <p:sp>
          <p:nvSpPr>
            <p:cNvPr id="154" name="形状"/>
            <p:cNvSpPr/>
            <p:nvPr/>
          </p:nvSpPr>
          <p:spPr>
            <a:xfrm>
              <a:off x="0" y="26282"/>
              <a:ext cx="3312368" cy="9946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936"/>
                  </a:moveTo>
                  <a:cubicBezTo>
                    <a:pt x="0" y="1314"/>
                    <a:pt x="395" y="0"/>
                    <a:pt x="881" y="0"/>
                  </a:cubicBezTo>
                  <a:lnTo>
                    <a:pt x="3600" y="0"/>
                  </a:lnTo>
                  <a:lnTo>
                    <a:pt x="20719" y="0"/>
                  </a:lnTo>
                  <a:cubicBezTo>
                    <a:pt x="21205" y="0"/>
                    <a:pt x="21600" y="1314"/>
                    <a:pt x="21600" y="2936"/>
                  </a:cubicBezTo>
                  <a:lnTo>
                    <a:pt x="21600" y="14678"/>
                  </a:lnTo>
                  <a:cubicBezTo>
                    <a:pt x="21600" y="16299"/>
                    <a:pt x="21205" y="17613"/>
                    <a:pt x="20719" y="17613"/>
                  </a:cubicBezTo>
                  <a:lnTo>
                    <a:pt x="9000" y="17613"/>
                  </a:lnTo>
                  <a:lnTo>
                    <a:pt x="982" y="21600"/>
                  </a:lnTo>
                  <a:lnTo>
                    <a:pt x="3600" y="17613"/>
                  </a:lnTo>
                  <a:lnTo>
                    <a:pt x="881" y="17613"/>
                  </a:lnTo>
                  <a:cubicBezTo>
                    <a:pt x="395" y="17613"/>
                    <a:pt x="0" y="16299"/>
                    <a:pt x="0" y="14678"/>
                  </a:cubicBezTo>
                  <a:lnTo>
                    <a:pt x="0" y="14678"/>
                  </a:lnTo>
                  <a:lnTo>
                    <a:pt x="0" y="10274"/>
                  </a:lnTo>
                  <a:close/>
                </a:path>
              </a:pathLst>
            </a:custGeom>
            <a:solidFill>
              <a:srgbClr val="FFFFCC"/>
            </a:solidFill>
            <a:ln w="25400" cap="flat">
              <a:solidFill>
                <a:srgbClr val="77828D"/>
              </a:solidFill>
              <a:prstDash val="solid"/>
              <a:round/>
            </a:ln>
            <a:effectLst/>
          </p:spPr>
          <p:txBody>
            <a:bodyPr wrap="square" lIns="45719" tIns="45719" rIns="45719" bIns="45719" numCol="1" anchor="ctr">
              <a:noAutofit/>
            </a:bodyPr>
            <a:lstStyle/>
            <a:p>
              <a:pPr>
                <a:lnSpc>
                  <a:spcPts val="3000"/>
                </a:lnSpc>
                <a:defRPr>
                  <a:solidFill>
                    <a:schemeClr val="accent3">
                      <a:lumOff val="44000"/>
                    </a:schemeClr>
                  </a:solidFill>
                </a:defRPr>
              </a:pPr>
            </a:p>
          </p:txBody>
        </p:sp>
        <p:sp>
          <p:nvSpPr>
            <p:cNvPr id="155" name="计算整型数组arri中…"/>
            <p:cNvSpPr txBox="1"/>
            <p:nvPr/>
          </p:nvSpPr>
          <p:spPr>
            <a:xfrm>
              <a:off x="85310" y="-1"/>
              <a:ext cx="3141748" cy="86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ts val="3000"/>
                </a:lnSpc>
                <a:defRPr b="1" sz="2000">
                  <a:solidFill>
                    <a:srgbClr val="0000FF"/>
                  </a:solidFill>
                </a:defRPr>
              </a:pPr>
              <a:r>
                <a:rPr b="0">
                  <a:latin typeface="宋体"/>
                  <a:ea typeface="宋体"/>
                  <a:cs typeface="宋体"/>
                  <a:sym typeface="宋体"/>
                </a:rPr>
                <a:t>计算整型数组</a:t>
              </a:r>
              <a:r>
                <a:t>arri</a:t>
              </a:r>
              <a:r>
                <a:rPr b="0">
                  <a:latin typeface="宋体"/>
                  <a:ea typeface="宋体"/>
                  <a:cs typeface="宋体"/>
                  <a:sym typeface="宋体"/>
                </a:rPr>
                <a:t>中</a:t>
              </a:r>
            </a:p>
            <a:p>
              <a:pPr>
                <a:lnSpc>
                  <a:spcPts val="3000"/>
                </a:lnSpc>
                <a:defRPr b="1" sz="2000">
                  <a:solidFill>
                    <a:srgbClr val="0000FF"/>
                  </a:solidFill>
                </a:defRPr>
              </a:pPr>
              <a:r>
                <a:t>10</a:t>
              </a:r>
              <a:r>
                <a:rPr b="0">
                  <a:latin typeface="宋体"/>
                  <a:ea typeface="宋体"/>
                  <a:cs typeface="宋体"/>
                  <a:sym typeface="宋体"/>
                </a:rPr>
                <a:t>个元素值之和</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52"/>
                                        </p:tgtEl>
                                        <p:attrNameLst>
                                          <p:attrName>style.visibility</p:attrName>
                                        </p:attrNameLst>
                                      </p:cBhvr>
                                      <p:to>
                                        <p:strVal val="visible"/>
                                      </p:to>
                                    </p:set>
                                    <p:animEffect filter="fade" transition="in">
                                      <p:cBhvr>
                                        <p:cTn id="7"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2" grpId="1"/>
    </p:bldLst>
  </p:timing>
</p:sld>
</file>

<file path=ppt/theme/theme1.xml><?xml version="1.0" encoding="utf-8"?>
<a:theme xmlns:a="http://schemas.openxmlformats.org/drawingml/2006/main" xmlns:r="http://schemas.openxmlformats.org/officeDocument/2006/relationships" name="Profile">
  <a:themeElements>
    <a:clrScheme name="Profile">
      <a:dk1>
        <a:srgbClr val="000000"/>
      </a:dk1>
      <a:lt1>
        <a:srgbClr val="FFFFFF"/>
      </a:lt1>
      <a:dk2>
        <a:srgbClr val="A7A7A7"/>
      </a:dk2>
      <a:lt2>
        <a:srgbClr val="535353"/>
      </a:lt2>
      <a:accent1>
        <a:srgbClr val="A3B2C1"/>
      </a:accent1>
      <a:accent2>
        <a:srgbClr val="CC0000"/>
      </a:accent2>
      <a:accent3>
        <a:srgbClr val="8F8F8F"/>
      </a:accent3>
      <a:accent4>
        <a:srgbClr val="707070"/>
      </a:accent4>
      <a:accent5>
        <a:srgbClr val="CED5DD"/>
      </a:accent5>
      <a:accent6>
        <a:srgbClr val="B90000"/>
      </a:accent6>
      <a:hlink>
        <a:srgbClr val="0000FF"/>
      </a:hlink>
      <a:folHlink>
        <a:srgbClr val="FF00FF"/>
      </a:folHlink>
    </a:clrScheme>
    <a:fontScheme name="Profile">
      <a:majorFont>
        <a:latin typeface="Helvetica"/>
        <a:ea typeface="Helvetica"/>
        <a:cs typeface="Helvetica"/>
      </a:majorFont>
      <a:minorFont>
        <a:latin typeface="Arial"/>
        <a:ea typeface="Arial"/>
        <a:cs typeface="Arial"/>
      </a:minorFont>
    </a:fontScheme>
    <a:fmtScheme name="Profi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rofile">
  <a:themeElements>
    <a:clrScheme name="Profile">
      <a:dk1>
        <a:srgbClr val="000000"/>
      </a:dk1>
      <a:lt1>
        <a:srgbClr val="FFFFFF"/>
      </a:lt1>
      <a:dk2>
        <a:srgbClr val="A7A7A7"/>
      </a:dk2>
      <a:lt2>
        <a:srgbClr val="535353"/>
      </a:lt2>
      <a:accent1>
        <a:srgbClr val="A3B2C1"/>
      </a:accent1>
      <a:accent2>
        <a:srgbClr val="CC0000"/>
      </a:accent2>
      <a:accent3>
        <a:srgbClr val="8F8F8F"/>
      </a:accent3>
      <a:accent4>
        <a:srgbClr val="707070"/>
      </a:accent4>
      <a:accent5>
        <a:srgbClr val="CED5DD"/>
      </a:accent5>
      <a:accent6>
        <a:srgbClr val="B90000"/>
      </a:accent6>
      <a:hlink>
        <a:srgbClr val="0000FF"/>
      </a:hlink>
      <a:folHlink>
        <a:srgbClr val="FF00FF"/>
      </a:folHlink>
    </a:clrScheme>
    <a:fontScheme name="Profile">
      <a:majorFont>
        <a:latin typeface="Helvetica"/>
        <a:ea typeface="Helvetica"/>
        <a:cs typeface="Helvetica"/>
      </a:majorFont>
      <a:minorFont>
        <a:latin typeface="Arial"/>
        <a:ea typeface="Arial"/>
        <a:cs typeface="Arial"/>
      </a:minorFont>
    </a:fontScheme>
    <a:fmtScheme name="Profi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