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3"/>
  </p:notesMasterIdLst>
  <p:sldIdLst>
    <p:sldId id="256" r:id="rId2"/>
    <p:sldId id="257" r:id="rId3"/>
    <p:sldId id="377" r:id="rId4"/>
    <p:sldId id="447" r:id="rId5"/>
    <p:sldId id="448" r:id="rId6"/>
    <p:sldId id="449" r:id="rId7"/>
    <p:sldId id="451" r:id="rId8"/>
    <p:sldId id="399" r:id="rId9"/>
    <p:sldId id="452" r:id="rId10"/>
    <p:sldId id="406" r:id="rId11"/>
    <p:sldId id="453" r:id="rId12"/>
    <p:sldId id="472" r:id="rId13"/>
    <p:sldId id="414" r:id="rId14"/>
    <p:sldId id="474" r:id="rId15"/>
    <p:sldId id="454" r:id="rId16"/>
    <p:sldId id="455" r:id="rId17"/>
    <p:sldId id="456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FF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37431"/>
            <a:ext cx="7921625" cy="35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6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6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484784"/>
            <a:ext cx="81258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string[] 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[ESI]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[ESI+2]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[ESI+2],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[ESI+4]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[ESI+4],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3968" y="1251920"/>
            <a:ext cx="3096344" cy="648072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演示调用子程序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7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6156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340768"/>
            <a:ext cx="8125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__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'a'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UPPER2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'z'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UPPER2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20H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TUPPER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  //main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563888" y="1469435"/>
            <a:ext cx="3096344" cy="576064"/>
          </a:xfrm>
          <a:prstGeom prst="wedgeRectCallout">
            <a:avLst>
              <a:gd name="adj1" fmla="val -57143"/>
              <a:gd name="adj2" fmla="val -931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子程序入口标号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4156923"/>
            <a:ext cx="3096344" cy="576064"/>
          </a:xfrm>
          <a:prstGeom prst="wedgeRectCallout">
            <a:avLst>
              <a:gd name="adj1" fmla="val -57143"/>
              <a:gd name="adj2" fmla="val -931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子程序入口标号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844824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主程序</a:t>
            </a:r>
            <a:r>
              <a:rPr kumimoji="1" lang="zh-CN" altLang="en-US" sz="2400" b="1" dirty="0"/>
              <a:t>在调用子程序时，往往要向子程序传递一些参数；同样，子程序运行后也经常要把一些结果返回给主程序。主程序与子程序之间的这种信息传递被称为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把</a:t>
            </a:r>
            <a:r>
              <a:rPr kumimoji="1" lang="zh-CN" altLang="en-US" sz="2400" b="1" dirty="0"/>
              <a:t>由主程序传给子程序的参数称为子程序的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入口参数</a:t>
            </a:r>
            <a:r>
              <a:rPr kumimoji="1" lang="zh-CN" altLang="en-US" sz="2400" b="1" dirty="0"/>
              <a:t>，把由子程序传给主程序的参数称为子程序的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出口参数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一般而言</a:t>
            </a:r>
            <a:r>
              <a:rPr kumimoji="1" lang="zh-CN" altLang="en-US" sz="2400" b="1" dirty="0"/>
              <a:t>，子程序既有入口参数，又有出口参数。但有的子程序只有入口参数，而没有出口参数；少数子程序只有出口参数，而没有入口参数。</a:t>
            </a:r>
          </a:p>
        </p:txBody>
      </p:sp>
    </p:spTree>
    <p:extLst>
      <p:ext uri="{BB962C8B-B14F-4D97-AF65-F5344CB8AC3E}">
        <p14:creationId xmlns:p14="http://schemas.microsoft.com/office/powerpoint/2010/main" val="1205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有</a:t>
            </a:r>
            <a:r>
              <a:rPr kumimoji="1" lang="zh-CN" altLang="en-US" sz="2400" b="1" dirty="0"/>
              <a:t>多种传递参数的方法∶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寄存器传递法</a:t>
            </a:r>
            <a:r>
              <a:rPr kumimoji="1" lang="zh-CN" altLang="en-US" sz="2400" b="1" dirty="0"/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堆栈传递法</a:t>
            </a:r>
            <a:r>
              <a:rPr kumimoji="1" lang="zh-CN" altLang="en-US" sz="2400" b="1" dirty="0"/>
              <a:t>、约定内存单元传递法和</a:t>
            </a:r>
            <a:r>
              <a:rPr kumimoji="1" lang="en-US" altLang="zh-CN" sz="2400" b="1" dirty="0">
                <a:latin typeface="+mn-ea"/>
                <a:ea typeface="+mn-ea"/>
              </a:rPr>
              <a:t>CALL</a:t>
            </a:r>
            <a:r>
              <a:rPr kumimoji="1" lang="zh-CN" altLang="en-US" sz="2400" b="1" dirty="0"/>
              <a:t>后续区传递法等</a:t>
            </a:r>
            <a:r>
              <a:rPr kumimoji="1" lang="zh-CN" altLang="en-US" sz="2400" b="1" dirty="0" smtClean="0"/>
              <a:t>。</a:t>
            </a:r>
            <a:r>
              <a:rPr kumimoji="1" lang="zh-CN" altLang="en-US" sz="2400" b="1" dirty="0"/>
              <a:t>有时可能同时采用多种方法</a:t>
            </a:r>
            <a:r>
              <a:rPr kumimoji="1" lang="zh-CN" altLang="en-US" sz="2400" b="1" dirty="0" smtClean="0"/>
              <a:t>。根据</a:t>
            </a:r>
            <a:r>
              <a:rPr kumimoji="1" lang="zh-CN" altLang="en-US" sz="2400" b="1" dirty="0"/>
              <a:t>具体情况而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事先约定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kumimoji="1" lang="zh-CN" altLang="en-US" sz="2400" b="1" dirty="0"/>
              <a:t>就是把参数放在约定的寄存器中</a:t>
            </a:r>
            <a:r>
              <a:rPr kumimoji="1" lang="zh-CN" altLang="en-US" sz="2400" b="1" dirty="0" smtClean="0"/>
              <a:t>。特点：实现</a:t>
            </a:r>
            <a:r>
              <a:rPr kumimoji="1" lang="zh-CN" altLang="en-US" sz="2400" b="1" dirty="0"/>
              <a:t>简单和调用方便</a:t>
            </a:r>
            <a:r>
              <a:rPr kumimoji="1" lang="zh-CN" altLang="en-US" sz="2400" b="1" dirty="0" smtClean="0"/>
              <a:t>。但只</a:t>
            </a:r>
            <a:r>
              <a:rPr kumimoji="1" lang="zh-CN" altLang="en-US" sz="2400" b="1" dirty="0"/>
              <a:t>适用于传递参数较少的情形。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可以用于传递参数</a:t>
            </a:r>
            <a:r>
              <a:rPr kumimoji="1" lang="zh-CN" altLang="en-US" sz="2400" b="1" dirty="0" smtClean="0"/>
              <a:t>。不</a:t>
            </a:r>
            <a:r>
              <a:rPr kumimoji="1" lang="zh-CN" altLang="en-US" sz="2400" b="1" dirty="0"/>
              <a:t>占用寄存器，也</a:t>
            </a:r>
            <a:r>
              <a:rPr kumimoji="1" lang="zh-CN" altLang="en-US" sz="2400" b="1" dirty="0" smtClean="0"/>
              <a:t>无需额外</a:t>
            </a:r>
            <a:r>
              <a:rPr kumimoji="1" lang="zh-CN" altLang="en-US" sz="2400" b="1" dirty="0"/>
              <a:t>的存储单元。</a:t>
            </a:r>
            <a:r>
              <a:rPr kumimoji="1" lang="zh-CN" altLang="en-US" sz="2400" b="1" dirty="0" smtClean="0"/>
              <a:t>但较为</a:t>
            </a:r>
            <a:r>
              <a:rPr kumimoji="1" lang="zh-CN" altLang="en-US" sz="2400" b="1" dirty="0"/>
              <a:t>复杂</a:t>
            </a:r>
            <a:r>
              <a:rPr kumimoji="1" lang="zh-CN" altLang="en-US" sz="2400" b="1" dirty="0" smtClean="0"/>
              <a:t>。   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29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语言函数的目标代码，通常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利用堆栈传递入口参数，而利用寄存器传递出口参数</a:t>
            </a:r>
            <a:r>
              <a:rPr kumimoji="1" lang="zh-CN" altLang="en-US" sz="2400" b="1" dirty="0"/>
              <a:t>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如果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使用堆栈传递入口参数</a:t>
            </a:r>
            <a:r>
              <a:rPr kumimoji="1" lang="zh-CN" altLang="en-US" sz="2400" b="1" dirty="0"/>
              <a:t>，那么主程序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在调用</a:t>
            </a:r>
            <a:r>
              <a:rPr kumimoji="1" lang="zh-CN" altLang="en-US" sz="2400" b="1" dirty="0"/>
              <a:t>子程序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</a:t>
            </a:r>
            <a:r>
              <a:rPr kumimoji="1" lang="zh-CN" altLang="en-US" sz="2400" b="1" dirty="0"/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kumimoji="1" lang="zh-CN" altLang="en-US" sz="2400" b="1" dirty="0"/>
              <a:t>需要传递的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参数依次压入堆栈</a:t>
            </a:r>
            <a:r>
              <a:rPr kumimoji="1" lang="zh-CN" altLang="en-US" sz="2400" b="1" dirty="0"/>
              <a:t>，然后子程序从堆栈中取入口参数</a:t>
            </a:r>
            <a:r>
              <a:rPr kumimoji="1" lang="zh-CN" altLang="en-US" sz="2400" b="1" dirty="0" smtClean="0"/>
              <a:t>。   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31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2614" y="1693058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cf34(23, 456);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067944" y="1105580"/>
            <a:ext cx="3168352" cy="648072"/>
          </a:xfrm>
          <a:prstGeom prst="wedgeRoundRectCallout">
            <a:avLst>
              <a:gd name="adj1" fmla="val -33473"/>
              <a:gd name="adj2" fmla="val 8008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演示堆栈传递参数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2663788" y="3573016"/>
            <a:ext cx="3924436" cy="936104"/>
          </a:xfrm>
          <a:prstGeom prst="wedgeRoundRectCallout">
            <a:avLst>
              <a:gd name="adj1" fmla="val -40786"/>
              <a:gd name="adj2" fmla="val -875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与演示程序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dp31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相同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但没有调用约定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_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fastcall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225764"/>
            <a:ext cx="81258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指向栈顶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[ebp+12]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[ebp+8]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EAX=5*y+100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EAX=EAX+2*x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190891" y="5589240"/>
            <a:ext cx="2762217" cy="720080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返回值在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EAX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中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2872" y="1629688"/>
            <a:ext cx="4392928" cy="575176"/>
          </a:xfrm>
          <a:prstGeom prst="wedgeRoundRectCallout">
            <a:avLst>
              <a:gd name="adj1" fmla="val -29585"/>
              <a:gd name="adj2" fmla="val 6746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PROC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cf34(23,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456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000001c8H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23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00000017H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cf34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OFFSET  FMTS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16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ENDP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9992" y="1053624"/>
            <a:ext cx="4392928" cy="575176"/>
          </a:xfrm>
          <a:prstGeom prst="wedgeRoundRectCallout">
            <a:avLst>
              <a:gd name="adj1" fmla="val -29585"/>
              <a:gd name="adj2" fmla="val 6746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演示程序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dp33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堆栈参数分析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45226"/>
              </p:ext>
            </p:extLst>
          </p:nvPr>
        </p:nvGraphicFramePr>
        <p:xfrm>
          <a:off x="758558" y="2960948"/>
          <a:ext cx="775038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Visio" r:id="rId4" imgW="5333492" imgH="2275713" progId="Visio.Drawing.11">
                  <p:embed/>
                </p:oleObj>
              </mc:Choice>
              <mc:Fallback>
                <p:oleObj name="Visio" r:id="rId4" imgW="5333492" imgH="2275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58" y="2960948"/>
                        <a:ext cx="7750388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562506" y="1844824"/>
            <a:ext cx="3695783" cy="864096"/>
          </a:xfrm>
          <a:prstGeom prst="wedgeRectCallout">
            <a:avLst>
              <a:gd name="adj1" fmla="val -594"/>
              <a:gd name="adj2" fmla="val 7226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堆栈变化示意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5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3266661"/>
            <a:ext cx="81258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&lt; y)  x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92324" y="1772816"/>
            <a:ext cx="4555740" cy="936104"/>
          </a:xfrm>
          <a:prstGeom prst="wedgeRoundRectCallout">
            <a:avLst>
              <a:gd name="adj1" fmla="val -3934"/>
              <a:gd name="adj2" fmla="val 701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观察不同编译选项下的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目标代码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3293004" y="4941168"/>
            <a:ext cx="2762217" cy="720080"/>
          </a:xfrm>
          <a:prstGeom prst="wedgeRectCallout">
            <a:avLst>
              <a:gd name="adj1" fmla="val -43061"/>
              <a:gd name="adj2" fmla="val -8201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返回较大值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4400466" y="1916832"/>
            <a:ext cx="4608512" cy="2268252"/>
          </a:xfrm>
          <a:prstGeom prst="cloudCallou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汇编语言中的堆栈</a:t>
            </a:r>
          </a:p>
          <a:p>
            <a:pPr algn="ctr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就是高级语言中的栈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，就跳转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x=y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1229768"/>
            <a:ext cx="2762217" cy="720080"/>
          </a:xfrm>
          <a:prstGeom prst="wedgeRectCallout">
            <a:avLst>
              <a:gd name="adj1" fmla="val -39464"/>
              <a:gd name="adj2" fmla="val 8362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ENDP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347864" y="1105580"/>
            <a:ext cx="2762217" cy="720080"/>
          </a:xfrm>
          <a:prstGeom prst="wedgeRectCallout">
            <a:avLst>
              <a:gd name="adj1" fmla="val -43782"/>
              <a:gd name="adj2" fmla="val 8270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081748"/>
            <a:ext cx="81258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[esp+4]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大于等于则跳转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含较大者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609982" y="1196752"/>
            <a:ext cx="2762217" cy="837674"/>
          </a:xfrm>
          <a:prstGeom prst="wedgeRectCallout">
            <a:avLst>
              <a:gd name="adj1" fmla="val -39943"/>
              <a:gd name="adj2" fmla="val 742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省略帧指针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局部变量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局部变量</a:t>
            </a:r>
            <a:r>
              <a:rPr kumimoji="1" lang="zh-CN" altLang="en-US" sz="2400" b="1" dirty="0"/>
              <a:t>是高级语言中的概念。所谓局部变量指对其的访问仅限于某个局部范围。</a:t>
            </a:r>
            <a:r>
              <a:rPr kumimoji="1" lang="zh-CN" altLang="en-US" sz="2400" b="1" dirty="0">
                <a:latin typeface="+mn-ea"/>
                <a:ea typeface="+mn-ea"/>
              </a:rPr>
              <a:t>在</a:t>
            </a:r>
            <a:r>
              <a:rPr kumimoji="1" lang="en-US" altLang="zh-CN" sz="2400" b="1" dirty="0">
                <a:latin typeface="+mn-ea"/>
                <a:ea typeface="+mn-ea"/>
              </a:rPr>
              <a:t>C</a:t>
            </a:r>
            <a:r>
              <a:rPr kumimoji="1" lang="zh-CN" altLang="en-US" sz="2400" b="1" dirty="0">
                <a:latin typeface="+mn-ea"/>
                <a:ea typeface="+mn-ea"/>
              </a:rPr>
              <a:t>语言</a:t>
            </a:r>
            <a:r>
              <a:rPr kumimoji="1" lang="zh-CN" altLang="en-US" sz="2400" b="1" dirty="0"/>
              <a:t>中，局部的范围可能是函数，或者是复合语句。局部变量还有动态和静态之分。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可以用于安排动态局部变量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55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4221351" y="1340768"/>
            <a:ext cx="2762217" cy="864096"/>
          </a:xfrm>
          <a:prstGeom prst="wedgeRectCallout">
            <a:avLst>
              <a:gd name="adj1" fmla="val -43684"/>
              <a:gd name="adj2" fmla="val 8668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返回较大值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刻意安排了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局部变量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在堆栈中安排局部变量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 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LN1cf36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，则跳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3707904" y="1073154"/>
            <a:ext cx="2762217" cy="627654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禁用优化，编译所得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8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ENDP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9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局部变量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24310"/>
              </p:ext>
            </p:extLst>
          </p:nvPr>
        </p:nvGraphicFramePr>
        <p:xfrm>
          <a:off x="655386" y="2708920"/>
          <a:ext cx="7833227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Visio" r:id="rId4" imgW="5061712" imgH="2275713" progId="Visio.Drawing.11">
                  <p:embed/>
                </p:oleObj>
              </mc:Choice>
              <mc:Fallback>
                <p:oleObj name="Visio" r:id="rId4" imgW="5061712" imgH="2275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86" y="2708920"/>
                        <a:ext cx="7833227" cy="35283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11187" y="1844824"/>
            <a:ext cx="4104829" cy="792088"/>
          </a:xfrm>
          <a:prstGeom prst="wedgeRectCallout">
            <a:avLst>
              <a:gd name="adj1" fmla="val 16259"/>
              <a:gd name="adj2" fmla="val 7171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堆栈示意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安排局部变量并且由堆栈传递参数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1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3048104"/>
            <a:ext cx="8125850" cy="311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cf37(int  n)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sum;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i=1; i &lt;= n; i++ 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i;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21" y="1919168"/>
            <a:ext cx="4392928" cy="789752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求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累加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和，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为了演示</a:t>
            </a:r>
            <a:r>
              <a:rPr lang="zh-CN" altLang="en-US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，安排  </a:t>
            </a: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局部变量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1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2708920"/>
            <a:ext cx="812585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框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esp,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        ;sum=0;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          ;i=1;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LN3cf37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11121" y="1847160"/>
            <a:ext cx="4392928" cy="573728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cf37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419872" y="3982590"/>
            <a:ext cx="3384376" cy="545813"/>
          </a:xfrm>
          <a:prstGeom prst="wedgeRectCallout">
            <a:avLst>
              <a:gd name="adj1" fmla="val -61661"/>
              <a:gd name="adj2" fmla="val -310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安排局部变量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799326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汇编语言中，常把子程序称为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400" b="1" dirty="0"/>
              <a:t>（</a:t>
            </a:r>
            <a:r>
              <a:rPr lang="en-US" altLang="zh-CN" b="1" dirty="0"/>
              <a:t>procedure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。   </a:t>
            </a:r>
            <a:r>
              <a:rPr lang="en-US" altLang="zh-CN" sz="2400" b="1" dirty="0" smtClean="0"/>
              <a:t>C</a:t>
            </a:r>
            <a:r>
              <a:rPr lang="zh-CN" altLang="en-US" sz="2400" b="1" dirty="0"/>
              <a:t>语言中的函数是子程序，也就是汇编语言中的过程。</a:t>
            </a:r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子程序（过程、函数）在本质上是控制转移</a:t>
            </a:r>
            <a:r>
              <a:rPr lang="zh-CN" altLang="en-US" sz="2400" b="1" dirty="0"/>
              <a:t>，它与无条件转移的区别是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调用子程序要考虑返回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处理器</a:t>
            </a:r>
            <a:r>
              <a:rPr lang="zh-CN" altLang="en-US" sz="2400" b="1" dirty="0"/>
              <a:t>提供专门的过程调用指令和过程返回指令。通常，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过程调用指令用于由主程序转移到子程序，过程返回指令用于由子程序返回到主程序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rgbClr val="006699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过程的概念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575658"/>
            <a:ext cx="812585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</a:pP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;i++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送回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LN1cf37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则跳转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LN2cf37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966381"/>
            <a:ext cx="812585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nn-NO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esp,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843808" y="2384593"/>
            <a:ext cx="2520280" cy="545813"/>
          </a:xfrm>
          <a:prstGeom prst="wedgeRectCallout">
            <a:avLst>
              <a:gd name="adj1" fmla="val -42289"/>
              <a:gd name="adj2" fmla="val 8551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准备返回参数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699792" y="4293096"/>
            <a:ext cx="2520280" cy="545813"/>
          </a:xfrm>
          <a:prstGeom prst="wedgeRectCallout">
            <a:avLst>
              <a:gd name="adj1" fmla="val -40958"/>
              <a:gd name="adj2" fmla="val -10750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撤销局部变量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标注 8"/>
          <p:cNvSpPr/>
          <p:nvPr/>
        </p:nvSpPr>
        <p:spPr>
          <a:xfrm>
            <a:off x="2699792" y="3284984"/>
            <a:ext cx="2808312" cy="648072"/>
          </a:xfrm>
          <a:prstGeom prst="wedgeRoundRectCallout">
            <a:avLst>
              <a:gd name="adj1" fmla="val -96942"/>
              <a:gd name="adj2" fmla="val -1959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由寄存器传递参数</a:t>
            </a:r>
            <a:endParaRPr lang="zh-CN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dp31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1050"/>
            <a:ext cx="853281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cf211(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cf211(23, 456)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("val=%d\n", val);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67944" y="1052736"/>
            <a:ext cx="2880320" cy="907571"/>
          </a:xfrm>
          <a:prstGeom prst="wedgeRoundRectCallout">
            <a:avLst>
              <a:gd name="adj1" fmla="val -35584"/>
              <a:gd name="adj2" fmla="val 648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程序和子程序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调用和返回</a:t>
            </a:r>
          </a:p>
        </p:txBody>
      </p:sp>
    </p:spTree>
    <p:extLst>
      <p:ext uri="{BB962C8B-B14F-4D97-AF65-F5344CB8AC3E}">
        <p14:creationId xmlns:p14="http://schemas.microsoft.com/office/powerpoint/2010/main" val="5436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852936"/>
            <a:ext cx="853281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  ;EAX=5*y+100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   ;EAX=EAX+2*x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（返回值在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中）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547664" y="5229200"/>
            <a:ext cx="3695783" cy="1224136"/>
          </a:xfrm>
          <a:prstGeom prst="wedgeRectCallout">
            <a:avLst>
              <a:gd name="adj1" fmla="val -37169"/>
              <a:gd name="adj2" fmla="val -7533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ENDP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表示过程代码的开始和结束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指示（指令）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2274"/>
            <a:ext cx="4392928" cy="790622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cf211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s-E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* x + 5 * y + 100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580112" y="1989138"/>
            <a:ext cx="2762217" cy="837674"/>
          </a:xfrm>
          <a:prstGeom prst="wedgeRectCallout">
            <a:avLst>
              <a:gd name="adj1" fmla="val -39943"/>
              <a:gd name="adj2" fmla="val 742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53281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PROC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cf211(23,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456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23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cf211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OFFSET  FMTS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ENDP           ;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298671" y="4797152"/>
            <a:ext cx="2664296" cy="936104"/>
          </a:xfrm>
          <a:prstGeom prst="wedgeRectCallout">
            <a:avLst>
              <a:gd name="adj1" fmla="val -37602"/>
              <a:gd name="adj2" fmla="val -84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OFFSET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运算符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返回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偏移值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4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过程调用指令（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CALL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11188" y="2820665"/>
            <a:ext cx="7924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latin typeface="+mn-ea"/>
                <a:ea typeface="+mn-ea"/>
              </a:rPr>
              <a:t>LABEL</a:t>
            </a:r>
            <a:r>
              <a:rPr kumimoji="1" lang="zh-CN" altLang="en-US" sz="2400" b="1" dirty="0" smtClean="0">
                <a:latin typeface="+mn-ea"/>
                <a:ea typeface="+mn-ea"/>
              </a:rPr>
              <a:t>可以</a:t>
            </a:r>
            <a:r>
              <a:rPr kumimoji="1" lang="zh-CN" altLang="en-US" sz="2400" b="1" dirty="0">
                <a:latin typeface="+mn-ea"/>
                <a:ea typeface="+mn-ea"/>
              </a:rPr>
              <a:t>是程序中的一个标号，也可以是一个过程</a:t>
            </a:r>
            <a:r>
              <a:rPr kumimoji="1" lang="zh-CN" altLang="en-US" sz="2400" b="1" dirty="0" smtClean="0">
                <a:latin typeface="+mn-ea"/>
                <a:ea typeface="+mn-ea"/>
              </a:rPr>
              <a:t>名。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段内直接调用指令进行如下具体操作</a:t>
            </a:r>
            <a:r>
              <a:rPr kumimoji="1" lang="zh-CN" altLang="en-US" sz="2400" b="1" dirty="0" smtClean="0">
                <a:latin typeface="+mn-ea"/>
                <a:ea typeface="+mn-ea"/>
              </a:rPr>
              <a:t>：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lvl="1">
              <a:lnSpc>
                <a:spcPts val="36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）把返回地址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偏移（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内容）压入堆栈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）使得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之内容为目标地址偏移，从而实现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上述第二步与无条件转移</a:t>
            </a:r>
            <a:r>
              <a:rPr kumimoji="1" lang="zh-CN" altLang="en-US" sz="2400" b="1" dirty="0">
                <a:latin typeface="+mn-ea"/>
                <a:ea typeface="+mn-ea"/>
              </a:rPr>
              <a:t>指令的</a:t>
            </a:r>
            <a:r>
              <a:rPr kumimoji="1" lang="zh-CN" altLang="en-US" sz="2400" b="1" dirty="0" smtClean="0">
                <a:latin typeface="+mn-ea"/>
                <a:ea typeface="+mn-ea"/>
              </a:rPr>
              <a:t>操作相同。与</a:t>
            </a:r>
            <a:r>
              <a:rPr kumimoji="1" lang="zh-CN" altLang="en-US" sz="2400" b="1" dirty="0">
                <a:latin typeface="+mn-ea"/>
                <a:ea typeface="+mn-ea"/>
              </a:rPr>
              <a:t>无条件转移</a:t>
            </a:r>
            <a:r>
              <a:rPr kumimoji="1" lang="zh-CN" altLang="en-US" sz="2400" b="1" dirty="0" smtClean="0">
                <a:latin typeface="+mn-ea"/>
                <a:ea typeface="+mn-ea"/>
              </a:rPr>
              <a:t>指令相比</a:t>
            </a:r>
            <a:r>
              <a:rPr kumimoji="1" lang="zh-CN" altLang="en-US" sz="2400" b="1" dirty="0">
                <a:latin typeface="+mn-ea"/>
                <a:ea typeface="+mn-ea"/>
              </a:rPr>
              <a:t>，过程调用指令</a:t>
            </a:r>
            <a:r>
              <a:rPr kumimoji="1" lang="en-US" altLang="zh-CN" sz="2400" b="1" dirty="0">
                <a:latin typeface="+mn-ea"/>
                <a:ea typeface="+mn-ea"/>
              </a:rPr>
              <a:t>CALL</a:t>
            </a:r>
            <a:r>
              <a:rPr kumimoji="1" lang="zh-CN" altLang="en-US" sz="2400" b="1" dirty="0">
                <a:latin typeface="+mn-ea"/>
                <a:ea typeface="+mn-ea"/>
              </a:rPr>
              <a:t>只是多了第一</a:t>
            </a:r>
            <a:r>
              <a:rPr kumimoji="1" lang="zh-CN" altLang="en-US" sz="2400" b="1" dirty="0" smtClean="0">
                <a:latin typeface="+mn-ea"/>
                <a:ea typeface="+mn-ea"/>
              </a:rPr>
              <a:t>步（保存</a:t>
            </a:r>
            <a:r>
              <a:rPr kumimoji="1" lang="zh-CN" altLang="en-US" sz="2400" b="1" dirty="0">
                <a:latin typeface="+mn-ea"/>
                <a:ea typeface="+mn-ea"/>
              </a:rPr>
              <a:t>返回</a:t>
            </a:r>
            <a:r>
              <a:rPr kumimoji="1" lang="zh-CN" altLang="en-US" sz="2400" b="1" dirty="0" smtClean="0">
                <a:latin typeface="+mn-ea"/>
                <a:ea typeface="+mn-ea"/>
              </a:rPr>
              <a:t>地址）。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过程调用指令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LABEL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3600400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 直接  </a:t>
            </a:r>
            <a:r>
              <a:rPr lang="zh-CN" altLang="en-US" sz="2000" b="1" dirty="0">
                <a:solidFill>
                  <a:srgbClr val="0000FF"/>
                </a:solidFill>
              </a:rPr>
              <a:t>调用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899220" y="6081173"/>
            <a:ext cx="8137276" cy="720080"/>
          </a:xfrm>
          <a:prstGeom prst="wedgeRectCallout">
            <a:avLst>
              <a:gd name="adj1" fmla="val -22078"/>
              <a:gd name="adj2" fmla="val -797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紧</a:t>
            </a:r>
            <a:r>
              <a:rPr lang="zh-CN" altLang="en-US" sz="2000" b="1" dirty="0">
                <a:solidFill>
                  <a:srgbClr val="0000FF"/>
                </a:solidFill>
              </a:rPr>
              <a:t>随过程调用指令的下一条指令的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地址（</a:t>
            </a:r>
            <a:r>
              <a:rPr lang="zh-CN" altLang="en-US" sz="2000" b="1" dirty="0">
                <a:solidFill>
                  <a:srgbClr val="0000FF"/>
                </a:solidFill>
              </a:rPr>
              <a:t>有效地址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目标地址：子程序开始处的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地址（有效地址）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24722"/>
              </p:ext>
            </p:extLst>
          </p:nvPr>
        </p:nvGraphicFramePr>
        <p:xfrm>
          <a:off x="611188" y="2924944"/>
          <a:ext cx="7420464" cy="320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944"/>
                        <a:ext cx="7420464" cy="3202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611188" y="1844824"/>
            <a:ext cx="3600400" cy="864096"/>
          </a:xfrm>
          <a:prstGeom prst="wedgeRectCallout">
            <a:avLst>
              <a:gd name="adj1" fmla="val 23999"/>
              <a:gd name="adj2" fmla="val 6996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执行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段内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调用指令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堆栈变化示意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过程返回指令（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RET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07640" y="2874481"/>
            <a:ext cx="7924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该指令从堆栈弹出地址偏移，送到指令指针寄存器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过程返回指令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2736304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</a:t>
            </a:r>
            <a:r>
              <a:rPr lang="zh-CN" altLang="en-US" sz="2000" b="1" dirty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1560" y="3429000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/>
              <a:t>过程</a:t>
            </a:r>
            <a:r>
              <a:rPr kumimoji="1" lang="zh-CN" altLang="en-US" sz="2400" b="1" dirty="0"/>
              <a:t>返回指令用于从子程序返回到主程序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/>
              <a:t>在</a:t>
            </a:r>
            <a:r>
              <a:rPr kumimoji="1" lang="zh-CN" altLang="en-US" sz="2400" b="1" dirty="0"/>
              <a:t>执行该指令时，从堆栈顶弹出返回地址，并转移到所弹出的地址，这样就实现了返回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/>
              <a:t>通常</a:t>
            </a:r>
            <a:r>
              <a:rPr kumimoji="1" lang="zh-CN" altLang="en-US" sz="2400" b="1" dirty="0"/>
              <a:t>，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这个返回地址就是在执行对应的调用指令时所压入堆栈的返回地址</a:t>
            </a:r>
            <a:r>
              <a:rPr kumimoji="1" lang="zh-CN" altLang="en-US" sz="2400" b="1" dirty="0"/>
              <a:t>。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/>
              <a:t>过程</a:t>
            </a:r>
            <a:r>
              <a:rPr kumimoji="1" lang="zh-CN" altLang="en-US" sz="2400" b="1" dirty="0"/>
              <a:t>返回指令的使用应该与过程调用</a:t>
            </a:r>
            <a:r>
              <a:rPr kumimoji="1" lang="zh-CN" altLang="en-US" sz="2400" b="1" dirty="0" smtClean="0"/>
              <a:t>指令相对应</a:t>
            </a:r>
            <a:r>
              <a:rPr kumimoji="1"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14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2225</TotalTime>
  <Words>2468</Words>
  <Application>Microsoft Office PowerPoint</Application>
  <PresentationFormat>全屏显示(4:3)</PresentationFormat>
  <Paragraphs>391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Profile</vt:lpstr>
      <vt:lpstr>Visio</vt:lpstr>
      <vt:lpstr>第3章  程序设计初步</vt:lpstr>
      <vt:lpstr>3.1  堆栈的作用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649</cp:revision>
  <dcterms:created xsi:type="dcterms:W3CDTF">2008-02-14T05:21:14Z</dcterms:created>
  <dcterms:modified xsi:type="dcterms:W3CDTF">2017-06-16T06:46:13Z</dcterms:modified>
</cp:coreProperties>
</file>