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8"/>
  </p:notesMasterIdLst>
  <p:sldIdLst>
    <p:sldId id="256" r:id="rId2"/>
    <p:sldId id="257" r:id="rId3"/>
    <p:sldId id="377" r:id="rId4"/>
    <p:sldId id="447" r:id="rId5"/>
    <p:sldId id="475" r:id="rId6"/>
    <p:sldId id="476" r:id="rId7"/>
    <p:sldId id="477" r:id="rId8"/>
    <p:sldId id="479" r:id="rId9"/>
    <p:sldId id="480" r:id="rId10"/>
    <p:sldId id="481" r:id="rId11"/>
    <p:sldId id="482" r:id="rId12"/>
    <p:sldId id="483" r:id="rId13"/>
    <p:sldId id="472" r:id="rId14"/>
    <p:sldId id="484" r:id="rId15"/>
    <p:sldId id="485" r:id="rId16"/>
    <p:sldId id="486" r:id="rId17"/>
    <p:sldId id="451" r:id="rId18"/>
    <p:sldId id="488" r:id="rId19"/>
    <p:sldId id="489" r:id="rId20"/>
    <p:sldId id="490" r:id="rId21"/>
    <p:sldId id="491" r:id="rId22"/>
    <p:sldId id="492" r:id="rId23"/>
    <p:sldId id="494" r:id="rId24"/>
    <p:sldId id="495" r:id="rId25"/>
    <p:sldId id="496" r:id="rId26"/>
    <p:sldId id="493" r:id="rId27"/>
    <p:sldId id="497" r:id="rId28"/>
    <p:sldId id="499" r:id="rId29"/>
    <p:sldId id="500" r:id="rId30"/>
    <p:sldId id="501" r:id="rId31"/>
    <p:sldId id="502" r:id="rId32"/>
    <p:sldId id="503" r:id="rId33"/>
    <p:sldId id="507" r:id="rId34"/>
    <p:sldId id="504" r:id="rId35"/>
    <p:sldId id="505" r:id="rId36"/>
    <p:sldId id="50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66FFFF"/>
    <a:srgbClr val="FFFFCC"/>
    <a:srgbClr val="FFFFFF"/>
    <a:srgbClr val="D5D38F"/>
    <a:srgbClr val="00CCFF"/>
    <a:srgbClr val="33CCCC"/>
    <a:srgbClr val="33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98" d="100"/>
          <a:sy n="98" d="100"/>
        </p:scale>
        <p:origin x="-17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13</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14</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15</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16</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20</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22</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24</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25</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26</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31</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32</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34</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35</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36</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sz="4000" b="1" dirty="0" smtClean="0">
                <a:solidFill>
                  <a:srgbClr val="0000FF"/>
                </a:solidFill>
                <a:latin typeface="微软雅黑" panose="020B0503020204020204" pitchFamily="34" charset="-122"/>
                <a:ea typeface="微软雅黑" panose="020B0503020204020204" pitchFamily="34" charset="-122"/>
              </a:rPr>
              <a:t>第</a:t>
            </a:r>
            <a:r>
              <a:rPr lang="en-US" altLang="zh-CN" sz="4000" b="1" dirty="0">
                <a:solidFill>
                  <a:srgbClr val="0000FF"/>
                </a:solidFill>
                <a:latin typeface="微软雅黑" panose="020B0503020204020204" pitchFamily="34" charset="-122"/>
                <a:ea typeface="微软雅黑" panose="020B0503020204020204" pitchFamily="34" charset="-122"/>
              </a:rPr>
              <a:t>3</a:t>
            </a:r>
            <a:r>
              <a:rPr lang="zh-CN" altLang="en-US" sz="4000" b="1" dirty="0" smtClean="0">
                <a:solidFill>
                  <a:srgbClr val="0000FF"/>
                </a:solidFill>
                <a:latin typeface="微软雅黑" panose="020B0503020204020204" pitchFamily="34" charset="-122"/>
                <a:ea typeface="微软雅黑" panose="020B0503020204020204" pitchFamily="34" charset="-122"/>
              </a:rPr>
              <a:t>章  程序设计初步</a:t>
            </a:r>
            <a:endParaRPr lang="zh-CN" altLang="en-US" sz="4000" dirty="0" smtClean="0">
              <a:latin typeface="微软雅黑" panose="020B0503020204020204" pitchFamily="34" charset="-122"/>
              <a:ea typeface="微软雅黑" panose="020B0503020204020204" pitchFamily="34" charset="-122"/>
            </a:endParaRPr>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215717"/>
            <a:ext cx="7921625"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3.1  </a:t>
            </a:r>
            <a:r>
              <a:rPr lang="zh-CN" altLang="en-US" sz="3600" b="1" dirty="0">
                <a:solidFill>
                  <a:srgbClr val="D5D38F"/>
                </a:solidFill>
                <a:latin typeface="微软雅黑" panose="020B0503020204020204" pitchFamily="34" charset="-122"/>
                <a:ea typeface="微软雅黑" panose="020B0503020204020204" pitchFamily="34" charset="-122"/>
              </a:rPr>
              <a:t>堆栈的作用</a:t>
            </a: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a:t>
            </a:r>
            <a:r>
              <a:rPr lang="en-US" altLang="zh-CN" sz="3600" b="1" dirty="0" smtClean="0">
                <a:solidFill>
                  <a:srgbClr val="D5D38F"/>
                </a:solidFill>
                <a:latin typeface="微软雅黑" panose="020B0503020204020204" pitchFamily="34" charset="-122"/>
                <a:ea typeface="微软雅黑" panose="020B0503020204020204" pitchFamily="34" charset="-122"/>
              </a:rPr>
              <a:t>.2  </a:t>
            </a:r>
            <a:r>
              <a:rPr lang="zh-CN" altLang="en-US" sz="3600" b="1" dirty="0" smtClean="0">
                <a:solidFill>
                  <a:srgbClr val="D5D38F"/>
                </a:solidFill>
                <a:latin typeface="微软雅黑" panose="020B0503020204020204" pitchFamily="34" charset="-122"/>
                <a:ea typeface="微软雅黑" panose="020B0503020204020204" pitchFamily="34" charset="-122"/>
              </a:rPr>
              <a:t>算术逻辑运算指令</a:t>
            </a:r>
            <a:endParaRPr lang="zh-CN" altLang="en-US" sz="3600" b="1" dirty="0">
              <a:solidFill>
                <a:srgbClr val="D5D38F"/>
              </a:solidFill>
              <a:latin typeface="微软雅黑" panose="020B0503020204020204" pitchFamily="34" charset="-122"/>
              <a:ea typeface="微软雅黑" panose="020B0503020204020204" pitchFamily="34" charset="-122"/>
            </a:endParaRPr>
          </a:p>
          <a:p>
            <a:pPr eaLnBrk="1" hangingPunct="1">
              <a:lnSpc>
                <a:spcPts val="5200"/>
              </a:lnSpc>
              <a:spcBef>
                <a:spcPts val="1200"/>
              </a:spcBef>
              <a:spcAft>
                <a:spcPts val="1200"/>
              </a:spcAft>
            </a:pPr>
            <a:r>
              <a:rPr lang="en-US" altLang="zh-CN" sz="3600" b="1" dirty="0">
                <a:solidFill>
                  <a:srgbClr val="0000FF"/>
                </a:solidFill>
                <a:latin typeface="微软雅黑" panose="020B0503020204020204" pitchFamily="34" charset="-122"/>
                <a:ea typeface="微软雅黑" panose="020B0503020204020204" pitchFamily="34" charset="-122"/>
              </a:rPr>
              <a:t>3.3  </a:t>
            </a:r>
            <a:r>
              <a:rPr lang="zh-CN" altLang="en-US" sz="3600" b="1" dirty="0">
                <a:solidFill>
                  <a:srgbClr val="0000FF"/>
                </a:solidFill>
                <a:latin typeface="微软雅黑" panose="020B0503020204020204" pitchFamily="34" charset="-122"/>
                <a:ea typeface="微软雅黑" panose="020B0503020204020204" pitchFamily="34" charset="-122"/>
              </a:rPr>
              <a:t>分支程序设计</a:t>
            </a:r>
            <a:endParaRPr lang="en-US" altLang="zh-CN" sz="3600" b="1" dirty="0">
              <a:solidFill>
                <a:srgbClr val="0000FF"/>
              </a:solidFill>
              <a:latin typeface="微软雅黑" panose="020B0503020204020204" pitchFamily="34" charset="-122"/>
              <a:ea typeface="微软雅黑" panose="020B0503020204020204" pitchFamily="34" charset="-122"/>
            </a:endParaRP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3.4  </a:t>
            </a:r>
            <a:r>
              <a:rPr lang="zh-CN" altLang="en-US" sz="3600" b="1" dirty="0">
                <a:solidFill>
                  <a:srgbClr val="D5D38F"/>
                </a:solidFill>
                <a:latin typeface="微软雅黑" panose="020B0503020204020204" pitchFamily="34" charset="-122"/>
                <a:ea typeface="微软雅黑" panose="020B0503020204020204" pitchFamily="34" charset="-122"/>
              </a:rPr>
              <a:t>循环程序设计</a:t>
            </a:r>
            <a:endParaRPr lang="en-US" altLang="zh-CN" sz="3600" b="1" dirty="0">
              <a:solidFill>
                <a:srgbClr val="D5D38F"/>
              </a:solidFill>
              <a:latin typeface="微软雅黑" panose="020B0503020204020204" pitchFamily="34" charset="-122"/>
              <a:ea typeface="微软雅黑" panose="020B0503020204020204" pitchFamily="34" charset="-122"/>
            </a:endParaRP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3.5  </a:t>
            </a:r>
            <a:r>
              <a:rPr lang="zh-CN" altLang="en-US" sz="3600" b="1" dirty="0">
                <a:solidFill>
                  <a:srgbClr val="D5D38F"/>
                </a:solidFill>
                <a:latin typeface="微软雅黑" panose="020B0503020204020204" pitchFamily="34" charset="-122"/>
                <a:ea typeface="微软雅黑" panose="020B0503020204020204" pitchFamily="34" charset="-122"/>
              </a:rPr>
              <a:t>子程序设计</a:t>
            </a:r>
            <a:endParaRPr lang="en-US" altLang="zh-CN" sz="3600" b="1" dirty="0">
              <a:solidFill>
                <a:srgbClr val="D5D38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38451"/>
            <a:ext cx="7345188" cy="4760278"/>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a:t>
            </a:r>
            <a:r>
              <a:rPr lang="zh-CN" altLang="en-US" sz="2000" b="1" dirty="0" smtClean="0">
                <a:effectLst>
                  <a:outerShdw blurRad="38100" dist="38100" dir="2700000" algn="tl">
                    <a:srgbClr val="000000">
                      <a:alpha val="43137"/>
                    </a:srgbClr>
                  </a:outerShdw>
                </a:effectLst>
                <a:latin typeface="+mn-ea"/>
                <a:ea typeface="+mn-ea"/>
              </a:rPr>
              <a:t>框架</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rPr>
              <a:t> </a:t>
            </a:r>
            <a:r>
              <a:rPr lang="zh-CN" altLang="en-US" sz="2000" b="1" dirty="0" smtClean="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 </a:t>
            </a:r>
            <a:r>
              <a:rPr lang="en-US" altLang="zh-CN" sz="2000" b="1" dirty="0">
                <a:effectLst>
                  <a:outerShdw blurRad="38100" dist="38100" dir="2700000" algn="tl">
                    <a:srgbClr val="000000">
                      <a:alpha val="43137"/>
                    </a:srgbClr>
                  </a:outerShdw>
                </a:effectLst>
                <a:latin typeface="+mn-ea"/>
              </a:rPr>
              <a:t>= m &amp; 0x0f;</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10</a:t>
            </a:r>
            <a:r>
              <a:rPr lang="en-US" altLang="zh-CN"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                   ;if </a:t>
            </a:r>
            <a:r>
              <a:rPr lang="en-US" altLang="zh-CN" sz="2000" b="1" dirty="0">
                <a:effectLst>
                  <a:outerShdw blurRad="38100" dist="38100" dir="2700000" algn="tl">
                    <a:srgbClr val="000000">
                      <a:alpha val="43137"/>
                    </a:srgbClr>
                  </a:outerShdw>
                </a:effectLst>
                <a:latin typeface="+mn-ea"/>
              </a:rPr>
              <a:t>( m &lt; 10 )</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jge</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LN2cf316</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48                    ;m </a:t>
            </a:r>
            <a:r>
              <a:rPr lang="en-US" altLang="zh-CN" sz="2000" b="1" dirty="0">
                <a:effectLst>
                  <a:outerShdw blurRad="38100" dist="38100" dir="2700000" algn="tl">
                    <a:srgbClr val="000000">
                      <a:alpha val="43137"/>
                    </a:srgbClr>
                  </a:outerShdw>
                </a:effectLst>
                <a:latin typeface="+mn-ea"/>
                <a:ea typeface="+mn-ea"/>
              </a:rPr>
              <a:t>+= 0x30</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a:t>
            </a:r>
            <a:endParaRPr lang="en-US" altLang="zh-CN"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ts val="2800"/>
              </a:lnSpc>
            </a:pPr>
            <a:r>
              <a:rPr lang="en-US" altLang="zh-CN" sz="2000" b="1" dirty="0" smtClean="0">
                <a:effectLst>
                  <a:outerShdw blurRad="38100" dist="38100" dir="2700000" algn="tl">
                    <a:srgbClr val="000000">
                      <a:alpha val="43137"/>
                    </a:srgbClr>
                  </a:outerShdw>
                </a:effectLst>
                <a:latin typeface="+mn-ea"/>
                <a:ea typeface="+mn-ea"/>
              </a:rPr>
              <a:t>LN2cf316:</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55</a:t>
            </a:r>
            <a:r>
              <a:rPr lang="en-US" altLang="zh-CN"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                   ;m </a:t>
            </a:r>
            <a:r>
              <a:rPr lang="en-US" altLang="zh-CN" sz="2000" b="1" dirty="0">
                <a:effectLst>
                  <a:outerShdw blurRad="38100" dist="38100" dir="2700000" algn="tl">
                    <a:srgbClr val="000000">
                      <a:alpha val="43137"/>
                    </a:srgbClr>
                  </a:outerShdw>
                </a:effectLst>
                <a:latin typeface="+mn-ea"/>
              </a:rPr>
              <a:t>+= 0x37;</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a:t>
            </a:r>
          </a:p>
        </p:txBody>
      </p:sp>
      <p:sp>
        <p:nvSpPr>
          <p:cNvPr id="9" name="矩形标注 8"/>
          <p:cNvSpPr/>
          <p:nvPr/>
        </p:nvSpPr>
        <p:spPr>
          <a:xfrm>
            <a:off x="3707904" y="1171114"/>
            <a:ext cx="2088232" cy="817726"/>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编译优化：</a:t>
            </a:r>
            <a:endParaRPr lang="en-US" altLang="zh-CN" sz="2000" b="1" dirty="0" smtClean="0">
              <a:solidFill>
                <a:srgbClr val="FF0000"/>
              </a:solidFill>
              <a:effectLst>
                <a:outerShdw blurRad="38100" dist="38100" dir="2700000" algn="tl">
                  <a:srgbClr val="000000">
                    <a:alpha val="43137"/>
                  </a:srgbClr>
                </a:outerShdw>
              </a:effectLst>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
        <p:nvSpPr>
          <p:cNvPr id="7" name="圆角矩形标注 6"/>
          <p:cNvSpPr/>
          <p:nvPr/>
        </p:nvSpPr>
        <p:spPr>
          <a:xfrm>
            <a:off x="2987824" y="5877272"/>
            <a:ext cx="2808312" cy="798859"/>
          </a:xfrm>
          <a:prstGeom prst="wedgeRoundRectCallout">
            <a:avLst>
              <a:gd name="adj1" fmla="val -60606"/>
              <a:gd name="adj2" fmla="val -4976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a:solidFill>
                  <a:schemeClr val="tx1"/>
                </a:solidFill>
                <a:latin typeface="+mn-ea"/>
              </a:rPr>
              <a:t>2</a:t>
            </a:r>
            <a:r>
              <a:rPr lang="zh-CN" altLang="en-US" b="1" dirty="0" smtClean="0">
                <a:solidFill>
                  <a:schemeClr val="tx1"/>
                </a:solidFill>
                <a:latin typeface="+mn-ea"/>
              </a:rPr>
              <a:t>条返回指令</a:t>
            </a:r>
            <a:endParaRPr lang="en-US" altLang="zh-CN" b="1" dirty="0" smtClean="0">
              <a:solidFill>
                <a:schemeClr val="tx1"/>
              </a:solidFill>
              <a:latin typeface="+mn-ea"/>
            </a:endParaRPr>
          </a:p>
          <a:p>
            <a:pPr>
              <a:lnSpc>
                <a:spcPts val="2800"/>
              </a:lnSpc>
            </a:pPr>
            <a:r>
              <a:rPr lang="zh-CN" altLang="en-US" b="1" dirty="0">
                <a:solidFill>
                  <a:schemeClr val="tx1"/>
                </a:solidFill>
                <a:latin typeface="+mn-ea"/>
              </a:rPr>
              <a:t>这样处理的优点？</a:t>
            </a:r>
          </a:p>
        </p:txBody>
      </p:sp>
      <p:sp>
        <p:nvSpPr>
          <p:cNvPr id="10" name="矩形标注 9"/>
          <p:cNvSpPr/>
          <p:nvPr/>
        </p:nvSpPr>
        <p:spPr>
          <a:xfrm>
            <a:off x="3995936" y="2996952"/>
            <a:ext cx="1296144" cy="720080"/>
          </a:xfrm>
          <a:prstGeom prst="wedgeRectCallout">
            <a:avLst>
              <a:gd name="adj1" fmla="val -8920"/>
              <a:gd name="adj2" fmla="val -7262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Tree>
    <p:extLst>
      <p:ext uri="{BB962C8B-B14F-4D97-AF65-F5344CB8AC3E}">
        <p14:creationId xmlns:p14="http://schemas.microsoft.com/office/powerpoint/2010/main" val="33733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635165"/>
            <a:ext cx="5400972" cy="3170099"/>
          </a:xfrm>
          <a:prstGeom prst="rect">
            <a:avLst/>
          </a:prstGeom>
        </p:spPr>
        <p:txBody>
          <a:bodyPr wrap="square">
            <a:spAutoFit/>
          </a:bodyPr>
          <a:lstStyle/>
          <a:p>
            <a:pPr>
              <a:lnSpc>
                <a:spcPts val="30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cf317(</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0x30;</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 +=  7;</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m;</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9" name="矩形标注 8"/>
          <p:cNvSpPr/>
          <p:nvPr/>
        </p:nvSpPr>
        <p:spPr>
          <a:xfrm>
            <a:off x="611188" y="1741480"/>
            <a:ext cx="3816796" cy="535392"/>
          </a:xfrm>
          <a:prstGeom prst="wedgeRectCallout">
            <a:avLst>
              <a:gd name="adj1" fmla="val -8443"/>
              <a:gd name="adj2" fmla="val 8003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观察优化</a:t>
            </a:r>
            <a:r>
              <a:rPr lang="en-US" altLang="zh-CN" sz="2000" b="1" dirty="0" smtClean="0">
                <a:solidFill>
                  <a:srgbClr val="FF0000"/>
                </a:solidFill>
                <a:effectLst>
                  <a:outerShdw blurRad="38100" dist="38100" dir="2700000" algn="tl">
                    <a:srgbClr val="000000">
                      <a:alpha val="43137"/>
                    </a:srgbClr>
                  </a:outerShdw>
                </a:effectLst>
              </a:rPr>
              <a:t>C</a:t>
            </a:r>
            <a:r>
              <a:rPr lang="zh-CN" altLang="en-US" sz="2000" b="1" dirty="0" smtClean="0">
                <a:solidFill>
                  <a:srgbClr val="FF0000"/>
                </a:solidFill>
                <a:effectLst>
                  <a:outerShdw blurRad="38100" dist="38100" dir="2700000" algn="tl">
                    <a:srgbClr val="000000">
                      <a:alpha val="43137"/>
                    </a:srgbClr>
                  </a:outerShdw>
                </a:effectLst>
              </a:rPr>
              <a:t>程序后的结果</a:t>
            </a:r>
            <a:endParaRPr lang="zh-CN" altLang="en-US" sz="2000" b="1" dirty="0">
              <a:solidFill>
                <a:srgbClr val="FF0000"/>
              </a:solidFill>
            </a:endParaRPr>
          </a:p>
        </p:txBody>
      </p:sp>
      <p:sp>
        <p:nvSpPr>
          <p:cNvPr id="7" name="圆角矩形标注 6"/>
          <p:cNvSpPr/>
          <p:nvPr/>
        </p:nvSpPr>
        <p:spPr>
          <a:xfrm>
            <a:off x="3311674" y="5085185"/>
            <a:ext cx="2808312" cy="576064"/>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分支结构：单路</a:t>
            </a:r>
            <a:endParaRPr lang="zh-CN" altLang="en-US" sz="1600" dirty="0">
              <a:solidFill>
                <a:schemeClr val="tx1"/>
              </a:solidFill>
              <a:latin typeface="+mn-ea"/>
            </a:endParaRPr>
          </a:p>
        </p:txBody>
      </p:sp>
    </p:spTree>
    <p:extLst>
      <p:ext uri="{BB962C8B-B14F-4D97-AF65-F5344CB8AC3E}">
        <p14:creationId xmlns:p14="http://schemas.microsoft.com/office/powerpoint/2010/main" val="335975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69035"/>
            <a:ext cx="7849244" cy="4324261"/>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48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0x30;</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57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jle</a:t>
            </a:r>
            <a:r>
              <a:rPr lang="en-US" altLang="zh-CN" sz="2000" b="1" dirty="0" smtClean="0">
                <a:solidFill>
                  <a:srgbClr val="0000FF"/>
                </a:solidFill>
                <a:effectLst>
                  <a:outerShdw blurRad="38100" dist="38100" dir="2700000" algn="tl">
                    <a:srgbClr val="000000">
                      <a:alpha val="43137"/>
                    </a:srgbClr>
                  </a:outerShdw>
                </a:effectLst>
                <a:latin typeface="+mn-ea"/>
                <a:ea typeface="+mn-ea"/>
              </a:rPr>
              <a:t>    SHORT  </a:t>
            </a:r>
            <a:r>
              <a:rPr lang="en-US" altLang="zh-CN" sz="2000" b="1" dirty="0">
                <a:solidFill>
                  <a:srgbClr val="0000FF"/>
                </a:solidFill>
                <a:effectLst>
                  <a:outerShdw blurRad="38100" dist="38100" dir="2700000" algn="tl">
                    <a:srgbClr val="000000">
                      <a:alpha val="43137"/>
                    </a:srgbClr>
                  </a:outerShdw>
                </a:effectLst>
                <a:latin typeface="+mn-ea"/>
                <a:ea typeface="+mn-ea"/>
              </a:rPr>
              <a:t>LN1cf317</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7;</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LN1cf317</a:t>
            </a:r>
            <a:r>
              <a:rPr lang="en-US" altLang="zh-CN" sz="2000" b="1" dirty="0">
                <a:effectLst>
                  <a:outerShdw blurRad="38100" dist="38100" dir="2700000" algn="tl">
                    <a:srgbClr val="000000">
                      <a:alpha val="43137"/>
                    </a:srgbClr>
                  </a:outerShdw>
                </a:effectLst>
                <a:latin typeface="+mn-ea"/>
                <a:ea typeface="+mn-ea"/>
              </a:rPr>
              <a:t>:</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11" name="圆角矩形标注 10"/>
          <p:cNvSpPr/>
          <p:nvPr/>
        </p:nvSpPr>
        <p:spPr>
          <a:xfrm>
            <a:off x="3311674" y="5085185"/>
            <a:ext cx="2808312" cy="576064"/>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只有一个条件转移指令</a:t>
            </a:r>
            <a:endParaRPr lang="zh-CN" altLang="en-US" sz="1600" dirty="0">
              <a:solidFill>
                <a:schemeClr val="tx1"/>
              </a:solidFill>
              <a:latin typeface="+mn-ea"/>
            </a:endParaRPr>
          </a:p>
        </p:txBody>
      </p:sp>
      <p:sp>
        <p:nvSpPr>
          <p:cNvPr id="9" name="矩形标注 8"/>
          <p:cNvSpPr/>
          <p:nvPr/>
        </p:nvSpPr>
        <p:spPr>
          <a:xfrm>
            <a:off x="3707904" y="1171114"/>
            <a:ext cx="2088232" cy="817726"/>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编译优化：</a:t>
            </a:r>
            <a:endParaRPr lang="en-US" altLang="zh-CN" sz="2000" b="1" dirty="0" smtClean="0">
              <a:solidFill>
                <a:srgbClr val="FF0000"/>
              </a:solidFill>
              <a:effectLst>
                <a:outerShdw blurRad="38100" dist="38100" dir="2700000" algn="tl">
                  <a:srgbClr val="000000">
                    <a:alpha val="43137"/>
                  </a:srgbClr>
                </a:outerShdw>
              </a:effectLst>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Tree>
    <p:extLst>
      <p:ext uri="{BB962C8B-B14F-4D97-AF65-F5344CB8AC3E}">
        <p14:creationId xmlns:p14="http://schemas.microsoft.com/office/powerpoint/2010/main" val="387314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79648" y="1844824"/>
            <a:ext cx="792480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smtClean="0"/>
              <a:t>段内转移和段间转移：</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solidFill>
                  <a:srgbClr val="0000FF"/>
                </a:solidFill>
                <a:latin typeface="微软雅黑" panose="020B0503020204020204" pitchFamily="34" charset="-122"/>
                <a:ea typeface="微软雅黑" panose="020B0503020204020204" pitchFamily="34" charset="-122"/>
              </a:rPr>
              <a:t>段</a:t>
            </a:r>
            <a:r>
              <a:rPr kumimoji="1" lang="zh-CN" altLang="en-US" sz="2400" b="1" dirty="0">
                <a:solidFill>
                  <a:srgbClr val="0000FF"/>
                </a:solidFill>
                <a:latin typeface="微软雅黑" panose="020B0503020204020204" pitchFamily="34" charset="-122"/>
                <a:ea typeface="微软雅黑" panose="020B0503020204020204" pitchFamily="34" charset="-122"/>
              </a:rPr>
              <a:t>内转移</a:t>
            </a:r>
            <a:r>
              <a:rPr kumimoji="1" lang="zh-CN" altLang="en-US" sz="2400" b="1" dirty="0" smtClean="0"/>
              <a:t>是仅仅</a:t>
            </a:r>
            <a:r>
              <a:rPr kumimoji="1" lang="zh-CN" altLang="en-US" sz="2400" b="1" dirty="0"/>
              <a:t>重新设置指令指针寄存器</a:t>
            </a:r>
            <a:r>
              <a:rPr kumimoji="1" lang="en-US" altLang="zh-CN" sz="2400" b="1" dirty="0"/>
              <a:t>EIP</a:t>
            </a:r>
            <a:r>
              <a:rPr kumimoji="1" lang="zh-CN" altLang="en-US" sz="2400" b="1" dirty="0"/>
              <a:t>的</a:t>
            </a:r>
            <a:r>
              <a:rPr kumimoji="1" lang="zh-CN" altLang="en-US" sz="2400" b="1" dirty="0" smtClean="0"/>
              <a:t>转移。由于</a:t>
            </a:r>
            <a:r>
              <a:rPr kumimoji="1" lang="zh-CN" altLang="en-US" sz="2400" b="1" dirty="0"/>
              <a:t>没有</a:t>
            </a:r>
            <a:r>
              <a:rPr kumimoji="1" lang="zh-CN" altLang="en-US" sz="2400" b="1" dirty="0" smtClean="0"/>
              <a:t>重置代码段寄存器</a:t>
            </a:r>
            <a:r>
              <a:rPr kumimoji="1" lang="en-US" altLang="zh-CN" sz="2400" b="1" dirty="0" smtClean="0"/>
              <a:t>CS</a:t>
            </a:r>
            <a:r>
              <a:rPr kumimoji="1" lang="zh-CN" altLang="en-US" sz="2400" b="1" dirty="0"/>
              <a:t>，所以转移后继续执行的指令仍在同一个代码段中</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a:solidFill>
                  <a:srgbClr val="0000FF"/>
                </a:solidFill>
                <a:latin typeface="微软雅黑" panose="020B0503020204020204" pitchFamily="34" charset="-122"/>
                <a:ea typeface="微软雅黑" panose="020B0503020204020204" pitchFamily="34" charset="-122"/>
              </a:rPr>
              <a:t>段间转移</a:t>
            </a:r>
            <a:r>
              <a:rPr kumimoji="1" lang="zh-CN" altLang="en-US" sz="2400" b="1" dirty="0" smtClean="0"/>
              <a:t>是不仅</a:t>
            </a:r>
            <a:r>
              <a:rPr kumimoji="1" lang="zh-CN" altLang="en-US" sz="2400" b="1" dirty="0"/>
              <a:t>重新设置</a:t>
            </a:r>
            <a:r>
              <a:rPr kumimoji="1" lang="en-US" altLang="zh-CN" sz="2400" b="1" dirty="0"/>
              <a:t>EIP</a:t>
            </a:r>
            <a:r>
              <a:rPr kumimoji="1" lang="zh-CN" altLang="en-US" sz="2400" b="1" dirty="0"/>
              <a:t>，而且重新设置代码段寄存器</a:t>
            </a:r>
            <a:r>
              <a:rPr kumimoji="1" lang="en-US" altLang="zh-CN" sz="2400" b="1" dirty="0"/>
              <a:t>CS</a:t>
            </a:r>
            <a:r>
              <a:rPr kumimoji="1" lang="zh-CN" altLang="en-US" sz="2400" b="1" dirty="0"/>
              <a:t>的</a:t>
            </a:r>
            <a:r>
              <a:rPr kumimoji="1" lang="zh-CN" altLang="en-US" sz="2400" b="1" dirty="0" smtClean="0"/>
              <a:t>转移。由于</a:t>
            </a:r>
            <a:r>
              <a:rPr kumimoji="1" lang="zh-CN" altLang="en-US" sz="2400" b="1" dirty="0"/>
              <a:t>重置</a:t>
            </a:r>
            <a:r>
              <a:rPr kumimoji="1" lang="en-US" altLang="zh-CN" sz="2400" b="1" dirty="0"/>
              <a:t>CS</a:t>
            </a:r>
            <a:r>
              <a:rPr kumimoji="1" lang="zh-CN" altLang="en-US" sz="2400" b="1" dirty="0"/>
              <a:t>，所以转移后继续执行的指令在另一个代码段中</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内转移也被称为</a:t>
            </a:r>
            <a:r>
              <a:rPr kumimoji="1" lang="zh-CN" altLang="en-US" sz="2400" b="1" dirty="0">
                <a:solidFill>
                  <a:srgbClr val="0000FF"/>
                </a:solidFill>
                <a:latin typeface="微软雅黑" panose="020B0503020204020204" pitchFamily="34" charset="-122"/>
                <a:ea typeface="微软雅黑" panose="020B0503020204020204" pitchFamily="34" charset="-122"/>
              </a:rPr>
              <a:t>近转移</a:t>
            </a:r>
            <a:r>
              <a:rPr kumimoji="1" lang="zh-CN" altLang="en-US" sz="2400" b="1" dirty="0"/>
              <a:t>，段间转移也被称为</a:t>
            </a:r>
            <a:r>
              <a:rPr kumimoji="1" lang="zh-CN" altLang="en-US" sz="2400" b="1" dirty="0">
                <a:solidFill>
                  <a:srgbClr val="0000FF"/>
                </a:solidFill>
                <a:latin typeface="微软雅黑" panose="020B0503020204020204" pitchFamily="34" charset="-122"/>
                <a:ea typeface="微软雅黑" panose="020B0503020204020204" pitchFamily="34" charset="-122"/>
              </a:rPr>
              <a:t>远转移</a:t>
            </a:r>
            <a:r>
              <a:rPr kumimoji="1" lang="zh-CN" altLang="en-US" sz="2400" b="1" dirty="0" smtClean="0"/>
              <a:t>。</a:t>
            </a:r>
            <a:endParaRPr kumimoji="1" lang="zh-CN" altLang="en-US" sz="2400" b="1" dirty="0"/>
          </a:p>
        </p:txBody>
      </p:sp>
      <p:sp>
        <p:nvSpPr>
          <p:cNvPr id="5" name="圆角矩形标注 4"/>
          <p:cNvSpPr/>
          <p:nvPr/>
        </p:nvSpPr>
        <p:spPr>
          <a:xfrm>
            <a:off x="4283968" y="1184040"/>
            <a:ext cx="3168352"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rPr>
              <a:t>按转移是否跨段来区分</a:t>
            </a:r>
            <a:endParaRPr lang="zh-CN" altLang="en-US" dirty="0">
              <a:solidFill>
                <a:srgbClr val="0000FF"/>
              </a:solidFill>
            </a:endParaRPr>
          </a:p>
        </p:txBody>
      </p:sp>
    </p:spTree>
    <p:extLst>
      <p:ext uri="{BB962C8B-B14F-4D97-AF65-F5344CB8AC3E}">
        <p14:creationId xmlns:p14="http://schemas.microsoft.com/office/powerpoint/2010/main" val="12050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79648" y="1844824"/>
            <a:ext cx="79248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smtClean="0"/>
              <a:t>转移的约束：</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solidFill>
                  <a:srgbClr val="FF0000"/>
                </a:solidFill>
                <a:effectLst>
                  <a:outerShdw blurRad="38100" dist="38100" dir="2700000" algn="tl">
                    <a:srgbClr val="000000">
                      <a:alpha val="43137"/>
                    </a:srgbClr>
                  </a:outerShdw>
                </a:effectLst>
              </a:rPr>
              <a:t>条件转移</a:t>
            </a:r>
            <a:r>
              <a:rPr kumimoji="1" lang="zh-CN" altLang="en-US" sz="2400" b="1" dirty="0">
                <a:solidFill>
                  <a:srgbClr val="FF0000"/>
                </a:solidFill>
                <a:effectLst>
                  <a:outerShdw blurRad="38100" dist="38100" dir="2700000" algn="tl">
                    <a:srgbClr val="000000">
                      <a:alpha val="43137"/>
                    </a:srgbClr>
                  </a:outerShdw>
                </a:effectLst>
              </a:rPr>
              <a:t>指令和循环</a:t>
            </a:r>
            <a:r>
              <a:rPr kumimoji="1" lang="zh-CN" altLang="en-US" sz="2400" b="1" dirty="0" smtClean="0">
                <a:solidFill>
                  <a:srgbClr val="FF0000"/>
                </a:solidFill>
                <a:effectLst>
                  <a:outerShdw blurRad="38100" dist="38100" dir="2700000" algn="tl">
                    <a:srgbClr val="000000">
                      <a:alpha val="43137"/>
                    </a:srgbClr>
                  </a:outerShdw>
                </a:effectLst>
              </a:rPr>
              <a:t>指令，只能</a:t>
            </a:r>
            <a:r>
              <a:rPr kumimoji="1" lang="zh-CN" altLang="en-US" sz="2400" b="1" dirty="0">
                <a:solidFill>
                  <a:srgbClr val="FF0000"/>
                </a:solidFill>
                <a:effectLst>
                  <a:outerShdw blurRad="38100" dist="38100" dir="2700000" algn="tl">
                    <a:srgbClr val="000000">
                      <a:alpha val="43137"/>
                    </a:srgbClr>
                  </a:outerShdw>
                </a:effectLst>
              </a:rPr>
              <a:t>实现段内转移</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无条件转移</a:t>
            </a:r>
            <a:r>
              <a:rPr kumimoji="1" lang="zh-CN" altLang="en-US" sz="2400" b="1" dirty="0"/>
              <a:t>指令和过程调用及返回</a:t>
            </a:r>
            <a:r>
              <a:rPr kumimoji="1" lang="zh-CN" altLang="en-US" sz="2400" b="1" dirty="0" smtClean="0"/>
              <a:t>指令，既</a:t>
            </a:r>
            <a:r>
              <a:rPr kumimoji="1" lang="zh-CN" altLang="en-US" sz="2400" b="1" dirty="0"/>
              <a:t>可以是段内转移，也可以是段间转移</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软中断</a:t>
            </a:r>
            <a:r>
              <a:rPr kumimoji="1" lang="zh-CN" altLang="en-US" sz="2400" b="1" dirty="0"/>
              <a:t>指令和中断返回指令一定是段间</a:t>
            </a:r>
            <a:r>
              <a:rPr kumimoji="1" lang="zh-CN" altLang="en-US" sz="2400" b="1" dirty="0" smtClean="0"/>
              <a:t>转移。</a:t>
            </a:r>
            <a:endParaRPr kumimoji="1" lang="zh-CN" altLang="en-US" sz="2400" b="1" dirty="0"/>
          </a:p>
        </p:txBody>
      </p:sp>
      <p:sp>
        <p:nvSpPr>
          <p:cNvPr id="5" name="圆角矩形标注 4"/>
          <p:cNvSpPr/>
          <p:nvPr/>
        </p:nvSpPr>
        <p:spPr>
          <a:xfrm>
            <a:off x="3595006" y="5013176"/>
            <a:ext cx="4865426" cy="936104"/>
          </a:xfrm>
          <a:prstGeom prst="wedgeRoundRectCallout">
            <a:avLst>
              <a:gd name="adj1" fmla="val -40042"/>
              <a:gd name="adj2" fmla="val -710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循环指令（下一节讲解）</a:t>
            </a:r>
            <a:endParaRPr lang="en-US" altLang="zh-CN" b="1" dirty="0" smtClean="0">
              <a:solidFill>
                <a:schemeClr val="tx1"/>
              </a:solidFill>
              <a:latin typeface="+mn-ea"/>
            </a:endParaRPr>
          </a:p>
          <a:p>
            <a:pPr>
              <a:lnSpc>
                <a:spcPts val="2800"/>
              </a:lnSpc>
            </a:pPr>
            <a:r>
              <a:rPr lang="zh-CN" altLang="en-US" b="1" dirty="0" smtClean="0">
                <a:solidFill>
                  <a:schemeClr val="tx1"/>
                </a:solidFill>
                <a:latin typeface="+mn-ea"/>
              </a:rPr>
              <a:t>软中断指令和中断返回指令（今后介绍）</a:t>
            </a:r>
            <a:endParaRPr lang="zh-CN" altLang="en-US" sz="1600" dirty="0">
              <a:solidFill>
                <a:schemeClr val="tx1"/>
              </a:solidFill>
              <a:latin typeface="+mn-ea"/>
            </a:endParaRPr>
          </a:p>
        </p:txBody>
      </p:sp>
    </p:spTree>
    <p:extLst>
      <p:ext uri="{BB962C8B-B14F-4D97-AF65-F5344CB8AC3E}">
        <p14:creationId xmlns:p14="http://schemas.microsoft.com/office/powerpoint/2010/main" val="21556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11560" y="1844824"/>
            <a:ext cx="79248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直接转移和间接</a:t>
            </a:r>
            <a:r>
              <a:rPr kumimoji="1" lang="zh-CN" altLang="en-US" sz="2400" b="1" dirty="0" smtClean="0"/>
              <a:t>转移：</a:t>
            </a:r>
            <a:endParaRPr kumimoji="1" lang="en-US" altLang="zh-CN" sz="2400" b="1" dirty="0" smtClean="0"/>
          </a:p>
          <a:p>
            <a:pPr marL="342900" indent="-342900">
              <a:lnSpc>
                <a:spcPts val="3600"/>
              </a:lnSpc>
              <a:spcBef>
                <a:spcPts val="600"/>
              </a:spcBef>
              <a:buFont typeface="Arial" pitchFamily="34" charset="0"/>
              <a:buChar char="•"/>
            </a:pPr>
            <a:r>
              <a:rPr kumimoji="1" lang="zh-CN" altLang="en-US" sz="2400" b="1" dirty="0" smtClean="0"/>
              <a:t>在</a:t>
            </a:r>
            <a:r>
              <a:rPr kumimoji="1" lang="zh-CN" altLang="en-US" sz="2400" b="1" dirty="0"/>
              <a:t>转移指令中直接给出转移目的地址的转移被</a:t>
            </a:r>
            <a:r>
              <a:rPr kumimoji="1" lang="zh-CN" altLang="en-US" sz="2400" b="1" dirty="0" smtClean="0"/>
              <a:t>称为</a:t>
            </a:r>
            <a:r>
              <a:rPr kumimoji="1" lang="zh-CN" altLang="en-US" sz="2400" b="1" dirty="0">
                <a:solidFill>
                  <a:srgbClr val="0000FF"/>
                </a:solidFill>
                <a:latin typeface="微软雅黑" panose="020B0503020204020204" pitchFamily="34" charset="-122"/>
                <a:ea typeface="微软雅黑" panose="020B0503020204020204" pitchFamily="34" charset="-122"/>
              </a:rPr>
              <a:t>直接转移</a:t>
            </a:r>
            <a:r>
              <a:rPr kumimoji="1" lang="zh-CN" altLang="en-US" sz="2400" b="1" dirty="0" smtClean="0"/>
              <a:t>。</a:t>
            </a:r>
            <a:endParaRPr kumimoji="1" lang="en-US" altLang="zh-CN" sz="2400" b="1" dirty="0" smtClean="0"/>
          </a:p>
          <a:p>
            <a:pPr marL="342900" indent="-342900">
              <a:lnSpc>
                <a:spcPts val="3600"/>
              </a:lnSpc>
              <a:spcBef>
                <a:spcPts val="600"/>
              </a:spcBef>
              <a:buFont typeface="Arial" pitchFamily="34" charset="0"/>
              <a:buChar char="•"/>
            </a:pPr>
            <a:r>
              <a:rPr kumimoji="1" lang="zh-CN" altLang="en-US" sz="2400" b="1" dirty="0" smtClean="0"/>
              <a:t>在</a:t>
            </a:r>
            <a:r>
              <a:rPr kumimoji="1" lang="zh-CN" altLang="en-US" sz="2400" b="1" dirty="0"/>
              <a:t>转移指令中没有直接给出转移目的地址，但给</a:t>
            </a:r>
            <a:r>
              <a:rPr kumimoji="1" lang="zh-CN" altLang="en-US" sz="2400" b="1" dirty="0" smtClean="0"/>
              <a:t>出包含</a:t>
            </a:r>
            <a:r>
              <a:rPr kumimoji="1" lang="zh-CN" altLang="en-US" sz="2400" b="1" dirty="0"/>
              <a:t>转移目的地址的寄存器或者存储单元</a:t>
            </a:r>
            <a:r>
              <a:rPr kumimoji="1" lang="zh-CN" altLang="en-US" sz="2400" b="1" dirty="0" smtClean="0"/>
              <a:t>，这样</a:t>
            </a:r>
            <a:r>
              <a:rPr kumimoji="1" lang="zh-CN" altLang="en-US" sz="2400" b="1" dirty="0"/>
              <a:t>的转移被</a:t>
            </a:r>
            <a:r>
              <a:rPr kumimoji="1" lang="zh-CN" altLang="en-US" sz="2400" b="1" dirty="0" smtClean="0"/>
              <a:t>称为</a:t>
            </a:r>
            <a:r>
              <a:rPr kumimoji="1" lang="zh-CN" altLang="en-US" sz="2400" b="1" dirty="0">
                <a:solidFill>
                  <a:srgbClr val="0000FF"/>
                </a:solidFill>
                <a:latin typeface="微软雅黑" panose="020B0503020204020204" pitchFamily="34" charset="-122"/>
                <a:ea typeface="微软雅黑" panose="020B0503020204020204" pitchFamily="34" charset="-122"/>
              </a:rPr>
              <a:t>间接转移</a:t>
            </a:r>
            <a:r>
              <a:rPr kumimoji="1" lang="zh-CN" altLang="en-US" sz="2400" b="1" dirty="0" smtClean="0"/>
              <a:t>。</a:t>
            </a:r>
            <a:endParaRPr kumimoji="1" lang="zh-CN" altLang="en-US" sz="2400" b="1" dirty="0"/>
          </a:p>
        </p:txBody>
      </p:sp>
      <p:sp>
        <p:nvSpPr>
          <p:cNvPr id="5" name="圆角矩形标注 4"/>
          <p:cNvSpPr/>
          <p:nvPr/>
        </p:nvSpPr>
        <p:spPr>
          <a:xfrm>
            <a:off x="4355976" y="1196752"/>
            <a:ext cx="3312368"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rPr>
              <a:t>给出转移目的地址的方式</a:t>
            </a:r>
            <a:endParaRPr lang="zh-CN" altLang="en-US" dirty="0">
              <a:solidFill>
                <a:srgbClr val="0000FF"/>
              </a:solidFill>
            </a:endParaRPr>
          </a:p>
        </p:txBody>
      </p:sp>
      <p:sp>
        <p:nvSpPr>
          <p:cNvPr id="6" name="圆角矩形标注 5"/>
          <p:cNvSpPr/>
          <p:nvPr/>
        </p:nvSpPr>
        <p:spPr>
          <a:xfrm>
            <a:off x="2627784" y="5157192"/>
            <a:ext cx="4896544" cy="936104"/>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a:solidFill>
                  <a:srgbClr val="0000FF"/>
                </a:solidFill>
                <a:effectLst>
                  <a:outerShdw blurRad="38100" dist="38100" dir="2700000" algn="tl">
                    <a:srgbClr val="000000">
                      <a:alpha val="43137"/>
                    </a:srgbClr>
                  </a:outerShdw>
                </a:effectLst>
                <a:latin typeface="+mn-ea"/>
              </a:rPr>
              <a:t>无条件转移</a:t>
            </a:r>
            <a:r>
              <a:rPr lang="zh-CN" altLang="en-US" b="1" dirty="0" smtClean="0">
                <a:solidFill>
                  <a:srgbClr val="0000FF"/>
                </a:solidFill>
                <a:effectLst>
                  <a:outerShdw blurRad="38100" dist="38100" dir="2700000" algn="tl">
                    <a:srgbClr val="000000">
                      <a:alpha val="43137"/>
                    </a:srgbClr>
                  </a:outerShdw>
                </a:effectLst>
                <a:latin typeface="+mn-ea"/>
              </a:rPr>
              <a:t>指令</a:t>
            </a:r>
            <a:r>
              <a:rPr lang="zh-CN" altLang="en-US" b="1" dirty="0">
                <a:solidFill>
                  <a:srgbClr val="0000FF"/>
                </a:solidFill>
                <a:effectLst>
                  <a:outerShdw blurRad="38100" dist="38100" dir="2700000" algn="tl">
                    <a:srgbClr val="000000">
                      <a:alpha val="43137"/>
                    </a:srgbClr>
                  </a:outerShdw>
                </a:effectLst>
                <a:latin typeface="+mn-ea"/>
              </a:rPr>
              <a:t>和</a:t>
            </a:r>
            <a:r>
              <a:rPr lang="zh-CN" altLang="en-US" b="1" dirty="0" smtClean="0">
                <a:solidFill>
                  <a:srgbClr val="0000FF"/>
                </a:solidFill>
                <a:effectLst>
                  <a:outerShdw blurRad="38100" dist="38100" dir="2700000" algn="tl">
                    <a:srgbClr val="000000">
                      <a:alpha val="43137"/>
                    </a:srgbClr>
                  </a:outerShdw>
                </a:effectLst>
                <a:latin typeface="+mn-ea"/>
              </a:rPr>
              <a:t>过程调用指令</a:t>
            </a:r>
            <a:endParaRPr lang="en-US" altLang="zh-CN" b="1" dirty="0" smtClean="0">
              <a:solidFill>
                <a:srgbClr val="0000FF"/>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rgbClr val="0000FF"/>
                </a:solidFill>
                <a:effectLst>
                  <a:outerShdw blurRad="38100" dist="38100" dir="2700000" algn="tl">
                    <a:srgbClr val="000000">
                      <a:alpha val="43137"/>
                    </a:srgbClr>
                  </a:outerShdw>
                </a:effectLst>
                <a:latin typeface="+mn-ea"/>
              </a:rPr>
              <a:t>既可直接转移，也间接转移，按需选择</a:t>
            </a:r>
            <a:endParaRPr lang="zh-CN" altLang="en-US"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59517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无条件转移指令</a:t>
            </a:r>
            <a:endParaRPr lang="zh-CN" altLang="en-US" sz="2800" b="1" dirty="0">
              <a:solidFill>
                <a:srgbClr val="0000FF"/>
              </a:solidFill>
            </a:endParaRPr>
          </a:p>
        </p:txBody>
      </p:sp>
      <p:sp>
        <p:nvSpPr>
          <p:cNvPr id="4" name="Text Box 5"/>
          <p:cNvSpPr txBox="1">
            <a:spLocks noChangeArrowheads="1"/>
          </p:cNvSpPr>
          <p:nvPr/>
        </p:nvSpPr>
        <p:spPr bwMode="auto">
          <a:xfrm>
            <a:off x="611560" y="1844824"/>
            <a:ext cx="7924800"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无条件转移指令可分为</a:t>
            </a:r>
            <a:r>
              <a:rPr kumimoji="1" lang="en-US" altLang="zh-CN" sz="2400" b="1" dirty="0"/>
              <a:t>4</a:t>
            </a:r>
            <a:r>
              <a:rPr kumimoji="1" lang="zh-CN" altLang="en-US" sz="2400" b="1" dirty="0"/>
              <a:t>种</a:t>
            </a:r>
            <a:r>
              <a:rPr kumimoji="1" lang="zh-CN" altLang="en-US" sz="2400" b="1" dirty="0" smtClean="0"/>
              <a:t>：</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间直接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间间接</a:t>
            </a:r>
            <a:r>
              <a:rPr kumimoji="1" lang="zh-CN" altLang="en-US" sz="2400" b="1" dirty="0" smtClean="0"/>
              <a:t>转移</a:t>
            </a:r>
            <a:endParaRPr kumimoji="1" lang="en-US" altLang="zh-CN" sz="2400" b="1" dirty="0" smtClean="0"/>
          </a:p>
          <a:p>
            <a:pPr marL="342900" indent="-342900">
              <a:lnSpc>
                <a:spcPts val="3600"/>
              </a:lnSpc>
              <a:spcBef>
                <a:spcPts val="600"/>
              </a:spcBef>
              <a:buFont typeface="Wingdings" panose="05000000000000000000" pitchFamily="2" charset="2"/>
              <a:buChar char="ü"/>
            </a:pPr>
            <a:r>
              <a:rPr kumimoji="1" lang="zh-CN" altLang="en-US" sz="2400" b="1" dirty="0" smtClean="0"/>
              <a:t>无条件转移</a:t>
            </a:r>
            <a:r>
              <a:rPr kumimoji="1" lang="zh-CN" altLang="en-US" sz="2400" b="1" dirty="0"/>
              <a:t>指令均不影响标志寄存器中的状态</a:t>
            </a:r>
            <a:r>
              <a:rPr kumimoji="1" lang="zh-CN" altLang="en-US" sz="2400" b="1" dirty="0" smtClean="0"/>
              <a:t>标志</a:t>
            </a:r>
            <a:endParaRPr kumimoji="1" lang="zh-CN" altLang="en-US" sz="2400" b="1" dirty="0"/>
          </a:p>
        </p:txBody>
      </p:sp>
      <p:sp>
        <p:nvSpPr>
          <p:cNvPr id="5" name="圆角矩形标注 4"/>
          <p:cNvSpPr/>
          <p:nvPr/>
        </p:nvSpPr>
        <p:spPr>
          <a:xfrm>
            <a:off x="4932040" y="1484784"/>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rPr>
              <a:t>跨段（否</a:t>
            </a:r>
            <a:r>
              <a:rPr lang="en-US" altLang="zh-CN" sz="2000" b="1" dirty="0" smtClean="0">
                <a:solidFill>
                  <a:srgbClr val="0000FF"/>
                </a:solidFill>
                <a:effectLst>
                  <a:outerShdw blurRad="38100" dist="38100" dir="2700000" algn="tl">
                    <a:srgbClr val="000000">
                      <a:alpha val="43137"/>
                    </a:srgbClr>
                  </a:outerShdw>
                </a:effectLst>
              </a:rPr>
              <a:t>/</a:t>
            </a:r>
            <a:r>
              <a:rPr lang="zh-CN" altLang="en-US" sz="2000" b="1" dirty="0" smtClean="0">
                <a:solidFill>
                  <a:srgbClr val="0000FF"/>
                </a:solidFill>
                <a:effectLst>
                  <a:outerShdw blurRad="38100" dist="38100" dir="2700000" algn="tl">
                    <a:srgbClr val="000000">
                      <a:alpha val="43137"/>
                    </a:srgbClr>
                  </a:outerShdw>
                </a:effectLst>
              </a:rPr>
              <a:t>是）</a:t>
            </a:r>
            <a:endParaRPr lang="en-US" altLang="zh-CN" sz="2000" b="1" dirty="0" smtClean="0">
              <a:solidFill>
                <a:srgbClr val="0000FF"/>
              </a:solidFill>
              <a:effectLst>
                <a:outerShdw blurRad="38100" dist="38100" dir="2700000" algn="tl">
                  <a:srgbClr val="000000">
                    <a:alpha val="43137"/>
                  </a:srgbClr>
                </a:outerShdw>
              </a:effectLst>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rPr>
              <a:t>目的地址（直接</a:t>
            </a:r>
            <a:r>
              <a:rPr lang="en-US" altLang="zh-CN" sz="2000" b="1" dirty="0" smtClean="0">
                <a:solidFill>
                  <a:srgbClr val="0000FF"/>
                </a:solidFill>
                <a:effectLst>
                  <a:outerShdw blurRad="38100" dist="38100" dir="2700000" algn="tl">
                    <a:srgbClr val="000000">
                      <a:alpha val="43137"/>
                    </a:srgbClr>
                  </a:outerShdw>
                </a:effectLst>
              </a:rPr>
              <a:t>/</a:t>
            </a:r>
            <a:r>
              <a:rPr lang="zh-CN" altLang="en-US" sz="2000" b="1" dirty="0" smtClean="0">
                <a:solidFill>
                  <a:srgbClr val="0000FF"/>
                </a:solidFill>
                <a:effectLst>
                  <a:outerShdw blurRad="38100" dist="38100" dir="2700000" algn="tl">
                    <a:srgbClr val="000000">
                      <a:alpha val="43137"/>
                    </a:srgbClr>
                  </a:outerShdw>
                </a:effectLst>
              </a:rPr>
              <a:t>间接）</a:t>
            </a:r>
            <a:endParaRPr lang="zh-CN" altLang="en-US" dirty="0">
              <a:solidFill>
                <a:srgbClr val="0000FF"/>
              </a:solidFill>
            </a:endParaRPr>
          </a:p>
        </p:txBody>
      </p:sp>
    </p:spTree>
    <p:extLst>
      <p:ext uri="{BB962C8B-B14F-4D97-AF65-F5344CB8AC3E}">
        <p14:creationId xmlns:p14="http://schemas.microsoft.com/office/powerpoint/2010/main" val="226748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93469"/>
            <a:ext cx="7924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buFont typeface="Wingdings" pitchFamily="2" charset="2"/>
              <a:buChar char="l"/>
            </a:pPr>
            <a:r>
              <a:rPr kumimoji="1" lang="zh-CN" altLang="en-US" sz="2400" b="1" dirty="0">
                <a:latin typeface="+mn-ea"/>
                <a:ea typeface="+mn-ea"/>
              </a:rPr>
              <a:t>标号</a:t>
            </a:r>
            <a:r>
              <a:rPr kumimoji="1" lang="en-US" altLang="zh-CN" sz="2400" b="1" dirty="0" smtClean="0">
                <a:latin typeface="+mn-ea"/>
                <a:ea typeface="+mn-ea"/>
              </a:rPr>
              <a:t>LABEL</a:t>
            </a:r>
            <a:r>
              <a:rPr kumimoji="1" lang="zh-CN" altLang="en-US" sz="2400" b="1" dirty="0" smtClean="0">
                <a:latin typeface="+mn-ea"/>
                <a:ea typeface="+mn-ea"/>
              </a:rPr>
              <a:t>表示</a:t>
            </a:r>
            <a:r>
              <a:rPr kumimoji="1" lang="zh-CN" altLang="en-US" sz="2400" b="1" dirty="0">
                <a:latin typeface="+mn-ea"/>
                <a:ea typeface="+mn-ea"/>
              </a:rPr>
              <a:t>转移的目标位置，或者说转移目的地。</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a:t>
            </a:r>
            <a:r>
              <a:rPr kumimoji="1" lang="zh-CN" altLang="en-US" sz="2400" b="1" dirty="0">
                <a:latin typeface="Times New Roman" pitchFamily="18" charset="0"/>
              </a:rPr>
              <a:t>一般格式</a:t>
            </a:r>
          </a:p>
        </p:txBody>
      </p:sp>
      <p:sp>
        <p:nvSpPr>
          <p:cNvPr id="588807" name="Text Box 7"/>
          <p:cNvSpPr txBox="1">
            <a:spLocks noChangeArrowheads="1"/>
          </p:cNvSpPr>
          <p:nvPr/>
        </p:nvSpPr>
        <p:spPr bwMode="auto">
          <a:xfrm>
            <a:off x="683568"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smtClean="0">
                <a:solidFill>
                  <a:srgbClr val="FFFF00"/>
                </a:solidFill>
                <a:latin typeface="Times New Roman" pitchFamily="18" charset="0"/>
              </a:rPr>
              <a:t>JMP     LABEL</a:t>
            </a:r>
            <a:endParaRPr kumimoji="1" lang="en-US" altLang="zh-CN" sz="2400" b="1" dirty="0">
              <a:solidFill>
                <a:srgbClr val="FFFF00"/>
              </a:solidFill>
              <a:latin typeface="Times New Roman" pitchFamily="18" charset="0"/>
            </a:endParaRPr>
          </a:p>
        </p:txBody>
      </p:sp>
      <p:sp>
        <p:nvSpPr>
          <p:cNvPr id="9" name="圆角矩形标注 8"/>
          <p:cNvSpPr/>
          <p:nvPr/>
        </p:nvSpPr>
        <p:spPr>
          <a:xfrm>
            <a:off x="2051720" y="3933056"/>
            <a:ext cx="292121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2.6.4</a:t>
            </a:r>
            <a:r>
              <a:rPr lang="zh-CN" altLang="en-US" b="1" dirty="0" smtClean="0">
                <a:solidFill>
                  <a:schemeClr val="tx1"/>
                </a:solidFill>
                <a:effectLst>
                  <a:outerShdw blurRad="38100" dist="38100" dir="2700000" algn="tl">
                    <a:srgbClr val="000000">
                      <a:alpha val="43137"/>
                    </a:srgbClr>
                  </a:outerShdw>
                </a:effectLst>
                <a:latin typeface="+mn-ea"/>
              </a:rPr>
              <a:t>节介绍过</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无条件转移指令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4754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smtClean="0">
              <a:latin typeface="Times New Roman" pitchFamily="18" charset="0"/>
            </a:endParaRPr>
          </a:p>
          <a:p>
            <a:pPr>
              <a:lnSpc>
                <a:spcPts val="3200"/>
              </a:lnSpc>
              <a:spcBef>
                <a:spcPts val="1200"/>
              </a:spcBef>
            </a:pPr>
            <a:endParaRPr kumimoji="1" lang="en-US" altLang="zh-CN" sz="2400" b="1" dirty="0" smtClean="0">
              <a:latin typeface="Times New Roman" pitchFamily="18" charset="0"/>
            </a:endParaRPr>
          </a:p>
          <a:p>
            <a:pPr>
              <a:lnSpc>
                <a:spcPts val="32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地址</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差</a:t>
            </a:r>
            <a:r>
              <a:rPr kumimoji="1" lang="en-US" altLang="zh-CN" sz="2400" b="1" dirty="0" err="1">
                <a:solidFill>
                  <a:srgbClr val="0000FF"/>
                </a:solidFill>
                <a:effectLst>
                  <a:outerShdw blurRad="38100" dist="38100" dir="2700000" algn="tl">
                    <a:srgbClr val="000000">
                      <a:alpha val="43137"/>
                    </a:srgbClr>
                  </a:outerShdw>
                </a:effectLst>
                <a:latin typeface="Times New Roman" pitchFamily="18" charset="0"/>
              </a:rPr>
              <a:t>rel</a:t>
            </a:r>
            <a:r>
              <a:rPr kumimoji="1" lang="zh-CN" altLang="en-US" sz="2400" b="1" dirty="0">
                <a:latin typeface="Times New Roman" pitchFamily="18" charset="0"/>
              </a:rPr>
              <a:t>，是转移目标地址偏移（标号</a:t>
            </a:r>
            <a:r>
              <a:rPr kumimoji="1" lang="en-US" altLang="zh-CN" sz="2000" b="1" smtClean="0">
                <a:latin typeface="Times New Roman" pitchFamily="18" charset="0"/>
              </a:rPr>
              <a:t>LABEL</a:t>
            </a:r>
            <a:r>
              <a:rPr kumimoji="1" lang="zh-CN" altLang="en-US" sz="2400" b="1" smtClean="0">
                <a:latin typeface="Times New Roman" pitchFamily="18" charset="0"/>
              </a:rPr>
              <a:t>所</a:t>
            </a:r>
            <a:r>
              <a:rPr kumimoji="1" lang="zh-CN" altLang="en-US" sz="2400" b="1" dirty="0">
                <a:latin typeface="Times New Roman" pitchFamily="18" charset="0"/>
              </a:rPr>
              <a:t>指定指令的地址偏移）与紧随</a:t>
            </a:r>
            <a:r>
              <a:rPr kumimoji="1" lang="en-US" altLang="zh-CN" sz="2000" b="1" dirty="0">
                <a:latin typeface="Times New Roman" pitchFamily="18" charset="0"/>
              </a:rPr>
              <a:t>JMP</a:t>
            </a:r>
            <a:r>
              <a:rPr kumimoji="1" lang="zh-CN" altLang="en-US" sz="2400" b="1" dirty="0">
                <a:latin typeface="Times New Roman" pitchFamily="18" charset="0"/>
              </a:rPr>
              <a:t>指令的下一条指令的地址偏移之间的</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差值</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执行</a:t>
            </a:r>
            <a:r>
              <a:rPr kumimoji="1" lang="zh-CN" altLang="en-US" sz="2400" b="1" dirty="0">
                <a:latin typeface="Times New Roman" pitchFamily="18" charset="0"/>
              </a:rPr>
              <a:t>无条件段内转移指令</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时</a:t>
            </a:r>
            <a:r>
              <a:rPr kumimoji="1" lang="zh-CN" altLang="en-US" sz="2400" b="1" dirty="0" smtClean="0">
                <a:latin typeface="Times New Roman" pitchFamily="18" charset="0"/>
              </a:rPr>
              <a:t>，把</a:t>
            </a:r>
            <a:r>
              <a:rPr kumimoji="1" lang="zh-CN" altLang="en-US" sz="2400" b="1" dirty="0">
                <a:latin typeface="Times New Roman" pitchFamily="18" charset="0"/>
              </a:rPr>
              <a:t>指令中的</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地址差</a:t>
            </a:r>
            <a:r>
              <a:rPr kumimoji="1" lang="en-US" altLang="zh-CN" sz="2400" b="1" dirty="0" err="1">
                <a:solidFill>
                  <a:srgbClr val="0000FF"/>
                </a:solidFill>
                <a:effectLst>
                  <a:outerShdw blurRad="38100" dist="38100" dir="2700000" algn="tl">
                    <a:srgbClr val="000000">
                      <a:alpha val="43137"/>
                    </a:srgbClr>
                  </a:outerShdw>
                </a:effectLst>
                <a:latin typeface="Times New Roman" pitchFamily="18" charset="0"/>
              </a:rPr>
              <a:t>rel</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加到指令指针寄存器</a:t>
            </a:r>
            <a:r>
              <a:rPr kumimoji="1" lang="en-US" altLang="zh-CN" sz="2000" b="1" dirty="0">
                <a:solidFill>
                  <a:srgbClr val="0000FF"/>
                </a:solidFill>
                <a:effectLst>
                  <a:outerShdw blurRad="38100" dist="38100" dir="2700000" algn="tl">
                    <a:srgbClr val="000000">
                      <a:alpha val="43137"/>
                    </a:srgbClr>
                  </a:outerShdw>
                </a:effectLst>
                <a:latin typeface="Times New Roman" pitchFamily="18" charset="0"/>
              </a:rPr>
              <a:t>EIP</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上</a:t>
            </a:r>
            <a:r>
              <a:rPr kumimoji="1" lang="zh-CN" altLang="en-US" sz="2400" b="1" dirty="0">
                <a:latin typeface="Times New Roman" pitchFamily="18" charset="0"/>
              </a:rPr>
              <a:t>，使</a:t>
            </a:r>
            <a:r>
              <a:rPr kumimoji="1" lang="en-US" altLang="zh-CN" sz="2000" b="1" dirty="0">
                <a:latin typeface="Times New Roman" pitchFamily="18" charset="0"/>
              </a:rPr>
              <a:t>EIP</a:t>
            </a:r>
            <a:r>
              <a:rPr kumimoji="1" lang="zh-CN" altLang="en-US" sz="2400" b="1" dirty="0">
                <a:latin typeface="Times New Roman" pitchFamily="18" charset="0"/>
              </a:rPr>
              <a:t>之内容为转移目标地址偏移，从而</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实现转移</a:t>
            </a:r>
            <a:r>
              <a:rPr kumimoji="1" lang="zh-CN" altLang="en-US" sz="2400" b="1" dirty="0" smtClean="0">
                <a:latin typeface="Times New Roman" pitchFamily="18" charset="0"/>
              </a:rPr>
              <a:t>。</a:t>
            </a:r>
            <a:endParaRPr kumimoji="1" lang="zh-CN" altLang="en-US" sz="2400" b="1"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08464778"/>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spid="_x0000_s65639" name="Visio" r:id="rId4" imgW="2387092" imgH="316992" progId="Visio.Drawing.11">
                  <p:embed/>
                </p:oleObj>
              </mc:Choice>
              <mc:Fallback>
                <p:oleObj name="Visio" r:id="rId4" imgW="2387092" imgH="31699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5027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806">
                                            <p:txEl>
                                              <p:pRg st="3" end="3"/>
                                            </p:txEl>
                                          </p:spTgt>
                                        </p:tgtEl>
                                        <p:attrNameLst>
                                          <p:attrName>style.visibility</p:attrName>
                                        </p:attrNameLst>
                                      </p:cBhvr>
                                      <p:to>
                                        <p:strVal val="visible"/>
                                      </p:to>
                                    </p:set>
                                    <p:anim calcmode="lin" valueType="num">
                                      <p:cBhvr additive="base">
                                        <p:cTn id="7" dur="500" fill="hold"/>
                                        <p:tgtEl>
                                          <p:spTgt spid="58880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806">
                                            <p:txEl>
                                              <p:pRg st="4" end="4"/>
                                            </p:txEl>
                                          </p:spTgt>
                                        </p:tgtEl>
                                        <p:attrNameLst>
                                          <p:attrName>style.visibility</p:attrName>
                                        </p:attrNameLst>
                                      </p:cBhvr>
                                      <p:to>
                                        <p:strVal val="visible"/>
                                      </p:to>
                                    </p:set>
                                    <p:anim calcmode="lin" valueType="num">
                                      <p:cBhvr additive="base">
                                        <p:cTn id="13" dur="500" fill="hold"/>
                                        <p:tgtEl>
                                          <p:spTgt spid="58880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8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389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smtClean="0">
              <a:latin typeface="Times New Roman" pitchFamily="18" charset="0"/>
            </a:endParaRPr>
          </a:p>
          <a:p>
            <a:pPr>
              <a:lnSpc>
                <a:spcPts val="3000"/>
              </a:lnSpc>
              <a:spcBef>
                <a:spcPts val="1200"/>
              </a:spcBef>
            </a:pPr>
            <a:endParaRPr kumimoji="1" lang="en-US" altLang="zh-CN" sz="2400" b="1" dirty="0" smtClean="0">
              <a:latin typeface="Times New Roman" pitchFamily="18" charset="0"/>
            </a:endParaRPr>
          </a:p>
          <a:p>
            <a:pPr>
              <a:lnSpc>
                <a:spcPts val="30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Times New Roman" pitchFamily="18" charset="0"/>
              </a:rPr>
              <a:t>地址</a:t>
            </a:r>
            <a:r>
              <a:rPr kumimoji="1" lang="zh-CN" altLang="en-US" sz="2400" b="1" dirty="0">
                <a:latin typeface="Times New Roman" pitchFamily="18" charset="0"/>
              </a:rPr>
              <a:t>差</a:t>
            </a:r>
            <a:r>
              <a:rPr kumimoji="1" lang="en-US" altLang="zh-CN" sz="2400" b="1" dirty="0" err="1" smtClean="0">
                <a:latin typeface="Times New Roman" pitchFamily="18" charset="0"/>
              </a:rPr>
              <a:t>rel</a:t>
            </a:r>
            <a:r>
              <a:rPr kumimoji="1" lang="zh-CN" altLang="en-US" sz="2400" b="1" dirty="0">
                <a:latin typeface="Times New Roman" pitchFamily="18" charset="0"/>
              </a:rPr>
              <a:t>，</a:t>
            </a:r>
            <a:r>
              <a:rPr kumimoji="1" lang="zh-CN" altLang="en-US" sz="2400" b="1" dirty="0" smtClean="0">
                <a:latin typeface="Times New Roman" pitchFamily="18" charset="0"/>
              </a:rPr>
              <a:t>可用</a:t>
            </a:r>
            <a:r>
              <a:rPr kumimoji="1" lang="en-US" altLang="zh-CN" sz="2400" b="1" dirty="0" smtClean="0">
                <a:latin typeface="Times New Roman" pitchFamily="18" charset="0"/>
              </a:rPr>
              <a:t>1</a:t>
            </a:r>
            <a:r>
              <a:rPr kumimoji="1" lang="zh-CN" altLang="en-US" sz="2400" b="1" dirty="0" smtClean="0">
                <a:latin typeface="Times New Roman" pitchFamily="18" charset="0"/>
              </a:rPr>
              <a:t>字节表示</a:t>
            </a:r>
            <a:r>
              <a:rPr kumimoji="1" lang="zh-CN" altLang="en-US" sz="2400" b="1" dirty="0">
                <a:latin typeface="Times New Roman" pitchFamily="18" charset="0"/>
              </a:rPr>
              <a:t>，也</a:t>
            </a:r>
            <a:r>
              <a:rPr kumimoji="1" lang="zh-CN" altLang="en-US" sz="2400" b="1" dirty="0" smtClean="0">
                <a:latin typeface="Times New Roman" pitchFamily="18" charset="0"/>
              </a:rPr>
              <a:t>可用</a:t>
            </a:r>
            <a:r>
              <a:rPr kumimoji="1" lang="en-US" altLang="zh-CN" sz="2400" b="1" dirty="0" smtClean="0">
                <a:latin typeface="Times New Roman" pitchFamily="18" charset="0"/>
              </a:rPr>
              <a:t>4</a:t>
            </a:r>
            <a:r>
              <a:rPr kumimoji="1" lang="zh-CN" altLang="en-US" sz="2400" b="1" dirty="0" smtClean="0">
                <a:latin typeface="Times New Roman" pitchFamily="18" charset="0"/>
              </a:rPr>
              <a:t>字节（或</a:t>
            </a:r>
            <a:r>
              <a:rPr kumimoji="1" lang="en-US" altLang="zh-CN" sz="2400" b="1" dirty="0" smtClean="0">
                <a:latin typeface="Times New Roman" pitchFamily="18" charset="0"/>
              </a:rPr>
              <a:t>2</a:t>
            </a:r>
            <a:r>
              <a:rPr kumimoji="1" lang="zh-CN" altLang="en-US" sz="2400" b="1" dirty="0" smtClean="0">
                <a:latin typeface="Times New Roman" pitchFamily="18" charset="0"/>
              </a:rPr>
              <a:t>字节）表示。如只用</a:t>
            </a:r>
            <a:r>
              <a:rPr kumimoji="1" lang="en-US" altLang="zh-CN" sz="2400" b="1" dirty="0" smtClean="0">
                <a:latin typeface="Times New Roman" pitchFamily="18" charset="0"/>
              </a:rPr>
              <a:t>1</a:t>
            </a:r>
            <a:r>
              <a:rPr kumimoji="1" lang="zh-CN" altLang="en-US" sz="2400" b="1" dirty="0" smtClean="0">
                <a:latin typeface="Times New Roman" pitchFamily="18" charset="0"/>
              </a:rPr>
              <a:t>字节表示，</a:t>
            </a:r>
            <a:r>
              <a:rPr kumimoji="1" lang="zh-CN" altLang="en-US" sz="2400" b="1" dirty="0">
                <a:latin typeface="Times New Roman" pitchFamily="18" charset="0"/>
              </a:rPr>
              <a:t>就称之为</a:t>
            </a:r>
            <a:r>
              <a:rPr kumimoji="1" lang="zh-CN" altLang="en-US" sz="2400" b="1" dirty="0">
                <a:solidFill>
                  <a:srgbClr val="0000FF"/>
                </a:solidFill>
                <a:latin typeface="微软雅黑" panose="020B0503020204020204" pitchFamily="34" charset="-122"/>
                <a:ea typeface="微软雅黑" panose="020B0503020204020204" pitchFamily="34" charset="-122"/>
              </a:rPr>
              <a:t>短（</a:t>
            </a:r>
            <a:r>
              <a:rPr kumimoji="1" lang="en-US" altLang="zh-CN" sz="2400" b="1" dirty="0">
                <a:solidFill>
                  <a:srgbClr val="0000FF"/>
                </a:solidFill>
                <a:latin typeface="微软雅黑" panose="020B0503020204020204" pitchFamily="34" charset="-122"/>
                <a:ea typeface="微软雅黑" panose="020B0503020204020204" pitchFamily="34" charset="-122"/>
              </a:rPr>
              <a:t>short</a:t>
            </a:r>
            <a:r>
              <a:rPr kumimoji="1" lang="zh-CN" altLang="en-US" sz="2400" b="1" dirty="0">
                <a:solidFill>
                  <a:srgbClr val="0000FF"/>
                </a:solidFill>
                <a:latin typeface="微软雅黑" panose="020B0503020204020204" pitchFamily="34" charset="-122"/>
                <a:ea typeface="微软雅黑" panose="020B0503020204020204" pitchFamily="34" charset="-122"/>
              </a:rPr>
              <a:t>）转移</a:t>
            </a:r>
            <a:r>
              <a:rPr kumimoji="1" lang="zh-CN" altLang="en-US" sz="2400" b="1" dirty="0">
                <a:latin typeface="Times New Roman" pitchFamily="18" charset="0"/>
              </a:rPr>
              <a:t>；否则就称之为</a:t>
            </a:r>
            <a:r>
              <a:rPr kumimoji="1" lang="zh-CN" altLang="en-US" sz="2400" b="1" dirty="0">
                <a:solidFill>
                  <a:srgbClr val="0000FF"/>
                </a:solidFill>
                <a:latin typeface="微软雅黑" panose="020B0503020204020204" pitchFamily="34" charset="-122"/>
                <a:ea typeface="微软雅黑" panose="020B0503020204020204" pitchFamily="34" charset="-122"/>
              </a:rPr>
              <a:t>近（</a:t>
            </a:r>
            <a:r>
              <a:rPr kumimoji="1" lang="en-US" altLang="zh-CN" sz="2400" b="1" dirty="0">
                <a:solidFill>
                  <a:srgbClr val="0000FF"/>
                </a:solidFill>
                <a:latin typeface="微软雅黑" panose="020B0503020204020204" pitchFamily="34" charset="-122"/>
                <a:ea typeface="微软雅黑" panose="020B0503020204020204" pitchFamily="34" charset="-122"/>
              </a:rPr>
              <a:t>near</a:t>
            </a:r>
            <a:r>
              <a:rPr kumimoji="1" lang="zh-CN" altLang="en-US" sz="2400" b="1" dirty="0">
                <a:solidFill>
                  <a:srgbClr val="0000FF"/>
                </a:solidFill>
                <a:latin typeface="微软雅黑" panose="020B0503020204020204" pitchFamily="34" charset="-122"/>
                <a:ea typeface="微软雅黑" panose="020B0503020204020204" pitchFamily="34" charset="-122"/>
              </a:rPr>
              <a:t>）转移</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Times New Roman" pitchFamily="18" charset="0"/>
              </a:rPr>
              <a:t>由于</a:t>
            </a:r>
            <a:r>
              <a:rPr kumimoji="1" lang="zh-CN" altLang="en-US" sz="2400" b="1" dirty="0">
                <a:latin typeface="Times New Roman" pitchFamily="18" charset="0"/>
              </a:rPr>
              <a:t>差值</a:t>
            </a:r>
            <a:r>
              <a:rPr kumimoji="1" lang="zh-CN" altLang="en-US" sz="2400" b="1" dirty="0" smtClean="0">
                <a:latin typeface="Times New Roman" pitchFamily="18" charset="0"/>
              </a:rPr>
              <a:t>是有</a:t>
            </a:r>
            <a:r>
              <a:rPr kumimoji="1" lang="zh-CN" altLang="en-US" sz="2400" b="1" dirty="0">
                <a:latin typeface="Times New Roman" pitchFamily="18" charset="0"/>
              </a:rPr>
              <a:t>符号数，</a:t>
            </a:r>
            <a:r>
              <a:rPr kumimoji="1" lang="zh-CN" altLang="en-US" sz="2400" b="1" dirty="0" smtClean="0">
                <a:latin typeface="Times New Roman" pitchFamily="18" charset="0"/>
              </a:rPr>
              <a:t>所以可以</a:t>
            </a:r>
            <a:r>
              <a:rPr kumimoji="1" lang="zh-CN" altLang="en-US" sz="2400" b="1" dirty="0">
                <a:latin typeface="Times New Roman" pitchFamily="18" charset="0"/>
              </a:rPr>
              <a:t>实现向前方（未来）转移，也可以实现向后方（过往）转移</a:t>
            </a:r>
            <a:r>
              <a:rPr kumimoji="1" lang="zh-CN" altLang="en-US" sz="2400" b="1" dirty="0" smtClean="0">
                <a:latin typeface="Times New Roman" pitchFamily="18" charset="0"/>
              </a:rPr>
              <a:t>。</a:t>
            </a:r>
            <a:endParaRPr kumimoji="1" lang="en-US" altLang="zh-CN" sz="2400" b="1"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01258160"/>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spid="_x0000_s66660" name="Visio" r:id="rId4" imgW="2387092" imgH="316992" progId="Visio.Drawing.11">
                  <p:embed/>
                </p:oleObj>
              </mc:Choice>
              <mc:Fallback>
                <p:oleObj name="Visio" r:id="rId4" imgW="2387092" imgH="3169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210705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188641"/>
            <a:ext cx="8281988" cy="719410"/>
          </a:xfrm>
        </p:spPr>
        <p:txBody>
          <a:bodyPr/>
          <a:lstStyle/>
          <a:p>
            <a:pPr eaLnBrk="1" hangingPunct="1"/>
            <a:r>
              <a:rPr lang="en-US" altLang="zh-CN" sz="4000" b="1" dirty="0" smtClean="0">
                <a:solidFill>
                  <a:srgbClr val="0000FF"/>
                </a:solidFill>
                <a:latin typeface="微软雅黑" panose="020B0503020204020204" pitchFamily="34" charset="-122"/>
                <a:ea typeface="微软雅黑" panose="020B0503020204020204" pitchFamily="34" charset="-122"/>
              </a:rPr>
              <a:t>3.3  </a:t>
            </a:r>
            <a:r>
              <a:rPr lang="zh-CN" altLang="en-US" sz="4000" b="1" dirty="0" smtClean="0">
                <a:solidFill>
                  <a:srgbClr val="0000FF"/>
                </a:solidFill>
                <a:latin typeface="微软雅黑" panose="020B0503020204020204" pitchFamily="34" charset="-122"/>
                <a:ea typeface="微软雅黑" panose="020B0503020204020204" pitchFamily="34" charset="-122"/>
              </a:rPr>
              <a:t>分支程序设计</a:t>
            </a:r>
            <a:endParaRPr lang="zh-CN" altLang="en-US" sz="4000" dirty="0" smtClean="0">
              <a:latin typeface="微软雅黑" panose="020B0503020204020204" pitchFamily="34" charset="-122"/>
              <a:ea typeface="微软雅黑" panose="020B0503020204020204" pitchFamily="34" charset="-122"/>
            </a:endParaRPr>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090479"/>
            <a:ext cx="79216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5200"/>
              </a:lnSpc>
              <a:spcBef>
                <a:spcPts val="1800"/>
              </a:spcBef>
            </a:pPr>
            <a:r>
              <a:rPr lang="en-US" altLang="zh-CN" sz="3200" b="1" dirty="0" smtClean="0">
                <a:solidFill>
                  <a:srgbClr val="0000FF"/>
                </a:solidFill>
                <a:latin typeface="微软雅黑" panose="020B0503020204020204" pitchFamily="34" charset="-122"/>
                <a:ea typeface="微软雅黑" panose="020B0503020204020204" pitchFamily="34" charset="-122"/>
              </a:rPr>
              <a:t>3.3.1  </a:t>
            </a:r>
            <a:r>
              <a:rPr lang="zh-CN" altLang="en-US" sz="3200" b="1" dirty="0" smtClean="0">
                <a:solidFill>
                  <a:srgbClr val="0000FF"/>
                </a:solidFill>
                <a:latin typeface="微软雅黑" panose="020B0503020204020204" pitchFamily="34" charset="-122"/>
                <a:ea typeface="微软雅黑" panose="020B0503020204020204" pitchFamily="34" charset="-122"/>
              </a:rPr>
              <a:t>分支程序设计示例</a:t>
            </a:r>
            <a:endParaRPr lang="zh-CN" altLang="en-US" sz="3200" b="1" dirty="0">
              <a:solidFill>
                <a:srgbClr val="0000FF"/>
              </a:solidFill>
              <a:latin typeface="微软雅黑" panose="020B0503020204020204" pitchFamily="34" charset="-122"/>
              <a:ea typeface="微软雅黑" panose="020B0503020204020204" pitchFamily="34" charset="-122"/>
            </a:endParaRPr>
          </a:p>
          <a:p>
            <a:pPr algn="just" eaLnBrk="1" hangingPunct="1">
              <a:lnSpc>
                <a:spcPts val="5200"/>
              </a:lnSpc>
              <a:spcBef>
                <a:spcPts val="1800"/>
              </a:spcBef>
            </a:pPr>
            <a:r>
              <a:rPr lang="en-US" altLang="zh-CN" sz="3200" b="1" dirty="0" smtClean="0">
                <a:solidFill>
                  <a:srgbClr val="0000FF"/>
                </a:solidFill>
                <a:latin typeface="微软雅黑" panose="020B0503020204020204" pitchFamily="34" charset="-122"/>
                <a:ea typeface="微软雅黑" panose="020B0503020204020204" pitchFamily="34" charset="-122"/>
              </a:rPr>
              <a:t>3.3.2  </a:t>
            </a:r>
            <a:r>
              <a:rPr lang="zh-CN" altLang="en-US" sz="3200" b="1" dirty="0" smtClean="0">
                <a:solidFill>
                  <a:srgbClr val="0000FF"/>
                </a:solidFill>
                <a:latin typeface="微软雅黑" panose="020B0503020204020204" pitchFamily="34" charset="-122"/>
                <a:ea typeface="微软雅黑" panose="020B0503020204020204" pitchFamily="34" charset="-122"/>
              </a:rPr>
              <a:t>无条件和条件转移指令</a:t>
            </a:r>
            <a:endParaRPr lang="en-US" altLang="zh-CN" sz="3200" b="1" dirty="0" smtClean="0">
              <a:solidFill>
                <a:srgbClr val="0000FF"/>
              </a:solidFill>
              <a:latin typeface="微软雅黑" panose="020B0503020204020204" pitchFamily="34" charset="-122"/>
              <a:ea typeface="微软雅黑" panose="020B0503020204020204" pitchFamily="34" charset="-122"/>
            </a:endParaRPr>
          </a:p>
          <a:p>
            <a:pPr algn="just" eaLnBrk="1" hangingPunct="1">
              <a:lnSpc>
                <a:spcPts val="5200"/>
              </a:lnSpc>
              <a:spcBef>
                <a:spcPts val="1800"/>
              </a:spcBef>
            </a:pPr>
            <a:r>
              <a:rPr lang="en-US" altLang="zh-CN" sz="3200" b="1" dirty="0" smtClean="0">
                <a:solidFill>
                  <a:srgbClr val="0000FF"/>
                </a:solidFill>
                <a:latin typeface="微软雅黑" panose="020B0503020204020204" pitchFamily="34" charset="-122"/>
                <a:ea typeface="微软雅黑" panose="020B0503020204020204" pitchFamily="34" charset="-122"/>
              </a:rPr>
              <a:t>3.3.3  </a:t>
            </a:r>
            <a:r>
              <a:rPr lang="zh-CN" altLang="en-US" sz="3200" b="1" dirty="0" smtClean="0">
                <a:solidFill>
                  <a:srgbClr val="0000FF"/>
                </a:solidFill>
                <a:latin typeface="微软雅黑" panose="020B0503020204020204" pitchFamily="34" charset="-122"/>
                <a:ea typeface="微软雅黑" panose="020B0503020204020204" pitchFamily="34" charset="-122"/>
              </a:rPr>
              <a:t>多路分支的实现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一字节表示</a:t>
            </a:r>
            <a:r>
              <a:rPr kumimoji="1" lang="zh-CN" altLang="en-US" sz="2400" b="1" dirty="0">
                <a:latin typeface="+mn-ea"/>
                <a:ea typeface="+mn-ea"/>
              </a:rPr>
              <a:t>的地址差的范围是</a:t>
            </a:r>
            <a:r>
              <a:rPr kumimoji="1" lang="en-US" altLang="zh-CN" sz="2400" b="1" dirty="0">
                <a:latin typeface="+mn-ea"/>
                <a:ea typeface="+mn-ea"/>
              </a:rPr>
              <a:t>-128</a:t>
            </a:r>
            <a:r>
              <a:rPr kumimoji="1" lang="zh-CN" altLang="en-US" sz="2400" b="1" dirty="0">
                <a:latin typeface="+mn-ea"/>
                <a:ea typeface="+mn-ea"/>
              </a:rPr>
              <a:t>至</a:t>
            </a:r>
            <a:r>
              <a:rPr kumimoji="1" lang="en-US" altLang="zh-CN" sz="2400" b="1" dirty="0">
                <a:latin typeface="+mn-ea"/>
                <a:ea typeface="+mn-ea"/>
              </a:rPr>
              <a:t>+127</a:t>
            </a:r>
            <a:r>
              <a:rPr kumimoji="1" lang="zh-CN" altLang="en-US" sz="2400" b="1" dirty="0">
                <a:latin typeface="+mn-ea"/>
                <a:ea typeface="+mn-ea"/>
              </a:rPr>
              <a:t>，转移的范围比较有限</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在</a:t>
            </a:r>
            <a:r>
              <a:rPr kumimoji="1" lang="zh-CN" altLang="en-US" sz="2400" b="1" dirty="0">
                <a:latin typeface="+mn-ea"/>
                <a:ea typeface="+mn-ea"/>
              </a:rPr>
              <a:t>保护方式下（</a:t>
            </a:r>
            <a:r>
              <a:rPr kumimoji="1" lang="en-US" altLang="zh-CN" sz="2400" b="1" dirty="0">
                <a:latin typeface="+mn-ea"/>
                <a:ea typeface="+mn-ea"/>
              </a:rPr>
              <a:t>32</a:t>
            </a:r>
            <a:r>
              <a:rPr kumimoji="1" lang="zh-CN" altLang="en-US" sz="2400" b="1" dirty="0">
                <a:latin typeface="+mn-ea"/>
                <a:ea typeface="+mn-ea"/>
              </a:rPr>
              <a:t>位代码段），地址差也可以用</a:t>
            </a:r>
            <a:r>
              <a:rPr kumimoji="1" lang="en-US" altLang="zh-CN" sz="2400" b="1" dirty="0">
                <a:latin typeface="+mn-ea"/>
                <a:ea typeface="+mn-ea"/>
              </a:rPr>
              <a:t>32</a:t>
            </a:r>
            <a:r>
              <a:rPr kumimoji="1" lang="zh-CN" altLang="en-US" sz="2400" b="1" dirty="0">
                <a:latin typeface="+mn-ea"/>
                <a:ea typeface="+mn-ea"/>
              </a:rPr>
              <a:t>位来表示，这样就可以转移到段内的任何有效目标地址。</a:t>
            </a: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当汇编器能够</a:t>
            </a:r>
            <a:r>
              <a:rPr kumimoji="1" lang="zh-CN" altLang="en-US" sz="2400" b="1" dirty="0">
                <a:latin typeface="+mn-ea"/>
                <a:ea typeface="+mn-ea"/>
              </a:rPr>
              <a:t>正确地计算出地址差</a:t>
            </a:r>
            <a:r>
              <a:rPr kumimoji="1" lang="en-US" altLang="zh-CN" sz="2400" b="1" dirty="0" err="1">
                <a:latin typeface="+mn-ea"/>
                <a:ea typeface="+mn-ea"/>
              </a:rPr>
              <a:t>rel</a:t>
            </a:r>
            <a:r>
              <a:rPr kumimoji="1" lang="zh-CN" altLang="en-US" sz="2400" b="1" dirty="0" smtClean="0">
                <a:latin typeface="+mn-ea"/>
                <a:ea typeface="+mn-ea"/>
              </a:rPr>
              <a:t>，则根据</a:t>
            </a:r>
            <a:r>
              <a:rPr kumimoji="1" lang="zh-CN" altLang="en-US" sz="2400" b="1" dirty="0">
                <a:latin typeface="+mn-ea"/>
                <a:ea typeface="+mn-ea"/>
              </a:rPr>
              <a:t>地址差的大小，决定</a:t>
            </a:r>
            <a:r>
              <a:rPr kumimoji="1" lang="zh-CN" altLang="en-US" sz="2400" b="1" dirty="0" smtClean="0">
                <a:latin typeface="+mn-ea"/>
                <a:ea typeface="+mn-ea"/>
              </a:rPr>
              <a:t>采用</a:t>
            </a:r>
            <a:r>
              <a:rPr kumimoji="1" lang="en-US" altLang="zh-CN" sz="2400" b="1" dirty="0" smtClean="0">
                <a:latin typeface="+mn-ea"/>
                <a:ea typeface="+mn-ea"/>
              </a:rPr>
              <a:t>1</a:t>
            </a:r>
            <a:r>
              <a:rPr kumimoji="1" lang="zh-CN" altLang="en-US" sz="2400" b="1" dirty="0" smtClean="0">
                <a:latin typeface="+mn-ea"/>
                <a:ea typeface="+mn-ea"/>
              </a:rPr>
              <a:t>字节表示</a:t>
            </a:r>
            <a:r>
              <a:rPr kumimoji="1" lang="zh-CN" altLang="en-US" sz="2400" b="1" dirty="0">
                <a:latin typeface="+mn-ea"/>
                <a:ea typeface="+mn-ea"/>
              </a:rPr>
              <a:t>，还是</a:t>
            </a:r>
            <a:r>
              <a:rPr kumimoji="1" lang="zh-CN" altLang="en-US" sz="2400" b="1" dirty="0" smtClean="0">
                <a:latin typeface="+mn-ea"/>
                <a:ea typeface="+mn-ea"/>
              </a:rPr>
              <a:t>采用</a:t>
            </a:r>
            <a:r>
              <a:rPr kumimoji="1" lang="en-US" altLang="zh-CN" sz="2400" b="1" dirty="0" smtClean="0">
                <a:latin typeface="+mn-ea"/>
                <a:ea typeface="+mn-ea"/>
              </a:rPr>
              <a:t>4</a:t>
            </a:r>
            <a:r>
              <a:rPr kumimoji="1" lang="zh-CN" altLang="en-US" sz="2400" b="1" dirty="0" smtClean="0">
                <a:latin typeface="+mn-ea"/>
                <a:ea typeface="+mn-ea"/>
              </a:rPr>
              <a:t>字节（或</a:t>
            </a:r>
            <a:r>
              <a:rPr kumimoji="1" lang="en-US" altLang="zh-CN" sz="2400" b="1" dirty="0" smtClean="0">
                <a:latin typeface="+mn-ea"/>
                <a:ea typeface="+mn-ea"/>
              </a:rPr>
              <a:t>2</a:t>
            </a:r>
            <a:r>
              <a:rPr kumimoji="1" lang="zh-CN" altLang="en-US" sz="2400" b="1" dirty="0" smtClean="0">
                <a:latin typeface="+mn-ea"/>
                <a:ea typeface="+mn-ea"/>
              </a:rPr>
              <a:t>字节）</a:t>
            </a:r>
            <a:r>
              <a:rPr kumimoji="1" lang="zh-CN" altLang="en-US" sz="2400" b="1" dirty="0">
                <a:latin typeface="+mn-ea"/>
                <a:ea typeface="+mn-ea"/>
              </a:rPr>
              <a:t>表示。否则，汇编器可能会用较多</a:t>
            </a:r>
            <a:r>
              <a:rPr kumimoji="1" lang="zh-CN" altLang="en-US" sz="2400" b="1" dirty="0" smtClean="0">
                <a:latin typeface="+mn-ea"/>
                <a:ea typeface="+mn-ea"/>
              </a:rPr>
              <a:t>的字节数</a:t>
            </a:r>
            <a:r>
              <a:rPr kumimoji="1" lang="zh-CN" altLang="en-US" sz="2400" b="1" dirty="0">
                <a:latin typeface="+mn-ea"/>
                <a:ea typeface="+mn-ea"/>
              </a:rPr>
              <a:t>来表示地址差</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如在</a:t>
            </a:r>
            <a:r>
              <a:rPr kumimoji="1" lang="zh-CN" altLang="en-US" sz="2400" b="1" dirty="0">
                <a:latin typeface="+mn-ea"/>
                <a:ea typeface="+mn-ea"/>
              </a:rPr>
              <a:t>写程序时能估计出</a:t>
            </a:r>
            <a:r>
              <a:rPr kumimoji="1" lang="zh-CN" altLang="en-US" sz="2400" b="1" dirty="0" smtClean="0">
                <a:latin typeface="+mn-ea"/>
                <a:ea typeface="+mn-ea"/>
              </a:rPr>
              <a:t>用</a:t>
            </a:r>
            <a:r>
              <a:rPr kumimoji="1" lang="en-US" altLang="zh-CN" sz="2400" b="1" dirty="0" smtClean="0">
                <a:latin typeface="+mn-ea"/>
                <a:ea typeface="+mn-ea"/>
              </a:rPr>
              <a:t>1</a:t>
            </a:r>
            <a:r>
              <a:rPr kumimoji="1" lang="zh-CN" altLang="en-US" sz="2400" b="1" dirty="0" smtClean="0">
                <a:latin typeface="+mn-ea"/>
                <a:ea typeface="+mn-ea"/>
              </a:rPr>
              <a:t>字节就可表示</a:t>
            </a:r>
            <a:r>
              <a:rPr kumimoji="1" lang="zh-CN" altLang="en-US" sz="2400" b="1" dirty="0">
                <a:latin typeface="+mn-ea"/>
                <a:ea typeface="+mn-ea"/>
              </a:rPr>
              <a:t>地址差，那么</a:t>
            </a:r>
            <a:r>
              <a:rPr kumimoji="1" lang="zh-CN" altLang="en-US" sz="2400" b="1" dirty="0">
                <a:solidFill>
                  <a:srgbClr val="0000FF"/>
                </a:solidFill>
                <a:effectLst>
                  <a:outerShdw blurRad="38100" dist="38100" dir="2700000" algn="tl">
                    <a:srgbClr val="000000">
                      <a:alpha val="43137"/>
                    </a:srgbClr>
                  </a:outerShdw>
                </a:effectLst>
                <a:latin typeface="+mn-ea"/>
                <a:ea typeface="+mn-ea"/>
              </a:rPr>
              <a:t>可在标号前加一个汇编器操作符“</a:t>
            </a:r>
            <a:r>
              <a:rPr kumimoji="1" lang="en-US" altLang="zh-CN" sz="2400" b="1" dirty="0">
                <a:solidFill>
                  <a:srgbClr val="0000FF"/>
                </a:solidFill>
                <a:effectLst>
                  <a:outerShdw blurRad="38100" dist="38100" dir="2700000" algn="tl">
                    <a:srgbClr val="000000">
                      <a:alpha val="43137"/>
                    </a:srgbClr>
                  </a:outerShdw>
                </a:effectLst>
                <a:latin typeface="+mn-ea"/>
                <a:ea typeface="+mn-ea"/>
              </a:rPr>
              <a:t>SHORT</a:t>
            </a:r>
            <a:r>
              <a:rPr kumimoji="1" lang="en-US" altLang="zh-CN" sz="2400" b="1" dirty="0" smtClean="0">
                <a:solidFill>
                  <a:srgbClr val="0000FF"/>
                </a:solidFill>
                <a:effectLst>
                  <a:outerShdw blurRad="38100" dist="38100" dir="2700000" algn="tl">
                    <a:srgbClr val="000000">
                      <a:alpha val="43137"/>
                    </a:srgbClr>
                  </a:outerShdw>
                </a:effectLst>
                <a:latin typeface="+mn-ea"/>
                <a:ea typeface="+mn-ea"/>
              </a:rPr>
              <a:t>”</a:t>
            </a:r>
            <a:r>
              <a:rPr kumimoji="1" lang="zh-CN" altLang="en-US" sz="2400" b="1" dirty="0" smtClean="0">
                <a:latin typeface="+mn-ea"/>
                <a:ea typeface="+mn-ea"/>
              </a:rPr>
              <a:t>。</a:t>
            </a:r>
            <a:endParaRPr kumimoji="1" lang="zh-CN" altLang="en-US" sz="2400" b="1" dirty="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圆角矩形标注 6"/>
          <p:cNvSpPr/>
          <p:nvPr/>
        </p:nvSpPr>
        <p:spPr>
          <a:xfrm>
            <a:off x="4283968" y="1916832"/>
            <a:ext cx="3312368" cy="895268"/>
          </a:xfrm>
          <a:prstGeom prst="wedgeRoundRectCallout">
            <a:avLst>
              <a:gd name="adj1" fmla="val -28917"/>
              <a:gd name="adj2" fmla="val 7335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在</a:t>
            </a:r>
            <a:r>
              <a:rPr lang="en-US" altLang="zh-CN" b="1" dirty="0" smtClean="0">
                <a:solidFill>
                  <a:srgbClr val="FF0000"/>
                </a:solidFill>
                <a:effectLst>
                  <a:outerShdw blurRad="38100" dist="38100" dir="2700000" algn="tl">
                    <a:srgbClr val="000000">
                      <a:alpha val="43137"/>
                    </a:srgbClr>
                  </a:outerShdw>
                </a:effectLst>
                <a:latin typeface="+mn-ea"/>
              </a:rPr>
              <a:t>VC2010</a:t>
            </a:r>
            <a:r>
              <a:rPr lang="zh-CN" altLang="en-US" b="1" dirty="0" smtClean="0">
                <a:solidFill>
                  <a:srgbClr val="FF0000"/>
                </a:solidFill>
                <a:effectLst>
                  <a:outerShdw blurRad="38100" dist="38100" dir="2700000" algn="tl">
                    <a:srgbClr val="000000">
                      <a:alpha val="43137"/>
                    </a:srgbClr>
                  </a:outerShdw>
                </a:effectLst>
                <a:latin typeface="+mn-ea"/>
              </a:rPr>
              <a:t>嵌入汇编环境中，</a:t>
            </a:r>
            <a:endParaRPr lang="en-US" altLang="zh-CN" b="1" dirty="0" smtClean="0">
              <a:solidFill>
                <a:srgbClr val="FF0000"/>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保护方式，</a:t>
            </a:r>
            <a:r>
              <a:rPr lang="en-US" altLang="zh-CN" b="1" dirty="0" smtClean="0">
                <a:solidFill>
                  <a:srgbClr val="FF0000"/>
                </a:solidFill>
                <a:effectLst>
                  <a:outerShdw blurRad="38100" dist="38100" dir="2700000" algn="tl">
                    <a:srgbClr val="000000">
                      <a:alpha val="43137"/>
                    </a:srgbClr>
                  </a:outerShdw>
                </a:effectLst>
                <a:latin typeface="+mn-ea"/>
              </a:rPr>
              <a:t>32</a:t>
            </a:r>
            <a:r>
              <a:rPr lang="zh-CN" altLang="en-US" b="1" dirty="0" smtClean="0">
                <a:solidFill>
                  <a:srgbClr val="FF0000"/>
                </a:solidFill>
                <a:effectLst>
                  <a:outerShdw blurRad="38100" dist="38100" dir="2700000" algn="tl">
                    <a:srgbClr val="000000">
                      <a:alpha val="43137"/>
                    </a:srgbClr>
                  </a:outerShdw>
                </a:effectLst>
                <a:latin typeface="+mn-ea"/>
              </a:rPr>
              <a:t>位代码段。</a:t>
            </a:r>
            <a:endParaRPr lang="en-US" altLang="zh-CN" b="1" dirty="0" smtClean="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06556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8806">
                                            <p:txEl>
                                              <p:pRg st="3" end="3"/>
                                            </p:txEl>
                                          </p:spTgt>
                                        </p:tgtEl>
                                        <p:attrNameLst>
                                          <p:attrName>style.visibility</p:attrName>
                                        </p:attrNameLst>
                                      </p:cBhvr>
                                      <p:to>
                                        <p:strVal val="visible"/>
                                      </p:to>
                                    </p:set>
                                    <p:anim calcmode="lin" valueType="num">
                                      <p:cBhvr additive="base">
                                        <p:cTn id="12" dur="500" fill="hold"/>
                                        <p:tgtEl>
                                          <p:spTgt spid="58880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8806">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88806">
                                            <p:txEl>
                                              <p:pRg st="4" end="4"/>
                                            </p:txEl>
                                          </p:spTgt>
                                        </p:tgtEl>
                                        <p:attrNameLst>
                                          <p:attrName>style.visibility</p:attrName>
                                        </p:attrNameLst>
                                      </p:cBhvr>
                                      <p:to>
                                        <p:strVal val="visible"/>
                                      </p:to>
                                    </p:set>
                                    <p:anim calcmode="lin" valueType="num">
                                      <p:cBhvr additive="base">
                                        <p:cTn id="16" dur="500" fill="hold"/>
                                        <p:tgtEl>
                                          <p:spTgt spid="588806">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888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相对转移</a:t>
            </a:r>
            <a:endParaRPr kumimoji="1" lang="en-US" altLang="zh-CN" sz="2400" b="1" dirty="0">
              <a:latin typeface="Times New Roman" pitchFamily="18" charset="0"/>
            </a:endParaRPr>
          </a:p>
          <a:p>
            <a:pPr>
              <a:lnSpc>
                <a:spcPts val="3600"/>
              </a:lnSpc>
              <a:spcBef>
                <a:spcPts val="1200"/>
              </a:spcBef>
            </a:pPr>
            <a:r>
              <a:rPr kumimoji="1" lang="zh-CN" altLang="en-US" sz="2400" b="1" dirty="0" smtClean="0">
                <a:latin typeface="+mn-ea"/>
                <a:ea typeface="+mn-ea"/>
              </a:rPr>
              <a:t>这种</a:t>
            </a:r>
            <a:r>
              <a:rPr kumimoji="1" lang="zh-CN" altLang="en-US" sz="2400" b="1" dirty="0">
                <a:latin typeface="+mn-ea"/>
                <a:ea typeface="+mn-ea"/>
              </a:rPr>
              <a:t>利用目标地址与转移指令所处地址之间的差值来表示转移目标地址的转移方式，也被称为</a:t>
            </a:r>
            <a:r>
              <a:rPr kumimoji="1" lang="zh-CN" altLang="en-US" sz="2400" b="1" dirty="0">
                <a:solidFill>
                  <a:srgbClr val="0000FF"/>
                </a:solidFill>
                <a:latin typeface="微软雅黑" panose="020B0503020204020204" pitchFamily="34" charset="-122"/>
                <a:ea typeface="微软雅黑" panose="020B0503020204020204" pitchFamily="34" charset="-122"/>
              </a:rPr>
              <a:t>相对转移</a:t>
            </a:r>
            <a:r>
              <a:rPr kumimoji="1" lang="zh-CN" altLang="en-US" sz="2400" b="1" dirty="0" smtClean="0">
                <a:latin typeface="+mn-ea"/>
                <a:ea typeface="+mn-ea"/>
              </a:rPr>
              <a:t>。</a:t>
            </a:r>
            <a:endParaRPr kumimoji="1" lang="en-US" altLang="zh-CN" sz="2400" b="1" dirty="0" smtClean="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755576" y="3731262"/>
            <a:ext cx="4752528" cy="705850"/>
          </a:xfrm>
          <a:prstGeom prst="wedgeRoundRectCallout">
            <a:avLst>
              <a:gd name="adj1" fmla="val -16538"/>
              <a:gd name="adj2" fmla="val -9884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kumimoji="1" lang="zh-CN" altLang="en-US" sz="2000" b="1" dirty="0" smtClean="0">
                <a:solidFill>
                  <a:srgbClr val="FF0000"/>
                </a:solidFill>
                <a:effectLst>
                  <a:outerShdw blurRad="38100" dist="38100" dir="2700000" algn="tl">
                    <a:srgbClr val="000000">
                      <a:alpha val="43137"/>
                    </a:srgbClr>
                  </a:outerShdw>
                </a:effectLst>
                <a:latin typeface="+mn-ea"/>
              </a:rPr>
              <a:t>相对</a:t>
            </a:r>
            <a:r>
              <a:rPr kumimoji="1" lang="zh-CN" altLang="en-US" sz="2000" b="1" dirty="0">
                <a:solidFill>
                  <a:srgbClr val="FF0000"/>
                </a:solidFill>
                <a:effectLst>
                  <a:outerShdw blurRad="38100" dist="38100" dir="2700000" algn="tl">
                    <a:srgbClr val="000000">
                      <a:alpha val="43137"/>
                    </a:srgbClr>
                  </a:outerShdw>
                </a:effectLst>
                <a:latin typeface="+mn-ea"/>
              </a:rPr>
              <a:t>转移有利于程序的</a:t>
            </a:r>
            <a:r>
              <a:rPr kumimoji="1" lang="zh-CN" altLang="en-US" sz="2000" b="1" dirty="0" smtClean="0">
                <a:solidFill>
                  <a:srgbClr val="FF0000"/>
                </a:solidFill>
                <a:effectLst>
                  <a:outerShdw blurRad="38100" dist="38100" dir="2700000" algn="tl">
                    <a:srgbClr val="000000">
                      <a:alpha val="43137"/>
                    </a:srgbClr>
                  </a:outerShdw>
                </a:effectLst>
                <a:latin typeface="+mn-ea"/>
              </a:rPr>
              <a:t>浮动！</a:t>
            </a:r>
            <a:endParaRPr kumimoji="1" lang="zh-CN" altLang="en-US" sz="2000"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941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20665"/>
            <a:ext cx="7924800" cy="22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buFont typeface="Arial" panose="020B0604020202020204" pitchFamily="34" charset="0"/>
              <a:buChar char="•"/>
            </a:pPr>
            <a:r>
              <a:rPr kumimoji="1" lang="zh-CN" altLang="en-US" sz="2400" b="1" dirty="0">
                <a:latin typeface="+mn-ea"/>
                <a:ea typeface="+mn-ea"/>
              </a:rPr>
              <a:t>指令使控制无条件地转移到由操作数</a:t>
            </a:r>
            <a:r>
              <a:rPr kumimoji="1" lang="en-US" altLang="zh-CN" sz="2400" b="1" dirty="0">
                <a:latin typeface="+mn-ea"/>
                <a:ea typeface="+mn-ea"/>
              </a:rPr>
              <a:t>OPRD</a:t>
            </a:r>
            <a:r>
              <a:rPr kumimoji="1" lang="zh-CN" altLang="en-US" sz="2400" b="1" dirty="0">
                <a:latin typeface="+mn-ea"/>
                <a:ea typeface="+mn-ea"/>
              </a:rPr>
              <a:t>的内容给定的目标地址处</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ct val="120000"/>
              </a:lnSpc>
              <a:buFont typeface="Arial" panose="020B0604020202020204" pitchFamily="34" charset="0"/>
              <a:buChar char="•"/>
            </a:pPr>
            <a:r>
              <a:rPr kumimoji="1" lang="zh-CN" altLang="en-US" sz="2400" b="1" dirty="0" smtClean="0">
                <a:latin typeface="+mn-ea"/>
                <a:ea typeface="+mn-ea"/>
              </a:rPr>
              <a:t>在</a:t>
            </a:r>
            <a:r>
              <a:rPr kumimoji="1" lang="zh-CN" altLang="en-US" sz="2400" b="1" dirty="0">
                <a:latin typeface="+mn-ea"/>
                <a:ea typeface="+mn-ea"/>
              </a:rPr>
              <a:t>保护方式下（</a:t>
            </a:r>
            <a:r>
              <a:rPr kumimoji="1" lang="en-US" altLang="zh-CN" sz="2400" b="1" dirty="0">
                <a:latin typeface="+mn-ea"/>
                <a:ea typeface="+mn-ea"/>
              </a:rPr>
              <a:t>32</a:t>
            </a:r>
            <a:r>
              <a:rPr kumimoji="1" lang="zh-CN" altLang="en-US" sz="2400" b="1" dirty="0">
                <a:latin typeface="+mn-ea"/>
                <a:ea typeface="+mn-ea"/>
              </a:rPr>
              <a:t>位代码段），</a:t>
            </a:r>
            <a:r>
              <a:rPr kumimoji="1" lang="en-US" altLang="zh-CN" sz="2400" b="1" dirty="0">
                <a:latin typeface="+mn-ea"/>
                <a:ea typeface="+mn-ea"/>
              </a:rPr>
              <a:t>OPRD</a:t>
            </a:r>
            <a:r>
              <a:rPr kumimoji="1" lang="zh-CN" altLang="en-US" sz="2400" b="1" dirty="0">
                <a:latin typeface="+mn-ea"/>
                <a:ea typeface="+mn-ea"/>
              </a:rPr>
              <a:t>是</a:t>
            </a:r>
            <a:r>
              <a:rPr kumimoji="1" lang="en-US" altLang="zh-CN" sz="2400" b="1" dirty="0">
                <a:latin typeface="+mn-ea"/>
                <a:ea typeface="+mn-ea"/>
              </a:rPr>
              <a:t>32</a:t>
            </a:r>
            <a:r>
              <a:rPr kumimoji="1" lang="zh-CN" altLang="en-US" sz="2400" b="1" dirty="0">
                <a:latin typeface="+mn-ea"/>
                <a:ea typeface="+mn-ea"/>
              </a:rPr>
              <a:t>位通用寄存器或者双字存储单元，其内容直接被装入指令指针寄存器</a:t>
            </a:r>
            <a:r>
              <a:rPr kumimoji="1" lang="en-US" altLang="zh-CN" sz="2400" b="1" dirty="0">
                <a:latin typeface="+mn-ea"/>
                <a:ea typeface="+mn-ea"/>
              </a:rPr>
              <a:t>EIP</a:t>
            </a:r>
            <a:r>
              <a:rPr kumimoji="1" lang="zh-CN" altLang="en-US" sz="2400" b="1" dirty="0">
                <a:latin typeface="+mn-ea"/>
                <a:ea typeface="+mn-ea"/>
              </a:rPr>
              <a:t>，从而实现转移。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smtClean="0">
                <a:latin typeface="Times New Roman" pitchFamily="18" charset="0"/>
              </a:rPr>
              <a:t>转移指令的</a:t>
            </a:r>
            <a:r>
              <a:rPr kumimoji="1" lang="zh-CN" altLang="en-US" sz="2400" b="1" dirty="0">
                <a:latin typeface="Times New Roman" pitchFamily="18" charset="0"/>
              </a:rPr>
              <a:t>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smtClean="0">
                <a:solidFill>
                  <a:srgbClr val="FFFF00"/>
                </a:solidFill>
                <a:latin typeface="Times New Roman" pitchFamily="18" charset="0"/>
              </a:rPr>
              <a:t>JMP     ORRD</a:t>
            </a:r>
            <a:endParaRPr kumimoji="1" lang="en-US" altLang="zh-CN" sz="2400" b="1" dirty="0">
              <a:solidFill>
                <a:srgbClr val="FFFF00"/>
              </a:solidFill>
              <a:latin typeface="Times New Roman" pitchFamily="18" charset="0"/>
            </a:endParaRPr>
          </a:p>
        </p:txBody>
      </p:sp>
      <p:sp>
        <p:nvSpPr>
          <p:cNvPr id="9" name="圆角矩形标注 8"/>
          <p:cNvSpPr/>
          <p:nvPr/>
        </p:nvSpPr>
        <p:spPr>
          <a:xfrm>
            <a:off x="2483768" y="5301208"/>
            <a:ext cx="3312368" cy="895268"/>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在</a:t>
            </a:r>
            <a:r>
              <a:rPr lang="en-US" altLang="zh-CN" b="1" dirty="0" smtClean="0">
                <a:solidFill>
                  <a:srgbClr val="FF0000"/>
                </a:solidFill>
                <a:effectLst>
                  <a:outerShdw blurRad="38100" dist="38100" dir="2700000" algn="tl">
                    <a:srgbClr val="000000">
                      <a:alpha val="43137"/>
                    </a:srgbClr>
                  </a:outerShdw>
                </a:effectLst>
                <a:latin typeface="+mn-ea"/>
              </a:rPr>
              <a:t>VC2010</a:t>
            </a:r>
            <a:r>
              <a:rPr lang="zh-CN" altLang="en-US" b="1" dirty="0" smtClean="0">
                <a:solidFill>
                  <a:srgbClr val="FF0000"/>
                </a:solidFill>
                <a:effectLst>
                  <a:outerShdw blurRad="38100" dist="38100" dir="2700000" algn="tl">
                    <a:srgbClr val="000000">
                      <a:alpha val="43137"/>
                    </a:srgbClr>
                  </a:outerShdw>
                </a:effectLst>
                <a:latin typeface="+mn-ea"/>
              </a:rPr>
              <a:t>嵌入汇编环境中，</a:t>
            </a:r>
            <a:endParaRPr lang="en-US" altLang="zh-CN" b="1" dirty="0" smtClean="0">
              <a:solidFill>
                <a:srgbClr val="FF0000"/>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保护方式，</a:t>
            </a:r>
            <a:r>
              <a:rPr lang="en-US" altLang="zh-CN" b="1" dirty="0" smtClean="0">
                <a:solidFill>
                  <a:srgbClr val="FF0000"/>
                </a:solidFill>
                <a:effectLst>
                  <a:outerShdw blurRad="38100" dist="38100" dir="2700000" algn="tl">
                    <a:srgbClr val="000000">
                      <a:alpha val="43137"/>
                    </a:srgbClr>
                  </a:outerShdw>
                </a:effectLst>
                <a:latin typeface="+mn-ea"/>
              </a:rPr>
              <a:t>32</a:t>
            </a:r>
            <a:r>
              <a:rPr lang="zh-CN" altLang="en-US" b="1" dirty="0" smtClean="0">
                <a:solidFill>
                  <a:srgbClr val="FF0000"/>
                </a:solidFill>
                <a:effectLst>
                  <a:outerShdw blurRad="38100" dist="38100" dir="2700000" algn="tl">
                    <a:srgbClr val="000000">
                      <a:alpha val="43137"/>
                    </a:srgbClr>
                  </a:outerShdw>
                </a:effectLst>
                <a:latin typeface="+mn-ea"/>
              </a:rPr>
              <a:t>位代码段。</a:t>
            </a:r>
            <a:endParaRPr lang="en-US" altLang="zh-CN" b="1" dirty="0" smtClean="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9541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smtClean="0">
                <a:latin typeface="Times New Roman" pitchFamily="18" charset="0"/>
              </a:rPr>
              <a:t>转移指令的示例</a:t>
            </a:r>
            <a:endParaRPr kumimoji="1" lang="zh-CN" altLang="en-US" sz="2400" b="1" dirty="0">
              <a:latin typeface="Times New Roman" pitchFamily="18" charset="0"/>
            </a:endParaRPr>
          </a:p>
        </p:txBody>
      </p:sp>
      <p:sp>
        <p:nvSpPr>
          <p:cNvPr id="8" name="矩形 7"/>
          <p:cNvSpPr/>
          <p:nvPr/>
        </p:nvSpPr>
        <p:spPr>
          <a:xfrm>
            <a:off x="647700" y="2334359"/>
            <a:ext cx="8532812" cy="810478"/>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JMP   </a:t>
            </a:r>
            <a:r>
              <a:rPr lang="en-US" altLang="zh-CN" sz="2000" b="1" dirty="0">
                <a:effectLst>
                  <a:outerShdw blurRad="38100" dist="38100" dir="2700000" algn="tl">
                    <a:srgbClr val="000000">
                      <a:alpha val="43137"/>
                    </a:srgbClr>
                  </a:outerShdw>
                </a:effectLst>
                <a:latin typeface="+mn-ea"/>
                <a:ea typeface="+mn-ea"/>
              </a:rPr>
              <a:t>ECX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目标地址是</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寄存器的内容</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JMP   </a:t>
            </a:r>
            <a:r>
              <a:rPr lang="en-US" altLang="zh-CN" sz="2000" b="1" dirty="0">
                <a:effectLst>
                  <a:outerShdw blurRad="38100" dist="38100" dir="2700000" algn="tl">
                    <a:srgbClr val="000000">
                      <a:alpha val="43137"/>
                    </a:srgbClr>
                  </a:outerShdw>
                </a:effectLst>
                <a:latin typeface="+mn-ea"/>
                <a:ea typeface="+mn-ea"/>
              </a:rPr>
              <a:t>DWORD  PTR  [EBX]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目标</a:t>
            </a:r>
            <a:r>
              <a:rPr lang="zh-CN" altLang="en-US" sz="2000" b="1" dirty="0">
                <a:effectLst>
                  <a:outerShdw blurRad="38100" dist="38100" dir="2700000" algn="tl">
                    <a:srgbClr val="000000">
                      <a:alpha val="43137"/>
                    </a:srgbClr>
                  </a:outerShdw>
                </a:effectLst>
                <a:latin typeface="+mn-ea"/>
                <a:ea typeface="+mn-ea"/>
              </a:rPr>
              <a:t>地址是由</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所</a:t>
            </a:r>
            <a:r>
              <a:rPr lang="zh-CN" altLang="en-US" sz="2000" b="1" dirty="0" smtClean="0">
                <a:effectLst>
                  <a:outerShdw blurRad="38100" dist="38100" dir="2700000" algn="tl">
                    <a:srgbClr val="000000">
                      <a:alpha val="43137"/>
                    </a:srgbClr>
                  </a:outerShdw>
                </a:effectLst>
                <a:latin typeface="+mn-ea"/>
                <a:ea typeface="+mn-ea"/>
              </a:rPr>
              <a:t>指向双</a:t>
            </a:r>
            <a:r>
              <a:rPr lang="zh-CN" altLang="en-US" sz="2000" b="1" dirty="0">
                <a:effectLst>
                  <a:outerShdw blurRad="38100" dist="38100" dir="2700000" algn="tl">
                    <a:srgbClr val="000000">
                      <a:alpha val="43137"/>
                    </a:srgbClr>
                  </a:outerShdw>
                </a:effectLst>
                <a:latin typeface="+mn-ea"/>
                <a:ea typeface="+mn-ea"/>
              </a:rPr>
              <a:t>字存储单元内容</a:t>
            </a:r>
            <a:endParaRPr lang="en-US" altLang="zh-CN" sz="2000" b="1" dirty="0" smtClean="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7778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演示程序</a:t>
            </a:r>
            <a:r>
              <a:rPr lang="en-US" altLang="zh-CN" sz="2800" b="1" dirty="0" smtClean="0">
                <a:solidFill>
                  <a:srgbClr val="0000FF"/>
                </a:solidFill>
              </a:rPr>
              <a:t>dp318</a:t>
            </a:r>
            <a:endParaRPr lang="zh-CN" altLang="en-US" sz="2800" b="1" dirty="0">
              <a:solidFill>
                <a:srgbClr val="0000FF"/>
              </a:solidFill>
            </a:endParaRPr>
          </a:p>
        </p:txBody>
      </p:sp>
      <p:sp>
        <p:nvSpPr>
          <p:cNvPr id="8" name="矩形 7"/>
          <p:cNvSpPr/>
          <p:nvPr/>
        </p:nvSpPr>
        <p:spPr>
          <a:xfrm>
            <a:off x="647700" y="1628800"/>
            <a:ext cx="8532812"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char  </a:t>
            </a:r>
            <a:r>
              <a:rPr lang="en-US" altLang="zh-CN" sz="2000" b="1" dirty="0">
                <a:effectLst>
                  <a:outerShdw blurRad="38100" dist="38100" dir="2700000" algn="tl">
                    <a:srgbClr val="000000">
                      <a:alpha val="43137"/>
                    </a:srgbClr>
                  </a:outerShdw>
                </a:effectLst>
                <a:latin typeface="+mn-ea"/>
                <a:ea typeface="+mn-ea"/>
              </a:rPr>
              <a:t>flag1='0', flag2='0', flag3='0';</a:t>
            </a:r>
          </a:p>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存放转移地址</a:t>
            </a:r>
          </a:p>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EAX, STEP2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取得第二步的开始地址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err="1">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EAX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保存到存储单元</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EDX, STEP1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取得第一步的开始地址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EDX</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a:t>
            </a:r>
            <a:r>
              <a:rPr lang="zh-CN" altLang="en-US" sz="2000" b="1" dirty="0" smtClean="0">
                <a:effectLst>
                  <a:outerShdw blurRad="38100" dist="38100" dir="2700000" algn="tl">
                    <a:srgbClr val="000000">
                      <a:alpha val="43137"/>
                    </a:srgbClr>
                  </a:outerShdw>
                </a:effectLst>
                <a:latin typeface="+mn-ea"/>
                <a:ea typeface="+mn-ea"/>
              </a:rPr>
              <a:t>第一步</a:t>
            </a:r>
            <a:endParaRPr lang="zh-CN" altLang="en-US" sz="2000" b="1" dirty="0">
              <a:effectLst>
                <a:outerShdw blurRad="38100" dist="38100" dir="2700000" algn="tl">
                  <a:srgbClr val="000000">
                    <a:alpha val="43137"/>
                  </a:srgbClr>
                </a:outerShdw>
              </a:effectLst>
              <a:latin typeface="+mn-ea"/>
              <a:ea typeface="+mn-ea"/>
            </a:endParaRP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STEP2</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flag2, 'B'</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STEP3</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转移到第三</a:t>
            </a:r>
            <a:r>
              <a:rPr lang="zh-CN" altLang="en-US" sz="2000" b="1" dirty="0" smtClean="0">
                <a:effectLst>
                  <a:outerShdw blurRad="38100" dist="38100" dir="2700000" algn="tl">
                    <a:srgbClr val="000000">
                      <a:alpha val="43137"/>
                    </a:srgbClr>
                  </a:outerShdw>
                </a:effectLst>
                <a:latin typeface="+mn-ea"/>
                <a:ea typeface="+mn-ea"/>
              </a:rPr>
              <a:t>步</a:t>
            </a:r>
            <a:endParaRPr lang="zh-CN" altLang="en-US" sz="20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5868144" y="952252"/>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rPr>
              <a:t>演示无条件</a:t>
            </a:r>
            <a:r>
              <a:rPr lang="zh-CN" altLang="en-US" sz="2000" b="1" dirty="0">
                <a:solidFill>
                  <a:srgbClr val="0000FF"/>
                </a:solidFill>
                <a:effectLst>
                  <a:outerShdw blurRad="38100" dist="38100" dir="2700000" algn="tl">
                    <a:srgbClr val="000000">
                      <a:alpha val="43137"/>
                    </a:srgbClr>
                  </a:outerShdw>
                </a:effectLst>
              </a:rPr>
              <a:t>段内转移指令的使用</a:t>
            </a:r>
            <a:endParaRPr lang="zh-CN" altLang="en-US" dirty="0">
              <a:solidFill>
                <a:srgbClr val="0000FF"/>
              </a:solidFill>
            </a:endParaRPr>
          </a:p>
        </p:txBody>
      </p:sp>
      <p:sp>
        <p:nvSpPr>
          <p:cNvPr id="7" name="矩形标注 6"/>
          <p:cNvSpPr/>
          <p:nvPr/>
        </p:nvSpPr>
        <p:spPr>
          <a:xfrm>
            <a:off x="2483768" y="5445224"/>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
        <p:nvSpPr>
          <p:cNvPr id="9" name="矩形标注 8"/>
          <p:cNvSpPr/>
          <p:nvPr/>
        </p:nvSpPr>
        <p:spPr>
          <a:xfrm>
            <a:off x="4537298" y="5661248"/>
            <a:ext cx="1800200" cy="432048"/>
          </a:xfrm>
          <a:prstGeom prst="wedgeRectCallout">
            <a:avLst>
              <a:gd name="adj1" fmla="val -83030"/>
              <a:gd name="adj2" fmla="val 12820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a:solidFill>
                  <a:srgbClr val="0000FF"/>
                </a:solidFill>
                <a:effectLst>
                  <a:outerShdw blurRad="38100" dist="38100" dir="2700000" algn="tl">
                    <a:srgbClr val="000000">
                      <a:alpha val="43137"/>
                    </a:srgbClr>
                  </a:outerShdw>
                </a:effectLst>
              </a:rPr>
              <a:t>段内直接转移</a:t>
            </a:r>
          </a:p>
        </p:txBody>
      </p:sp>
    </p:spTree>
    <p:extLst>
      <p:ext uri="{BB962C8B-B14F-4D97-AF65-F5344CB8AC3E}">
        <p14:creationId xmlns:p14="http://schemas.microsoft.com/office/powerpoint/2010/main" val="356785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演示程序</a:t>
            </a:r>
            <a:r>
              <a:rPr lang="en-US" altLang="zh-CN" sz="2800" b="1" dirty="0" smtClean="0">
                <a:solidFill>
                  <a:srgbClr val="0000FF"/>
                </a:solidFill>
              </a:rPr>
              <a:t>dp318</a:t>
            </a:r>
            <a:endParaRPr lang="zh-CN" altLang="en-US" sz="2800" b="1" dirty="0">
              <a:solidFill>
                <a:srgbClr val="0000FF"/>
              </a:solidFill>
            </a:endParaRPr>
          </a:p>
        </p:txBody>
      </p:sp>
      <p:sp>
        <p:nvSpPr>
          <p:cNvPr id="8" name="矩形 7"/>
          <p:cNvSpPr/>
          <p:nvPr/>
        </p:nvSpPr>
        <p:spPr>
          <a:xfrm>
            <a:off x="647700" y="1829236"/>
            <a:ext cx="8532812" cy="3760004"/>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STEP1</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flag1, 'A'</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ptonext</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转移到第二</a:t>
            </a:r>
            <a:r>
              <a:rPr lang="zh-CN" altLang="en-US" sz="2000" b="1" dirty="0" smtClean="0">
                <a:effectLst>
                  <a:outerShdw blurRad="38100" dist="38100" dir="2700000" algn="tl">
                    <a:srgbClr val="000000">
                      <a:alpha val="43137"/>
                    </a:srgbClr>
                  </a:outerShdw>
                </a:effectLst>
                <a:latin typeface="+mn-ea"/>
                <a:ea typeface="+mn-ea"/>
              </a:rPr>
              <a:t>步</a:t>
            </a:r>
            <a:endParaRPr lang="zh-CN" altLang="en-US" sz="2000" b="1" dirty="0">
              <a:effectLst>
                <a:outerShdw blurRad="38100" dist="38100" dir="2700000" algn="tl">
                  <a:srgbClr val="000000">
                    <a:alpha val="43137"/>
                  </a:srgbClr>
                </a:outerShdw>
              </a:effectLst>
              <a:latin typeface="+mn-ea"/>
              <a:ea typeface="+mn-ea"/>
            </a:endParaRP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STEP3</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flag3, 'C'</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c,%c,%c</a:t>
            </a:r>
            <a:r>
              <a:rPr lang="en-US" altLang="zh-CN" sz="2000" b="1" dirty="0">
                <a:effectLst>
                  <a:outerShdw blurRad="38100" dist="38100" dir="2700000" algn="tl">
                    <a:srgbClr val="000000">
                      <a:alpha val="43137"/>
                    </a:srgbClr>
                  </a:outerShdw>
                </a:effectLst>
                <a:latin typeface="+mn-ea"/>
                <a:ea typeface="+mn-ea"/>
              </a:rPr>
              <a:t>\n",flag1,flag2,flag3);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solidFill>
                  <a:srgbClr val="FF0000"/>
                </a:solidFill>
                <a:effectLst>
                  <a:outerShdw blurRad="38100" dist="38100" dir="2700000" algn="tl">
                    <a:srgbClr val="000000">
                      <a:alpha val="43137"/>
                    </a:srgbClr>
                  </a:outerShdw>
                </a:effectLst>
                <a:latin typeface="+mn-ea"/>
                <a:ea typeface="+mn-ea"/>
              </a:rPr>
              <a:t>A,B,C</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5" name="圆角矩形标注 4"/>
          <p:cNvSpPr/>
          <p:nvPr/>
        </p:nvSpPr>
        <p:spPr>
          <a:xfrm>
            <a:off x="4283968" y="5260372"/>
            <a:ext cx="4104456"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根据显示结果，可知执行顺序。</a:t>
            </a:r>
            <a:endParaRPr lang="en-US" altLang="zh-CN" b="1" dirty="0" smtClean="0">
              <a:solidFill>
                <a:schemeClr val="tx1"/>
              </a:solidFill>
              <a:effectLst>
                <a:outerShdw blurRad="38100" dist="38100" dir="2700000" algn="tl">
                  <a:srgbClr val="000000">
                    <a:alpha val="43137"/>
                  </a:srgbClr>
                </a:outerShdw>
              </a:effectLst>
              <a:latin typeface="+mn-ea"/>
            </a:endParaRPr>
          </a:p>
        </p:txBody>
      </p:sp>
      <p:sp>
        <p:nvSpPr>
          <p:cNvPr id="6" name="矩形标注 5"/>
          <p:cNvSpPr/>
          <p:nvPr/>
        </p:nvSpPr>
        <p:spPr>
          <a:xfrm>
            <a:off x="3635896" y="3356992"/>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Tree>
    <p:extLst>
      <p:ext uri="{BB962C8B-B14F-4D97-AF65-F5344CB8AC3E}">
        <p14:creationId xmlns:p14="http://schemas.microsoft.com/office/powerpoint/2010/main" val="38852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段间</a:t>
            </a:r>
            <a:r>
              <a:rPr kumimoji="1" lang="zh-CN" altLang="en-US" sz="2400" b="1" dirty="0" smtClean="0">
                <a:latin typeface="Times New Roman" pitchFamily="18" charset="0"/>
              </a:rPr>
              <a:t>转移指令</a:t>
            </a:r>
            <a:endParaRPr kumimoji="1" lang="zh-CN" altLang="en-US" sz="2400" b="1" dirty="0">
              <a:latin typeface="Times New Roman" pitchFamily="18" charset="0"/>
            </a:endParaRPr>
          </a:p>
        </p:txBody>
      </p:sp>
      <p:sp>
        <p:nvSpPr>
          <p:cNvPr id="10" name="Text Box 5"/>
          <p:cNvSpPr txBox="1">
            <a:spLocks noChangeArrowheads="1"/>
          </p:cNvSpPr>
          <p:nvPr/>
        </p:nvSpPr>
        <p:spPr bwMode="auto">
          <a:xfrm>
            <a:off x="611188" y="2204864"/>
            <a:ext cx="7924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Arial" panose="020B0604020202020204" pitchFamily="34" charset="0"/>
              <a:buChar char="•"/>
            </a:pPr>
            <a:r>
              <a:rPr kumimoji="1" lang="zh-CN" altLang="en-US" sz="2400" b="1" dirty="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a:t>
            </a:r>
            <a:r>
              <a:rPr kumimoji="1" lang="zh-CN" altLang="en-US" sz="2400" b="1" dirty="0">
                <a:solidFill>
                  <a:srgbClr val="FF0000"/>
                </a:solidFill>
                <a:effectLst>
                  <a:outerShdw blurRad="38100" dist="38100" dir="2700000" algn="tl">
                    <a:srgbClr val="000000">
                      <a:alpha val="43137"/>
                    </a:srgbClr>
                  </a:outerShdw>
                </a:effectLst>
                <a:latin typeface="+mn-ea"/>
                <a:ea typeface="+mn-ea"/>
              </a:rPr>
              <a:t>直接</a:t>
            </a:r>
            <a:r>
              <a:rPr kumimoji="1" lang="zh-CN" altLang="en-US" sz="2400" b="1" dirty="0">
                <a:latin typeface="+mn-ea"/>
                <a:ea typeface="+mn-ea"/>
              </a:rPr>
              <a:t>转移指令的使用格式与</a:t>
            </a:r>
            <a:r>
              <a:rPr kumimoji="1" lang="zh-CN" altLang="en-US" sz="2400" b="1" dirty="0" smtClean="0">
                <a:latin typeface="+mn-ea"/>
                <a:ea typeface="+mn-ea"/>
              </a:rPr>
              <a:t>上述无条件</a:t>
            </a:r>
            <a:r>
              <a:rPr kumimoji="1" lang="zh-CN" altLang="en-US" sz="2400" b="1" dirty="0">
                <a:latin typeface="+mn-ea"/>
                <a:ea typeface="+mn-ea"/>
              </a:rPr>
              <a:t>段内直接转移指令</a:t>
            </a:r>
            <a:r>
              <a:rPr kumimoji="1" lang="zh-CN" altLang="en-US" sz="2400" b="1" dirty="0" smtClean="0">
                <a:latin typeface="+mn-ea"/>
                <a:ea typeface="+mn-ea"/>
              </a:rPr>
              <a:t>相类似。</a:t>
            </a:r>
            <a:endParaRPr kumimoji="1" lang="en-US" altLang="zh-CN" sz="2400" b="1" dirty="0" smtClean="0">
              <a:latin typeface="+mn-ea"/>
              <a:ea typeface="+mn-ea"/>
            </a:endParaRPr>
          </a:p>
          <a:p>
            <a:pPr marL="342900" indent="-342900">
              <a:lnSpc>
                <a:spcPts val="3600"/>
              </a:lnSpc>
              <a:spcBef>
                <a:spcPts val="600"/>
              </a:spcBef>
              <a:buFont typeface="Arial" panose="020B0604020202020204" pitchFamily="34" charset="0"/>
              <a:buChar char="•"/>
            </a:pPr>
            <a:r>
              <a:rPr kumimoji="1" lang="zh-CN" altLang="en-US" sz="2400" b="1" dirty="0" smtClean="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a:t>
            </a:r>
            <a:r>
              <a:rPr kumimoji="1" lang="zh-CN" altLang="en-US" sz="2400" b="1" dirty="0">
                <a:solidFill>
                  <a:srgbClr val="FF0000"/>
                </a:solidFill>
                <a:effectLst>
                  <a:outerShdw blurRad="38100" dist="38100" dir="2700000" algn="tl">
                    <a:srgbClr val="000000">
                      <a:alpha val="43137"/>
                    </a:srgbClr>
                  </a:outerShdw>
                </a:effectLst>
                <a:latin typeface="+mn-ea"/>
                <a:ea typeface="+mn-ea"/>
              </a:rPr>
              <a:t>间接</a:t>
            </a:r>
            <a:r>
              <a:rPr kumimoji="1" lang="zh-CN" altLang="en-US" sz="2400" b="1" dirty="0">
                <a:latin typeface="+mn-ea"/>
                <a:ea typeface="+mn-ea"/>
              </a:rPr>
              <a:t>转移指令的使用格式和</a:t>
            </a:r>
            <a:r>
              <a:rPr kumimoji="1" lang="zh-CN" altLang="en-US" sz="2400" b="1" dirty="0" smtClean="0">
                <a:latin typeface="+mn-ea"/>
                <a:ea typeface="+mn-ea"/>
              </a:rPr>
              <a:t>上述无条件</a:t>
            </a:r>
            <a:r>
              <a:rPr kumimoji="1" lang="zh-CN" altLang="en-US" sz="2400" b="1" dirty="0">
                <a:latin typeface="+mn-ea"/>
                <a:ea typeface="+mn-ea"/>
              </a:rPr>
              <a:t>段内间接转移指令相类似</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600"/>
              </a:lnSpc>
              <a:spcBef>
                <a:spcPts val="600"/>
              </a:spcBef>
              <a:buFont typeface="Arial" panose="020B0604020202020204" pitchFamily="34" charset="0"/>
              <a:buChar char="•"/>
            </a:pPr>
            <a:r>
              <a:rPr kumimoji="1" lang="zh-CN" altLang="en-US" sz="2400" b="1" dirty="0" smtClean="0">
                <a:latin typeface="+mn-ea"/>
                <a:ea typeface="+mn-ea"/>
              </a:rPr>
              <a:t>由于</a:t>
            </a:r>
            <a:r>
              <a:rPr kumimoji="1" lang="zh-CN" altLang="en-US" sz="2400" b="1" dirty="0">
                <a:latin typeface="+mn-ea"/>
                <a:ea typeface="+mn-ea"/>
              </a:rPr>
              <a:t>涉及到改变代码段寄存器</a:t>
            </a:r>
            <a:r>
              <a:rPr kumimoji="1" lang="en-US" altLang="zh-CN" sz="2400" b="1" dirty="0">
                <a:latin typeface="+mn-ea"/>
                <a:ea typeface="+mn-ea"/>
              </a:rPr>
              <a:t>CS</a:t>
            </a:r>
            <a:r>
              <a:rPr kumimoji="1" lang="zh-CN" altLang="en-US" sz="2400" b="1" dirty="0">
                <a:latin typeface="+mn-ea"/>
                <a:ea typeface="+mn-ea"/>
              </a:rPr>
              <a:t>的内容，所以较为</a:t>
            </a:r>
            <a:r>
              <a:rPr kumimoji="1" lang="zh-CN" altLang="en-US" sz="2400" b="1" dirty="0" smtClean="0">
                <a:latin typeface="+mn-ea"/>
                <a:ea typeface="+mn-ea"/>
              </a:rPr>
              <a:t>复杂。</a:t>
            </a:r>
            <a:endParaRPr kumimoji="1" lang="zh-CN" altLang="en-US" sz="2400" b="1" dirty="0">
              <a:latin typeface="+mn-ea"/>
              <a:ea typeface="+mn-ea"/>
            </a:endParaRPr>
          </a:p>
        </p:txBody>
      </p:sp>
      <p:sp>
        <p:nvSpPr>
          <p:cNvPr id="11" name="圆角矩形标注 10"/>
          <p:cNvSpPr/>
          <p:nvPr/>
        </p:nvSpPr>
        <p:spPr>
          <a:xfrm>
            <a:off x="5292080" y="5085184"/>
            <a:ext cx="3312368"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latin typeface="+mn-ea"/>
              </a:rPr>
              <a:t>以后介绍</a:t>
            </a:r>
            <a:endParaRPr lang="en-US" altLang="zh-CN"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69837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1043608" y="4797152"/>
            <a:ext cx="4320480" cy="864096"/>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2.6.2</a:t>
            </a:r>
            <a:r>
              <a:rPr lang="zh-CN" altLang="en-US" b="1" dirty="0" smtClean="0">
                <a:solidFill>
                  <a:schemeClr val="tx1"/>
                </a:solidFill>
                <a:effectLst>
                  <a:outerShdw blurRad="38100" dist="38100" dir="2700000" algn="tl">
                    <a:srgbClr val="000000">
                      <a:alpha val="43137"/>
                    </a:srgbClr>
                  </a:outerShdw>
                </a:effectLst>
                <a:latin typeface="+mn-ea"/>
              </a:rPr>
              <a:t>节介绍过条件转移指令，</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列出了所有条件转移指令。</a:t>
            </a:r>
            <a:endParaRPr lang="zh-CN" altLang="en-US" dirty="0">
              <a:solidFill>
                <a:schemeClr val="tx1"/>
              </a:solidFill>
              <a:effectLst>
                <a:outerShdw blurRad="38100" dist="38100" dir="2700000" algn="tl">
                  <a:srgbClr val="000000">
                    <a:alpha val="43137"/>
                  </a:srgbClr>
                </a:outerShdw>
              </a:effectLst>
              <a:latin typeface="+mn-ea"/>
            </a:endParaRPr>
          </a:p>
        </p:txBody>
      </p:sp>
      <p:sp>
        <p:nvSpPr>
          <p:cNvPr id="7" name="Text Box 15"/>
          <p:cNvSpPr txBox="1">
            <a:spLocks noChangeArrowheads="1"/>
          </p:cNvSpPr>
          <p:nvPr/>
        </p:nvSpPr>
        <p:spPr bwMode="auto">
          <a:xfrm>
            <a:off x="587250" y="1747664"/>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smtClean="0">
                <a:latin typeface="Times New Roman" pitchFamily="18" charset="0"/>
              </a:rPr>
              <a:t>Jcc</a:t>
            </a:r>
            <a:r>
              <a:rPr kumimoji="1" lang="zh-CN" altLang="en-US" sz="2400" b="1" dirty="0" smtClean="0">
                <a:latin typeface="Times New Roman" pitchFamily="18" charset="0"/>
              </a:rPr>
              <a:t>指令</a:t>
            </a:r>
            <a:r>
              <a:rPr kumimoji="1" lang="zh-CN" altLang="en-US" sz="2400" b="1" dirty="0">
                <a:latin typeface="Times New Roman" pitchFamily="18" charset="0"/>
              </a:rPr>
              <a:t>的一般格式</a:t>
            </a:r>
          </a:p>
        </p:txBody>
      </p:sp>
      <p:sp>
        <p:nvSpPr>
          <p:cNvPr id="8" name="Text Box 16"/>
          <p:cNvSpPr txBox="1">
            <a:spLocks noChangeArrowheads="1"/>
          </p:cNvSpPr>
          <p:nvPr/>
        </p:nvSpPr>
        <p:spPr bwMode="auto">
          <a:xfrm>
            <a:off x="7317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smtClean="0">
                <a:solidFill>
                  <a:srgbClr val="FFFF00"/>
                </a:solidFill>
                <a:latin typeface="Times New Roman" pitchFamily="18" charset="0"/>
              </a:rPr>
              <a:t>Jcc</a:t>
            </a:r>
            <a:r>
              <a:rPr kumimoji="1" lang="en-US" altLang="zh-CN" sz="2400" b="1" dirty="0" smtClean="0">
                <a:solidFill>
                  <a:srgbClr val="FFFF00"/>
                </a:solidFill>
                <a:latin typeface="Times New Roman" pitchFamily="18" charset="0"/>
              </a:rPr>
              <a:t>     LABEL</a:t>
            </a:r>
            <a:endParaRPr kumimoji="1" lang="en-US" altLang="zh-CN" sz="2400" b="1" dirty="0">
              <a:solidFill>
                <a:srgbClr val="FFFF00"/>
              </a:solidFill>
              <a:latin typeface="Times New Roman" pitchFamily="18" charset="0"/>
            </a:endParaRPr>
          </a:p>
        </p:txBody>
      </p:sp>
      <p:sp>
        <p:nvSpPr>
          <p:cNvPr id="9" name="Text Box 19"/>
          <p:cNvSpPr txBox="1">
            <a:spLocks noChangeArrowheads="1"/>
          </p:cNvSpPr>
          <p:nvPr/>
        </p:nvSpPr>
        <p:spPr bwMode="auto">
          <a:xfrm>
            <a:off x="658688" y="2989401"/>
            <a:ext cx="7801744" cy="15542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600"/>
              </a:lnSpc>
              <a:spcBef>
                <a:spcPts val="600"/>
              </a:spcBef>
              <a:buFont typeface="Wingdings" pitchFamily="2" charset="2"/>
              <a:buChar char="l"/>
            </a:pPr>
            <a:r>
              <a:rPr kumimoji="1" lang="zh-CN" altLang="en-US" sz="2400" b="1" dirty="0" smtClean="0">
                <a:latin typeface="Times New Roman" pitchFamily="18" charset="0"/>
              </a:rPr>
              <a:t>符号</a:t>
            </a:r>
            <a:r>
              <a:rPr kumimoji="1" lang="en-US" altLang="zh-CN" sz="2400" b="1" dirty="0" smtClean="0">
                <a:latin typeface="Times New Roman" pitchFamily="18" charset="0"/>
              </a:rPr>
              <a:t>cc</a:t>
            </a:r>
            <a:r>
              <a:rPr kumimoji="1" lang="zh-CN" altLang="en-US" sz="2400" b="1" dirty="0">
                <a:latin typeface="Times New Roman" pitchFamily="18" charset="0"/>
              </a:rPr>
              <a:t>表示</a:t>
            </a:r>
            <a:r>
              <a:rPr kumimoji="1" lang="zh-CN" altLang="en-US" sz="2400" b="1" dirty="0" smtClean="0">
                <a:latin typeface="Times New Roman" pitchFamily="18" charset="0"/>
              </a:rPr>
              <a:t>各种条件缩写</a:t>
            </a:r>
            <a:r>
              <a:rPr kumimoji="1" lang="zh-CN" altLang="en-US" sz="2400" b="1" dirty="0">
                <a:latin typeface="Times New Roman" pitchFamily="18" charset="0"/>
              </a:rPr>
              <a:t>，</a:t>
            </a:r>
            <a:r>
              <a:rPr kumimoji="1" lang="en-US" altLang="zh-CN" sz="2000" b="1" dirty="0" smtClean="0">
                <a:latin typeface="Times New Roman" pitchFamily="18" charset="0"/>
              </a:rPr>
              <a:t>LABEL</a:t>
            </a:r>
            <a:r>
              <a:rPr kumimoji="1" lang="zh-CN" altLang="en-US" sz="2400" b="1" dirty="0" smtClean="0">
                <a:latin typeface="Times New Roman" pitchFamily="18" charset="0"/>
              </a:rPr>
              <a:t>代表</a:t>
            </a:r>
            <a:r>
              <a:rPr kumimoji="1" lang="zh-CN" altLang="en-US" sz="2400" b="1" dirty="0">
                <a:latin typeface="Times New Roman" pitchFamily="18" charset="0"/>
              </a:rPr>
              <a:t>源程序中的标号</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600"/>
              </a:lnSpc>
              <a:spcBef>
                <a:spcPts val="600"/>
              </a:spcBef>
              <a:buFont typeface="Wingdings" pitchFamily="2" charset="2"/>
              <a:buChar char="l"/>
            </a:pPr>
            <a:r>
              <a:rPr kumimoji="1" lang="zh-CN" altLang="en-US" sz="2400" b="1" dirty="0" smtClean="0">
                <a:latin typeface="Times New Roman" pitchFamily="18" charset="0"/>
              </a:rPr>
              <a:t>当</a:t>
            </a:r>
            <a:r>
              <a:rPr kumimoji="1" lang="zh-CN" altLang="en-US" sz="2400" b="1" dirty="0">
                <a:latin typeface="Times New Roman" pitchFamily="18" charset="0"/>
              </a:rPr>
              <a:t>条件满足时</a:t>
            </a:r>
            <a:r>
              <a:rPr kumimoji="1" lang="zh-CN" altLang="en-US" sz="2400" b="1" dirty="0" smtClean="0">
                <a:latin typeface="Times New Roman" pitchFamily="18" charset="0"/>
              </a:rPr>
              <a:t>，转移</a:t>
            </a:r>
            <a:r>
              <a:rPr kumimoji="1" lang="zh-CN" altLang="en-US" sz="2400" b="1" dirty="0">
                <a:latin typeface="Times New Roman" pitchFamily="18" charset="0"/>
              </a:rPr>
              <a:t>到标号</a:t>
            </a:r>
            <a:r>
              <a:rPr kumimoji="1" lang="en-US" altLang="zh-CN" sz="2000" b="1" dirty="0" smtClean="0">
                <a:latin typeface="Times New Roman" pitchFamily="18" charset="0"/>
              </a:rPr>
              <a:t>LABEL</a:t>
            </a:r>
            <a:r>
              <a:rPr kumimoji="1" lang="zh-CN" altLang="en-US" sz="2400" b="1" dirty="0" smtClean="0">
                <a:latin typeface="Times New Roman" pitchFamily="18" charset="0"/>
              </a:rPr>
              <a:t>处</a:t>
            </a:r>
            <a:r>
              <a:rPr kumimoji="1" lang="zh-CN" altLang="en-US" sz="2400" b="1" dirty="0">
                <a:latin typeface="Times New Roman" pitchFamily="18" charset="0"/>
              </a:rPr>
              <a:t>；否则继续顺序执行。</a:t>
            </a:r>
          </a:p>
        </p:txBody>
      </p:sp>
    </p:spTree>
    <p:extLst>
      <p:ext uri="{BB962C8B-B14F-4D97-AF65-F5344CB8AC3E}">
        <p14:creationId xmlns:p14="http://schemas.microsoft.com/office/powerpoint/2010/main" val="269955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11188" y="1772816"/>
            <a:ext cx="7924800" cy="237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spcBef>
                <a:spcPts val="600"/>
              </a:spcBef>
              <a:buFont typeface="Wingdings" pitchFamily="2" charset="2"/>
              <a:buChar char="ü"/>
            </a:pPr>
            <a:r>
              <a:rPr kumimoji="1" lang="zh-CN" altLang="en-US" sz="2400" b="1" dirty="0">
                <a:latin typeface="Times New Roman" pitchFamily="18" charset="0"/>
              </a:rPr>
              <a:t> </a:t>
            </a:r>
            <a:r>
              <a:rPr kumimoji="1" lang="zh-CN" altLang="en-US" sz="2400" b="1" dirty="0" smtClean="0">
                <a:latin typeface="Times New Roman" pitchFamily="18" charset="0"/>
              </a:rPr>
              <a:t>条件转移指令的进一步说明</a:t>
            </a:r>
            <a:endParaRPr kumimoji="1" lang="en-US" altLang="zh-CN" sz="2400" b="1" dirty="0" smtClean="0">
              <a:latin typeface="Times New Roman" pitchFamily="18" charset="0"/>
            </a:endParaRPr>
          </a:p>
          <a:p>
            <a:pPr marL="342900" indent="-342900">
              <a:lnSpc>
                <a:spcPts val="3200"/>
              </a:lnSpc>
              <a:spcBef>
                <a:spcPts val="600"/>
              </a:spcBef>
              <a:buFont typeface="Arial" panose="020B0604020202020204" pitchFamily="34" charset="0"/>
              <a:buChar char="•"/>
            </a:pPr>
            <a:r>
              <a:rPr kumimoji="1" lang="zh-CN" altLang="en-US" sz="2400" b="1" dirty="0" smtClean="0">
                <a:latin typeface="Times New Roman" pitchFamily="18" charset="0"/>
              </a:rPr>
              <a:t>虽然通常根据</a:t>
            </a:r>
            <a:r>
              <a:rPr kumimoji="1" lang="zh-CN" altLang="en-US" sz="2400" b="1" dirty="0">
                <a:latin typeface="Times New Roman" pitchFamily="18" charset="0"/>
              </a:rPr>
              <a:t>标志寄存器中的状态</a:t>
            </a:r>
            <a:r>
              <a:rPr kumimoji="1" lang="zh-CN" altLang="en-US" sz="2400" b="1" dirty="0" smtClean="0">
                <a:latin typeface="Times New Roman" pitchFamily="18" charset="0"/>
              </a:rPr>
              <a:t>标志判断</a:t>
            </a:r>
            <a:r>
              <a:rPr kumimoji="1" lang="zh-CN" altLang="en-US" sz="2400" b="1" dirty="0">
                <a:latin typeface="Times New Roman" pitchFamily="18" charset="0"/>
              </a:rPr>
              <a:t>条件是否满足，但条件转移指令本身的执行不影响状态标志。</a:t>
            </a:r>
          </a:p>
          <a:p>
            <a:pPr marL="342900" indent="-342900">
              <a:lnSpc>
                <a:spcPts val="3200"/>
              </a:lnSpc>
              <a:spcBef>
                <a:spcPts val="6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条件转移</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指令只局限于段内转移</a:t>
            </a:r>
            <a:r>
              <a:rPr kumimoji="1" lang="zh-CN" altLang="en-US" sz="2400" b="1" dirty="0">
                <a:latin typeface="Times New Roman" pitchFamily="18" charset="0"/>
              </a:rPr>
              <a:t>。</a:t>
            </a:r>
          </a:p>
          <a:p>
            <a:pPr marL="342900" indent="-342900">
              <a:lnSpc>
                <a:spcPts val="3200"/>
              </a:lnSpc>
              <a:spcBef>
                <a:spcPts val="600"/>
              </a:spcBef>
              <a:buFont typeface="Arial" panose="020B0604020202020204" pitchFamily="34" charset="0"/>
              <a:buChar char="•"/>
            </a:pP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条件转移</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指令也采用相对转移方式</a:t>
            </a:r>
            <a:r>
              <a:rPr kumimoji="1" lang="zh-CN" altLang="en-US" sz="2400" b="1" dirty="0" smtClean="0">
                <a:latin typeface="Times New Roman" pitchFamily="18" charset="0"/>
              </a:rPr>
              <a:t>。</a:t>
            </a:r>
            <a:endParaRPr kumimoji="1" lang="en-US" altLang="zh-CN" sz="2400" b="1"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1115616" y="4941168"/>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2.6.2</a:t>
            </a:r>
            <a:r>
              <a:rPr lang="zh-CN" altLang="en-US" b="1" dirty="0" smtClean="0">
                <a:solidFill>
                  <a:schemeClr val="tx1"/>
                </a:solidFill>
                <a:effectLst>
                  <a:outerShdw blurRad="38100" dist="38100" dir="2700000" algn="tl">
                    <a:srgbClr val="000000">
                      <a:alpha val="43137"/>
                    </a:srgbClr>
                  </a:outerShdw>
                </a:effectLst>
                <a:latin typeface="+mn-ea"/>
              </a:rPr>
              <a:t>节介绍过条件转移指令，</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列出了所有条件转移指令。</a:t>
            </a:r>
            <a:endParaRPr lang="zh-CN" altLang="en-US"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049359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11188" y="1772816"/>
            <a:ext cx="79248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 </a:t>
            </a:r>
            <a:r>
              <a:rPr kumimoji="1" lang="zh-CN" altLang="en-US" sz="2400" b="1" dirty="0" smtClean="0">
                <a:latin typeface="Times New Roman" pitchFamily="18" charset="0"/>
              </a:rPr>
              <a:t>条件转移指令的进一步说明</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机器码格式类似无条件转移指令</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endParaRPr kumimoji="1" lang="en-US" altLang="zh-CN" sz="2400" b="1" dirty="0" smtClean="0">
              <a:latin typeface="+mn-ea"/>
              <a:ea typeface="+mn-ea"/>
            </a:endParaRPr>
          </a:p>
          <a:p>
            <a:pPr>
              <a:lnSpc>
                <a:spcPts val="3000"/>
              </a:lnSpc>
              <a:spcBef>
                <a:spcPts val="600"/>
              </a:spcBef>
            </a:pP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当</a:t>
            </a:r>
            <a:r>
              <a:rPr kumimoji="1" lang="zh-CN" altLang="en-US" sz="2400" b="1" dirty="0">
                <a:latin typeface="+mn-ea"/>
                <a:ea typeface="+mn-ea"/>
              </a:rPr>
              <a:t>条件满足时</a:t>
            </a:r>
            <a:r>
              <a:rPr kumimoji="1" lang="zh-CN" altLang="en-US" sz="2400" b="1" dirty="0" smtClean="0">
                <a:latin typeface="+mn-ea"/>
                <a:ea typeface="+mn-ea"/>
              </a:rPr>
              <a:t>，把</a:t>
            </a:r>
            <a:r>
              <a:rPr kumimoji="1" lang="zh-CN" altLang="en-US" sz="2400" b="1" dirty="0">
                <a:latin typeface="+mn-ea"/>
                <a:ea typeface="+mn-ea"/>
              </a:rPr>
              <a:t>这个差值加到</a:t>
            </a:r>
            <a:r>
              <a:rPr kumimoji="1" lang="en-US" altLang="zh-CN" sz="2400" b="1" dirty="0">
                <a:latin typeface="+mn-ea"/>
                <a:ea typeface="+mn-ea"/>
              </a:rPr>
              <a:t>EIP</a:t>
            </a:r>
            <a:r>
              <a:rPr kumimoji="1" lang="zh-CN" altLang="en-US" sz="2400" b="1" dirty="0">
                <a:latin typeface="+mn-ea"/>
                <a:ea typeface="+mn-ea"/>
              </a:rPr>
              <a:t>上，从而使</a:t>
            </a:r>
            <a:r>
              <a:rPr kumimoji="1" lang="en-US" altLang="zh-CN" sz="2400" b="1" dirty="0">
                <a:latin typeface="+mn-ea"/>
                <a:ea typeface="+mn-ea"/>
              </a:rPr>
              <a:t>EIP</a:t>
            </a:r>
            <a:r>
              <a:rPr kumimoji="1" lang="zh-CN" altLang="en-US" sz="2400" b="1" dirty="0">
                <a:latin typeface="+mn-ea"/>
                <a:ea typeface="+mn-ea"/>
              </a:rPr>
              <a:t>等于标号所代表的偏移</a:t>
            </a:r>
            <a:r>
              <a:rPr kumimoji="1" lang="zh-CN" altLang="en-US" sz="2400" b="1" dirty="0" smtClean="0">
                <a:latin typeface="+mn-ea"/>
                <a:ea typeface="+mn-ea"/>
              </a:rPr>
              <a:t>，从而实现转移。</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由于</a:t>
            </a:r>
            <a:r>
              <a:rPr kumimoji="1" lang="zh-CN" altLang="en-US" sz="2400" b="1" dirty="0">
                <a:latin typeface="+mn-ea"/>
                <a:ea typeface="+mn-ea"/>
              </a:rPr>
              <a:t>差值是一个有符号数，所以条件转移指令可以实现向前方（未来）转移，也可以实现向后方（过往）转移。</a:t>
            </a:r>
          </a:p>
          <a:p>
            <a:pPr marL="342900" indent="-342900">
              <a:lnSpc>
                <a:spcPts val="3000"/>
              </a:lnSpc>
              <a:spcBef>
                <a:spcPts val="6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地址</a:t>
            </a:r>
            <a:r>
              <a:rPr kumimoji="1" lang="zh-CN" altLang="en-US" sz="2400" b="1" dirty="0">
                <a:solidFill>
                  <a:srgbClr val="0000FF"/>
                </a:solidFill>
                <a:effectLst>
                  <a:outerShdw blurRad="38100" dist="38100" dir="2700000" algn="tl">
                    <a:srgbClr val="000000">
                      <a:alpha val="43137"/>
                    </a:srgbClr>
                  </a:outerShdw>
                </a:effectLst>
                <a:latin typeface="+mn-ea"/>
                <a:ea typeface="+mn-ea"/>
              </a:rPr>
              <a:t>差</a:t>
            </a:r>
            <a:r>
              <a:rPr kumimoji="1" lang="en-US" altLang="zh-CN" sz="2400" b="1" dirty="0" err="1">
                <a:solidFill>
                  <a:srgbClr val="0000FF"/>
                </a:solidFill>
                <a:effectLst>
                  <a:outerShdw blurRad="38100" dist="38100" dir="2700000" algn="tl">
                    <a:srgbClr val="000000">
                      <a:alpha val="43137"/>
                    </a:srgbClr>
                  </a:outerShdw>
                </a:effectLst>
                <a:latin typeface="+mn-ea"/>
                <a:ea typeface="+mn-ea"/>
              </a:rPr>
              <a:t>rel</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可用</a:t>
            </a:r>
            <a:r>
              <a:rPr kumimoji="1" lang="en-US" altLang="zh-CN" sz="2400" b="1" dirty="0" smtClean="0">
                <a:solidFill>
                  <a:srgbClr val="0000FF"/>
                </a:solidFill>
                <a:effectLst>
                  <a:outerShdw blurRad="38100" dist="38100" dir="2700000" algn="tl">
                    <a:srgbClr val="000000">
                      <a:alpha val="43137"/>
                    </a:srgbClr>
                  </a:outerShdw>
                </a:effectLst>
                <a:latin typeface="+mn-ea"/>
                <a:ea typeface="+mn-ea"/>
              </a:rPr>
              <a:t>1</a:t>
            </a:r>
            <a:r>
              <a:rPr kumimoji="1" lang="zh-CN" altLang="en-US" sz="2400" b="1" dirty="0">
                <a:solidFill>
                  <a:srgbClr val="0000FF"/>
                </a:solidFill>
                <a:effectLst>
                  <a:outerShdw blurRad="38100" dist="38100" dir="2700000" algn="tl">
                    <a:srgbClr val="000000">
                      <a:alpha val="43137"/>
                    </a:srgbClr>
                  </a:outerShdw>
                </a:effectLst>
                <a:latin typeface="+mn-ea"/>
                <a:ea typeface="+mn-ea"/>
              </a:rPr>
              <a:t>个</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字节表示</a:t>
            </a:r>
            <a:r>
              <a:rPr kumimoji="1" lang="zh-CN" altLang="en-US" sz="2400" b="1" dirty="0">
                <a:solidFill>
                  <a:srgbClr val="0000FF"/>
                </a:solidFill>
                <a:effectLst>
                  <a:outerShdw blurRad="38100" dist="38100" dir="2700000" algn="tl">
                    <a:srgbClr val="000000">
                      <a:alpha val="43137"/>
                    </a:srgbClr>
                  </a:outerShdw>
                </a:effectLst>
                <a:latin typeface="+mn-ea"/>
                <a:ea typeface="+mn-ea"/>
              </a:rPr>
              <a:t>，也</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可用</a:t>
            </a:r>
            <a:r>
              <a:rPr kumimoji="1" lang="en-US" altLang="zh-CN" sz="2400" b="1" dirty="0" smtClean="0">
                <a:solidFill>
                  <a:srgbClr val="0000FF"/>
                </a:solidFill>
                <a:effectLst>
                  <a:outerShdw blurRad="38100" dist="38100" dir="2700000" algn="tl">
                    <a:srgbClr val="000000">
                      <a:alpha val="43137"/>
                    </a:srgbClr>
                  </a:outerShdw>
                </a:effectLst>
                <a:latin typeface="+mn-ea"/>
                <a:ea typeface="+mn-ea"/>
              </a:rPr>
              <a:t>4</a:t>
            </a:r>
            <a:r>
              <a:rPr kumimoji="1" lang="zh-CN" altLang="en-US" sz="2400" b="1" dirty="0">
                <a:solidFill>
                  <a:srgbClr val="0000FF"/>
                </a:solidFill>
                <a:effectLst>
                  <a:outerShdw blurRad="38100" dist="38100" dir="2700000" algn="tl">
                    <a:srgbClr val="000000">
                      <a:alpha val="43137"/>
                    </a:srgbClr>
                  </a:outerShdw>
                </a:effectLst>
                <a:latin typeface="+mn-ea"/>
                <a:ea typeface="+mn-ea"/>
              </a:rPr>
              <a:t>个</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字节（或</a:t>
            </a:r>
            <a:r>
              <a:rPr kumimoji="1" lang="en-US" altLang="zh-CN" sz="2400" b="1" dirty="0" smtClean="0">
                <a:solidFill>
                  <a:srgbClr val="0000FF"/>
                </a:solidFill>
                <a:effectLst>
                  <a:outerShdw blurRad="38100" dist="38100" dir="2700000" algn="tl">
                    <a:srgbClr val="000000">
                      <a:alpha val="43137"/>
                    </a:srgbClr>
                  </a:outerShdw>
                </a:effectLst>
                <a:latin typeface="+mn-ea"/>
                <a:ea typeface="+mn-ea"/>
              </a:rPr>
              <a:t>2</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个字节）表示</a:t>
            </a:r>
            <a:r>
              <a:rPr kumimoji="1" lang="zh-CN" altLang="en-US" sz="2400" b="1" dirty="0" smtClean="0">
                <a:latin typeface="+mn-ea"/>
                <a:ea typeface="+mn-ea"/>
              </a:rPr>
              <a:t>。</a:t>
            </a:r>
            <a:endParaRPr kumimoji="1" lang="zh-CN" altLang="en-US" sz="2400" b="1" dirty="0">
              <a:solidFill>
                <a:srgbClr val="0000FF"/>
              </a:solidFill>
              <a:effectLst>
                <a:outerShdw blurRad="38100" dist="38100" dir="2700000" algn="tl">
                  <a:srgbClr val="000000">
                    <a:alpha val="43137"/>
                  </a:srgbClr>
                </a:outerShdw>
              </a:effectLst>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064597357"/>
              </p:ext>
            </p:extLst>
          </p:nvPr>
        </p:nvGraphicFramePr>
        <p:xfrm>
          <a:off x="1258888" y="2852738"/>
          <a:ext cx="4332287" cy="576262"/>
        </p:xfrm>
        <a:graphic>
          <a:graphicData uri="http://schemas.openxmlformats.org/presentationml/2006/ole">
            <mc:AlternateContent xmlns:mc="http://schemas.openxmlformats.org/markup-compatibility/2006">
              <mc:Choice xmlns:v="urn:schemas-microsoft-com:vml" Requires="v">
                <p:oleObj spid="_x0000_s68696" name="Visio" r:id="rId4" imgW="2387092" imgH="316992" progId="Visio.Drawing.11">
                  <p:embed/>
                </p:oleObj>
              </mc:Choice>
              <mc:Fallback>
                <p:oleObj name="Visio" r:id="rId4" imgW="2387092" imgH="316992"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852738"/>
                        <a:ext cx="43322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圆角矩形标注 7"/>
          <p:cNvSpPr/>
          <p:nvPr/>
        </p:nvSpPr>
        <p:spPr>
          <a:xfrm>
            <a:off x="2627784" y="5949280"/>
            <a:ext cx="4320480" cy="596283"/>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类似于 无条件转移指令</a:t>
            </a:r>
            <a:endParaRPr lang="zh-CN" altLang="en-US" sz="1600"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6211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806">
                                            <p:txEl>
                                              <p:pRg st="5" end="5"/>
                                            </p:txEl>
                                          </p:spTgt>
                                        </p:tgtEl>
                                        <p:attrNameLst>
                                          <p:attrName>style.visibility</p:attrName>
                                        </p:attrNameLst>
                                      </p:cBhvr>
                                      <p:to>
                                        <p:strVal val="visible"/>
                                      </p:to>
                                    </p:set>
                                    <p:anim calcmode="lin" valueType="num">
                                      <p:cBhvr additive="base">
                                        <p:cTn id="7" dur="500" fill="hold"/>
                                        <p:tgtEl>
                                          <p:spTgt spid="58880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806">
                                            <p:txEl>
                                              <p:pRg st="6" end="6"/>
                                            </p:txEl>
                                          </p:spTgt>
                                        </p:tgtEl>
                                        <p:attrNameLst>
                                          <p:attrName>style.visibility</p:attrName>
                                        </p:attrNameLst>
                                      </p:cBhvr>
                                      <p:to>
                                        <p:strVal val="visible"/>
                                      </p:to>
                                    </p:set>
                                    <p:anim calcmode="lin" valueType="num">
                                      <p:cBhvr additive="base">
                                        <p:cTn id="13" dur="500" fill="hold"/>
                                        <p:tgtEl>
                                          <p:spTgt spid="58880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8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3.3.1  </a:t>
            </a:r>
            <a:r>
              <a:rPr lang="zh-CN" altLang="en-US" b="1" dirty="0" smtClean="0">
                <a:solidFill>
                  <a:srgbClr val="0000FF"/>
                </a:solidFill>
              </a:rPr>
              <a:t>分支程序设计示例</a:t>
            </a:r>
            <a:endParaRPr lang="zh-CN" altLang="en-US" b="1" dirty="0">
              <a:solidFill>
                <a:srgbClr val="FF0000"/>
              </a:solidFill>
            </a:endParaRPr>
          </a:p>
        </p:txBody>
      </p:sp>
      <p:sp>
        <p:nvSpPr>
          <p:cNvPr id="413699"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两种分支结构</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33732543"/>
              </p:ext>
            </p:extLst>
          </p:nvPr>
        </p:nvGraphicFramePr>
        <p:xfrm>
          <a:off x="827584" y="2420888"/>
          <a:ext cx="7029629" cy="2736304"/>
        </p:xfrm>
        <a:graphic>
          <a:graphicData uri="http://schemas.openxmlformats.org/presentationml/2006/ole">
            <mc:AlternateContent xmlns:mc="http://schemas.openxmlformats.org/markup-compatibility/2006">
              <mc:Choice xmlns:v="urn:schemas-microsoft-com:vml" Requires="v">
                <p:oleObj spid="_x0000_s64630" name="Visio" r:id="rId4" imgW="4847336" imgH="1888236" progId="Visio.Drawing.11">
                  <p:embed/>
                </p:oleObj>
              </mc:Choice>
              <mc:Fallback>
                <p:oleObj name="Visio" r:id="rId4" imgW="4847336" imgH="188823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420888"/>
                        <a:ext cx="7029629" cy="2736304"/>
                      </a:xfrm>
                      <a:prstGeom prst="rect">
                        <a:avLst/>
                      </a:prstGeom>
                      <a:noFill/>
                    </p:spPr>
                  </p:pic>
                </p:oleObj>
              </mc:Fallback>
            </mc:AlternateContent>
          </a:graphicData>
        </a:graphic>
      </p:graphicFrame>
    </p:spTree>
    <p:extLst>
      <p:ext uri="{BB962C8B-B14F-4D97-AF65-F5344CB8AC3E}">
        <p14:creationId xmlns:p14="http://schemas.microsoft.com/office/powerpoint/2010/main" val="426568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多路</a:t>
            </a:r>
            <a:r>
              <a:rPr lang="zh-CN" altLang="en-US" sz="2800" b="1" dirty="0" smtClean="0">
                <a:solidFill>
                  <a:srgbClr val="0000FF"/>
                </a:solidFill>
              </a:rPr>
              <a:t>分支结构</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2577973"/>
              </p:ext>
            </p:extLst>
          </p:nvPr>
        </p:nvGraphicFramePr>
        <p:xfrm>
          <a:off x="971600" y="2276872"/>
          <a:ext cx="6842469" cy="3456384"/>
        </p:xfrm>
        <a:graphic>
          <a:graphicData uri="http://schemas.openxmlformats.org/presentationml/2006/ole">
            <mc:AlternateContent xmlns:mc="http://schemas.openxmlformats.org/markup-compatibility/2006">
              <mc:Choice xmlns:v="urn:schemas-microsoft-com:vml" Requires="v">
                <p:oleObj spid="_x0000_s69717" name="Visio" r:id="rId4" imgW="3704336" imgH="1869948" progId="Visio.Drawing.11">
                  <p:embed/>
                </p:oleObj>
              </mc:Choice>
              <mc:Fallback>
                <p:oleObj name="Visio" r:id="rId4" imgW="3704336" imgH="186994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276872"/>
                        <a:ext cx="6842469" cy="3456384"/>
                      </a:xfrm>
                      <a:prstGeom prst="rect">
                        <a:avLst/>
                      </a:prstGeom>
                      <a:noFill/>
                    </p:spPr>
                  </p:pic>
                </p:oleObj>
              </mc:Fallback>
            </mc:AlternateContent>
          </a:graphicData>
        </a:graphic>
      </p:graphicFrame>
    </p:spTree>
    <p:extLst>
      <p:ext uri="{BB962C8B-B14F-4D97-AF65-F5344CB8AC3E}">
        <p14:creationId xmlns:p14="http://schemas.microsoft.com/office/powerpoint/2010/main" val="3082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4932412" cy="3760004"/>
          </a:xfrm>
          <a:prstGeom prst="rect">
            <a:avLst/>
          </a:prstGeom>
        </p:spPr>
        <p:txBody>
          <a:bodyPr wrap="square">
            <a:spAutoFit/>
          </a:bodyPr>
          <a:lstStyle/>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cf319(</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x,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operation)</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y;</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多路分支</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switch </a:t>
            </a:r>
            <a:r>
              <a:rPr lang="en-US" altLang="zh-CN" sz="2000" b="1" dirty="0">
                <a:effectLst>
                  <a:outerShdw blurRad="38100" dist="38100" dir="2700000" algn="tl">
                    <a:srgbClr val="000000">
                      <a:alpha val="43137"/>
                    </a:srgbClr>
                  </a:outerShdw>
                </a:effectLst>
                <a:latin typeface="+mn-ea"/>
                <a:ea typeface="+mn-ea"/>
              </a:rPr>
              <a:t>( operation )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case </a:t>
            </a:r>
            <a:r>
              <a:rPr lang="en-US" altLang="zh-CN" sz="2000" b="1" dirty="0">
                <a:solidFill>
                  <a:srgbClr val="0000FF"/>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3*x;</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break</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y </a:t>
            </a:r>
            <a:r>
              <a:rPr lang="en-US" altLang="zh-CN" sz="2000" b="1" dirty="0">
                <a:effectLst>
                  <a:outerShdw blurRad="38100" dist="38100" dir="2700000" algn="tl">
                    <a:srgbClr val="000000">
                      <a:alpha val="43137"/>
                    </a:srgbClr>
                  </a:outerShdw>
                </a:effectLst>
                <a:latin typeface="+mn-ea"/>
                <a:ea typeface="+mn-ea"/>
              </a:rPr>
              <a:t>= 5*x+6;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break;</a:t>
            </a:r>
            <a:endParaRPr lang="en-US"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4283968" y="1023420"/>
            <a:ext cx="2304256" cy="605380"/>
          </a:xfrm>
          <a:prstGeom prst="wedgeRoundRectCallout">
            <a:avLst>
              <a:gd name="adj1" fmla="val -39024"/>
              <a:gd name="adj2" fmla="val 6915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演示多路分支</a:t>
            </a:r>
            <a:endParaRPr lang="zh-CN" altLang="en-US" dirty="0">
              <a:solidFill>
                <a:srgbClr val="0000FF"/>
              </a:solidFill>
            </a:endParaRPr>
          </a:p>
        </p:txBody>
      </p:sp>
      <p:sp>
        <p:nvSpPr>
          <p:cNvPr id="9" name="矩形 8"/>
          <p:cNvSpPr/>
          <p:nvPr/>
        </p:nvSpPr>
        <p:spPr>
          <a:xfrm>
            <a:off x="5688260" y="1484784"/>
            <a:ext cx="3276228" cy="4760278"/>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4</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5</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8</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x*x+4*x;</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default</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y &gt; 1000 )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1000;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y;</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p>
        </p:txBody>
      </p:sp>
      <p:cxnSp>
        <p:nvCxnSpPr>
          <p:cNvPr id="10" name="直接连接符 9"/>
          <p:cNvCxnSpPr/>
          <p:nvPr/>
        </p:nvCxnSpPr>
        <p:spPr>
          <a:xfrm>
            <a:off x="5292080" y="1988840"/>
            <a:ext cx="0" cy="40324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395536" y="5877272"/>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为了演示故意缺少</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800"/>
              </a:lnSpc>
            </a:pPr>
            <a:r>
              <a:rPr lang="en-US" altLang="zh-CN" b="1" dirty="0" smtClean="0">
                <a:solidFill>
                  <a:schemeClr val="tx1"/>
                </a:solidFill>
                <a:effectLst>
                  <a:outerShdw blurRad="38100" dist="38100" dir="2700000" algn="tl">
                    <a:srgbClr val="000000">
                      <a:alpha val="43137"/>
                    </a:srgbClr>
                  </a:outerShdw>
                </a:effectLst>
                <a:latin typeface="+mn-ea"/>
              </a:rPr>
              <a:t>case  3</a:t>
            </a:r>
            <a:r>
              <a:rPr lang="zh-CN" altLang="en-US" b="1" dirty="0" smtClean="0">
                <a:solidFill>
                  <a:schemeClr val="tx1"/>
                </a:solidFill>
                <a:effectLst>
                  <a:outerShdw blurRad="38100" dist="38100" dir="2700000" algn="tl">
                    <a:srgbClr val="000000">
                      <a:alpha val="43137"/>
                    </a:srgbClr>
                  </a:outerShdw>
                </a:effectLst>
                <a:latin typeface="+mn-ea"/>
              </a:rPr>
              <a:t>、</a:t>
            </a:r>
            <a:r>
              <a:rPr lang="en-US" altLang="zh-CN" b="1" dirty="0" smtClean="0">
                <a:solidFill>
                  <a:schemeClr val="tx1"/>
                </a:solidFill>
                <a:effectLst>
                  <a:outerShdw blurRad="38100" dist="38100" dir="2700000" algn="tl">
                    <a:srgbClr val="000000">
                      <a:alpha val="43137"/>
                    </a:srgbClr>
                  </a:outerShdw>
                </a:effectLst>
                <a:latin typeface="+mn-ea"/>
              </a:rPr>
              <a:t>6</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smtClean="0">
                <a:solidFill>
                  <a:schemeClr val="tx1"/>
                </a:solidFill>
                <a:effectLst>
                  <a:outerShdw blurRad="38100" dist="38100" dir="2700000" algn="tl">
                    <a:srgbClr val="000000">
                      <a:alpha val="43137"/>
                    </a:srgbClr>
                  </a:outerShdw>
                </a:effectLst>
                <a:latin typeface="+mn-ea"/>
              </a:rPr>
              <a:t>7</a:t>
            </a:r>
            <a:r>
              <a:rPr lang="zh-CN" altLang="en-US" b="1" dirty="0" smtClean="0">
                <a:solidFill>
                  <a:schemeClr val="tx1"/>
                </a:solidFill>
                <a:effectLst>
                  <a:outerShdw blurRad="38100" dist="38100" dir="2700000" algn="tl">
                    <a:srgbClr val="000000">
                      <a:alpha val="43137"/>
                    </a:srgbClr>
                  </a:outerShdw>
                </a:effectLst>
                <a:latin typeface="+mn-ea"/>
              </a:rPr>
              <a:t>等情形</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5546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636573"/>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esp</a:t>
            </a:r>
            <a:endParaRPr lang="zh-CN" altLang="en-US" sz="2000" b="1" dirty="0">
              <a:effectLst>
                <a:outerShdw blurRad="38100" dist="38100" dir="2700000" algn="tl">
                  <a:srgbClr val="000000">
                    <a:alpha val="43137"/>
                  </a:srgbClr>
                </a:outerShdw>
              </a:effectLst>
              <a:latin typeface="+mn-ea"/>
              <a:ea typeface="+mn-ea"/>
            </a:endParaRP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switch ( operation )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[ebp+12]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a:t>
            </a:r>
            <a:r>
              <a:rPr lang="zh-CN" altLang="en-US" sz="2000" b="1" dirty="0">
                <a:solidFill>
                  <a:srgbClr val="0000FF"/>
                </a:solidFill>
                <a:effectLst>
                  <a:outerShdw blurRad="38100" dist="38100" dir="2700000" algn="tl">
                    <a:srgbClr val="000000">
                      <a:alpha val="43137"/>
                    </a:srgbClr>
                  </a:outerShdw>
                </a:effectLst>
                <a:latin typeface="+mn-ea"/>
                <a:ea typeface="+mn-ea"/>
              </a:rPr>
              <a:t>参数</a:t>
            </a:r>
            <a:r>
              <a:rPr lang="en-US" altLang="zh-CN" sz="2000" b="1" dirty="0">
                <a:solidFill>
                  <a:srgbClr val="0000FF"/>
                </a:solidFill>
                <a:effectLst>
                  <a:outerShdw blurRad="38100" dist="38100" dir="2700000" algn="tl">
                    <a:srgbClr val="000000">
                      <a:alpha val="43137"/>
                    </a:srgbClr>
                  </a:outerShdw>
                </a:effectLst>
                <a:latin typeface="+mn-ea"/>
                <a:ea typeface="+mn-ea"/>
              </a:rPr>
              <a:t>operation</a:t>
            </a:r>
            <a:r>
              <a:rPr lang="zh-CN" altLang="en-US" sz="2000" b="1" dirty="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case</a:t>
            </a:r>
            <a:r>
              <a:rPr lang="zh-CN" altLang="en-US" sz="2000" b="1" dirty="0">
                <a:effectLst>
                  <a:outerShdw blurRad="38100" dist="38100" dir="2700000" algn="tl">
                    <a:srgbClr val="000000">
                      <a:alpha val="43137"/>
                    </a:srgbClr>
                  </a:outerShdw>
                </a:effectLst>
                <a:latin typeface="+mn-ea"/>
                <a:ea typeface="+mn-ea"/>
              </a:rPr>
              <a:t>值）</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dec</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开始计算，所以先减去</a:t>
            </a:r>
            <a:r>
              <a:rPr lang="en-US" altLang="zh-CN" sz="2000" b="1" dirty="0">
                <a:effectLst>
                  <a:outerShdw blurRad="38100" dist="38100" dir="2700000" algn="tl">
                    <a:srgbClr val="000000">
                      <a:alpha val="43137"/>
                    </a:srgbClr>
                  </a:outerShdw>
                </a:effectLst>
                <a:latin typeface="+mn-ea"/>
                <a:ea typeface="+mn-ea"/>
              </a:rPr>
              <a:t>1</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开始计算，最多就是</a:t>
            </a:r>
            <a:r>
              <a:rPr lang="en-US" altLang="zh-CN" sz="2000" b="1" dirty="0">
                <a:effectLst>
                  <a:outerShdw blurRad="38100" dist="38100" dir="2700000" algn="tl">
                    <a:srgbClr val="000000">
                      <a:alpha val="43137"/>
                    </a:srgbClr>
                  </a:outerShdw>
                </a:effectLst>
                <a:latin typeface="+mn-ea"/>
                <a:ea typeface="+mn-ea"/>
              </a:rPr>
              <a:t>7</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ja</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SHORT LN2cf319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超过，则转</a:t>
            </a:r>
            <a:r>
              <a:rPr lang="en-US" altLang="zh-CN" sz="2000" b="1" dirty="0">
                <a:effectLst>
                  <a:outerShdw blurRad="38100" dist="38100" dir="2700000" algn="tl">
                    <a:srgbClr val="000000">
                      <a:alpha val="43137"/>
                    </a:srgbClr>
                  </a:outerShdw>
                </a:effectLst>
                <a:latin typeface="+mn-ea"/>
                <a:ea typeface="+mn-ea"/>
              </a:rPr>
              <a:t>default</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jmp</a:t>
            </a:r>
            <a:r>
              <a:rPr lang="en-US" altLang="zh-CN" sz="2000" b="1" dirty="0" smtClean="0">
                <a:solidFill>
                  <a:srgbClr val="FF0000"/>
                </a:solidFill>
                <a:effectLst>
                  <a:outerShdw blurRad="38100" dist="38100" dir="2700000" algn="tl">
                    <a:srgbClr val="000000">
                      <a:alpha val="43137"/>
                    </a:srgbClr>
                  </a:outerShdw>
                </a:effectLst>
                <a:latin typeface="+mn-ea"/>
                <a:ea typeface="+mn-ea"/>
              </a:rPr>
              <a:t>   DWORD  PTR  </a:t>
            </a:r>
            <a:r>
              <a:rPr lang="en-US" altLang="zh-CN" sz="2000" b="1" dirty="0">
                <a:solidFill>
                  <a:srgbClr val="FF0000"/>
                </a:solidFill>
                <a:effectLst>
                  <a:outerShdw blurRad="38100" dist="38100" dir="2700000" algn="tl">
                    <a:srgbClr val="000000">
                      <a:alpha val="43137"/>
                    </a:srgbClr>
                  </a:outerShdw>
                </a:effectLst>
                <a:latin typeface="+mn-ea"/>
                <a:ea typeface="+mn-ea"/>
              </a:rPr>
              <a:t>LN12cf319</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400" b="1" dirty="0" err="1" smtClean="0">
                <a:solidFill>
                  <a:srgbClr val="0000FF"/>
                </a:solidFill>
                <a:effectLst>
                  <a:outerShdw blurRad="38100" dist="38100" dir="2700000" algn="tl">
                    <a:srgbClr val="000000">
                      <a:alpha val="43137"/>
                    </a:srgbClr>
                  </a:outerShdw>
                </a:effectLst>
                <a:latin typeface="+mn-ea"/>
                <a:ea typeface="+mn-ea"/>
              </a:rPr>
              <a:t>eax</a:t>
            </a:r>
            <a:r>
              <a:rPr lang="en-US" altLang="zh-CN" sz="2400" b="1" dirty="0" smtClean="0">
                <a:solidFill>
                  <a:srgbClr val="0000FF"/>
                </a:solidFill>
                <a:effectLst>
                  <a:outerShdw blurRad="38100" dist="38100" dir="2700000" algn="tl">
                    <a:srgbClr val="000000">
                      <a:alpha val="43137"/>
                    </a:srgbClr>
                  </a:outerShdw>
                </a:effectLst>
                <a:latin typeface="+mn-ea"/>
                <a:ea typeface="+mn-ea"/>
              </a:rPr>
              <a:t>*4 </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solidFill>
                  <a:srgbClr val="0000FF"/>
                </a:solidFill>
                <a:effectLst>
                  <a:outerShdw blurRad="38100" dist="38100" dir="2700000" algn="tl">
                    <a:srgbClr val="000000">
                      <a:alpha val="43137"/>
                    </a:srgbClr>
                  </a:outerShdw>
                </a:effectLst>
                <a:latin typeface="+mn-ea"/>
                <a:ea typeface="+mn-ea"/>
              </a:rPr>
              <a:t>实施</a:t>
            </a:r>
            <a:r>
              <a:rPr lang="zh-CN" altLang="en-US" sz="2000" b="1" dirty="0">
                <a:solidFill>
                  <a:srgbClr val="0000FF"/>
                </a:solidFill>
                <a:effectLst>
                  <a:outerShdw blurRad="38100" dist="38100" dir="2700000" algn="tl">
                    <a:srgbClr val="000000">
                      <a:alpha val="43137"/>
                    </a:srgbClr>
                  </a:outerShdw>
                </a:effectLst>
                <a:latin typeface="+mn-ea"/>
                <a:ea typeface="+mn-ea"/>
              </a:rPr>
              <a:t>多路分支</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9" name="圆角矩形标注 8"/>
          <p:cNvSpPr/>
          <p:nvPr/>
        </p:nvSpPr>
        <p:spPr>
          <a:xfrm>
            <a:off x="647700" y="5460974"/>
            <a:ext cx="3528392"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latin typeface="+mn-ea"/>
              </a:rPr>
              <a:t>段内</a:t>
            </a:r>
            <a:r>
              <a:rPr lang="zh-CN" altLang="en-US" b="1" dirty="0" smtClean="0">
                <a:solidFill>
                  <a:srgbClr val="FF0000"/>
                </a:solidFill>
                <a:effectLst>
                  <a:outerShdw blurRad="38100" dist="38100" dir="2700000" algn="tl">
                    <a:srgbClr val="000000">
                      <a:alpha val="43137"/>
                    </a:srgbClr>
                  </a:outerShdw>
                </a:effectLst>
                <a:latin typeface="+mn-ea"/>
              </a:rPr>
              <a:t>间接</a:t>
            </a:r>
            <a:r>
              <a:rPr lang="zh-CN" altLang="en-US" b="1" dirty="0" smtClean="0">
                <a:solidFill>
                  <a:schemeClr val="tx1"/>
                </a:solidFill>
                <a:effectLst>
                  <a:outerShdw blurRad="38100" dist="38100" dir="2700000" algn="tl">
                    <a:srgbClr val="000000">
                      <a:alpha val="43137"/>
                    </a:srgbClr>
                  </a:outerShdw>
                </a:effectLst>
                <a:latin typeface="+mn-ea"/>
              </a:rPr>
              <a:t> 无条件转移</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800"/>
              </a:lnSpc>
            </a:pPr>
            <a:r>
              <a:rPr lang="en-US" altLang="zh-CN" b="1" dirty="0" smtClean="0">
                <a:solidFill>
                  <a:schemeClr val="tx1"/>
                </a:solidFill>
                <a:effectLst>
                  <a:outerShdw blurRad="38100" dist="38100" dir="2700000" algn="tl">
                    <a:srgbClr val="000000">
                      <a:alpha val="43137"/>
                    </a:srgbClr>
                  </a:outerShdw>
                </a:effectLst>
                <a:latin typeface="+mn-ea"/>
              </a:rPr>
              <a:t>LN12cf319</a:t>
            </a:r>
            <a:r>
              <a:rPr lang="zh-CN" altLang="en-US" b="1" dirty="0" smtClean="0">
                <a:solidFill>
                  <a:schemeClr val="tx1"/>
                </a:solidFill>
                <a:effectLst>
                  <a:outerShdw blurRad="38100" dist="38100" dir="2700000" algn="tl">
                    <a:srgbClr val="000000">
                      <a:alpha val="43137"/>
                    </a:srgbClr>
                  </a:outerShdw>
                </a:effectLst>
                <a:latin typeface="+mn-ea"/>
              </a:rPr>
              <a:t>地址表（每项</a:t>
            </a:r>
            <a:r>
              <a:rPr lang="en-US" altLang="zh-CN" b="1" dirty="0" smtClean="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字节）</a:t>
            </a:r>
            <a:endParaRPr lang="zh-CN" altLang="en-US" b="1" dirty="0">
              <a:solidFill>
                <a:schemeClr val="tx1"/>
              </a:solidFill>
              <a:effectLst>
                <a:outerShdw blurRad="38100" dist="38100" dir="2700000" algn="tl">
                  <a:srgbClr val="000000">
                    <a:alpha val="43137"/>
                  </a:srgbClr>
                </a:outerShdw>
              </a:effectLst>
              <a:latin typeface="+mn-ea"/>
            </a:endParaRPr>
          </a:p>
        </p:txBody>
      </p:sp>
      <p:sp>
        <p:nvSpPr>
          <p:cNvPr id="10" name="矩形标注 9"/>
          <p:cNvSpPr/>
          <p:nvPr/>
        </p:nvSpPr>
        <p:spPr>
          <a:xfrm>
            <a:off x="4644008" y="5409389"/>
            <a:ext cx="3600400" cy="720080"/>
          </a:xfrm>
          <a:prstGeom prst="wedgeRectCallout">
            <a:avLst>
              <a:gd name="adj1" fmla="val -43879"/>
              <a:gd name="adj2" fmla="val -835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sz="2000" b="1" dirty="0" smtClean="0">
                <a:solidFill>
                  <a:srgbClr val="0000FF"/>
                </a:solidFill>
                <a:effectLst>
                  <a:outerShdw blurRad="38100" dist="38100" dir="2700000" algn="tl">
                    <a:srgbClr val="000000">
                      <a:alpha val="43137"/>
                    </a:srgbClr>
                  </a:outerShdw>
                </a:effectLst>
              </a:rPr>
              <a:t>[ </a:t>
            </a:r>
            <a:r>
              <a:rPr lang="en-US" altLang="zh-CN" sz="2000" b="1" dirty="0" err="1" smtClean="0">
                <a:solidFill>
                  <a:srgbClr val="0000FF"/>
                </a:solidFill>
                <a:effectLst>
                  <a:outerShdw blurRad="38100" dist="38100" dir="2700000" algn="tl">
                    <a:srgbClr val="000000">
                      <a:alpha val="43137"/>
                    </a:srgbClr>
                  </a:outerShdw>
                </a:effectLst>
              </a:rPr>
              <a:t>eax</a:t>
            </a:r>
            <a:r>
              <a:rPr lang="en-US" altLang="zh-CN" sz="2000" b="1" dirty="0" smtClean="0">
                <a:solidFill>
                  <a:srgbClr val="0000FF"/>
                </a:solidFill>
                <a:effectLst>
                  <a:outerShdw blurRad="38100" dist="38100" dir="2700000" algn="tl">
                    <a:srgbClr val="000000">
                      <a:alpha val="43137"/>
                    </a:srgbClr>
                  </a:outerShdw>
                </a:effectLst>
              </a:rPr>
              <a:t>*4+</a:t>
            </a:r>
            <a:r>
              <a:rPr lang="en-US" altLang="zh-CN" sz="2000" b="1" dirty="0">
                <a:solidFill>
                  <a:srgbClr val="0000FF"/>
                </a:solidFill>
                <a:effectLst>
                  <a:outerShdw blurRad="38100" dist="38100" dir="2700000" algn="tl">
                    <a:srgbClr val="000000">
                      <a:alpha val="43137"/>
                    </a:srgbClr>
                  </a:outerShdw>
                </a:effectLst>
              </a:rPr>
              <a:t> LN12cf319</a:t>
            </a:r>
            <a:r>
              <a:rPr lang="en-US" altLang="zh-CN" sz="2000" b="1" dirty="0" smtClean="0">
                <a:solidFill>
                  <a:srgbClr val="0000FF"/>
                </a:solidFill>
                <a:effectLst>
                  <a:outerShdw blurRad="38100" dist="38100" dir="2700000" algn="tl">
                    <a:srgbClr val="000000">
                      <a:alpha val="43137"/>
                    </a:srgbClr>
                  </a:outerShdw>
                </a:effectLst>
              </a:rPr>
              <a:t> </a:t>
            </a:r>
            <a:r>
              <a:rPr lang="en-US" altLang="zh-CN" sz="2000" b="1" dirty="0">
                <a:solidFill>
                  <a:srgbClr val="0000FF"/>
                </a:solidFill>
                <a:effectLst>
                  <a:outerShdw blurRad="38100" dist="38100" dir="2700000" algn="tl">
                    <a:srgbClr val="000000">
                      <a:alpha val="43137"/>
                    </a:srgbClr>
                  </a:outerShdw>
                </a:effectLst>
              </a:rPr>
              <a:t>]</a:t>
            </a:r>
            <a:endParaRPr lang="zh-CN" altLang="en-US" sz="2000" b="1" dirty="0">
              <a:solidFill>
                <a:srgbClr val="0000FF"/>
              </a:solidFill>
            </a:endParaRPr>
          </a:p>
        </p:txBody>
      </p:sp>
      <p:sp>
        <p:nvSpPr>
          <p:cNvPr id="11" name="矩形标注 10"/>
          <p:cNvSpPr/>
          <p:nvPr/>
        </p:nvSpPr>
        <p:spPr>
          <a:xfrm>
            <a:off x="3707904" y="1171114"/>
            <a:ext cx="2088232" cy="817726"/>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编译优化：</a:t>
            </a:r>
            <a:endParaRPr lang="en-US" altLang="zh-CN" sz="2000" b="1" dirty="0" smtClean="0">
              <a:solidFill>
                <a:srgbClr val="FF0000"/>
              </a:solidFill>
              <a:effectLst>
                <a:outerShdw blurRad="38100" dist="38100" dir="2700000" algn="tl">
                  <a:srgbClr val="000000">
                    <a:alpha val="43137"/>
                  </a:srgbClr>
                </a:outerShdw>
              </a:effectLst>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Tree>
    <p:extLst>
      <p:ext uri="{BB962C8B-B14F-4D97-AF65-F5344CB8AC3E}">
        <p14:creationId xmlns:p14="http://schemas.microsoft.com/office/powerpoint/2010/main" val="293156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277500"/>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LN12cf319</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多向分支目标地址表</a:t>
            </a:r>
          </a:p>
          <a:p>
            <a:pPr>
              <a:lnSpc>
                <a:spcPts val="2800"/>
              </a:lnSpc>
            </a:pP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LN6cf319                   ; case 1</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LN5cf319                   ; case 2</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LN4cf319                   ; case 4</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LN4cf319                   ; case 5</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LN3cf319                   ; case </a:t>
            </a:r>
            <a:r>
              <a:rPr lang="en-US" altLang="zh-CN" sz="2000" b="1" dirty="0" smtClean="0">
                <a:effectLst>
                  <a:outerShdw blurRad="38100" dist="38100" dir="2700000" algn="tl">
                    <a:srgbClr val="000000">
                      <a:alpha val="43137"/>
                    </a:srgbClr>
                  </a:outerShdw>
                </a:effectLst>
                <a:latin typeface="+mn-ea"/>
                <a:ea typeface="+mn-ea"/>
              </a:rPr>
              <a:t>8</a:t>
            </a:r>
            <a:endParaRPr lang="en-US"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899592" y="5373216"/>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chemeClr val="tx1"/>
                </a:solidFill>
                <a:effectLst>
                  <a:outerShdw blurRad="38100" dist="38100" dir="2700000" algn="tl">
                    <a:srgbClr val="000000">
                      <a:alpha val="43137"/>
                    </a:srgbClr>
                  </a:outerShdw>
                </a:effectLst>
                <a:latin typeface="+mn-ea"/>
              </a:rPr>
              <a:t>LN12cf319</a:t>
            </a:r>
            <a:r>
              <a:rPr lang="zh-CN" altLang="en-US" b="1" dirty="0" smtClean="0">
                <a:solidFill>
                  <a:schemeClr val="tx1"/>
                </a:solidFill>
                <a:effectLst>
                  <a:outerShdw blurRad="38100" dist="38100" dir="2700000" algn="tl">
                    <a:srgbClr val="000000">
                      <a:alpha val="43137"/>
                    </a:srgbClr>
                  </a:outerShdw>
                </a:effectLst>
                <a:latin typeface="+mn-ea"/>
              </a:rPr>
              <a:t>地址表（每项</a:t>
            </a:r>
            <a:r>
              <a:rPr lang="en-US" altLang="zh-CN" b="1" dirty="0" smtClean="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字节）</a:t>
            </a:r>
            <a:endParaRPr lang="zh-CN" altLang="en-US" b="1"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492126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01205"/>
          </a:xfrm>
          <a:prstGeom prst="rect">
            <a:avLst/>
          </a:prstGeom>
        </p:spPr>
        <p:txBody>
          <a:bodyPr wrap="square">
            <a:spAutoFit/>
          </a:bodyPr>
          <a:lstStyle/>
          <a:p>
            <a:pPr>
              <a:lnSpc>
                <a:spcPts val="28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LN6</a:t>
            </a:r>
            <a:r>
              <a:rPr lang="en-US" altLang="zh-CN" sz="2000" b="1" dirty="0" smtClean="0">
                <a:effectLst>
                  <a:outerShdw blurRad="38100" dist="38100" dir="2700000" algn="tl">
                    <a:srgbClr val="000000">
                      <a:alpha val="43137"/>
                    </a:srgbClr>
                  </a:outerShdw>
                </a:effectLst>
                <a:latin typeface="+mn-ea"/>
                <a:ea typeface="+mn-ea"/>
              </a:rPr>
              <a:t>cf319</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case 1:</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3*x;</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*2]</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jmp</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a:t>
            </a:r>
            <a:r>
              <a:rPr lang="en-US" altLang="zh-CN" sz="2000" b="1" dirty="0" smtClean="0">
                <a:solidFill>
                  <a:srgbClr val="0000FF"/>
                </a:solidFill>
                <a:effectLst>
                  <a:outerShdw blurRad="38100" dist="38100" dir="2700000" algn="tl">
                    <a:srgbClr val="000000">
                      <a:alpha val="43137"/>
                    </a:srgbClr>
                  </a:outerShdw>
                </a:effectLst>
                <a:latin typeface="+mn-ea"/>
                <a:ea typeface="+mn-ea"/>
              </a:rPr>
              <a: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LN5</a:t>
            </a:r>
            <a:r>
              <a:rPr lang="en-US" altLang="zh-CN" sz="2000" b="1" dirty="0" smtClean="0">
                <a:effectLst>
                  <a:outerShdw blurRad="38100" dist="38100" dir="2700000" algn="tl">
                    <a:srgbClr val="000000">
                      <a:alpha val="43137"/>
                    </a:srgbClr>
                  </a:outerShdw>
                </a:effectLst>
                <a:latin typeface="+mn-ea"/>
                <a:ea typeface="+mn-ea"/>
              </a:rPr>
              <a:t>cf319</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5*x+6;</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*4+6]</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jmp</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a:t>
            </a:r>
            <a:r>
              <a:rPr lang="en-US" altLang="zh-CN" sz="2000" b="1" dirty="0" smtClean="0">
                <a:solidFill>
                  <a:srgbClr val="0000FF"/>
                </a:solidFill>
                <a:effectLst>
                  <a:outerShdw blurRad="38100" dist="38100" dir="2700000" algn="tl">
                    <a:srgbClr val="000000">
                      <a:alpha val="43137"/>
                    </a:srgbClr>
                  </a:outerShdw>
                </a:effectLst>
                <a:latin typeface="+mn-ea"/>
                <a:ea typeface="+mn-ea"/>
              </a:rPr>
              <a: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596178" y="5949280"/>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情形</a:t>
            </a:r>
            <a:r>
              <a:rPr lang="en-US" altLang="zh-CN" b="1" dirty="0" smtClean="0">
                <a:solidFill>
                  <a:schemeClr val="tx1"/>
                </a:solidFill>
                <a:effectLst>
                  <a:outerShdw blurRad="38100" dist="38100" dir="2700000" algn="tl">
                    <a:srgbClr val="000000">
                      <a:alpha val="43137"/>
                    </a:srgbClr>
                  </a:outerShdw>
                </a:effectLst>
                <a:latin typeface="+mn-ea"/>
              </a:rPr>
              <a:t>1</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smtClean="0">
                <a:solidFill>
                  <a:schemeClr val="tx1"/>
                </a:solidFill>
                <a:effectLst>
                  <a:outerShdw blurRad="38100" dist="38100" dir="2700000" algn="tl">
                    <a:srgbClr val="000000">
                      <a:alpha val="43137"/>
                    </a:srgbClr>
                  </a:outerShdw>
                </a:effectLst>
                <a:latin typeface="+mn-ea"/>
              </a:rPr>
              <a:t>2</a:t>
            </a:r>
            <a:r>
              <a:rPr lang="zh-CN" altLang="en-US" b="1" dirty="0" smtClean="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圆角矩形标注 8"/>
          <p:cNvSpPr/>
          <p:nvPr/>
        </p:nvSpPr>
        <p:spPr>
          <a:xfrm>
            <a:off x="3011691" y="3789040"/>
            <a:ext cx="2304256" cy="605380"/>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Break</a:t>
            </a:r>
            <a:r>
              <a:rPr lang="zh-CN" altLang="en-US" b="1" dirty="0" smtClean="0">
                <a:solidFill>
                  <a:srgbClr val="0000FF"/>
                </a:solidFill>
                <a:effectLst>
                  <a:outerShdw blurRad="38100" dist="38100" dir="2700000" algn="tl">
                    <a:srgbClr val="000000">
                      <a:alpha val="43137"/>
                    </a:srgbClr>
                  </a:outerShdw>
                </a:effectLst>
              </a:rPr>
              <a:t>语句的代码</a:t>
            </a:r>
            <a:endParaRPr lang="zh-CN" altLang="en-US" dirty="0">
              <a:solidFill>
                <a:srgbClr val="0000FF"/>
              </a:solidFill>
            </a:endParaRPr>
          </a:p>
        </p:txBody>
      </p:sp>
      <p:sp>
        <p:nvSpPr>
          <p:cNvPr id="10" name="矩形标注 9"/>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smtClean="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0993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628800"/>
            <a:ext cx="8388796" cy="4760278"/>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LN4cf319</a:t>
            </a:r>
            <a:r>
              <a:rPr lang="en-US" altLang="zh-CN" sz="2000" b="1" dirty="0">
                <a:effectLst>
                  <a:outerShdw blurRad="38100" dist="38100" dir="2700000" algn="tl">
                    <a:srgbClr val="000000">
                      <a:alpha val="43137"/>
                    </a:srgbClr>
                  </a:outerShdw>
                </a:effectLst>
                <a:latin typeface="+mn-ea"/>
                <a:ea typeface="+mn-ea"/>
              </a:rPr>
              <a:t>:                            ; case 4:</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x*x ;</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LN3cf319</a:t>
            </a:r>
            <a:r>
              <a:rPr lang="en-US" altLang="zh-CN" sz="2000" b="1" dirty="0">
                <a:effectLst>
                  <a:outerShdw blurRad="38100" dist="38100" dir="2700000" algn="tl">
                    <a:srgbClr val="000000">
                      <a:alpha val="43137"/>
                    </a:srgbClr>
                  </a:outerShdw>
                </a:effectLst>
                <a:latin typeface="+mn-ea"/>
                <a:ea typeface="+mn-ea"/>
              </a:rPr>
              <a:t>:                            ; case </a:t>
            </a:r>
            <a:r>
              <a:rPr lang="en-US" altLang="zh-CN" sz="2000" b="1" dirty="0" smtClean="0">
                <a:effectLst>
                  <a:outerShdw blurRad="38100" dist="38100" dir="2700000" algn="tl">
                    <a:srgbClr val="000000">
                      <a:alpha val="43137"/>
                    </a:srgbClr>
                  </a:outerShdw>
                </a:effectLst>
                <a:latin typeface="+mn-ea"/>
                <a:ea typeface="+mn-ea"/>
              </a:rPr>
              <a:t>8:</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x*x+4*x;</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[ecx+4]</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endParaRPr lang="en-US"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1475656" y="6021288"/>
            <a:ext cx="4320480" cy="64807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effectLst>
                  <a:outerShdw blurRad="38100" dist="38100" dir="2700000" algn="tl">
                    <a:srgbClr val="000000">
                      <a:alpha val="43137"/>
                    </a:srgbClr>
                  </a:outerShdw>
                </a:effectLst>
                <a:latin typeface="+mn-ea"/>
              </a:rPr>
              <a:t>情形</a:t>
            </a:r>
            <a:r>
              <a:rPr lang="en-US" altLang="zh-CN" b="1" dirty="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a:solidFill>
                  <a:schemeClr val="tx1"/>
                </a:solidFill>
                <a:effectLst>
                  <a:outerShdw blurRad="38100" dist="38100" dir="2700000" algn="tl">
                    <a:srgbClr val="000000">
                      <a:alpha val="43137"/>
                    </a:srgbClr>
                  </a:outerShdw>
                </a:effectLst>
                <a:latin typeface="+mn-ea"/>
              </a:rPr>
              <a:t>7</a:t>
            </a:r>
            <a:r>
              <a:rPr lang="zh-CN" altLang="en-US" b="1" dirty="0" smtClean="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矩形标注 8"/>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smtClean="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4496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26853"/>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LN2cf319</a:t>
            </a:r>
            <a:r>
              <a:rPr lang="en-US" altLang="zh-CN" sz="2000" b="1" dirty="0">
                <a:effectLst>
                  <a:outerShdw blurRad="38100" dist="38100" dir="2700000" algn="tl">
                    <a:srgbClr val="000000">
                      <a:alpha val="43137"/>
                    </a:srgbClr>
                  </a:outerShdw>
                </a:effectLst>
                <a:latin typeface="+mn-ea"/>
                <a:ea typeface="+mn-ea"/>
              </a:rPr>
              <a:t>:                            ; default: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LN7cf319</a:t>
            </a:r>
            <a:r>
              <a:rPr lang="en-US" altLang="zh-CN" sz="2000" b="1" dirty="0">
                <a:effectLst>
                  <a:outerShdw blurRad="38100" dist="38100" dir="2700000" algn="tl">
                    <a:srgbClr val="000000">
                      <a:alpha val="43137"/>
                    </a:srgbClr>
                  </a:outerShdw>
                </a:effectLst>
                <a:latin typeface="+mn-ea"/>
                <a:ea typeface="+mn-ea"/>
              </a:rPr>
              <a:t>:                            ; if ( y &gt; 1000 )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jle</a:t>
            </a:r>
            <a:r>
              <a:rPr lang="en-US" altLang="zh-CN" sz="2000" b="1" dirty="0">
                <a:effectLst>
                  <a:outerShdw blurRad="38100" dist="38100" dir="2700000" algn="tl">
                    <a:srgbClr val="000000">
                      <a:alpha val="43137"/>
                    </a:srgbClr>
                  </a:outerShdw>
                </a:effectLst>
                <a:latin typeface="+mn-ea"/>
                <a:ea typeface="+mn-ea"/>
              </a:rPr>
              <a:t>   SHORT </a:t>
            </a:r>
            <a:r>
              <a:rPr lang="en-US" altLang="zh-CN" sz="2000" b="1" dirty="0" smtClean="0">
                <a:effectLst>
                  <a:outerShdw blurRad="38100" dist="38100" dir="2700000" algn="tl">
                    <a:srgbClr val="000000">
                      <a:alpha val="43137"/>
                    </a:srgbClr>
                  </a:outerShdw>
                </a:effectLst>
                <a:latin typeface="+mn-ea"/>
                <a:ea typeface="+mn-ea"/>
              </a:rPr>
              <a:t> LN1cf319</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LN1cf319</a:t>
            </a:r>
            <a:r>
              <a:rPr lang="en-US" altLang="zh-CN" sz="2000" b="1" dirty="0">
                <a:effectLst>
                  <a:outerShdw blurRad="38100" dist="38100" dir="2700000" algn="tl">
                    <a:srgbClr val="000000">
                      <a:alpha val="43137"/>
                    </a:srgbClr>
                  </a:outerShdw>
                </a:effectLst>
                <a:latin typeface="+mn-ea"/>
                <a:ea typeface="+mn-ea"/>
              </a:rPr>
              <a:t>:                            ; return  y;</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ret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1619672" y="5896979"/>
            <a:ext cx="2304256" cy="484349"/>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rPr>
              <a:t>结束返回</a:t>
            </a:r>
            <a:endParaRPr lang="zh-CN" altLang="en-US" dirty="0">
              <a:solidFill>
                <a:srgbClr val="0000FF"/>
              </a:solidFill>
            </a:endParaRPr>
          </a:p>
        </p:txBody>
      </p:sp>
    </p:spTree>
    <p:extLst>
      <p:ext uri="{BB962C8B-B14F-4D97-AF65-F5344CB8AC3E}">
        <p14:creationId xmlns:p14="http://schemas.microsoft.com/office/powerpoint/2010/main" val="696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910423"/>
            <a:ext cx="8532812" cy="2246769"/>
          </a:xfrm>
          <a:prstGeom prst="rect">
            <a:avLst/>
          </a:prstGeom>
        </p:spPr>
        <p:txBody>
          <a:bodyPr wrap="square">
            <a:spAutoFit/>
          </a:bodyPr>
          <a:lstStyle/>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cf315(</a:t>
            </a:r>
            <a:r>
              <a:rPr lang="en-US" altLang="zh-CN" sz="2000" b="1" dirty="0" err="1">
                <a:solidFill>
                  <a:srgbClr val="0000FF"/>
                </a:solidFill>
                <a:effectLst>
                  <a:outerShdw blurRad="38100" dist="38100" dir="2700000" algn="tl">
                    <a:srgbClr val="000000">
                      <a:alpha val="43137"/>
                    </a:srgbClr>
                  </a:outerShdw>
                </a:effectLst>
                <a:latin typeface="+mn-ea"/>
                <a:ea typeface="+mn-ea"/>
              </a:rPr>
              <a:t>int</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&gt;= 'A'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&lt;= 'Z'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 0x20</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347864" y="4509120"/>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大小写字母的</a:t>
            </a:r>
            <a:r>
              <a:rPr lang="en-US" altLang="zh-CN" b="1" dirty="0" smtClean="0">
                <a:solidFill>
                  <a:schemeClr val="tx1"/>
                </a:solidFill>
                <a:latin typeface="+mn-ea"/>
              </a:rPr>
              <a:t>ASCII</a:t>
            </a:r>
            <a:r>
              <a:rPr lang="zh-CN" altLang="en-US" b="1" dirty="0" smtClean="0">
                <a:solidFill>
                  <a:schemeClr val="tx1"/>
                </a:solidFill>
                <a:latin typeface="+mn-ea"/>
              </a:rPr>
              <a:t>码</a:t>
            </a:r>
            <a:endParaRPr lang="en-US" altLang="zh-CN" b="1" dirty="0" smtClean="0">
              <a:solidFill>
                <a:schemeClr val="tx1"/>
              </a:solidFill>
              <a:latin typeface="+mn-ea"/>
            </a:endParaRPr>
          </a:p>
          <a:p>
            <a:pPr>
              <a:lnSpc>
                <a:spcPts val="2800"/>
              </a:lnSpc>
            </a:pPr>
            <a:r>
              <a:rPr lang="zh-CN" altLang="en-US" b="1" dirty="0" smtClean="0">
                <a:solidFill>
                  <a:schemeClr val="tx1"/>
                </a:solidFill>
                <a:latin typeface="+mn-ea"/>
              </a:rPr>
              <a:t>相差</a:t>
            </a:r>
            <a:r>
              <a:rPr lang="en-US" altLang="zh-CN" b="1" dirty="0" smtClean="0">
                <a:solidFill>
                  <a:schemeClr val="tx1"/>
                </a:solidFill>
                <a:latin typeface="+mn-ea"/>
              </a:rPr>
              <a:t>20H</a:t>
            </a:r>
            <a:endParaRPr lang="zh-CN" altLang="en-US" sz="1600" dirty="0">
              <a:solidFill>
                <a:schemeClr val="tx1"/>
              </a:solidFill>
              <a:latin typeface="+mn-ea"/>
            </a:endParaRPr>
          </a:p>
        </p:txBody>
      </p:sp>
      <p:sp>
        <p:nvSpPr>
          <p:cNvPr id="10" name="圆角矩形标注 9"/>
          <p:cNvSpPr/>
          <p:nvPr/>
        </p:nvSpPr>
        <p:spPr>
          <a:xfrm>
            <a:off x="611188" y="1700808"/>
            <a:ext cx="4320852" cy="942875"/>
          </a:xfrm>
          <a:prstGeom prst="wedgeRoundRectCallout">
            <a:avLst>
              <a:gd name="adj1" fmla="val -6062"/>
              <a:gd name="adj2" fmla="val 6967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latin typeface="+mn-ea"/>
              </a:rPr>
              <a:t>字符小写</a:t>
            </a:r>
            <a:r>
              <a:rPr lang="zh-CN" altLang="en-US" sz="2000" b="1" dirty="0" smtClean="0">
                <a:solidFill>
                  <a:srgbClr val="0000FF"/>
                </a:solidFill>
                <a:latin typeface="+mn-ea"/>
              </a:rPr>
              <a:t>化：</a:t>
            </a:r>
            <a:endParaRPr lang="en-US" altLang="zh-CN" sz="2000" b="1" dirty="0" smtClean="0">
              <a:solidFill>
                <a:srgbClr val="0000FF"/>
              </a:solidFill>
              <a:latin typeface="+mn-ea"/>
            </a:endParaRPr>
          </a:p>
          <a:p>
            <a:pPr>
              <a:lnSpc>
                <a:spcPts val="3000"/>
              </a:lnSpc>
            </a:pPr>
            <a:r>
              <a:rPr lang="zh-CN" altLang="en-US" sz="2000" b="1" dirty="0" smtClean="0">
                <a:solidFill>
                  <a:srgbClr val="0000FF"/>
                </a:solidFill>
                <a:latin typeface="+mn-ea"/>
              </a:rPr>
              <a:t>如为</a:t>
            </a:r>
            <a:r>
              <a:rPr lang="zh-CN" altLang="en-US" sz="2000" b="1" dirty="0">
                <a:solidFill>
                  <a:srgbClr val="0000FF"/>
                </a:solidFill>
                <a:latin typeface="+mn-ea"/>
              </a:rPr>
              <a:t>大写字母，则</a:t>
            </a:r>
            <a:r>
              <a:rPr lang="zh-CN" altLang="en-US" sz="2000" b="1" dirty="0" smtClean="0">
                <a:solidFill>
                  <a:srgbClr val="0000FF"/>
                </a:solidFill>
                <a:latin typeface="+mn-ea"/>
              </a:rPr>
              <a:t>转成小写字母</a:t>
            </a:r>
            <a:endParaRPr lang="zh-CN" altLang="en-US" dirty="0">
              <a:latin typeface="+mn-ea"/>
            </a:endParaRPr>
          </a:p>
        </p:txBody>
      </p:sp>
      <p:sp>
        <p:nvSpPr>
          <p:cNvPr id="9" name="圆角矩形标注 8"/>
          <p:cNvSpPr/>
          <p:nvPr/>
        </p:nvSpPr>
        <p:spPr>
          <a:xfrm>
            <a:off x="3419872" y="3229466"/>
            <a:ext cx="1404156" cy="432048"/>
          </a:xfrm>
          <a:prstGeom prst="wedgeRoundRectCallout">
            <a:avLst>
              <a:gd name="adj1" fmla="val -67073"/>
              <a:gd name="adj2" fmla="val -6099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a:solidFill>
                  <a:schemeClr val="tx1"/>
                </a:solidFill>
                <a:latin typeface="+mn-ea"/>
              </a:rPr>
              <a:t>整型</a:t>
            </a:r>
          </a:p>
        </p:txBody>
      </p:sp>
    </p:spTree>
    <p:extLst>
      <p:ext uri="{BB962C8B-B14F-4D97-AF65-F5344CB8AC3E}">
        <p14:creationId xmlns:p14="http://schemas.microsoft.com/office/powerpoint/2010/main" val="54367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8532812"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if (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&gt;='A' &amp;&amp;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jl</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小于，则跳转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90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大于，则跳转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 +=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add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32</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LN1cf315</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return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返回</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9" name="矩形标注 8"/>
          <p:cNvSpPr/>
          <p:nvPr/>
        </p:nvSpPr>
        <p:spPr>
          <a:xfrm>
            <a:off x="3707904" y="1171114"/>
            <a:ext cx="2376264" cy="817725"/>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不采用编译优化，</a:t>
            </a:r>
            <a:endParaRPr lang="en-US" altLang="zh-CN" sz="2000" b="1" dirty="0" smtClean="0">
              <a:solidFill>
                <a:srgbClr val="FF0000"/>
              </a:solidFill>
              <a:effectLst>
                <a:outerShdw blurRad="38100" dist="38100" dir="2700000" algn="tl">
                  <a:srgbClr val="000000">
                    <a:alpha val="43137"/>
                  </a:srgbClr>
                </a:outerShdw>
              </a:effectLst>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rPr>
              <a:t>目标代码</a:t>
            </a:r>
            <a:endParaRPr lang="zh-CN" altLang="en-US" sz="2000" b="1" dirty="0">
              <a:solidFill>
                <a:srgbClr val="0000FF"/>
              </a:solidFill>
            </a:endParaRPr>
          </a:p>
        </p:txBody>
      </p:sp>
      <p:sp>
        <p:nvSpPr>
          <p:cNvPr id="7" name="矩形标注 6"/>
          <p:cNvSpPr/>
          <p:nvPr/>
        </p:nvSpPr>
        <p:spPr>
          <a:xfrm>
            <a:off x="5364088" y="441895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smtClean="0">
                <a:solidFill>
                  <a:srgbClr val="0000FF"/>
                </a:solidFill>
                <a:effectLst>
                  <a:outerShdw blurRad="38100" dist="38100" dir="2700000" algn="tl">
                    <a:srgbClr val="000000">
                      <a:alpha val="43137"/>
                    </a:srgbClr>
                  </a:outerShdw>
                </a:effectLst>
              </a:rPr>
              <a:t>ch</a:t>
            </a:r>
            <a:r>
              <a:rPr lang="zh-CN" altLang="en-US" sz="2000" b="1" dirty="0" smtClean="0">
                <a:solidFill>
                  <a:srgbClr val="0000FF"/>
                </a:solidFill>
                <a:effectLst>
                  <a:outerShdw blurRad="38100" dist="38100" dir="2700000" algn="tl">
                    <a:srgbClr val="000000">
                      <a:alpha val="43137"/>
                    </a:srgbClr>
                  </a:outerShdw>
                </a:effectLst>
              </a:rPr>
              <a:t>（整型）</a:t>
            </a:r>
            <a:endParaRPr lang="zh-CN" altLang="en-US" sz="2000" b="1" dirty="0">
              <a:solidFill>
                <a:srgbClr val="0000FF"/>
              </a:solidFill>
            </a:endParaRPr>
          </a:p>
        </p:txBody>
      </p:sp>
    </p:spTree>
    <p:extLst>
      <p:ext uri="{BB962C8B-B14F-4D97-AF65-F5344CB8AC3E}">
        <p14:creationId xmlns:p14="http://schemas.microsoft.com/office/powerpoint/2010/main" val="139743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11836"/>
            <a:ext cx="8532812" cy="4093428"/>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建立</a:t>
            </a:r>
            <a:r>
              <a:rPr lang="zh-CN" altLang="en-US" sz="2000" b="1" dirty="0">
                <a:effectLst>
                  <a:outerShdw blurRad="38100" dist="38100" dir="2700000" algn="tl">
                    <a:srgbClr val="000000">
                      <a:alpha val="43137"/>
                    </a:srgbClr>
                  </a:outerShdw>
                </a:effectLst>
                <a:latin typeface="+mn-ea"/>
                <a:ea typeface="+mn-ea"/>
              </a:rPr>
              <a:t>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&gt;='A'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[eax-65]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25</a:t>
            </a: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err="1" smtClean="0">
                <a:effectLst>
                  <a:outerShdw blurRad="38100" dist="38100" dir="2700000" algn="tl">
                    <a:srgbClr val="000000">
                      <a:alpha val="43137"/>
                    </a:srgbClr>
                  </a:outerShdw>
                </a:effectLst>
                <a:latin typeface="+mn-ea"/>
                <a:ea typeface="+mn-ea"/>
              </a:rPr>
              <a:t>ch</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add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32</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LN1cf315</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撤销</a:t>
            </a:r>
            <a:r>
              <a:rPr lang="zh-CN" altLang="en-US" sz="2000" b="1" dirty="0">
                <a:effectLst>
                  <a:outerShdw blurRad="38100" dist="38100" dir="2700000" algn="tl">
                    <a:srgbClr val="000000">
                      <a:alpha val="43137"/>
                    </a:srgbClr>
                  </a:outerShdw>
                </a:effectLst>
                <a:latin typeface="+mn-ea"/>
                <a:ea typeface="+mn-ea"/>
              </a:rPr>
              <a:t>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a:solidFill>
                  <a:srgbClr val="0000FF"/>
                </a:solidFill>
                <a:effectLst>
                  <a:outerShdw blurRad="38100" dist="38100" dir="2700000" algn="tl">
                    <a:srgbClr val="000000">
                      <a:alpha val="43137"/>
                    </a:srgbClr>
                  </a:outerShdw>
                </a:effectLst>
              </a:rPr>
              <a:t>ch</a:t>
            </a:r>
            <a:endParaRPr lang="zh-CN" altLang="en-US" sz="2000" b="1" dirty="0">
              <a:solidFill>
                <a:srgbClr val="0000FF"/>
              </a:solidFill>
            </a:endParaRPr>
          </a:p>
        </p:txBody>
      </p:sp>
      <p:sp>
        <p:nvSpPr>
          <p:cNvPr id="10" name="圆角矩形标注 9"/>
          <p:cNvSpPr/>
          <p:nvPr/>
        </p:nvSpPr>
        <p:spPr>
          <a:xfrm>
            <a:off x="4716016" y="3738845"/>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两次比较</a:t>
            </a:r>
            <a:endParaRPr lang="en-US" altLang="zh-CN" b="1" dirty="0" smtClean="0">
              <a:solidFill>
                <a:srgbClr val="FF0000"/>
              </a:solidFill>
              <a:effectLst>
                <a:outerShdw blurRad="38100" dist="38100" dir="2700000" algn="tl">
                  <a:srgbClr val="000000">
                    <a:alpha val="43137"/>
                  </a:srgbClr>
                </a:outerShdw>
              </a:effectLst>
              <a:latin typeface="+mn-ea"/>
            </a:endParaRPr>
          </a:p>
          <a:p>
            <a:pPr>
              <a:lnSpc>
                <a:spcPts val="2800"/>
              </a:lnSpc>
            </a:pPr>
            <a:r>
              <a:rPr lang="zh-CN" altLang="en-US" b="1" dirty="0" smtClean="0">
                <a:solidFill>
                  <a:srgbClr val="FF0000"/>
                </a:solidFill>
                <a:effectLst>
                  <a:outerShdw blurRad="38100" dist="38100" dir="2700000" algn="tl">
                    <a:srgbClr val="000000">
                      <a:alpha val="43137"/>
                    </a:srgbClr>
                  </a:outerShdw>
                </a:effectLst>
                <a:latin typeface="+mn-ea"/>
              </a:rPr>
              <a:t>转化为一次比较</a:t>
            </a:r>
            <a:endParaRPr lang="en-US" altLang="zh-CN" b="1" dirty="0" smtClean="0">
              <a:solidFill>
                <a:srgbClr val="FF0000"/>
              </a:solidFill>
              <a:effectLst>
                <a:outerShdw blurRad="38100" dist="38100" dir="2700000" algn="tl">
                  <a:srgbClr val="000000">
                    <a:alpha val="43137"/>
                  </a:srgbClr>
                </a:outerShdw>
              </a:effectLst>
              <a:latin typeface="+mn-ea"/>
            </a:endParaRPr>
          </a:p>
        </p:txBody>
      </p:sp>
      <p:sp>
        <p:nvSpPr>
          <p:cNvPr id="11" name="矩形标注 10"/>
          <p:cNvSpPr/>
          <p:nvPr/>
        </p:nvSpPr>
        <p:spPr>
          <a:xfrm>
            <a:off x="3707904" y="1171114"/>
            <a:ext cx="2952328" cy="817726"/>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编译优化：速度最大化</a:t>
            </a:r>
            <a:endParaRPr lang="en-US" altLang="zh-CN" sz="2000" b="1" dirty="0" smtClean="0">
              <a:solidFill>
                <a:srgbClr val="FF0000"/>
              </a:solidFill>
              <a:effectLst>
                <a:outerShdw blurRad="38100" dist="38100" dir="2700000" algn="tl">
                  <a:srgbClr val="000000">
                    <a:alpha val="43137"/>
                  </a:srgbClr>
                </a:outerShdw>
              </a:effectLst>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rPr>
              <a:t>目标代码</a:t>
            </a:r>
            <a:endParaRPr lang="zh-CN" altLang="en-US" sz="2000" b="1" dirty="0">
              <a:solidFill>
                <a:srgbClr val="0000FF"/>
              </a:solidFill>
            </a:endParaRPr>
          </a:p>
        </p:txBody>
      </p:sp>
      <p:sp>
        <p:nvSpPr>
          <p:cNvPr id="9" name="矩形标注 8"/>
          <p:cNvSpPr/>
          <p:nvPr/>
        </p:nvSpPr>
        <p:spPr>
          <a:xfrm>
            <a:off x="2555776" y="4869160"/>
            <a:ext cx="1872208" cy="504056"/>
          </a:xfrm>
          <a:prstGeom prst="wedgeRectCallout">
            <a:avLst>
              <a:gd name="adj1" fmla="val -39207"/>
              <a:gd name="adj2" fmla="val -706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rgbClr val="0000FF"/>
                </a:solidFill>
                <a:effectLst>
                  <a:outerShdw blurRad="38100" dist="38100" dir="2700000" algn="tl">
                    <a:srgbClr val="000000">
                      <a:alpha val="43137"/>
                    </a:srgbClr>
                  </a:outerShdw>
                </a:effectLst>
              </a:rPr>
              <a:t>大写转小写</a:t>
            </a:r>
            <a:endParaRPr lang="en-US" altLang="zh-CN" sz="2000"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948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标注 9"/>
          <p:cNvSpPr/>
          <p:nvPr/>
        </p:nvSpPr>
        <p:spPr>
          <a:xfrm>
            <a:off x="3131840" y="3200202"/>
            <a:ext cx="1404156" cy="504056"/>
          </a:xfrm>
          <a:prstGeom prst="wedgeRoundRectCallout">
            <a:avLst>
              <a:gd name="adj1" fmla="val -58297"/>
              <a:gd name="adj2" fmla="val 103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整型</a:t>
            </a:r>
            <a:endParaRPr lang="zh-CN" altLang="en-US" sz="1600" dirty="0">
              <a:solidFill>
                <a:schemeClr val="tx1"/>
              </a:solidFill>
              <a:latin typeface="+mn-ea"/>
            </a:endParaRPr>
          </a:p>
        </p:txBody>
      </p:sp>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75692" y="2924944"/>
            <a:ext cx="7236668" cy="3323987"/>
          </a:xfrm>
          <a:prstGeom prst="rect">
            <a:avLst/>
          </a:prstGeom>
        </p:spPr>
        <p:txBody>
          <a:bodyPr wrap="square">
            <a:spAutoFit/>
          </a:bodyPr>
          <a:lstStyle/>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cf316(</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入口参数为一位十六进制数</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确保一位十六进制数（在</a:t>
            </a:r>
            <a:r>
              <a:rPr lang="en-US" altLang="zh-CN" sz="2000" b="1" dirty="0">
                <a:effectLst>
                  <a:outerShdw blurRad="38100" dist="38100" dir="2700000" algn="tl">
                    <a:srgbClr val="000000">
                      <a:alpha val="43137"/>
                    </a:srgbClr>
                  </a:outerShdw>
                </a:effectLst>
                <a:latin typeface="+mn-ea"/>
                <a:ea typeface="+mn-ea"/>
              </a:rPr>
              <a:t>0-15</a:t>
            </a:r>
            <a:r>
              <a:rPr lang="zh-CN" altLang="en-US" sz="2000" b="1" dirty="0">
                <a:effectLst>
                  <a:outerShdw blurRad="38100" dist="38100" dir="2700000" algn="tl">
                    <a:srgbClr val="000000">
                      <a:alpha val="43137"/>
                    </a:srgbClr>
                  </a:outerShdw>
                </a:effectLst>
                <a:latin typeface="+mn-ea"/>
                <a:ea typeface="+mn-ea"/>
              </a:rPr>
              <a:t>之间）</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&lt; 10 )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 += 0x30;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数字符</a:t>
            </a:r>
            <a:r>
              <a:rPr lang="en-US" altLang="zh-CN" sz="2000" b="1" dirty="0">
                <a:effectLst>
                  <a:outerShdw blurRad="38100" dist="38100" dir="2700000" algn="tl">
                    <a:srgbClr val="000000">
                      <a:alpha val="43137"/>
                    </a:srgbClr>
                  </a:outerShdw>
                </a:effectLst>
                <a:latin typeface="+mn-ea"/>
                <a:ea typeface="+mn-ea"/>
              </a:rPr>
              <a:t>0-9</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else</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0x37;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字母</a:t>
            </a:r>
            <a:r>
              <a:rPr lang="en-US" altLang="zh-CN" sz="2000" b="1" dirty="0">
                <a:effectLst>
                  <a:outerShdw blurRad="38100" dist="38100" dir="2700000" algn="tl">
                    <a:srgbClr val="000000">
                      <a:alpha val="43137"/>
                    </a:srgbClr>
                  </a:outerShdw>
                </a:effectLst>
                <a:latin typeface="+mn-ea"/>
                <a:ea typeface="+mn-ea"/>
              </a:rPr>
              <a:t>A-F</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m;</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923928" y="1102769"/>
            <a:ext cx="4680520" cy="648072"/>
          </a:xfrm>
          <a:prstGeom prst="wedgeRoundRectCallout">
            <a:avLst>
              <a:gd name="adj1" fmla="val -30429"/>
              <a:gd name="adj2" fmla="val 6903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把一位十六进制数转换为对应</a:t>
            </a:r>
            <a:r>
              <a:rPr lang="en-US" altLang="zh-CN" sz="2000" b="1" dirty="0">
                <a:solidFill>
                  <a:srgbClr val="0000FF"/>
                </a:solidFill>
                <a:effectLst>
                  <a:outerShdw blurRad="38100" dist="38100" dir="2700000" algn="tl">
                    <a:srgbClr val="000000">
                      <a:alpha val="43137"/>
                    </a:srgbClr>
                  </a:outerShdw>
                </a:effectLst>
                <a:latin typeface="+mn-ea"/>
              </a:rPr>
              <a:t>ASCII</a:t>
            </a:r>
            <a:r>
              <a:rPr lang="zh-CN" altLang="en-US" sz="2000" b="1" dirty="0">
                <a:solidFill>
                  <a:srgbClr val="0000FF"/>
                </a:solidFill>
                <a:effectLst>
                  <a:outerShdw blurRad="38100" dist="38100" dir="2700000" algn="tl">
                    <a:srgbClr val="000000">
                      <a:alpha val="43137"/>
                    </a:srgbClr>
                  </a:outerShdw>
                </a:effectLst>
                <a:latin typeface="+mn-ea"/>
              </a:rPr>
              <a:t>码</a:t>
            </a:r>
            <a:endParaRPr lang="zh-CN" altLang="en-US" dirty="0">
              <a:effectLst>
                <a:outerShdw blurRad="38100" dist="38100" dir="2700000" algn="tl">
                  <a:srgbClr val="000000">
                    <a:alpha val="43137"/>
                  </a:srgbClr>
                </a:outerShdw>
              </a:effectLst>
              <a:latin typeface="+mn-ea"/>
            </a:endParaRPr>
          </a:p>
        </p:txBody>
      </p:sp>
      <p:sp>
        <p:nvSpPr>
          <p:cNvPr id="3" name="矩形 2"/>
          <p:cNvSpPr/>
          <p:nvPr/>
        </p:nvSpPr>
        <p:spPr>
          <a:xfrm>
            <a:off x="611187" y="1772816"/>
            <a:ext cx="6048673" cy="923330"/>
          </a:xfrm>
          <a:prstGeom prst="rect">
            <a:avLst/>
          </a:prstGeom>
        </p:spPr>
        <p:txBody>
          <a:bodyPr wrap="square">
            <a:spAutoFit/>
          </a:bodyPr>
          <a:lstStyle/>
          <a:p>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x + 30H</a:t>
            </a:r>
            <a:r>
              <a:rPr lang="en-US" altLang="zh-CN" b="1" dirty="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     ( </a:t>
            </a:r>
            <a:r>
              <a:rPr lang="en-US" altLang="zh-CN" b="1" dirty="0">
                <a:effectLst>
                  <a:outerShdw blurRad="38100" dist="38100" dir="2700000" algn="tl">
                    <a:srgbClr val="000000">
                      <a:alpha val="43137"/>
                    </a:srgbClr>
                  </a:outerShdw>
                </a:effectLst>
                <a:latin typeface="+mn-ea"/>
                <a:ea typeface="+mn-ea"/>
              </a:rPr>
              <a:t>0&lt;= x &lt;=9 )</a:t>
            </a:r>
            <a:endParaRPr lang="zh-CN" altLang="zh-CN" b="1" dirty="0">
              <a:effectLst>
                <a:outerShdw blurRad="38100" dist="38100" dir="2700000" algn="tl">
                  <a:srgbClr val="000000">
                    <a:alpha val="43137"/>
                  </a:srgbClr>
                </a:outerShdw>
              </a:effectLst>
              <a:latin typeface="+mn-ea"/>
              <a:ea typeface="+mn-ea"/>
            </a:endParaRPr>
          </a:p>
          <a:p>
            <a:r>
              <a:rPr lang="en-US" altLang="zh-CN" b="1" dirty="0" smtClean="0">
                <a:effectLst>
                  <a:outerShdw blurRad="38100" dist="38100" dir="2700000" algn="tl">
                    <a:srgbClr val="000000">
                      <a:alpha val="43137"/>
                    </a:srgbClr>
                  </a:outerShdw>
                </a:effectLst>
                <a:latin typeface="+mn-ea"/>
                <a:ea typeface="+mn-ea"/>
              </a:rPr>
              <a:t>y </a:t>
            </a:r>
            <a:r>
              <a:rPr lang="zh-CN" altLang="zh-CN" b="1" dirty="0" smtClean="0">
                <a:effectLst>
                  <a:outerShdw blurRad="38100" dist="38100" dir="2700000" algn="tl">
                    <a:srgbClr val="000000">
                      <a:alpha val="43137"/>
                    </a:srgbClr>
                  </a:outerShdw>
                </a:effectLst>
                <a:latin typeface="+mn-ea"/>
                <a:ea typeface="+mn-ea"/>
              </a:rPr>
              <a:t>＝</a:t>
            </a:r>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a:t>
            </a:r>
            <a:endParaRPr lang="zh-CN" altLang="zh-CN" b="1" dirty="0">
              <a:effectLst>
                <a:outerShdw blurRad="38100" dist="38100" dir="2700000" algn="tl">
                  <a:srgbClr val="000000">
                    <a:alpha val="43137"/>
                  </a:srgbClr>
                </a:outerShdw>
              </a:effectLst>
              <a:latin typeface="+mn-ea"/>
              <a:ea typeface="+mn-ea"/>
            </a:endParaRPr>
          </a:p>
          <a:p>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x + 37H</a:t>
            </a:r>
            <a:r>
              <a:rPr lang="en-US" altLang="zh-CN" b="1" dirty="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     ( </a:t>
            </a:r>
            <a:r>
              <a:rPr lang="en-US" altLang="zh-CN" b="1" dirty="0">
                <a:effectLst>
                  <a:outerShdw blurRad="38100" dist="38100" dir="2700000" algn="tl">
                    <a:srgbClr val="000000">
                      <a:alpha val="43137"/>
                    </a:srgbClr>
                  </a:outerShdw>
                </a:effectLst>
                <a:latin typeface="+mn-ea"/>
                <a:ea typeface="+mn-ea"/>
              </a:rPr>
              <a:t>0AH&lt;= x &lt;=0FH )</a:t>
            </a:r>
            <a:endParaRPr lang="zh-CN" altLang="zh-CN"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3604624" y="5733257"/>
            <a:ext cx="2335528" cy="648072"/>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smtClean="0">
                <a:solidFill>
                  <a:schemeClr val="tx1"/>
                </a:solidFill>
                <a:latin typeface="+mn-ea"/>
              </a:rPr>
              <a:t>分支结构：双路</a:t>
            </a:r>
            <a:endParaRPr lang="zh-CN" altLang="en-US" sz="1600" dirty="0">
              <a:solidFill>
                <a:schemeClr val="tx1"/>
              </a:solidFill>
              <a:latin typeface="+mn-ea"/>
            </a:endParaRPr>
          </a:p>
        </p:txBody>
      </p:sp>
    </p:spTree>
    <p:extLst>
      <p:ext uri="{BB962C8B-B14F-4D97-AF65-F5344CB8AC3E}">
        <p14:creationId xmlns:p14="http://schemas.microsoft.com/office/powerpoint/2010/main" val="34849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P spid="7" grpId="0" animBg="1"/>
      <p:bldP spid="3"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6985148"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m &amp; 0x0f;</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and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if </a:t>
            </a:r>
            <a:r>
              <a:rPr lang="en-US" altLang="zh-CN" sz="2000" b="1" dirty="0">
                <a:solidFill>
                  <a:srgbClr val="0000FF"/>
                </a:solidFill>
                <a:effectLst>
                  <a:outerShdw blurRad="38100" dist="38100" dir="2700000" algn="tl">
                    <a:srgbClr val="000000">
                      <a:alpha val="43137"/>
                    </a:srgbClr>
                  </a:outerShdw>
                </a:effectLst>
                <a:latin typeface="+mn-ea"/>
                <a:ea typeface="+mn-ea"/>
              </a:rPr>
              <a:t>( m &lt; 10 )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10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jge</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LN2cf316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0x30;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48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a:t>
            </a:r>
            <a:r>
              <a:rPr lang="en-US" altLang="zh-CN" sz="2000" b="1" dirty="0" smtClean="0">
                <a:solidFill>
                  <a:srgbClr val="FF0000"/>
                </a:solidFill>
                <a:effectLst>
                  <a:outerShdw blurRad="38100" dist="38100" dir="2700000" algn="tl">
                    <a:srgbClr val="000000">
                      <a:alpha val="43137"/>
                    </a:srgbClr>
                  </a:outerShdw>
                </a:effectLst>
                <a:latin typeface="+mn-ea"/>
                <a:ea typeface="+mn-ea"/>
              </a:rPr>
              <a:t>LN1cf316</a:t>
            </a:r>
            <a:endParaRPr lang="en-US" altLang="zh-CN" sz="2000" b="1" dirty="0">
              <a:solidFill>
                <a:srgbClr val="FF0000"/>
              </a:solidFill>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LN2cf316:</a:t>
            </a:r>
            <a:endParaRPr lang="en-US" altLang="zh-CN" sz="2000" b="1" dirty="0">
              <a:solidFill>
                <a:srgbClr val="0000FF"/>
              </a:solidFill>
              <a:effectLst>
                <a:outerShdw blurRad="38100" dist="38100" dir="2700000" algn="tl">
                  <a:srgbClr val="000000">
                    <a:alpha val="43137"/>
                  </a:srgbClr>
                </a:outerShdw>
              </a:effectLst>
              <a:latin typeface="+mn-ea"/>
              <a:ea typeface="+mn-ea"/>
            </a:endParaRP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0" name="圆角矩形标注 9"/>
          <p:cNvSpPr/>
          <p:nvPr/>
        </p:nvSpPr>
        <p:spPr>
          <a:xfrm>
            <a:off x="4427984" y="6237313"/>
            <a:ext cx="2808312" cy="453854"/>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a:solidFill>
                  <a:schemeClr val="tx1"/>
                </a:solidFill>
                <a:latin typeface="+mn-ea"/>
              </a:rPr>
              <a:t>两</a:t>
            </a:r>
            <a:r>
              <a:rPr lang="zh-CN" altLang="en-US" b="1" dirty="0" smtClean="0">
                <a:solidFill>
                  <a:schemeClr val="tx1"/>
                </a:solidFill>
                <a:latin typeface="+mn-ea"/>
              </a:rPr>
              <a:t>路分支的合并</a:t>
            </a:r>
            <a:endParaRPr lang="zh-CN" altLang="en-US" sz="1600" dirty="0">
              <a:solidFill>
                <a:schemeClr val="tx1"/>
              </a:solidFill>
              <a:latin typeface="+mn-ea"/>
            </a:endParaRPr>
          </a:p>
        </p:txBody>
      </p:sp>
    </p:spTree>
    <p:extLst>
      <p:ext uri="{BB962C8B-B14F-4D97-AF65-F5344CB8AC3E}">
        <p14:creationId xmlns:p14="http://schemas.microsoft.com/office/powerpoint/2010/main" val="140094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802621"/>
            <a:ext cx="8532812" cy="3426579"/>
          </a:xfrm>
          <a:prstGeom prst="rect">
            <a:avLst/>
          </a:prstGeom>
        </p:spPr>
        <p:txBody>
          <a:bodyPr wrap="square">
            <a:spAutoFit/>
          </a:bodyPr>
          <a:lstStyle/>
          <a:p>
            <a:pPr>
              <a:lnSpc>
                <a:spcPts val="26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LN2cf316</a:t>
            </a:r>
            <a:r>
              <a:rPr lang="en-US" altLang="zh-CN" sz="2000" b="1" dirty="0">
                <a:solidFill>
                  <a:srgbClr val="0000FF"/>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0x37;</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55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edx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LN1cf316</a:t>
            </a:r>
            <a:r>
              <a:rPr lang="en-US" altLang="zh-CN" sz="2000" b="1" dirty="0">
                <a:solidFill>
                  <a:srgbClr val="FF0000"/>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return  m;</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     ;EAX</a:t>
            </a:r>
            <a:r>
              <a:rPr lang="zh-CN" altLang="en-US" sz="2000" b="1" dirty="0">
                <a:effectLst>
                  <a:outerShdw blurRad="38100" dist="38100" dir="2700000" algn="tl">
                    <a:srgbClr val="000000">
                      <a:alpha val="43137"/>
                    </a:srgbClr>
                  </a:outerShdw>
                </a:effectLst>
                <a:latin typeface="+mn-ea"/>
                <a:ea typeface="+mn-ea"/>
              </a:rPr>
              <a:t>含返回值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9" name="矩形标注 8"/>
          <p:cNvSpPr/>
          <p:nvPr/>
        </p:nvSpPr>
        <p:spPr>
          <a:xfrm>
            <a:off x="3707904" y="1171115"/>
            <a:ext cx="2304256"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1" name="圆角矩形标注 10"/>
          <p:cNvSpPr/>
          <p:nvPr/>
        </p:nvSpPr>
        <p:spPr>
          <a:xfrm>
            <a:off x="2280467" y="3573016"/>
            <a:ext cx="2808312" cy="523833"/>
          </a:xfrm>
          <a:prstGeom prst="wedgeRoundRectCallout">
            <a:avLst>
              <a:gd name="adj1" fmla="val -60606"/>
              <a:gd name="adj2" fmla="val -32437"/>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b="1" dirty="0">
                <a:solidFill>
                  <a:schemeClr val="tx1"/>
                </a:solidFill>
                <a:latin typeface="+mn-ea"/>
              </a:rPr>
              <a:t>两</a:t>
            </a:r>
            <a:r>
              <a:rPr lang="zh-CN" altLang="en-US" b="1" dirty="0" smtClean="0">
                <a:solidFill>
                  <a:schemeClr val="tx1"/>
                </a:solidFill>
                <a:latin typeface="+mn-ea"/>
              </a:rPr>
              <a:t>路分支合并点</a:t>
            </a:r>
            <a:endParaRPr lang="zh-CN" altLang="en-US" sz="1600" dirty="0">
              <a:solidFill>
                <a:schemeClr val="tx1"/>
              </a:solidFill>
              <a:latin typeface="+mn-ea"/>
            </a:endParaRPr>
          </a:p>
        </p:txBody>
      </p:sp>
    </p:spTree>
    <p:extLst>
      <p:ext uri="{BB962C8B-B14F-4D97-AF65-F5344CB8AC3E}">
        <p14:creationId xmlns:p14="http://schemas.microsoft.com/office/powerpoint/2010/main" val="118227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2765</TotalTime>
  <Words>2927</Words>
  <Application>Microsoft Office PowerPoint</Application>
  <PresentationFormat>全屏显示(4:3)</PresentationFormat>
  <Paragraphs>468</Paragraphs>
  <Slides>36</Slides>
  <Notes>36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Profile</vt:lpstr>
      <vt:lpstr>Visio</vt:lpstr>
      <vt:lpstr>第3章  程序设计初步</vt:lpstr>
      <vt:lpstr>3.3  分支程序设计</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3.3.3  多路分支的实现</vt:lpstr>
      <vt:lpstr>3.3.3  多路分支的实现</vt:lpstr>
      <vt:lpstr>3.3.3  多路分支的实现</vt:lpstr>
      <vt:lpstr>3.3.3  多路分支的实现</vt:lpstr>
      <vt:lpstr>3.3.3  多路分支的实现</vt:lpstr>
      <vt:lpstr>3.3.3  多路分支的实现</vt:lpstr>
      <vt:lpstr>3.3.3  多路分支的实现</vt:lpstr>
    </vt:vector>
  </TitlesOfParts>
  <Company>Suda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新概念汇编语言</dc:title>
  <dc:creator>YJW</dc:creator>
  <cp:lastModifiedBy>HP</cp:lastModifiedBy>
  <cp:revision>698</cp:revision>
  <dcterms:created xsi:type="dcterms:W3CDTF">2008-02-14T05:21:14Z</dcterms:created>
  <dcterms:modified xsi:type="dcterms:W3CDTF">2017-06-16T07:27:55Z</dcterms:modified>
</cp:coreProperties>
</file>