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48"/>
  </p:notesMasterIdLst>
  <p:sldIdLst>
    <p:sldId id="256" r:id="rId2"/>
    <p:sldId id="257" r:id="rId3"/>
    <p:sldId id="507" r:id="rId4"/>
    <p:sldId id="508" r:id="rId5"/>
    <p:sldId id="377" r:id="rId6"/>
    <p:sldId id="472" r:id="rId7"/>
    <p:sldId id="473" r:id="rId8"/>
    <p:sldId id="511" r:id="rId9"/>
    <p:sldId id="474" r:id="rId10"/>
    <p:sldId id="475" r:id="rId11"/>
    <p:sldId id="476" r:id="rId12"/>
    <p:sldId id="477" r:id="rId13"/>
    <p:sldId id="478" r:id="rId14"/>
    <p:sldId id="509" r:id="rId15"/>
    <p:sldId id="510" r:id="rId16"/>
    <p:sldId id="512" r:id="rId17"/>
    <p:sldId id="479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513" r:id="rId33"/>
    <p:sldId id="496" r:id="rId34"/>
    <p:sldId id="497" r:id="rId35"/>
    <p:sldId id="500" r:id="rId36"/>
    <p:sldId id="501" r:id="rId37"/>
    <p:sldId id="502" r:id="rId38"/>
    <p:sldId id="503" r:id="rId39"/>
    <p:sldId id="514" r:id="rId40"/>
    <p:sldId id="516" r:id="rId41"/>
    <p:sldId id="515" r:id="rId42"/>
    <p:sldId id="517" r:id="rId43"/>
    <p:sldId id="504" r:id="rId44"/>
    <p:sldId id="505" r:id="rId45"/>
    <p:sldId id="506" r:id="rId46"/>
    <p:sldId id="518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FFFFCC"/>
    <a:srgbClr val="00FFFF"/>
    <a:srgbClr val="99FF66"/>
    <a:srgbClr val="FFFFFF"/>
    <a:srgbClr val="D5D38F"/>
    <a:srgbClr val="00CCFF"/>
    <a:srgbClr val="33CCCC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程序设计初步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91037"/>
            <a:ext cx="7921625" cy="360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堆栈的作用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算术逻辑运算指令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2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cf331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647940"/>
            <a:ext cx="8283575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cf331(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[],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n,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* pp,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*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pn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0;</a:t>
            </a:r>
          </a:p>
          <a:p>
            <a:pPr>
              <a:defRPr/>
            </a:pP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*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送出正数的个数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送出负数的个数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的个数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647964"/>
            <a:ext cx="7920880" cy="91694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演示寄存器作为局部变量：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统计整型数组中值为正数、负数和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的元素个数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868144" y="3284984"/>
            <a:ext cx="1224136" cy="448598"/>
          </a:xfrm>
          <a:prstGeom prst="wedgeRectCallout">
            <a:avLst>
              <a:gd name="adj1" fmla="val -46633"/>
              <a:gd name="adj2" fmla="val 714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5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cf331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739692"/>
            <a:ext cx="8283575" cy="34265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n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55576" y="1647964"/>
            <a:ext cx="7920880" cy="916940"/>
          </a:xfrm>
          <a:prstGeom prst="wedgeRoundRectCallout">
            <a:avLst>
              <a:gd name="adj1" fmla="val -34181"/>
              <a:gd name="adj2" fmla="val 6044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演示寄存器作为局部变量：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统计整型数组中值为正数、负数和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的元素个数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491880" y="2739692"/>
            <a:ext cx="2160240" cy="739823"/>
          </a:xfrm>
          <a:prstGeom prst="wedgeRoundRectCallout">
            <a:avLst>
              <a:gd name="adj1" fmla="val -59055"/>
              <a:gd name="adj2" fmla="val -502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491880" y="4351380"/>
            <a:ext cx="1944216" cy="720080"/>
          </a:xfrm>
          <a:prstGeom prst="wedgeRectCallout">
            <a:avLst>
              <a:gd name="adj1" fmla="val 2044"/>
              <a:gd name="adj2" fmla="val -8165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236099" y="5909791"/>
            <a:ext cx="2448272" cy="720080"/>
          </a:xfrm>
          <a:prstGeom prst="wedgeRoundRectCallout">
            <a:avLst>
              <a:gd name="adj1" fmla="val -51417"/>
              <a:gd name="adj2" fmla="val -829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个寄存器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作为局部变量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8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cf331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927860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test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LN5cf331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LL7cf331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ecx+edx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*4]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的正负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LN12cf331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&lt;= 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，则转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edi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LN6cf331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LN12cf331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jns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LN2cf331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LN6cf331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923928" y="1016442"/>
            <a:ext cx="2160240" cy="739823"/>
          </a:xfrm>
          <a:prstGeom prst="wedgeRoundRectCallout">
            <a:avLst>
              <a:gd name="adj1" fmla="val -59055"/>
              <a:gd name="adj2" fmla="val -502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228184" y="1124744"/>
            <a:ext cx="1224136" cy="448598"/>
          </a:xfrm>
          <a:prstGeom prst="wedgeRectCallout">
            <a:avLst>
              <a:gd name="adj1" fmla="val -46633"/>
              <a:gd name="adj2" fmla="val 714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572000" y="2204864"/>
            <a:ext cx="2664296" cy="576064"/>
          </a:xfrm>
          <a:prstGeom prst="wedgeRectCallout">
            <a:avLst>
              <a:gd name="adj1" fmla="val -34423"/>
              <a:gd name="adj2" fmla="val 7109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139952" y="5978761"/>
            <a:ext cx="2448272" cy="720080"/>
          </a:xfrm>
          <a:prstGeom prst="wedgeRoundRectCallout">
            <a:avLst>
              <a:gd name="adj1" fmla="val -51417"/>
              <a:gd name="adj2" fmla="val -829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EDI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pcount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ESI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ncount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99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cf331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72816"/>
            <a:ext cx="82835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LN2cf331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LN6cf331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&lt;n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LL7cf331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，继续循环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LN5cf331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[ebp+16]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[ebp+20]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 *pp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恢复被保护的寄存器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923928" y="1016442"/>
            <a:ext cx="2160240" cy="739823"/>
          </a:xfrm>
          <a:prstGeom prst="wedgeRoundRectCallout">
            <a:avLst>
              <a:gd name="adj1" fmla="val -59055"/>
              <a:gd name="adj2" fmla="val -502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最大化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228184" y="1124744"/>
            <a:ext cx="1224136" cy="448598"/>
          </a:xfrm>
          <a:prstGeom prst="wedgeRectCallout">
            <a:avLst>
              <a:gd name="adj1" fmla="val -46633"/>
              <a:gd name="adj2" fmla="val 714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436096" y="3789040"/>
            <a:ext cx="2952328" cy="720080"/>
          </a:xfrm>
          <a:prstGeom prst="wedgeRectCallout">
            <a:avLst>
              <a:gd name="adj1" fmla="val -57356"/>
              <a:gd name="adj2" fmla="val 3940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[ebp+16]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参数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pp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[</a:t>
            </a:r>
            <a:r>
              <a:rPr lang="en-US" altLang="zh-CN" b="1" dirty="0" smtClean="0">
                <a:solidFill>
                  <a:srgbClr val="0000FF"/>
                </a:solidFill>
              </a:rPr>
              <a:t>ebp+20]</a:t>
            </a:r>
            <a:r>
              <a:rPr lang="zh-CN" altLang="en-US" b="1" dirty="0" smtClean="0">
                <a:solidFill>
                  <a:srgbClr val="0000FF"/>
                </a:solidFill>
              </a:rPr>
              <a:t>参数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pn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976803" y="2132856"/>
            <a:ext cx="2448272" cy="720080"/>
          </a:xfrm>
          <a:prstGeom prst="wedgeRoundRectCallout">
            <a:avLst>
              <a:gd name="adj1" fmla="val -57100"/>
              <a:gd name="adj2" fmla="val 1270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zcount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843808" y="6021288"/>
            <a:ext cx="3672408" cy="720080"/>
          </a:xfrm>
          <a:prstGeom prst="wedgeRectCallout">
            <a:avLst>
              <a:gd name="adj1" fmla="val -54438"/>
              <a:gd name="adj2" fmla="val 3513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因使用到这些敏感的寄存器，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事先要保护，事后要恢复</a:t>
            </a:r>
            <a:r>
              <a:rPr lang="zh-CN" altLang="en-US" b="1" dirty="0" smtClean="0">
                <a:solidFill>
                  <a:srgbClr val="0000FF"/>
                </a:solidFill>
              </a:rPr>
              <a:t>”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880250" y="3022172"/>
            <a:ext cx="2178902" cy="720080"/>
          </a:xfrm>
          <a:prstGeom prst="wedgeRoundRectCallout">
            <a:avLst>
              <a:gd name="adj1" fmla="val -58925"/>
              <a:gd name="adj2" fmla="val -1030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局部变量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与参数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的比较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42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保护寄存器的约定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792321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子程序可能会破坏某些寄存器内容。为此必须对</a:t>
            </a:r>
            <a:r>
              <a:rPr lang="zh-CN" altLang="en-US" sz="2400" b="1" dirty="0">
                <a:latin typeface="+mn-ea"/>
                <a:ea typeface="+mn-ea"/>
              </a:rPr>
              <a:t>有关寄存器的内容进行保护与恢复。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事前</a:t>
            </a:r>
            <a:r>
              <a:rPr lang="zh-CN" altLang="en-US" sz="2400" b="1" dirty="0" smtClean="0">
                <a:latin typeface="+mn-ea"/>
                <a:ea typeface="+mn-ea"/>
              </a:rPr>
              <a:t>压入</a:t>
            </a:r>
            <a:r>
              <a:rPr lang="zh-CN" altLang="en-US" sz="2400" b="1" dirty="0">
                <a:latin typeface="+mn-ea"/>
                <a:ea typeface="+mn-ea"/>
              </a:rPr>
              <a:t>堆栈</a:t>
            </a:r>
            <a:r>
              <a:rPr lang="zh-CN" altLang="en-US" sz="2400" b="1" dirty="0" smtClean="0">
                <a:latin typeface="+mn-ea"/>
                <a:ea typeface="+mn-ea"/>
              </a:rPr>
              <a:t>，事后从堆栈弹出。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可能会降低效率。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需要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主程序和子程序之间的“默契”和“约定”</a:t>
            </a:r>
            <a:r>
              <a:rPr lang="zh-CN" altLang="en-US" sz="2400" b="1" dirty="0" smtClean="0">
                <a:latin typeface="+mn-ea"/>
                <a:ea typeface="+mn-ea"/>
              </a:rPr>
              <a:t>。   从</a:t>
            </a:r>
            <a:r>
              <a:rPr lang="en-US" altLang="zh-CN" sz="2400" b="1" dirty="0" smtClean="0">
                <a:latin typeface="+mn-ea"/>
                <a:ea typeface="+mn-ea"/>
              </a:rPr>
              <a:t>C</a:t>
            </a:r>
            <a:r>
              <a:rPr lang="zh-CN" altLang="en-US" sz="2400" b="1" dirty="0" smtClean="0">
                <a:latin typeface="+mn-ea"/>
                <a:ea typeface="+mn-ea"/>
              </a:rPr>
              <a:t>函数目标代码可见：不保护</a:t>
            </a:r>
            <a:r>
              <a:rPr lang="en-US" altLang="zh-CN" sz="2400" b="1" dirty="0" err="1" smtClean="0">
                <a:latin typeface="+mn-ea"/>
                <a:ea typeface="+mn-ea"/>
              </a:rPr>
              <a:t>eax</a:t>
            </a:r>
            <a:r>
              <a:rPr lang="zh-CN" altLang="en-US" sz="2400" b="1" dirty="0" smtClean="0">
                <a:latin typeface="+mn-ea"/>
                <a:ea typeface="+mn-ea"/>
              </a:rPr>
              <a:t>、</a:t>
            </a:r>
            <a:r>
              <a:rPr lang="en-US" altLang="zh-CN" sz="2400" b="1" dirty="0" err="1" smtClean="0">
                <a:latin typeface="+mn-ea"/>
                <a:ea typeface="+mn-ea"/>
              </a:rPr>
              <a:t>ecx</a:t>
            </a:r>
            <a:r>
              <a:rPr lang="zh-CN" altLang="en-US" sz="2400" b="1" dirty="0" smtClean="0">
                <a:latin typeface="+mn-ea"/>
                <a:ea typeface="+mn-ea"/>
              </a:rPr>
              <a:t>和</a:t>
            </a:r>
            <a:r>
              <a:rPr lang="en-US" altLang="zh-CN" sz="2400" b="1" dirty="0" err="1" smtClean="0">
                <a:latin typeface="+mn-ea"/>
                <a:ea typeface="+mn-ea"/>
              </a:rPr>
              <a:t>edx</a:t>
            </a:r>
            <a:r>
              <a:rPr lang="zh-CN" altLang="en-US" sz="2400" b="1" dirty="0" smtClean="0">
                <a:latin typeface="+mn-ea"/>
                <a:ea typeface="+mn-ea"/>
              </a:rPr>
              <a:t>；但保护</a:t>
            </a:r>
            <a:r>
              <a:rPr lang="en-US" altLang="zh-CN" sz="2400" b="1" dirty="0" err="1" smtClean="0">
                <a:latin typeface="+mn-ea"/>
                <a:ea typeface="+mn-ea"/>
              </a:rPr>
              <a:t>ebx</a:t>
            </a:r>
            <a:r>
              <a:rPr lang="zh-CN" altLang="en-US" sz="2400" b="1" dirty="0" smtClean="0">
                <a:latin typeface="+mn-ea"/>
                <a:ea typeface="+mn-ea"/>
              </a:rPr>
              <a:t>、</a:t>
            </a:r>
            <a:r>
              <a:rPr lang="en-US" altLang="zh-CN" sz="2400" b="1" dirty="0" err="1" smtClean="0">
                <a:latin typeface="+mn-ea"/>
                <a:ea typeface="+mn-ea"/>
              </a:rPr>
              <a:t>esi</a:t>
            </a:r>
            <a:r>
              <a:rPr lang="zh-CN" altLang="en-US" sz="2400" b="1" dirty="0" smtClean="0">
                <a:latin typeface="+mn-ea"/>
                <a:ea typeface="+mn-ea"/>
              </a:rPr>
              <a:t>、</a:t>
            </a:r>
            <a:r>
              <a:rPr lang="en-US" altLang="zh-CN" sz="2400" b="1" dirty="0" err="1" smtClean="0">
                <a:latin typeface="+mn-ea"/>
                <a:ea typeface="+mn-ea"/>
              </a:rPr>
              <a:t>edi</a:t>
            </a:r>
            <a:r>
              <a:rPr lang="zh-CN" altLang="en-US" sz="2400" b="1" dirty="0" smtClean="0">
                <a:latin typeface="+mn-ea"/>
                <a:ea typeface="+mn-ea"/>
              </a:rPr>
              <a:t>和</a:t>
            </a:r>
            <a:r>
              <a:rPr lang="en-US" altLang="zh-CN" sz="2400" b="1" dirty="0" err="1" smtClean="0">
                <a:latin typeface="+mn-ea"/>
                <a:ea typeface="+mn-ea"/>
              </a:rPr>
              <a:t>ebp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05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保护寄存器的约定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寄存器的常用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方法：</a:t>
            </a:r>
            <a:r>
              <a:rPr lang="zh-CN" altLang="en-US" sz="2400" b="1" dirty="0" smtClean="0">
                <a:latin typeface="+mn-ea"/>
                <a:ea typeface="+mn-ea"/>
              </a:rPr>
              <a:t>子程序</a:t>
            </a:r>
            <a:r>
              <a:rPr lang="zh-CN" altLang="en-US" sz="2400" b="1" dirty="0">
                <a:latin typeface="+mn-ea"/>
                <a:ea typeface="+mn-ea"/>
              </a:rPr>
              <a:t>只保护主程序关心的那些寄存器。所谓关心的寄存器，是根据主程序与子程序的约定来确定的。</a:t>
            </a:r>
            <a:r>
              <a:rPr lang="zh-CN" altLang="en-US" sz="2400" b="1" dirty="0" smtClean="0">
                <a:latin typeface="+mn-ea"/>
                <a:ea typeface="+mn-ea"/>
              </a:rPr>
              <a:t>这样，</a:t>
            </a:r>
            <a:r>
              <a:rPr lang="zh-CN" altLang="en-US" sz="2400" b="1" dirty="0">
                <a:latin typeface="+mn-ea"/>
                <a:ea typeface="+mn-ea"/>
              </a:rPr>
              <a:t>既达到了保护寄存器的目的，又减少效率损耗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如果</a:t>
            </a:r>
            <a:r>
              <a:rPr lang="zh-CN" altLang="en-US" sz="2400" b="1" dirty="0">
                <a:latin typeface="+mn-ea"/>
                <a:ea typeface="+mn-ea"/>
              </a:rPr>
              <a:t>约定所有寄存器都是“关心”的，那么就退化为只要破坏，就加以保护。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在</a:t>
            </a:r>
            <a:r>
              <a:rPr lang="zh-CN" altLang="en-US" sz="2400" b="1" dirty="0">
                <a:latin typeface="+mn-ea"/>
                <a:ea typeface="+mn-ea"/>
              </a:rPr>
              <a:t>利用堆栈进行寄存器的保护和恢复时，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一定要注意堆栈的先进后出特性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一定要注意堆栈平衡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309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描述</a:t>
            </a:r>
            <a:r>
              <a:rPr lang="zh-CN" altLang="en-US" sz="2800" b="1" dirty="0">
                <a:solidFill>
                  <a:srgbClr val="0000FF"/>
                </a:solidFill>
              </a:rPr>
              <a:t>子程序的说明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给出子程序代码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时，应该给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出子程序的说明信息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说明信息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一般包括：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名（或者入口标号）；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功能描述；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的入口参数和出口参数；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所</a:t>
            </a:r>
            <a:r>
              <a:rPr lang="zh-CN" altLang="en-US" sz="2400" b="1" dirty="0">
                <a:latin typeface="+mn-ea"/>
                <a:ea typeface="+mn-ea"/>
              </a:rPr>
              <a:t>影响的寄存器等情况；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使用</a:t>
            </a:r>
            <a:r>
              <a:rPr lang="zh-CN" altLang="en-US" sz="2400" b="1" dirty="0">
                <a:latin typeface="+mn-ea"/>
                <a:ea typeface="+mn-ea"/>
              </a:rPr>
              <a:t>的算法和重要的性能指标；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其他</a:t>
            </a:r>
            <a:r>
              <a:rPr lang="zh-CN" altLang="en-US" sz="2400" b="1" dirty="0">
                <a:latin typeface="+mn-ea"/>
                <a:ea typeface="+mn-ea"/>
              </a:rPr>
              <a:t>调用注意事项和说明信息；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调用</a:t>
            </a:r>
            <a:r>
              <a:rPr lang="zh-CN" altLang="en-US" sz="2400" b="1" dirty="0">
                <a:latin typeface="+mn-ea"/>
                <a:ea typeface="+mn-ea"/>
              </a:rPr>
              <a:t>实例。</a:t>
            </a:r>
          </a:p>
        </p:txBody>
      </p:sp>
    </p:spTree>
    <p:extLst>
      <p:ext uri="{BB962C8B-B14F-4D97-AF65-F5344CB8AC3E}">
        <p14:creationId xmlns:p14="http://schemas.microsoft.com/office/powerpoint/2010/main" val="76026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as332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00808"/>
            <a:ext cx="82835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子程序名（入口标号）：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BTOHS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位二进制数转换为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位十六进制数的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码串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）存放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码串缓冲区的首地址（先压入堆栈）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）二进制数据（后压入堆栈）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 无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其他说明：（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）缓冲区应该足够大（至少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串以字节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为结束标记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）影响寄存器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932040" y="1124744"/>
            <a:ext cx="2742814" cy="854804"/>
          </a:xfrm>
          <a:prstGeom prst="wedgeRoundRectCallout">
            <a:avLst>
              <a:gd name="adj1" fmla="val -34850"/>
              <a:gd name="adj2" fmla="val 6962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相当于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演示函数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f330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的功能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6934488" y="3140968"/>
            <a:ext cx="1944589" cy="810960"/>
          </a:xfrm>
          <a:prstGeom prst="wedgeEllipseCallout">
            <a:avLst>
              <a:gd name="adj1" fmla="val -56762"/>
              <a:gd name="adj2" fmla="val -7495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为什么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这样的顺序？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5569" y="5085184"/>
            <a:ext cx="7937244" cy="477054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void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fastcall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cf330(unsigned  m, char *buffer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4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as332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913" y="1580594"/>
            <a:ext cx="82835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BTOHS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子程序入口标号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EDI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ROL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'0'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'9'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LAB580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7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4283968" y="2348880"/>
            <a:ext cx="3529720" cy="864096"/>
          </a:xfrm>
          <a:prstGeom prst="wedgeRectCallout">
            <a:avLst>
              <a:gd name="adj1" fmla="val -41920"/>
              <a:gd name="adj2" fmla="val 775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7984" y="3933056"/>
            <a:ext cx="39630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LAB580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[EDI],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EDI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NEXT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 [EDI],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EDI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850592" y="4005064"/>
            <a:ext cx="0" cy="27363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as333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3140968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设十进制数字串中各位对应的值是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dn-1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......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d1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二进制数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可由下式计算得出：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 =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((((0*10+dn)*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 +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dn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1)*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10+......)*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10+d2)*10+d1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迭代计算公式如下：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 = 0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（初值）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 = Y*10+di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n, n-1,...1 )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11188" y="1844824"/>
            <a:ext cx="4032820" cy="936104"/>
          </a:xfrm>
          <a:prstGeom prst="wedgeRoundRectCallout">
            <a:avLst>
              <a:gd name="adj1" fmla="val -32676"/>
              <a:gd name="adj2" fmla="val 773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把由十进制数字符构成的字符串转换成对应的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数值（二进制）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4049" y="1853343"/>
            <a:ext cx="3312368" cy="1015663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“129”  =&gt;  129</a:t>
            </a: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10000001</a:t>
            </a: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34972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程序设计要点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as333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140968"/>
            <a:ext cx="8283575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子程序名（入口标号）：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DSTOBV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功能：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把十进制数字串转换成对应的二进制数值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待转换数字串的起始地址偏移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待转换数字串的长度（十进制数字的位数）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转换所得数值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    明：（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）不考虑数字串过长的情形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受到影响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844824"/>
            <a:ext cx="4680892" cy="936104"/>
          </a:xfrm>
          <a:prstGeom prst="wedgeRoundRectCallout">
            <a:avLst>
              <a:gd name="adj1" fmla="val -32676"/>
              <a:gd name="adj2" fmla="val 773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把由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十进制数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字符构成的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字符串转换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成对应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数值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（二进制）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505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as333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913" y="1628800"/>
            <a:ext cx="82835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DSTOBV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EDX             ;EDX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EAX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JECXZ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排除数字串为空的情形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10              ;Y*10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[ESI]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取一位字符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0FH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得到某一位十进制数值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EAX             ;Y = Y*10+di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迭代计算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28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as334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2996952"/>
            <a:ext cx="82835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子程序名（入口标号）：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DSTOB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功能：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把十进制数字串转换成对应的二进制数值，遇到非数字符结束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待转换数字串的起始地址偏移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转换所得数值（空串时，返回值是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    明：（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数字串以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(0)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结束标志，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或非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数字符为结束标志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如果数字串太长，导致数值超过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位，高位被截掉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受影响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）调用子程序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ISDIGIT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（判断是否数字符）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844824"/>
            <a:ext cx="4032820" cy="864096"/>
          </a:xfrm>
          <a:prstGeom prst="wedgeRoundRectCallout">
            <a:avLst>
              <a:gd name="adj1" fmla="val -32676"/>
              <a:gd name="adj2" fmla="val 773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把由十进制数字符构成的字符串转换成对应的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数值（二进制）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148064" y="1844824"/>
            <a:ext cx="2592288" cy="864096"/>
          </a:xfrm>
          <a:prstGeom prst="wedgeRoundRectCallout">
            <a:avLst>
              <a:gd name="adj1" fmla="val -59055"/>
              <a:gd name="adj2" fmla="val -502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更实用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判断字符串结束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90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as334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913" y="1628800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DSTOB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EDX          ;EDX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EAX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[ESI]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取一个字符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ISDIGIT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判字符是否有效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无效，转返回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LAB1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52528" y="518216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POP   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</a:t>
            </a:r>
            <a:endParaRPr lang="zh-CN" altLang="en-US" sz="2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355976" y="5182160"/>
            <a:ext cx="0" cy="15374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355976" y="5085184"/>
            <a:ext cx="410445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as335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913" y="1556792"/>
            <a:ext cx="7347471" cy="5053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子程序名（入口标号）：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ISDIGIT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判断字符是否为十进制数字符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出口参数：如果为非数字符，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；否则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保持不变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ISDIGIT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'0'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与字符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'0'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ISDIG1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有效字符是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'0'-'9'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AL,'9'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JA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ISDIG1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ISDIG1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非数字符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AL,AL             ; AL=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49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dp336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844824"/>
            <a:ext cx="5833020" cy="576064"/>
          </a:xfrm>
          <a:prstGeom prst="wedgeRoundRectCallout">
            <a:avLst>
              <a:gd name="adj1" fmla="val -32676"/>
              <a:gd name="adj2" fmla="val 773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演示调用上述子程序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as334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as335</a:t>
            </a:r>
          </a:p>
        </p:txBody>
      </p:sp>
      <p:sp>
        <p:nvSpPr>
          <p:cNvPr id="9" name="矩形 8"/>
          <p:cNvSpPr/>
          <p:nvPr/>
        </p:nvSpPr>
        <p:spPr>
          <a:xfrm>
            <a:off x="680913" y="2739692"/>
            <a:ext cx="828357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 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buff1[16] = "328";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buff2[16] = "1234024";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x1, x2;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sum;</a:t>
            </a:r>
          </a:p>
          <a:p>
            <a:pPr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buff1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转换一个字符串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DSTOB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x1,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563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dp336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556792"/>
            <a:ext cx="8283575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buff2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转换另一个字符串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DSTOB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x2, EAX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x1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求和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x2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sum, EDX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如这些代码位于前面，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OK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需要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通过该指令来跳过随后的子程序部分！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在这里安排子程序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DSTOB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ISDIGIT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的代码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OK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("%d\n", sum);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107132" y="167528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as337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844824"/>
            <a:ext cx="5833020" cy="576064"/>
          </a:xfrm>
          <a:prstGeom prst="wedgeRoundRectCallout">
            <a:avLst>
              <a:gd name="adj1" fmla="val -32676"/>
              <a:gd name="adj2" fmla="val 773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实现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语言库函数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strstr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功能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2739692"/>
            <a:ext cx="79235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库函数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的原型如下：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*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strstr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(char * str1, char * str2);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中查找字符串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中第一次出现的位置。如果在字符串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中找到字符串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，返回该位置的指针；如果没有找到，返回空指针。</a:t>
            </a:r>
          </a:p>
        </p:txBody>
      </p:sp>
    </p:spTree>
    <p:extLst>
      <p:ext uri="{BB962C8B-B14F-4D97-AF65-F5344CB8AC3E}">
        <p14:creationId xmlns:p14="http://schemas.microsoft.com/office/powerpoint/2010/main" val="37323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as337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844824"/>
            <a:ext cx="5833020" cy="576064"/>
          </a:xfrm>
          <a:prstGeom prst="wedgeRoundRectCallout">
            <a:avLst>
              <a:gd name="adj1" fmla="val -32676"/>
              <a:gd name="adj2" fmla="val 773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实现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语言库函数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strstr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功能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2739692"/>
            <a:ext cx="7923535" cy="3719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子程序名（入口标号）：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STRSTR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功能：在字符串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中查找第一次出现的字符串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说明：符合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函数的调用约定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保护相关寄存器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as337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700808"/>
            <a:ext cx="7923535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的长度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[EBP+12] 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 [EDI],0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没有结束，继续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EDI              ;ECX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结束标记处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[EBP+12]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EAX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地址差是串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JECXZ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OVER1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为空，不需要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搜索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107132" y="167528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5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设计要点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传递参数的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方法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局部变量的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方法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规则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描述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子程序的说明</a:t>
            </a:r>
          </a:p>
        </p:txBody>
      </p:sp>
    </p:spTree>
    <p:extLst>
      <p:ext uri="{BB962C8B-B14F-4D97-AF65-F5344CB8AC3E}">
        <p14:creationId xmlns:p14="http://schemas.microsoft.com/office/powerpoint/2010/main" val="1897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as337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458257"/>
            <a:ext cx="8355583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中，搜索串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ECX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[EBP+8]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EBX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开始搜索串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的起始地址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[EBP+12]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EDX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FORJ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[ESI]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[EDI]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比较一个字符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NEXTI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不等，从串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下一个字符重新搜索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NEXTJ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FORJ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继续比较下一字符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OVER2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中，搜索到串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107132" y="167528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as337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700808"/>
            <a:ext cx="7923535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的下一个字符开始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是否结束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FORI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没有结束，重新开始搜索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至此，串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已经结束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EBX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EBX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准备出口参数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恢复寄存器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3419872" y="5229200"/>
            <a:ext cx="1872208" cy="936104"/>
          </a:xfrm>
          <a:prstGeom prst="wedgeEllipseCallout">
            <a:avLst>
              <a:gd name="adj1" fmla="val -56762"/>
              <a:gd name="adj2" fmla="val -7495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如何优化？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88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调用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调用指令</a:t>
            </a:r>
            <a:r>
              <a:rPr kumimoji="1" lang="zh-CN" altLang="en-US" sz="2400" b="1" dirty="0"/>
              <a:t>可分为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种</a:t>
            </a:r>
            <a:r>
              <a:rPr kumimoji="1" lang="zh-CN" altLang="en-US" sz="2400" b="1" dirty="0" smtClean="0"/>
              <a:t>：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</a:t>
            </a:r>
            <a:r>
              <a:rPr kumimoji="1" lang="zh-CN" altLang="en-US" sz="2400" b="1" dirty="0" smtClean="0"/>
              <a:t>直接</a:t>
            </a:r>
            <a:r>
              <a:rPr kumimoji="1" lang="zh-CN" altLang="en-US" sz="2400" b="1" dirty="0"/>
              <a:t>调用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内间接调用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间直接调用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间间接</a:t>
            </a:r>
            <a:r>
              <a:rPr kumimoji="1" lang="zh-CN" altLang="en-US" sz="2400" b="1" dirty="0" smtClean="0"/>
              <a:t>调用</a:t>
            </a:r>
            <a:endParaRPr kumimoji="1" lang="en-US" altLang="zh-CN" sz="2400" b="1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4932040" y="1484784"/>
            <a:ext cx="3096344" cy="864096"/>
          </a:xfrm>
          <a:prstGeom prst="wedgeRoundRectCallout">
            <a:avLst>
              <a:gd name="adj1" fmla="val -53528"/>
              <a:gd name="adj2" fmla="val 882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跨段（否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目的地址（直接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902770" y="5013176"/>
            <a:ext cx="5616624" cy="1080120"/>
          </a:xfrm>
          <a:prstGeom prst="wedgeRoundRectCallout">
            <a:avLst>
              <a:gd name="adj1" fmla="val -36622"/>
              <a:gd name="adj2" fmla="val -7814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类似于  无条件转移指令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调用指令  把返回地址压入堆栈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6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dp338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67944" y="1098322"/>
            <a:ext cx="3960440" cy="576064"/>
          </a:xfrm>
          <a:prstGeom prst="wedgeRoundRectCallout">
            <a:avLst>
              <a:gd name="adj1" fmla="val -33847"/>
              <a:gd name="adj2" fmla="val 115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段内间接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调用指令的使用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1700808"/>
            <a:ext cx="7923535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subr_addr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存放子程序入口地址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保存结果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SUBR2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取得子程序二的入口地址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subr_addr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EDX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保存到存储单元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SUBR1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取得子程序一的入口地址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EAX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 EDX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调用子程序一（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段内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间接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subr_addr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调用子程序二（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段内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间接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=28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220344" y="5445224"/>
            <a:ext cx="1980220" cy="504056"/>
          </a:xfrm>
          <a:prstGeom prst="wedgeRoundRectCallout">
            <a:avLst>
              <a:gd name="adj1" fmla="val -61620"/>
              <a:gd name="adj2" fmla="val -5424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内间接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2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dp338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560" y="1700808"/>
            <a:ext cx="4536504" cy="871775"/>
          </a:xfrm>
          <a:prstGeom prst="wedgeRoundRectCallout">
            <a:avLst>
              <a:gd name="adj1" fmla="val -8417"/>
              <a:gd name="adj2" fmla="val 7665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段内间接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调用指令的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使用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用于演示的子程序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2810733"/>
            <a:ext cx="7923535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  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嵌入汇编代码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SUBR1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示例子程序一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SUBR2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示例子程序二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20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726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dp339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139952" y="1137184"/>
            <a:ext cx="4536504" cy="576064"/>
          </a:xfrm>
          <a:prstGeom prst="wedgeRoundRectCallout">
            <a:avLst>
              <a:gd name="adj1" fmla="val -32968"/>
              <a:gd name="adj2" fmla="val 1095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指向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指针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的使用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556792"/>
            <a:ext cx="7923535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y);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声明函数原型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y);            //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(*pf)(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int,int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定义指向函数的指针变量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val1, val2;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存放结果的变量</a:t>
            </a:r>
          </a:p>
          <a:p>
            <a:pPr>
              <a:lnSpc>
                <a:spcPts val="2600"/>
              </a:lnSpc>
              <a:defRPr/>
            </a:pP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max;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val1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(*pf)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(13,15);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调用由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指向的函数</a:t>
            </a:r>
          </a:p>
          <a:p>
            <a:pPr>
              <a:lnSpc>
                <a:spcPts val="2600"/>
              </a:lnSpc>
              <a:defRPr/>
            </a:pP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min;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min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val2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(*pf)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(23,25);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调用由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指向的函数</a:t>
            </a:r>
          </a:p>
          <a:p>
            <a:pPr>
              <a:lnSpc>
                <a:spcPts val="2600"/>
              </a:lnSpc>
              <a:defRPr/>
            </a:pP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d,%d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\n",val1,val2);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15,23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42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dp339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268760"/>
            <a:ext cx="2448272" cy="576064"/>
          </a:xfrm>
          <a:prstGeom prst="wedgeRoundRectCallout">
            <a:avLst>
              <a:gd name="adj1" fmla="val -32968"/>
              <a:gd name="adj2" fmla="val 1095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不采用编译优化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844824"/>
            <a:ext cx="7923535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12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个局部变量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val2</a:t>
            </a:r>
          </a:p>
          <a:p>
            <a:pPr>
              <a:lnSpc>
                <a:spcPts val="2600"/>
              </a:lnSpc>
              <a:defRPr/>
            </a:pP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;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 = max;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[ebp-4], OFFSET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max_YAHHH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val1 = (*pf)(13,15);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[ebp-4]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间接调用指针所指的函数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val1=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返回结果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[ebp-12],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203848" y="4221088"/>
            <a:ext cx="1980220" cy="504056"/>
          </a:xfrm>
          <a:prstGeom prst="wedgeRoundRectCallout">
            <a:avLst>
              <a:gd name="adj1" fmla="val -43216"/>
              <a:gd name="adj2" fmla="val 7590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内间接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627784" y="2924944"/>
            <a:ext cx="1656184" cy="495401"/>
          </a:xfrm>
          <a:prstGeom prst="wedgeRoundRectCallout">
            <a:avLst>
              <a:gd name="adj1" fmla="val 32528"/>
              <a:gd name="adj2" fmla="val 7652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局部变量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pf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82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dp339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995936" y="1133770"/>
            <a:ext cx="2448272" cy="576064"/>
          </a:xfrm>
          <a:prstGeom prst="wedgeRoundRectCallout">
            <a:avLst>
              <a:gd name="adj1" fmla="val -45418"/>
              <a:gd name="adj2" fmla="val 7392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不采用编译优化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844824"/>
            <a:ext cx="792353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;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 = min;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[ebp-4], OFFSET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min_YAHHH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;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val2 = (*pf)(23,25);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23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间接调用指针所指的函数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min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val2=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返回结果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[ebp-8],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491880" y="2924944"/>
            <a:ext cx="1980220" cy="504056"/>
          </a:xfrm>
          <a:prstGeom prst="wedgeRoundRectCallout">
            <a:avLst>
              <a:gd name="adj1" fmla="val -43216"/>
              <a:gd name="adj2" fmla="val 7590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内间接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07132" y="167528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dp339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268760"/>
            <a:ext cx="2448272" cy="576064"/>
          </a:xfrm>
          <a:prstGeom prst="wedgeRoundRectCallout">
            <a:avLst>
              <a:gd name="adj1" fmla="val -43794"/>
              <a:gd name="adj2" fmla="val 727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不采用编译优化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844824"/>
            <a:ext cx="7923535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d,%d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\n",val1,val2);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[ebp-8]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val2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[ebp-12]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val1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OFFSET  FORMTS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格式字符串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内直接调用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12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平衡堆栈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撤销局部变量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107132" y="167528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返回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/>
              <a:t>返回</a:t>
            </a:r>
            <a:r>
              <a:rPr kumimoji="1" lang="zh-CN" altLang="en-US" sz="2400" b="1" dirty="0" smtClean="0"/>
              <a:t>指令</a:t>
            </a:r>
            <a:r>
              <a:rPr kumimoji="1" lang="zh-CN" altLang="en-US" sz="2400" b="1" dirty="0"/>
              <a:t>可</a:t>
            </a:r>
            <a:r>
              <a:rPr kumimoji="1" lang="zh-CN" altLang="en-US" sz="2400" b="1" dirty="0" smtClean="0"/>
              <a:t>分为</a:t>
            </a:r>
            <a:r>
              <a:rPr kumimoji="1" lang="en-US" altLang="zh-CN" sz="2400" b="1" dirty="0" smtClean="0"/>
              <a:t>2</a:t>
            </a:r>
            <a:r>
              <a:rPr kumimoji="1" lang="zh-CN" altLang="en-US" sz="2400" b="1" dirty="0"/>
              <a:t>类</a:t>
            </a:r>
            <a:r>
              <a:rPr kumimoji="1" lang="zh-CN" altLang="en-US" sz="2400" b="1" dirty="0" smtClean="0"/>
              <a:t>：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段内</a:t>
            </a:r>
            <a:r>
              <a:rPr kumimoji="1" lang="zh-CN" altLang="en-US" sz="2400" b="1" dirty="0" smtClean="0"/>
              <a:t>返回指令（对应段内调用）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</a:t>
            </a:r>
            <a:r>
              <a:rPr kumimoji="1" lang="zh-CN" altLang="en-US" sz="2400" b="1" dirty="0" smtClean="0"/>
              <a:t>返回指令（对应段间调用）</a:t>
            </a:r>
            <a:endParaRPr kumimoji="1" lang="en-US" altLang="zh-CN" sz="2400" b="1" dirty="0" smtClean="0"/>
          </a:p>
        </p:txBody>
      </p:sp>
      <p:sp>
        <p:nvSpPr>
          <p:cNvPr id="8" name="圆角矩形标注 7"/>
          <p:cNvSpPr/>
          <p:nvPr/>
        </p:nvSpPr>
        <p:spPr>
          <a:xfrm>
            <a:off x="4499992" y="1340768"/>
            <a:ext cx="3744416" cy="576064"/>
          </a:xfrm>
          <a:prstGeom prst="wedgeRoundRectCallout">
            <a:avLst>
              <a:gd name="adj1" fmla="val -32968"/>
              <a:gd name="adj2" fmla="val 1095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对应段内调用和段间调用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47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传递参数的方法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1" y="1700808"/>
            <a:ext cx="3098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约定存储单元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99592" y="2852936"/>
            <a:ext cx="2589642" cy="880130"/>
          </a:xfrm>
          <a:prstGeom prst="wedgeRoundRectCallout">
            <a:avLst>
              <a:gd name="adj1" fmla="val -33872"/>
              <a:gd name="adj2" fmla="val -6109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有关：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调用约定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7905" y="1700808"/>
            <a:ext cx="4932039" cy="3888244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调用约定：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cdecl</a:t>
            </a:r>
            <a:r>
              <a:rPr lang="zh-CN" altLang="en-US" b="1" dirty="0" smtClean="0"/>
              <a:t>被称为 </a:t>
            </a:r>
            <a:r>
              <a:rPr lang="en-US" altLang="zh-CN" b="1" dirty="0"/>
              <a:t>C </a:t>
            </a:r>
            <a:r>
              <a:rPr lang="zh-CN" altLang="en-US" b="1" dirty="0"/>
              <a:t>调用</a:t>
            </a:r>
            <a:r>
              <a:rPr lang="zh-CN" altLang="en-US" b="1" dirty="0" smtClean="0"/>
              <a:t>约定。缺省调用</a:t>
            </a:r>
            <a:r>
              <a:rPr lang="zh-CN" altLang="en-US" b="1" dirty="0"/>
              <a:t>约定。参数按照从右至</a:t>
            </a:r>
            <a:r>
              <a:rPr lang="zh-CN" altLang="en-US" b="1" dirty="0" smtClean="0"/>
              <a:t>左的顺序入堆栈</a:t>
            </a:r>
            <a:r>
              <a:rPr lang="zh-CN" altLang="en-US" b="1" dirty="0"/>
              <a:t>，函数本身不</a:t>
            </a:r>
            <a:r>
              <a:rPr lang="zh-CN" altLang="en-US" b="1" dirty="0" smtClean="0"/>
              <a:t>清理堆栈。</a:t>
            </a:r>
            <a:endParaRPr lang="en-US" altLang="zh-CN" b="1" dirty="0" smtClean="0"/>
          </a:p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stdcall</a:t>
            </a:r>
            <a:r>
              <a:rPr lang="zh-CN" altLang="en-US" b="1" dirty="0" smtClean="0"/>
              <a:t>被</a:t>
            </a:r>
            <a:r>
              <a:rPr lang="zh-CN" altLang="en-US" b="1" dirty="0"/>
              <a:t>称为 </a:t>
            </a:r>
            <a:r>
              <a:rPr lang="en-US" altLang="zh-CN" b="1" dirty="0" err="1"/>
              <a:t>pascal</a:t>
            </a:r>
            <a:r>
              <a:rPr lang="en-US" altLang="zh-CN" b="1" dirty="0"/>
              <a:t> </a:t>
            </a:r>
            <a:r>
              <a:rPr lang="zh-CN" altLang="en-US" b="1" dirty="0"/>
              <a:t>调用约定</a:t>
            </a:r>
            <a:r>
              <a:rPr lang="zh-CN" altLang="en-US" b="1" dirty="0" smtClean="0"/>
              <a:t>。参数</a:t>
            </a:r>
            <a:r>
              <a:rPr lang="zh-CN" altLang="en-US" b="1" dirty="0"/>
              <a:t>按照从右至左</a:t>
            </a:r>
            <a:r>
              <a:rPr lang="zh-CN" altLang="en-US" b="1" dirty="0" smtClean="0"/>
              <a:t>的</a:t>
            </a:r>
            <a:r>
              <a:rPr lang="zh-CN" altLang="en-US" b="1" dirty="0"/>
              <a:t>顺序</a:t>
            </a:r>
            <a:r>
              <a:rPr lang="zh-CN" altLang="en-US" b="1" dirty="0" smtClean="0"/>
              <a:t>入堆栈，</a:t>
            </a:r>
            <a:r>
              <a:rPr lang="zh-CN" altLang="en-US" b="1" dirty="0"/>
              <a:t>函数自身清理</a:t>
            </a:r>
            <a:r>
              <a:rPr lang="zh-CN" altLang="en-US" b="1" dirty="0" smtClean="0"/>
              <a:t>堆栈。</a:t>
            </a:r>
            <a:endParaRPr lang="en-US" altLang="zh-CN" b="1" dirty="0" smtClean="0"/>
          </a:p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fastcall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 smtClean="0"/>
              <a:t>是快速调用约定。通过 寄存器传递</a:t>
            </a:r>
            <a:r>
              <a:rPr lang="zh-CN" altLang="en-US" b="1" dirty="0"/>
              <a:t>参数</a:t>
            </a:r>
            <a:r>
              <a:rPr lang="zh-CN" altLang="en-US" b="1" dirty="0" smtClean="0"/>
              <a:t>。前两个参数由 </a:t>
            </a:r>
            <a:r>
              <a:rPr lang="en-US" altLang="zh-CN" b="1" dirty="0"/>
              <a:t>ECX </a:t>
            </a:r>
            <a:r>
              <a:rPr lang="zh-CN" altLang="en-US" b="1" dirty="0"/>
              <a:t>和 </a:t>
            </a:r>
            <a:r>
              <a:rPr lang="en-US" altLang="zh-CN" b="1" dirty="0"/>
              <a:t>EDX </a:t>
            </a:r>
            <a:r>
              <a:rPr lang="zh-CN" altLang="en-US" b="1" dirty="0" smtClean="0"/>
              <a:t>传送，其他参数</a:t>
            </a:r>
            <a:r>
              <a:rPr lang="zh-CN" altLang="en-US" b="1" dirty="0"/>
              <a:t>按照从右至左</a:t>
            </a:r>
            <a:r>
              <a:rPr lang="zh-CN" altLang="en-US" b="1" dirty="0" smtClean="0"/>
              <a:t>的顺序入堆栈</a:t>
            </a:r>
            <a:r>
              <a:rPr lang="zh-CN" altLang="en-US" b="1" dirty="0"/>
              <a:t>，函数自身清理</a:t>
            </a:r>
            <a:r>
              <a:rPr lang="zh-CN" altLang="en-US" b="1" dirty="0" smtClean="0"/>
              <a:t>堆栈。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800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返回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/>
              <a:t>返回</a:t>
            </a:r>
            <a:r>
              <a:rPr kumimoji="1" lang="zh-CN" altLang="en-US" sz="2400" b="1" dirty="0" smtClean="0"/>
              <a:t>指令</a:t>
            </a:r>
            <a:r>
              <a:rPr kumimoji="1" lang="zh-CN" altLang="en-US" sz="2400" b="1" dirty="0"/>
              <a:t>可</a:t>
            </a:r>
            <a:r>
              <a:rPr kumimoji="1" lang="zh-CN" altLang="en-US" sz="2400" b="1" dirty="0" smtClean="0"/>
              <a:t>分为</a:t>
            </a:r>
            <a:r>
              <a:rPr kumimoji="1" lang="en-US" altLang="zh-CN" sz="2400" b="1" dirty="0"/>
              <a:t>2</a:t>
            </a:r>
            <a:r>
              <a:rPr kumimoji="1" lang="zh-CN" altLang="en-US" sz="2400" b="1" dirty="0" smtClean="0"/>
              <a:t>种：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不带立即数的返回指令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带立即数的返回指令</a:t>
            </a:r>
            <a:endParaRPr kumimoji="1" lang="en-US" altLang="zh-CN" sz="2400" b="1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4283968" y="1268760"/>
            <a:ext cx="2808312" cy="864096"/>
          </a:xfrm>
          <a:prstGeom prst="wedgeRoundRectCallout">
            <a:avLst>
              <a:gd name="adj1" fmla="val -32496"/>
              <a:gd name="adj2" fmla="val 8274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按返回时，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是否平衡堆栈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74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返回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7640" y="1772816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段内返回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（不带立即数）</a:t>
            </a:r>
            <a:r>
              <a:rPr kumimoji="1" lang="zh-CN" altLang="en-US" sz="2400" b="1" dirty="0" smtClean="0">
                <a:latin typeface="Times New Roman" pitchFamily="18" charset="0"/>
              </a:rPr>
              <a:t>指令的</a:t>
            </a:r>
            <a:r>
              <a:rPr kumimoji="1" lang="zh-CN" altLang="en-US" sz="2400" b="1" dirty="0">
                <a:latin typeface="Times New Roman" pitchFamily="18" charset="0"/>
              </a:rPr>
              <a:t>一般格式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3568" y="2395736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RET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051720" y="3933056"/>
            <a:ext cx="2921210" cy="864096"/>
          </a:xfrm>
          <a:prstGeom prst="wedgeRoundRectCallout">
            <a:avLst>
              <a:gd name="adj1" fmla="val -37319"/>
              <a:gd name="adj2" fmla="val -7541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3.1.1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节介绍过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内返回指令</a:t>
            </a:r>
            <a:endParaRPr lang="zh-CN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139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返回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7640" y="1772816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段内返回（带立即数）</a:t>
            </a:r>
            <a:r>
              <a:rPr kumimoji="1" lang="zh-CN" altLang="en-US" sz="2400" b="1" dirty="0" smtClean="0">
                <a:latin typeface="Times New Roman" pitchFamily="18" charset="0"/>
              </a:rPr>
              <a:t>指令的</a:t>
            </a:r>
            <a:r>
              <a:rPr kumimoji="1" lang="zh-CN" altLang="en-US" sz="2400" b="1" dirty="0">
                <a:latin typeface="Times New Roman" pitchFamily="18" charset="0"/>
              </a:rPr>
              <a:t>一般格式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3568" y="232372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RET     count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7640" y="2874481"/>
            <a:ext cx="79248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从堆栈弹出地址偏移，送到指令指针寄存器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EIP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kumimoji="1"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还额外把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加到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kumimoji="1"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49896" y="3917838"/>
            <a:ext cx="7924800" cy="229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/>
              <a:t>过程</a:t>
            </a:r>
            <a:r>
              <a:rPr kumimoji="1" lang="zh-CN" altLang="en-US" sz="2400" b="1" dirty="0"/>
              <a:t>返回指令用于从子程序返回到主程序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/>
              <a:t>在</a:t>
            </a:r>
            <a:r>
              <a:rPr kumimoji="1" lang="zh-CN" altLang="en-US" sz="2400" b="1" dirty="0"/>
              <a:t>执行该指令时，从堆栈顶弹出返回地址，并转移到所弹出的地址，这样就实现了返回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额外调整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加到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，常用于平衡在调用子程序时压入堆栈的参数。</a:t>
            </a:r>
            <a:endParaRPr kumimoji="1"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426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dp340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22002" y="1124744"/>
            <a:ext cx="4536504" cy="576064"/>
          </a:xfrm>
          <a:prstGeom prst="wedgeRoundRectCallout">
            <a:avLst>
              <a:gd name="adj1" fmla="val -32968"/>
              <a:gd name="adj2" fmla="val 1095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带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立即数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返回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使用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844824"/>
            <a:ext cx="7923535" cy="438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stdcal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cf341(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* x + 5 * y + 100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cf341(23, 456)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779912" y="3606165"/>
            <a:ext cx="2808312" cy="864096"/>
          </a:xfrm>
          <a:prstGeom prst="wedgeRoundRectCallout">
            <a:avLst>
              <a:gd name="adj1" fmla="val -35133"/>
              <a:gd name="adj2" fmla="val -8114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调用约定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_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stdcall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由子程序平衡堆栈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004048" y="4869160"/>
            <a:ext cx="2808312" cy="864096"/>
          </a:xfrm>
          <a:prstGeom prst="wedgeRoundRectCallout">
            <a:avLst>
              <a:gd name="adj1" fmla="val -76423"/>
              <a:gd name="adj2" fmla="val -2516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源程序中，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调用形式相同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467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dp340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2405300"/>
            <a:ext cx="7923535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456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cf341(23, 456);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23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cf341YGHHH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直接调用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cf341</a:t>
            </a:r>
          </a:p>
          <a:p>
            <a:pPr>
              <a:lnSpc>
                <a:spcPts val="26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;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OFFSET  FORMS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__imp__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间接调用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995936" y="4941168"/>
            <a:ext cx="2808312" cy="432048"/>
          </a:xfrm>
          <a:prstGeom prst="wedgeRoundRectCallout">
            <a:avLst>
              <a:gd name="adj1" fmla="val -35133"/>
              <a:gd name="adj2" fmla="val -8114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静态库中使用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MFC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11188" y="1628800"/>
            <a:ext cx="5616996" cy="609518"/>
          </a:xfrm>
          <a:prstGeom prst="wedgeRoundRectCallout">
            <a:avLst>
              <a:gd name="adj1" fmla="val -13624"/>
              <a:gd name="adj2" fmla="val 681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演示程序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dp340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main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函数的目标代码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444208" y="1484784"/>
            <a:ext cx="1923661" cy="487216"/>
          </a:xfrm>
          <a:prstGeom prst="wedgeRoundRectCallout">
            <a:avLst>
              <a:gd name="adj1" fmla="val -32968"/>
              <a:gd name="adj2" fmla="val 1095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使速度最大化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995936" y="3645024"/>
            <a:ext cx="2520280" cy="712286"/>
          </a:xfrm>
          <a:prstGeom prst="wedgeRoundRectCallout">
            <a:avLst>
              <a:gd name="adj1" fmla="val -57743"/>
              <a:gd name="adj2" fmla="val -8579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主程序不再撤销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堆栈中的参数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861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dp340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3157617"/>
            <a:ext cx="7923535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*4+100]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*2]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ret     8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319634" y="5168820"/>
            <a:ext cx="3240360" cy="492428"/>
          </a:xfrm>
          <a:prstGeom prst="wedgeRectCallout">
            <a:avLst>
              <a:gd name="adj1" fmla="val -35105"/>
              <a:gd name="adj2" fmla="val -8165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计算：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5y+100+2x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555776" y="5661248"/>
            <a:ext cx="2520280" cy="492428"/>
          </a:xfrm>
          <a:prstGeom prst="wedgeRectCallout">
            <a:avLst>
              <a:gd name="adj1" fmla="val -55875"/>
              <a:gd name="adj2" fmla="val -33213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返回时，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平衡堆栈！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188" y="6237312"/>
            <a:ext cx="4055919" cy="400110"/>
          </a:xfrm>
          <a:prstGeom prst="rect">
            <a:avLst/>
          </a:prstGeom>
          <a:solidFill>
            <a:srgbClr val="99FF66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主程序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和子程序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必须配合协调！！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705908"/>
            <a:ext cx="5616996" cy="1219036"/>
          </a:xfrm>
          <a:prstGeom prst="wedgeRoundRectCallout">
            <a:avLst>
              <a:gd name="adj1" fmla="val -13624"/>
              <a:gd name="adj2" fmla="val 681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cf341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的目标代码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堆栈传递参数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由子程序撤销堆栈中的参数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516216" y="2204864"/>
            <a:ext cx="1923661" cy="501506"/>
          </a:xfrm>
          <a:prstGeom prst="wedgeRoundRectCallout">
            <a:avLst>
              <a:gd name="adj1" fmla="val -32968"/>
              <a:gd name="adj2" fmla="val 1095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使速度最大化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52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10" grpId="0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返回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11560" y="1844824"/>
            <a:ext cx="792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段间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返回指令（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RETF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）</a:t>
            </a:r>
            <a:endParaRPr kumimoji="1"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不带立即数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的返回指令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带立即数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的返回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指令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123728" y="3933056"/>
            <a:ext cx="2921210" cy="751252"/>
          </a:xfrm>
          <a:prstGeom prst="wedgeRoundRectCallout">
            <a:avLst>
              <a:gd name="adj1" fmla="val -37319"/>
              <a:gd name="adj2" fmla="val -7541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暂且不表</a:t>
            </a:r>
            <a:endParaRPr lang="zh-CN" altLang="en-US" sz="1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31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cf330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647940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void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fastcall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cf330(unsigned  m, char *buffer)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=1;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&lt;=8;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++)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( m &gt;&gt; (32 -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* 4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))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&amp; 0x0f;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先右移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，再截取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'0';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转成对应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&gt; '9')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+= 7;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buffer++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依次保存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 = '\0';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码串结束标记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647964"/>
            <a:ext cx="7920880" cy="844932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演示寄存器传递参数：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把一个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无符号整数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32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位）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转换为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位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十六进制数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码串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843808" y="3068960"/>
            <a:ext cx="2589642" cy="792088"/>
          </a:xfrm>
          <a:prstGeom prst="wedgeRoundRectCallout">
            <a:avLst>
              <a:gd name="adj1" fmla="val -59203"/>
              <a:gd name="adj2" fmla="val -5356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希望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寄存器传递参数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1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cf330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64099"/>
            <a:ext cx="8283575" cy="47202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作为局部变量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m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LL4cf330:   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( m &gt;&gt; (32-i*4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))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&amp; 0x0f;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2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(8-i)*4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m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cl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m &gt;&gt; (32-i*4)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15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 &amp; 0x0f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48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+= '0';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779913" y="1105001"/>
            <a:ext cx="2160240" cy="739823"/>
          </a:xfrm>
          <a:prstGeom prst="wedgeRoundRectCallout">
            <a:avLst>
              <a:gd name="adj1" fmla="val -36357"/>
              <a:gd name="adj2" fmla="val 809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876256" y="2492896"/>
            <a:ext cx="1872209" cy="630391"/>
          </a:xfrm>
          <a:prstGeom prst="wedgeRoundRectCallout">
            <a:avLst>
              <a:gd name="adj1" fmla="val -58849"/>
              <a:gd name="adj2" fmla="val -3254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ESI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作为变量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72200" y="1124744"/>
            <a:ext cx="2589642" cy="720080"/>
          </a:xfrm>
          <a:prstGeom prst="wedgeRoundRectCallout">
            <a:avLst>
              <a:gd name="adj1" fmla="val -33360"/>
              <a:gd name="adj2" fmla="val 767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buffer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588224" y="6169106"/>
            <a:ext cx="2197369" cy="630391"/>
          </a:xfrm>
          <a:prstGeom prst="wedgeRoundRectCallout">
            <a:avLst>
              <a:gd name="adj1" fmla="val -51417"/>
              <a:gd name="adj2" fmla="val -829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作为变量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97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cf330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549042"/>
            <a:ext cx="8283575" cy="47602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57                ; if 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&gt; '9')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+= 7;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LN1cf330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7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LN1cf330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al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*buffer++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8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&lt;= 8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LL4cf330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是，则跳转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0     ; *buffer = '\0';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635896" y="1180202"/>
            <a:ext cx="1224136" cy="448598"/>
          </a:xfrm>
          <a:prstGeom prst="wedgeRectCallout">
            <a:avLst>
              <a:gd name="adj1" fmla="val -46633"/>
              <a:gd name="adj2" fmla="val 714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444903" y="3573016"/>
            <a:ext cx="2448272" cy="630391"/>
          </a:xfrm>
          <a:prstGeom prst="wedgeRoundRectCallout">
            <a:avLst>
              <a:gd name="adj1" fmla="val -51417"/>
              <a:gd name="adj2" fmla="val -829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作为变量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139952" y="2060848"/>
            <a:ext cx="2589642" cy="576064"/>
          </a:xfrm>
          <a:prstGeom prst="wedgeRoundRectCallout">
            <a:avLst>
              <a:gd name="adj1" fmla="val -33360"/>
              <a:gd name="adj2" fmla="val 767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作为参数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12671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安排</a:t>
            </a:r>
            <a:r>
              <a:rPr lang="zh-CN" altLang="en-US" sz="2800" b="1" dirty="0">
                <a:solidFill>
                  <a:srgbClr val="0000FF"/>
                </a:solidFill>
              </a:rPr>
              <a:t>局部变量的方法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子程序往往需要</a:t>
            </a:r>
            <a:r>
              <a:rPr lang="zh-CN" altLang="en-US" sz="2400" b="1" dirty="0">
                <a:latin typeface="+mn-ea"/>
                <a:ea typeface="+mn-ea"/>
              </a:rPr>
              <a:t>定义一些</a:t>
            </a:r>
            <a:r>
              <a:rPr lang="zh-CN" altLang="en-US" sz="2400" b="1" dirty="0" smtClean="0">
                <a:latin typeface="+mn-ea"/>
                <a:ea typeface="+mn-ea"/>
              </a:rPr>
              <a:t>局部变量。所谓</a:t>
            </a:r>
            <a:r>
              <a:rPr lang="zh-CN" altLang="en-US" sz="2400" b="1" dirty="0">
                <a:latin typeface="+mn-ea"/>
                <a:ea typeface="+mn-ea"/>
              </a:rPr>
              <a:t>的局部，也就是限于</a:t>
            </a:r>
            <a:r>
              <a:rPr lang="zh-CN" altLang="en-US" sz="2400" b="1" dirty="0" smtClean="0">
                <a:latin typeface="+mn-ea"/>
                <a:ea typeface="+mn-ea"/>
              </a:rPr>
              <a:t>子程序，</a:t>
            </a:r>
            <a:r>
              <a:rPr lang="zh-CN" altLang="en-US" sz="2400" b="1" dirty="0">
                <a:latin typeface="+mn-ea"/>
                <a:ea typeface="+mn-ea"/>
              </a:rPr>
              <a:t>或者限于代码</a:t>
            </a:r>
            <a:r>
              <a:rPr lang="zh-CN" altLang="en-US" sz="2400" b="1" dirty="0" smtClean="0">
                <a:latin typeface="+mn-ea"/>
                <a:ea typeface="+mn-ea"/>
              </a:rPr>
              <a:t>片段。</a:t>
            </a:r>
            <a:endParaRPr lang="zh-CN" altLang="en-US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作为局部变量可以提高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效率</a:t>
            </a:r>
            <a:r>
              <a:rPr lang="zh-CN" altLang="en-US" sz="2400" b="1" dirty="0" smtClean="0">
                <a:latin typeface="+mn-ea"/>
                <a:ea typeface="+mn-ea"/>
              </a:rPr>
              <a:t>。但</a:t>
            </a:r>
            <a:r>
              <a:rPr lang="zh-CN" altLang="en-US" sz="2400" b="1" dirty="0">
                <a:latin typeface="+mn-ea"/>
                <a:ea typeface="+mn-ea"/>
              </a:rPr>
              <a:t>寄存器数量较少</a:t>
            </a:r>
            <a:r>
              <a:rPr lang="zh-CN" altLang="en-US" sz="2400" b="1" dirty="0" smtClean="0">
                <a:latin typeface="+mn-ea"/>
                <a:ea typeface="+mn-ea"/>
              </a:rPr>
              <a:t>，一般</a:t>
            </a:r>
            <a:r>
              <a:rPr lang="zh-CN" altLang="en-US" sz="2400" b="1" dirty="0">
                <a:latin typeface="+mn-ea"/>
                <a:ea typeface="+mn-ea"/>
              </a:rPr>
              <a:t>不把局部变量安排在寄存器中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堆栈来安排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局部变量</a:t>
            </a:r>
            <a:r>
              <a:rPr lang="zh-CN" altLang="en-US" sz="2400" b="1" dirty="0" smtClean="0">
                <a:latin typeface="+mn-ea"/>
                <a:ea typeface="+mn-ea"/>
              </a:rPr>
              <a:t>。这个</a:t>
            </a:r>
            <a:r>
              <a:rPr lang="zh-CN" altLang="en-US" sz="2400" b="1" dirty="0">
                <a:latin typeface="+mn-ea"/>
                <a:ea typeface="+mn-ea"/>
              </a:rPr>
              <a:t>方法虽然较复杂，但可以安排足够多的局部变量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89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cf331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739692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cf331(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n,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* pp,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*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0;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&lt;n;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++)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循环，依次检查并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统计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&gt; 0 )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else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&lt; 0 )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else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647964"/>
            <a:ext cx="7920880" cy="91694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演示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寄存器作为局部变量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：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统计整型数组中值为正数、负数和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的元素个数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868144" y="3284984"/>
            <a:ext cx="1944216" cy="720080"/>
          </a:xfrm>
          <a:prstGeom prst="wedgeRectCallout">
            <a:avLst>
              <a:gd name="adj1" fmla="val -71571"/>
              <a:gd name="adj2" fmla="val 300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个局部变量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40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2894</TotalTime>
  <Words>4359</Words>
  <Application>Microsoft Office PowerPoint</Application>
  <PresentationFormat>全屏显示(4:3)</PresentationFormat>
  <Paragraphs>711</Paragraphs>
  <Slides>46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Profile</vt:lpstr>
      <vt:lpstr>第3章  程序设计初步</vt:lpstr>
      <vt:lpstr>3.5  子程序设计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759</cp:revision>
  <dcterms:created xsi:type="dcterms:W3CDTF">2008-02-14T05:21:14Z</dcterms:created>
  <dcterms:modified xsi:type="dcterms:W3CDTF">2017-06-16T08:34:13Z</dcterms:modified>
</cp:coreProperties>
</file>