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handoutMasterIdLst>
    <p:handoutMasterId r:id="rId84"/>
  </p:handoutMasterIdLst>
  <p:sldIdLst>
    <p:sldId id="256" r:id="rId4"/>
    <p:sldId id="312" r:id="rId6"/>
    <p:sldId id="395" r:id="rId7"/>
    <p:sldId id="397" r:id="rId8"/>
    <p:sldId id="257" r:id="rId9"/>
    <p:sldId id="399" r:id="rId10"/>
    <p:sldId id="330" r:id="rId11"/>
    <p:sldId id="329" r:id="rId12"/>
    <p:sldId id="331" r:id="rId13"/>
    <p:sldId id="259" r:id="rId14"/>
    <p:sldId id="313" r:id="rId15"/>
    <p:sldId id="261" r:id="rId16"/>
    <p:sldId id="262" r:id="rId17"/>
    <p:sldId id="263" r:id="rId18"/>
    <p:sldId id="265" r:id="rId19"/>
    <p:sldId id="267" r:id="rId20"/>
    <p:sldId id="268" r:id="rId21"/>
    <p:sldId id="269" r:id="rId22"/>
    <p:sldId id="396" r:id="rId23"/>
    <p:sldId id="270" r:id="rId24"/>
    <p:sldId id="271" r:id="rId25"/>
    <p:sldId id="273" r:id="rId26"/>
    <p:sldId id="274" r:id="rId27"/>
    <p:sldId id="275" r:id="rId28"/>
    <p:sldId id="279" r:id="rId29"/>
    <p:sldId id="282" r:id="rId30"/>
    <p:sldId id="314" r:id="rId31"/>
    <p:sldId id="334" r:id="rId32"/>
    <p:sldId id="315" r:id="rId33"/>
    <p:sldId id="283" r:id="rId34"/>
    <p:sldId id="284" r:id="rId35"/>
    <p:sldId id="285" r:id="rId36"/>
    <p:sldId id="286" r:id="rId37"/>
    <p:sldId id="287" r:id="rId38"/>
    <p:sldId id="398" r:id="rId39"/>
    <p:sldId id="288" r:id="rId40"/>
    <p:sldId id="289" r:id="rId41"/>
    <p:sldId id="290" r:id="rId42"/>
    <p:sldId id="291" r:id="rId43"/>
    <p:sldId id="307" r:id="rId44"/>
    <p:sldId id="310" r:id="rId45"/>
    <p:sldId id="311" r:id="rId46"/>
    <p:sldId id="317" r:id="rId47"/>
    <p:sldId id="319" r:id="rId48"/>
    <p:sldId id="292" r:id="rId49"/>
    <p:sldId id="293" r:id="rId50"/>
    <p:sldId id="294" r:id="rId51"/>
    <p:sldId id="308" r:id="rId52"/>
    <p:sldId id="337" r:id="rId53"/>
    <p:sldId id="295" r:id="rId54"/>
    <p:sldId id="465" r:id="rId55"/>
    <p:sldId id="296" r:id="rId56"/>
    <p:sldId id="498" r:id="rId57"/>
    <p:sldId id="297" r:id="rId58"/>
    <p:sldId id="466" r:id="rId59"/>
    <p:sldId id="298" r:id="rId60"/>
    <p:sldId id="321" r:id="rId61"/>
    <p:sldId id="322" r:id="rId62"/>
    <p:sldId id="323" r:id="rId63"/>
    <p:sldId id="324" r:id="rId64"/>
    <p:sldId id="326" r:id="rId65"/>
    <p:sldId id="299" r:id="rId66"/>
    <p:sldId id="302" r:id="rId67"/>
    <p:sldId id="303" r:id="rId68"/>
    <p:sldId id="327" r:id="rId69"/>
    <p:sldId id="496" r:id="rId70"/>
    <p:sldId id="497" r:id="rId71"/>
    <p:sldId id="300" r:id="rId72"/>
    <p:sldId id="469" r:id="rId73"/>
    <p:sldId id="468" r:id="rId74"/>
    <p:sldId id="467" r:id="rId75"/>
    <p:sldId id="328" r:id="rId76"/>
    <p:sldId id="304" r:id="rId77"/>
    <p:sldId id="305" r:id="rId78"/>
    <p:sldId id="306" r:id="rId79"/>
    <p:sldId id="320" r:id="rId80"/>
    <p:sldId id="309" r:id="rId81"/>
    <p:sldId id="335" r:id="rId82"/>
    <p:sldId id="301" r:id="rId83"/>
  </p:sldIdLst>
  <p:sldSz cx="9144000" cy="6858000" type="screen4x3"/>
  <p:notesSz cx="6797675" cy="9928225"/>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00"/>
    <a:srgbClr val="FF7C80"/>
    <a:srgbClr val="FFCC66"/>
    <a:srgbClr val="99FF99"/>
    <a:srgbClr val="660066"/>
    <a:srgbClr val="FF006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174"/>
    <p:restoredTop sz="85451"/>
  </p:normalViewPr>
  <p:slideViewPr>
    <p:cSldViewPr showGuides="1">
      <p:cViewPr>
        <p:scale>
          <a:sx n="80" d="100"/>
          <a:sy n="80" d="100"/>
        </p:scale>
        <p:origin x="-942"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handoutMaster" Target="handoutMasters/handoutMaster1.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082"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083" name="Rectangle 3"/>
          <p:cNvSpPr>
            <a:spLocks noGrp="1" noChangeArrowheads="1"/>
          </p:cNvSpPr>
          <p:nvPr>
            <p:ph type="dt" sz="quarter"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084" name="Rectangle 4"/>
          <p:cNvSpPr>
            <a:spLocks noGrp="1" noChangeArrowheads="1"/>
          </p:cNvSpPr>
          <p:nvPr>
            <p:ph type="ftr" sz="quarter" idx="2"/>
          </p:nvPr>
        </p:nvSpPr>
        <p:spPr bwMode="auto">
          <a:xfrm>
            <a:off x="0" y="9431338"/>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085" name="Rectangle 5"/>
          <p:cNvSpPr>
            <a:spLocks noGrp="1" noChangeArrowheads="1"/>
          </p:cNvSpPr>
          <p:nvPr>
            <p:ph type="sldNum" sz="quarter" idx="3"/>
          </p:nvPr>
        </p:nvSpPr>
        <p:spPr bwMode="auto">
          <a:xfrm>
            <a:off x="3851275" y="9431338"/>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3010"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011" name="Rectangle 3"/>
          <p:cNvSpPr>
            <a:spLocks noGrp="1" noChangeArrowheads="1"/>
          </p:cNvSpPr>
          <p:nvPr>
            <p:ph type="dt"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TextEdit="1"/>
          </p:cNvSpPr>
          <p:nvPr>
            <p:ph type="sldImg"/>
          </p:nvPr>
        </p:nvSpPr>
        <p:spPr>
          <a:xfrm>
            <a:off x="917575" y="744538"/>
            <a:ext cx="4962525" cy="3722687"/>
          </a:xfrm>
          <a:prstGeom prst="rect">
            <a:avLst/>
          </a:prstGeom>
          <a:noFill/>
          <a:ln w="9525" cap="flat" cmpd="sng">
            <a:solidFill>
              <a:srgbClr val="000000"/>
            </a:solidFill>
            <a:prstDash val="solid"/>
            <a:miter/>
            <a:headEnd type="none" w="med" len="med"/>
            <a:tailEnd type="none" w="med" len="med"/>
          </a:ln>
        </p:spPr>
      </p:sp>
      <p:sp>
        <p:nvSpPr>
          <p:cNvPr id="43013" name="Rectangle 5"/>
          <p:cNvSpPr>
            <a:spLocks noGrp="1" noChangeArrowheads="1"/>
          </p:cNvSpPr>
          <p:nvPr>
            <p:ph type="body" sz="quarter" idx="3"/>
          </p:nvPr>
        </p:nvSpPr>
        <p:spPr bwMode="auto">
          <a:xfrm>
            <a:off x="906463" y="4716463"/>
            <a:ext cx="49847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014" name="Rectangle 6"/>
          <p:cNvSpPr>
            <a:spLocks noGrp="1" noChangeArrowheads="1"/>
          </p:cNvSpPr>
          <p:nvPr>
            <p:ph type="ftr" sz="quarter" idx="4"/>
          </p:nvPr>
        </p:nvSpPr>
        <p:spPr bwMode="auto">
          <a:xfrm>
            <a:off x="0" y="9431338"/>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015" name="Rectangle 7"/>
          <p:cNvSpPr>
            <a:spLocks noGrp="1" noChangeArrowheads="1"/>
          </p:cNvSpPr>
          <p:nvPr>
            <p:ph type="sldNum" sz="quarter" idx="5"/>
          </p:nvPr>
        </p:nvSpPr>
        <p:spPr bwMode="auto">
          <a:xfrm>
            <a:off x="3851275" y="9431338"/>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cs.union.edu/~striegnk/courses/nlp-with-prolog/html/node37.html"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6146" name="Rectangle 2"/>
          <p:cNvSpPr>
            <a:spLocks noTextEdit="1"/>
          </p:cNvSpPr>
          <p:nvPr>
            <p:ph type="sldImg"/>
          </p:nvPr>
        </p:nvSpPr>
        <p:spPr/>
      </p:sp>
      <p:sp>
        <p:nvSpPr>
          <p:cNvPr id="6147" name="Rectangle 3"/>
          <p:cNvSpPr>
            <a:spLocks noGrp="1"/>
          </p:cNvSpPr>
          <p:nvPr>
            <p:ph type="body"/>
          </p:nvPr>
        </p:nvSpPr>
        <p:spPr/>
        <p:txBody>
          <a:bodyPr wrap="square" lIns="91440" tIns="45720" rIns="91440" bIns="45720" anchor="t" anchorCtr="0"/>
          <a:p>
            <a:pPr lvl="0" eaLnBrk="1" hangingPunct="1"/>
            <a:r>
              <a:rPr lang="zh-CN" altLang="en-US" dirty="0"/>
              <a:t>要学习和构造编译程序，首先需要理解和定义高级程序设计语言，即知道源语言是什么</a:t>
            </a:r>
            <a:endParaRPr lang="en-US" altLang="zh-CN" dirty="0"/>
          </a:p>
          <a:p>
            <a:pPr lvl="0" eaLnBrk="1" hangingPunct="1"/>
            <a:r>
              <a:rPr lang="en-US" altLang="zh-CN" dirty="0"/>
              <a:t>1</a:t>
            </a:r>
            <a:r>
              <a:rPr lang="zh-CN" altLang="en-US" dirty="0"/>
              <a:t>）高级语言结构的共同特征 </a:t>
            </a:r>
            <a:r>
              <a:rPr lang="en-US" altLang="zh-CN" dirty="0"/>
              <a:t>2</a:t>
            </a:r>
            <a:r>
              <a:rPr lang="zh-CN" altLang="en-US" dirty="0"/>
              <a:t>）语法描述方式</a:t>
            </a:r>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40" tIns="45720" rIns="91440" bIns="45720" anchor="t" anchorCtr="0"/>
          <a:p>
            <a:pPr lvl="0" eaLnBrk="1" hangingPunct="1"/>
            <a:r>
              <a:rPr lang="zh-CN" altLang="en-US" dirty="0"/>
              <a:t>这里我们给出非形式的定义，什么是词法，什么是语法</a:t>
            </a:r>
            <a:endParaRPr lang="en-US" altLang="zh-CN" dirty="0"/>
          </a:p>
          <a:p>
            <a:pPr lvl="0" eaLnBrk="1" hangingPunct="1"/>
            <a:r>
              <a:rPr lang="zh-CN" altLang="en-US" dirty="0"/>
              <a:t>后面有形式的语法描述</a:t>
            </a:r>
            <a:endParaRPr lang="en-US" altLang="zh-CN" dirty="0"/>
          </a:p>
          <a:p>
            <a:pPr lvl="0" eaLnBrk="1" hangingPunct="1"/>
            <a:r>
              <a:rPr lang="zh-CN" altLang="en-US" dirty="0"/>
              <a:t>由于单词符号本身很简单，所以词法规则也比较简单</a:t>
            </a:r>
            <a:endParaRPr lang="zh-CN" altLang="en-US" dirty="0"/>
          </a:p>
        </p:txBody>
      </p:sp>
      <p:sp>
        <p:nvSpPr>
          <p:cNvPr id="2867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p:txBody>
          <a:bodyPr wrap="square" lIns="91440" tIns="45720" rIns="91440" bIns="45720" anchor="t" anchorCtr="0"/>
          <a:p>
            <a:pPr lvl="0" eaLnBrk="1" hangingPunct="1"/>
            <a:r>
              <a:rPr lang="zh-CN" altLang="en-US" dirty="0"/>
              <a:t>语法规则规定了从单词如何构成更大的结构（即语法单元）</a:t>
            </a:r>
            <a:endParaRPr lang="zh-CN" altLang="en-US" dirty="0"/>
          </a:p>
          <a:p>
            <a:pPr lvl="0" eaLnBrk="1" hangingPunct="1"/>
            <a:endParaRPr lang="zh-CN" altLang="en-US" dirty="0"/>
          </a:p>
        </p:txBody>
      </p:sp>
      <p:sp>
        <p:nvSpPr>
          <p:cNvPr id="3072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277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p:sp>
      <p:sp>
        <p:nvSpPr>
          <p:cNvPr id="34818" name="备注占位符 2"/>
          <p:cNvSpPr>
            <a:spLocks noGrp="1"/>
          </p:cNvSpPr>
          <p:nvPr>
            <p:ph type="body"/>
          </p:nvPr>
        </p:nvSpPr>
        <p:spPr/>
        <p:txBody>
          <a:bodyPr wrap="square" lIns="91440" tIns="45720" rIns="91440" bIns="45720" anchor="t" anchorCtr="0"/>
          <a:p>
            <a:pPr lvl="0"/>
            <a:r>
              <a:rPr lang="zh-CN" altLang="en-US" dirty="0"/>
              <a:t>不同语言会给出不同的语义定义</a:t>
            </a:r>
            <a:endParaRPr lang="en-US" altLang="zh-CN" dirty="0"/>
          </a:p>
          <a:p>
            <a:pPr lvl="0"/>
            <a:r>
              <a:rPr lang="zh-CN" altLang="en-US" dirty="0"/>
              <a:t>左结合，右结合</a:t>
            </a:r>
            <a:endParaRPr lang="en-US" altLang="zh-CN" dirty="0"/>
          </a:p>
          <a:p>
            <a:pPr lvl="0"/>
            <a:r>
              <a:rPr lang="zh-CN" altLang="en-US" dirty="0"/>
              <a:t>阐述语义比阐述语法难得多</a:t>
            </a:r>
            <a:endParaRPr lang="en-US" altLang="zh-CN" dirty="0"/>
          </a:p>
          <a:p>
            <a:pPr lvl="0"/>
            <a:r>
              <a:rPr lang="zh-CN" altLang="en-US" dirty="0"/>
              <a:t>程序的基本功能：数据</a:t>
            </a:r>
            <a:r>
              <a:rPr lang="en-US" altLang="zh-CN" dirty="0"/>
              <a:t>+</a:t>
            </a:r>
            <a:r>
              <a:rPr lang="zh-CN" altLang="en-US" dirty="0"/>
              <a:t>运算</a:t>
            </a:r>
            <a:endParaRPr lang="en-US" altLang="zh-CN" dirty="0"/>
          </a:p>
          <a:p>
            <a:pPr lvl="0"/>
            <a:r>
              <a:rPr lang="zh-CN" altLang="en-US" dirty="0"/>
              <a:t>语法，静态语义，动态语义</a:t>
            </a:r>
            <a:endParaRPr lang="zh-CN" altLang="en-US" dirty="0"/>
          </a:p>
          <a:p>
            <a:pPr lvl="0"/>
            <a:endParaRPr lang="zh-CN" altLang="en-US" dirty="0"/>
          </a:p>
        </p:txBody>
      </p:sp>
      <p:sp>
        <p:nvSpPr>
          <p:cNvPr id="3481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
          <p:cNvSpPr>
            <a:spLocks noGrp="1" noRot="1" noChangeAspect="1" noTextEdit="1"/>
          </p:cNvSpPr>
          <p:nvPr>
            <p:ph type="sldImg"/>
          </p:nvPr>
        </p:nvSpPr>
        <p:spPr/>
      </p:sp>
      <p:sp>
        <p:nvSpPr>
          <p:cNvPr id="36866" name="备注占位符 2"/>
          <p:cNvSpPr>
            <a:spLocks noGrp="1"/>
          </p:cNvSpPr>
          <p:nvPr>
            <p:ph type="body"/>
          </p:nvPr>
        </p:nvSpPr>
        <p:spPr/>
        <p:txBody>
          <a:bodyPr wrap="square" lIns="91440" tIns="45720" rIns="91440" bIns="45720" anchor="t" anchorCtr="0"/>
          <a:p>
            <a:pPr lvl="0"/>
            <a:r>
              <a:rPr lang="zh-CN" altLang="en-US" dirty="0"/>
              <a:t>每个变量名对应一个内存地址块！！</a:t>
            </a:r>
            <a:endParaRPr lang="en-US" altLang="zh-CN" dirty="0"/>
          </a:p>
          <a:p>
            <a:pPr lvl="0"/>
            <a:r>
              <a:rPr lang="zh-CN" altLang="en-US" dirty="0"/>
              <a:t>逻辑：真与假，</a:t>
            </a:r>
            <a:endParaRPr lang="en-US" altLang="zh-CN" dirty="0"/>
          </a:p>
          <a:p>
            <a:pPr lvl="0"/>
            <a:r>
              <a:rPr lang="zh-CN" altLang="en-US" dirty="0"/>
              <a:t>计算机处理：</a:t>
            </a:r>
            <a:r>
              <a:rPr lang="en-US" altLang="zh-CN" dirty="0"/>
              <a:t>0,1</a:t>
            </a:r>
            <a:endParaRPr lang="en-US" altLang="zh-CN" dirty="0"/>
          </a:p>
          <a:p>
            <a:pPr lvl="0"/>
            <a:endParaRPr lang="en-US" altLang="zh-CN" dirty="0"/>
          </a:p>
          <a:p>
            <a:pPr lvl="0"/>
            <a:r>
              <a:rPr lang="zh-CN" altLang="en-US" dirty="0"/>
              <a:t>深刻理解语义的编程人员，能够编写高效的程序</a:t>
            </a:r>
            <a:endParaRPr lang="zh-CN" altLang="en-US" dirty="0"/>
          </a:p>
        </p:txBody>
      </p:sp>
      <p:sp>
        <p:nvSpPr>
          <p:cNvPr id="3686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p:sp>
      <p:sp>
        <p:nvSpPr>
          <p:cNvPr id="39938" name="备注占位符 2"/>
          <p:cNvSpPr>
            <a:spLocks noGrp="1"/>
          </p:cNvSpPr>
          <p:nvPr>
            <p:ph type="body"/>
          </p:nvPr>
        </p:nvSpPr>
        <p:spPr/>
        <p:txBody>
          <a:bodyPr wrap="square" lIns="91440" tIns="45720" rIns="91440" bIns="45720" anchor="t" anchorCtr="0"/>
          <a:p>
            <a:pPr lvl="0"/>
            <a:r>
              <a:rPr lang="zh-CN" altLang="en-US" dirty="0"/>
              <a:t>词法，语法，语义，层次结构</a:t>
            </a:r>
            <a:endParaRPr lang="zh-CN" altLang="en-US" dirty="0"/>
          </a:p>
        </p:txBody>
      </p:sp>
      <p:sp>
        <p:nvSpPr>
          <p:cNvPr id="3993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p:sp>
      <p:sp>
        <p:nvSpPr>
          <p:cNvPr id="41986" name="备注占位符 2"/>
          <p:cNvSpPr>
            <a:spLocks noGrp="1"/>
          </p:cNvSpPr>
          <p:nvPr>
            <p:ph type="body"/>
          </p:nvPr>
        </p:nvSpPr>
        <p:spPr/>
        <p:txBody>
          <a:bodyPr wrap="square" lIns="91440" tIns="45720" rIns="91440" bIns="45720" anchor="t" anchorCtr="0"/>
          <a:p>
            <a:pPr lvl="0"/>
            <a:endParaRPr lang="zh-CN" altLang="en-US" dirty="0"/>
          </a:p>
        </p:txBody>
      </p:sp>
      <p:sp>
        <p:nvSpPr>
          <p:cNvPr id="4198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noTextEdit="1"/>
          </p:cNvSpPr>
          <p:nvPr>
            <p:ph type="sldImg"/>
          </p:nvPr>
        </p:nvSpPr>
        <p:spPr/>
      </p:sp>
      <p:sp>
        <p:nvSpPr>
          <p:cNvPr id="44034" name="备注占位符 2"/>
          <p:cNvSpPr>
            <a:spLocks noGrp="1"/>
          </p:cNvSpPr>
          <p:nvPr>
            <p:ph type="body"/>
          </p:nvPr>
        </p:nvSpPr>
        <p:spPr/>
        <p:txBody>
          <a:bodyPr wrap="square" lIns="91440" tIns="45720" rIns="91440" bIns="45720" anchor="t" anchorCtr="0"/>
          <a:p>
            <a:pPr lvl="0"/>
            <a:r>
              <a:rPr lang="zh-CN" altLang="en-US" dirty="0"/>
              <a:t>函数式程序设计语言适合大规模数值计算，并发计算，多核，</a:t>
            </a:r>
            <a:r>
              <a:rPr lang="en-US" altLang="zh-CN" dirty="0"/>
              <a:t>F#</a:t>
            </a:r>
            <a:endParaRPr lang="en-US" altLang="zh-CN" dirty="0"/>
          </a:p>
          <a:p>
            <a:pPr lvl="0"/>
            <a:r>
              <a:rPr lang="zh-CN" altLang="en-US" dirty="0"/>
              <a:t>从函数到函数</a:t>
            </a:r>
            <a:endParaRPr lang="en-US" altLang="zh-CN" dirty="0"/>
          </a:p>
        </p:txBody>
      </p:sp>
      <p:sp>
        <p:nvSpPr>
          <p:cNvPr id="4403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noChangeAspect="1" noTextEdit="1"/>
          </p:cNvSpPr>
          <p:nvPr>
            <p:ph type="sldImg"/>
          </p:nvPr>
        </p:nvSpPr>
        <p:spPr/>
      </p:sp>
      <p:sp>
        <p:nvSpPr>
          <p:cNvPr id="46082" name="备注占位符 2"/>
          <p:cNvSpPr>
            <a:spLocks noGrp="1"/>
          </p:cNvSpPr>
          <p:nvPr>
            <p:ph type="body"/>
          </p:nvPr>
        </p:nvSpPr>
        <p:spPr/>
        <p:txBody>
          <a:bodyPr wrap="square" lIns="91440" tIns="45720" rIns="91440" bIns="45720" anchor="t" anchorCtr="0"/>
          <a:p>
            <a:pPr lvl="0"/>
            <a:r>
              <a:rPr lang="en-US" altLang="zh-CN" dirty="0"/>
              <a:t>Guarded Actions</a:t>
            </a:r>
            <a:endParaRPr lang="en-US" altLang="zh-CN" dirty="0"/>
          </a:p>
        </p:txBody>
      </p:sp>
      <p:sp>
        <p:nvSpPr>
          <p:cNvPr id="4608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noChangeAspect="1" noTextEdit="1"/>
          </p:cNvSpPr>
          <p:nvPr>
            <p:ph type="sldImg"/>
          </p:nvPr>
        </p:nvSpPr>
        <p:spPr/>
      </p:sp>
      <p:sp>
        <p:nvSpPr>
          <p:cNvPr id="48130" name="备注占位符 2"/>
          <p:cNvSpPr>
            <a:spLocks noGrp="1"/>
          </p:cNvSpPr>
          <p:nvPr>
            <p:ph type="body"/>
          </p:nvPr>
        </p:nvSpPr>
        <p:spPr/>
        <p:txBody>
          <a:bodyPr wrap="square" lIns="91440" tIns="45720" rIns="91440" bIns="45720" anchor="t" anchorCtr="0"/>
          <a:p>
            <a:pPr lvl="0"/>
            <a:r>
              <a:rPr lang="zh-CN" altLang="en-US" dirty="0"/>
              <a:t>主程序，子程序 （可以独立编译）</a:t>
            </a:r>
            <a:endParaRPr lang="en-US" altLang="zh-CN" dirty="0"/>
          </a:p>
          <a:p>
            <a:pPr lvl="0"/>
            <a:r>
              <a:rPr lang="zh-CN" altLang="en-US" dirty="0"/>
              <a:t>过程，子过程</a:t>
            </a:r>
            <a:endParaRPr lang="en-US" altLang="zh-CN" dirty="0"/>
          </a:p>
          <a:p>
            <a:pPr lvl="0"/>
            <a:r>
              <a:rPr lang="zh-CN" altLang="en-US" dirty="0"/>
              <a:t>函数，子函数</a:t>
            </a:r>
            <a:endParaRPr lang="zh-CN" altLang="en-US" dirty="0"/>
          </a:p>
        </p:txBody>
      </p:sp>
      <p:sp>
        <p:nvSpPr>
          <p:cNvPr id="4813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noTextEdit="1"/>
          </p:cNvSpPr>
          <p:nvPr>
            <p:ph type="sldImg"/>
          </p:nvPr>
        </p:nvSpPr>
        <p:spPr/>
      </p:sp>
      <p:sp>
        <p:nvSpPr>
          <p:cNvPr id="8194" name="备注占位符 2"/>
          <p:cNvSpPr>
            <a:spLocks noGrp="1"/>
          </p:cNvSpPr>
          <p:nvPr>
            <p:ph type="body"/>
          </p:nvPr>
        </p:nvSpPr>
        <p:spPr/>
        <p:txBody>
          <a:bodyPr wrap="square" lIns="91440" tIns="45720" rIns="91440" bIns="45720" anchor="t" anchorCtr="0"/>
          <a:p>
            <a:pPr lvl="0" eaLnBrk="1" hangingPunct="1"/>
            <a:r>
              <a:rPr lang="zh-CN" altLang="en-US" dirty="0"/>
              <a:t>如果仅仅是表达问题，那么自然语言就好了，不需要程序设计语言。当然现在前沿研究就是语音识别、自然语言处理，直接到计算机执行</a:t>
            </a:r>
            <a:endParaRPr lang="zh-CN" altLang="en-US" dirty="0"/>
          </a:p>
          <a:p>
            <a:pPr lvl="0" eaLnBrk="1" hangingPunct="1"/>
            <a:endParaRPr lang="zh-CN" altLang="en-US" dirty="0"/>
          </a:p>
          <a:p>
            <a:pPr lvl="0" eaLnBrk="1" hangingPunct="1"/>
            <a:endParaRPr lang="zh-CN" altLang="en-US" dirty="0"/>
          </a:p>
        </p:txBody>
      </p:sp>
      <p:sp>
        <p:nvSpPr>
          <p:cNvPr id="819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p:sp>
      <p:sp>
        <p:nvSpPr>
          <p:cNvPr id="51202" name="备注占位符 2"/>
          <p:cNvSpPr>
            <a:spLocks noGrp="1"/>
          </p:cNvSpPr>
          <p:nvPr>
            <p:ph type="body"/>
          </p:nvPr>
        </p:nvSpPr>
        <p:spPr/>
        <p:txBody>
          <a:bodyPr wrap="square" lIns="91440" tIns="45720" rIns="91440" bIns="45720" anchor="t" anchorCtr="0"/>
          <a:p>
            <a:pPr lvl="0"/>
            <a:endParaRPr lang="zh-CN" altLang="en-US" dirty="0"/>
          </a:p>
        </p:txBody>
      </p:sp>
      <p:sp>
        <p:nvSpPr>
          <p:cNvPr id="5120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noTextEdit="1"/>
          </p:cNvSpPr>
          <p:nvPr>
            <p:ph type="sldImg"/>
          </p:nvPr>
        </p:nvSpPr>
        <p:spPr/>
      </p:sp>
      <p:sp>
        <p:nvSpPr>
          <p:cNvPr id="53250" name="备注占位符 2"/>
          <p:cNvSpPr>
            <a:spLocks noGrp="1"/>
          </p:cNvSpPr>
          <p:nvPr>
            <p:ph type="body"/>
          </p:nvPr>
        </p:nvSpPr>
        <p:spPr/>
        <p:txBody>
          <a:bodyPr wrap="square" lIns="91440" tIns="45720" rIns="91440" bIns="45720" anchor="t" anchorCtr="0"/>
          <a:p>
            <a:pPr lvl="0"/>
            <a:r>
              <a:rPr lang="en-US" altLang="zh-CN" dirty="0"/>
              <a:t>C</a:t>
            </a:r>
            <a:r>
              <a:rPr lang="zh-CN" altLang="en-US" dirty="0"/>
              <a:t>语言具有一些</a:t>
            </a:r>
            <a:r>
              <a:rPr lang="en-US" altLang="zh-CN" dirty="0"/>
              <a:t>Ada</a:t>
            </a:r>
            <a:r>
              <a:rPr lang="zh-CN" altLang="en-US" dirty="0"/>
              <a:t>语言难于表达的语法成分和特殊功能。如</a:t>
            </a:r>
            <a:r>
              <a:rPr lang="en-US" altLang="zh-CN" dirty="0"/>
              <a:t>C</a:t>
            </a:r>
            <a:r>
              <a:rPr lang="zh-CN" altLang="en-US" dirty="0"/>
              <a:t>语言指针类型和结构类型直接支持地址和位段操作；类型转换灵活自如，许多类型相互之间能不加转换使用；变量类型复杂多样，各种变量具有不同的作用域和有效期；宏定义使代码简单明了；输入、输出功能完备。</a:t>
            </a:r>
            <a:endParaRPr lang="zh-CN" altLang="en-US" dirty="0"/>
          </a:p>
          <a:p>
            <a:pPr lvl="0"/>
            <a:r>
              <a:rPr lang="en-US" altLang="zh-CN" dirty="0"/>
              <a:t>Ada</a:t>
            </a:r>
            <a:r>
              <a:rPr lang="zh-CN" altLang="en-US" dirty="0"/>
              <a:t>语言由于其静态强类型特点，使诸如操作类型不匹配、数据越界、变量非法存取之类的错误在编译时就被发现，增强了程序的可靠性；另一方面，也限制了其灵活性，所有对象在声明时就必须严格定义其类型，而在实际应用中，例如在专家系统工具的开发中，很多对象的类型、取值范围、空间大小等只有在程序执行过程中由上下文推断出。类似于</a:t>
            </a:r>
            <a:r>
              <a:rPr lang="en-US" altLang="zh-CN" dirty="0"/>
              <a:t>C</a:t>
            </a:r>
            <a:r>
              <a:rPr lang="zh-CN" altLang="en-US" dirty="0"/>
              <a:t>语言的动态数组、函数指针等类型在</a:t>
            </a:r>
            <a:r>
              <a:rPr lang="en-US" altLang="zh-CN" dirty="0"/>
              <a:t>Ada</a:t>
            </a:r>
            <a:r>
              <a:rPr lang="zh-CN" altLang="en-US" dirty="0"/>
              <a:t>语言中也难以实现。</a:t>
            </a:r>
            <a:r>
              <a:rPr lang="en-US" altLang="zh-CN" dirty="0"/>
              <a:t>Ada</a:t>
            </a:r>
            <a:r>
              <a:rPr lang="zh-CN" altLang="en-US" dirty="0"/>
              <a:t>语言虽然没有</a:t>
            </a:r>
            <a:r>
              <a:rPr lang="en-US" altLang="zh-CN" dirty="0"/>
              <a:t>C</a:t>
            </a:r>
            <a:r>
              <a:rPr lang="zh-CN" altLang="en-US" dirty="0"/>
              <a:t>语言的许多特点，但通过</a:t>
            </a:r>
            <a:r>
              <a:rPr lang="en-US" altLang="zh-CN" dirty="0"/>
              <a:t>Ada</a:t>
            </a:r>
            <a:r>
              <a:rPr lang="zh-CN" altLang="en-US" dirty="0"/>
              <a:t>语言提供的各种语法机制，能间接完成</a:t>
            </a:r>
            <a:r>
              <a:rPr lang="en-US" altLang="zh-CN" dirty="0"/>
              <a:t>C</a:t>
            </a:r>
            <a:r>
              <a:rPr lang="zh-CN" altLang="en-US" dirty="0"/>
              <a:t>语言所特有的各种功能。</a:t>
            </a:r>
            <a:endParaRPr lang="zh-CN" altLang="en-US" dirty="0"/>
          </a:p>
        </p:txBody>
      </p:sp>
      <p:sp>
        <p:nvSpPr>
          <p:cNvPr id="5325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noTextEdit="1"/>
          </p:cNvSpPr>
          <p:nvPr>
            <p:ph type="sldImg"/>
          </p:nvPr>
        </p:nvSpPr>
        <p:spPr/>
      </p:sp>
      <p:sp>
        <p:nvSpPr>
          <p:cNvPr id="55298" name="备注占位符 2"/>
          <p:cNvSpPr>
            <a:spLocks noGrp="1"/>
          </p:cNvSpPr>
          <p:nvPr>
            <p:ph type="body"/>
          </p:nvPr>
        </p:nvSpPr>
        <p:spPr/>
        <p:txBody>
          <a:bodyPr wrap="square" lIns="91440" tIns="45720" rIns="91440" bIns="45720" anchor="t" anchorCtr="0"/>
          <a:p>
            <a:pPr lvl="0"/>
            <a:endParaRPr lang="zh-CN" altLang="en-US" dirty="0"/>
          </a:p>
        </p:txBody>
      </p:sp>
      <p:sp>
        <p:nvSpPr>
          <p:cNvPr id="5529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noTextEdit="1"/>
          </p:cNvSpPr>
          <p:nvPr>
            <p:ph type="sldImg"/>
          </p:nvPr>
        </p:nvSpPr>
        <p:spPr/>
      </p:sp>
      <p:sp>
        <p:nvSpPr>
          <p:cNvPr id="57346" name="备注占位符 2"/>
          <p:cNvSpPr>
            <a:spLocks noGrp="1"/>
          </p:cNvSpPr>
          <p:nvPr>
            <p:ph type="body"/>
          </p:nvPr>
        </p:nvSpPr>
        <p:spPr/>
        <p:txBody>
          <a:bodyPr wrap="square" lIns="91440" tIns="45720" rIns="91440" bIns="45720" anchor="t" anchorCtr="0"/>
          <a:p>
            <a:pPr lvl="0"/>
            <a:endParaRPr lang="en-US" altLang="zh-CN" dirty="0"/>
          </a:p>
        </p:txBody>
      </p:sp>
      <p:sp>
        <p:nvSpPr>
          <p:cNvPr id="5734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noTextEdit="1"/>
          </p:cNvSpPr>
          <p:nvPr>
            <p:ph type="sldImg"/>
          </p:nvPr>
        </p:nvSpPr>
        <p:spPr/>
      </p:sp>
      <p:sp>
        <p:nvSpPr>
          <p:cNvPr id="59394" name="备注占位符 2"/>
          <p:cNvSpPr>
            <a:spLocks noGrp="1"/>
          </p:cNvSpPr>
          <p:nvPr>
            <p:ph type="body"/>
          </p:nvPr>
        </p:nvSpPr>
        <p:spPr/>
        <p:txBody>
          <a:bodyPr wrap="square" lIns="91440" tIns="45720" rIns="91440" bIns="45720" anchor="t" anchorCtr="0"/>
          <a:p>
            <a:pPr lvl="0"/>
            <a:r>
              <a:rPr lang="zh-CN" altLang="en-US" dirty="0"/>
              <a:t>这里开始表达式里面的内容，包括数据类型（数据）和控制语句（计算）</a:t>
            </a:r>
            <a:endParaRPr lang="en-US" altLang="zh-CN" dirty="0"/>
          </a:p>
          <a:p>
            <a:pPr lvl="0"/>
            <a:r>
              <a:rPr lang="zh-CN" altLang="en-US" dirty="0"/>
              <a:t>命令式：数据</a:t>
            </a:r>
            <a:r>
              <a:rPr lang="en-US" altLang="zh-CN" dirty="0"/>
              <a:t>+</a:t>
            </a:r>
            <a:r>
              <a:rPr lang="zh-CN" altLang="en-US" dirty="0"/>
              <a:t>计算（控制语句）</a:t>
            </a:r>
            <a:endParaRPr lang="en-US" altLang="zh-CN" dirty="0"/>
          </a:p>
          <a:p>
            <a:pPr lvl="0"/>
            <a:r>
              <a:rPr lang="zh-CN" altLang="en-US" dirty="0"/>
              <a:t>函数式：数据</a:t>
            </a:r>
            <a:r>
              <a:rPr lang="en-US" altLang="zh-CN" dirty="0"/>
              <a:t>+</a:t>
            </a:r>
            <a:r>
              <a:rPr lang="zh-CN" altLang="en-US" dirty="0"/>
              <a:t>函数（函数操作）</a:t>
            </a:r>
            <a:endParaRPr lang="en-US" altLang="zh-CN" dirty="0"/>
          </a:p>
        </p:txBody>
      </p:sp>
      <p:sp>
        <p:nvSpPr>
          <p:cNvPr id="5939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noRot="1" noChangeAspect="1" noTextEdit="1"/>
          </p:cNvSpPr>
          <p:nvPr>
            <p:ph type="sldImg"/>
          </p:nvPr>
        </p:nvSpPr>
        <p:spPr/>
      </p:sp>
      <p:sp>
        <p:nvSpPr>
          <p:cNvPr id="61442" name="备注占位符 2"/>
          <p:cNvSpPr>
            <a:spLocks noGrp="1"/>
          </p:cNvSpPr>
          <p:nvPr>
            <p:ph type="body"/>
          </p:nvPr>
        </p:nvSpPr>
        <p:spPr/>
        <p:txBody>
          <a:bodyPr wrap="square" lIns="91440" tIns="45720" rIns="91440" bIns="45720" anchor="t" anchorCtr="0"/>
          <a:p>
            <a:pPr lvl="0"/>
            <a:r>
              <a:rPr lang="zh-CN" altLang="en-US" dirty="0"/>
              <a:t>数据类型和操作</a:t>
            </a:r>
            <a:endParaRPr lang="en-US" altLang="zh-CN" dirty="0"/>
          </a:p>
          <a:p>
            <a:pPr lvl="0"/>
            <a:endParaRPr lang="en-US" altLang="zh-CN" dirty="0"/>
          </a:p>
          <a:p>
            <a:pPr lvl="0"/>
            <a:r>
              <a:rPr lang="zh-CN" altLang="en-US" dirty="0"/>
              <a:t>解释一下指针</a:t>
            </a:r>
            <a:endParaRPr lang="zh-CN" altLang="en-US" dirty="0"/>
          </a:p>
        </p:txBody>
      </p:sp>
      <p:sp>
        <p:nvSpPr>
          <p:cNvPr id="6144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noTextEdit="1"/>
          </p:cNvSpPr>
          <p:nvPr>
            <p:ph type="sldImg"/>
          </p:nvPr>
        </p:nvSpPr>
        <p:spPr/>
      </p:sp>
      <p:sp>
        <p:nvSpPr>
          <p:cNvPr id="63490" name="备注占位符 2"/>
          <p:cNvSpPr>
            <a:spLocks noGrp="1"/>
          </p:cNvSpPr>
          <p:nvPr>
            <p:ph type="body"/>
          </p:nvPr>
        </p:nvSpPr>
        <p:spPr/>
        <p:txBody>
          <a:bodyPr wrap="square" lIns="91440" tIns="45720" rIns="91440" bIns="45720" anchor="t" anchorCtr="0"/>
          <a:p>
            <a:pPr lvl="0"/>
            <a:r>
              <a:rPr lang="zh-CN" altLang="en-US" dirty="0"/>
              <a:t>名字比标识符更有明确的意义和属性，比如变量名，常量名</a:t>
            </a:r>
            <a:endParaRPr lang="en-US" altLang="zh-CN" dirty="0"/>
          </a:p>
        </p:txBody>
      </p:sp>
      <p:sp>
        <p:nvSpPr>
          <p:cNvPr id="6349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1"/>
          <p:cNvSpPr>
            <a:spLocks noGrp="1" noRot="1" noChangeAspect="1" noTextEdit="1"/>
          </p:cNvSpPr>
          <p:nvPr>
            <p:ph type="sldImg"/>
          </p:nvPr>
        </p:nvSpPr>
        <p:spPr/>
      </p:sp>
      <p:sp>
        <p:nvSpPr>
          <p:cNvPr id="65538" name="备注占位符 2"/>
          <p:cNvSpPr>
            <a:spLocks noGrp="1"/>
          </p:cNvSpPr>
          <p:nvPr>
            <p:ph type="body"/>
          </p:nvPr>
        </p:nvSpPr>
        <p:spPr/>
        <p:txBody>
          <a:bodyPr wrap="square" lIns="91440" tIns="45720" rIns="91440" bIns="45720" anchor="t" anchorCtr="0"/>
          <a:p>
            <a:pPr lvl="0"/>
            <a:endParaRPr lang="zh-CN" altLang="en-US" dirty="0"/>
          </a:p>
        </p:txBody>
      </p:sp>
      <p:sp>
        <p:nvSpPr>
          <p:cNvPr id="6553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1"/>
          <p:cNvSpPr>
            <a:spLocks noGrp="1" noRot="1" noChangeAspect="1" noTextEdit="1"/>
          </p:cNvSpPr>
          <p:nvPr>
            <p:ph type="sldImg"/>
          </p:nvPr>
        </p:nvSpPr>
        <p:spPr/>
      </p:sp>
      <p:sp>
        <p:nvSpPr>
          <p:cNvPr id="67586" name="备注占位符 2"/>
          <p:cNvSpPr>
            <a:spLocks noGrp="1"/>
          </p:cNvSpPr>
          <p:nvPr>
            <p:ph type="body"/>
          </p:nvPr>
        </p:nvSpPr>
        <p:spPr/>
        <p:txBody>
          <a:bodyPr wrap="square" lIns="91440" tIns="45720" rIns="91440" bIns="45720" anchor="t" anchorCtr="0"/>
          <a:p>
            <a:pPr lvl="0"/>
            <a:r>
              <a:rPr lang="zh-CN" altLang="en-US" dirty="0"/>
              <a:t>从初级数据类型定义复杂数据类型</a:t>
            </a:r>
            <a:endParaRPr lang="en-US" altLang="zh-CN" dirty="0"/>
          </a:p>
          <a:p>
            <a:pPr lvl="0"/>
            <a:endParaRPr lang="en-US" altLang="zh-CN" dirty="0"/>
          </a:p>
          <a:p>
            <a:pPr lvl="0"/>
            <a:r>
              <a:rPr lang="zh-CN" altLang="en-US" dirty="0"/>
              <a:t>数组的每个元素所占的存储空间是一样大的</a:t>
            </a:r>
            <a:endParaRPr lang="en-US" altLang="zh-CN" dirty="0"/>
          </a:p>
          <a:p>
            <a:pPr lvl="0"/>
            <a:r>
              <a:rPr lang="zh-CN" altLang="en-US" dirty="0"/>
              <a:t>所需的存储空间大小在编译时就已经确定</a:t>
            </a:r>
            <a:endParaRPr lang="en-US" altLang="zh-CN" dirty="0"/>
          </a:p>
        </p:txBody>
      </p:sp>
      <p:sp>
        <p:nvSpPr>
          <p:cNvPr id="6758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
          <p:cNvSpPr>
            <a:spLocks noGrp="1" noRot="1" noChangeAspect="1" noTextEdit="1"/>
          </p:cNvSpPr>
          <p:nvPr>
            <p:ph type="sldImg"/>
          </p:nvPr>
        </p:nvSpPr>
        <p:spPr/>
      </p:sp>
      <p:sp>
        <p:nvSpPr>
          <p:cNvPr id="69634" name="备注占位符 2"/>
          <p:cNvSpPr>
            <a:spLocks noGrp="1"/>
          </p:cNvSpPr>
          <p:nvPr>
            <p:ph type="body"/>
          </p:nvPr>
        </p:nvSpPr>
        <p:spPr/>
        <p:txBody>
          <a:bodyPr wrap="square" lIns="91440" tIns="45720" rIns="91440" bIns="45720" anchor="t" anchorCtr="0"/>
          <a:p>
            <a:pPr lvl="0"/>
            <a:r>
              <a:rPr lang="zh-CN" altLang="en-US" dirty="0"/>
              <a:t>理解一维、二维即可</a:t>
            </a:r>
            <a:endParaRPr lang="en-US" altLang="zh-CN" dirty="0"/>
          </a:p>
        </p:txBody>
      </p:sp>
      <p:sp>
        <p:nvSpPr>
          <p:cNvPr id="69635" name="灯片编号占位符 3"/>
          <p:cNvSpPr txBox="1">
            <a:spLocks noGrp="1"/>
          </p:cNvSpPr>
          <p:nvPr>
            <p:ph type="sldNum" sz="quarter"/>
          </p:nvPr>
        </p:nvSpPr>
        <p:spPr>
          <a:xfrm>
            <a:off x="3849688" y="9429750"/>
            <a:ext cx="2946400" cy="496888"/>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p:sp>
      <p:sp>
        <p:nvSpPr>
          <p:cNvPr id="10242" name="备注占位符 2"/>
          <p:cNvSpPr>
            <a:spLocks noGrp="1"/>
          </p:cNvSpPr>
          <p:nvPr>
            <p:ph type="body"/>
          </p:nvPr>
        </p:nvSpPr>
        <p:spPr/>
        <p:txBody>
          <a:bodyPr wrap="square" lIns="91440" tIns="45720" rIns="91440" bIns="45720" anchor="t" anchorCtr="0"/>
          <a:p>
            <a:pPr lvl="0" eaLnBrk="1" hangingPunct="1"/>
            <a:r>
              <a:rPr lang="zh-CN" altLang="en-US" dirty="0"/>
              <a:t>如果仅仅是表达问题，那么自然语言就好了，不需要程序设计语言。当然现在前沿研究就是语音识别、自然语言处理，直接到计算机执行</a:t>
            </a:r>
            <a:endParaRPr lang="zh-CN" altLang="en-US" dirty="0"/>
          </a:p>
          <a:p>
            <a:pPr lvl="0" eaLnBrk="1" hangingPunct="1"/>
            <a:endParaRPr lang="zh-CN" altLang="en-US" dirty="0"/>
          </a:p>
          <a:p>
            <a:pPr lvl="0" eaLnBrk="1" hangingPunct="1"/>
            <a:endParaRPr lang="en-US" altLang="zh-CN" dirty="0"/>
          </a:p>
        </p:txBody>
      </p:sp>
      <p:sp>
        <p:nvSpPr>
          <p:cNvPr id="1024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
          <p:cNvSpPr>
            <a:spLocks noGrp="1" noRot="1" noChangeAspect="1" noTextEdit="1"/>
          </p:cNvSpPr>
          <p:nvPr>
            <p:ph type="sldImg"/>
          </p:nvPr>
        </p:nvSpPr>
        <p:spPr/>
      </p:sp>
      <p:sp>
        <p:nvSpPr>
          <p:cNvPr id="71682" name="备注占位符 2"/>
          <p:cNvSpPr>
            <a:spLocks noGrp="1"/>
          </p:cNvSpPr>
          <p:nvPr>
            <p:ph type="body"/>
          </p:nvPr>
        </p:nvSpPr>
        <p:spPr/>
        <p:txBody>
          <a:bodyPr wrap="square" lIns="91440" tIns="45720" rIns="91440" bIns="45720" anchor="t" anchorCtr="0"/>
          <a:p>
            <a:pPr lvl="0"/>
            <a:endParaRPr lang="zh-CN" altLang="en-US" dirty="0"/>
          </a:p>
        </p:txBody>
      </p:sp>
      <p:sp>
        <p:nvSpPr>
          <p:cNvPr id="7168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noChangeAspect="1" noTextEdit="1"/>
          </p:cNvSpPr>
          <p:nvPr>
            <p:ph type="sldImg"/>
          </p:nvPr>
        </p:nvSpPr>
        <p:spPr/>
      </p:sp>
      <p:sp>
        <p:nvSpPr>
          <p:cNvPr id="73730" name="备注占位符 2"/>
          <p:cNvSpPr>
            <a:spLocks noGrp="1"/>
          </p:cNvSpPr>
          <p:nvPr>
            <p:ph type="body"/>
          </p:nvPr>
        </p:nvSpPr>
        <p:spPr/>
        <p:txBody>
          <a:bodyPr wrap="square" lIns="91440" tIns="45720" rIns="91440" bIns="45720" anchor="t" anchorCtr="0"/>
          <a:p>
            <a:pPr lvl="0"/>
            <a:r>
              <a:rPr lang="zh-CN" altLang="en-US" dirty="0"/>
              <a:t>数据结构中：</a:t>
            </a:r>
            <a:endParaRPr lang="en-US" altLang="zh-CN" dirty="0"/>
          </a:p>
          <a:p>
            <a:pPr lvl="0"/>
            <a:r>
              <a:rPr lang="zh-CN" altLang="en-US" dirty="0"/>
              <a:t>堆和栈都是一种数据项按序排列的数据结构。</a:t>
            </a:r>
            <a:endParaRPr lang="en-US" altLang="zh-CN" dirty="0"/>
          </a:p>
          <a:p>
            <a:pPr lvl="0"/>
            <a:endParaRPr lang="en-US" altLang="zh-CN" dirty="0"/>
          </a:p>
          <a:p>
            <a:pPr lvl="0"/>
            <a:r>
              <a:rPr lang="zh-CN" altLang="en-US" dirty="0"/>
              <a:t>编译器中的：</a:t>
            </a:r>
            <a:endParaRPr lang="en-US" altLang="zh-CN" dirty="0"/>
          </a:p>
          <a:p>
            <a:pPr lvl="0"/>
            <a:r>
              <a:rPr lang="en-US" altLang="zh-CN" dirty="0"/>
              <a:t>1</a:t>
            </a:r>
            <a:r>
              <a:rPr lang="zh-CN" altLang="en-US" dirty="0"/>
              <a:t>、栈区（</a:t>
            </a:r>
            <a:r>
              <a:rPr lang="en-US" altLang="zh-CN" dirty="0"/>
              <a:t>stack</a:t>
            </a:r>
            <a:r>
              <a:rPr lang="zh-CN" altLang="en-US" dirty="0"/>
              <a:t>）</a:t>
            </a:r>
            <a:r>
              <a:rPr lang="en-US" altLang="zh-CN" dirty="0"/>
              <a:t>— </a:t>
            </a:r>
            <a:r>
              <a:rPr lang="zh-CN" altLang="en-US" dirty="0"/>
              <a:t>由编译器自动分配释放 ，存放函数的参数值，局部变量的值等。其操作方式类似于数据结构中的栈。</a:t>
            </a:r>
            <a:br>
              <a:rPr lang="zh-CN" altLang="en-US" dirty="0"/>
            </a:br>
            <a:r>
              <a:rPr lang="en-US" altLang="zh-CN" dirty="0"/>
              <a:t>2</a:t>
            </a:r>
            <a:r>
              <a:rPr lang="zh-CN" altLang="en-US" dirty="0"/>
              <a:t>、堆区（</a:t>
            </a:r>
            <a:r>
              <a:rPr lang="en-US" altLang="zh-CN" dirty="0"/>
              <a:t>heap</a:t>
            </a:r>
            <a:r>
              <a:rPr lang="zh-CN" altLang="en-US" dirty="0"/>
              <a:t>） </a:t>
            </a:r>
            <a:r>
              <a:rPr lang="en-US" altLang="zh-CN" dirty="0"/>
              <a:t>— </a:t>
            </a:r>
            <a:r>
              <a:rPr lang="zh-CN" altLang="en-US" dirty="0"/>
              <a:t>一般由程序员分配释放， 若程序员不释放，程序结束时可能由</a:t>
            </a:r>
            <a:r>
              <a:rPr lang="en-US" altLang="zh-CN" dirty="0"/>
              <a:t>OS</a:t>
            </a:r>
            <a:r>
              <a:rPr lang="zh-CN" altLang="en-US" dirty="0"/>
              <a:t>回收 。注意它与数据结构中的堆是两回事，分配方式倒是类似于链表，</a:t>
            </a:r>
            <a:endParaRPr lang="en-US" altLang="zh-CN" dirty="0"/>
          </a:p>
          <a:p>
            <a:pPr lvl="0"/>
            <a:endParaRPr lang="en-US" altLang="zh-CN" dirty="0"/>
          </a:p>
        </p:txBody>
      </p:sp>
      <p:sp>
        <p:nvSpPr>
          <p:cNvPr id="7373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p:nvPr>
        </p:nvSpPr>
        <p:spPr/>
        <p:txBody>
          <a:bodyPr wrap="square" lIns="91440" tIns="45720" rIns="91440" bIns="45720" anchor="t" anchorCtr="0"/>
          <a:p>
            <a:pPr lvl="0"/>
            <a:r>
              <a:rPr lang="en-US" altLang="zh-CN" dirty="0"/>
              <a:t>Package{</a:t>
            </a:r>
            <a:endParaRPr lang="en-US" altLang="zh-CN" dirty="0"/>
          </a:p>
          <a:p>
            <a:pPr lvl="0"/>
            <a:r>
              <a:rPr lang="en-US" altLang="zh-CN" dirty="0"/>
              <a:t>}</a:t>
            </a:r>
            <a:endParaRPr lang="en-US" altLang="zh-CN" dirty="0"/>
          </a:p>
          <a:p>
            <a:pPr lvl="0"/>
            <a:r>
              <a:rPr lang="en-US" altLang="zh-CN" dirty="0"/>
              <a:t>Class{</a:t>
            </a:r>
            <a:endParaRPr lang="en-US" altLang="zh-CN" dirty="0"/>
          </a:p>
          <a:p>
            <a:pPr lvl="0"/>
            <a:r>
              <a:rPr lang="en-US" altLang="zh-CN" dirty="0"/>
              <a:t>}</a:t>
            </a:r>
            <a:endParaRPr lang="zh-CN" altLang="en-US" dirty="0"/>
          </a:p>
        </p:txBody>
      </p:sp>
      <p:sp>
        <p:nvSpPr>
          <p:cNvPr id="7577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7"/>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77826" name="Rectangle 2"/>
          <p:cNvSpPr>
            <a:spLocks noTextEdit="1"/>
          </p:cNvSpPr>
          <p:nvPr>
            <p:ph type="sldImg"/>
          </p:nvPr>
        </p:nvSpPr>
        <p:spPr/>
      </p:sp>
      <p:sp>
        <p:nvSpPr>
          <p:cNvPr id="77827" name="Rectangle 3"/>
          <p:cNvSpPr>
            <a:spLocks noGrp="1"/>
          </p:cNvSpPr>
          <p:nvPr>
            <p:ph type="body"/>
          </p:nvPr>
        </p:nvSpPr>
        <p:spPr/>
        <p:txBody>
          <a:bodyPr wrap="square" lIns="91440" tIns="45720" rIns="91440" bIns="45720" anchor="t" anchorCtr="0"/>
          <a:p>
            <a:pPr lvl="0" eaLnBrk="1" hangingPunct="1"/>
            <a:r>
              <a:rPr lang="zh-CN" altLang="en-US" dirty="0"/>
              <a:t>黑板板书</a:t>
            </a:r>
            <a:endParaRPr lang="en-US" altLang="zh-CN" dirty="0"/>
          </a:p>
          <a:p>
            <a:pPr lvl="0" eaLnBrk="1" hangingPunct="1"/>
            <a:r>
              <a:rPr lang="zh-CN" altLang="en-US" dirty="0"/>
              <a:t>前面是数据，这里开始表达式（运算量和运算符）</a:t>
            </a:r>
            <a:endParaRPr lang="en-US" altLang="zh-CN" dirty="0"/>
          </a:p>
          <a:p>
            <a:pPr lvl="0" eaLnBrk="1" hangingPunct="1"/>
            <a:r>
              <a:rPr lang="zh-CN" altLang="en-US" dirty="0"/>
              <a:t>有了数据和对应的操作，就可以构造一个表达式</a:t>
            </a:r>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7"/>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79874" name="Rectangle 2"/>
          <p:cNvSpPr>
            <a:spLocks noTextEdit="1"/>
          </p:cNvSpPr>
          <p:nvPr>
            <p:ph type="sldImg"/>
          </p:nvPr>
        </p:nvSpPr>
        <p:spPr/>
      </p:sp>
      <p:sp>
        <p:nvSpPr>
          <p:cNvPr id="79875" name="Rectangle 3"/>
          <p:cNvSpPr>
            <a:spLocks noGrp="1"/>
          </p:cNvSpPr>
          <p:nvPr>
            <p:ph type="body"/>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
          <p:cNvSpPr>
            <a:spLocks noGrp="1" noRot="1" noChangeAspect="1" noTextEdit="1"/>
          </p:cNvSpPr>
          <p:nvPr>
            <p:ph type="sldImg"/>
          </p:nvPr>
        </p:nvSpPr>
        <p:spPr/>
      </p:sp>
      <p:sp>
        <p:nvSpPr>
          <p:cNvPr id="81922" name="备注占位符 2"/>
          <p:cNvSpPr>
            <a:spLocks noGrp="1"/>
          </p:cNvSpPr>
          <p:nvPr>
            <p:ph type="body"/>
          </p:nvPr>
        </p:nvSpPr>
        <p:spPr/>
        <p:txBody>
          <a:bodyPr wrap="square" lIns="91440" tIns="45720" rIns="91440" bIns="45720" anchor="t" anchorCtr="0"/>
          <a:p>
            <a:pPr lvl="0"/>
            <a:endParaRPr lang="zh-CN" altLang="en-US" dirty="0"/>
          </a:p>
        </p:txBody>
      </p:sp>
      <p:sp>
        <p:nvSpPr>
          <p:cNvPr id="8192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幻灯片图像占位符 1"/>
          <p:cNvSpPr>
            <a:spLocks noGrp="1" noRot="1" noChangeAspect="1" noTextEdit="1"/>
          </p:cNvSpPr>
          <p:nvPr>
            <p:ph type="sldImg"/>
          </p:nvPr>
        </p:nvSpPr>
        <p:spPr/>
      </p:sp>
      <p:sp>
        <p:nvSpPr>
          <p:cNvPr id="84994" name="备注占位符 2"/>
          <p:cNvSpPr>
            <a:spLocks noGrp="1"/>
          </p:cNvSpPr>
          <p:nvPr>
            <p:ph type="body"/>
          </p:nvPr>
        </p:nvSpPr>
        <p:spPr/>
        <p:txBody>
          <a:bodyPr wrap="square" lIns="91440" tIns="45720" rIns="91440" bIns="45720" anchor="t" anchorCtr="0"/>
          <a:p>
            <a:pPr lvl="0"/>
            <a:r>
              <a:rPr lang="zh-CN" altLang="en-US" dirty="0"/>
              <a:t>从编译的角度来看程序设计语言的共同特征</a:t>
            </a:r>
            <a:endParaRPr lang="zh-CN" altLang="en-US" dirty="0"/>
          </a:p>
        </p:txBody>
      </p:sp>
      <p:sp>
        <p:nvSpPr>
          <p:cNvPr id="8499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ChangeAspect="1" noTextEdit="1"/>
          </p:cNvSpPr>
          <p:nvPr>
            <p:ph type="sldImg"/>
          </p:nvPr>
        </p:nvSpPr>
        <p:spPr/>
      </p:sp>
      <p:sp>
        <p:nvSpPr>
          <p:cNvPr id="88066" name="备注占位符 2"/>
          <p:cNvSpPr>
            <a:spLocks noGrp="1"/>
          </p:cNvSpPr>
          <p:nvPr>
            <p:ph type="body"/>
          </p:nvPr>
        </p:nvSpPr>
        <p:spPr/>
        <p:txBody>
          <a:bodyPr wrap="square" lIns="91440" tIns="45720" rIns="91440" bIns="45720" anchor="t" anchorCtr="0"/>
          <a:p>
            <a:pPr lvl="0"/>
            <a:endParaRPr lang="zh-CN" altLang="en-US" dirty="0"/>
          </a:p>
        </p:txBody>
      </p:sp>
      <p:sp>
        <p:nvSpPr>
          <p:cNvPr id="8806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noTextEdit="1"/>
          </p:cNvSpPr>
          <p:nvPr>
            <p:ph type="sldImg"/>
          </p:nvPr>
        </p:nvSpPr>
        <p:spPr/>
      </p:sp>
      <p:sp>
        <p:nvSpPr>
          <p:cNvPr id="90114" name="备注占位符 2"/>
          <p:cNvSpPr>
            <a:spLocks noGrp="1"/>
          </p:cNvSpPr>
          <p:nvPr>
            <p:ph type="body"/>
          </p:nvPr>
        </p:nvSpPr>
        <p:spPr/>
        <p:txBody>
          <a:bodyPr wrap="square" lIns="91440" tIns="45720" rIns="91440" bIns="45720" anchor="t" anchorCtr="0"/>
          <a:p>
            <a:pPr lvl="0"/>
            <a:r>
              <a:rPr lang="zh-CN" altLang="en-US" dirty="0"/>
              <a:t>虽然这</a:t>
            </a:r>
            <a:r>
              <a:rPr lang="en-US" altLang="zh-CN" dirty="0"/>
              <a:t>4</a:t>
            </a:r>
            <a:r>
              <a:rPr lang="zh-CN" altLang="en-US" dirty="0"/>
              <a:t>个特点已经规定了上下文无关文法的特征，但我们仍然好奇，为什么是“上下文无关”而不是“上下文有关”呢？这是因为在利用一个上下文无关文法生成语言的时候，我们可以随意将文法规则左边的非终结符派生（更换）为右边的终结符或非终结符。举个例子，如果有下面的文法：</a:t>
            </a:r>
            <a:endParaRPr lang="zh-CN" altLang="en-US" dirty="0"/>
          </a:p>
          <a:p>
            <a:pPr lvl="0"/>
            <a:r>
              <a:rPr lang="en-US" altLang="zh-CN" dirty="0"/>
              <a:t>Number --&gt; 0 / 1 / 2 / 3 / 4 / 5 / 6 / 7 / 8 / 9</a:t>
            </a:r>
            <a:endParaRPr lang="en-US" altLang="zh-CN" dirty="0"/>
          </a:p>
          <a:p>
            <a:pPr lvl="0"/>
            <a:r>
              <a:rPr lang="en-US" altLang="zh-CN" dirty="0"/>
              <a:t>Alpha --&gt; 'A'-'Z' / 'a'-'z'</a:t>
            </a:r>
            <a:endParaRPr lang="en-US" altLang="zh-CN" dirty="0"/>
          </a:p>
          <a:p>
            <a:pPr lvl="0"/>
            <a:r>
              <a:rPr lang="en-US" altLang="zh-CN" dirty="0"/>
              <a:t>AlphaNum --&gt; Alpha / Number</a:t>
            </a:r>
            <a:endParaRPr lang="en-US" altLang="zh-CN" dirty="0"/>
          </a:p>
          <a:p>
            <a:pPr lvl="0"/>
            <a:r>
              <a:rPr lang="en-US" altLang="zh-CN" dirty="0"/>
              <a:t>Variable --&gt; Alpha *AlphaNum</a:t>
            </a:r>
            <a:endParaRPr lang="en-US" altLang="zh-CN" dirty="0"/>
          </a:p>
          <a:p>
            <a:pPr lvl="0"/>
            <a:r>
              <a:rPr lang="zh-CN" altLang="en-US" dirty="0"/>
              <a:t>假设</a:t>
            </a:r>
            <a:r>
              <a:rPr lang="en-US" altLang="zh-CN" dirty="0"/>
              <a:t>Variable</a:t>
            </a:r>
            <a:r>
              <a:rPr lang="zh-CN" altLang="en-US" dirty="0"/>
              <a:t>是这个文法的开始符号，我们要根据这个文法生成一个语言实例。先应用规则</a:t>
            </a:r>
            <a:r>
              <a:rPr lang="en-US" altLang="zh-CN" dirty="0"/>
              <a:t>4</a:t>
            </a:r>
            <a:r>
              <a:rPr lang="zh-CN" altLang="en-US" dirty="0"/>
              <a:t>，</a:t>
            </a:r>
            <a:r>
              <a:rPr lang="en-US" altLang="zh-CN" dirty="0"/>
              <a:t>Variable</a:t>
            </a:r>
            <a:r>
              <a:rPr lang="zh-CN" altLang="en-US" dirty="0"/>
              <a:t>派生为</a:t>
            </a:r>
            <a:r>
              <a:rPr lang="en-US" altLang="zh-CN" dirty="0"/>
              <a:t>Alpha AlphaNum</a:t>
            </a:r>
            <a:r>
              <a:rPr lang="zh-CN" altLang="en-US" dirty="0"/>
              <a:t>（星号表示后面的符号可以出现</a:t>
            </a:r>
            <a:r>
              <a:rPr lang="en-US" altLang="zh-CN" dirty="0"/>
              <a:t>0</a:t>
            </a:r>
            <a:r>
              <a:rPr lang="zh-CN" altLang="en-US" dirty="0"/>
              <a:t>到若干次，这里我们选择出现</a:t>
            </a:r>
            <a:r>
              <a:rPr lang="en-US" altLang="zh-CN" dirty="0"/>
              <a:t>1</a:t>
            </a:r>
            <a:r>
              <a:rPr lang="zh-CN" altLang="en-US" dirty="0"/>
              <a:t>次）。然后对</a:t>
            </a:r>
            <a:r>
              <a:rPr lang="en-US" altLang="zh-CN" dirty="0"/>
              <a:t>Alpha</a:t>
            </a:r>
            <a:r>
              <a:rPr lang="zh-CN" altLang="en-US" dirty="0"/>
              <a:t>应用规则</a:t>
            </a:r>
            <a:r>
              <a:rPr lang="en-US" altLang="zh-CN" dirty="0"/>
              <a:t>2</a:t>
            </a:r>
            <a:r>
              <a:rPr lang="zh-CN" altLang="en-US" dirty="0"/>
              <a:t>，派生为</a:t>
            </a:r>
            <a:r>
              <a:rPr lang="en-US" altLang="zh-CN" dirty="0"/>
              <a:t>'A'</a:t>
            </a:r>
            <a:r>
              <a:rPr lang="zh-CN" altLang="en-US" dirty="0"/>
              <a:t>，因此整个</a:t>
            </a:r>
            <a:r>
              <a:rPr lang="en-US" altLang="zh-CN" dirty="0"/>
              <a:t>Variable</a:t>
            </a:r>
            <a:r>
              <a:rPr lang="zh-CN" altLang="en-US" dirty="0"/>
              <a:t>就派生为</a:t>
            </a:r>
            <a:r>
              <a:rPr lang="en-US" altLang="zh-CN" dirty="0"/>
              <a:t>'A' AlphaNum</a:t>
            </a:r>
            <a:r>
              <a:rPr lang="zh-CN" altLang="en-US" dirty="0"/>
              <a:t>。现在来考虑</a:t>
            </a:r>
            <a:r>
              <a:rPr lang="en-US" altLang="zh-CN" dirty="0"/>
              <a:t>AlphaNum</a:t>
            </a:r>
            <a:r>
              <a:rPr lang="zh-CN" altLang="en-US" dirty="0"/>
              <a:t>如何派生，有没有限制这个</a:t>
            </a:r>
            <a:r>
              <a:rPr lang="en-US" altLang="zh-CN" dirty="0"/>
              <a:t>AlphaNum</a:t>
            </a:r>
            <a:r>
              <a:rPr lang="zh-CN" altLang="en-US" dirty="0"/>
              <a:t>可以派生为</a:t>
            </a:r>
            <a:r>
              <a:rPr lang="en-US" altLang="zh-CN" dirty="0"/>
              <a:t>Alpha</a:t>
            </a:r>
            <a:r>
              <a:rPr lang="zh-CN" altLang="en-US" dirty="0"/>
              <a:t>还是</a:t>
            </a:r>
            <a:r>
              <a:rPr lang="en-US" altLang="zh-CN" dirty="0"/>
              <a:t>Number</a:t>
            </a:r>
            <a:r>
              <a:rPr lang="zh-CN" altLang="en-US" dirty="0"/>
              <a:t>呢？它是否会受到前面的</a:t>
            </a:r>
            <a:r>
              <a:rPr lang="en-US" altLang="zh-CN" dirty="0"/>
              <a:t>Alpha</a:t>
            </a:r>
            <a:r>
              <a:rPr lang="zh-CN" altLang="en-US" dirty="0"/>
              <a:t>的影响而不同？我们说， </a:t>
            </a:r>
            <a:r>
              <a:rPr lang="zh-CN" altLang="en-US" b="1" dirty="0"/>
              <a:t>在一个上下文无关文法中，这个派生是不受上下文影响的</a:t>
            </a:r>
            <a:r>
              <a:rPr lang="zh-CN" altLang="en-US" dirty="0"/>
              <a:t>，也就是说，我们可以随意的让其派生为</a:t>
            </a:r>
            <a:r>
              <a:rPr lang="en-US" altLang="zh-CN" dirty="0"/>
              <a:t>Alpha</a:t>
            </a:r>
            <a:r>
              <a:rPr lang="zh-CN" altLang="en-US" dirty="0"/>
              <a:t>或者</a:t>
            </a:r>
            <a:r>
              <a:rPr lang="en-US" altLang="zh-CN" dirty="0"/>
              <a:t>Number</a:t>
            </a:r>
            <a:r>
              <a:rPr lang="zh-CN" altLang="en-US" dirty="0"/>
              <a:t>，而不必考虑前后文的情况。有关解释可以参考 </a:t>
            </a:r>
            <a:r>
              <a:rPr lang="en-US" altLang="zh-CN" u="sng" dirty="0">
                <a:hlinkClick r:id="rId3"/>
              </a:rPr>
              <a:t>http://cs.union.edu/~striegnk/courses/nlp-with-prolog/html/node37.html</a:t>
            </a:r>
            <a:r>
              <a:rPr lang="zh-CN" altLang="en-US" dirty="0"/>
              <a:t>。</a:t>
            </a:r>
            <a:endParaRPr lang="zh-CN" altLang="en-US" dirty="0"/>
          </a:p>
        </p:txBody>
      </p:sp>
      <p:sp>
        <p:nvSpPr>
          <p:cNvPr id="9011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p:nvPr>
        </p:nvSpPr>
        <p:spPr/>
        <p:txBody>
          <a:bodyPr wrap="square" lIns="91440" tIns="45720" rIns="91440" bIns="45720" anchor="t" anchorCtr="0"/>
          <a:p>
            <a:pPr lvl="0"/>
            <a:r>
              <a:rPr lang="zh-CN" altLang="en-US" dirty="0"/>
              <a:t>先看看非形式化表示</a:t>
            </a:r>
            <a:endParaRPr lang="zh-CN" altLang="en-US" dirty="0"/>
          </a:p>
        </p:txBody>
      </p:sp>
      <p:sp>
        <p:nvSpPr>
          <p:cNvPr id="9216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noTextEdit="1"/>
          </p:cNvSpPr>
          <p:nvPr>
            <p:ph type="sldImg"/>
          </p:nvPr>
        </p:nvSpPr>
        <p:spPr/>
      </p:sp>
      <p:sp>
        <p:nvSpPr>
          <p:cNvPr id="12290" name="备注占位符 2"/>
          <p:cNvSpPr>
            <a:spLocks noGrp="1"/>
          </p:cNvSpPr>
          <p:nvPr>
            <p:ph type="body"/>
          </p:nvPr>
        </p:nvSpPr>
        <p:spPr/>
        <p:txBody>
          <a:bodyPr wrap="square" lIns="91440" tIns="45720" rIns="91440" bIns="45720" anchor="t" anchorCtr="0"/>
          <a:p>
            <a:pPr lvl="0" eaLnBrk="1" hangingPunct="1"/>
            <a:r>
              <a:rPr lang="zh-CN" altLang="en-US" dirty="0"/>
              <a:t>如果仅仅是表达问题，那么自然语言就好了，不需要程序设计语言。当然现在前沿研究就是语音识别、自然语言处理，直接到计算机执行</a:t>
            </a:r>
            <a:endParaRPr lang="zh-CN" altLang="en-US" dirty="0"/>
          </a:p>
          <a:p>
            <a:pPr lvl="0" eaLnBrk="1" hangingPunct="1"/>
            <a:endParaRPr lang="zh-CN" altLang="en-US" dirty="0"/>
          </a:p>
          <a:p>
            <a:pPr lvl="0" eaLnBrk="1" hangingPunct="1"/>
            <a:endParaRPr lang="en-US" altLang="zh-CN" dirty="0"/>
          </a:p>
        </p:txBody>
      </p:sp>
      <p:sp>
        <p:nvSpPr>
          <p:cNvPr id="1229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幻灯片图像占位符 1"/>
          <p:cNvSpPr>
            <a:spLocks noGrp="1" noRot="1" noChangeAspect="1" noTextEdit="1"/>
          </p:cNvSpPr>
          <p:nvPr>
            <p:ph type="sldImg"/>
          </p:nvPr>
        </p:nvSpPr>
        <p:spPr/>
      </p:sp>
      <p:sp>
        <p:nvSpPr>
          <p:cNvPr id="94210" name="备注占位符 2"/>
          <p:cNvSpPr>
            <a:spLocks noGrp="1"/>
          </p:cNvSpPr>
          <p:nvPr>
            <p:ph type="body"/>
          </p:nvPr>
        </p:nvSpPr>
        <p:spPr/>
        <p:txBody>
          <a:bodyPr wrap="square" lIns="91440" tIns="45720" rIns="91440" bIns="45720" anchor="t" anchorCtr="0"/>
          <a:p>
            <a:pPr lvl="0"/>
            <a:r>
              <a:rPr lang="en-US" altLang="zh-CN" dirty="0"/>
              <a:t>   </a:t>
            </a:r>
            <a:r>
              <a:rPr lang="zh-CN" altLang="en-US" dirty="0"/>
              <a:t>非终结符为语法概念</a:t>
            </a:r>
            <a:endParaRPr lang="en-US" altLang="zh-CN" dirty="0"/>
          </a:p>
          <a:p>
            <a:pPr lvl="0"/>
            <a:r>
              <a:rPr lang="en-US" altLang="zh-CN" dirty="0"/>
              <a:t>   </a:t>
            </a:r>
            <a:r>
              <a:rPr lang="zh-CN" altLang="en-US" dirty="0"/>
              <a:t>终结符为不可分割的基本符号</a:t>
            </a:r>
            <a:r>
              <a:rPr lang="en-US" altLang="zh-CN" dirty="0"/>
              <a:t>,</a:t>
            </a:r>
            <a:r>
              <a:rPr lang="zh-CN" altLang="en-US" dirty="0"/>
              <a:t>为词法概念</a:t>
            </a:r>
            <a:endParaRPr lang="zh-CN" altLang="en-US" dirty="0"/>
          </a:p>
          <a:p>
            <a:pPr lvl="0"/>
            <a:endParaRPr lang="zh-CN" altLang="en-US" dirty="0"/>
          </a:p>
        </p:txBody>
      </p:sp>
      <p:sp>
        <p:nvSpPr>
          <p:cNvPr id="9421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幻灯片图像占位符 1"/>
          <p:cNvSpPr>
            <a:spLocks noGrp="1" noRot="1" noChangeAspect="1" noTextEdit="1"/>
          </p:cNvSpPr>
          <p:nvPr>
            <p:ph type="sldImg"/>
          </p:nvPr>
        </p:nvSpPr>
        <p:spPr/>
      </p:sp>
      <p:sp>
        <p:nvSpPr>
          <p:cNvPr id="97282" name="备注占位符 2"/>
          <p:cNvSpPr>
            <a:spLocks noGrp="1"/>
          </p:cNvSpPr>
          <p:nvPr>
            <p:ph type="body"/>
          </p:nvPr>
        </p:nvSpPr>
        <p:spPr/>
        <p:txBody>
          <a:bodyPr wrap="square" lIns="91440" tIns="45720" rIns="91440" bIns="45720" anchor="t" anchorCtr="0"/>
          <a:p>
            <a:pPr lvl="0"/>
            <a:r>
              <a:rPr lang="zh-CN" altLang="en-US" dirty="0"/>
              <a:t>从这可以看出，语法是程序的抽象结构</a:t>
            </a:r>
            <a:endParaRPr lang="en-US" altLang="zh-CN" dirty="0"/>
          </a:p>
          <a:p>
            <a:pPr lvl="0"/>
            <a:r>
              <a:rPr lang="zh-CN" altLang="en-US" dirty="0"/>
              <a:t>用到闭包的概念！！！</a:t>
            </a:r>
            <a:endParaRPr lang="zh-CN" altLang="en-US" dirty="0"/>
          </a:p>
        </p:txBody>
      </p:sp>
      <p:sp>
        <p:nvSpPr>
          <p:cNvPr id="9728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幻灯片图像占位符 1"/>
          <p:cNvSpPr>
            <a:spLocks noGrp="1" noRot="1" noChangeAspect="1" noTextEdit="1"/>
          </p:cNvSpPr>
          <p:nvPr>
            <p:ph type="sldImg"/>
          </p:nvPr>
        </p:nvSpPr>
        <p:spPr/>
      </p:sp>
      <p:sp>
        <p:nvSpPr>
          <p:cNvPr id="97282" name="备注占位符 2"/>
          <p:cNvSpPr>
            <a:spLocks noGrp="1"/>
          </p:cNvSpPr>
          <p:nvPr>
            <p:ph type="body"/>
          </p:nvPr>
        </p:nvSpPr>
        <p:spPr/>
        <p:txBody>
          <a:bodyPr wrap="square" lIns="91440" tIns="45720" rIns="91440" bIns="45720" anchor="t" anchorCtr="0"/>
          <a:p>
            <a:pPr lvl="0"/>
            <a:endParaRPr lang="zh-CN" altLang="en-US" dirty="0"/>
          </a:p>
        </p:txBody>
      </p:sp>
      <p:sp>
        <p:nvSpPr>
          <p:cNvPr id="9728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幻灯片图像占位符 1"/>
          <p:cNvSpPr>
            <a:spLocks noGrp="1" noRot="1" noChangeAspect="1" noTextEdit="1"/>
          </p:cNvSpPr>
          <p:nvPr>
            <p:ph type="sldImg"/>
          </p:nvPr>
        </p:nvSpPr>
        <p:spPr/>
      </p:sp>
      <p:sp>
        <p:nvSpPr>
          <p:cNvPr id="99330" name="备注占位符 2"/>
          <p:cNvSpPr>
            <a:spLocks noGrp="1"/>
          </p:cNvSpPr>
          <p:nvPr>
            <p:ph type="body"/>
          </p:nvPr>
        </p:nvSpPr>
        <p:spPr/>
        <p:txBody>
          <a:bodyPr wrap="square" lIns="91440" tIns="45720" rIns="91440" bIns="45720" anchor="t" anchorCtr="0"/>
          <a:p>
            <a:pPr lvl="0"/>
            <a:r>
              <a:rPr lang="en-US" altLang="zh-CN" dirty="0"/>
              <a:t>E</a:t>
            </a:r>
            <a:r>
              <a:rPr lang="zh-CN" altLang="en-US" dirty="0"/>
              <a:t>，</a:t>
            </a:r>
            <a:r>
              <a:rPr lang="en-US" altLang="zh-CN" dirty="0"/>
              <a:t>A</a:t>
            </a:r>
            <a:r>
              <a:rPr lang="zh-CN" altLang="en-US" dirty="0"/>
              <a:t>：非终结符，</a:t>
            </a:r>
            <a:r>
              <a:rPr lang="en-US" altLang="zh-CN" dirty="0"/>
              <a:t>+, *, (, )</a:t>
            </a:r>
            <a:r>
              <a:rPr lang="zh-CN" altLang="en-US" dirty="0"/>
              <a:t>， </a:t>
            </a:r>
            <a:r>
              <a:rPr lang="en-US" altLang="zh-CN" dirty="0"/>
              <a:t>var, const</a:t>
            </a:r>
            <a:r>
              <a:rPr lang="zh-CN" altLang="en-US" dirty="0"/>
              <a:t>为终结符，</a:t>
            </a:r>
            <a:r>
              <a:rPr lang="en-US" altLang="zh-CN" dirty="0"/>
              <a:t>E</a:t>
            </a:r>
            <a:r>
              <a:rPr lang="zh-CN" altLang="en-US" dirty="0"/>
              <a:t>同时为开始符（提问）</a:t>
            </a:r>
            <a:endParaRPr lang="en-US" altLang="zh-CN" dirty="0"/>
          </a:p>
          <a:p>
            <a:pPr lvl="0"/>
            <a:r>
              <a:rPr lang="en-US" altLang="zh-CN" dirty="0"/>
              <a:t>-&gt; </a:t>
            </a:r>
            <a:r>
              <a:rPr lang="zh-CN" altLang="en-US" dirty="0"/>
              <a:t>产生式， </a:t>
            </a:r>
            <a:r>
              <a:rPr lang="en-US" altLang="zh-CN" dirty="0"/>
              <a:t>=&gt;</a:t>
            </a:r>
            <a:r>
              <a:rPr lang="zh-CN" altLang="en-US" dirty="0"/>
              <a:t>表示推导</a:t>
            </a:r>
            <a:endParaRPr lang="en-US" altLang="zh-CN" dirty="0"/>
          </a:p>
        </p:txBody>
      </p:sp>
      <p:sp>
        <p:nvSpPr>
          <p:cNvPr id="9933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1"/>
          <p:cNvSpPr>
            <a:spLocks noGrp="1" noRot="1" noChangeAspect="1" noTextEdit="1"/>
          </p:cNvSpPr>
          <p:nvPr>
            <p:ph type="sldImg"/>
          </p:nvPr>
        </p:nvSpPr>
        <p:spPr/>
      </p:sp>
      <p:sp>
        <p:nvSpPr>
          <p:cNvPr id="101378" name="备注占位符 2"/>
          <p:cNvSpPr>
            <a:spLocks noGrp="1"/>
          </p:cNvSpPr>
          <p:nvPr>
            <p:ph type="body"/>
          </p:nvPr>
        </p:nvSpPr>
        <p:spPr/>
        <p:txBody>
          <a:bodyPr wrap="square" lIns="91440" tIns="45720" rIns="91440" bIns="45720" anchor="t" anchorCtr="0"/>
          <a:p>
            <a:pPr lvl="0"/>
            <a:r>
              <a:rPr lang="zh-CN" altLang="en-US" b="1" dirty="0">
                <a:sym typeface="Symbol" panose="05050102010706020507" pitchFamily="18" charset="2"/>
              </a:rPr>
              <a:t>用 取代 与 所在的上下文无关）</a:t>
            </a:r>
            <a:endParaRPr lang="zh-CN" altLang="en-US" dirty="0"/>
          </a:p>
        </p:txBody>
      </p:sp>
      <p:sp>
        <p:nvSpPr>
          <p:cNvPr id="10137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幻灯片图像占位符 1"/>
          <p:cNvSpPr>
            <a:spLocks noGrp="1" noRot="1" noChangeAspect="1" noTextEdit="1"/>
          </p:cNvSpPr>
          <p:nvPr>
            <p:ph type="sldImg"/>
          </p:nvPr>
        </p:nvSpPr>
        <p:spPr/>
      </p:sp>
      <p:sp>
        <p:nvSpPr>
          <p:cNvPr id="103426" name="备注占位符 2"/>
          <p:cNvSpPr>
            <a:spLocks noGrp="1"/>
          </p:cNvSpPr>
          <p:nvPr>
            <p:ph type="body"/>
          </p:nvPr>
        </p:nvSpPr>
        <p:spPr/>
        <p:txBody>
          <a:bodyPr wrap="square" lIns="91440" tIns="45720" rIns="91440" bIns="45720" anchor="t" anchorCtr="0"/>
          <a:p>
            <a:pPr lvl="0"/>
            <a:r>
              <a:rPr lang="zh-CN" altLang="en-US" dirty="0"/>
              <a:t>归纳和演绎的思维训练</a:t>
            </a:r>
            <a:endParaRPr lang="zh-CN" altLang="en-US" dirty="0"/>
          </a:p>
        </p:txBody>
      </p:sp>
      <p:sp>
        <p:nvSpPr>
          <p:cNvPr id="10342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幻灯片图像占位符 1"/>
          <p:cNvSpPr>
            <a:spLocks noGrp="1" noRot="1" noChangeAspect="1" noTextEdit="1"/>
          </p:cNvSpPr>
          <p:nvPr>
            <p:ph type="sldImg"/>
          </p:nvPr>
        </p:nvSpPr>
        <p:spPr/>
      </p:sp>
      <p:sp>
        <p:nvSpPr>
          <p:cNvPr id="106498" name="备注占位符 2"/>
          <p:cNvSpPr>
            <a:spLocks noGrp="1"/>
          </p:cNvSpPr>
          <p:nvPr>
            <p:ph type="body"/>
          </p:nvPr>
        </p:nvSpPr>
        <p:spPr/>
        <p:txBody>
          <a:bodyPr wrap="square" lIns="91440" tIns="45720" rIns="91440" bIns="45720" anchor="t" anchorCtr="0"/>
          <a:p>
            <a:pPr lvl="0"/>
            <a:endParaRPr lang="zh-CN" altLang="en-US" dirty="0"/>
          </a:p>
        </p:txBody>
      </p:sp>
      <p:sp>
        <p:nvSpPr>
          <p:cNvPr id="10649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幻灯片图像占位符 1"/>
          <p:cNvSpPr>
            <a:spLocks noGrp="1" noRot="1" noChangeAspect="1" noTextEdit="1"/>
          </p:cNvSpPr>
          <p:nvPr>
            <p:ph type="sldImg"/>
          </p:nvPr>
        </p:nvSpPr>
        <p:spPr/>
      </p:sp>
      <p:sp>
        <p:nvSpPr>
          <p:cNvPr id="110594" name="备注占位符 2"/>
          <p:cNvSpPr>
            <a:spLocks noGrp="1"/>
          </p:cNvSpPr>
          <p:nvPr>
            <p:ph type="body"/>
          </p:nvPr>
        </p:nvSpPr>
        <p:spPr/>
        <p:txBody>
          <a:bodyPr wrap="square" lIns="91440" tIns="45720" rIns="91440" bIns="45720" anchor="t" anchorCtr="0"/>
          <a:p>
            <a:pPr lvl="0"/>
            <a:endParaRPr lang="zh-CN" altLang="en-US" dirty="0"/>
          </a:p>
        </p:txBody>
      </p:sp>
      <p:sp>
        <p:nvSpPr>
          <p:cNvPr id="11059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幻灯片图像占位符 1"/>
          <p:cNvSpPr>
            <a:spLocks noGrp="1" noRot="1" noChangeAspect="1" noTextEdit="1"/>
          </p:cNvSpPr>
          <p:nvPr>
            <p:ph type="sldImg"/>
          </p:nvPr>
        </p:nvSpPr>
        <p:spPr/>
      </p:sp>
      <p:sp>
        <p:nvSpPr>
          <p:cNvPr id="112642" name="备注占位符 2"/>
          <p:cNvSpPr>
            <a:spLocks noGrp="1"/>
          </p:cNvSpPr>
          <p:nvPr>
            <p:ph type="body"/>
          </p:nvPr>
        </p:nvSpPr>
        <p:spPr/>
        <p:txBody>
          <a:bodyPr wrap="square" lIns="91440" tIns="45720" rIns="91440" bIns="45720" anchor="t" anchorCtr="0"/>
          <a:p>
            <a:pPr lvl="0"/>
            <a:r>
              <a:rPr lang="zh-CN" altLang="en-US" dirty="0"/>
              <a:t>语法树比较直观，可以理解语法结构的层次</a:t>
            </a:r>
            <a:endParaRPr lang="en-US" altLang="zh-CN" dirty="0"/>
          </a:p>
          <a:p>
            <a:pPr lvl="0"/>
            <a:endParaRPr lang="zh-CN" altLang="en-US" dirty="0"/>
          </a:p>
        </p:txBody>
      </p:sp>
      <p:sp>
        <p:nvSpPr>
          <p:cNvPr id="112643"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p:sp>
      <p:sp>
        <p:nvSpPr>
          <p:cNvPr id="14338" name="备注占位符 2"/>
          <p:cNvSpPr>
            <a:spLocks noGrp="1"/>
          </p:cNvSpPr>
          <p:nvPr>
            <p:ph type="body"/>
          </p:nvPr>
        </p:nvSpPr>
        <p:spPr/>
        <p:txBody>
          <a:bodyPr wrap="square" lIns="91440" tIns="45720" rIns="91440" bIns="45720" anchor="t" anchorCtr="0"/>
          <a:p>
            <a:pPr lvl="0" eaLnBrk="1" hangingPunct="1"/>
            <a:r>
              <a:rPr lang="zh-CN" altLang="en-US" dirty="0"/>
              <a:t>我们用程序设计语言来表达客观世界，比如不同的应用，</a:t>
            </a:r>
            <a:endParaRPr lang="zh-CN" altLang="en-US" dirty="0"/>
          </a:p>
        </p:txBody>
      </p:sp>
      <p:sp>
        <p:nvSpPr>
          <p:cNvPr id="1433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幻灯片图像占位符 1"/>
          <p:cNvSpPr>
            <a:spLocks noGrp="1" noRot="1" noChangeAspect="1" noTextEdit="1"/>
          </p:cNvSpPr>
          <p:nvPr>
            <p:ph type="sldImg"/>
          </p:nvPr>
        </p:nvSpPr>
        <p:spPr/>
      </p:sp>
      <p:sp>
        <p:nvSpPr>
          <p:cNvPr id="114690" name="备注占位符 2"/>
          <p:cNvSpPr>
            <a:spLocks noGrp="1"/>
          </p:cNvSpPr>
          <p:nvPr>
            <p:ph type="body"/>
          </p:nvPr>
        </p:nvSpPr>
        <p:spPr/>
        <p:txBody>
          <a:bodyPr wrap="square" lIns="91440" tIns="45720" rIns="91440" bIns="45720" anchor="t" anchorCtr="0"/>
          <a:p>
            <a:pPr lvl="0"/>
            <a:endParaRPr lang="zh-CN" altLang="en-US" dirty="0"/>
          </a:p>
        </p:txBody>
      </p:sp>
      <p:sp>
        <p:nvSpPr>
          <p:cNvPr id="11469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幻灯片图像占位符 1"/>
          <p:cNvSpPr>
            <a:spLocks noGrp="1" noRot="1" noChangeAspect="1" noTextEdit="1"/>
          </p:cNvSpPr>
          <p:nvPr>
            <p:ph type="sldImg"/>
          </p:nvPr>
        </p:nvSpPr>
        <p:spPr/>
      </p:sp>
      <p:sp>
        <p:nvSpPr>
          <p:cNvPr id="116738" name="备注占位符 2"/>
          <p:cNvSpPr>
            <a:spLocks noGrp="1"/>
          </p:cNvSpPr>
          <p:nvPr>
            <p:ph type="body"/>
          </p:nvPr>
        </p:nvSpPr>
        <p:spPr/>
        <p:txBody>
          <a:bodyPr wrap="square" lIns="91440" tIns="45720" rIns="91440" bIns="45720" anchor="t" anchorCtr="0"/>
          <a:p>
            <a:pPr lvl="0"/>
            <a:r>
              <a:rPr lang="zh-CN" altLang="en-US" dirty="0"/>
              <a:t>从小到大构造，先构造</a:t>
            </a:r>
            <a:r>
              <a:rPr lang="en-US" altLang="zh-CN" dirty="0"/>
              <a:t>F</a:t>
            </a:r>
            <a:r>
              <a:rPr lang="zh-CN" altLang="en-US" dirty="0"/>
              <a:t>，后构造</a:t>
            </a:r>
            <a:r>
              <a:rPr lang="en-US" altLang="zh-CN" dirty="0"/>
              <a:t>T</a:t>
            </a:r>
            <a:r>
              <a:rPr lang="zh-CN" altLang="en-US" dirty="0"/>
              <a:t>，因为左结合，所以</a:t>
            </a:r>
            <a:r>
              <a:rPr lang="en-US" altLang="zh-CN" dirty="0"/>
              <a:t>T*F,</a:t>
            </a:r>
            <a:r>
              <a:rPr lang="zh-CN" altLang="en-US" dirty="0"/>
              <a:t>因为左结合，所以</a:t>
            </a:r>
            <a:r>
              <a:rPr lang="en-US" altLang="zh-CN" dirty="0"/>
              <a:t>E+T</a:t>
            </a:r>
            <a:endParaRPr lang="zh-CN" altLang="en-US" dirty="0"/>
          </a:p>
        </p:txBody>
      </p:sp>
      <p:sp>
        <p:nvSpPr>
          <p:cNvPr id="11673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幻灯片图像占位符 1"/>
          <p:cNvSpPr>
            <a:spLocks noGrp="1" noRot="1" noChangeAspect="1" noTextEdit="1"/>
          </p:cNvSpPr>
          <p:nvPr>
            <p:ph type="sldImg"/>
          </p:nvPr>
        </p:nvSpPr>
        <p:spPr/>
      </p:sp>
      <p:sp>
        <p:nvSpPr>
          <p:cNvPr id="119810" name="备注占位符 2"/>
          <p:cNvSpPr>
            <a:spLocks noGrp="1"/>
          </p:cNvSpPr>
          <p:nvPr>
            <p:ph type="body"/>
          </p:nvPr>
        </p:nvSpPr>
        <p:spPr/>
        <p:txBody>
          <a:bodyPr wrap="square" lIns="91440" tIns="45720" rIns="91440" bIns="45720" anchor="t" anchorCtr="0"/>
          <a:p>
            <a:pPr lvl="0"/>
            <a:r>
              <a:rPr lang="zh-CN" altLang="en-US" dirty="0"/>
              <a:t>如有</a:t>
            </a:r>
            <a:r>
              <a:rPr lang="en-US" altLang="zh-CN" dirty="0"/>
              <a:t>A-&gt;Ba</a:t>
            </a:r>
            <a:r>
              <a:rPr lang="zh-CN" altLang="en-US" dirty="0"/>
              <a:t>则</a:t>
            </a:r>
            <a:r>
              <a:rPr lang="en-US" altLang="zh-CN" dirty="0"/>
              <a:t>|β|=2,|α|=1</a:t>
            </a:r>
            <a:r>
              <a:rPr lang="zh-CN" altLang="en-US" dirty="0"/>
              <a:t>符合</a:t>
            </a:r>
            <a:r>
              <a:rPr lang="en-US" altLang="zh-CN" dirty="0"/>
              <a:t>1</a:t>
            </a:r>
            <a:r>
              <a:rPr lang="zh-CN" altLang="en-US" dirty="0"/>
              <a:t>型文法要求。反之</a:t>
            </a:r>
            <a:r>
              <a:rPr lang="en-US" altLang="zh-CN" dirty="0"/>
              <a:t>,</a:t>
            </a:r>
            <a:r>
              <a:rPr lang="zh-CN" altLang="en-US" dirty="0"/>
              <a:t>如</a:t>
            </a:r>
            <a:r>
              <a:rPr lang="en-US" altLang="zh-CN" dirty="0"/>
              <a:t>aA-&gt;a</a:t>
            </a:r>
            <a:r>
              <a:rPr lang="zh-CN" altLang="en-US" dirty="0"/>
              <a:t>，则不符合</a:t>
            </a:r>
            <a:r>
              <a:rPr lang="en-US" altLang="zh-CN" dirty="0"/>
              <a:t>1</a:t>
            </a:r>
            <a:r>
              <a:rPr lang="zh-CN" altLang="en-US" dirty="0"/>
              <a:t>型文法。</a:t>
            </a:r>
            <a:endParaRPr lang="en-US" altLang="zh-CN" dirty="0"/>
          </a:p>
          <a:p>
            <a:pPr lvl="0"/>
            <a:endParaRPr lang="en-US" altLang="zh-CN" dirty="0"/>
          </a:p>
          <a:p>
            <a:pPr lvl="0"/>
            <a:r>
              <a:rPr lang="zh-CN" altLang="en-US" dirty="0"/>
              <a:t>如</a:t>
            </a:r>
            <a:r>
              <a:rPr lang="en-US" altLang="zh-CN" dirty="0"/>
              <a:t>Ab-&gt;Bab</a:t>
            </a:r>
            <a:r>
              <a:rPr lang="zh-CN" altLang="en-US" dirty="0"/>
              <a:t>虽然符合</a:t>
            </a:r>
            <a:r>
              <a:rPr lang="en-US" altLang="zh-CN" dirty="0"/>
              <a:t>1</a:t>
            </a:r>
            <a:r>
              <a:rPr lang="zh-CN" altLang="en-US" dirty="0"/>
              <a:t>型文法要求</a:t>
            </a:r>
            <a:r>
              <a:rPr lang="en-US" altLang="zh-CN" dirty="0"/>
              <a:t>,</a:t>
            </a:r>
            <a:r>
              <a:rPr lang="zh-CN" altLang="en-US" dirty="0"/>
              <a:t>但不符合</a:t>
            </a:r>
            <a:r>
              <a:rPr lang="en-US" altLang="zh-CN" dirty="0"/>
              <a:t>2</a:t>
            </a:r>
            <a:r>
              <a:rPr lang="zh-CN" altLang="en-US" dirty="0"/>
              <a:t>型文法要求，因为其</a:t>
            </a:r>
            <a:r>
              <a:rPr lang="en-US" altLang="zh-CN" dirty="0"/>
              <a:t>α=Ab</a:t>
            </a:r>
            <a:r>
              <a:rPr lang="zh-CN" altLang="en-US" dirty="0"/>
              <a:t>，而</a:t>
            </a:r>
            <a:r>
              <a:rPr lang="en-US" altLang="zh-CN" dirty="0"/>
              <a:t>Ab</a:t>
            </a:r>
            <a:r>
              <a:rPr lang="zh-CN" altLang="en-US" dirty="0"/>
              <a:t>不是一个非终结符。</a:t>
            </a:r>
            <a:br>
              <a:rPr lang="zh-CN" altLang="en-US" dirty="0"/>
            </a:br>
            <a:endParaRPr lang="en-US" altLang="zh-CN" dirty="0"/>
          </a:p>
          <a:p>
            <a:pPr lvl="0"/>
            <a:r>
              <a:rPr lang="zh-CN" altLang="en-US" dirty="0"/>
              <a:t>如有：</a:t>
            </a:r>
            <a:r>
              <a:rPr lang="en-GB" altLang="zh-CN" dirty="0"/>
              <a:t>A-&gt;a,A-&gt;aB,B-&gt;a,B-&gt;cB</a:t>
            </a:r>
            <a:r>
              <a:rPr lang="zh-CN" altLang="en-GB" dirty="0"/>
              <a:t>，</a:t>
            </a:r>
            <a:r>
              <a:rPr lang="zh-CN" altLang="en-US" dirty="0"/>
              <a:t>则符合</a:t>
            </a:r>
            <a:r>
              <a:rPr lang="en-US" altLang="zh-CN" dirty="0"/>
              <a:t>3</a:t>
            </a:r>
            <a:r>
              <a:rPr lang="zh-CN" altLang="en-US" dirty="0"/>
              <a:t>型文法的要求。但如果推导为</a:t>
            </a:r>
            <a:r>
              <a:rPr lang="en-US" altLang="zh-CN" dirty="0"/>
              <a:t>:</a:t>
            </a:r>
            <a:r>
              <a:rPr lang="en-GB" altLang="zh-CN" dirty="0"/>
              <a:t>A-&gt;ab,A-&gt;aB,B-&gt;a,B-&gt;cB</a:t>
            </a:r>
            <a:r>
              <a:rPr lang="zh-CN" altLang="en-US" dirty="0"/>
              <a:t>或推导为</a:t>
            </a:r>
            <a:r>
              <a:rPr lang="en-US" altLang="zh-CN" dirty="0"/>
              <a:t>:</a:t>
            </a:r>
            <a:r>
              <a:rPr lang="en-GB" altLang="zh-CN" dirty="0"/>
              <a:t>A-&gt;a,A-&gt;Ba,B-&gt;a,B-&gt;cB</a:t>
            </a:r>
            <a:r>
              <a:rPr lang="zh-CN" altLang="en-US" dirty="0"/>
              <a:t>则不符合</a:t>
            </a:r>
            <a:r>
              <a:rPr lang="en-US" altLang="zh-CN" dirty="0"/>
              <a:t>3</a:t>
            </a:r>
            <a:r>
              <a:rPr lang="zh-CN" altLang="en-US" dirty="0"/>
              <a:t>型方法的要求了。</a:t>
            </a:r>
            <a:endParaRPr lang="en-US" altLang="zh-CN" dirty="0"/>
          </a:p>
          <a:p>
            <a:pPr lvl="0"/>
            <a:endParaRPr lang="en-US" altLang="zh-CN" dirty="0"/>
          </a:p>
          <a:p>
            <a:pPr lvl="0"/>
            <a:r>
              <a:rPr lang="zh-CN" altLang="en-US" dirty="0"/>
              <a:t>麻省理工学院的教授</a:t>
            </a:r>
            <a:endParaRPr lang="zh-CN" altLang="en-US" dirty="0"/>
          </a:p>
        </p:txBody>
      </p:sp>
      <p:sp>
        <p:nvSpPr>
          <p:cNvPr id="119811"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p:nvPr>
        </p:nvSpPr>
        <p:spPr/>
        <p:txBody>
          <a:bodyPr wrap="square" lIns="91440" tIns="45720" rIns="91440" bIns="45720" anchor="t" anchorCtr="0"/>
          <a:p>
            <a:pPr lvl="0"/>
            <a:endParaRPr lang="zh-CN" altLang="en-US" dirty="0"/>
          </a:p>
        </p:txBody>
      </p:sp>
      <p:sp>
        <p:nvSpPr>
          <p:cNvPr id="12185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幻灯片图像占位符 1"/>
          <p:cNvSpPr>
            <a:spLocks noGrp="1" noRot="1" noChangeAspect="1" noTextEdit="1"/>
          </p:cNvSpPr>
          <p:nvPr>
            <p:ph type="sldImg"/>
          </p:nvPr>
        </p:nvSpPr>
        <p:spPr/>
      </p:sp>
      <p:sp>
        <p:nvSpPr>
          <p:cNvPr id="123906" name="备注占位符 2"/>
          <p:cNvSpPr>
            <a:spLocks noGrp="1"/>
          </p:cNvSpPr>
          <p:nvPr>
            <p:ph type="body"/>
          </p:nvPr>
        </p:nvSpPr>
        <p:spPr/>
        <p:txBody>
          <a:bodyPr wrap="square" lIns="91440" tIns="45720" rIns="91440" bIns="45720" anchor="t" anchorCtr="0"/>
          <a:p>
            <a:pPr lvl="0"/>
            <a:r>
              <a:rPr lang="zh-CN" altLang="en-US" dirty="0"/>
              <a:t>不讲</a:t>
            </a:r>
            <a:endParaRPr lang="zh-CN" altLang="en-US" dirty="0"/>
          </a:p>
        </p:txBody>
      </p:sp>
      <p:sp>
        <p:nvSpPr>
          <p:cNvPr id="12390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幻灯片图像占位符 1"/>
          <p:cNvSpPr>
            <a:spLocks noGrp="1" noRot="1" noChangeAspect="1" noTextEdit="1"/>
          </p:cNvSpPr>
          <p:nvPr>
            <p:ph type="sldImg"/>
          </p:nvPr>
        </p:nvSpPr>
        <p:spPr/>
      </p:sp>
      <p:sp>
        <p:nvSpPr>
          <p:cNvPr id="125954" name="备注占位符 2"/>
          <p:cNvSpPr>
            <a:spLocks noGrp="1"/>
          </p:cNvSpPr>
          <p:nvPr>
            <p:ph type="body"/>
          </p:nvPr>
        </p:nvSpPr>
        <p:spPr/>
        <p:txBody>
          <a:bodyPr wrap="square" lIns="91440" tIns="45720" rIns="91440" bIns="45720" anchor="t" anchorCtr="0"/>
          <a:p>
            <a:pPr lvl="0"/>
            <a:endParaRPr lang="zh-CN" altLang="en-US" dirty="0"/>
          </a:p>
        </p:txBody>
      </p:sp>
      <p:sp>
        <p:nvSpPr>
          <p:cNvPr id="12595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1440" tIns="45720" rIns="91440" bIns="45720" anchor="t" anchorCtr="0"/>
          <a:p>
            <a:pPr lvl="0"/>
            <a:endParaRPr lang="zh-CN" altLang="en-US" dirty="0"/>
          </a:p>
        </p:txBody>
      </p:sp>
      <p:sp>
        <p:nvSpPr>
          <p:cNvPr id="18435"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p:sp>
      <p:sp>
        <p:nvSpPr>
          <p:cNvPr id="21506" name="备注占位符 2"/>
          <p:cNvSpPr>
            <a:spLocks noGrp="1"/>
          </p:cNvSpPr>
          <p:nvPr>
            <p:ph type="body"/>
          </p:nvPr>
        </p:nvSpPr>
        <p:spPr/>
        <p:txBody>
          <a:bodyPr wrap="square" lIns="91440" tIns="45720" rIns="91440" bIns="45720" anchor="t" anchorCtr="0"/>
          <a:p>
            <a:pPr lvl="0" eaLnBrk="1" hangingPunct="1"/>
            <a:r>
              <a:rPr lang="zh-CN" altLang="en-US" dirty="0"/>
              <a:t>如何定义一个语言：要求有语法，语义，有些语言还需要语用</a:t>
            </a:r>
            <a:endParaRPr lang="en-US" altLang="zh-CN" dirty="0"/>
          </a:p>
          <a:p>
            <a:pPr lvl="0" eaLnBrk="1" hangingPunct="1"/>
            <a:r>
              <a:rPr lang="zh-CN" altLang="en-US" dirty="0"/>
              <a:t>我们重点讨论语法和语义</a:t>
            </a:r>
            <a:endParaRPr lang="zh-CN" altLang="en-US" dirty="0"/>
          </a:p>
        </p:txBody>
      </p:sp>
      <p:sp>
        <p:nvSpPr>
          <p:cNvPr id="2150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p:sp>
      <p:sp>
        <p:nvSpPr>
          <p:cNvPr id="24578" name="备注占位符 2"/>
          <p:cNvSpPr>
            <a:spLocks noGrp="1"/>
          </p:cNvSpPr>
          <p:nvPr>
            <p:ph type="body"/>
          </p:nvPr>
        </p:nvSpPr>
        <p:spPr/>
        <p:txBody>
          <a:bodyPr wrap="square" lIns="91440" tIns="45720" rIns="91440" bIns="45720" anchor="t" anchorCtr="0"/>
          <a:p>
            <a:pPr lvl="0" eaLnBrk="1" hangingPunct="1"/>
            <a:r>
              <a:rPr lang="zh-CN" altLang="en-US" dirty="0"/>
              <a:t>任何语言程序都可看成是一定字符集（或说是字母表）上的一个字符串（有限序列），我们看看</a:t>
            </a:r>
            <a:r>
              <a:rPr lang="en-US" altLang="zh-CN" dirty="0"/>
              <a:t>Pascal</a:t>
            </a:r>
            <a:r>
              <a:rPr lang="zh-CN" altLang="en-US" dirty="0"/>
              <a:t>语言。。。</a:t>
            </a:r>
            <a:endParaRPr lang="en-US" altLang="zh-CN" dirty="0"/>
          </a:p>
        </p:txBody>
      </p:sp>
      <p:sp>
        <p:nvSpPr>
          <p:cNvPr id="24579"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p:sp>
      <p:sp>
        <p:nvSpPr>
          <p:cNvPr id="26626" name="备注占位符 2"/>
          <p:cNvSpPr>
            <a:spLocks noGrp="1"/>
          </p:cNvSpPr>
          <p:nvPr>
            <p:ph type="body"/>
          </p:nvPr>
        </p:nvSpPr>
        <p:spPr/>
        <p:txBody>
          <a:bodyPr wrap="square" lIns="91440" tIns="45720" rIns="91440" bIns="45720" anchor="t" anchorCtr="0"/>
          <a:p>
            <a:pPr lvl="0" eaLnBrk="1" hangingPunct="1"/>
            <a:r>
              <a:rPr lang="zh-CN" altLang="en-US" dirty="0"/>
              <a:t>什么样的字符串才算是一个合适的程序呢？（词法规则</a:t>
            </a:r>
            <a:r>
              <a:rPr lang="en-US" altLang="zh-CN" dirty="0"/>
              <a:t>+</a:t>
            </a:r>
            <a:r>
              <a:rPr lang="zh-CN" altLang="en-US" dirty="0"/>
              <a:t>语法规则）问问同学，黑板上举个例子 </a:t>
            </a:r>
            <a:r>
              <a:rPr lang="en-US" altLang="zh-CN" dirty="0"/>
              <a:t>position:= 0.5 * x + 2.5*y</a:t>
            </a:r>
            <a:endParaRPr lang="en-US" altLang="zh-CN" dirty="0"/>
          </a:p>
        </p:txBody>
      </p:sp>
      <p:sp>
        <p:nvSpPr>
          <p:cNvPr id="26627" name="灯片编号占位符 3"/>
          <p:cNvSpPr txBox="1">
            <a:spLocks noGrp="1"/>
          </p:cNvSpPr>
          <p:nvPr>
            <p:ph type="sldNum" sz="quarter"/>
          </p:nvPr>
        </p:nvSpPr>
        <p:spPr>
          <a:xfrm>
            <a:off x="3851275" y="9431338"/>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剪贴画占位符 2"/>
          <p:cNvSpPr>
            <a:spLocks noGrp="1"/>
          </p:cNvSpPr>
          <p:nvPr>
            <p:ph type="clipArt" sz="half" idx="1"/>
          </p:nvPr>
        </p:nvSpPr>
        <p:spPr>
          <a:xfrm>
            <a:off x="6858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6482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剪贴画占位符 2"/>
          <p:cNvSpPr>
            <a:spLocks noGrp="1"/>
          </p:cNvSpPr>
          <p:nvPr>
            <p:ph type="clipArt" sz="half" idx="1"/>
          </p:nvPr>
        </p:nvSpPr>
        <p:spPr>
          <a:xfrm>
            <a:off x="6858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6482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Rectangle 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jpeg"/><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emf"/><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png"/><Relationship Id="rId3" Type="http://schemas.openxmlformats.org/officeDocument/2006/relationships/tags" Target="../tags/tag3.xml"/><Relationship Id="rId2" Type="http://schemas.openxmlformats.org/officeDocument/2006/relationships/image" Target="../media/image27.emf"/><Relationship Id="rId1" Type="http://schemas.openxmlformats.org/officeDocument/2006/relationships/tags" Target="../tags/tag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4.xml"/><Relationship Id="rId1" Type="http://schemas.openxmlformats.org/officeDocument/2006/relationships/image" Target="../media/image30.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hyperlink" Target="https://baike.baidu.com/item/%E7%A8%8B%E5%BA%8F%E8%AE%BE%E8%AE%A1%E8%AF%AD%E8%A8%80/2317999"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1.wm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vert="horz" wrap="square" lIns="91440" tIns="45720" rIns="91440" bIns="45720" anchor="ctr" anchorCtr="0"/>
          <a:p>
            <a:pPr eaLnBrk="1" hangingPunct="1"/>
            <a:r>
              <a:rPr lang="zh-CN" altLang="en-US" u="sng" dirty="0">
                <a:solidFill>
                  <a:srgbClr val="FF0000"/>
                </a:solidFill>
              </a:rPr>
              <a:t>第二章 高级程序语言概述</a:t>
            </a:r>
            <a:r>
              <a:rPr lang="zh-CN" altLang="en-US" dirty="0"/>
              <a:t> </a:t>
            </a:r>
            <a:endParaRPr lang="zh-CN" altLang="en-US" dirty="0"/>
          </a:p>
        </p:txBody>
      </p:sp>
      <p:sp>
        <p:nvSpPr>
          <p:cNvPr id="5122" name="Rectangle 3"/>
          <p:cNvSpPr>
            <a:spLocks noGrp="1"/>
          </p:cNvSpPr>
          <p:nvPr>
            <p:ph idx="1"/>
          </p:nvPr>
        </p:nvSpPr>
        <p:spPr/>
        <p:txBody>
          <a:bodyPr vert="horz" wrap="square" lIns="91440" tIns="45720" rIns="91440" bIns="45720" anchor="t" anchorCtr="0"/>
          <a:p>
            <a:pPr eaLnBrk="1" hangingPunct="1"/>
            <a:r>
              <a:rPr lang="en-US" altLang="zh-CN" dirty="0"/>
              <a:t>2</a:t>
            </a:r>
            <a:r>
              <a:rPr lang="zh-CN" altLang="en-US" dirty="0"/>
              <a:t>．</a:t>
            </a:r>
            <a:r>
              <a:rPr lang="en-US" altLang="zh-CN" dirty="0"/>
              <a:t>1 </a:t>
            </a:r>
            <a:r>
              <a:rPr lang="zh-CN" altLang="en-US" dirty="0"/>
              <a:t>程序语言的定义 </a:t>
            </a:r>
            <a:endParaRPr lang="zh-CN" altLang="en-US" dirty="0"/>
          </a:p>
          <a:p>
            <a:pPr eaLnBrk="1" hangingPunct="1"/>
            <a:endParaRPr lang="zh-CN" altLang="en-US" dirty="0"/>
          </a:p>
          <a:p>
            <a:pPr eaLnBrk="1" hangingPunct="1"/>
            <a:r>
              <a:rPr lang="en-US" altLang="zh-CN" dirty="0"/>
              <a:t>2</a:t>
            </a:r>
            <a:r>
              <a:rPr lang="zh-CN" altLang="en-US" dirty="0"/>
              <a:t>．</a:t>
            </a:r>
            <a:r>
              <a:rPr lang="en-US" altLang="zh-CN" dirty="0"/>
              <a:t>2 </a:t>
            </a:r>
            <a:r>
              <a:rPr lang="zh-CN" altLang="en-US" dirty="0"/>
              <a:t>高级语言的一般特性 </a:t>
            </a:r>
            <a:endParaRPr lang="zh-CN" altLang="en-US" dirty="0"/>
          </a:p>
          <a:p>
            <a:pPr eaLnBrk="1" hangingPunct="1"/>
            <a:endParaRPr lang="zh-CN" altLang="en-US" dirty="0"/>
          </a:p>
          <a:p>
            <a:pPr algn="just" eaLnBrk="1" hangingPunct="1"/>
            <a:r>
              <a:rPr lang="en-US" altLang="zh-CN" dirty="0"/>
              <a:t>2</a:t>
            </a:r>
            <a:r>
              <a:rPr lang="zh-CN" altLang="en-US" dirty="0"/>
              <a:t>．</a:t>
            </a:r>
            <a:r>
              <a:rPr lang="en-US" altLang="zh-CN" dirty="0"/>
              <a:t>3 </a:t>
            </a:r>
            <a:r>
              <a:rPr lang="zh-CN" altLang="en-US" dirty="0"/>
              <a:t>程序语言的语法描述</a:t>
            </a:r>
            <a:endParaRPr lang="zh-CN" altLang="en-US" dirty="0"/>
          </a:p>
          <a:p>
            <a:pPr algn="just" eaLnBrk="1" hangingPunct="1"/>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vert="horz" wrap="square" lIns="91440" tIns="45720" rIns="91440" bIns="45720" anchor="ctr" anchorCtr="0"/>
          <a:p>
            <a:pPr eaLnBrk="1" hangingPunct="1"/>
            <a:r>
              <a:rPr lang="zh-CN" altLang="en-US" u="sng" dirty="0">
                <a:solidFill>
                  <a:srgbClr val="FF0000"/>
                </a:solidFill>
              </a:rPr>
              <a:t>程序语言是一个记号系统</a:t>
            </a:r>
            <a:endParaRPr lang="zh-CN" altLang="en-US" u="sng" dirty="0">
              <a:solidFill>
                <a:srgbClr val="FF0000"/>
              </a:solidFill>
            </a:endParaRPr>
          </a:p>
        </p:txBody>
      </p:sp>
      <p:sp>
        <p:nvSpPr>
          <p:cNvPr id="819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语法</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形成和产生</a:t>
            </a:r>
            <a:r>
              <a:rPr kumimoji="1" lang="zh-CN" altLang="en-US" sz="2800" b="1" i="0" u="sng"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mn-ea"/>
                <a:cs typeface="+mn-cs"/>
              </a:rPr>
              <a:t>合式</a:t>
            </a: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程序的规则</a:t>
            </a:r>
            <a:endParaRPr kumimoji="1" lang="zh-CN" altLang="en-US" sz="3200" b="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语义</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词法单位和语法单位的意义</a:t>
            </a:r>
            <a:endParaRPr kumimoji="1" lang="zh-CN" altLang="en-US" sz="3200" b="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语用</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程序设计技术和语言成份的使用方法</a:t>
            </a:r>
            <a:endParaRPr kumimoji="1" lang="zh-CN" altLang="en-US" sz="3200" b="0" i="0" u="none" strike="noStrike" kern="0" cap="none" spc="0" normalizeH="0" baseline="0" noProof="0" dirty="0" smtClean="0">
              <a:ln>
                <a:noFill/>
              </a:ln>
              <a:solidFill>
                <a:schemeClr val="accent2"/>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1440" tIns="45720" rIns="91440" bIns="45720" anchor="ctr" anchorCtr="0"/>
          <a:p>
            <a:r>
              <a:rPr lang="zh-CN" altLang="en-US" sz="3600" b="1" u="sng" dirty="0">
                <a:solidFill>
                  <a:srgbClr val="FF0000"/>
                </a:solidFill>
              </a:rPr>
              <a:t>符号和符号串</a:t>
            </a:r>
            <a:endParaRPr lang="zh-CN" altLang="en-US" sz="3600" b="1" u="sng" dirty="0">
              <a:solidFill>
                <a:srgbClr val="FF0000"/>
              </a:solidFill>
            </a:endParaRPr>
          </a:p>
        </p:txBody>
      </p:sp>
      <p:sp>
        <p:nvSpPr>
          <p:cNvPr id="161796" name="Text Box 4"/>
          <p:cNvSpPr>
            <a:spLocks noGrp="1"/>
          </p:cNvSpPr>
          <p:nvPr>
            <p:ph idx="1"/>
          </p:nvPr>
        </p:nvSpPr>
        <p:spPr>
          <a:xfrm>
            <a:off x="533400" y="1660525"/>
            <a:ext cx="7924800" cy="4648200"/>
          </a:xfrm>
        </p:spPr>
        <p:txBody>
          <a:bodyPr vert="horz" wrap="square" lIns="91440" tIns="45720" rIns="91440" bIns="45720" anchor="t" anchorCtr="0"/>
          <a:p>
            <a:pPr>
              <a:spcBef>
                <a:spcPct val="50000"/>
              </a:spcBef>
            </a:pPr>
            <a:r>
              <a:rPr lang="zh-CN" altLang="en-US" sz="2800" dirty="0">
                <a:latin typeface="黑体" panose="02010609060101010101" pitchFamily="49" charset="-122"/>
              </a:rPr>
              <a:t>程序是由一些基本符号组成的；</a:t>
            </a:r>
            <a:endParaRPr lang="zh-CN" altLang="en-US" sz="2800" dirty="0">
              <a:latin typeface="黑体" panose="02010609060101010101" pitchFamily="49" charset="-122"/>
            </a:endParaRPr>
          </a:p>
          <a:p>
            <a:pPr>
              <a:spcBef>
                <a:spcPct val="50000"/>
              </a:spcBef>
            </a:pPr>
            <a:r>
              <a:rPr lang="zh-CN" altLang="en-US" sz="2800" dirty="0">
                <a:solidFill>
                  <a:srgbClr val="FF0000"/>
                </a:solidFill>
                <a:latin typeface="黑体" panose="02010609060101010101" pitchFamily="49" charset="-122"/>
              </a:rPr>
              <a:t>从字面上看，每个程序都是一定字符集（字母表）上的一个符号串；</a:t>
            </a:r>
            <a:endParaRPr lang="zh-CN" altLang="en-US" sz="2800" dirty="0">
              <a:solidFill>
                <a:srgbClr val="FF0000"/>
              </a:solidFill>
              <a:latin typeface="黑体" panose="02010609060101010101" pitchFamily="49" charset="-122"/>
            </a:endParaRPr>
          </a:p>
          <a:p>
            <a:pPr>
              <a:spcBef>
                <a:spcPct val="50000"/>
              </a:spcBef>
            </a:pPr>
            <a:r>
              <a:rPr lang="zh-CN" altLang="en-US" sz="2800" dirty="0">
                <a:latin typeface="黑体" panose="02010609060101010101" pitchFamily="49" charset="-122"/>
              </a:rPr>
              <a:t>设有一个基本符号集， </a:t>
            </a:r>
            <a:r>
              <a:rPr lang="en-US" altLang="zh-CN" sz="2800" dirty="0">
                <a:latin typeface="黑体" panose="02010609060101010101" pitchFamily="49" charset="-122"/>
              </a:rPr>
              <a:t>C</a:t>
            </a:r>
            <a:r>
              <a:rPr lang="zh-CN" altLang="en-US" sz="2800" dirty="0">
                <a:latin typeface="黑体" panose="02010609060101010101" pitchFamily="49" charset="-122"/>
              </a:rPr>
              <a:t>、</a:t>
            </a:r>
            <a:r>
              <a:rPr lang="en-US" altLang="zh-CN" sz="2800" dirty="0">
                <a:latin typeface="黑体" panose="02010609060101010101" pitchFamily="49" charset="-122"/>
              </a:rPr>
              <a:t>PASCAL</a:t>
            </a:r>
            <a:r>
              <a:rPr lang="zh-CN" altLang="en-US" sz="2800" dirty="0">
                <a:latin typeface="黑体" panose="02010609060101010101" pitchFamily="49" charset="-122"/>
              </a:rPr>
              <a:t>等程序设计语言可看成是在这个基本符号集上定义的，按一定规则构成的一切基本符号串组成的集合。</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6">
                                            <p:txEl>
                                              <p:charRg st="0" end="15"/>
                                            </p:txEl>
                                          </p:spTgt>
                                        </p:tgtEl>
                                        <p:attrNameLst>
                                          <p:attrName>style.visibility</p:attrName>
                                        </p:attrNameLst>
                                      </p:cBhvr>
                                      <p:to>
                                        <p:strVal val="visible"/>
                                      </p:to>
                                    </p:set>
                                    <p:anim calcmode="lin" valueType="num">
                                      <p:cBhvr additive="base">
                                        <p:cTn id="7" dur="500" fill="hold"/>
                                        <p:tgtEl>
                                          <p:spTgt spid="161796">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6">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6">
                                            <p:txEl>
                                              <p:charRg st="15" end="46"/>
                                            </p:txEl>
                                          </p:spTgt>
                                        </p:tgtEl>
                                        <p:attrNameLst>
                                          <p:attrName>style.visibility</p:attrName>
                                        </p:attrNameLst>
                                      </p:cBhvr>
                                      <p:to>
                                        <p:strVal val="visible"/>
                                      </p:to>
                                    </p:set>
                                    <p:anim calcmode="lin" valueType="num">
                                      <p:cBhvr additive="base">
                                        <p:cTn id="13" dur="500" fill="hold"/>
                                        <p:tgtEl>
                                          <p:spTgt spid="161796">
                                            <p:txEl>
                                              <p:charRg st="15" end="4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6">
                                            <p:txEl>
                                              <p:charRg st="15" end="4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796">
                                            <p:txEl>
                                              <p:charRg st="46" end="111"/>
                                            </p:txEl>
                                          </p:spTgt>
                                        </p:tgtEl>
                                        <p:attrNameLst>
                                          <p:attrName>style.visibility</p:attrName>
                                        </p:attrNameLst>
                                      </p:cBhvr>
                                      <p:to>
                                        <p:strVal val="visible"/>
                                      </p:to>
                                    </p:set>
                                    <p:anim calcmode="lin" valueType="num">
                                      <p:cBhvr additive="base">
                                        <p:cTn id="19" dur="500" fill="hold"/>
                                        <p:tgtEl>
                                          <p:spTgt spid="161796">
                                            <p:txEl>
                                              <p:charRg st="46" end="1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1796">
                                            <p:txEl>
                                              <p:charRg st="46" end="1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语法：（</a:t>
            </a:r>
            <a:r>
              <a:rPr lang="en-US" altLang="zh-CN" u="sng" dirty="0">
                <a:solidFill>
                  <a:srgbClr val="FF0000"/>
                </a:solidFill>
                <a:latin typeface="宋体" panose="02010600030101010101" pitchFamily="2" charset="-122"/>
              </a:rPr>
              <a:t>1</a:t>
            </a:r>
            <a:r>
              <a:rPr lang="zh-CN" altLang="en-US" u="sng" dirty="0">
                <a:solidFill>
                  <a:srgbClr val="FF0000"/>
                </a:solidFill>
                <a:latin typeface="宋体" panose="02010600030101010101" pitchFamily="2" charset="-122"/>
              </a:rPr>
              <a:t>）字母表</a:t>
            </a:r>
            <a:endParaRPr lang="zh-CN" altLang="en-US" u="sng" dirty="0">
              <a:solidFill>
                <a:srgbClr val="FF0000"/>
              </a:solidFill>
              <a:latin typeface="宋体" panose="02010600030101010101" pitchFamily="2" charset="-122"/>
            </a:endParaRPr>
          </a:p>
        </p:txBody>
      </p:sp>
      <p:sp>
        <p:nvSpPr>
          <p:cNvPr id="23554" name="Rectangle 3"/>
          <p:cNvSpPr>
            <a:spLocks noGrp="1"/>
          </p:cNvSpPr>
          <p:nvPr>
            <p:ph idx="1"/>
          </p:nvPr>
        </p:nvSpPr>
        <p:spPr/>
        <p:txBody>
          <a:bodyPr vert="horz" wrap="square" lIns="91440" tIns="45720" rIns="91440" bIns="45720" anchor="t" anchorCtr="0"/>
          <a:p>
            <a:pPr eaLnBrk="1" hangingPunct="1">
              <a:lnSpc>
                <a:spcPct val="90000"/>
              </a:lnSpc>
            </a:pPr>
            <a:r>
              <a:rPr lang="zh-CN" altLang="en-US" sz="2800" dirty="0"/>
              <a:t>字母表：</a:t>
            </a:r>
            <a:endParaRPr lang="zh-CN" altLang="en-US" sz="2800" dirty="0"/>
          </a:p>
          <a:p>
            <a:pPr eaLnBrk="1" hangingPunct="1">
              <a:lnSpc>
                <a:spcPct val="90000"/>
              </a:lnSpc>
              <a:buNone/>
            </a:pPr>
            <a:r>
              <a:rPr lang="zh-CN" altLang="en-US" sz="2800" dirty="0"/>
              <a:t>   </a:t>
            </a:r>
            <a:r>
              <a:rPr lang="zh-CN" altLang="en-US" sz="2400" dirty="0">
                <a:solidFill>
                  <a:schemeClr val="accent2"/>
                </a:solidFill>
              </a:rPr>
              <a:t>一个程序语言只使用一个有限字符集作为</a:t>
            </a:r>
            <a:r>
              <a:rPr lang="zh-CN" altLang="en-US" sz="2400" dirty="0">
                <a:solidFill>
                  <a:srgbClr val="FF0000"/>
                </a:solidFill>
              </a:rPr>
              <a:t>字母表</a:t>
            </a:r>
            <a:endParaRPr lang="zh-CN" altLang="en-US" sz="2400" dirty="0">
              <a:solidFill>
                <a:srgbClr val="FF0000"/>
              </a:solidFill>
            </a:endParaRPr>
          </a:p>
          <a:p>
            <a:pPr eaLnBrk="1" hangingPunct="1">
              <a:lnSpc>
                <a:spcPct val="90000"/>
              </a:lnSpc>
              <a:buNone/>
            </a:pPr>
            <a:endParaRPr lang="zh-CN" altLang="en-US" sz="2000" dirty="0"/>
          </a:p>
          <a:p>
            <a:pPr eaLnBrk="1" hangingPunct="1">
              <a:lnSpc>
                <a:spcPct val="90000"/>
              </a:lnSpc>
              <a:buNone/>
            </a:pPr>
            <a:r>
              <a:rPr lang="en-US" altLang="zh-CN" sz="2000" b="1" dirty="0">
                <a:solidFill>
                  <a:srgbClr val="FF0066"/>
                </a:solidFill>
              </a:rPr>
              <a:t>Pascal:</a:t>
            </a:r>
            <a:endParaRPr lang="en-US" altLang="zh-CN" sz="2000" b="1" dirty="0">
              <a:solidFill>
                <a:srgbClr val="FF0066"/>
              </a:solidFill>
            </a:endParaRPr>
          </a:p>
          <a:p>
            <a:pPr eaLnBrk="1" hangingPunct="1">
              <a:lnSpc>
                <a:spcPct val="90000"/>
              </a:lnSpc>
              <a:buNone/>
            </a:pPr>
            <a:r>
              <a:rPr lang="en-US" altLang="zh-CN" sz="2000" dirty="0"/>
              <a:t>  </a:t>
            </a:r>
            <a:r>
              <a:rPr lang="en-US" altLang="zh-CN" sz="2400" dirty="0">
                <a:solidFill>
                  <a:srgbClr val="660066"/>
                </a:solidFill>
              </a:rPr>
              <a:t>52</a:t>
            </a:r>
            <a:r>
              <a:rPr lang="zh-CN" altLang="en-US" sz="2400" dirty="0">
                <a:solidFill>
                  <a:srgbClr val="660066"/>
                </a:solidFill>
              </a:rPr>
              <a:t>个字母：</a:t>
            </a:r>
            <a:r>
              <a:rPr lang="en-US" altLang="zh-CN" sz="2000" dirty="0">
                <a:solidFill>
                  <a:schemeClr val="accent2"/>
                </a:solidFill>
              </a:rPr>
              <a:t>A-Z</a:t>
            </a:r>
            <a:r>
              <a:rPr lang="en-US" altLang="zh-CN" sz="2000" dirty="0"/>
              <a:t>  </a:t>
            </a:r>
            <a:r>
              <a:rPr lang="zh-CN" altLang="en-US" sz="2000" dirty="0">
                <a:solidFill>
                  <a:schemeClr val="accent2"/>
                </a:solidFill>
              </a:rPr>
              <a:t>，</a:t>
            </a:r>
            <a:r>
              <a:rPr lang="en-US" altLang="zh-CN" sz="2000" dirty="0">
                <a:solidFill>
                  <a:schemeClr val="accent2"/>
                </a:solidFill>
              </a:rPr>
              <a:t>a-z</a:t>
            </a:r>
            <a:endParaRPr lang="en-US" altLang="zh-CN" sz="2000" dirty="0">
              <a:solidFill>
                <a:schemeClr val="accent2"/>
              </a:solidFill>
            </a:endParaRPr>
          </a:p>
          <a:p>
            <a:pPr eaLnBrk="1" hangingPunct="1">
              <a:lnSpc>
                <a:spcPct val="90000"/>
              </a:lnSpc>
              <a:buNone/>
            </a:pPr>
            <a:r>
              <a:rPr lang="en-US" altLang="zh-CN" sz="2000" dirty="0">
                <a:solidFill>
                  <a:schemeClr val="accent2"/>
                </a:solidFill>
              </a:rPr>
              <a:t>  </a:t>
            </a:r>
            <a:r>
              <a:rPr lang="en-US" altLang="zh-CN" sz="2400" dirty="0">
                <a:solidFill>
                  <a:srgbClr val="660066"/>
                </a:solidFill>
              </a:rPr>
              <a:t>10</a:t>
            </a:r>
            <a:r>
              <a:rPr lang="zh-CN" altLang="en-US" sz="2400" dirty="0">
                <a:solidFill>
                  <a:srgbClr val="660066"/>
                </a:solidFill>
              </a:rPr>
              <a:t>个数字：</a:t>
            </a:r>
            <a:r>
              <a:rPr lang="en-US" altLang="zh-CN" sz="2000" dirty="0">
                <a:solidFill>
                  <a:schemeClr val="accent2"/>
                </a:solidFill>
              </a:rPr>
              <a:t>0</a:t>
            </a:r>
            <a:r>
              <a:rPr lang="zh-CN" altLang="en-US" sz="2000" dirty="0">
                <a:solidFill>
                  <a:schemeClr val="accent2"/>
                </a:solidFill>
              </a:rPr>
              <a:t>－</a:t>
            </a:r>
            <a:r>
              <a:rPr lang="en-US" altLang="zh-CN" sz="2000" dirty="0">
                <a:solidFill>
                  <a:schemeClr val="accent2"/>
                </a:solidFill>
              </a:rPr>
              <a:t>9 </a:t>
            </a:r>
            <a:endParaRPr lang="en-US" altLang="zh-CN" sz="2000" dirty="0">
              <a:solidFill>
                <a:schemeClr val="accent2"/>
              </a:solidFill>
            </a:endParaRPr>
          </a:p>
          <a:p>
            <a:pPr eaLnBrk="1" hangingPunct="1">
              <a:lnSpc>
                <a:spcPct val="90000"/>
              </a:lnSpc>
              <a:buNone/>
            </a:pPr>
            <a:r>
              <a:rPr lang="en-US" altLang="zh-CN" sz="2000" dirty="0">
                <a:solidFill>
                  <a:schemeClr val="accent2"/>
                </a:solidFill>
              </a:rPr>
              <a:t>   </a:t>
            </a:r>
            <a:r>
              <a:rPr lang="zh-CN" altLang="en-US" sz="2400" dirty="0">
                <a:solidFill>
                  <a:srgbClr val="660066"/>
                </a:solidFill>
              </a:rPr>
              <a:t>一元符号：</a:t>
            </a:r>
            <a:r>
              <a:rPr lang="en-US" altLang="zh-CN" sz="2000" dirty="0">
                <a:solidFill>
                  <a:schemeClr val="accent2"/>
                </a:solidFill>
              </a:rPr>
              <a:t>#   $   &amp;   ‘   (   )   *   +   ,   ?  .   /   :   ;   &lt;   =   &gt;   @</a:t>
            </a:r>
            <a:endParaRPr lang="en-US" altLang="zh-CN" sz="2000" dirty="0">
              <a:solidFill>
                <a:schemeClr val="accent2"/>
              </a:solidFill>
            </a:endParaRPr>
          </a:p>
          <a:p>
            <a:pPr eaLnBrk="1" hangingPunct="1">
              <a:lnSpc>
                <a:spcPct val="90000"/>
              </a:lnSpc>
              <a:buNone/>
            </a:pPr>
            <a:r>
              <a:rPr lang="en-US" altLang="zh-CN" sz="2000" dirty="0">
                <a:solidFill>
                  <a:schemeClr val="accent2"/>
                </a:solidFill>
              </a:rPr>
              <a:t>                           [   ]   ^    {   }</a:t>
            </a:r>
            <a:endParaRPr lang="en-US" altLang="zh-CN" sz="2000" dirty="0">
              <a:solidFill>
                <a:schemeClr val="accent2"/>
              </a:solidFill>
            </a:endParaRPr>
          </a:p>
          <a:p>
            <a:pPr eaLnBrk="1" hangingPunct="1">
              <a:lnSpc>
                <a:spcPct val="90000"/>
              </a:lnSpc>
              <a:buNone/>
            </a:pPr>
            <a:r>
              <a:rPr lang="en-US" altLang="zh-CN" sz="2000" dirty="0">
                <a:solidFill>
                  <a:schemeClr val="accent2"/>
                </a:solidFill>
              </a:rPr>
              <a:t>  </a:t>
            </a:r>
            <a:r>
              <a:rPr lang="en-US" altLang="zh-CN" sz="2400" dirty="0">
                <a:solidFill>
                  <a:srgbClr val="660066"/>
                </a:solidFill>
              </a:rPr>
              <a:t>*</a:t>
            </a:r>
            <a:r>
              <a:rPr lang="zh-CN" altLang="en-US" sz="2400" dirty="0">
                <a:solidFill>
                  <a:srgbClr val="660066"/>
                </a:solidFill>
              </a:rPr>
              <a:t>二元符号：</a:t>
            </a:r>
            <a:r>
              <a:rPr lang="en-US" altLang="zh-CN" sz="2000" dirty="0">
                <a:solidFill>
                  <a:schemeClr val="accent2"/>
                </a:solidFill>
              </a:rPr>
              <a:t>(*   (.   *)   .)   ..   //   :=   &lt;=   &gt;=   &lt; &gt;</a:t>
            </a:r>
            <a:endParaRPr lang="en-US" altLang="zh-CN" sz="2000" dirty="0">
              <a:solidFill>
                <a:schemeClr val="accent2"/>
              </a:solidFill>
            </a:endParaRPr>
          </a:p>
          <a:p>
            <a:pPr eaLnBrk="1" hangingPunct="1">
              <a:lnSpc>
                <a:spcPct val="90000"/>
              </a:lnSpc>
              <a:buNone/>
            </a:pPr>
            <a:r>
              <a:rPr lang="en-US" altLang="zh-CN" sz="2000" dirty="0">
                <a:solidFill>
                  <a:schemeClr val="accent2"/>
                </a:solidFill>
              </a:rPr>
              <a:t> </a:t>
            </a:r>
            <a:endParaRPr lang="en-US" altLang="zh-CN" sz="2000" dirty="0">
              <a:solidFill>
                <a:schemeClr val="accent2"/>
              </a:solidFill>
            </a:endParaRPr>
          </a:p>
          <a:p>
            <a:pPr eaLnBrk="1" hangingPunct="1">
              <a:lnSpc>
                <a:spcPct val="90000"/>
              </a:lnSpc>
              <a:buNone/>
            </a:pPr>
            <a:r>
              <a:rPr lang="en-US" altLang="zh-CN" sz="2000" dirty="0"/>
              <a:t>             </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语法：（</a:t>
            </a:r>
            <a:r>
              <a:rPr lang="en-US" altLang="zh-CN" u="sng" dirty="0">
                <a:solidFill>
                  <a:srgbClr val="FF0000"/>
                </a:solidFill>
                <a:latin typeface="宋体" panose="02010600030101010101" pitchFamily="2" charset="-122"/>
              </a:rPr>
              <a:t>2</a:t>
            </a:r>
            <a:r>
              <a:rPr lang="zh-CN" altLang="en-US" u="sng" dirty="0">
                <a:solidFill>
                  <a:srgbClr val="FF0000"/>
                </a:solidFill>
                <a:latin typeface="宋体" panose="02010600030101010101" pitchFamily="2" charset="-122"/>
              </a:rPr>
              <a:t>）</a:t>
            </a:r>
            <a:r>
              <a:rPr lang="zh-CN" altLang="en-US" u="sng" dirty="0">
                <a:solidFill>
                  <a:srgbClr val="FF0000"/>
                </a:solidFill>
              </a:rPr>
              <a:t>合式程序</a:t>
            </a:r>
            <a:endParaRPr lang="zh-CN" altLang="en-US" u="sng" dirty="0">
              <a:solidFill>
                <a:srgbClr val="FF0000"/>
              </a:solidFill>
            </a:endParaRPr>
          </a:p>
        </p:txBody>
      </p:sp>
      <p:sp>
        <p:nvSpPr>
          <p:cNvPr id="25602" name="Rectangle 3"/>
          <p:cNvSpPr>
            <a:spLocks noGrp="1"/>
          </p:cNvSpPr>
          <p:nvPr>
            <p:ph idx="1"/>
          </p:nvPr>
        </p:nvSpPr>
        <p:spPr/>
        <p:txBody>
          <a:bodyPr vert="horz" wrap="square" lIns="91440" tIns="45720" rIns="91440" bIns="45720" anchor="t" anchorCtr="0"/>
          <a:p>
            <a:pPr eaLnBrk="1" hangingPunct="1"/>
            <a:r>
              <a:rPr lang="zh-CN" altLang="en-US" dirty="0"/>
              <a:t>合式的程序</a:t>
            </a:r>
            <a:endParaRPr lang="zh-CN" altLang="en-US" dirty="0"/>
          </a:p>
          <a:p>
            <a:pPr eaLnBrk="1" hangingPunct="1">
              <a:buNone/>
            </a:pPr>
            <a:endParaRPr lang="zh-CN" altLang="en-US" sz="2400" dirty="0">
              <a:solidFill>
                <a:schemeClr val="accent2"/>
              </a:solidFill>
            </a:endParaRPr>
          </a:p>
          <a:p>
            <a:pPr eaLnBrk="1" hangingPunct="1">
              <a:buNone/>
            </a:pPr>
            <a:r>
              <a:rPr lang="zh-CN" altLang="en-US" sz="2400" dirty="0">
                <a:solidFill>
                  <a:schemeClr val="accent2"/>
                </a:solidFill>
              </a:rPr>
              <a:t>     </a:t>
            </a:r>
            <a:r>
              <a:rPr lang="zh-CN" altLang="en-US" sz="2400" dirty="0">
                <a:solidFill>
                  <a:srgbClr val="FF0000"/>
                </a:solidFill>
              </a:rPr>
              <a:t>形式上正确</a:t>
            </a:r>
            <a:r>
              <a:rPr lang="zh-CN" altLang="en-US" sz="2400" dirty="0">
                <a:solidFill>
                  <a:schemeClr val="accent2"/>
                </a:solidFill>
              </a:rPr>
              <a:t>的程序</a:t>
            </a:r>
            <a:endParaRPr lang="zh-CN" altLang="en-US" sz="2400" dirty="0">
              <a:solidFill>
                <a:schemeClr val="accent2"/>
              </a:solidFill>
            </a:endParaRPr>
          </a:p>
          <a:p>
            <a:pPr eaLnBrk="1" hangingPunct="1">
              <a:buNone/>
            </a:pPr>
            <a:r>
              <a:rPr lang="zh-CN" altLang="en-US" sz="2400" dirty="0">
                <a:solidFill>
                  <a:schemeClr val="accent2"/>
                </a:solidFill>
              </a:rPr>
              <a:t>     符合语言</a:t>
            </a:r>
            <a:r>
              <a:rPr lang="zh-CN" altLang="en-US" sz="2400" dirty="0">
                <a:solidFill>
                  <a:srgbClr val="FF0000"/>
                </a:solidFill>
              </a:rPr>
              <a:t>语法规则</a:t>
            </a:r>
            <a:r>
              <a:rPr lang="zh-CN" altLang="en-US" sz="2400" dirty="0">
                <a:solidFill>
                  <a:schemeClr val="accent2"/>
                </a:solidFill>
              </a:rPr>
              <a:t>的程序</a:t>
            </a:r>
            <a:endParaRPr lang="zh-CN" altLang="en-US" sz="2400" dirty="0">
              <a:solidFill>
                <a:schemeClr val="accent2"/>
              </a:solidFill>
            </a:endParaRPr>
          </a:p>
          <a:p>
            <a:pPr eaLnBrk="1" hangingPunct="1">
              <a:buNone/>
            </a:pPr>
            <a:endParaRPr lang="zh-CN" altLang="en-US" sz="2400" dirty="0">
              <a:solidFill>
                <a:schemeClr val="accent2"/>
              </a:solidFill>
            </a:endParaRPr>
          </a:p>
          <a:p>
            <a:pPr eaLnBrk="1" hangingPunct="1">
              <a:buNone/>
            </a:pPr>
            <a:r>
              <a:rPr lang="zh-CN" altLang="en-US" sz="2400" dirty="0">
                <a:solidFill>
                  <a:schemeClr val="accent2"/>
                </a:solidFill>
              </a:rPr>
              <a:t>      词法规则 ＋ 语法规则</a:t>
            </a:r>
            <a:endParaRPr lang="zh-CN" altLang="en-US" sz="2400" dirty="0">
              <a:solidFill>
                <a:schemeClr val="accent2"/>
              </a:solidFill>
            </a:endParaRPr>
          </a:p>
        </p:txBody>
      </p:sp>
      <p:sp>
        <p:nvSpPr>
          <p:cNvPr id="2" name="矩形 1"/>
          <p:cNvSpPr/>
          <p:nvPr/>
        </p:nvSpPr>
        <p:spPr>
          <a:xfrm>
            <a:off x="468313" y="5500688"/>
            <a:ext cx="8064500" cy="4000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dk1"/>
                </a:solidFill>
                <a:effectLst/>
                <a:uLnTx/>
                <a:uFillTx/>
                <a:latin typeface="+mn-lt"/>
                <a:ea typeface="+mn-ea"/>
                <a:cs typeface="+mn-cs"/>
              </a:rPr>
              <a:t>单词就是用词法规则来确定的，语法单位是由语法规则来确定的</a:t>
            </a:r>
            <a:endParaRPr kumimoji="1" lang="en-US" altLang="zh-CN" sz="2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语法：（</a:t>
            </a:r>
            <a:r>
              <a:rPr lang="en-US" altLang="zh-CN" u="sng" dirty="0">
                <a:solidFill>
                  <a:srgbClr val="FF0000"/>
                </a:solidFill>
                <a:latin typeface="宋体" panose="02010600030101010101" pitchFamily="2" charset="-122"/>
              </a:rPr>
              <a:t>3</a:t>
            </a:r>
            <a:r>
              <a:rPr lang="zh-CN" altLang="en-US" u="sng" dirty="0">
                <a:solidFill>
                  <a:srgbClr val="FF0000"/>
                </a:solidFill>
                <a:latin typeface="宋体" panose="02010600030101010101" pitchFamily="2" charset="-122"/>
              </a:rPr>
              <a:t>）</a:t>
            </a:r>
            <a:r>
              <a:rPr lang="zh-CN" altLang="en-US" u="sng" dirty="0">
                <a:solidFill>
                  <a:srgbClr val="FF0000"/>
                </a:solidFill>
              </a:rPr>
              <a:t>词法</a:t>
            </a:r>
            <a:endParaRPr lang="zh-CN" altLang="en-US" u="sng" dirty="0">
              <a:solidFill>
                <a:srgbClr val="FF0000"/>
              </a:solidFill>
            </a:endParaRPr>
          </a:p>
        </p:txBody>
      </p:sp>
      <p:sp>
        <p:nvSpPr>
          <p:cNvPr id="71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单词符号</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语言中具有独立意义的最基本结构</a:t>
            </a:r>
            <a:endParaRPr kumimoji="1" lang="zh-CN" altLang="en-US" sz="2800" b="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3200" b="0" i="0" u="none" strike="noStrike" kern="0" cap="none" spc="0" normalizeH="0" baseline="0" noProof="0" dirty="0" err="1" smtClean="0">
                <a:ln>
                  <a:noFill/>
                </a:ln>
                <a:solidFill>
                  <a:srgbClr val="660066"/>
                </a:solidFill>
                <a:effectLst/>
                <a:uLnTx/>
                <a:uFillTx/>
                <a:latin typeface="+mn-lt"/>
                <a:ea typeface="+mn-ea"/>
                <a:cs typeface="+mn-cs"/>
              </a:rPr>
              <a:t>printf</a:t>
            </a:r>
            <a:r>
              <a:rPr kumimoji="1" lang="en-US" altLang="zh-CN" sz="3200" b="0" i="0" u="none" strike="noStrike" kern="0" cap="none" spc="0" normalizeH="0" baseline="0" noProof="0" dirty="0" smtClean="0">
                <a:ln>
                  <a:noFill/>
                </a:ln>
                <a:solidFill>
                  <a:srgbClr val="660066"/>
                </a:solidFill>
                <a:effectLst/>
                <a:uLnTx/>
                <a:uFillTx/>
                <a:latin typeface="+mn-lt"/>
                <a:ea typeface="+mn-ea"/>
                <a:cs typeface="+mn-cs"/>
              </a:rPr>
              <a:t> , =, main, 0.5, 123, 0123, 0x123</a:t>
            </a:r>
            <a:endParaRPr kumimoji="1" lang="en-US" altLang="zh-CN" sz="3200" b="0" i="0" u="none" strike="noStrike" kern="0" cap="none" spc="0" normalizeH="0" baseline="0" noProof="0" dirty="0" smtClean="0">
              <a:ln>
                <a:noFill/>
              </a:ln>
              <a:solidFill>
                <a:srgbClr val="66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1" lang="en-US" altLang="zh-CN" sz="3200" b="0" i="0" u="none" strike="noStrike" kern="0" cap="none" spc="0" normalizeH="0" baseline="0" noProof="0" dirty="0" smtClean="0">
              <a:ln>
                <a:noFill/>
              </a:ln>
              <a:solidFill>
                <a:srgbClr val="66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词法规则</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sng"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n-lt"/>
                <a:ea typeface="+mn-ea"/>
                <a:cs typeface="+mn-cs"/>
              </a:rPr>
              <a:t>单词符号的形成规则</a:t>
            </a:r>
            <a:endParaRPr kumimoji="1" lang="zh-CN" altLang="en-US" sz="2800" b="0" i="0" u="sng"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0" cap="none" spc="0" normalizeH="0" baseline="0" noProof="0" dirty="0" smtClean="0">
                <a:ln>
                  <a:noFill/>
                </a:ln>
                <a:solidFill>
                  <a:schemeClr val="accent2"/>
                </a:solidFill>
                <a:effectLst/>
                <a:uLnTx/>
                <a:uFillTx/>
                <a:latin typeface="+mn-lt"/>
                <a:ea typeface="+mn-ea"/>
                <a:cs typeface="+mn-cs"/>
              </a:rPr>
              <a:t>     </a:t>
            </a:r>
            <a:r>
              <a:rPr kumimoji="1" lang="zh-CN" altLang="en-US" sz="2800" b="0" i="0" u="none" strike="noStrike" kern="0" cap="none" spc="0" normalizeH="0" baseline="0" noProof="0" dirty="0" smtClean="0">
                <a:ln>
                  <a:noFill/>
                </a:ln>
                <a:solidFill>
                  <a:srgbClr val="660066"/>
                </a:solidFill>
                <a:effectLst/>
                <a:uLnTx/>
                <a:uFillTx/>
                <a:latin typeface="+mn-lt"/>
                <a:ea typeface="+mn-ea"/>
                <a:cs typeface="+mn-cs"/>
              </a:rPr>
              <a:t>标识符、基本字</a:t>
            </a:r>
            <a:r>
              <a:rPr kumimoji="1" lang="en-US" altLang="zh-CN" sz="2800" b="0" i="0" u="none" strike="noStrike" kern="0" cap="none" spc="0" normalizeH="0" baseline="0" noProof="0" dirty="0" smtClean="0">
                <a:ln>
                  <a:noFill/>
                </a:ln>
                <a:solidFill>
                  <a:srgbClr val="660066"/>
                </a:solidFill>
                <a:effectLst/>
                <a:uLnTx/>
                <a:uFillTx/>
                <a:latin typeface="+mn-lt"/>
                <a:ea typeface="+mn-ea"/>
                <a:cs typeface="+mn-cs"/>
              </a:rPr>
              <a:t>(</a:t>
            </a:r>
            <a:r>
              <a:rPr kumimoji="1" lang="zh-CN" altLang="en-US" sz="2800" b="0" i="0" u="none" strike="noStrike" kern="0" cap="none" spc="0" normalizeH="0" baseline="0" noProof="0" dirty="0" smtClean="0">
                <a:ln>
                  <a:noFill/>
                </a:ln>
                <a:solidFill>
                  <a:srgbClr val="660066"/>
                </a:solidFill>
                <a:effectLst/>
                <a:uLnTx/>
                <a:uFillTx/>
                <a:latin typeface="+mn-lt"/>
                <a:ea typeface="+mn-ea"/>
                <a:cs typeface="+mn-cs"/>
              </a:rPr>
              <a:t>保留字</a:t>
            </a:r>
            <a:r>
              <a:rPr kumimoji="1" lang="en-US" altLang="zh-CN" sz="2800" b="0" i="0" u="none" strike="noStrike" kern="0" cap="none" spc="0" normalizeH="0" baseline="0" noProof="0" dirty="0" smtClean="0">
                <a:ln>
                  <a:noFill/>
                </a:ln>
                <a:solidFill>
                  <a:srgbClr val="660066"/>
                </a:solidFill>
                <a:effectLst/>
                <a:uLnTx/>
                <a:uFillTx/>
                <a:latin typeface="+mn-lt"/>
                <a:ea typeface="+mn-ea"/>
                <a:cs typeface="+mn-cs"/>
              </a:rPr>
              <a:t>)</a:t>
            </a:r>
            <a:r>
              <a:rPr kumimoji="1" lang="zh-CN" altLang="en-US" sz="2800" b="0" i="0" u="none" strike="noStrike" kern="0" cap="none" spc="0" normalizeH="0" baseline="0" noProof="0" dirty="0" smtClean="0">
                <a:ln>
                  <a:noFill/>
                </a:ln>
                <a:solidFill>
                  <a:srgbClr val="660066"/>
                </a:solidFill>
                <a:effectLst/>
                <a:uLnTx/>
                <a:uFillTx/>
                <a:latin typeface="+mn-lt"/>
                <a:ea typeface="+mn-ea"/>
                <a:cs typeface="+mn-cs"/>
              </a:rPr>
              <a:t>、算符、界符、常数</a:t>
            </a:r>
            <a:endParaRPr kumimoji="1" lang="en-US" altLang="zh-CN" sz="2800" b="0" i="0" u="none" strike="noStrike" kern="0" cap="none" spc="0" normalizeH="0" baseline="0" noProof="0" dirty="0" smtClean="0">
              <a:ln>
                <a:noFill/>
              </a:ln>
              <a:solidFill>
                <a:srgbClr val="66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zh-CN" altLang="en-US" sz="24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rgbClr val="FF0000"/>
                </a:solidFill>
                <a:effectLst/>
                <a:uLnTx/>
                <a:uFillTx/>
                <a:latin typeface="+mn-lt"/>
                <a:ea typeface="+mn-ea"/>
                <a:cs typeface="+mn-cs"/>
              </a:rPr>
              <a:t>形式化描述：正则表达式、有限自动机（第</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3</a:t>
            </a:r>
            <a:r>
              <a:rPr kumimoji="1" lang="zh-CN" altLang="en-US" sz="2400" b="0" i="0" u="none" strike="noStrike" kern="0" cap="none" spc="0" normalizeH="0" baseline="0" noProof="0" dirty="0" smtClean="0">
                <a:ln>
                  <a:noFill/>
                </a:ln>
                <a:solidFill>
                  <a:srgbClr val="FF0000"/>
                </a:solidFill>
                <a:effectLst/>
                <a:uLnTx/>
                <a:uFillTx/>
                <a:latin typeface="+mn-lt"/>
                <a:ea typeface="+mn-ea"/>
                <a:cs typeface="+mn-cs"/>
              </a:rPr>
              <a:t>章）</a:t>
            </a:r>
            <a:endParaRPr kumimoji="1" lang="zh-CN" altLang="en-US" sz="24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语法：（</a:t>
            </a:r>
            <a:r>
              <a:rPr lang="en-US" altLang="zh-CN" u="sng" dirty="0">
                <a:solidFill>
                  <a:srgbClr val="FF0000"/>
                </a:solidFill>
                <a:latin typeface="宋体" panose="02010600030101010101" pitchFamily="2" charset="-122"/>
              </a:rPr>
              <a:t>4</a:t>
            </a:r>
            <a:r>
              <a:rPr lang="zh-CN" altLang="en-US" u="sng" dirty="0">
                <a:solidFill>
                  <a:srgbClr val="FF0000"/>
                </a:solidFill>
                <a:latin typeface="宋体" panose="02010600030101010101" pitchFamily="2" charset="-122"/>
              </a:rPr>
              <a:t>）</a:t>
            </a:r>
            <a:r>
              <a:rPr lang="zh-CN" altLang="en-US" u="sng" dirty="0">
                <a:solidFill>
                  <a:srgbClr val="FF0000"/>
                </a:solidFill>
              </a:rPr>
              <a:t>语法</a:t>
            </a:r>
            <a:endParaRPr lang="zh-CN" altLang="en-US" u="sng" dirty="0">
              <a:solidFill>
                <a:srgbClr val="FF0000"/>
              </a:solidFill>
            </a:endParaRPr>
          </a:p>
        </p:txBody>
      </p:sp>
      <p:sp>
        <p:nvSpPr>
          <p:cNvPr id="29698" name="Rectangle 3"/>
          <p:cNvSpPr>
            <a:spLocks noGrp="1"/>
          </p:cNvSpPr>
          <p:nvPr>
            <p:ph sz="half" idx="1"/>
          </p:nvPr>
        </p:nvSpPr>
        <p:spPr/>
        <p:txBody>
          <a:bodyPr vert="horz" wrap="square" lIns="91440" tIns="45720" rIns="91440" bIns="45720" anchor="t" anchorCtr="0"/>
          <a:p>
            <a:pPr eaLnBrk="1" hangingPunct="1">
              <a:buClrTx/>
              <a:buSzTx/>
              <a:buFontTx/>
              <a:buNone/>
            </a:pPr>
            <a:r>
              <a:rPr kumimoji="1" lang="en-US" altLang="zh-CN" dirty="0">
                <a:solidFill>
                  <a:srgbClr val="660066"/>
                </a:solidFill>
                <a:latin typeface="+mn-lt"/>
                <a:ea typeface="+mn-ea"/>
                <a:cs typeface="+mn-cs"/>
              </a:rPr>
              <a:t>he is a student</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is he a student</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a he is student</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a student he is </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he a student is</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he student is a</a:t>
            </a:r>
            <a:endParaRPr kumimoji="1" lang="en-US" altLang="zh-CN" dirty="0">
              <a:solidFill>
                <a:srgbClr val="660066"/>
              </a:solidFill>
              <a:latin typeface="+mn-lt"/>
              <a:ea typeface="+mn-ea"/>
              <a:cs typeface="+mn-cs"/>
            </a:endParaRPr>
          </a:p>
          <a:p>
            <a:pPr eaLnBrk="1" hangingPunct="1">
              <a:buClrTx/>
              <a:buSzTx/>
              <a:buFontTx/>
              <a:buNone/>
            </a:pPr>
            <a:endParaRPr kumimoji="1" lang="en-US" altLang="zh-CN" dirty="0">
              <a:solidFill>
                <a:srgbClr val="660066"/>
              </a:solidFill>
              <a:latin typeface="+mn-lt"/>
              <a:ea typeface="+mn-ea"/>
              <a:cs typeface="+mn-cs"/>
            </a:endParaRPr>
          </a:p>
        </p:txBody>
      </p:sp>
      <p:sp>
        <p:nvSpPr>
          <p:cNvPr id="29699" name="Rectangle 4"/>
          <p:cNvSpPr>
            <a:spLocks noGrp="1"/>
          </p:cNvSpPr>
          <p:nvPr>
            <p:ph sz="half" idx="2"/>
          </p:nvPr>
        </p:nvSpPr>
        <p:spPr/>
        <p:txBody>
          <a:bodyPr vert="horz" wrap="square" lIns="91440" tIns="45720" rIns="91440" bIns="45720" anchor="t" anchorCtr="0"/>
          <a:p>
            <a:pPr eaLnBrk="1" hangingPunct="1">
              <a:buClrTx/>
              <a:buSzTx/>
              <a:buFontTx/>
            </a:pPr>
            <a:r>
              <a:rPr kumimoji="1" lang="zh-CN" altLang="en-US" dirty="0">
                <a:latin typeface="+mn-lt"/>
                <a:ea typeface="+mn-ea"/>
                <a:cs typeface="+mn-cs"/>
              </a:rPr>
              <a:t>语法单位</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zh-CN" altLang="en-US" sz="2400" dirty="0">
                <a:solidFill>
                  <a:srgbClr val="660066"/>
                </a:solidFill>
                <a:latin typeface="+mn-lt"/>
                <a:ea typeface="+mn-ea"/>
                <a:cs typeface="+mn-cs"/>
              </a:rPr>
              <a:t>表达式、语句、分程序</a:t>
            </a:r>
            <a:r>
              <a:rPr kumimoji="1" lang="en-US" altLang="zh-CN" sz="2400" dirty="0">
                <a:solidFill>
                  <a:srgbClr val="660066"/>
                </a:solidFill>
                <a:latin typeface="+mn-lt"/>
                <a:ea typeface="+mn-ea"/>
                <a:cs typeface="+mn-cs"/>
              </a:rPr>
              <a:t>/</a:t>
            </a:r>
            <a:r>
              <a:rPr kumimoji="1" lang="zh-CN" altLang="en-US" sz="2400" dirty="0">
                <a:solidFill>
                  <a:srgbClr val="660066"/>
                </a:solidFill>
                <a:latin typeface="+mn-lt"/>
                <a:ea typeface="+mn-ea"/>
                <a:cs typeface="+mn-cs"/>
              </a:rPr>
              <a:t>函数</a:t>
            </a:r>
            <a:r>
              <a:rPr kumimoji="1" lang="en-US" altLang="zh-CN" sz="2400" dirty="0">
                <a:solidFill>
                  <a:srgbClr val="660066"/>
                </a:solidFill>
                <a:latin typeface="+mn-lt"/>
                <a:ea typeface="+mn-ea"/>
                <a:cs typeface="+mn-cs"/>
              </a:rPr>
              <a:t>/</a:t>
            </a:r>
            <a:r>
              <a:rPr kumimoji="1" lang="zh-CN" altLang="en-US" sz="2400" dirty="0">
                <a:solidFill>
                  <a:srgbClr val="660066"/>
                </a:solidFill>
                <a:latin typeface="+mn-lt"/>
                <a:ea typeface="+mn-ea"/>
                <a:cs typeface="+mn-cs"/>
              </a:rPr>
              <a:t>过程、程序</a:t>
            </a:r>
            <a:endParaRPr kumimoji="1" lang="zh-CN" altLang="en-US" sz="2400" dirty="0">
              <a:solidFill>
                <a:srgbClr val="660066"/>
              </a:solidFill>
              <a:latin typeface="+mn-lt"/>
              <a:ea typeface="+mn-ea"/>
              <a:cs typeface="+mn-cs"/>
            </a:endParaRPr>
          </a:p>
          <a:p>
            <a:pPr eaLnBrk="1" hangingPunct="1">
              <a:buClrTx/>
              <a:buSzTx/>
              <a:buFontTx/>
              <a:buNone/>
            </a:pPr>
            <a:endParaRPr kumimoji="1" lang="zh-CN" altLang="en-US" sz="2400" dirty="0">
              <a:solidFill>
                <a:srgbClr val="660066"/>
              </a:solidFill>
              <a:latin typeface="+mn-lt"/>
              <a:ea typeface="+mn-ea"/>
              <a:cs typeface="+mn-cs"/>
            </a:endParaRPr>
          </a:p>
          <a:p>
            <a:pPr eaLnBrk="1" hangingPunct="1">
              <a:buClrTx/>
              <a:buSzTx/>
              <a:buFontTx/>
            </a:pPr>
            <a:r>
              <a:rPr kumimoji="1" lang="zh-CN" altLang="en-US" dirty="0">
                <a:latin typeface="+mn-lt"/>
                <a:ea typeface="+mn-ea"/>
                <a:cs typeface="+mn-cs"/>
              </a:rPr>
              <a:t>语法规则</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zh-CN" altLang="en-US" dirty="0">
                <a:solidFill>
                  <a:schemeClr val="accent2"/>
                </a:solidFill>
                <a:latin typeface="+mn-lt"/>
                <a:ea typeface="+mn-ea"/>
                <a:cs typeface="+mn-cs"/>
              </a:rPr>
              <a:t>语法单位的形成规则</a:t>
            </a:r>
            <a:endParaRPr kumimoji="1" lang="en-US" altLang="zh-CN" dirty="0">
              <a:solidFill>
                <a:schemeClr val="accent2"/>
              </a:solidFill>
              <a:latin typeface="+mn-lt"/>
              <a:ea typeface="+mn-ea"/>
              <a:cs typeface="+mn-cs"/>
            </a:endParaRPr>
          </a:p>
          <a:p>
            <a:pPr eaLnBrk="1" hangingPunct="1">
              <a:buClrTx/>
              <a:buSzTx/>
              <a:buFontTx/>
              <a:buNone/>
            </a:pPr>
            <a:endParaRPr kumimoji="1" lang="en-US" altLang="zh-CN" dirty="0">
              <a:solidFill>
                <a:schemeClr val="accent2"/>
              </a:solidFill>
              <a:latin typeface="+mn-lt"/>
              <a:ea typeface="+mn-ea"/>
              <a:cs typeface="+mn-cs"/>
            </a:endParaRPr>
          </a:p>
          <a:p>
            <a:pPr eaLnBrk="1" hangingPunct="1">
              <a:buClrTx/>
              <a:buSzTx/>
              <a:buFontTx/>
              <a:buNone/>
            </a:pPr>
            <a:r>
              <a:rPr kumimoji="1" lang="zh-CN" altLang="en-US" dirty="0">
                <a:latin typeface="+mn-lt"/>
                <a:ea typeface="+mn-ea"/>
                <a:cs typeface="+mn-cs"/>
              </a:rPr>
              <a:t>    </a:t>
            </a:r>
            <a:endParaRPr kumimoji="1" lang="zh-CN" altLang="en-US" dirty="0">
              <a:latin typeface="+mn-lt"/>
              <a:ea typeface="+mn-ea"/>
              <a:cs typeface="+mn-cs"/>
            </a:endParaRPr>
          </a:p>
        </p:txBody>
      </p:sp>
      <p:sp>
        <p:nvSpPr>
          <p:cNvPr id="2" name="矩形 1"/>
          <p:cNvSpPr/>
          <p:nvPr/>
        </p:nvSpPr>
        <p:spPr>
          <a:xfrm>
            <a:off x="684213" y="5356225"/>
            <a:ext cx="4572000" cy="1385888"/>
          </a:xfrm>
          <a:prstGeom prst="rect">
            <a:avLst/>
          </a:prstGeom>
          <a:noFill/>
          <a:ln w="9525">
            <a:noFill/>
          </a:ln>
        </p:spPr>
        <p:txBody>
          <a:bodyPr anchor="t" anchorCtr="0">
            <a:spAutoFit/>
          </a:bodyPr>
          <a:p>
            <a:pPr>
              <a:lnSpc>
                <a:spcPct val="50000"/>
              </a:lnSpc>
              <a:spcBef>
                <a:spcPct val="50000"/>
              </a:spcBef>
            </a:pPr>
            <a:r>
              <a:rPr lang="zh-CN" altLang="en-US" dirty="0">
                <a:solidFill>
                  <a:srgbClr val="FF0000"/>
                </a:solidFill>
                <a:latin typeface="Times New Roman" panose="02020603050405020304" pitchFamily="18" charset="0"/>
                <a:ea typeface="宋体" panose="02010600030101010101" pitchFamily="2" charset="-122"/>
              </a:rPr>
              <a:t>例</a:t>
            </a:r>
            <a:r>
              <a:rPr lang="en-US" altLang="zh-CN" dirty="0">
                <a:solidFill>
                  <a:srgbClr val="FF0000"/>
                </a:solidFill>
                <a:latin typeface="Times New Roman" panose="02020603050405020304" pitchFamily="18" charset="0"/>
                <a:ea typeface="宋体" panose="02010600030101010101" pitchFamily="2" charset="-122"/>
              </a:rPr>
              <a:t>:	Program p();</a:t>
            </a:r>
            <a:endParaRPr lang="en-US" altLang="zh-CN" dirty="0">
              <a:solidFill>
                <a:srgbClr val="FF0000"/>
              </a:solidFill>
              <a:latin typeface="Times New Roman" panose="02020603050405020304" pitchFamily="18" charset="0"/>
              <a:ea typeface="宋体" panose="02010600030101010101" pitchFamily="2" charset="-122"/>
            </a:endParaRPr>
          </a:p>
          <a:p>
            <a:pPr>
              <a:lnSpc>
                <a:spcPct val="50000"/>
              </a:lnSpc>
              <a:spcBef>
                <a:spcPct val="50000"/>
              </a:spcBef>
            </a:pPr>
            <a:r>
              <a:rPr lang="en-US" altLang="zh-CN" dirty="0">
                <a:solidFill>
                  <a:srgbClr val="FF0000"/>
                </a:solidFill>
                <a:latin typeface="Times New Roman" panose="02020603050405020304" pitchFamily="18" charset="0"/>
                <a:ea typeface="宋体" panose="02010600030101010101" pitchFamily="2" charset="-122"/>
              </a:rPr>
              <a:t>	Var rate:real;</a:t>
            </a:r>
            <a:endParaRPr lang="en-US" altLang="zh-CN" dirty="0">
              <a:solidFill>
                <a:srgbClr val="FF0000"/>
              </a:solidFill>
              <a:latin typeface="Times New Roman" panose="02020603050405020304" pitchFamily="18" charset="0"/>
              <a:ea typeface="宋体" panose="02010600030101010101" pitchFamily="2" charset="-122"/>
            </a:endParaRPr>
          </a:p>
          <a:p>
            <a:pPr>
              <a:lnSpc>
                <a:spcPct val="50000"/>
              </a:lnSpc>
              <a:spcBef>
                <a:spcPct val="50000"/>
              </a:spcBef>
            </a:pPr>
            <a:r>
              <a:rPr lang="en-US" altLang="zh-CN" dirty="0">
                <a:solidFill>
                  <a:srgbClr val="FF0000"/>
                </a:solidFill>
                <a:latin typeface="Times New Roman" panose="02020603050405020304" pitchFamily="18" charset="0"/>
                <a:ea typeface="宋体" panose="02010600030101010101" pitchFamily="2" charset="-122"/>
              </a:rPr>
              <a:t>	procedure initial;</a:t>
            </a:r>
            <a:endParaRPr lang="en-US" altLang="zh-CN" dirty="0">
              <a:solidFill>
                <a:srgbClr val="FF0000"/>
              </a:solidFill>
              <a:latin typeface="Times New Roman" panose="02020603050405020304" pitchFamily="18" charset="0"/>
              <a:ea typeface="宋体" panose="02010600030101010101" pitchFamily="2" charset="-122"/>
            </a:endParaRPr>
          </a:p>
          <a:p>
            <a:pPr>
              <a:lnSpc>
                <a:spcPct val="50000"/>
              </a:lnSpc>
              <a:spcBef>
                <a:spcPct val="50000"/>
              </a:spcBef>
            </a:pPr>
            <a:r>
              <a:rPr lang="en-US" altLang="zh-CN" dirty="0">
                <a:solidFill>
                  <a:srgbClr val="FF0000"/>
                </a:solidFill>
                <a:latin typeface="Times New Roman" panose="02020603050405020304" pitchFamily="18" charset="0"/>
                <a:ea typeface="宋体" panose="02010600030101010101" pitchFamily="2" charset="-122"/>
              </a:rPr>
              <a:t>	…</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3995738" y="5732463"/>
            <a:ext cx="5440362" cy="8302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形式化描述：上下文无关文法</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下推自动机（第</a:t>
            </a:r>
            <a:r>
              <a:rPr lang="en-US" altLang="zh-CN" dirty="0">
                <a:solidFill>
                  <a:srgbClr val="FF0000"/>
                </a:solidFill>
                <a:latin typeface="Times New Roman" panose="02020603050405020304" pitchFamily="18" charset="0"/>
                <a:ea typeface="宋体" panose="02010600030101010101" pitchFamily="2" charset="-122"/>
              </a:rPr>
              <a:t>4</a:t>
            </a:r>
            <a:r>
              <a:rPr lang="zh-CN" altLang="en-US" dirty="0">
                <a:solidFill>
                  <a:srgbClr val="FF0000"/>
                </a:solidFill>
                <a:latin typeface="Times New Roman" panose="02020603050405020304" pitchFamily="18" charset="0"/>
                <a:ea typeface="宋体" panose="02010600030101010101" pitchFamily="2" charset="-122"/>
              </a:rPr>
              <a:t>、</a:t>
            </a:r>
            <a:r>
              <a:rPr lang="en-US" altLang="zh-CN" dirty="0">
                <a:solidFill>
                  <a:srgbClr val="FF0000"/>
                </a:solidFill>
                <a:latin typeface="Times New Roman" panose="02020603050405020304" pitchFamily="18" charset="0"/>
                <a:ea typeface="宋体" panose="02010600030101010101" pitchFamily="2" charset="-122"/>
              </a:rPr>
              <a:t>5</a:t>
            </a:r>
            <a:r>
              <a:rPr lang="zh-CN" altLang="en-US" dirty="0">
                <a:solidFill>
                  <a:srgbClr val="FF0000"/>
                </a:solidFill>
                <a:latin typeface="Times New Roman" panose="02020603050405020304" pitchFamily="18" charset="0"/>
                <a:ea typeface="宋体" panose="02010600030101010101" pitchFamily="2" charset="-122"/>
              </a:rPr>
              <a:t>章）</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1</a:t>
            </a:r>
            <a:r>
              <a:rPr lang="zh-CN" altLang="en-US" u="sng" dirty="0">
                <a:solidFill>
                  <a:srgbClr val="FF0000"/>
                </a:solidFill>
              </a:rPr>
              <a:t>．</a:t>
            </a:r>
            <a:r>
              <a:rPr lang="en-US" altLang="zh-CN" u="sng" dirty="0">
                <a:solidFill>
                  <a:srgbClr val="FF0000"/>
                </a:solidFill>
              </a:rPr>
              <a:t>2 </a:t>
            </a:r>
            <a:r>
              <a:rPr lang="zh-CN" altLang="en-US" u="sng" dirty="0">
                <a:solidFill>
                  <a:srgbClr val="FF0000"/>
                </a:solidFill>
              </a:rPr>
              <a:t>语义 ：</a:t>
            </a:r>
            <a:r>
              <a:rPr lang="en-US" altLang="zh-CN" u="sng" dirty="0">
                <a:solidFill>
                  <a:srgbClr val="FF0000"/>
                </a:solidFill>
              </a:rPr>
              <a:t>(1)</a:t>
            </a:r>
            <a:r>
              <a:rPr lang="zh-CN" altLang="en-US" u="sng" dirty="0">
                <a:solidFill>
                  <a:srgbClr val="FF0000"/>
                </a:solidFill>
              </a:rPr>
              <a:t>定义</a:t>
            </a:r>
            <a:endParaRPr lang="zh-CN" altLang="en-US" u="sng" dirty="0">
              <a:solidFill>
                <a:srgbClr val="FF0000"/>
              </a:solidFill>
            </a:endParaRPr>
          </a:p>
        </p:txBody>
      </p:sp>
      <p:sp>
        <p:nvSpPr>
          <p:cNvPr id="31746" name="Rectangle 4"/>
          <p:cNvSpPr>
            <a:spLocks noGrp="1"/>
          </p:cNvSpPr>
          <p:nvPr>
            <p:ph type="body" sz="half" idx="2"/>
          </p:nvPr>
        </p:nvSpPr>
        <p:spPr/>
        <p:txBody>
          <a:bodyPr vert="horz" wrap="square" lIns="91440" tIns="45720" rIns="91440" bIns="45720" anchor="t" anchorCtr="0"/>
          <a:p>
            <a:pPr eaLnBrk="1" hangingPunct="1">
              <a:buClrTx/>
              <a:buSzTx/>
              <a:buFontTx/>
            </a:pPr>
            <a:r>
              <a:rPr lang="zh-CN" altLang="en-US" sz="2800" dirty="0">
                <a:solidFill>
                  <a:schemeClr val="tx2"/>
                </a:solidFill>
              </a:rPr>
              <a:t>程序语言是一个记号系统</a:t>
            </a:r>
            <a:endParaRPr lang="zh-CN" altLang="en-US" sz="2800" dirty="0">
              <a:solidFill>
                <a:schemeClr val="tx2"/>
              </a:solidFill>
            </a:endParaRPr>
          </a:p>
          <a:p>
            <a:pPr eaLnBrk="1" hangingPunct="1">
              <a:buClrTx/>
              <a:buSzTx/>
              <a:buFontTx/>
            </a:pPr>
            <a:endParaRPr lang="zh-CN" altLang="en-US" sz="2800" dirty="0">
              <a:solidFill>
                <a:schemeClr val="tx2"/>
              </a:solidFill>
            </a:endParaRPr>
          </a:p>
          <a:p>
            <a:pPr eaLnBrk="1" hangingPunct="1">
              <a:buClrTx/>
              <a:buSzTx/>
              <a:buFontTx/>
            </a:pPr>
            <a:r>
              <a:rPr lang="zh-CN" altLang="en-US" sz="2800" dirty="0">
                <a:solidFill>
                  <a:schemeClr val="tx2"/>
                </a:solidFill>
              </a:rPr>
              <a:t>语义就是</a:t>
            </a:r>
            <a:r>
              <a:rPr lang="zh-CN" altLang="en-US" sz="2800" b="1" dirty="0">
                <a:solidFill>
                  <a:schemeClr val="accent2"/>
                </a:solidFill>
              </a:rPr>
              <a:t>单词符号和语法单位的意义</a:t>
            </a:r>
            <a:endParaRPr lang="zh-CN" altLang="en-US" sz="2800" b="1" dirty="0">
              <a:solidFill>
                <a:schemeClr val="accent2"/>
              </a:solidFill>
            </a:endParaRPr>
          </a:p>
          <a:p>
            <a:pPr eaLnBrk="1" hangingPunct="1">
              <a:buClrTx/>
              <a:buSzTx/>
              <a:buFontTx/>
            </a:pPr>
            <a:endParaRPr lang="zh-CN" altLang="en-US" sz="2800" dirty="0">
              <a:solidFill>
                <a:schemeClr val="tx2"/>
              </a:solidFill>
            </a:endParaRPr>
          </a:p>
          <a:p>
            <a:pPr eaLnBrk="1" hangingPunct="1">
              <a:buClrTx/>
              <a:buSzTx/>
              <a:buFontTx/>
            </a:pPr>
            <a:r>
              <a:rPr lang="zh-CN" altLang="en-US" sz="2800" dirty="0">
                <a:solidFill>
                  <a:schemeClr val="tx2"/>
                </a:solidFill>
              </a:rPr>
              <a:t>离开语义，语言只是一个符号的集合</a:t>
            </a:r>
            <a:endParaRPr lang="zh-CN" altLang="en-US" sz="2800" dirty="0">
              <a:solidFill>
                <a:schemeClr val="tx2"/>
              </a:solidFill>
            </a:endParaRPr>
          </a:p>
          <a:p>
            <a:pPr eaLnBrk="1" hangingPunct="1">
              <a:buClrTx/>
              <a:buSzTx/>
              <a:buFontTx/>
              <a:buNone/>
            </a:pPr>
            <a:endParaRPr lang="en-US" altLang="zh-CN" sz="2800" dirty="0">
              <a:solidFill>
                <a:schemeClr val="tx2"/>
              </a:solidFill>
            </a:endParaRPr>
          </a:p>
        </p:txBody>
      </p:sp>
      <p:pic>
        <p:nvPicPr>
          <p:cNvPr id="31747" name="Picture 13" descr="D:\Program Files\Common Files\Microsoft Shared\Clipart\cagcat50\SO02963_.WMF"/>
          <p:cNvPicPr>
            <a:picLocks noGrp="1" noChangeAspect="1"/>
          </p:cNvPicPr>
          <p:nvPr>
            <p:ph type="clipArt" sz="half" idx="1"/>
          </p:nvPr>
        </p:nvPicPr>
        <p:blipFill>
          <a:blip r:embed="rId1"/>
          <a:stretch>
            <a:fillRect/>
          </a:stretch>
        </p:blipFill>
        <p:spPr>
          <a:xfrm>
            <a:off x="685800" y="2435225"/>
            <a:ext cx="3810000" cy="32051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1</a:t>
            </a:r>
            <a:r>
              <a:rPr lang="zh-CN" altLang="en-US" u="sng" dirty="0">
                <a:solidFill>
                  <a:srgbClr val="FF0000"/>
                </a:solidFill>
              </a:rPr>
              <a:t>．</a:t>
            </a:r>
            <a:r>
              <a:rPr lang="en-US" altLang="zh-CN" u="sng" dirty="0">
                <a:solidFill>
                  <a:srgbClr val="FF0000"/>
                </a:solidFill>
              </a:rPr>
              <a:t>2 </a:t>
            </a:r>
            <a:r>
              <a:rPr lang="zh-CN" altLang="en-US" u="sng" dirty="0">
                <a:solidFill>
                  <a:srgbClr val="FF0000"/>
                </a:solidFill>
              </a:rPr>
              <a:t>语义 ：</a:t>
            </a:r>
            <a:r>
              <a:rPr lang="en-US" altLang="zh-CN" u="sng" dirty="0">
                <a:solidFill>
                  <a:srgbClr val="FF0000"/>
                </a:solidFill>
              </a:rPr>
              <a:t>(2)</a:t>
            </a:r>
            <a:r>
              <a:rPr lang="zh-CN" altLang="en-US" u="sng" dirty="0">
                <a:solidFill>
                  <a:srgbClr val="FF0000"/>
                </a:solidFill>
              </a:rPr>
              <a:t>规则</a:t>
            </a:r>
            <a:endParaRPr lang="zh-CN" altLang="en-US" u="sng" dirty="0">
              <a:solidFill>
                <a:srgbClr val="FF0000"/>
              </a:solidFill>
            </a:endParaRPr>
          </a:p>
        </p:txBody>
      </p:sp>
      <p:sp>
        <p:nvSpPr>
          <p:cNvPr id="33794" name="Rectangle 3"/>
          <p:cNvSpPr>
            <a:spLocks noGrp="1"/>
          </p:cNvSpPr>
          <p:nvPr>
            <p:ph idx="1"/>
          </p:nvPr>
        </p:nvSpPr>
        <p:spPr>
          <a:xfrm>
            <a:off x="609600" y="1905000"/>
            <a:ext cx="7848600" cy="4572000"/>
          </a:xfrm>
        </p:spPr>
        <p:txBody>
          <a:bodyPr vert="horz" wrap="square" lIns="91440" tIns="45720" rIns="91440" bIns="45720" anchor="t" anchorCtr="0"/>
          <a:p>
            <a:pPr eaLnBrk="1" hangingPunct="1"/>
            <a:r>
              <a:rPr lang="zh-CN" altLang="en-US" dirty="0"/>
              <a:t>语义 </a:t>
            </a:r>
            <a:r>
              <a:rPr lang="en-US" altLang="zh-CN" dirty="0"/>
              <a:t>/ </a:t>
            </a:r>
            <a:r>
              <a:rPr lang="zh-CN" altLang="en-US" dirty="0">
                <a:solidFill>
                  <a:srgbClr val="FF0000"/>
                </a:solidFill>
              </a:rPr>
              <a:t>语义规则</a:t>
            </a:r>
            <a:endParaRPr lang="zh-CN" altLang="en-US" dirty="0">
              <a:solidFill>
                <a:srgbClr val="FF0000"/>
              </a:solidFill>
            </a:endParaRPr>
          </a:p>
          <a:p>
            <a:pPr eaLnBrk="1" hangingPunct="1">
              <a:buNone/>
            </a:pPr>
            <a:r>
              <a:rPr lang="zh-CN" altLang="en-US" dirty="0"/>
              <a:t>    </a:t>
            </a:r>
            <a:r>
              <a:rPr lang="zh-CN" altLang="en-US" sz="2800" dirty="0">
                <a:solidFill>
                  <a:schemeClr val="accent2"/>
                </a:solidFill>
              </a:rPr>
              <a:t>定义一个程序意义的规则</a:t>
            </a:r>
            <a:endParaRPr lang="zh-CN" altLang="en-US" sz="2800" dirty="0">
              <a:solidFill>
                <a:schemeClr val="accent2"/>
              </a:solidFill>
            </a:endParaRPr>
          </a:p>
          <a:p>
            <a:pPr eaLnBrk="1" hangingPunct="1">
              <a:buNone/>
            </a:pPr>
            <a:r>
              <a:rPr lang="zh-CN" altLang="en-US" dirty="0"/>
              <a:t>   </a:t>
            </a:r>
            <a:endParaRPr lang="zh-CN" altLang="en-US" dirty="0"/>
          </a:p>
          <a:p>
            <a:pPr eaLnBrk="1" hangingPunct="1">
              <a:buNone/>
            </a:pPr>
            <a:r>
              <a:rPr lang="zh-CN" altLang="en-US" dirty="0"/>
              <a:t>   很多语言形式相同，但含义不同</a:t>
            </a:r>
            <a:endParaRPr lang="zh-CN" altLang="en-US" dirty="0"/>
          </a:p>
          <a:p>
            <a:pPr eaLnBrk="1" hangingPunct="1">
              <a:buNone/>
            </a:pPr>
            <a:r>
              <a:rPr lang="zh-CN" altLang="en-US" dirty="0"/>
              <a:t>   </a:t>
            </a:r>
            <a:r>
              <a:rPr lang="en-US" altLang="zh-CN" dirty="0">
                <a:solidFill>
                  <a:srgbClr val="660066"/>
                </a:solidFill>
              </a:rPr>
              <a:t>(1) X+F(x)+Y   </a:t>
            </a:r>
            <a:endParaRPr lang="en-US" altLang="zh-CN" dirty="0">
              <a:solidFill>
                <a:srgbClr val="660066"/>
              </a:solidFill>
            </a:endParaRPr>
          </a:p>
          <a:p>
            <a:pPr eaLnBrk="1" hangingPunct="1">
              <a:buNone/>
            </a:pPr>
            <a:r>
              <a:rPr lang="en-US" altLang="zh-CN" dirty="0">
                <a:solidFill>
                  <a:srgbClr val="660066"/>
                </a:solidFill>
              </a:rPr>
              <a:t>   (2) 2+3, 2.0+3.0</a:t>
            </a:r>
            <a:endParaRPr lang="en-US" altLang="zh-CN" dirty="0">
              <a:solidFill>
                <a:srgbClr val="660066"/>
              </a:solidFill>
            </a:endParaRPr>
          </a:p>
          <a:p>
            <a:pPr eaLnBrk="1" hangingPunct="1">
              <a:buNone/>
            </a:pPr>
            <a:r>
              <a:rPr lang="en-US" altLang="zh-CN" dirty="0">
                <a:solidFill>
                  <a:srgbClr val="660066"/>
                </a:solidFill>
              </a:rPr>
              <a:t>   (3) OOP </a:t>
            </a:r>
            <a:r>
              <a:rPr lang="zh-CN" altLang="en-US" dirty="0">
                <a:solidFill>
                  <a:srgbClr val="660066"/>
                </a:solidFill>
              </a:rPr>
              <a:t>多态性</a:t>
            </a:r>
            <a:r>
              <a:rPr lang="zh-CN" altLang="en-US" dirty="0"/>
              <a:t> </a:t>
            </a:r>
            <a:endParaRPr lang="zh-CN" altLang="en-US" dirty="0"/>
          </a:p>
          <a:p>
            <a:pPr eaLnBrk="1" hangingPunct="1"/>
            <a:endParaRPr lang="en-US" altLang="zh-CN" dirty="0"/>
          </a:p>
        </p:txBody>
      </p:sp>
      <p:sp>
        <p:nvSpPr>
          <p:cNvPr id="4" name="AutoShape 5"/>
          <p:cNvSpPr/>
          <p:nvPr/>
        </p:nvSpPr>
        <p:spPr>
          <a:xfrm>
            <a:off x="5567363" y="4945063"/>
            <a:ext cx="228600" cy="914400"/>
          </a:xfrm>
          <a:prstGeom prst="leftBrace">
            <a:avLst>
              <a:gd name="adj1" fmla="val 33314"/>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5" name="Text Box 6"/>
          <p:cNvSpPr txBox="1"/>
          <p:nvPr/>
        </p:nvSpPr>
        <p:spPr>
          <a:xfrm>
            <a:off x="5795963" y="4868863"/>
            <a:ext cx="3168650" cy="1016000"/>
          </a:xfrm>
          <a:prstGeom prst="rect">
            <a:avLst/>
          </a:prstGeom>
          <a:noFill/>
          <a:ln w="9525">
            <a:noFill/>
          </a:ln>
        </p:spPr>
        <p:txBody>
          <a:bodyPr anchor="t" anchorCtr="0">
            <a:spAutoFit/>
          </a:bodyPr>
          <a:p>
            <a:pPr>
              <a:spcBef>
                <a:spcPct val="50000"/>
              </a:spcBef>
            </a:pPr>
            <a:r>
              <a:rPr lang="zh-CN" altLang="en-US" dirty="0">
                <a:solidFill>
                  <a:srgbClr val="FF0000"/>
                </a:solidFill>
                <a:latin typeface="Times New Roman" panose="02020603050405020304" pitchFamily="18" charset="0"/>
                <a:ea typeface="黑体" panose="02010609060101010101" pitchFamily="49" charset="-122"/>
              </a:rPr>
              <a:t>静态语义</a:t>
            </a:r>
            <a:r>
              <a:rPr lang="en-US" altLang="zh-CN" dirty="0">
                <a:solidFill>
                  <a:srgbClr val="FF0000"/>
                </a:solidFill>
                <a:latin typeface="Times New Roman" panose="02020603050405020304" pitchFamily="18" charset="0"/>
                <a:ea typeface="黑体" panose="02010609060101010101" pitchFamily="49" charset="-122"/>
              </a:rPr>
              <a:t>(</a:t>
            </a:r>
            <a:r>
              <a:rPr lang="zh-CN" altLang="en-US" dirty="0">
                <a:solidFill>
                  <a:srgbClr val="FF0000"/>
                </a:solidFill>
                <a:latin typeface="Times New Roman" panose="02020603050405020304" pitchFamily="18" charset="0"/>
                <a:ea typeface="黑体" panose="02010609060101010101" pitchFamily="49" charset="-122"/>
              </a:rPr>
              <a:t>数据类型</a:t>
            </a:r>
            <a:r>
              <a:rPr lang="en-US" altLang="zh-CN" dirty="0">
                <a:solidFill>
                  <a:srgbClr val="FF0000"/>
                </a:solidFill>
                <a:latin typeface="Times New Roman" panose="02020603050405020304" pitchFamily="18" charset="0"/>
                <a:ea typeface="黑体" panose="02010609060101010101" pitchFamily="49" charset="-122"/>
              </a:rPr>
              <a:t>)</a:t>
            </a:r>
            <a:endParaRPr lang="en-US" altLang="zh-CN" dirty="0">
              <a:solidFill>
                <a:srgbClr val="FF0000"/>
              </a:solidFill>
              <a:latin typeface="Times New Roman" panose="02020603050405020304" pitchFamily="18" charset="0"/>
              <a:ea typeface="黑体" panose="02010609060101010101" pitchFamily="49" charset="-122"/>
            </a:endParaRPr>
          </a:p>
          <a:p>
            <a:pPr>
              <a:spcBef>
                <a:spcPct val="50000"/>
              </a:spcBef>
            </a:pPr>
            <a:r>
              <a:rPr lang="zh-CN" altLang="en-US" dirty="0">
                <a:solidFill>
                  <a:srgbClr val="FF0000"/>
                </a:solidFill>
                <a:latin typeface="Times New Roman" panose="02020603050405020304" pitchFamily="18" charset="0"/>
                <a:ea typeface="黑体" panose="02010609060101010101" pitchFamily="49" charset="-122"/>
              </a:rPr>
              <a:t>动态语义</a:t>
            </a:r>
            <a:r>
              <a:rPr lang="en-US" altLang="zh-CN" dirty="0">
                <a:solidFill>
                  <a:srgbClr val="FF0000"/>
                </a:solidFill>
                <a:latin typeface="Times New Roman" panose="02020603050405020304" pitchFamily="18" charset="0"/>
                <a:ea typeface="黑体" panose="02010609060101010101" pitchFamily="49" charset="-122"/>
              </a:rPr>
              <a:t>(</a:t>
            </a:r>
            <a:r>
              <a:rPr lang="zh-CN" altLang="en-US" dirty="0">
                <a:solidFill>
                  <a:srgbClr val="FF0000"/>
                </a:solidFill>
                <a:latin typeface="Times New Roman" panose="02020603050405020304" pitchFamily="18" charset="0"/>
                <a:ea typeface="黑体" panose="02010609060101010101" pitchFamily="49" charset="-122"/>
              </a:rPr>
              <a:t>计算</a:t>
            </a:r>
            <a:r>
              <a:rPr lang="en-US" altLang="zh-CN" dirty="0">
                <a:solidFill>
                  <a:srgbClr val="FF0000"/>
                </a:solidFill>
                <a:latin typeface="Times New Roman" panose="02020603050405020304" pitchFamily="18" charset="0"/>
                <a:ea typeface="黑体" panose="02010609060101010101" pitchFamily="49" charset="-122"/>
              </a:rPr>
              <a:t>)</a:t>
            </a:r>
            <a:r>
              <a:rPr lang="zh-CN" altLang="en-US" dirty="0">
                <a:solidFill>
                  <a:srgbClr val="FF0000"/>
                </a:solidFill>
                <a:latin typeface="Times New Roman" panose="02020603050405020304" pitchFamily="18" charset="0"/>
                <a:ea typeface="宋体" panose="02010600030101010101" pitchFamily="2" charset="-122"/>
              </a:rPr>
              <a:t> </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3797" name="文本框 1"/>
          <p:cNvSpPr txBox="1"/>
          <p:nvPr/>
        </p:nvSpPr>
        <p:spPr>
          <a:xfrm>
            <a:off x="2460625" y="6237288"/>
            <a:ext cx="5975350" cy="460375"/>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编译关注静态语义：属性文法（第</a:t>
            </a:r>
            <a:r>
              <a:rPr lang="en-US" altLang="zh-CN" dirty="0">
                <a:latin typeface="Times New Roman" panose="02020603050405020304" pitchFamily="18" charset="0"/>
                <a:ea typeface="宋体" panose="02010600030101010101" pitchFamily="2" charset="-122"/>
              </a:rPr>
              <a:t>6</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7</a:t>
            </a:r>
            <a:r>
              <a:rPr lang="zh-CN" altLang="en-US" dirty="0">
                <a:latin typeface="Times New Roman" panose="02020603050405020304" pitchFamily="18" charset="0"/>
                <a:ea typeface="宋体" panose="02010600030101010101" pitchFamily="2" charset="-122"/>
              </a:rPr>
              <a:t>章）</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1</a:t>
            </a:r>
            <a:r>
              <a:rPr lang="zh-CN" altLang="en-US" u="sng" dirty="0">
                <a:solidFill>
                  <a:srgbClr val="FF0000"/>
                </a:solidFill>
              </a:rPr>
              <a:t>．</a:t>
            </a:r>
            <a:r>
              <a:rPr lang="en-US" altLang="zh-CN" u="sng" dirty="0">
                <a:solidFill>
                  <a:srgbClr val="FF0000"/>
                </a:solidFill>
              </a:rPr>
              <a:t>2 </a:t>
            </a:r>
            <a:r>
              <a:rPr lang="zh-CN" altLang="en-US" u="sng" dirty="0">
                <a:solidFill>
                  <a:srgbClr val="FF0000"/>
                </a:solidFill>
              </a:rPr>
              <a:t>语义 ：</a:t>
            </a:r>
            <a:r>
              <a:rPr lang="en-US" altLang="zh-CN" u="sng" dirty="0">
                <a:solidFill>
                  <a:srgbClr val="FF0000"/>
                </a:solidFill>
              </a:rPr>
              <a:t>(3)</a:t>
            </a:r>
            <a:r>
              <a:rPr lang="zh-CN" altLang="en-US" u="sng" dirty="0">
                <a:solidFill>
                  <a:srgbClr val="FF0000"/>
                </a:solidFill>
              </a:rPr>
              <a:t>意义二重性</a:t>
            </a:r>
            <a:endParaRPr lang="zh-CN" altLang="en-US" u="sng" dirty="0">
              <a:solidFill>
                <a:srgbClr val="FF0000"/>
              </a:solidFill>
            </a:endParaRPr>
          </a:p>
        </p:txBody>
      </p:sp>
      <p:sp>
        <p:nvSpPr>
          <p:cNvPr id="35842" name="Rectangle 3"/>
          <p:cNvSpPr>
            <a:spLocks noGrp="1"/>
          </p:cNvSpPr>
          <p:nvPr>
            <p:ph sz="half" idx="1"/>
          </p:nvPr>
        </p:nvSpPr>
        <p:spPr/>
        <p:txBody>
          <a:bodyPr vert="horz" wrap="square" lIns="91440" tIns="45720" rIns="91440" bIns="45720" anchor="t" anchorCtr="0"/>
          <a:p>
            <a:pPr eaLnBrk="1" hangingPunct="1">
              <a:buClrTx/>
              <a:buSzTx/>
              <a:buFontTx/>
            </a:pPr>
            <a:r>
              <a:rPr kumimoji="1" lang="zh-CN" altLang="en-US" dirty="0">
                <a:latin typeface="+mn-lt"/>
                <a:ea typeface="+mn-ea"/>
                <a:cs typeface="+mn-cs"/>
              </a:rPr>
              <a:t>逻辑意义</a:t>
            </a:r>
            <a:endParaRPr kumimoji="1" lang="zh-CN" altLang="en-US" dirty="0">
              <a:latin typeface="+mn-lt"/>
              <a:ea typeface="+mn-ea"/>
              <a:cs typeface="+mn-cs"/>
            </a:endParaRPr>
          </a:p>
          <a:p>
            <a:pPr eaLnBrk="1" hangingPunct="1">
              <a:buClrTx/>
              <a:buSzTx/>
              <a:buFontTx/>
              <a:buNone/>
            </a:pP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dirty="0">
                <a:solidFill>
                  <a:srgbClr val="660066"/>
                </a:solidFill>
                <a:latin typeface="+mn-lt"/>
                <a:ea typeface="+mn-ea"/>
                <a:cs typeface="+mn-cs"/>
              </a:rPr>
              <a:t>real r</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latin typeface="+mn-lt"/>
                <a:ea typeface="+mn-ea"/>
                <a:cs typeface="+mn-cs"/>
              </a:rPr>
              <a:t>    </a:t>
            </a:r>
            <a:r>
              <a:rPr kumimoji="1" lang="zh-CN" altLang="en-US" sz="2400" dirty="0">
                <a:solidFill>
                  <a:schemeClr val="accent2"/>
                </a:solidFill>
                <a:latin typeface="+mn-lt"/>
                <a:ea typeface="+mn-ea"/>
                <a:cs typeface="+mn-cs"/>
              </a:rPr>
              <a:t>标识符 </a:t>
            </a:r>
            <a:r>
              <a:rPr kumimoji="1" lang="en-US" altLang="zh-CN" sz="2400" dirty="0">
                <a:solidFill>
                  <a:schemeClr val="accent2"/>
                </a:solidFill>
                <a:latin typeface="+mn-lt"/>
                <a:ea typeface="+mn-ea"/>
                <a:cs typeface="+mn-cs"/>
              </a:rPr>
              <a:t>r ,</a:t>
            </a:r>
            <a:r>
              <a:rPr kumimoji="1" lang="zh-CN" altLang="en-US" sz="2400" dirty="0">
                <a:solidFill>
                  <a:schemeClr val="accent2"/>
                </a:solidFill>
                <a:latin typeface="+mn-lt"/>
                <a:ea typeface="+mn-ea"/>
                <a:cs typeface="+mn-cs"/>
              </a:rPr>
              <a:t>代表一个实数的名字，逻辑上是一个变量或可用于保留实数的场所</a:t>
            </a:r>
            <a:r>
              <a:rPr kumimoji="1" lang="zh-CN" altLang="en-US" dirty="0">
                <a:latin typeface="+mn-lt"/>
                <a:ea typeface="+mn-ea"/>
                <a:cs typeface="+mn-cs"/>
              </a:rPr>
              <a:t>。 </a:t>
            </a:r>
            <a:endParaRPr kumimoji="1" lang="zh-CN" altLang="en-US" dirty="0">
              <a:latin typeface="+mn-lt"/>
              <a:ea typeface="+mn-ea"/>
              <a:cs typeface="+mn-cs"/>
            </a:endParaRPr>
          </a:p>
        </p:txBody>
      </p:sp>
      <p:sp>
        <p:nvSpPr>
          <p:cNvPr id="35843" name="Rectangle 4"/>
          <p:cNvSpPr>
            <a:spLocks noGrp="1"/>
          </p:cNvSpPr>
          <p:nvPr>
            <p:ph sz="half" idx="2"/>
          </p:nvPr>
        </p:nvSpPr>
        <p:spPr/>
        <p:txBody>
          <a:bodyPr vert="horz" wrap="square" lIns="91440" tIns="45720" rIns="91440" bIns="45720" anchor="t" anchorCtr="0"/>
          <a:p>
            <a:pPr eaLnBrk="1" hangingPunct="1">
              <a:buClrTx/>
              <a:buSzTx/>
              <a:buFontTx/>
            </a:pPr>
            <a:r>
              <a:rPr kumimoji="1" lang="zh-CN" altLang="en-US" dirty="0">
                <a:latin typeface="+mn-lt"/>
                <a:ea typeface="+mn-ea"/>
                <a:cs typeface="+mn-cs"/>
              </a:rPr>
              <a:t>物理意义</a:t>
            </a:r>
            <a:endParaRPr kumimoji="1" lang="zh-CN" altLang="en-US" dirty="0">
              <a:latin typeface="+mn-lt"/>
              <a:ea typeface="+mn-ea"/>
              <a:cs typeface="+mn-cs"/>
            </a:endParaRPr>
          </a:p>
          <a:p>
            <a:pPr eaLnBrk="1" hangingPunct="1">
              <a:buClrTx/>
              <a:buSzTx/>
              <a:buFontTx/>
            </a:pPr>
            <a:endParaRPr kumimoji="1" lang="zh-CN" altLang="en-US" dirty="0">
              <a:latin typeface="+mn-lt"/>
              <a:ea typeface="+mn-ea"/>
              <a:cs typeface="+mn-cs"/>
            </a:endParaRPr>
          </a:p>
          <a:p>
            <a:pPr eaLnBrk="1" hangingPunct="1">
              <a:buClrTx/>
              <a:buSzTx/>
              <a:buFontTx/>
              <a:buNone/>
            </a:pPr>
            <a:endParaRPr kumimoji="1" lang="zh-CN" altLang="en-US" dirty="0">
              <a:latin typeface="+mn-lt"/>
              <a:ea typeface="+mn-ea"/>
              <a:cs typeface="+mn-cs"/>
            </a:endParaRPr>
          </a:p>
          <a:p>
            <a:pPr eaLnBrk="1" hangingPunct="1">
              <a:buClrTx/>
              <a:buSzTx/>
              <a:buFontTx/>
              <a:buNone/>
            </a:pPr>
            <a:r>
              <a:rPr kumimoji="1" lang="zh-CN" altLang="en-US" sz="2400" dirty="0">
                <a:latin typeface="+mn-lt"/>
                <a:ea typeface="+mn-ea"/>
                <a:cs typeface="+mn-cs"/>
              </a:rPr>
              <a:t>    若干个相继存储的单元，单元的每一位都有一个具体特殊的解释（符号、阶码、尾码），它们表示一个一定精度和大小的数值</a:t>
            </a:r>
            <a:endParaRPr kumimoji="1" lang="zh-CN" altLang="en-US" dirty="0">
              <a:latin typeface="+mn-lt"/>
              <a:ea typeface="+mn-ea"/>
              <a:cs typeface="+mn-cs"/>
            </a:endParaRPr>
          </a:p>
        </p:txBody>
      </p:sp>
      <p:sp>
        <p:nvSpPr>
          <p:cNvPr id="35844" name="Rectangle 32"/>
          <p:cNvSpPr/>
          <p:nvPr/>
        </p:nvSpPr>
        <p:spPr>
          <a:xfrm>
            <a:off x="4838700" y="2754313"/>
            <a:ext cx="3657600" cy="739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ea typeface="宋体" panose="02010600030101010101" pitchFamily="2" charset="-122"/>
              </a:rPr>
              <a:t>符号   阶码    尾数</a:t>
            </a:r>
            <a:endParaRPr lang="zh-CN" altLang="en-US" dirty="0">
              <a:latin typeface="Times New Roman" panose="02020603050405020304" pitchFamily="18" charset="0"/>
              <a:ea typeface="宋体" panose="02010600030101010101" pitchFamily="2" charset="-122"/>
            </a:endParaRPr>
          </a:p>
        </p:txBody>
      </p:sp>
      <p:sp>
        <p:nvSpPr>
          <p:cNvPr id="35845" name="Line 33"/>
          <p:cNvSpPr/>
          <p:nvPr/>
        </p:nvSpPr>
        <p:spPr>
          <a:xfrm>
            <a:off x="5572125" y="2751138"/>
            <a:ext cx="0" cy="762000"/>
          </a:xfrm>
          <a:prstGeom prst="line">
            <a:avLst/>
          </a:prstGeom>
          <a:ln w="9525" cap="flat" cmpd="sng">
            <a:solidFill>
              <a:schemeClr val="tx1"/>
            </a:solidFill>
            <a:prstDash val="solid"/>
            <a:round/>
            <a:headEnd type="none" w="med" len="med"/>
            <a:tailEnd type="none" w="med" len="med"/>
          </a:ln>
        </p:spPr>
      </p:sp>
      <p:sp>
        <p:nvSpPr>
          <p:cNvPr id="35846" name="Line 35"/>
          <p:cNvSpPr/>
          <p:nvPr/>
        </p:nvSpPr>
        <p:spPr>
          <a:xfrm>
            <a:off x="6629400" y="2740025"/>
            <a:ext cx="0" cy="762000"/>
          </a:xfrm>
          <a:prstGeom prst="line">
            <a:avLst/>
          </a:prstGeom>
          <a:ln w="9525" cap="flat" cmpd="sng">
            <a:solidFill>
              <a:schemeClr val="tx1"/>
            </a:solidFill>
            <a:prstDash val="solid"/>
            <a:round/>
            <a:headEnd type="none" w="med" len="med"/>
            <a:tailEnd type="none" w="med" len="med"/>
          </a:ln>
        </p:spPr>
      </p:sp>
      <p:sp>
        <p:nvSpPr>
          <p:cNvPr id="2" name="矩形 1"/>
          <p:cNvSpPr/>
          <p:nvPr/>
        </p:nvSpPr>
        <p:spPr>
          <a:xfrm>
            <a:off x="971550" y="5373688"/>
            <a:ext cx="141605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指称语义</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6300788" y="5516563"/>
            <a:ext cx="1414462"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操作语义</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4" name="矩形 3"/>
          <p:cNvSpPr/>
          <p:nvPr/>
        </p:nvSpPr>
        <p:spPr>
          <a:xfrm>
            <a:off x="971550" y="6280150"/>
            <a:ext cx="7704138" cy="461963"/>
          </a:xfrm>
          <a:prstGeom prst="rect">
            <a:avLst/>
          </a:prstGeom>
          <a:noFill/>
          <a:ln w="9525">
            <a:noFill/>
          </a:ln>
        </p:spPr>
        <p:txBody>
          <a:bodyPr anchor="t" anchorCtr="0">
            <a:spAutoFit/>
          </a:bodyPr>
          <a:p>
            <a:r>
              <a:rPr lang="zh-CN" altLang="en-US" dirty="0">
                <a:solidFill>
                  <a:srgbClr val="FF0000"/>
                </a:solidFill>
                <a:latin typeface="Times New Roman" panose="02020603050405020304" pitchFamily="18" charset="0"/>
                <a:ea typeface="宋体" panose="02010600030101010101" pitchFamily="2" charset="-122"/>
              </a:rPr>
              <a:t>深刻理解语义的编程人员，能够编写高效的程序</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p:txBody>
          <a:bodyPr vert="horz" wrap="square" lIns="91440" tIns="45720" rIns="91440" bIns="45720" anchor="ctr" anchorCtr="0"/>
          <a:p>
            <a:r>
              <a:rPr lang="zh-CN" altLang="en-US" sz="3600" dirty="0"/>
              <a:t>扩展知识</a:t>
            </a:r>
            <a:endParaRPr lang="zh-CN" altLang="en-US" sz="3600" dirty="0"/>
          </a:p>
        </p:txBody>
      </p:sp>
      <p:sp>
        <p:nvSpPr>
          <p:cNvPr id="37890" name="内容占位符 2"/>
          <p:cNvSpPr>
            <a:spLocks noGrp="1"/>
          </p:cNvSpPr>
          <p:nvPr>
            <p:ph sz="half" idx="1"/>
          </p:nvPr>
        </p:nvSpPr>
        <p:spPr/>
        <p:txBody>
          <a:bodyPr vert="horz" wrap="square" lIns="91440" tIns="45720" rIns="91440" bIns="45720" anchor="t" anchorCtr="0"/>
          <a:p>
            <a:pPr>
              <a:buClrTx/>
              <a:buSzTx/>
              <a:buFontTx/>
            </a:pPr>
            <a:r>
              <a:rPr kumimoji="1" lang="zh-CN" altLang="en-US" dirty="0">
                <a:latin typeface="+mn-lt"/>
                <a:ea typeface="+mn-ea"/>
                <a:cs typeface="+mn-cs"/>
              </a:rPr>
              <a:t>指称语义</a:t>
            </a:r>
            <a:endParaRPr kumimoji="1" lang="en-US" altLang="zh-CN" dirty="0">
              <a:latin typeface="+mn-lt"/>
              <a:ea typeface="+mn-ea"/>
              <a:cs typeface="+mn-cs"/>
            </a:endParaRPr>
          </a:p>
          <a:p>
            <a:pPr>
              <a:buClrTx/>
              <a:buSzTx/>
              <a:buFontTx/>
            </a:pPr>
            <a:r>
              <a:rPr kumimoji="1" lang="zh-CN" altLang="en-US" dirty="0">
                <a:latin typeface="+mn-lt"/>
                <a:ea typeface="+mn-ea"/>
                <a:cs typeface="+mn-cs"/>
              </a:rPr>
              <a:t>操作语义</a:t>
            </a:r>
            <a:endParaRPr kumimoji="1" lang="en-US" altLang="zh-CN" dirty="0">
              <a:latin typeface="+mn-lt"/>
              <a:ea typeface="+mn-ea"/>
              <a:cs typeface="+mn-cs"/>
            </a:endParaRPr>
          </a:p>
          <a:p>
            <a:pPr>
              <a:buClrTx/>
              <a:buSzTx/>
              <a:buFontTx/>
            </a:pPr>
            <a:r>
              <a:rPr kumimoji="1" lang="zh-CN" altLang="en-US" dirty="0">
                <a:latin typeface="+mn-lt"/>
                <a:ea typeface="+mn-ea"/>
                <a:cs typeface="+mn-cs"/>
              </a:rPr>
              <a:t>代数语义</a:t>
            </a:r>
            <a:endParaRPr kumimoji="1" lang="en-US" altLang="zh-CN" dirty="0">
              <a:latin typeface="+mn-lt"/>
              <a:ea typeface="+mn-ea"/>
              <a:cs typeface="+mn-cs"/>
            </a:endParaRPr>
          </a:p>
          <a:p>
            <a:pPr>
              <a:buClrTx/>
              <a:buSzTx/>
              <a:buFontTx/>
            </a:pPr>
            <a:r>
              <a:rPr kumimoji="1" lang="zh-CN" altLang="en-US" dirty="0">
                <a:latin typeface="+mn-lt"/>
                <a:ea typeface="+mn-ea"/>
                <a:cs typeface="+mn-cs"/>
              </a:rPr>
              <a:t>公理语义</a:t>
            </a:r>
            <a:endParaRPr kumimoji="1" lang="en-US" altLang="zh-CN" dirty="0">
              <a:latin typeface="+mn-lt"/>
              <a:ea typeface="+mn-ea"/>
              <a:cs typeface="+mn-cs"/>
            </a:endParaRPr>
          </a:p>
          <a:p>
            <a:pPr>
              <a:buClrTx/>
              <a:buSzTx/>
              <a:buFontTx/>
            </a:pPr>
            <a:r>
              <a:rPr kumimoji="1" lang="zh-CN" altLang="en-US" dirty="0">
                <a:latin typeface="+mn-lt"/>
                <a:ea typeface="+mn-ea"/>
                <a:cs typeface="+mn-cs"/>
              </a:rPr>
              <a:t>踪迹语义</a:t>
            </a:r>
            <a:endParaRPr kumimoji="1" lang="en-US" altLang="zh-CN" dirty="0">
              <a:latin typeface="+mn-lt"/>
              <a:ea typeface="+mn-ea"/>
              <a:cs typeface="+mn-cs"/>
            </a:endParaRPr>
          </a:p>
          <a:p>
            <a:pPr>
              <a:buClrTx/>
              <a:buSzTx/>
              <a:buFontTx/>
            </a:pPr>
            <a:r>
              <a:rPr kumimoji="1" lang="en-US" altLang="zh-CN" dirty="0">
                <a:latin typeface="+mn-lt"/>
                <a:ea typeface="+mn-ea"/>
                <a:cs typeface="+mn-cs"/>
              </a:rPr>
              <a:t>…</a:t>
            </a:r>
            <a:endParaRPr kumimoji="1" lang="zh-CN" altLang="en-US" dirty="0">
              <a:latin typeface="+mn-lt"/>
              <a:ea typeface="+mn-ea"/>
              <a:cs typeface="+mn-cs"/>
            </a:endParaRPr>
          </a:p>
        </p:txBody>
      </p:sp>
      <p:pic>
        <p:nvPicPr>
          <p:cNvPr id="37891" name="Picture 2" descr="https://img3.doubanio.com/lpic/s3314913.jpg"/>
          <p:cNvPicPr>
            <a:picLocks noChangeAspect="1"/>
          </p:cNvPicPr>
          <p:nvPr/>
        </p:nvPicPr>
        <p:blipFill>
          <a:blip r:embed="rId1"/>
          <a:stretch>
            <a:fillRect/>
          </a:stretch>
        </p:blipFill>
        <p:spPr>
          <a:xfrm>
            <a:off x="5795963" y="2060575"/>
            <a:ext cx="2828925" cy="42576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rPr>
              <a:t>程序语言的定义</a:t>
            </a:r>
            <a:r>
              <a:rPr lang="zh-CN" altLang="en-US" dirty="0"/>
              <a:t> </a:t>
            </a:r>
            <a:endParaRPr lang="zh-CN" altLang="en-US" dirty="0"/>
          </a:p>
        </p:txBody>
      </p:sp>
      <p:sp>
        <p:nvSpPr>
          <p:cNvPr id="2" name="圆角矩形 1"/>
          <p:cNvSpPr/>
          <p:nvPr/>
        </p:nvSpPr>
        <p:spPr bwMode="auto">
          <a:xfrm>
            <a:off x="3132138" y="2060575"/>
            <a:ext cx="2663825" cy="8636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cs"/>
              </a:rPr>
              <a:t>问题、需求</a:t>
            </a:r>
            <a:endParaRPr kumimoji="1"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矩形 2"/>
          <p:cNvSpPr/>
          <p:nvPr/>
        </p:nvSpPr>
        <p:spPr bwMode="auto">
          <a:xfrm>
            <a:off x="3779838" y="3573463"/>
            <a:ext cx="1439863" cy="71913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cs"/>
              </a:rPr>
              <a:t>程序设计语言</a:t>
            </a:r>
            <a:endParaRPr kumimoji="1"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圆角矩形 5"/>
          <p:cNvSpPr/>
          <p:nvPr/>
        </p:nvSpPr>
        <p:spPr bwMode="auto">
          <a:xfrm>
            <a:off x="3132138" y="5013325"/>
            <a:ext cx="2663825" cy="8636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cs"/>
              </a:rPr>
              <a:t>计算机执行</a:t>
            </a:r>
            <a:endParaRPr kumimoji="1"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173" name="下箭头 3"/>
          <p:cNvSpPr/>
          <p:nvPr/>
        </p:nvSpPr>
        <p:spPr>
          <a:xfrm>
            <a:off x="4284663" y="2924175"/>
            <a:ext cx="358775" cy="576263"/>
          </a:xfrm>
          <a:prstGeom prst="downArrow">
            <a:avLst>
              <a:gd name="adj1" fmla="val 50000"/>
              <a:gd name="adj2" fmla="val 50186"/>
            </a:avLst>
          </a:prstGeom>
          <a:solidFill>
            <a:schemeClr val="accent1"/>
          </a:solidFill>
          <a:ln w="9525" cap="flat" cmpd="sng">
            <a:solidFill>
              <a:schemeClr val="tx1"/>
            </a:solidFill>
            <a:prstDash val="solid"/>
            <a:round/>
            <a:headEnd type="none" w="med" len="med"/>
            <a:tailEnd type="none" w="med" len="med"/>
          </a:ln>
        </p:spPr>
        <p:txBody>
          <a:bodyPr anchor="t" anchorCtr="0"/>
          <a:p>
            <a:pPr algn="ctr"/>
            <a:endParaRPr lang="zh-CN" altLang="en-US" dirty="0">
              <a:latin typeface="Times New Roman" panose="02020603050405020304" pitchFamily="18" charset="0"/>
              <a:ea typeface="宋体" panose="02010600030101010101" pitchFamily="2" charset="-122"/>
            </a:endParaRPr>
          </a:p>
        </p:txBody>
      </p:sp>
      <p:sp>
        <p:nvSpPr>
          <p:cNvPr id="7174" name="下箭头 4"/>
          <p:cNvSpPr/>
          <p:nvPr/>
        </p:nvSpPr>
        <p:spPr>
          <a:xfrm>
            <a:off x="4284663" y="4292600"/>
            <a:ext cx="358775" cy="720725"/>
          </a:xfrm>
          <a:prstGeom prst="downArrow">
            <a:avLst>
              <a:gd name="adj1" fmla="val 50000"/>
              <a:gd name="adj2" fmla="val 50211"/>
            </a:avLst>
          </a:prstGeom>
          <a:solidFill>
            <a:schemeClr val="accent1"/>
          </a:solidFill>
          <a:ln w="9525" cap="flat" cmpd="sng">
            <a:solidFill>
              <a:schemeClr val="tx1"/>
            </a:solidFill>
            <a:prstDash val="solid"/>
            <a:round/>
            <a:headEnd type="none" w="med" len="med"/>
            <a:tailEnd type="none" w="med" len="med"/>
          </a:ln>
        </p:spPr>
        <p:txBody>
          <a:bodyPr anchor="t" anchorCtr="0"/>
          <a:p>
            <a:pPr algn="ctr"/>
            <a:endParaRPr lang="zh-CN" altLang="en-US" dirty="0">
              <a:latin typeface="Times New Roman" panose="02020603050405020304" pitchFamily="18" charset="0"/>
              <a:ea typeface="宋体" panose="02010600030101010101" pitchFamily="2" charset="-122"/>
            </a:endParaRPr>
          </a:p>
        </p:txBody>
      </p:sp>
      <p:sp>
        <p:nvSpPr>
          <p:cNvPr id="7175" name="矩形 6"/>
          <p:cNvSpPr/>
          <p:nvPr/>
        </p:nvSpPr>
        <p:spPr>
          <a:xfrm>
            <a:off x="5818188" y="3479800"/>
            <a:ext cx="2609850" cy="1200150"/>
          </a:xfrm>
          <a:prstGeom prst="rect">
            <a:avLst/>
          </a:prstGeom>
          <a:noFill/>
          <a:ln w="9525">
            <a:noFill/>
          </a:ln>
        </p:spPr>
        <p:txBody>
          <a:bodyPr anchor="t" anchorCtr="0">
            <a:spAutoFit/>
          </a:bodyPr>
          <a:p>
            <a:r>
              <a:rPr lang="zh-CN" altLang="en-US" dirty="0">
                <a:solidFill>
                  <a:srgbClr val="FF0000"/>
                </a:solidFill>
                <a:latin typeface="Times New Roman" panose="02020603050405020304" pitchFamily="18" charset="0"/>
                <a:ea typeface="宋体" panose="02010600030101010101" pitchFamily="2" charset="-122"/>
              </a:rPr>
              <a:t>描述算法问题，计算机实现双重目的</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7176" name="文本框 4"/>
          <p:cNvSpPr txBox="1"/>
          <p:nvPr/>
        </p:nvSpPr>
        <p:spPr>
          <a:xfrm>
            <a:off x="2266950" y="2981325"/>
            <a:ext cx="2089150" cy="460375"/>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sym typeface="宋体" panose="02010600030101010101" pitchFamily="2" charset="-122"/>
              </a:rPr>
              <a:t>数据（结构）</a:t>
            </a:r>
            <a:endParaRPr lang="zh-CN" altLang="en-US">
              <a:latin typeface="Times New Roman" panose="02020603050405020304" pitchFamily="18" charset="0"/>
              <a:ea typeface="宋体" panose="02010600030101010101" pitchFamily="2" charset="-122"/>
            </a:endParaRPr>
          </a:p>
        </p:txBody>
      </p:sp>
      <p:sp>
        <p:nvSpPr>
          <p:cNvPr id="7177" name="文本框 6"/>
          <p:cNvSpPr txBox="1"/>
          <p:nvPr/>
        </p:nvSpPr>
        <p:spPr>
          <a:xfrm>
            <a:off x="4787900" y="3019425"/>
            <a:ext cx="792163" cy="460375"/>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sym typeface="宋体" panose="02010600030101010101" pitchFamily="2" charset="-122"/>
              </a:rPr>
              <a:t>算法</a:t>
            </a:r>
            <a:endParaRPr lang="zh-CN" altLang="en-US">
              <a:latin typeface="Times New Roman" panose="02020603050405020304" pitchFamily="18" charset="0"/>
              <a:ea typeface="宋体" panose="02010600030101010101" pitchFamily="2" charset="-122"/>
            </a:endParaRPr>
          </a:p>
        </p:txBody>
      </p:sp>
      <p:sp>
        <p:nvSpPr>
          <p:cNvPr id="7178" name="文本框 7"/>
          <p:cNvSpPr txBox="1"/>
          <p:nvPr/>
        </p:nvSpPr>
        <p:spPr>
          <a:xfrm>
            <a:off x="4643438" y="4437063"/>
            <a:ext cx="792162" cy="460375"/>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编译</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1</a:t>
            </a:r>
            <a:r>
              <a:rPr lang="zh-CN" altLang="en-US" u="sng" dirty="0">
                <a:solidFill>
                  <a:srgbClr val="FF0000"/>
                </a:solidFill>
              </a:rPr>
              <a:t>．</a:t>
            </a:r>
            <a:r>
              <a:rPr lang="en-US" altLang="zh-CN" u="sng" dirty="0">
                <a:solidFill>
                  <a:srgbClr val="FF0000"/>
                </a:solidFill>
              </a:rPr>
              <a:t>3 </a:t>
            </a:r>
            <a:r>
              <a:rPr lang="zh-CN" altLang="en-US" u="sng" dirty="0">
                <a:solidFill>
                  <a:srgbClr val="FF0000"/>
                </a:solidFill>
              </a:rPr>
              <a:t>程序的层次结构</a:t>
            </a:r>
            <a:endParaRPr lang="zh-CN" altLang="en-US" u="sng" dirty="0">
              <a:solidFill>
                <a:srgbClr val="FF0000"/>
              </a:solidFill>
            </a:endParaRPr>
          </a:p>
        </p:txBody>
      </p:sp>
      <p:graphicFrame>
        <p:nvGraphicFramePr>
          <p:cNvPr id="38914" name="Object 6"/>
          <p:cNvGraphicFramePr>
            <a:graphicFrameLocks noGrp="1" noChangeAspect="1"/>
          </p:cNvGraphicFramePr>
          <p:nvPr>
            <p:ph type="pic" idx="1"/>
          </p:nvPr>
        </p:nvGraphicFramePr>
        <p:xfrm>
          <a:off x="1162050" y="1704975"/>
          <a:ext cx="6781800" cy="4191000"/>
        </p:xfrm>
        <a:graphic>
          <a:graphicData uri="http://schemas.openxmlformats.org/presentationml/2006/ole">
            <mc:AlternateContent xmlns:mc="http://schemas.openxmlformats.org/markup-compatibility/2006">
              <mc:Choice xmlns:v="urn:schemas-microsoft-com:vml" Requires="v">
                <p:oleObj spid="_x0000_s3077" name="" r:id="rId1" imgW="5162550" imgH="4686300" progId="OrgPlusWOPX.4">
                  <p:embed/>
                </p:oleObj>
              </mc:Choice>
              <mc:Fallback>
                <p:oleObj name="" r:id="rId1" imgW="5162550" imgH="4686300" progId="OrgPlusWOPX.4">
                  <p:embed/>
                  <p:pic>
                    <p:nvPicPr>
                      <p:cNvPr id="0" name="图片 3076"/>
                      <p:cNvPicPr/>
                      <p:nvPr/>
                    </p:nvPicPr>
                    <p:blipFill>
                      <a:blip r:embed="rId2"/>
                      <a:stretch>
                        <a:fillRect/>
                      </a:stretch>
                    </p:blipFill>
                    <p:spPr>
                      <a:xfrm>
                        <a:off x="1162050" y="1704975"/>
                        <a:ext cx="6781800" cy="4191000"/>
                      </a:xfrm>
                      <a:prstGeom prst="rect">
                        <a:avLst/>
                      </a:prstGeom>
                      <a:solidFill>
                        <a:srgbClr val="FF7C80"/>
                      </a:solidFill>
                      <a:ln>
                        <a:solidFill>
                          <a:schemeClr val="hlink"/>
                        </a:solid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2 </a:t>
            </a:r>
            <a:r>
              <a:rPr lang="zh-CN" altLang="en-US" u="sng" dirty="0">
                <a:solidFill>
                  <a:srgbClr val="FF0000"/>
                </a:solidFill>
              </a:rPr>
              <a:t>高级语言的一般特性</a:t>
            </a:r>
            <a:br>
              <a:rPr lang="zh-CN" altLang="en-US" dirty="0"/>
            </a:br>
            <a:endParaRPr lang="zh-CN" altLang="en-US" dirty="0"/>
          </a:p>
        </p:txBody>
      </p:sp>
      <p:sp>
        <p:nvSpPr>
          <p:cNvPr id="40962" name="Rectangle 3"/>
          <p:cNvSpPr>
            <a:spLocks noGrp="1"/>
          </p:cNvSpPr>
          <p:nvPr>
            <p:ph idx="1"/>
          </p:nvPr>
        </p:nvSpPr>
        <p:spPr>
          <a:xfrm>
            <a:off x="685800" y="1676400"/>
            <a:ext cx="7772400" cy="4419600"/>
          </a:xfrm>
        </p:spPr>
        <p:txBody>
          <a:bodyPr vert="horz" wrap="square" lIns="91440" tIns="45720" rIns="91440" bIns="45720" anchor="t" anchorCtr="0"/>
          <a:p>
            <a:pPr algn="just" eaLnBrk="1" hangingPunct="1"/>
            <a:r>
              <a:rPr lang="en-US" altLang="zh-CN" dirty="0"/>
              <a:t>2</a:t>
            </a:r>
            <a:r>
              <a:rPr lang="zh-CN" altLang="en-US" dirty="0"/>
              <a:t>．</a:t>
            </a:r>
            <a:r>
              <a:rPr lang="en-US" altLang="zh-CN" dirty="0"/>
              <a:t>2</a:t>
            </a:r>
            <a:r>
              <a:rPr lang="zh-CN" altLang="en-US" dirty="0"/>
              <a:t>．</a:t>
            </a:r>
            <a:r>
              <a:rPr lang="en-US" altLang="zh-CN" dirty="0"/>
              <a:t>1 </a:t>
            </a:r>
            <a:r>
              <a:rPr lang="zh-CN" altLang="en-US" dirty="0"/>
              <a:t>高级语言的分类</a:t>
            </a:r>
            <a:endParaRPr lang="zh-CN" altLang="en-US" dirty="0"/>
          </a:p>
          <a:p>
            <a:pPr algn="just" eaLnBrk="1" hangingPunct="1"/>
            <a:endParaRPr lang="zh-CN" altLang="en-US" dirty="0"/>
          </a:p>
          <a:p>
            <a:pPr algn="just" eaLnBrk="1" hangingPunct="1"/>
            <a:r>
              <a:rPr lang="en-US" altLang="zh-CN" dirty="0"/>
              <a:t>2</a:t>
            </a:r>
            <a:r>
              <a:rPr lang="zh-CN" altLang="en-US" dirty="0"/>
              <a:t>．</a:t>
            </a:r>
            <a:r>
              <a:rPr lang="en-US" altLang="zh-CN" dirty="0"/>
              <a:t>2</a:t>
            </a:r>
            <a:r>
              <a:rPr lang="zh-CN" altLang="en-US" dirty="0"/>
              <a:t>．</a:t>
            </a:r>
            <a:r>
              <a:rPr lang="en-US" altLang="zh-CN" dirty="0"/>
              <a:t>2 </a:t>
            </a:r>
            <a:r>
              <a:rPr lang="zh-CN" altLang="en-US" dirty="0"/>
              <a:t>程序结构</a:t>
            </a:r>
            <a:endParaRPr lang="zh-CN" altLang="en-US" dirty="0"/>
          </a:p>
          <a:p>
            <a:pPr algn="just" eaLnBrk="1" hangingPunct="1"/>
            <a:endParaRPr lang="zh-CN" altLang="en-US" dirty="0"/>
          </a:p>
          <a:p>
            <a:pPr algn="just" eaLnBrk="1" hangingPunct="1"/>
            <a:r>
              <a:rPr lang="en-US" altLang="zh-CN" dirty="0"/>
              <a:t>2</a:t>
            </a:r>
            <a:r>
              <a:rPr lang="zh-CN" altLang="en-US" dirty="0"/>
              <a:t>．</a:t>
            </a:r>
            <a:r>
              <a:rPr lang="en-US" altLang="zh-CN" dirty="0"/>
              <a:t>2</a:t>
            </a:r>
            <a:r>
              <a:rPr lang="zh-CN" altLang="en-US" dirty="0"/>
              <a:t>．</a:t>
            </a:r>
            <a:r>
              <a:rPr lang="en-US" altLang="zh-CN" dirty="0"/>
              <a:t>3 </a:t>
            </a:r>
            <a:r>
              <a:rPr lang="zh-CN" altLang="en-US" dirty="0"/>
              <a:t>数据类型和操作</a:t>
            </a:r>
            <a:endParaRPr lang="zh-CN" altLang="en-US" dirty="0"/>
          </a:p>
          <a:p>
            <a:pPr algn="just" eaLnBrk="1" hangingPunct="1"/>
            <a:endParaRPr lang="zh-CN" altLang="en-US" dirty="0"/>
          </a:p>
          <a:p>
            <a:pPr algn="just" eaLnBrk="1" hangingPunct="1"/>
            <a:r>
              <a:rPr lang="en-US" altLang="zh-CN" dirty="0"/>
              <a:t>2</a:t>
            </a:r>
            <a:r>
              <a:rPr lang="zh-CN" altLang="en-US" dirty="0"/>
              <a:t>．</a:t>
            </a:r>
            <a:r>
              <a:rPr lang="en-US" altLang="zh-CN" dirty="0"/>
              <a:t>2</a:t>
            </a:r>
            <a:r>
              <a:rPr lang="zh-CN" altLang="en-US" dirty="0"/>
              <a:t>．</a:t>
            </a:r>
            <a:r>
              <a:rPr lang="en-US" altLang="zh-CN" dirty="0"/>
              <a:t>4 </a:t>
            </a:r>
            <a:r>
              <a:rPr lang="zh-CN" altLang="en-US" dirty="0"/>
              <a:t>语句与控制结构</a:t>
            </a:r>
            <a:endParaRPr lang="zh-CN" altLang="en-US" dirty="0"/>
          </a:p>
          <a:p>
            <a:pPr eaLnBrk="1" hangingPunct="1"/>
            <a:endParaRPr lang="en-US" altLang="zh-CN" dirty="0"/>
          </a:p>
        </p:txBody>
      </p:sp>
      <p:sp>
        <p:nvSpPr>
          <p:cNvPr id="2" name="矩形 1"/>
          <p:cNvSpPr/>
          <p:nvPr/>
        </p:nvSpPr>
        <p:spPr>
          <a:xfrm>
            <a:off x="7235825" y="3789363"/>
            <a:ext cx="141605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共同特征</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高级语言的分类</a:t>
            </a:r>
            <a:r>
              <a:rPr lang="en-US" altLang="zh-CN" u="sng" dirty="0">
                <a:solidFill>
                  <a:srgbClr val="FF0000"/>
                </a:solidFill>
                <a:latin typeface="宋体" panose="02010600030101010101" pitchFamily="2" charset="-122"/>
              </a:rPr>
              <a:t>:1,2</a:t>
            </a:r>
            <a:endParaRPr lang="en-US" altLang="zh-CN" u="sng" dirty="0">
              <a:solidFill>
                <a:srgbClr val="FF0000"/>
              </a:solidFill>
              <a:latin typeface="宋体" panose="02010600030101010101" pitchFamily="2" charset="-122"/>
            </a:endParaRPr>
          </a:p>
        </p:txBody>
      </p:sp>
      <p:sp>
        <p:nvSpPr>
          <p:cNvPr id="43010" name="Rectangle 3"/>
          <p:cNvSpPr>
            <a:spLocks noGrp="1"/>
          </p:cNvSpPr>
          <p:nvPr>
            <p:ph sz="half" idx="1"/>
          </p:nvPr>
        </p:nvSpPr>
        <p:spPr/>
        <p:txBody>
          <a:bodyPr vert="horz" wrap="square" lIns="91440" tIns="45720" rIns="91440" bIns="45720" anchor="t" anchorCtr="0"/>
          <a:p>
            <a:pPr eaLnBrk="1" hangingPunct="1">
              <a:buClrTx/>
              <a:buSzTx/>
              <a:buFontTx/>
              <a:buNone/>
            </a:pPr>
            <a:r>
              <a:rPr kumimoji="1" lang="en-US" altLang="zh-CN" dirty="0">
                <a:latin typeface="+mn-lt"/>
                <a:ea typeface="+mn-ea"/>
                <a:cs typeface="+mn-cs"/>
              </a:rPr>
              <a:t>(1) </a:t>
            </a:r>
            <a:r>
              <a:rPr kumimoji="1" lang="zh-CN" altLang="en-US" dirty="0">
                <a:latin typeface="+mn-lt"/>
                <a:ea typeface="+mn-ea"/>
                <a:cs typeface="+mn-cs"/>
              </a:rPr>
              <a:t>过程式</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dirty="0">
                <a:solidFill>
                  <a:srgbClr val="660066"/>
                </a:solidFill>
                <a:latin typeface="+mn-lt"/>
                <a:ea typeface="+mn-ea"/>
                <a:cs typeface="+mn-cs"/>
              </a:rPr>
              <a:t>Imperative Language</a:t>
            </a:r>
            <a:endParaRPr kumimoji="1" lang="en-US" altLang="zh-CN" dirty="0">
              <a:solidFill>
                <a:srgbClr val="660066"/>
              </a:solidFill>
              <a:latin typeface="+mn-lt"/>
              <a:ea typeface="+mn-ea"/>
              <a:cs typeface="+mn-cs"/>
            </a:endParaRPr>
          </a:p>
          <a:p>
            <a:pPr eaLnBrk="1" hangingPunct="1">
              <a:buClrTx/>
              <a:buSzTx/>
              <a:buFontTx/>
              <a:buNone/>
            </a:pPr>
            <a:endParaRPr kumimoji="1" lang="en-US" altLang="zh-CN" dirty="0">
              <a:latin typeface="+mn-lt"/>
              <a:ea typeface="+mn-ea"/>
              <a:cs typeface="+mn-cs"/>
            </a:endParaRPr>
          </a:p>
          <a:p>
            <a:pPr eaLnBrk="1" hangingPunct="1">
              <a:buClrTx/>
              <a:buSzTx/>
              <a:buFontTx/>
            </a:pPr>
            <a:r>
              <a:rPr kumimoji="1" lang="zh-CN" altLang="en-US" dirty="0">
                <a:latin typeface="+mn-lt"/>
                <a:ea typeface="+mn-ea"/>
                <a:cs typeface="+mn-cs"/>
              </a:rPr>
              <a:t>形式</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zh-CN" altLang="en-US" sz="2400" dirty="0">
                <a:solidFill>
                  <a:srgbClr val="660066"/>
                </a:solidFill>
                <a:latin typeface="+mn-lt"/>
                <a:ea typeface="+mn-ea"/>
                <a:cs typeface="+mn-cs"/>
              </a:rPr>
              <a:t>语句序列</a:t>
            </a:r>
            <a:endParaRPr kumimoji="1" lang="zh-CN" altLang="en-US" sz="2400" dirty="0">
              <a:solidFill>
                <a:srgbClr val="660066"/>
              </a:solidFill>
              <a:latin typeface="+mn-lt"/>
              <a:ea typeface="+mn-ea"/>
              <a:cs typeface="+mn-cs"/>
            </a:endParaRPr>
          </a:p>
          <a:p>
            <a:pPr eaLnBrk="1" hangingPunct="1">
              <a:buClrTx/>
              <a:buSzTx/>
              <a:buFontTx/>
              <a:buNone/>
            </a:pPr>
            <a:endParaRPr kumimoji="1" lang="zh-CN" altLang="en-US" sz="2400" dirty="0">
              <a:latin typeface="+mn-lt"/>
              <a:ea typeface="+mn-ea"/>
              <a:cs typeface="+mn-cs"/>
            </a:endParaRPr>
          </a:p>
          <a:p>
            <a:pPr eaLnBrk="1" hangingPunct="1">
              <a:buClrTx/>
              <a:buSzTx/>
              <a:buFontTx/>
            </a:pPr>
            <a:r>
              <a:rPr kumimoji="1" lang="zh-CN" altLang="en-US" dirty="0">
                <a:latin typeface="+mn-lt"/>
                <a:ea typeface="+mn-ea"/>
                <a:cs typeface="+mn-cs"/>
              </a:rPr>
              <a:t>举例</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dirty="0">
                <a:solidFill>
                  <a:srgbClr val="660066"/>
                </a:solidFill>
                <a:latin typeface="+mn-lt"/>
                <a:ea typeface="+mn-ea"/>
                <a:cs typeface="+mn-cs"/>
              </a:rPr>
              <a:t>Fortran</a:t>
            </a:r>
            <a:r>
              <a:rPr kumimoji="1" lang="zh-CN" altLang="en-US" dirty="0">
                <a:solidFill>
                  <a:srgbClr val="660066"/>
                </a:solidFill>
                <a:latin typeface="+mn-lt"/>
                <a:ea typeface="+mn-ea"/>
                <a:cs typeface="+mn-cs"/>
              </a:rPr>
              <a:t>、</a:t>
            </a:r>
            <a:r>
              <a:rPr kumimoji="1" lang="en-US" altLang="zh-CN" dirty="0">
                <a:solidFill>
                  <a:srgbClr val="660066"/>
                </a:solidFill>
                <a:latin typeface="+mn-lt"/>
                <a:ea typeface="+mn-ea"/>
                <a:cs typeface="+mn-cs"/>
              </a:rPr>
              <a:t>C</a:t>
            </a:r>
            <a:r>
              <a:rPr kumimoji="1" lang="zh-CN" altLang="en-US" dirty="0">
                <a:solidFill>
                  <a:srgbClr val="660066"/>
                </a:solidFill>
                <a:latin typeface="+mn-lt"/>
                <a:ea typeface="+mn-ea"/>
                <a:cs typeface="+mn-cs"/>
              </a:rPr>
              <a:t>、</a:t>
            </a:r>
            <a:r>
              <a:rPr kumimoji="1" lang="en-US" altLang="zh-CN" dirty="0">
                <a:solidFill>
                  <a:srgbClr val="660066"/>
                </a:solidFill>
                <a:latin typeface="+mn-lt"/>
                <a:ea typeface="+mn-ea"/>
                <a:cs typeface="+mn-cs"/>
              </a:rPr>
              <a:t>Pascal</a:t>
            </a:r>
            <a:r>
              <a:rPr kumimoji="1" lang="en-US" altLang="zh-CN" dirty="0">
                <a:latin typeface="+mn-lt"/>
                <a:ea typeface="+mn-ea"/>
                <a:cs typeface="+mn-cs"/>
              </a:rPr>
              <a:t> </a:t>
            </a:r>
            <a:endParaRPr kumimoji="1" lang="en-US" altLang="zh-CN" dirty="0">
              <a:latin typeface="+mn-lt"/>
              <a:ea typeface="+mn-ea"/>
              <a:cs typeface="+mn-cs"/>
            </a:endParaRPr>
          </a:p>
        </p:txBody>
      </p:sp>
      <p:sp>
        <p:nvSpPr>
          <p:cNvPr id="43011" name="Rectangle 4"/>
          <p:cNvSpPr>
            <a:spLocks noGrp="1"/>
          </p:cNvSpPr>
          <p:nvPr>
            <p:ph sz="half" idx="2"/>
          </p:nvPr>
        </p:nvSpPr>
        <p:spPr/>
        <p:txBody>
          <a:bodyPr vert="horz" wrap="square" lIns="91440" tIns="45720" rIns="91440" bIns="45720" anchor="t" anchorCtr="0"/>
          <a:p>
            <a:pPr eaLnBrk="1" hangingPunct="1">
              <a:buClrTx/>
              <a:buSzTx/>
              <a:buFontTx/>
              <a:buNone/>
            </a:pPr>
            <a:r>
              <a:rPr kumimoji="1" lang="en-US" altLang="zh-CN" dirty="0">
                <a:latin typeface="+mn-lt"/>
                <a:ea typeface="+mn-ea"/>
                <a:cs typeface="+mn-cs"/>
              </a:rPr>
              <a:t>(2) </a:t>
            </a:r>
            <a:r>
              <a:rPr kumimoji="1" lang="zh-CN" altLang="en-US" dirty="0">
                <a:latin typeface="+mn-lt"/>
                <a:ea typeface="+mn-ea"/>
                <a:cs typeface="+mn-cs"/>
              </a:rPr>
              <a:t>应用式</a:t>
            </a:r>
            <a:r>
              <a:rPr kumimoji="1" lang="en-US" altLang="zh-CN" dirty="0">
                <a:latin typeface="+mn-lt"/>
                <a:ea typeface="+mn-ea"/>
                <a:cs typeface="+mn-cs"/>
              </a:rPr>
              <a:t>(</a:t>
            </a:r>
            <a:r>
              <a:rPr kumimoji="1" lang="zh-CN" altLang="en-US" dirty="0">
                <a:solidFill>
                  <a:srgbClr val="FF0000"/>
                </a:solidFill>
                <a:latin typeface="+mn-lt"/>
                <a:ea typeface="+mn-ea"/>
                <a:cs typeface="+mn-cs"/>
              </a:rPr>
              <a:t>函数式</a:t>
            </a:r>
            <a:r>
              <a:rPr kumimoji="1" lang="en-US" altLang="zh-CN" dirty="0">
                <a:latin typeface="+mn-lt"/>
                <a:ea typeface="+mn-ea"/>
                <a:cs typeface="+mn-cs"/>
              </a:rPr>
              <a:t>)</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dirty="0">
                <a:solidFill>
                  <a:srgbClr val="660066"/>
                </a:solidFill>
                <a:latin typeface="+mn-lt"/>
                <a:ea typeface="+mn-ea"/>
                <a:cs typeface="+mn-cs"/>
              </a:rPr>
              <a:t>Applicative Language</a:t>
            </a:r>
            <a:endParaRPr kumimoji="1" lang="en-US" altLang="zh-CN"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    </a:t>
            </a:r>
            <a:r>
              <a:rPr kumimoji="1" lang="en-US" altLang="zh-CN" dirty="0">
                <a:solidFill>
                  <a:srgbClr val="FF0000"/>
                </a:solidFill>
                <a:latin typeface="+mn-lt"/>
                <a:ea typeface="+mn-ea"/>
                <a:cs typeface="+mn-cs"/>
              </a:rPr>
              <a:t>(Functional)</a:t>
            </a:r>
            <a:endParaRPr kumimoji="1" lang="en-US" altLang="zh-CN" dirty="0">
              <a:solidFill>
                <a:srgbClr val="FF0000"/>
              </a:solidFill>
              <a:latin typeface="+mn-lt"/>
              <a:ea typeface="+mn-ea"/>
              <a:cs typeface="+mn-cs"/>
            </a:endParaRPr>
          </a:p>
          <a:p>
            <a:pPr eaLnBrk="1" hangingPunct="1">
              <a:buClrTx/>
              <a:buSzTx/>
              <a:buFontTx/>
            </a:pPr>
            <a:r>
              <a:rPr kumimoji="1" lang="zh-CN" altLang="en-US" dirty="0">
                <a:latin typeface="+mn-lt"/>
                <a:ea typeface="+mn-ea"/>
                <a:cs typeface="+mn-cs"/>
              </a:rPr>
              <a:t>形式</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dirty="0">
                <a:solidFill>
                  <a:srgbClr val="660066"/>
                </a:solidFill>
                <a:latin typeface="+mn-lt"/>
                <a:ea typeface="+mn-ea"/>
                <a:cs typeface="+mn-cs"/>
              </a:rPr>
              <a:t>func1(…f(n))</a:t>
            </a:r>
            <a:endParaRPr kumimoji="1" lang="en-US" altLang="zh-CN" dirty="0">
              <a:solidFill>
                <a:srgbClr val="660066"/>
              </a:solidFill>
              <a:latin typeface="+mn-lt"/>
              <a:ea typeface="+mn-ea"/>
              <a:cs typeface="+mn-cs"/>
            </a:endParaRPr>
          </a:p>
          <a:p>
            <a:pPr eaLnBrk="1" hangingPunct="1">
              <a:buClrTx/>
              <a:buSzTx/>
              <a:buFontTx/>
              <a:buNone/>
            </a:pPr>
            <a:endParaRPr kumimoji="1" lang="en-US" altLang="zh-CN" sz="1800" dirty="0">
              <a:latin typeface="+mn-lt"/>
              <a:ea typeface="+mn-ea"/>
              <a:cs typeface="+mn-cs"/>
            </a:endParaRPr>
          </a:p>
          <a:p>
            <a:pPr eaLnBrk="1" hangingPunct="1">
              <a:buClrTx/>
              <a:buSzTx/>
              <a:buFontTx/>
            </a:pPr>
            <a:r>
              <a:rPr kumimoji="1" lang="zh-CN" altLang="en-US" dirty="0">
                <a:latin typeface="+mn-lt"/>
                <a:ea typeface="+mn-ea"/>
                <a:cs typeface="+mn-cs"/>
              </a:rPr>
              <a:t>举例</a:t>
            </a:r>
            <a:endParaRPr kumimoji="1" lang="zh-CN" altLang="en-US" dirty="0">
              <a:latin typeface="+mn-lt"/>
              <a:ea typeface="+mn-ea"/>
              <a:cs typeface="+mn-cs"/>
            </a:endParaRPr>
          </a:p>
          <a:p>
            <a:pPr eaLnBrk="1" hangingPunct="1">
              <a:buClrTx/>
              <a:buSzTx/>
              <a:buFontTx/>
              <a:buNone/>
            </a:pPr>
            <a:r>
              <a:rPr kumimoji="1" lang="zh-CN" altLang="en-US" dirty="0">
                <a:solidFill>
                  <a:srgbClr val="FF0000"/>
                </a:solidFill>
                <a:latin typeface="+mn-lt"/>
                <a:ea typeface="+mn-ea"/>
                <a:cs typeface="+mn-cs"/>
              </a:rPr>
              <a:t>    </a:t>
            </a:r>
            <a:r>
              <a:rPr kumimoji="1" lang="en-US" altLang="zh-CN" dirty="0">
                <a:solidFill>
                  <a:srgbClr val="660066"/>
                </a:solidFill>
                <a:latin typeface="+mn-lt"/>
                <a:ea typeface="+mn-ea"/>
                <a:cs typeface="+mn-cs"/>
              </a:rPr>
              <a:t>Lisp</a:t>
            </a:r>
            <a:r>
              <a:rPr kumimoji="1" lang="zh-CN" altLang="en-US" dirty="0">
                <a:solidFill>
                  <a:srgbClr val="660066"/>
                </a:solidFill>
                <a:latin typeface="+mn-lt"/>
                <a:ea typeface="+mn-ea"/>
                <a:cs typeface="+mn-cs"/>
              </a:rPr>
              <a:t>、</a:t>
            </a:r>
            <a:r>
              <a:rPr kumimoji="1" lang="en-US" altLang="zh-CN" dirty="0">
                <a:solidFill>
                  <a:srgbClr val="FF0000"/>
                </a:solidFill>
                <a:latin typeface="+mn-lt"/>
                <a:ea typeface="+mn-ea"/>
                <a:cs typeface="+mn-cs"/>
              </a:rPr>
              <a:t>ML/CAML</a:t>
            </a:r>
            <a:endParaRPr kumimoji="1" lang="en-US" altLang="zh-CN" dirty="0">
              <a:solidFill>
                <a:srgbClr val="FF0000"/>
              </a:solidFill>
              <a:latin typeface="+mn-lt"/>
              <a:ea typeface="+mn-ea"/>
              <a:cs typeface="+mn-cs"/>
            </a:endParaRPr>
          </a:p>
          <a:p>
            <a:pPr eaLnBrk="1" hangingPunct="1">
              <a:buClrTx/>
              <a:buSzTx/>
              <a:buFontTx/>
              <a:buNone/>
            </a:pPr>
            <a:r>
              <a:rPr kumimoji="1" lang="en-US" altLang="zh-CN" dirty="0">
                <a:solidFill>
                  <a:srgbClr val="FF0000"/>
                </a:solidFill>
                <a:latin typeface="+mn-lt"/>
                <a:ea typeface="+mn-ea"/>
                <a:cs typeface="+mn-cs"/>
              </a:rPr>
              <a:t>    Coq</a:t>
            </a:r>
            <a:endParaRPr kumimoji="1" lang="en-US" altLang="zh-CN" dirty="0">
              <a:solidFill>
                <a:srgbClr val="FF0000"/>
              </a:solidFill>
              <a:latin typeface="+mn-lt"/>
              <a:ea typeface="+mn-ea"/>
              <a:cs typeface="+mn-cs"/>
            </a:endParaRPr>
          </a:p>
        </p:txBody>
      </p:sp>
      <p:pic>
        <p:nvPicPr>
          <p:cNvPr id="43012" name="Picture 6" descr="http://www.cl.cam.ac.uk/archive/rm135/10.jpg"/>
          <p:cNvPicPr>
            <a:picLocks noChangeAspect="1"/>
          </p:cNvPicPr>
          <p:nvPr/>
        </p:nvPicPr>
        <p:blipFill>
          <a:blip r:embed="rId1"/>
          <a:stretch>
            <a:fillRect/>
          </a:stretch>
        </p:blipFill>
        <p:spPr>
          <a:xfrm>
            <a:off x="7956550" y="4797425"/>
            <a:ext cx="979488" cy="1465263"/>
          </a:xfrm>
          <a:prstGeom prst="rect">
            <a:avLst/>
          </a:prstGeom>
          <a:noFill/>
          <a:ln w="9525">
            <a:noFill/>
          </a:ln>
        </p:spPr>
      </p:pic>
      <p:sp>
        <p:nvSpPr>
          <p:cNvPr id="43013" name="矩形 1"/>
          <p:cNvSpPr/>
          <p:nvPr/>
        </p:nvSpPr>
        <p:spPr>
          <a:xfrm>
            <a:off x="7950200" y="6278563"/>
            <a:ext cx="1158875" cy="306387"/>
          </a:xfrm>
          <a:prstGeom prst="rect">
            <a:avLst/>
          </a:prstGeom>
          <a:noFill/>
          <a:ln w="9525">
            <a:noFill/>
          </a:ln>
        </p:spPr>
        <p:txBody>
          <a:bodyPr wrap="none" anchor="t" anchorCtr="0">
            <a:spAutoFit/>
          </a:bodyPr>
          <a:p>
            <a:r>
              <a:rPr lang="en-US" altLang="zh-CN" sz="1400" dirty="0">
                <a:solidFill>
                  <a:srgbClr val="FF0000"/>
                </a:solidFill>
                <a:latin typeface="Times New Roman" panose="02020603050405020304" pitchFamily="18" charset="0"/>
                <a:ea typeface="宋体" panose="02010600030101010101" pitchFamily="2" charset="-122"/>
              </a:rPr>
              <a:t>Robin Milner</a:t>
            </a:r>
            <a:endParaRPr lang="zh-CN" altLang="en-US" sz="1400" dirty="0">
              <a:solidFill>
                <a:srgbClr val="FF0000"/>
              </a:solidFill>
              <a:latin typeface="Times New Roman" panose="02020603050405020304" pitchFamily="18" charset="0"/>
              <a:ea typeface="宋体" panose="02010600030101010101" pitchFamily="2" charset="-122"/>
            </a:endParaRPr>
          </a:p>
        </p:txBody>
      </p:sp>
      <p:sp>
        <p:nvSpPr>
          <p:cNvPr id="43014" name="矩形 1"/>
          <p:cNvSpPr/>
          <p:nvPr/>
        </p:nvSpPr>
        <p:spPr>
          <a:xfrm>
            <a:off x="1042988" y="6096000"/>
            <a:ext cx="2722562" cy="706438"/>
          </a:xfrm>
          <a:prstGeom prst="rect">
            <a:avLst/>
          </a:prstGeom>
          <a:noFill/>
          <a:ln w="9525">
            <a:noFill/>
          </a:ln>
        </p:spPr>
        <p:txBody>
          <a:bodyPr wrap="none"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模拟冯诺依曼机器</a:t>
            </a:r>
            <a:endParaRPr lang="zh-CN" altLang="en-US" sz="2000" dirty="0">
              <a:solidFill>
                <a:srgbClr val="FF0000"/>
              </a:solidFill>
              <a:latin typeface="Times New Roman" panose="02020603050405020304" pitchFamily="18" charset="0"/>
              <a:ea typeface="宋体" panose="02010600030101010101" pitchFamily="2" charset="-122"/>
            </a:endParaRPr>
          </a:p>
          <a:p>
            <a:r>
              <a:rPr lang="zh-CN" altLang="en-US" sz="2000" dirty="0">
                <a:solidFill>
                  <a:srgbClr val="FF0000"/>
                </a:solidFill>
                <a:latin typeface="Times New Roman" panose="02020603050405020304" pitchFamily="18" charset="0"/>
                <a:ea typeface="宋体" panose="02010600030101010101" pitchFamily="2" charset="-122"/>
              </a:rPr>
              <a:t>图灵机等价于递归函数</a:t>
            </a:r>
            <a:endParaRPr lang="en-US" altLang="zh-CN"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高级语言的分类</a:t>
            </a:r>
            <a:r>
              <a:rPr lang="en-US" altLang="zh-CN" u="sng" dirty="0">
                <a:solidFill>
                  <a:srgbClr val="FF0000"/>
                </a:solidFill>
                <a:latin typeface="宋体" panose="02010600030101010101" pitchFamily="2" charset="-122"/>
              </a:rPr>
              <a:t>:3,4</a:t>
            </a:r>
            <a:endParaRPr lang="en-US" altLang="zh-CN" u="sng" dirty="0">
              <a:solidFill>
                <a:srgbClr val="FF0000"/>
              </a:solidFill>
              <a:latin typeface="宋体" panose="02010600030101010101" pitchFamily="2" charset="-122"/>
            </a:endParaRPr>
          </a:p>
        </p:txBody>
      </p:sp>
      <p:sp>
        <p:nvSpPr>
          <p:cNvPr id="45058" name="Rectangle 3"/>
          <p:cNvSpPr>
            <a:spLocks noGrp="1"/>
          </p:cNvSpPr>
          <p:nvPr>
            <p:ph sz="half" idx="1"/>
          </p:nvPr>
        </p:nvSpPr>
        <p:spPr/>
        <p:txBody>
          <a:bodyPr vert="horz" wrap="square" lIns="91440" tIns="45720" rIns="91440" bIns="45720" anchor="t" anchorCtr="0"/>
          <a:p>
            <a:pPr eaLnBrk="1" hangingPunct="1">
              <a:buClrTx/>
              <a:buSzTx/>
              <a:buFontTx/>
              <a:buNone/>
            </a:pPr>
            <a:r>
              <a:rPr kumimoji="1" lang="en-US" altLang="zh-CN" sz="2400" dirty="0">
                <a:latin typeface="+mn-lt"/>
                <a:ea typeface="+mn-ea"/>
                <a:cs typeface="+mn-cs"/>
              </a:rPr>
              <a:t>(3) </a:t>
            </a:r>
            <a:r>
              <a:rPr kumimoji="1" lang="zh-CN" altLang="en-US" sz="2400" dirty="0">
                <a:latin typeface="+mn-lt"/>
                <a:ea typeface="+mn-ea"/>
                <a:cs typeface="+mn-cs"/>
              </a:rPr>
              <a:t>基于规则</a:t>
            </a:r>
            <a:endParaRPr kumimoji="1" lang="zh-CN" altLang="en-US" sz="2400" dirty="0">
              <a:latin typeface="+mn-lt"/>
              <a:ea typeface="+mn-ea"/>
              <a:cs typeface="+mn-cs"/>
            </a:endParaRPr>
          </a:p>
          <a:p>
            <a:pPr eaLnBrk="1" hangingPunct="1">
              <a:buClrTx/>
              <a:buSzTx/>
              <a:buFontTx/>
              <a:buNone/>
            </a:pPr>
            <a:r>
              <a:rPr kumimoji="1" lang="zh-CN" altLang="en-US" sz="2400" dirty="0">
                <a:latin typeface="+mn-lt"/>
                <a:ea typeface="+mn-ea"/>
                <a:cs typeface="+mn-cs"/>
              </a:rPr>
              <a:t>     </a:t>
            </a:r>
            <a:r>
              <a:rPr kumimoji="1" lang="en-US" altLang="zh-CN" sz="2000" dirty="0">
                <a:solidFill>
                  <a:srgbClr val="660066"/>
                </a:solidFill>
                <a:latin typeface="+mn-lt"/>
                <a:ea typeface="+mn-ea"/>
                <a:cs typeface="+mn-cs"/>
              </a:rPr>
              <a:t>Rule Based Lang.</a:t>
            </a:r>
            <a:endParaRPr kumimoji="1" lang="en-US" altLang="zh-CN" sz="2000" dirty="0">
              <a:solidFill>
                <a:srgbClr val="660066"/>
              </a:solidFill>
              <a:latin typeface="+mn-lt"/>
              <a:ea typeface="+mn-ea"/>
              <a:cs typeface="+mn-cs"/>
            </a:endParaRPr>
          </a:p>
          <a:p>
            <a:pPr eaLnBrk="1" hangingPunct="1">
              <a:buClrTx/>
              <a:buSzTx/>
              <a:buFontTx/>
              <a:buNone/>
            </a:pPr>
            <a:endParaRPr kumimoji="1" lang="en-US" altLang="zh-CN" sz="2400" dirty="0">
              <a:latin typeface="+mn-lt"/>
              <a:ea typeface="+mn-ea"/>
              <a:cs typeface="+mn-cs"/>
            </a:endParaRPr>
          </a:p>
          <a:p>
            <a:pPr eaLnBrk="1" hangingPunct="1">
              <a:buClrTx/>
              <a:buSzTx/>
              <a:buFontTx/>
            </a:pPr>
            <a:r>
              <a:rPr kumimoji="1" lang="zh-CN" altLang="en-US" sz="2400" dirty="0">
                <a:latin typeface="+mn-lt"/>
                <a:ea typeface="+mn-ea"/>
                <a:cs typeface="+mn-cs"/>
              </a:rPr>
              <a:t>形式</a:t>
            </a:r>
            <a:endParaRPr kumimoji="1" lang="zh-CN" altLang="en-US" sz="2400" dirty="0">
              <a:latin typeface="+mn-lt"/>
              <a:ea typeface="+mn-ea"/>
              <a:cs typeface="+mn-cs"/>
            </a:endParaRPr>
          </a:p>
          <a:p>
            <a:pPr eaLnBrk="1" hangingPunct="1">
              <a:buClrTx/>
              <a:buSzTx/>
              <a:buFontTx/>
              <a:buNone/>
            </a:pPr>
            <a:r>
              <a:rPr kumimoji="1" lang="zh-CN" altLang="en-US" sz="2400" dirty="0">
                <a:latin typeface="+mn-lt"/>
                <a:ea typeface="+mn-ea"/>
                <a:cs typeface="+mn-cs"/>
              </a:rPr>
              <a:t>    </a:t>
            </a:r>
            <a:r>
              <a:rPr kumimoji="1" lang="en-US" altLang="zh-CN" sz="2400" dirty="0">
                <a:solidFill>
                  <a:srgbClr val="660066"/>
                </a:solidFill>
                <a:latin typeface="+mn-lt"/>
                <a:ea typeface="+mn-ea"/>
                <a:cs typeface="+mn-cs"/>
              </a:rPr>
              <a:t>bird(x):-fly(x) &amp; feather(x)</a:t>
            </a:r>
            <a:endParaRPr kumimoji="1" lang="en-US" altLang="zh-CN" sz="2400" dirty="0">
              <a:solidFill>
                <a:srgbClr val="660066"/>
              </a:solidFill>
              <a:latin typeface="+mn-lt"/>
              <a:ea typeface="+mn-ea"/>
              <a:cs typeface="+mn-cs"/>
            </a:endParaRPr>
          </a:p>
          <a:p>
            <a:pPr eaLnBrk="1" hangingPunct="1">
              <a:buClrTx/>
              <a:buSzTx/>
              <a:buFontTx/>
              <a:buNone/>
            </a:pPr>
            <a:endParaRPr kumimoji="1" lang="en-US" altLang="zh-CN" sz="2400" dirty="0">
              <a:solidFill>
                <a:srgbClr val="660066"/>
              </a:solidFill>
              <a:latin typeface="+mn-lt"/>
              <a:ea typeface="+mn-ea"/>
              <a:cs typeface="+mn-cs"/>
            </a:endParaRPr>
          </a:p>
          <a:p>
            <a:pPr eaLnBrk="1" hangingPunct="1">
              <a:buClrTx/>
              <a:buSzTx/>
              <a:buFontTx/>
            </a:pPr>
            <a:r>
              <a:rPr kumimoji="1" lang="zh-CN" altLang="en-US" sz="2400" dirty="0">
                <a:latin typeface="+mn-lt"/>
                <a:ea typeface="+mn-ea"/>
                <a:cs typeface="+mn-cs"/>
              </a:rPr>
              <a:t>举例</a:t>
            </a:r>
            <a:endParaRPr kumimoji="1" lang="zh-CN" altLang="en-US" sz="2400" dirty="0">
              <a:latin typeface="+mn-lt"/>
              <a:ea typeface="+mn-ea"/>
              <a:cs typeface="+mn-cs"/>
            </a:endParaRPr>
          </a:p>
          <a:p>
            <a:pPr eaLnBrk="1" hangingPunct="1">
              <a:buClrTx/>
              <a:buSzTx/>
              <a:buFontTx/>
              <a:buNone/>
            </a:pPr>
            <a:r>
              <a:rPr kumimoji="1" lang="zh-CN" altLang="en-US" sz="2400" dirty="0">
                <a:latin typeface="+mn-lt"/>
                <a:ea typeface="+mn-ea"/>
                <a:cs typeface="+mn-cs"/>
              </a:rPr>
              <a:t>    </a:t>
            </a:r>
            <a:r>
              <a:rPr kumimoji="1" lang="en-US" altLang="zh-CN" sz="2400" dirty="0">
                <a:solidFill>
                  <a:srgbClr val="660066"/>
                </a:solidFill>
                <a:latin typeface="+mn-lt"/>
                <a:ea typeface="+mn-ea"/>
                <a:cs typeface="+mn-cs"/>
              </a:rPr>
              <a:t>Prolog</a:t>
            </a:r>
            <a:endParaRPr kumimoji="1" lang="en-US" altLang="zh-CN" sz="2400" dirty="0">
              <a:solidFill>
                <a:srgbClr val="660066"/>
              </a:solidFill>
              <a:latin typeface="+mn-lt"/>
              <a:ea typeface="+mn-ea"/>
              <a:cs typeface="+mn-cs"/>
            </a:endParaRPr>
          </a:p>
        </p:txBody>
      </p:sp>
      <p:sp>
        <p:nvSpPr>
          <p:cNvPr id="45059" name="Rectangle 4"/>
          <p:cNvSpPr>
            <a:spLocks noGrp="1"/>
          </p:cNvSpPr>
          <p:nvPr>
            <p:ph sz="half" idx="2"/>
          </p:nvPr>
        </p:nvSpPr>
        <p:spPr/>
        <p:txBody>
          <a:bodyPr vert="horz" wrap="square" lIns="91440" tIns="45720" rIns="91440" bIns="45720" anchor="t" anchorCtr="0"/>
          <a:p>
            <a:pPr eaLnBrk="1" hangingPunct="1">
              <a:buClrTx/>
              <a:buSzTx/>
              <a:buFontTx/>
              <a:buNone/>
            </a:pPr>
            <a:r>
              <a:rPr kumimoji="1" lang="en-US" altLang="zh-CN" dirty="0">
                <a:latin typeface="+mn-lt"/>
                <a:ea typeface="+mn-ea"/>
                <a:cs typeface="+mn-cs"/>
              </a:rPr>
              <a:t>(4) </a:t>
            </a:r>
            <a:r>
              <a:rPr kumimoji="1" lang="zh-CN" altLang="en-US" dirty="0">
                <a:latin typeface="+mn-lt"/>
                <a:ea typeface="+mn-ea"/>
                <a:cs typeface="+mn-cs"/>
              </a:rPr>
              <a:t>面向对象</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sz="2400" dirty="0">
                <a:latin typeface="+mn-lt"/>
                <a:ea typeface="+mn-ea"/>
                <a:cs typeface="+mn-cs"/>
              </a:rPr>
              <a:t>Object Oriented Lang.</a:t>
            </a:r>
            <a:endParaRPr kumimoji="1" lang="en-US" altLang="zh-CN" sz="2400" dirty="0">
              <a:latin typeface="+mn-lt"/>
              <a:ea typeface="+mn-ea"/>
              <a:cs typeface="+mn-cs"/>
            </a:endParaRPr>
          </a:p>
          <a:p>
            <a:pPr eaLnBrk="1" hangingPunct="1">
              <a:buClrTx/>
              <a:buSzTx/>
              <a:buFontTx/>
              <a:buNone/>
            </a:pPr>
            <a:endParaRPr kumimoji="1" lang="en-US" altLang="zh-CN" dirty="0">
              <a:latin typeface="+mn-lt"/>
              <a:ea typeface="+mn-ea"/>
              <a:cs typeface="+mn-cs"/>
            </a:endParaRPr>
          </a:p>
          <a:p>
            <a:pPr eaLnBrk="1" hangingPunct="1">
              <a:buClrTx/>
              <a:buSzTx/>
              <a:buFontTx/>
            </a:pPr>
            <a:r>
              <a:rPr kumimoji="1" lang="zh-CN" altLang="en-US" dirty="0">
                <a:latin typeface="+mn-lt"/>
                <a:ea typeface="+mn-ea"/>
                <a:cs typeface="+mn-cs"/>
              </a:rPr>
              <a:t>形式</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endParaRPr kumimoji="1" lang="zh-CN" altLang="en-US" dirty="0">
              <a:latin typeface="+mn-lt"/>
              <a:ea typeface="+mn-ea"/>
              <a:cs typeface="+mn-cs"/>
            </a:endParaRPr>
          </a:p>
          <a:p>
            <a:pPr eaLnBrk="1" hangingPunct="1">
              <a:buClrTx/>
              <a:buSzTx/>
              <a:buFontTx/>
            </a:pPr>
            <a:r>
              <a:rPr kumimoji="1" lang="zh-CN" altLang="en-US" dirty="0">
                <a:latin typeface="+mn-lt"/>
                <a:ea typeface="+mn-ea"/>
                <a:cs typeface="+mn-cs"/>
              </a:rPr>
              <a:t>举例</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en-US" altLang="zh-CN" sz="2400" dirty="0">
                <a:solidFill>
                  <a:srgbClr val="660066"/>
                </a:solidFill>
                <a:latin typeface="+mn-lt"/>
                <a:ea typeface="+mn-ea"/>
                <a:cs typeface="+mn-cs"/>
              </a:rPr>
              <a:t>Smalltalk</a:t>
            </a:r>
            <a:r>
              <a:rPr kumimoji="1" lang="zh-CN" altLang="en-US" sz="2400" dirty="0">
                <a:solidFill>
                  <a:srgbClr val="660066"/>
                </a:solidFill>
                <a:latin typeface="+mn-lt"/>
                <a:ea typeface="+mn-ea"/>
                <a:cs typeface="+mn-cs"/>
              </a:rPr>
              <a:t>、</a:t>
            </a:r>
            <a:r>
              <a:rPr kumimoji="1" lang="en-US" altLang="zh-CN" sz="2400" dirty="0">
                <a:solidFill>
                  <a:srgbClr val="660066"/>
                </a:solidFill>
                <a:latin typeface="+mn-lt"/>
                <a:ea typeface="+mn-ea"/>
                <a:cs typeface="+mn-cs"/>
              </a:rPr>
              <a:t>C++</a:t>
            </a:r>
            <a:r>
              <a:rPr kumimoji="1" lang="zh-CN" altLang="en-US" sz="2400" dirty="0">
                <a:solidFill>
                  <a:srgbClr val="660066"/>
                </a:solidFill>
                <a:latin typeface="+mn-lt"/>
                <a:ea typeface="+mn-ea"/>
                <a:cs typeface="+mn-cs"/>
              </a:rPr>
              <a:t>、</a:t>
            </a:r>
            <a:r>
              <a:rPr kumimoji="1" lang="en-US" altLang="zh-CN" sz="2400" dirty="0">
                <a:solidFill>
                  <a:srgbClr val="660066"/>
                </a:solidFill>
                <a:latin typeface="+mn-lt"/>
                <a:ea typeface="+mn-ea"/>
                <a:cs typeface="+mn-cs"/>
              </a:rPr>
              <a:t>Java</a:t>
            </a:r>
            <a:endParaRPr kumimoji="1" lang="en-US" altLang="zh-CN" sz="2400" dirty="0">
              <a:solidFill>
                <a:srgbClr val="660066"/>
              </a:solidFill>
              <a:latin typeface="+mn-lt"/>
              <a:ea typeface="+mn-ea"/>
              <a:cs typeface="+mn-cs"/>
            </a:endParaRPr>
          </a:p>
        </p:txBody>
      </p:sp>
      <p:sp>
        <p:nvSpPr>
          <p:cNvPr id="2" name="矩形 1"/>
          <p:cNvSpPr/>
          <p:nvPr/>
        </p:nvSpPr>
        <p:spPr>
          <a:xfrm>
            <a:off x="2771775" y="5732463"/>
            <a:ext cx="4568825" cy="8302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还有其他分类吗？</a:t>
            </a:r>
            <a:endParaRPr lang="zh-CN" altLang="en-US"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R</a:t>
            </a:r>
            <a:r>
              <a:rPr lang="zh-CN" altLang="en-US" dirty="0">
                <a:solidFill>
                  <a:srgbClr val="FF0000"/>
                </a:solidFill>
                <a:latin typeface="Times New Roman" panose="02020603050405020304" pitchFamily="18" charset="0"/>
                <a:ea typeface="宋体" panose="02010600030101010101" pitchFamily="2" charset="-122"/>
              </a:rPr>
              <a:t>语言，</a:t>
            </a:r>
            <a:r>
              <a:rPr lang="en-US" altLang="zh-CN" dirty="0">
                <a:solidFill>
                  <a:srgbClr val="FF0000"/>
                </a:solidFill>
                <a:latin typeface="Times New Roman" panose="02020603050405020304" pitchFamily="18" charset="0"/>
                <a:ea typeface="宋体" panose="02010600030101010101" pitchFamily="2" charset="-122"/>
              </a:rPr>
              <a:t>Julia</a:t>
            </a:r>
            <a:r>
              <a:rPr lang="zh-CN" altLang="en-US" dirty="0">
                <a:solidFill>
                  <a:srgbClr val="FF0000"/>
                </a:solidFill>
                <a:latin typeface="Times New Roman" panose="02020603050405020304" pitchFamily="18" charset="0"/>
                <a:ea typeface="宋体" panose="02010600030101010101" pitchFamily="2" charset="-122"/>
              </a:rPr>
              <a:t>语言，</a:t>
            </a:r>
            <a:r>
              <a:rPr lang="en-US" altLang="zh-CN" dirty="0">
                <a:solidFill>
                  <a:srgbClr val="FF0000"/>
                </a:solidFill>
                <a:latin typeface="Times New Roman" panose="02020603050405020304" pitchFamily="18" charset="0"/>
                <a:ea typeface="宋体" panose="02010600030101010101" pitchFamily="2" charset="-122"/>
              </a:rPr>
              <a:t>Python</a:t>
            </a:r>
            <a:r>
              <a:rPr lang="zh-CN" altLang="en-US" dirty="0">
                <a:solidFill>
                  <a:srgbClr val="FF0000"/>
                </a:solidFill>
                <a:latin typeface="Times New Roman" panose="02020603050405020304" pitchFamily="18" charset="0"/>
                <a:ea typeface="宋体" panose="02010600030101010101" pitchFamily="2" charset="-122"/>
              </a:rPr>
              <a:t>语言？</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6300788" y="4076700"/>
            <a:ext cx="2646362" cy="461963"/>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面向对象的特征？</a:t>
            </a:r>
            <a:endParaRPr lang="en-US" altLang="zh-CN"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0"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609600" y="609600"/>
            <a:ext cx="7772400" cy="11430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latin typeface="宋体" panose="02010600030101010101" pitchFamily="2" charset="-122"/>
              </a:rPr>
              <a:t>程序结构</a:t>
            </a:r>
            <a:r>
              <a:rPr lang="zh-CN" altLang="en-US" u="sng" dirty="0">
                <a:solidFill>
                  <a:srgbClr val="FF0000"/>
                </a:solidFill>
              </a:rPr>
              <a:t> </a:t>
            </a:r>
            <a:r>
              <a:rPr lang="en-US" altLang="zh-CN" u="sng" dirty="0">
                <a:solidFill>
                  <a:srgbClr val="FF0000"/>
                </a:solidFill>
              </a:rPr>
              <a:t>:Fortran</a:t>
            </a:r>
            <a:endParaRPr lang="en-US" altLang="zh-CN" u="sng" dirty="0">
              <a:solidFill>
                <a:srgbClr val="FF0000"/>
              </a:solidFill>
            </a:endParaRPr>
          </a:p>
        </p:txBody>
      </p:sp>
      <p:sp>
        <p:nvSpPr>
          <p:cNvPr id="16387" name="Rectangle 5"/>
          <p:cNvSpPr>
            <a:spLocks noGrp="1" noChangeArrowheads="1"/>
          </p:cNvSpPr>
          <p:nvPr>
            <p:ph sz="half" idx="1"/>
          </p:nvPr>
        </p:nvSpPr>
        <p:spPr/>
        <p:txBody>
          <a:bodyPr vert="horz" wrap="square" lIns="91440" tIns="45720" rIns="91440" bIns="45720" numCol="1" anchor="t" anchorCtr="0" compatLnSpc="1"/>
          <a:lstStyle/>
          <a:p>
            <a:pPr marL="533400" marR="0" lvl="0" indent="-53340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sng" strike="noStrike" kern="0" cap="none" spc="0" normalizeH="0" baseline="0" noProof="0" dirty="0" smtClean="0">
                <a:ln>
                  <a:noFill/>
                </a:ln>
                <a:solidFill>
                  <a:srgbClr val="FF0000"/>
                </a:solidFill>
                <a:effectLst/>
                <a:uLnTx/>
                <a:uFillTx/>
                <a:latin typeface="+mn-lt"/>
                <a:ea typeface="+mn-ea"/>
                <a:cs typeface="+mn-cs"/>
              </a:rPr>
              <a:t>Program Main</a:t>
            </a:r>
            <a:endParaRPr kumimoji="1" lang="en-US" altLang="zh-CN" sz="2800" b="1" i="0" u="sng" strike="noStrike" kern="0" cap="none" spc="0" normalizeH="0" baseline="0" noProof="0" dirty="0" smtClean="0">
              <a:ln>
                <a:noFill/>
              </a:ln>
              <a:solidFill>
                <a:srgbClr val="FF0000"/>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Read(I,J)</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Call max(I,J,K)</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Write(100,K)</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Format(…)</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Tx/>
              <a:buSzTx/>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end</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Tx/>
              <a:buSzTx/>
              <a:buFontTx/>
              <a:buNone/>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107" name="Rectangle 6"/>
          <p:cNvSpPr>
            <a:spLocks noGrp="1"/>
          </p:cNvSpPr>
          <p:nvPr>
            <p:ph sz="half" idx="2"/>
          </p:nvPr>
        </p:nvSpPr>
        <p:spPr/>
        <p:txBody>
          <a:bodyPr vert="horz" wrap="square" lIns="91440" tIns="45720" rIns="91440" bIns="45720" anchor="t" anchorCtr="0"/>
          <a:p>
            <a:pPr eaLnBrk="1" hangingPunct="1">
              <a:buClrTx/>
              <a:buSzTx/>
              <a:buFontTx/>
              <a:buNone/>
            </a:pPr>
            <a:r>
              <a:rPr kumimoji="1" lang="en-US" altLang="zh-CN" dirty="0">
                <a:solidFill>
                  <a:srgbClr val="000099"/>
                </a:solidFill>
                <a:latin typeface="+mn-lt"/>
                <a:ea typeface="+mn-ea"/>
                <a:cs typeface="+mn-cs"/>
              </a:rPr>
              <a:t>      </a:t>
            </a:r>
            <a:r>
              <a:rPr kumimoji="1" lang="en-US" altLang="zh-CN" u="sng" dirty="0">
                <a:solidFill>
                  <a:srgbClr val="FF0000"/>
                </a:solidFill>
                <a:latin typeface="+mn-lt"/>
                <a:ea typeface="+mn-ea"/>
                <a:cs typeface="+mn-cs"/>
              </a:rPr>
              <a:t>subroutine</a:t>
            </a:r>
            <a:r>
              <a:rPr kumimoji="1" lang="en-US" altLang="zh-CN" dirty="0">
                <a:solidFill>
                  <a:srgbClr val="FF0000"/>
                </a:solidFill>
                <a:latin typeface="+mn-lt"/>
                <a:ea typeface="+mn-ea"/>
                <a:cs typeface="+mn-cs"/>
              </a:rPr>
              <a:t> </a:t>
            </a:r>
            <a:r>
              <a:rPr kumimoji="1" lang="en-US" altLang="zh-CN" dirty="0">
                <a:solidFill>
                  <a:srgbClr val="000099"/>
                </a:solidFill>
                <a:latin typeface="+mn-lt"/>
                <a:ea typeface="+mn-ea"/>
                <a:cs typeface="+mn-cs"/>
              </a:rPr>
              <a:t>max(x,y,z)</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integer x,y,z</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if x&gt;y then </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z</a:t>
            </a:r>
            <a:r>
              <a:rPr kumimoji="1" lang="zh-CN" altLang="en-US" dirty="0">
                <a:solidFill>
                  <a:srgbClr val="000099"/>
                </a:solidFill>
                <a:latin typeface="+mn-lt"/>
                <a:ea typeface="+mn-ea"/>
                <a:cs typeface="+mn-cs"/>
              </a:rPr>
              <a:t>＝</a:t>
            </a:r>
            <a:r>
              <a:rPr kumimoji="1" lang="en-US" altLang="zh-CN" dirty="0">
                <a:solidFill>
                  <a:srgbClr val="000099"/>
                </a:solidFill>
                <a:latin typeface="+mn-lt"/>
                <a:ea typeface="+mn-ea"/>
                <a:cs typeface="+mn-cs"/>
              </a:rPr>
              <a:t>x</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else</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z </a:t>
            </a:r>
            <a:r>
              <a:rPr kumimoji="1" lang="zh-CN" altLang="en-US" dirty="0">
                <a:solidFill>
                  <a:srgbClr val="000099"/>
                </a:solidFill>
                <a:latin typeface="+mn-lt"/>
                <a:ea typeface="+mn-ea"/>
                <a:cs typeface="+mn-cs"/>
              </a:rPr>
              <a:t>＝</a:t>
            </a:r>
            <a:r>
              <a:rPr kumimoji="1" lang="en-US" altLang="zh-CN" dirty="0">
                <a:solidFill>
                  <a:srgbClr val="000099"/>
                </a:solidFill>
                <a:latin typeface="+mn-lt"/>
                <a:ea typeface="+mn-ea"/>
                <a:cs typeface="+mn-cs"/>
              </a:rPr>
              <a:t>y</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end</a:t>
            </a:r>
            <a:endParaRPr kumimoji="1" lang="en-US" altLang="zh-CN" dirty="0">
              <a:solidFill>
                <a:srgbClr val="000099"/>
              </a:solidFill>
              <a:latin typeface="+mn-lt"/>
              <a:ea typeface="+mn-ea"/>
              <a:cs typeface="+mn-cs"/>
            </a:endParaRPr>
          </a:p>
        </p:txBody>
      </p:sp>
      <p:sp>
        <p:nvSpPr>
          <p:cNvPr id="2" name="矩形 1"/>
          <p:cNvSpPr/>
          <p:nvPr/>
        </p:nvSpPr>
        <p:spPr>
          <a:xfrm>
            <a:off x="684213" y="5635625"/>
            <a:ext cx="8107362" cy="1198563"/>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主程序，子程序（可以独立编译，为什么？）</a:t>
            </a:r>
            <a:endParaRPr lang="zh-CN" altLang="en-US" dirty="0">
              <a:solidFill>
                <a:srgbClr val="FF0000"/>
              </a:solidFill>
              <a:latin typeface="Times New Roman" panose="02020603050405020304" pitchFamily="18" charset="0"/>
              <a:ea typeface="宋体" panose="02010600030101010101" pitchFamily="2" charset="-122"/>
            </a:endParaRPr>
          </a:p>
          <a:p>
            <a:r>
              <a:rPr lang="zh-CN" altLang="en-US" dirty="0">
                <a:solidFill>
                  <a:srgbClr val="FF0000"/>
                </a:solidFill>
                <a:latin typeface="Times New Roman" panose="02020603050405020304" pitchFamily="18" charset="0"/>
                <a:ea typeface="宋体" panose="02010600030101010101" pitchFamily="2" charset="-122"/>
              </a:rPr>
              <a:t>不同子程序中的变量，即使相同名称，也代表不同存储单元</a:t>
            </a:r>
            <a:endParaRPr lang="zh-CN" altLang="en-US"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Common block</a:t>
            </a:r>
            <a:endParaRPr lang="en-US" altLang="zh-CN"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latin typeface="宋体" panose="02010600030101010101" pitchFamily="2" charset="-122"/>
              </a:rPr>
              <a:t>程序结构</a:t>
            </a:r>
            <a:r>
              <a:rPr lang="zh-CN" altLang="en-US" u="sng" dirty="0">
                <a:solidFill>
                  <a:srgbClr val="FF0000"/>
                </a:solidFill>
              </a:rPr>
              <a:t> </a:t>
            </a:r>
            <a:r>
              <a:rPr lang="en-US" altLang="zh-CN" u="sng" dirty="0">
                <a:solidFill>
                  <a:srgbClr val="FF0000"/>
                </a:solidFill>
              </a:rPr>
              <a:t>:C</a:t>
            </a:r>
            <a:endParaRPr lang="en-US" altLang="zh-CN" u="sng" dirty="0">
              <a:solidFill>
                <a:srgbClr val="FF0000"/>
              </a:solidFill>
            </a:endParaRPr>
          </a:p>
        </p:txBody>
      </p:sp>
      <p:sp>
        <p:nvSpPr>
          <p:cNvPr id="49154" name="Rectangle 3"/>
          <p:cNvSpPr>
            <a:spLocks noGrp="1"/>
          </p:cNvSpPr>
          <p:nvPr>
            <p:ph sz="half" idx="1"/>
          </p:nvPr>
        </p:nvSpPr>
        <p:spPr>
          <a:xfrm>
            <a:off x="685800" y="1981200"/>
            <a:ext cx="3962400" cy="4114800"/>
          </a:xfrm>
        </p:spPr>
        <p:txBody>
          <a:bodyPr vert="horz" wrap="square" lIns="91440" tIns="45720" rIns="91440" bIns="45720" anchor="t" anchorCtr="0"/>
          <a:p>
            <a:pPr eaLnBrk="1" hangingPunct="1">
              <a:buClrTx/>
              <a:buSzTx/>
              <a:buFontTx/>
              <a:buNone/>
            </a:pPr>
            <a:r>
              <a:rPr kumimoji="1" lang="en-US" altLang="zh-CN" u="sng" dirty="0">
                <a:latin typeface="+mn-lt"/>
                <a:ea typeface="+mn-ea"/>
                <a:cs typeface="+mn-cs"/>
              </a:rPr>
              <a:t>main</a:t>
            </a:r>
            <a:r>
              <a:rPr kumimoji="1" lang="en-US" altLang="zh-CN" dirty="0">
                <a:latin typeface="+mn-lt"/>
                <a:ea typeface="+mn-ea"/>
                <a:cs typeface="+mn-cs"/>
              </a:rPr>
              <a:t>( )</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  int a,b,c;</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  scanf(“%d,%d”,&amp;a,&amp;b);</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  c = max(a,b);</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  printf(“max=%d”,c);</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a:t>
            </a:r>
            <a:endParaRPr kumimoji="1" lang="en-US" altLang="zh-CN" dirty="0">
              <a:latin typeface="+mn-lt"/>
              <a:ea typeface="+mn-ea"/>
              <a:cs typeface="+mn-cs"/>
            </a:endParaRPr>
          </a:p>
        </p:txBody>
      </p:sp>
      <p:sp>
        <p:nvSpPr>
          <p:cNvPr id="49155" name="Rectangle 4"/>
          <p:cNvSpPr>
            <a:spLocks noGrp="1"/>
          </p:cNvSpPr>
          <p:nvPr>
            <p:ph sz="half" idx="2"/>
          </p:nvPr>
        </p:nvSpPr>
        <p:spPr>
          <a:xfrm>
            <a:off x="4572000" y="1828800"/>
            <a:ext cx="3810000" cy="4114800"/>
          </a:xfrm>
        </p:spPr>
        <p:txBody>
          <a:bodyPr vert="horz" wrap="square" lIns="91440" tIns="45720" rIns="91440" bIns="45720" anchor="t" anchorCtr="0"/>
          <a:p>
            <a:pPr eaLnBrk="1" hangingPunct="1">
              <a:buClrTx/>
              <a:buSzTx/>
              <a:buFontTx/>
              <a:buNone/>
            </a:pPr>
            <a:r>
              <a:rPr kumimoji="1" lang="en-US" altLang="zh-CN" u="sng" dirty="0">
                <a:solidFill>
                  <a:srgbClr val="000099"/>
                </a:solidFill>
                <a:latin typeface="+mn-lt"/>
                <a:ea typeface="+mn-ea"/>
                <a:cs typeface="+mn-cs"/>
              </a:rPr>
              <a:t>int max </a:t>
            </a:r>
            <a:r>
              <a:rPr kumimoji="1" lang="en-US" altLang="zh-CN" dirty="0">
                <a:solidFill>
                  <a:srgbClr val="000099"/>
                </a:solidFill>
                <a:latin typeface="+mn-lt"/>
                <a:ea typeface="+mn-ea"/>
                <a:cs typeface="+mn-cs"/>
              </a:rPr>
              <a:t>(x,y);</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int x,y;</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int z;</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if (x&gt;y) z=x;</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else z=y;</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   return(z);</a:t>
            </a:r>
            <a:endParaRPr kumimoji="1" lang="en-US" altLang="zh-CN" dirty="0">
              <a:solidFill>
                <a:srgbClr val="000099"/>
              </a:solidFill>
              <a:latin typeface="+mn-lt"/>
              <a:ea typeface="+mn-ea"/>
              <a:cs typeface="+mn-cs"/>
            </a:endParaRPr>
          </a:p>
          <a:p>
            <a:pPr eaLnBrk="1" hangingPunct="1">
              <a:buClrTx/>
              <a:buSzTx/>
              <a:buFontTx/>
              <a:buNone/>
            </a:pPr>
            <a:r>
              <a:rPr kumimoji="1" lang="en-US" altLang="zh-CN" dirty="0">
                <a:solidFill>
                  <a:srgbClr val="000099"/>
                </a:solidFill>
                <a:latin typeface="+mn-lt"/>
                <a:ea typeface="+mn-ea"/>
                <a:cs typeface="+mn-cs"/>
              </a:rPr>
              <a:t>}</a:t>
            </a:r>
            <a:endParaRPr kumimoji="1" lang="en-US" altLang="zh-CN" dirty="0">
              <a:solidFill>
                <a:srgbClr val="000099"/>
              </a:solidFill>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latin typeface="宋体" panose="02010600030101010101" pitchFamily="2" charset="-122"/>
              </a:rPr>
              <a:t>程序结构</a:t>
            </a:r>
            <a:r>
              <a:rPr lang="zh-CN" altLang="en-US" u="sng" dirty="0">
                <a:solidFill>
                  <a:srgbClr val="FF0000"/>
                </a:solidFill>
              </a:rPr>
              <a:t> </a:t>
            </a:r>
            <a:r>
              <a:rPr lang="en-US" altLang="zh-CN" u="sng" dirty="0">
                <a:solidFill>
                  <a:srgbClr val="FF0000"/>
                </a:solidFill>
                <a:sym typeface="Wingdings" panose="05000000000000000000" pitchFamily="2" charset="2"/>
              </a:rPr>
              <a:t>:Pascal</a:t>
            </a:r>
            <a:endParaRPr lang="en-US" altLang="zh-CN" u="sng" dirty="0">
              <a:solidFill>
                <a:srgbClr val="FF0000"/>
              </a:solidFill>
              <a:sym typeface="Wingdings" panose="05000000000000000000" pitchFamily="2" charset="2"/>
            </a:endParaRPr>
          </a:p>
        </p:txBody>
      </p:sp>
      <p:sp>
        <p:nvSpPr>
          <p:cNvPr id="50178" name="Rectangle 4"/>
          <p:cNvSpPr>
            <a:spLocks noGrp="1"/>
          </p:cNvSpPr>
          <p:nvPr>
            <p:ph sz="half" idx="2"/>
          </p:nvPr>
        </p:nvSpPr>
        <p:spPr>
          <a:xfrm>
            <a:off x="1471613" y="1844675"/>
            <a:ext cx="3810000" cy="4114800"/>
          </a:xfrm>
        </p:spPr>
        <p:txBody>
          <a:bodyPr vert="horz" wrap="square" lIns="91440" tIns="45720" rIns="91440" bIns="45720" anchor="t" anchorCtr="0"/>
          <a:p>
            <a:pPr eaLnBrk="1" hangingPunct="1">
              <a:buClrTx/>
              <a:buSzTx/>
              <a:buFontTx/>
              <a:buNone/>
            </a:pPr>
            <a:r>
              <a:rPr kumimoji="1" lang="en-US" altLang="zh-CN" sz="1800" u="sng" dirty="0">
                <a:solidFill>
                  <a:schemeClr val="accent2"/>
                </a:solidFill>
                <a:latin typeface="+mn-lt"/>
                <a:ea typeface="+mn-ea"/>
                <a:cs typeface="+mn-cs"/>
              </a:rPr>
              <a:t>Program</a:t>
            </a:r>
            <a:r>
              <a:rPr kumimoji="1" lang="en-US" altLang="zh-CN" sz="1800" dirty="0">
                <a:solidFill>
                  <a:schemeClr val="accent2"/>
                </a:solidFill>
                <a:latin typeface="+mn-lt"/>
                <a:ea typeface="+mn-ea"/>
                <a:cs typeface="+mn-cs"/>
              </a:rPr>
              <a:t> main</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u="sng" dirty="0">
                <a:solidFill>
                  <a:schemeClr val="accent2"/>
                </a:solidFill>
                <a:latin typeface="+mn-lt"/>
                <a:ea typeface="+mn-ea"/>
                <a:cs typeface="+mn-cs"/>
              </a:rPr>
              <a:t>Procedure</a:t>
            </a:r>
            <a:r>
              <a:rPr kumimoji="1" lang="en-US" altLang="zh-CN" sz="1800" dirty="0">
                <a:solidFill>
                  <a:schemeClr val="accent2"/>
                </a:solidFill>
                <a:latin typeface="+mn-lt"/>
                <a:ea typeface="+mn-ea"/>
                <a:cs typeface="+mn-cs"/>
              </a:rPr>
              <a:t> P1;</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u="sng" dirty="0">
                <a:solidFill>
                  <a:schemeClr val="accent2"/>
                </a:solidFill>
                <a:latin typeface="+mn-lt"/>
                <a:ea typeface="+mn-ea"/>
                <a:cs typeface="+mn-cs"/>
              </a:rPr>
              <a:t>Procedure</a:t>
            </a:r>
            <a:r>
              <a:rPr kumimoji="1" lang="en-US" altLang="zh-CN" sz="1800" dirty="0">
                <a:solidFill>
                  <a:schemeClr val="accent2"/>
                </a:solidFill>
                <a:latin typeface="+mn-lt"/>
                <a:ea typeface="+mn-ea"/>
                <a:cs typeface="+mn-cs"/>
              </a:rPr>
              <a:t> P11;</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Begin</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rgbClr val="FF0000"/>
                </a:solidFill>
                <a:latin typeface="+mn-lt"/>
                <a:ea typeface="+mn-ea"/>
                <a:cs typeface="+mn-cs"/>
              </a:rPr>
              <a:t>X:integer; </a:t>
            </a:r>
            <a:r>
              <a:rPr kumimoji="1" lang="zh-CN" altLang="en-US" sz="1800" dirty="0">
                <a:solidFill>
                  <a:srgbClr val="FF0000"/>
                </a:solidFill>
                <a:latin typeface="+mn-lt"/>
                <a:ea typeface="+mn-ea"/>
                <a:cs typeface="+mn-cs"/>
              </a:rPr>
              <a:t>？</a:t>
            </a:r>
            <a:endParaRPr kumimoji="1" lang="en-US" altLang="zh-CN" sz="1800" dirty="0">
              <a:solidFill>
                <a:srgbClr val="FF0000"/>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End</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Begin</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rgbClr val="FF0000"/>
                </a:solidFill>
                <a:latin typeface="+mn-lt"/>
                <a:ea typeface="+mn-ea"/>
                <a:cs typeface="+mn-cs"/>
              </a:rPr>
              <a:t>X:real; </a:t>
            </a:r>
            <a:r>
              <a:rPr kumimoji="1" lang="zh-CN" altLang="en-US" sz="1800" dirty="0">
                <a:solidFill>
                  <a:srgbClr val="FF0000"/>
                </a:solidFill>
                <a:latin typeface="+mn-lt"/>
                <a:ea typeface="+mn-ea"/>
                <a:cs typeface="+mn-cs"/>
              </a:rPr>
              <a:t>？</a:t>
            </a:r>
            <a:endParaRPr kumimoji="1" lang="en-US" altLang="zh-CN" sz="1800" dirty="0">
              <a:solidFill>
                <a:srgbClr val="FF0000"/>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End</a:t>
            </a:r>
            <a:endParaRPr kumimoji="1" lang="en-US" altLang="zh-CN" sz="1800" dirty="0">
              <a:solidFill>
                <a:schemeClr val="accent2"/>
              </a:solidFill>
              <a:latin typeface="+mn-lt"/>
              <a:ea typeface="+mn-ea"/>
              <a:cs typeface="+mn-cs"/>
            </a:endParaRPr>
          </a:p>
          <a:p>
            <a:pPr eaLnBrk="1" hangingPunct="1">
              <a:buClrTx/>
              <a:buSzTx/>
              <a:buFontTx/>
              <a:buNone/>
            </a:pPr>
            <a:r>
              <a:rPr kumimoji="1" lang="en-US" altLang="zh-CN" sz="1800" dirty="0">
                <a:solidFill>
                  <a:schemeClr val="accent2"/>
                </a:solidFill>
                <a:latin typeface="+mn-lt"/>
                <a:ea typeface="+mn-ea"/>
                <a:cs typeface="+mn-cs"/>
              </a:rPr>
              <a:t>…</a:t>
            </a:r>
            <a:endParaRPr kumimoji="1" lang="en-US" altLang="zh-CN" sz="1800" dirty="0">
              <a:solidFill>
                <a:schemeClr val="accent2"/>
              </a:solidFill>
              <a:latin typeface="+mn-lt"/>
              <a:ea typeface="+mn-ea"/>
              <a:cs typeface="+mn-cs"/>
            </a:endParaRPr>
          </a:p>
        </p:txBody>
      </p:sp>
      <p:sp>
        <p:nvSpPr>
          <p:cNvPr id="50179" name="矩形 2"/>
          <p:cNvSpPr/>
          <p:nvPr/>
        </p:nvSpPr>
        <p:spPr>
          <a:xfrm>
            <a:off x="5487988" y="4797425"/>
            <a:ext cx="1414462" cy="460375"/>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OOPascal</a:t>
            </a:r>
            <a:endParaRPr lang="zh-CN" altLang="en-US" dirty="0">
              <a:latin typeface="Times New Roman" panose="02020603050405020304" pitchFamily="18" charset="0"/>
              <a:ea typeface="宋体" panose="02010600030101010101" pitchFamily="2" charset="-122"/>
            </a:endParaRPr>
          </a:p>
        </p:txBody>
      </p:sp>
      <p:sp>
        <p:nvSpPr>
          <p:cNvPr id="50180" name="矩形 3"/>
          <p:cNvSpPr/>
          <p:nvPr/>
        </p:nvSpPr>
        <p:spPr>
          <a:xfrm>
            <a:off x="5292725" y="2924175"/>
            <a:ext cx="3221038" cy="831850"/>
          </a:xfrm>
          <a:prstGeom prst="rect">
            <a:avLst/>
          </a:prstGeom>
          <a:noFill/>
          <a:ln w="9525">
            <a:noFill/>
          </a:ln>
        </p:spPr>
        <p:txBody>
          <a:bodyPr anchor="t" anchorCtr="0">
            <a:spAutoFit/>
          </a:bodyPr>
          <a:p>
            <a:r>
              <a:rPr lang="zh-CN" altLang="en-US" dirty="0">
                <a:solidFill>
                  <a:srgbClr val="FF0000"/>
                </a:solidFill>
                <a:latin typeface="Times New Roman" panose="02020603050405020304" pitchFamily="18" charset="0"/>
                <a:ea typeface="宋体" panose="02010600030101010101" pitchFamily="2" charset="-122"/>
              </a:rPr>
              <a:t>允许子程序嵌套定义</a:t>
            </a:r>
            <a:endParaRPr lang="en-US" altLang="zh-CN" dirty="0">
              <a:solidFill>
                <a:srgbClr val="FF0000"/>
              </a:solidFill>
              <a:latin typeface="Times New Roman" panose="02020603050405020304" pitchFamily="18" charset="0"/>
              <a:ea typeface="宋体" panose="02010600030101010101" pitchFamily="2" charset="-122"/>
            </a:endParaRPr>
          </a:p>
          <a:p>
            <a:r>
              <a:rPr lang="zh-CN" altLang="en-US" dirty="0">
                <a:solidFill>
                  <a:srgbClr val="FF0000"/>
                </a:solidFill>
                <a:latin typeface="Times New Roman" panose="02020603050405020304" pitchFamily="18" charset="0"/>
                <a:ea typeface="宋体" panose="02010600030101010101" pitchFamily="2" charset="-122"/>
              </a:rPr>
              <a:t>最近嵌套原则</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latin typeface="宋体" panose="02010600030101010101" pitchFamily="2" charset="-122"/>
              </a:rPr>
              <a:t>程序结构</a:t>
            </a:r>
            <a:r>
              <a:rPr lang="zh-CN" altLang="en-US" u="sng" dirty="0">
                <a:solidFill>
                  <a:srgbClr val="FF0000"/>
                </a:solidFill>
              </a:rPr>
              <a:t> </a:t>
            </a:r>
            <a:r>
              <a:rPr lang="en-US" altLang="zh-CN" u="sng" dirty="0">
                <a:solidFill>
                  <a:srgbClr val="FF0000"/>
                </a:solidFill>
                <a:sym typeface="Wingdings" panose="05000000000000000000" pitchFamily="2" charset="2"/>
              </a:rPr>
              <a:t>:Ada</a:t>
            </a:r>
            <a:endParaRPr lang="en-US" altLang="zh-CN" u="sng" dirty="0">
              <a:solidFill>
                <a:srgbClr val="FF0000"/>
              </a:solidFill>
              <a:sym typeface="Wingdings" panose="05000000000000000000" pitchFamily="2" charset="2"/>
            </a:endParaRPr>
          </a:p>
        </p:txBody>
      </p:sp>
      <p:sp>
        <p:nvSpPr>
          <p:cNvPr id="3" name="矩形 2"/>
          <p:cNvSpPr/>
          <p:nvPr/>
        </p:nvSpPr>
        <p:spPr>
          <a:xfrm>
            <a:off x="5292725" y="2060575"/>
            <a:ext cx="3167063"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n-lt"/>
                <a:ea typeface="+mn-ea"/>
                <a:cs typeface="+mn-cs"/>
              </a:rPr>
              <a:t>Ada</a:t>
            </a:r>
            <a:r>
              <a:rPr kumimoji="1" lang="zh-CN" altLang="en-US" sz="2400" b="0" i="0" u="none" strike="noStrike" kern="1200" cap="none" spc="0" normalizeH="0" baseline="0" noProof="0" dirty="0">
                <a:ln>
                  <a:noFill/>
                </a:ln>
                <a:solidFill>
                  <a:schemeClr val="dk1"/>
                </a:solidFill>
                <a:effectLst/>
                <a:uLnTx/>
                <a:uFillTx/>
                <a:latin typeface="+mn-lt"/>
                <a:ea typeface="+mn-ea"/>
                <a:cs typeface="+mn-cs"/>
              </a:rPr>
              <a:t>曾是美国国防部指定唯一可用于军用系统开发的语言</a:t>
            </a:r>
            <a:endParaRPr kumimoji="1"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52227" name="矩形 4"/>
          <p:cNvSpPr/>
          <p:nvPr/>
        </p:nvSpPr>
        <p:spPr>
          <a:xfrm>
            <a:off x="468313" y="2000250"/>
            <a:ext cx="4572000" cy="4524375"/>
          </a:xfrm>
          <a:prstGeom prst="rect">
            <a:avLst/>
          </a:prstGeom>
          <a:noFill/>
          <a:ln w="9525">
            <a:noFill/>
          </a:ln>
        </p:spPr>
        <p:txBody>
          <a:bodyPr anchor="t" anchorCtr="0">
            <a:spAutoFit/>
          </a:bodyPr>
          <a:p>
            <a:r>
              <a:rPr lang="en-US" altLang="zh-CN" sz="1600" dirty="0">
                <a:latin typeface="Times New Roman" panose="02020603050405020304" pitchFamily="18" charset="0"/>
                <a:ea typeface="宋体" panose="02010600030101010101" pitchFamily="2" charset="-122"/>
              </a:rPr>
              <a:t> </a:t>
            </a:r>
            <a:r>
              <a:rPr lang="en-US" altLang="zh-CN" sz="1600" b="1" dirty="0">
                <a:solidFill>
                  <a:srgbClr val="FF0000"/>
                </a:solidFill>
                <a:latin typeface="Times New Roman" panose="02020603050405020304" pitchFamily="18" charset="0"/>
                <a:ea typeface="宋体" panose="02010600030101010101" pitchFamily="2" charset="-122"/>
              </a:rPr>
              <a:t>package </a:t>
            </a:r>
            <a:r>
              <a:rPr lang="en-US" altLang="zh-CN" sz="1600" dirty="0">
                <a:latin typeface="Times New Roman" panose="02020603050405020304" pitchFamily="18" charset="0"/>
                <a:ea typeface="宋体" panose="02010600030101010101" pitchFamily="2" charset="-122"/>
              </a:rPr>
              <a:t>Quarrel  is</a:t>
            </a:r>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a:t>
            </a:r>
            <a:endParaRPr lang="en-US" altLang="zh-CN" sz="1600" dirty="0">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package body</a:t>
            </a:r>
            <a:r>
              <a:rPr lang="en-US" altLang="zh-CN" sz="1600" dirty="0">
                <a:latin typeface="Times New Roman" panose="02020603050405020304" pitchFamily="18" charset="0"/>
                <a:ea typeface="宋体" panose="02010600030101010101" pitchFamily="2" charset="-122"/>
              </a:rPr>
              <a:t> Quarrel </a:t>
            </a:r>
            <a:r>
              <a:rPr lang="en-US" altLang="zh-CN" sz="1600" b="1" dirty="0">
                <a:latin typeface="Times New Roman" panose="02020603050405020304" pitchFamily="18" charset="0"/>
                <a:ea typeface="宋体" panose="02010600030101010101" pitchFamily="2" charset="-122"/>
              </a:rPr>
              <a:t>is</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 </a:t>
            </a:r>
            <a:r>
              <a:rPr lang="en-US" altLang="zh-CN" sz="1600" b="1" dirty="0">
                <a:solidFill>
                  <a:srgbClr val="FF0000"/>
                </a:solidFill>
                <a:latin typeface="Times New Roman" panose="02020603050405020304" pitchFamily="18" charset="0"/>
                <a:ea typeface="宋体" panose="02010600030101010101" pitchFamily="2" charset="-122"/>
              </a:rPr>
              <a:t>task</a:t>
            </a:r>
            <a:r>
              <a:rPr lang="en-US" altLang="zh-CN" sz="1600" b="1" dirty="0">
                <a:latin typeface="Times New Roman" panose="02020603050405020304" pitchFamily="18" charset="0"/>
                <a:ea typeface="宋体" panose="02010600030101010101" pitchFamily="2" charset="-122"/>
              </a:rPr>
              <a:t> body</a:t>
            </a:r>
            <a:r>
              <a:rPr lang="en-US" altLang="zh-CN" sz="1600" dirty="0">
                <a:latin typeface="Times New Roman" panose="02020603050405020304" pitchFamily="18" charset="0"/>
                <a:ea typeface="宋体" panose="02010600030101010101" pitchFamily="2" charset="-122"/>
              </a:rPr>
              <a:t> Quarreler </a:t>
            </a:r>
            <a:r>
              <a:rPr lang="en-US" altLang="zh-CN" sz="1600" b="1" dirty="0">
                <a:latin typeface="Times New Roman" panose="02020603050405020304" pitchFamily="18" charset="0"/>
                <a:ea typeface="宋体" panose="02010600030101010101" pitchFamily="2" charset="-122"/>
              </a:rPr>
              <a:t>is</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Quarreler_Words : Unbounded_String;</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Maximum_Count : Natural;</a:t>
            </a:r>
            <a:br>
              <a:rPr lang="en-US" altLang="zh-CN" sz="1600" dirty="0">
                <a:latin typeface="Times New Roman" panose="02020603050405020304" pitchFamily="18" charset="0"/>
                <a:ea typeface="宋体" panose="02010600030101010101" pitchFamily="2" charset="-122"/>
              </a:rPr>
            </a:br>
            <a:r>
              <a:rPr lang="en-US" altLang="zh-CN" sz="1600" b="1" dirty="0">
                <a:solidFill>
                  <a:srgbClr val="FF0000"/>
                </a:solidFill>
                <a:latin typeface="Times New Roman" panose="02020603050405020304" pitchFamily="18" charset="0"/>
                <a:ea typeface="宋体" panose="02010600030101010101" pitchFamily="2" charset="-122"/>
              </a:rPr>
              <a:t>begin</a:t>
            </a:r>
            <a:br>
              <a:rPr lang="en-US" altLang="zh-CN" sz="1600" dirty="0">
                <a:latin typeface="Times New Roman" panose="02020603050405020304" pitchFamily="18" charset="0"/>
                <a:ea typeface="宋体" panose="02010600030101010101" pitchFamily="2" charset="-122"/>
              </a:rPr>
            </a:br>
            <a:r>
              <a:rPr lang="en-US" altLang="zh-CN" sz="1600" b="1" dirty="0">
                <a:latin typeface="Times New Roman" panose="02020603050405020304" pitchFamily="18" charset="0"/>
                <a:ea typeface="宋体" panose="02010600030101010101" pitchFamily="2" charset="-122"/>
              </a:rPr>
              <a:t>accept</a:t>
            </a:r>
            <a:r>
              <a:rPr lang="en-US" altLang="zh-CN" sz="1600" dirty="0">
                <a:latin typeface="Times New Roman" panose="02020603050405020304" pitchFamily="18" charset="0"/>
                <a:ea typeface="宋体" panose="02010600030101010101" pitchFamily="2" charset="-122"/>
              </a:rPr>
              <a:t> Start(Message : String; Count : Natural) </a:t>
            </a:r>
            <a:r>
              <a:rPr lang="en-US" altLang="zh-CN" sz="1600" b="1" dirty="0">
                <a:latin typeface="Times New Roman" panose="02020603050405020304" pitchFamily="18" charset="0"/>
                <a:ea typeface="宋体" panose="02010600030101010101" pitchFamily="2" charset="-122"/>
              </a:rPr>
              <a:t>do</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Quarreler_Words := To_unbounded_String(Message); -- Copy the rendezvous data to</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Maximum_Count := Count; -- local variables.</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 </a:t>
            </a:r>
            <a:r>
              <a:rPr lang="en-US" altLang="zh-CN" sz="1600" b="1" dirty="0">
                <a:solidFill>
                  <a:srgbClr val="FF0000"/>
                </a:solidFill>
                <a:latin typeface="Times New Roman" panose="02020603050405020304" pitchFamily="18" charset="0"/>
                <a:ea typeface="宋体" panose="02010600030101010101" pitchFamily="2" charset="-122"/>
              </a:rPr>
              <a:t>end</a:t>
            </a:r>
            <a:r>
              <a:rPr lang="en-US" altLang="zh-CN" sz="1600" dirty="0">
                <a:solidFill>
                  <a:srgbClr val="FF0000"/>
                </a:solidFill>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Start;</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 </a:t>
            </a:r>
            <a:r>
              <a:rPr lang="en-US" altLang="zh-CN" sz="1600" b="1" dirty="0">
                <a:latin typeface="Times New Roman" panose="02020603050405020304" pitchFamily="18" charset="0"/>
                <a:ea typeface="宋体" panose="02010600030101010101" pitchFamily="2" charset="-122"/>
              </a:rPr>
              <a:t>for</a:t>
            </a:r>
            <a:r>
              <a:rPr lang="en-US" altLang="zh-CN" sz="1600" dirty="0">
                <a:latin typeface="Times New Roman" panose="02020603050405020304" pitchFamily="18" charset="0"/>
                <a:ea typeface="宋体" panose="02010600030101010101" pitchFamily="2" charset="-122"/>
              </a:rPr>
              <a:t> I </a:t>
            </a:r>
            <a:r>
              <a:rPr lang="en-US" altLang="zh-CN" sz="1600" b="1" dirty="0">
                <a:latin typeface="Times New Roman" panose="02020603050405020304" pitchFamily="18" charset="0"/>
                <a:ea typeface="宋体" panose="02010600030101010101" pitchFamily="2" charset="-122"/>
              </a:rPr>
              <a:t>in</a:t>
            </a:r>
            <a:r>
              <a:rPr lang="en-US" altLang="zh-CN" sz="1600" dirty="0">
                <a:latin typeface="Times New Roman" panose="02020603050405020304" pitchFamily="18" charset="0"/>
                <a:ea typeface="宋体" panose="02010600030101010101" pitchFamily="2" charset="-122"/>
              </a:rPr>
              <a:t> 1 .. Maximum_Count </a:t>
            </a:r>
            <a:r>
              <a:rPr lang="en-US" altLang="zh-CN" sz="1600" b="1" dirty="0">
                <a:latin typeface="Times New Roman" panose="02020603050405020304" pitchFamily="18" charset="0"/>
                <a:ea typeface="宋体" panose="02010600030101010101" pitchFamily="2" charset="-122"/>
              </a:rPr>
              <a:t>loop</a:t>
            </a:r>
            <a:br>
              <a:rPr lang="en-US" altLang="zh-CN"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Put_Line(To_String(Quarreler_Words));</a:t>
            </a:r>
            <a:br>
              <a:rPr lang="en-US" altLang="zh-CN" sz="1600" dirty="0">
                <a:latin typeface="Times New Roman" panose="02020603050405020304" pitchFamily="18" charset="0"/>
                <a:ea typeface="宋体" panose="02010600030101010101" pitchFamily="2" charset="-122"/>
              </a:rPr>
            </a:br>
            <a:r>
              <a:rPr lang="en-US" altLang="zh-CN" sz="1600" b="1" dirty="0">
                <a:solidFill>
                  <a:srgbClr val="FF0000"/>
                </a:solidFill>
                <a:latin typeface="Times New Roman" panose="02020603050405020304" pitchFamily="18" charset="0"/>
                <a:ea typeface="宋体" panose="02010600030101010101" pitchFamily="2" charset="-122"/>
              </a:rPr>
              <a:t>delay</a:t>
            </a:r>
            <a:r>
              <a:rPr lang="en-US" altLang="zh-CN" sz="1600" dirty="0">
                <a:solidFill>
                  <a:srgbClr val="FF0000"/>
                </a:solidFill>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0.5;</a:t>
            </a:r>
            <a:br>
              <a:rPr lang="en-US" altLang="zh-CN" sz="1600" dirty="0">
                <a:latin typeface="Times New Roman" panose="02020603050405020304" pitchFamily="18" charset="0"/>
                <a:ea typeface="宋体" panose="02010600030101010101" pitchFamily="2" charset="-122"/>
              </a:rPr>
            </a:br>
            <a:r>
              <a:rPr lang="en-US" altLang="zh-CN" sz="1600" b="1" dirty="0">
                <a:latin typeface="Times New Roman" panose="02020603050405020304" pitchFamily="18" charset="0"/>
                <a:ea typeface="宋体" panose="02010600030101010101" pitchFamily="2" charset="-122"/>
              </a:rPr>
              <a:t>end loop</a:t>
            </a:r>
            <a:r>
              <a:rPr lang="en-US" altLang="zh-CN" sz="1600" dirty="0">
                <a:latin typeface="Times New Roman" panose="02020603050405020304" pitchFamily="18" charset="0"/>
                <a:ea typeface="宋体" panose="02010600030101010101" pitchFamily="2" charset="-122"/>
              </a:rPr>
              <a:t>;</a:t>
            </a:r>
            <a:br>
              <a:rPr lang="en-US" altLang="zh-CN" sz="1600" dirty="0">
                <a:latin typeface="Times New Roman" panose="02020603050405020304" pitchFamily="18" charset="0"/>
                <a:ea typeface="宋体" panose="02010600030101010101" pitchFamily="2" charset="-122"/>
              </a:rPr>
            </a:br>
            <a:r>
              <a:rPr lang="en-US" altLang="zh-CN" sz="1600" b="1" dirty="0">
                <a:latin typeface="Times New Roman" panose="02020603050405020304" pitchFamily="18" charset="0"/>
                <a:ea typeface="宋体" panose="02010600030101010101" pitchFamily="2" charset="-122"/>
              </a:rPr>
              <a:t>end</a:t>
            </a:r>
            <a:r>
              <a:rPr lang="en-US" altLang="zh-CN" sz="1600" dirty="0">
                <a:latin typeface="Times New Roman" panose="02020603050405020304" pitchFamily="18" charset="0"/>
                <a:ea typeface="宋体" panose="02010600030101010101" pitchFamily="2" charset="-122"/>
              </a:rPr>
              <a:t> Quarreler;</a:t>
            </a:r>
            <a:br>
              <a:rPr lang="en-US" altLang="zh-CN" sz="1600" dirty="0">
                <a:latin typeface="Times New Roman" panose="02020603050405020304" pitchFamily="18" charset="0"/>
                <a:ea typeface="宋体" panose="02010600030101010101" pitchFamily="2" charset="-122"/>
              </a:rPr>
            </a:br>
            <a:r>
              <a:rPr lang="en-US" altLang="zh-CN" sz="1600" b="1" dirty="0">
                <a:latin typeface="Times New Roman" panose="02020603050405020304" pitchFamily="18" charset="0"/>
                <a:ea typeface="宋体" panose="02010600030101010101" pitchFamily="2" charset="-122"/>
              </a:rPr>
              <a:t>end</a:t>
            </a:r>
            <a:r>
              <a:rPr lang="en-US" altLang="zh-CN" sz="1600" dirty="0">
                <a:latin typeface="Times New Roman" panose="02020603050405020304" pitchFamily="18" charset="0"/>
                <a:ea typeface="宋体" panose="02010600030101010101" pitchFamily="2" charset="-122"/>
              </a:rPr>
              <a:t> Quarrel;</a:t>
            </a:r>
            <a:endParaRPr lang="zh-CN" altLang="en-US" sz="1600" dirty="0">
              <a:latin typeface="Times New Roman" panose="02020603050405020304" pitchFamily="18" charset="0"/>
              <a:ea typeface="宋体" panose="02010600030101010101" pitchFamily="2" charset="-122"/>
            </a:endParaRPr>
          </a:p>
        </p:txBody>
      </p:sp>
      <p:sp>
        <p:nvSpPr>
          <p:cNvPr id="52228" name="矩形 1"/>
          <p:cNvSpPr/>
          <p:nvPr/>
        </p:nvSpPr>
        <p:spPr>
          <a:xfrm>
            <a:off x="3971925" y="3198813"/>
            <a:ext cx="1200150" cy="460375"/>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Quarrel </a:t>
            </a:r>
            <a:endParaRPr lang="zh-CN" altLang="en-US" dirty="0">
              <a:latin typeface="Times New Roman" panose="02020603050405020304" pitchFamily="18" charset="0"/>
              <a:ea typeface="宋体" panose="02010600030101010101" pitchFamily="2" charset="-122"/>
            </a:endParaRPr>
          </a:p>
        </p:txBody>
      </p:sp>
      <p:sp>
        <p:nvSpPr>
          <p:cNvPr id="2" name="文本框 1"/>
          <p:cNvSpPr txBox="1"/>
          <p:nvPr/>
        </p:nvSpPr>
        <p:spPr>
          <a:xfrm>
            <a:off x="4283710" y="5289550"/>
            <a:ext cx="4913630" cy="1568450"/>
          </a:xfrm>
          <a:prstGeom prst="rect">
            <a:avLst/>
          </a:prstGeom>
          <a:noFill/>
        </p:spPr>
        <p:txBody>
          <a:bodyPr wrap="square" rtlCol="0" anchor="t">
            <a:spAutoFit/>
            <a:scene3d>
              <a:camera prst="orthographicFront"/>
              <a:lightRig rig="threePt" dir="t"/>
            </a:scene3d>
          </a:bodyPr>
          <a:p>
            <a:r>
              <a:rPr lang="en-US" altLang="zh-CN" noProof="1" dirty="0">
                <a:ln w="22225">
                  <a:solidFill>
                    <a:schemeClr val="accent2"/>
                  </a:solidFill>
                  <a:prstDash val="solid"/>
                </a:ln>
                <a:solidFill>
                  <a:schemeClr val="accent2">
                    <a:lumMod val="40000"/>
                    <a:lumOff val="60000"/>
                  </a:schemeClr>
                </a:solidFill>
                <a:latin typeface="Times New Roman" panose="02020603050405020304" pitchFamily="18" charset="0"/>
                <a:ea typeface="宋体" panose="02010600030101010101" pitchFamily="2" charset="-122"/>
                <a:cs typeface="+mn-cs"/>
                <a:sym typeface="+mn-ea"/>
              </a:rPr>
              <a:t>Ada</a:t>
            </a:r>
            <a:r>
              <a:rPr lang="zh-CN" altLang="en-US" noProof="1" dirty="0">
                <a:ln w="22225">
                  <a:solidFill>
                    <a:schemeClr val="accent2"/>
                  </a:solidFill>
                  <a:prstDash val="solid"/>
                </a:ln>
                <a:solidFill>
                  <a:schemeClr val="accent2">
                    <a:lumMod val="40000"/>
                    <a:lumOff val="60000"/>
                  </a:schemeClr>
                </a:solidFill>
                <a:latin typeface="Times New Roman" panose="02020603050405020304" pitchFamily="18" charset="0"/>
                <a:ea typeface="宋体" panose="02010600030101010101" pitchFamily="2" charset="-122"/>
                <a:cs typeface="+mn-cs"/>
                <a:sym typeface="+mn-ea"/>
              </a:rPr>
              <a:t>语言由于其静态强类型特点，使诸如操作类型不匹配、数据越界、变量非法存取之类的错误在编译时就被发现，增强了程序的可靠性</a:t>
            </a:r>
            <a:endParaRPr lang="zh-CN" altLang="en-US" noProof="1" dirty="0">
              <a:ln w="22225">
                <a:solidFill>
                  <a:schemeClr val="accent2"/>
                </a:solidFill>
                <a:prstDash val="solid"/>
              </a:ln>
              <a:solidFill>
                <a:schemeClr val="accent2">
                  <a:lumMod val="40000"/>
                  <a:lumOff val="60000"/>
                </a:schemeClr>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latin typeface="宋体" panose="02010600030101010101" pitchFamily="2" charset="-122"/>
              </a:rPr>
              <a:t>程序结构</a:t>
            </a:r>
            <a:r>
              <a:rPr lang="zh-CN" altLang="en-US" u="sng" dirty="0">
                <a:solidFill>
                  <a:srgbClr val="FF0000"/>
                </a:solidFill>
              </a:rPr>
              <a:t> </a:t>
            </a:r>
            <a:r>
              <a:rPr lang="en-US" altLang="zh-CN" u="sng" dirty="0">
                <a:solidFill>
                  <a:srgbClr val="FF0000"/>
                </a:solidFill>
                <a:sym typeface="Wingdings" panose="05000000000000000000" pitchFamily="2" charset="2"/>
              </a:rPr>
              <a:t>:Java</a:t>
            </a:r>
            <a:endParaRPr lang="en-US" altLang="zh-CN" u="sng" dirty="0">
              <a:solidFill>
                <a:srgbClr val="FF0000"/>
              </a:solidFill>
              <a:sym typeface="Wingdings" panose="05000000000000000000" pitchFamily="2" charset="2"/>
            </a:endParaRPr>
          </a:p>
        </p:txBody>
      </p:sp>
      <p:sp>
        <p:nvSpPr>
          <p:cNvPr id="54274" name="矩形 4"/>
          <p:cNvSpPr/>
          <p:nvPr/>
        </p:nvSpPr>
        <p:spPr>
          <a:xfrm>
            <a:off x="468313" y="2000250"/>
            <a:ext cx="4572000" cy="2062163"/>
          </a:xfrm>
          <a:prstGeom prst="rect">
            <a:avLst/>
          </a:prstGeom>
          <a:noFill/>
          <a:ln w="9525">
            <a:noFill/>
          </a:ln>
        </p:spPr>
        <p:txBody>
          <a:bodyPr anchor="t" anchorCtr="0">
            <a:spAutoFit/>
          </a:bodyPr>
          <a:p>
            <a:r>
              <a:rPr lang="en-US" altLang="zh-CN" sz="1600" dirty="0">
                <a:latin typeface="Times New Roman" panose="02020603050405020304" pitchFamily="18" charset="0"/>
                <a:ea typeface="宋体" panose="02010600030101010101" pitchFamily="2" charset="-122"/>
              </a:rPr>
              <a:t> </a:t>
            </a:r>
            <a:r>
              <a:rPr lang="en-US" altLang="zh-CN" sz="1600" b="1" dirty="0">
                <a:solidFill>
                  <a:srgbClr val="FF0000"/>
                </a:solidFill>
                <a:latin typeface="Times New Roman" panose="02020603050405020304" pitchFamily="18" charset="0"/>
                <a:ea typeface="宋体" panose="02010600030101010101" pitchFamily="2" charset="-122"/>
              </a:rPr>
              <a:t>Class Car</a:t>
            </a:r>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a:t>
            </a:r>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a:t>
            </a:r>
            <a:endParaRPr lang="en-US" altLang="zh-CN" sz="1600" b="1" dirty="0">
              <a:solidFill>
                <a:srgbClr val="FF0000"/>
              </a:solidFill>
              <a:latin typeface="Times New Roman" panose="02020603050405020304" pitchFamily="18" charset="0"/>
              <a:ea typeface="宋体" panose="02010600030101010101" pitchFamily="2" charset="-122"/>
            </a:endParaRPr>
          </a:p>
          <a:p>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Class Trash_Car extends Car</a:t>
            </a:r>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a:t>
            </a:r>
            <a:endParaRPr lang="en-US" altLang="zh-CN" sz="1600" b="1" dirty="0">
              <a:solidFill>
                <a:srgbClr val="FF0000"/>
              </a:solidFill>
              <a:latin typeface="Times New Roman" panose="02020603050405020304" pitchFamily="18" charset="0"/>
              <a:ea typeface="宋体" panose="02010600030101010101" pitchFamily="2" charset="-122"/>
            </a:endParaRPr>
          </a:p>
          <a:p>
            <a:r>
              <a:rPr lang="en-US" altLang="zh-CN" sz="1600" b="1" dirty="0">
                <a:solidFill>
                  <a:srgbClr val="FF0000"/>
                </a:solidFill>
                <a:latin typeface="Times New Roman" panose="02020603050405020304" pitchFamily="18" charset="0"/>
                <a:ea typeface="宋体" panose="02010600030101010101" pitchFamily="2" charset="-122"/>
              </a:rPr>
              <a:t>}</a:t>
            </a:r>
            <a:endParaRPr lang="en-US" altLang="zh-CN" sz="1600" b="1" dirty="0">
              <a:solidFill>
                <a:srgbClr val="FF0000"/>
              </a:solidFill>
              <a:latin typeface="Times New Roman" panose="02020603050405020304" pitchFamily="18" charset="0"/>
              <a:ea typeface="宋体" panose="02010600030101010101" pitchFamily="2" charset="-122"/>
            </a:endParaRPr>
          </a:p>
          <a:p>
            <a:endParaRPr lang="zh-CN" altLang="en-US" sz="1600" dirty="0">
              <a:latin typeface="Times New Roman" panose="02020603050405020304" pitchFamily="18" charset="0"/>
              <a:ea typeface="宋体" panose="02010600030101010101" pitchFamily="2" charset="-122"/>
            </a:endParaRPr>
          </a:p>
        </p:txBody>
      </p:sp>
      <p:sp>
        <p:nvSpPr>
          <p:cNvPr id="54275" name="文本框 1"/>
          <p:cNvSpPr txBox="1"/>
          <p:nvPr/>
        </p:nvSpPr>
        <p:spPr>
          <a:xfrm>
            <a:off x="2700338" y="5373688"/>
            <a:ext cx="3535362" cy="460375"/>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分布式网络系统，跨平台</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endParaRPr lang="zh-CN" altLang="en-US" u="sng" dirty="0">
              <a:solidFill>
                <a:srgbClr val="FF0000"/>
              </a:solidFill>
              <a:sym typeface="Wingdings" panose="05000000000000000000" pitchFamily="2" charset="2"/>
            </a:endParaRPr>
          </a:p>
        </p:txBody>
      </p:sp>
      <p:sp>
        <p:nvSpPr>
          <p:cNvPr id="56322" name="Rectangle 3"/>
          <p:cNvSpPr>
            <a:spLocks noGrp="1"/>
          </p:cNvSpPr>
          <p:nvPr>
            <p:ph idx="1"/>
          </p:nvPr>
        </p:nvSpPr>
        <p:spPr>
          <a:xfrm>
            <a:off x="611188" y="2205038"/>
            <a:ext cx="7772400" cy="3886200"/>
          </a:xfrm>
        </p:spPr>
        <p:txBody>
          <a:bodyPr vert="horz" wrap="square" lIns="91440" tIns="45720" rIns="91440" bIns="45720" anchor="t" anchorCtr="0"/>
          <a:p>
            <a:r>
              <a:rPr lang="zh-CN" altLang="en-US" dirty="0"/>
              <a:t>命令式：数据</a:t>
            </a:r>
            <a:r>
              <a:rPr lang="en-US" altLang="zh-CN" dirty="0"/>
              <a:t>+</a:t>
            </a:r>
            <a:r>
              <a:rPr lang="zh-CN" altLang="en-US" dirty="0"/>
              <a:t>计算（控制语句）</a:t>
            </a:r>
            <a:endParaRPr lang="en-US" altLang="zh-CN" dirty="0"/>
          </a:p>
          <a:p>
            <a:r>
              <a:rPr lang="zh-CN" altLang="en-US" dirty="0"/>
              <a:t>函数式：数据</a:t>
            </a:r>
            <a:r>
              <a:rPr lang="en-US" altLang="zh-CN" dirty="0"/>
              <a:t>+</a:t>
            </a:r>
            <a:r>
              <a:rPr lang="zh-CN" altLang="en-US" dirty="0"/>
              <a:t>函数（函数操作）</a:t>
            </a:r>
            <a:endParaRPr lang="en-US" altLang="zh-CN" dirty="0"/>
          </a:p>
          <a:p>
            <a:endParaRPr lang="en-US" altLang="zh-CN" dirty="0"/>
          </a:p>
          <a:p>
            <a:r>
              <a:rPr lang="zh-CN" altLang="en-US" dirty="0"/>
              <a:t>命令式语言的计算模型：自动机</a:t>
            </a:r>
            <a:endParaRPr lang="en-US" altLang="zh-CN" dirty="0"/>
          </a:p>
          <a:p>
            <a:r>
              <a:rPr lang="zh-CN" altLang="en-US" dirty="0"/>
              <a:t>函数式语言的计算模型：递归函数，</a:t>
            </a:r>
            <a:r>
              <a:rPr lang="en-US" altLang="zh-CN" dirty="0"/>
              <a:t>Lamda</a:t>
            </a:r>
            <a:r>
              <a:rPr lang="zh-CN" altLang="en-US" dirty="0"/>
              <a:t>演算</a:t>
            </a:r>
            <a:endParaRPr lang="en-US" altLang="zh-CN" dirty="0"/>
          </a:p>
          <a:p>
            <a:pPr eaLnBrk="1" hangingPunct="1">
              <a:buNone/>
            </a:pPr>
            <a:r>
              <a:rPr lang="zh-CN" altLang="en-US" dirty="0"/>
              <a:t>   </a:t>
            </a:r>
            <a:endParaRPr lang="zh-CN" altLang="en-US" dirty="0"/>
          </a:p>
        </p:txBody>
      </p:sp>
      <p:sp>
        <p:nvSpPr>
          <p:cNvPr id="56323" name="矩形 1"/>
          <p:cNvSpPr/>
          <p:nvPr/>
        </p:nvSpPr>
        <p:spPr>
          <a:xfrm>
            <a:off x="4643438" y="1484313"/>
            <a:ext cx="264795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有显式的状态概念</a:t>
            </a:r>
            <a:endParaRPr lang="en-US" altLang="zh-CN" dirty="0">
              <a:solidFill>
                <a:srgbClr val="FF0000"/>
              </a:solidFill>
              <a:latin typeface="Times New Roman" panose="02020603050405020304" pitchFamily="18" charset="0"/>
              <a:ea typeface="宋体" panose="02010600030101010101" pitchFamily="2" charset="-122"/>
            </a:endParaRPr>
          </a:p>
        </p:txBody>
      </p:sp>
      <p:cxnSp>
        <p:nvCxnSpPr>
          <p:cNvPr id="56324" name="直接箭头连接符 3"/>
          <p:cNvCxnSpPr/>
          <p:nvPr/>
        </p:nvCxnSpPr>
        <p:spPr>
          <a:xfrm flipV="1">
            <a:off x="3995738" y="1946275"/>
            <a:ext cx="1584325" cy="330200"/>
          </a:xfrm>
          <a:prstGeom prst="straightConnector1">
            <a:avLst/>
          </a:prstGeom>
          <a:ln w="9525" cap="flat" cmpd="sng">
            <a:solidFill>
              <a:schemeClr val="tx1"/>
            </a:solidFill>
            <a:prstDash val="solid"/>
            <a:round/>
            <a:headEnd type="none" w="med" len="med"/>
            <a:tailEnd type="arrow" w="med" len="med"/>
          </a:ln>
        </p:spPr>
      </p:cxnSp>
      <p:sp>
        <p:nvSpPr>
          <p:cNvPr id="5" name="矩形 4"/>
          <p:cNvSpPr/>
          <p:nvPr/>
        </p:nvSpPr>
        <p:spPr>
          <a:xfrm>
            <a:off x="1908175" y="5805488"/>
            <a:ext cx="4572000"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mn-lt"/>
                <a:ea typeface="+mn-ea"/>
                <a:cs typeface="+mn-cs"/>
              </a:rPr>
              <a:t>本编译课程主要是针对命令式高级程序设计语言</a:t>
            </a:r>
            <a:endParaRPr kumimoji="1" lang="en-US" altLang="zh-CN" sz="2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rPr>
              <a:t>程序语言的定义</a:t>
            </a:r>
            <a:r>
              <a:rPr lang="zh-CN" altLang="en-US" dirty="0"/>
              <a:t> </a:t>
            </a:r>
            <a:endParaRPr lang="zh-CN" altLang="en-US" dirty="0"/>
          </a:p>
        </p:txBody>
      </p:sp>
      <p:pic>
        <p:nvPicPr>
          <p:cNvPr id="9218" name="图片 -2147482623" descr="说明: D:\2016教改项目\结题\图片1.png"/>
          <p:cNvPicPr>
            <a:picLocks noChangeAspect="1"/>
          </p:cNvPicPr>
          <p:nvPr>
            <p:custDataLst>
              <p:tags r:id="rId1"/>
            </p:custDataLst>
          </p:nvPr>
        </p:nvPicPr>
        <p:blipFill>
          <a:blip r:embed="rId2"/>
          <a:stretch>
            <a:fillRect/>
          </a:stretch>
        </p:blipFill>
        <p:spPr>
          <a:xfrm>
            <a:off x="1187450" y="1752600"/>
            <a:ext cx="6870700" cy="4416425"/>
          </a:xfrm>
          <a:prstGeom prst="rect">
            <a:avLst/>
          </a:prstGeom>
          <a:noFill/>
          <a:ln w="9525">
            <a:noFill/>
          </a:ln>
        </p:spPr>
      </p:pic>
      <p:sp>
        <p:nvSpPr>
          <p:cNvPr id="9219" name="文本框 99"/>
          <p:cNvSpPr txBox="1"/>
          <p:nvPr/>
        </p:nvSpPr>
        <p:spPr>
          <a:xfrm>
            <a:off x="1763713" y="6381750"/>
            <a:ext cx="5876925" cy="368300"/>
          </a:xfrm>
          <a:prstGeom prst="rect">
            <a:avLst/>
          </a:prstGeom>
          <a:noFill/>
          <a:ln w="9525">
            <a:noFill/>
          </a:ln>
        </p:spPr>
        <p:txBody>
          <a:bodyPr wrap="square" anchor="t" anchorCtr="0">
            <a:spAutoFit/>
          </a:bodyPr>
          <a:p>
            <a:r>
              <a:rPr lang="zh-CN" altLang="zh-CN" sz="1800">
                <a:latin typeface="Times New Roman" panose="02020603050405020304" pitchFamily="18" charset="0"/>
                <a:ea typeface="黑体" panose="02010609060101010101" pitchFamily="49" charset="-122"/>
              </a:rPr>
              <a:t>面向新工科的</a:t>
            </a:r>
            <a:r>
              <a:rPr lang="zh-CN" altLang="zh-CN" sz="1800">
                <a:latin typeface="Cambria" panose="02040503050406030204" charset="0"/>
                <a:ea typeface="黑体" panose="02010609060101010101" pitchFamily="49" charset="-122"/>
              </a:rPr>
              <a:t>计算机系统能力与软件工程能力培养</a:t>
            </a:r>
            <a:endParaRPr lang="zh-CN" altLang="en-US" sz="1800">
              <a:latin typeface="Times New Roman" panose="02020603050405020304" pitchFamily="18"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类型三要素</a:t>
            </a:r>
            <a:endParaRPr lang="zh-CN" altLang="en-US" u="sng" dirty="0">
              <a:solidFill>
                <a:srgbClr val="FF0000"/>
              </a:solidFill>
              <a:sym typeface="Wingdings" panose="05000000000000000000" pitchFamily="2" charset="2"/>
            </a:endParaRPr>
          </a:p>
        </p:txBody>
      </p:sp>
      <p:sp>
        <p:nvSpPr>
          <p:cNvPr id="58370" name="Rectangle 3"/>
          <p:cNvSpPr>
            <a:spLocks noGrp="1"/>
          </p:cNvSpPr>
          <p:nvPr>
            <p:ph idx="1"/>
          </p:nvPr>
        </p:nvSpPr>
        <p:spPr>
          <a:xfrm>
            <a:off x="685800" y="2209800"/>
            <a:ext cx="7772400" cy="4459288"/>
          </a:xfrm>
        </p:spPr>
        <p:txBody>
          <a:bodyPr vert="horz" wrap="square" lIns="91440" tIns="45720" rIns="91440" bIns="45720" anchor="t" anchorCtr="0"/>
          <a:p>
            <a:pPr eaLnBrk="1" hangingPunct="1">
              <a:buNone/>
            </a:pPr>
            <a:r>
              <a:rPr lang="zh-CN" altLang="en-US" dirty="0"/>
              <a:t>（</a:t>
            </a:r>
            <a:r>
              <a:rPr lang="en-US" altLang="zh-CN" dirty="0"/>
              <a:t>1</a:t>
            </a:r>
            <a:r>
              <a:rPr lang="zh-CN" altLang="en-US" dirty="0"/>
              <a:t>）属性： </a:t>
            </a:r>
            <a:r>
              <a:rPr lang="zh-CN" altLang="en-US" dirty="0">
                <a:solidFill>
                  <a:schemeClr val="accent2"/>
                </a:solidFill>
              </a:rPr>
              <a:t>类型＋作用域</a:t>
            </a:r>
            <a:endParaRPr lang="zh-CN" altLang="en-US" dirty="0">
              <a:solidFill>
                <a:schemeClr val="accent2"/>
              </a:solidFill>
            </a:endParaRPr>
          </a:p>
          <a:p>
            <a:pPr eaLnBrk="1" hangingPunct="1">
              <a:buNone/>
            </a:pPr>
            <a:r>
              <a:rPr lang="zh-CN" altLang="en-US" dirty="0"/>
              <a:t>（</a:t>
            </a:r>
            <a:r>
              <a:rPr lang="en-US" altLang="zh-CN" dirty="0"/>
              <a:t>2</a:t>
            </a:r>
            <a:r>
              <a:rPr lang="zh-CN" altLang="en-US" dirty="0"/>
              <a:t>）值域：</a:t>
            </a:r>
            <a:r>
              <a:rPr lang="zh-CN" altLang="en-US" dirty="0">
                <a:solidFill>
                  <a:schemeClr val="accent2"/>
                </a:solidFill>
              </a:rPr>
              <a:t>精度＋范围</a:t>
            </a:r>
            <a:endParaRPr lang="zh-CN" altLang="en-US" dirty="0">
              <a:solidFill>
                <a:schemeClr val="accent2"/>
              </a:solidFill>
            </a:endParaRPr>
          </a:p>
          <a:p>
            <a:pPr eaLnBrk="1" hangingPunct="1">
              <a:buNone/>
            </a:pPr>
            <a:r>
              <a:rPr lang="zh-CN" altLang="en-US" dirty="0"/>
              <a:t>（</a:t>
            </a:r>
            <a:r>
              <a:rPr lang="en-US" altLang="zh-CN" dirty="0"/>
              <a:t>3</a:t>
            </a:r>
            <a:r>
              <a:rPr lang="zh-CN" altLang="en-US" dirty="0"/>
              <a:t>）操作</a:t>
            </a:r>
            <a:endParaRPr lang="zh-CN" altLang="en-US" dirty="0"/>
          </a:p>
          <a:p>
            <a:pPr eaLnBrk="1" hangingPunct="1">
              <a:buNone/>
            </a:pPr>
            <a:r>
              <a:rPr lang="zh-CN" altLang="en-US" dirty="0"/>
              <a:t>   </a:t>
            </a:r>
            <a:r>
              <a:rPr lang="zh-CN" altLang="en-US" dirty="0">
                <a:solidFill>
                  <a:srgbClr val="FF0000"/>
                </a:solidFill>
              </a:rPr>
              <a:t>“</a:t>
            </a:r>
            <a:r>
              <a:rPr lang="zh-CN" altLang="en-US" sz="2800" dirty="0">
                <a:solidFill>
                  <a:srgbClr val="FF0000"/>
                </a:solidFill>
              </a:rPr>
              <a:t>数据”是程序设计语言的基本概念，变量是计算机存储地址的抽象，其类型具有以上要素。</a:t>
            </a:r>
            <a:endParaRPr lang="zh-CN" altLang="en-US" sz="2800" dirty="0">
              <a:solidFill>
                <a:srgbClr val="FF0000"/>
              </a:solidFill>
            </a:endParaRPr>
          </a:p>
        </p:txBody>
      </p:sp>
      <p:sp>
        <p:nvSpPr>
          <p:cNvPr id="2" name="矩形 1"/>
          <p:cNvSpPr/>
          <p:nvPr/>
        </p:nvSpPr>
        <p:spPr>
          <a:xfrm>
            <a:off x="1258888" y="5013325"/>
            <a:ext cx="3924300" cy="1200150"/>
          </a:xfrm>
          <a:prstGeom prst="rect">
            <a:avLst/>
          </a:prstGeom>
          <a:noFill/>
          <a:ln w="9525">
            <a:noFill/>
          </a:ln>
        </p:spPr>
        <p:txBody>
          <a:bodyPr wrap="none" anchor="t" anchorCtr="0">
            <a:spAutoFit/>
          </a:bodyPr>
          <a:p>
            <a:r>
              <a:rPr lang="en-US" altLang="zh-CN" dirty="0">
                <a:solidFill>
                  <a:srgbClr val="FF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基本数据类型</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复杂数据类型（数据结构</a:t>
            </a:r>
            <a:r>
              <a:rPr lang="en-US" altLang="zh-CN" dirty="0">
                <a:solidFill>
                  <a:srgbClr val="FF0000"/>
                </a:solidFill>
                <a:latin typeface="Times New Roman" panose="02020603050405020304" pitchFamily="18" charset="0"/>
                <a:ea typeface="宋体" panose="02010600030101010101" pitchFamily="2" charset="-122"/>
              </a:rPr>
              <a:t>)</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抽象数据类型</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0418"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初等数据类型</a:t>
            </a:r>
            <a:endParaRPr lang="zh-CN" altLang="en-US" u="sng" dirty="0">
              <a:solidFill>
                <a:srgbClr val="FF0000"/>
              </a:solidFill>
            </a:endParaRPr>
          </a:p>
        </p:txBody>
      </p:sp>
      <p:grpSp>
        <p:nvGrpSpPr>
          <p:cNvPr id="60419" name="Group 190"/>
          <p:cNvGrpSpPr/>
          <p:nvPr/>
        </p:nvGrpSpPr>
        <p:grpSpPr>
          <a:xfrm>
            <a:off x="1143000" y="2060575"/>
            <a:ext cx="6934200" cy="3057525"/>
            <a:chOff x="-3" y="-3"/>
            <a:chExt cx="1891" cy="1926"/>
          </a:xfrm>
        </p:grpSpPr>
        <p:grpSp>
          <p:nvGrpSpPr>
            <p:cNvPr id="60420" name="Group 188"/>
            <p:cNvGrpSpPr/>
            <p:nvPr/>
          </p:nvGrpSpPr>
          <p:grpSpPr>
            <a:xfrm>
              <a:off x="0" y="0"/>
              <a:ext cx="1885" cy="1920"/>
              <a:chOff x="0" y="0"/>
              <a:chExt cx="1885" cy="1920"/>
            </a:xfrm>
          </p:grpSpPr>
          <p:grpSp>
            <p:nvGrpSpPr>
              <p:cNvPr id="60421" name="Group 159"/>
              <p:cNvGrpSpPr/>
              <p:nvPr/>
            </p:nvGrpSpPr>
            <p:grpSpPr>
              <a:xfrm>
                <a:off x="0" y="0"/>
                <a:ext cx="561" cy="384"/>
                <a:chOff x="0" y="0"/>
                <a:chExt cx="561" cy="384"/>
              </a:xfrm>
            </p:grpSpPr>
            <p:sp>
              <p:nvSpPr>
                <p:cNvPr id="60422" name="Rectangle 143"/>
                <p:cNvSpPr/>
                <p:nvPr/>
              </p:nvSpPr>
              <p:spPr>
                <a:xfrm>
                  <a:off x="43" y="0"/>
                  <a:ext cx="475"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类别</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23" name="Rectangle 158"/>
                <p:cNvSpPr/>
                <p:nvPr/>
              </p:nvSpPr>
              <p:spPr>
                <a:xfrm>
                  <a:off x="0" y="0"/>
                  <a:ext cx="561"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24" name="Group 161"/>
              <p:cNvGrpSpPr/>
              <p:nvPr/>
            </p:nvGrpSpPr>
            <p:grpSpPr>
              <a:xfrm>
                <a:off x="561" y="0"/>
                <a:ext cx="662" cy="384"/>
                <a:chOff x="561" y="0"/>
                <a:chExt cx="662" cy="384"/>
              </a:xfrm>
            </p:grpSpPr>
            <p:sp>
              <p:nvSpPr>
                <p:cNvPr id="60425" name="Rectangle 144"/>
                <p:cNvSpPr/>
                <p:nvPr/>
              </p:nvSpPr>
              <p:spPr>
                <a:xfrm>
                  <a:off x="604" y="0"/>
                  <a:ext cx="576" cy="384"/>
                </a:xfrm>
                <a:prstGeom prst="rect">
                  <a:avLst/>
                </a:prstGeom>
                <a:noFill/>
                <a:ln w="9525">
                  <a:noFill/>
                </a:ln>
              </p:spPr>
              <p:txBody>
                <a:bodyPr anchor="t" anchorCtr="0"/>
                <a:p>
                  <a:pPr algn="just"/>
                  <a:r>
                    <a:rPr lang="zh-CN" altLang="en-US" dirty="0">
                      <a:solidFill>
                        <a:srgbClr val="FF0000"/>
                      </a:solidFill>
                      <a:latin typeface="Times New Roman" panose="02020603050405020304" pitchFamily="18" charset="0"/>
                      <a:ea typeface="宋体" panose="02010600030101010101" pitchFamily="2" charset="-122"/>
                    </a:rPr>
                    <a:t>操作</a:t>
                  </a:r>
                  <a:endParaRPr lang="zh-CN" altLang="en-US" dirty="0">
                    <a:solidFill>
                      <a:srgbClr val="FF0000"/>
                    </a:solidFill>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26" name="Rectangle 160"/>
                <p:cNvSpPr/>
                <p:nvPr/>
              </p:nvSpPr>
              <p:spPr>
                <a:xfrm>
                  <a:off x="561" y="0"/>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27" name="Group 163"/>
              <p:cNvGrpSpPr/>
              <p:nvPr/>
            </p:nvGrpSpPr>
            <p:grpSpPr>
              <a:xfrm>
                <a:off x="1223" y="0"/>
                <a:ext cx="662" cy="384"/>
                <a:chOff x="1223" y="0"/>
                <a:chExt cx="662" cy="384"/>
              </a:xfrm>
            </p:grpSpPr>
            <p:sp>
              <p:nvSpPr>
                <p:cNvPr id="60428" name="Rectangle 145"/>
                <p:cNvSpPr/>
                <p:nvPr/>
              </p:nvSpPr>
              <p:spPr>
                <a:xfrm>
                  <a:off x="1266" y="0"/>
                  <a:ext cx="576"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备注</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29" name="Rectangle 162"/>
                <p:cNvSpPr/>
                <p:nvPr/>
              </p:nvSpPr>
              <p:spPr>
                <a:xfrm>
                  <a:off x="1223" y="0"/>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30" name="Group 165"/>
              <p:cNvGrpSpPr/>
              <p:nvPr/>
            </p:nvGrpSpPr>
            <p:grpSpPr>
              <a:xfrm>
                <a:off x="0" y="384"/>
                <a:ext cx="561" cy="384"/>
                <a:chOff x="0" y="384"/>
                <a:chExt cx="561" cy="384"/>
              </a:xfrm>
            </p:grpSpPr>
            <p:sp>
              <p:nvSpPr>
                <p:cNvPr id="60431" name="Rectangle 146"/>
                <p:cNvSpPr/>
                <p:nvPr/>
              </p:nvSpPr>
              <p:spPr>
                <a:xfrm>
                  <a:off x="43" y="384"/>
                  <a:ext cx="475"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数值数据</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32" name="Rectangle 164"/>
                <p:cNvSpPr/>
                <p:nvPr/>
              </p:nvSpPr>
              <p:spPr>
                <a:xfrm>
                  <a:off x="0" y="384"/>
                  <a:ext cx="561"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33" name="Group 167"/>
              <p:cNvGrpSpPr/>
              <p:nvPr/>
            </p:nvGrpSpPr>
            <p:grpSpPr>
              <a:xfrm>
                <a:off x="561" y="384"/>
                <a:ext cx="662" cy="384"/>
                <a:chOff x="561" y="384"/>
                <a:chExt cx="662" cy="384"/>
              </a:xfrm>
            </p:grpSpPr>
            <p:sp>
              <p:nvSpPr>
                <p:cNvPr id="60434" name="Rectangle 147"/>
                <p:cNvSpPr/>
                <p:nvPr/>
              </p:nvSpPr>
              <p:spPr>
                <a:xfrm>
                  <a:off x="604" y="384"/>
                  <a:ext cx="576"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  / </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35" name="Rectangle 166"/>
                <p:cNvSpPr/>
                <p:nvPr/>
              </p:nvSpPr>
              <p:spPr>
                <a:xfrm>
                  <a:off x="561" y="384"/>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36" name="Group 169"/>
              <p:cNvGrpSpPr/>
              <p:nvPr/>
            </p:nvGrpSpPr>
            <p:grpSpPr>
              <a:xfrm>
                <a:off x="1223" y="384"/>
                <a:ext cx="662" cy="384"/>
                <a:chOff x="1223" y="384"/>
                <a:chExt cx="662" cy="384"/>
              </a:xfrm>
            </p:grpSpPr>
            <p:sp>
              <p:nvSpPr>
                <p:cNvPr id="60437" name="Rectangle 148"/>
                <p:cNvSpPr/>
                <p:nvPr/>
              </p:nvSpPr>
              <p:spPr>
                <a:xfrm>
                  <a:off x="1266" y="384"/>
                  <a:ext cx="576"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整</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实</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复 数</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38" name="Rectangle 168"/>
                <p:cNvSpPr/>
                <p:nvPr/>
              </p:nvSpPr>
              <p:spPr>
                <a:xfrm>
                  <a:off x="1223" y="384"/>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39" name="Group 171"/>
              <p:cNvGrpSpPr/>
              <p:nvPr/>
            </p:nvGrpSpPr>
            <p:grpSpPr>
              <a:xfrm>
                <a:off x="0" y="768"/>
                <a:ext cx="561" cy="384"/>
                <a:chOff x="0" y="768"/>
                <a:chExt cx="561" cy="384"/>
              </a:xfrm>
            </p:grpSpPr>
            <p:sp>
              <p:nvSpPr>
                <p:cNvPr id="60440" name="Rectangle 149"/>
                <p:cNvSpPr/>
                <p:nvPr/>
              </p:nvSpPr>
              <p:spPr>
                <a:xfrm>
                  <a:off x="43" y="768"/>
                  <a:ext cx="475"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逻辑数据</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41" name="Rectangle 170"/>
                <p:cNvSpPr/>
                <p:nvPr/>
              </p:nvSpPr>
              <p:spPr>
                <a:xfrm>
                  <a:off x="0" y="768"/>
                  <a:ext cx="561"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42" name="Group 173"/>
              <p:cNvGrpSpPr/>
              <p:nvPr/>
            </p:nvGrpSpPr>
            <p:grpSpPr>
              <a:xfrm>
                <a:off x="561" y="768"/>
                <a:ext cx="662" cy="384"/>
                <a:chOff x="561" y="768"/>
                <a:chExt cx="662" cy="384"/>
              </a:xfrm>
            </p:grpSpPr>
            <p:sp>
              <p:nvSpPr>
                <p:cNvPr id="60443" name="Rectangle 150"/>
                <p:cNvSpPr/>
                <p:nvPr/>
              </p:nvSpPr>
              <p:spPr>
                <a:xfrm>
                  <a:off x="604" y="768"/>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and or not</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44" name="Rectangle 172"/>
                <p:cNvSpPr/>
                <p:nvPr/>
              </p:nvSpPr>
              <p:spPr>
                <a:xfrm>
                  <a:off x="561" y="768"/>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45" name="Group 175"/>
              <p:cNvGrpSpPr/>
              <p:nvPr/>
            </p:nvGrpSpPr>
            <p:grpSpPr>
              <a:xfrm>
                <a:off x="1223" y="768"/>
                <a:ext cx="662" cy="384"/>
                <a:chOff x="1223" y="768"/>
                <a:chExt cx="662" cy="384"/>
              </a:xfrm>
            </p:grpSpPr>
            <p:sp>
              <p:nvSpPr>
                <p:cNvPr id="60446" name="Rectangle 151"/>
                <p:cNvSpPr/>
                <p:nvPr/>
              </p:nvSpPr>
              <p:spPr>
                <a:xfrm>
                  <a:off x="1266" y="768"/>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47" name="Rectangle 174"/>
                <p:cNvSpPr/>
                <p:nvPr/>
              </p:nvSpPr>
              <p:spPr>
                <a:xfrm>
                  <a:off x="1223" y="768"/>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48" name="Group 177"/>
              <p:cNvGrpSpPr/>
              <p:nvPr/>
            </p:nvGrpSpPr>
            <p:grpSpPr>
              <a:xfrm>
                <a:off x="0" y="1152"/>
                <a:ext cx="561" cy="384"/>
                <a:chOff x="0" y="1152"/>
                <a:chExt cx="561" cy="384"/>
              </a:xfrm>
            </p:grpSpPr>
            <p:sp>
              <p:nvSpPr>
                <p:cNvPr id="60449" name="Rectangle 152"/>
                <p:cNvSpPr/>
                <p:nvPr/>
              </p:nvSpPr>
              <p:spPr>
                <a:xfrm>
                  <a:off x="43" y="1152"/>
                  <a:ext cx="475" cy="384"/>
                </a:xfrm>
                <a:prstGeom prst="rect">
                  <a:avLst/>
                </a:prstGeom>
                <a:noFill/>
                <a:ln w="9525">
                  <a:noFill/>
                </a:ln>
              </p:spPr>
              <p:txBody>
                <a:bodyPr anchor="t" anchorCtr="0"/>
                <a:p>
                  <a:pPr algn="just"/>
                  <a:r>
                    <a:rPr lang="zh-CN" altLang="en-US" dirty="0">
                      <a:latin typeface="Times New Roman" panose="02020603050405020304" pitchFamily="18" charset="0"/>
                      <a:ea typeface="宋体" panose="02010600030101010101" pitchFamily="2" charset="-122"/>
                    </a:rPr>
                    <a:t>字符数据</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50" name="Rectangle 176"/>
                <p:cNvSpPr/>
                <p:nvPr/>
              </p:nvSpPr>
              <p:spPr>
                <a:xfrm>
                  <a:off x="0" y="1152"/>
                  <a:ext cx="561"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51" name="Group 179"/>
              <p:cNvGrpSpPr/>
              <p:nvPr/>
            </p:nvGrpSpPr>
            <p:grpSpPr>
              <a:xfrm>
                <a:off x="561" y="1152"/>
                <a:ext cx="662" cy="384"/>
                <a:chOff x="561" y="1152"/>
                <a:chExt cx="662" cy="384"/>
              </a:xfrm>
            </p:grpSpPr>
            <p:sp>
              <p:nvSpPr>
                <p:cNvPr id="60452" name="Rectangle 153"/>
                <p:cNvSpPr/>
                <p:nvPr/>
              </p:nvSpPr>
              <p:spPr>
                <a:xfrm>
                  <a:off x="604" y="1152"/>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concat/+</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53" name="Rectangle 178"/>
                <p:cNvSpPr/>
                <p:nvPr/>
              </p:nvSpPr>
              <p:spPr>
                <a:xfrm>
                  <a:off x="561" y="1152"/>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54" name="Group 181"/>
              <p:cNvGrpSpPr/>
              <p:nvPr/>
            </p:nvGrpSpPr>
            <p:grpSpPr>
              <a:xfrm>
                <a:off x="1223" y="1152"/>
                <a:ext cx="662" cy="384"/>
                <a:chOff x="1223" y="1152"/>
                <a:chExt cx="662" cy="384"/>
              </a:xfrm>
            </p:grpSpPr>
            <p:sp>
              <p:nvSpPr>
                <p:cNvPr id="60455" name="Rectangle 154"/>
                <p:cNvSpPr/>
                <p:nvPr/>
              </p:nvSpPr>
              <p:spPr>
                <a:xfrm>
                  <a:off x="1266" y="1152"/>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56" name="Rectangle 180"/>
                <p:cNvSpPr/>
                <p:nvPr/>
              </p:nvSpPr>
              <p:spPr>
                <a:xfrm>
                  <a:off x="1223" y="1152"/>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57" name="Group 183"/>
              <p:cNvGrpSpPr/>
              <p:nvPr/>
            </p:nvGrpSpPr>
            <p:grpSpPr>
              <a:xfrm>
                <a:off x="0" y="1536"/>
                <a:ext cx="561" cy="384"/>
                <a:chOff x="0" y="1536"/>
                <a:chExt cx="561" cy="384"/>
              </a:xfrm>
            </p:grpSpPr>
            <p:sp>
              <p:nvSpPr>
                <p:cNvPr id="60458" name="Rectangle 155"/>
                <p:cNvSpPr/>
                <p:nvPr/>
              </p:nvSpPr>
              <p:spPr>
                <a:xfrm>
                  <a:off x="43" y="1536"/>
                  <a:ext cx="475" cy="384"/>
                </a:xfrm>
                <a:prstGeom prst="rect">
                  <a:avLst/>
                </a:prstGeom>
                <a:noFill/>
                <a:ln w="9525">
                  <a:noFill/>
                </a:ln>
              </p:spPr>
              <p:txBody>
                <a:bodyPr anchor="t" anchorCtr="0"/>
                <a:p>
                  <a:pPr algn="just"/>
                  <a:r>
                    <a:rPr lang="zh-CN" altLang="en-US" dirty="0">
                      <a:solidFill>
                        <a:srgbClr val="FF0000"/>
                      </a:solidFill>
                      <a:latin typeface="Times New Roman" panose="02020603050405020304" pitchFamily="18" charset="0"/>
                      <a:ea typeface="宋体" panose="02010600030101010101" pitchFamily="2" charset="-122"/>
                    </a:rPr>
                    <a:t>指针</a:t>
                  </a:r>
                  <a:r>
                    <a:rPr lang="zh-CN" altLang="en-US" dirty="0">
                      <a:latin typeface="Times New Roman" panose="02020603050405020304" pitchFamily="18" charset="0"/>
                      <a:ea typeface="宋体" panose="02010600030101010101" pitchFamily="2" charset="-122"/>
                    </a:rPr>
                    <a:t>数据</a:t>
                  </a:r>
                  <a:endParaRPr lang="zh-CN" altLang="en-US"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59" name="Rectangle 182"/>
                <p:cNvSpPr/>
                <p:nvPr/>
              </p:nvSpPr>
              <p:spPr>
                <a:xfrm>
                  <a:off x="0" y="1536"/>
                  <a:ext cx="561"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60" name="Group 185"/>
              <p:cNvGrpSpPr/>
              <p:nvPr/>
            </p:nvGrpSpPr>
            <p:grpSpPr>
              <a:xfrm>
                <a:off x="561" y="1536"/>
                <a:ext cx="662" cy="384"/>
                <a:chOff x="561" y="1536"/>
                <a:chExt cx="662" cy="384"/>
              </a:xfrm>
            </p:grpSpPr>
            <p:sp>
              <p:nvSpPr>
                <p:cNvPr id="60461" name="Rectangle 156"/>
                <p:cNvSpPr/>
                <p:nvPr/>
              </p:nvSpPr>
              <p:spPr>
                <a:xfrm>
                  <a:off x="604" y="1536"/>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  &amp;  -&gt;</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62" name="Rectangle 184"/>
                <p:cNvSpPr/>
                <p:nvPr/>
              </p:nvSpPr>
              <p:spPr>
                <a:xfrm>
                  <a:off x="561" y="1536"/>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nvGrpSpPr>
              <p:cNvPr id="60463" name="Group 187"/>
              <p:cNvGrpSpPr/>
              <p:nvPr/>
            </p:nvGrpSpPr>
            <p:grpSpPr>
              <a:xfrm>
                <a:off x="1223" y="1536"/>
                <a:ext cx="662" cy="384"/>
                <a:chOff x="1223" y="1536"/>
                <a:chExt cx="662" cy="384"/>
              </a:xfrm>
            </p:grpSpPr>
            <p:sp>
              <p:nvSpPr>
                <p:cNvPr id="60464" name="Rectangle 157"/>
                <p:cNvSpPr/>
                <p:nvPr/>
              </p:nvSpPr>
              <p:spPr>
                <a:xfrm>
                  <a:off x="1266" y="1536"/>
                  <a:ext cx="576" cy="384"/>
                </a:xfrm>
                <a:prstGeom prst="rect">
                  <a:avLst/>
                </a:prstGeom>
                <a:noFill/>
                <a:ln w="9525">
                  <a:noFill/>
                </a:ln>
              </p:spPr>
              <p:txBody>
                <a:bodyPr anchor="t" anchorCtr="0"/>
                <a:p>
                  <a:pPr algn="just"/>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lgn="just" eaLnBrk="0" hangingPunct="0"/>
                  <a:endParaRPr lang="en-US" altLang="zh-CN" dirty="0">
                    <a:latin typeface="Times New Roman" panose="02020603050405020304" pitchFamily="18" charset="0"/>
                    <a:ea typeface="宋体" panose="02010600030101010101" pitchFamily="2" charset="-122"/>
                  </a:endParaRPr>
                </a:p>
              </p:txBody>
            </p:sp>
            <p:sp>
              <p:nvSpPr>
                <p:cNvPr id="60465" name="Rectangle 186"/>
                <p:cNvSpPr/>
                <p:nvPr/>
              </p:nvSpPr>
              <p:spPr>
                <a:xfrm>
                  <a:off x="1223" y="1536"/>
                  <a:ext cx="662" cy="384"/>
                </a:xfrm>
                <a:prstGeom prst="rect">
                  <a:avLst/>
                </a:prstGeom>
                <a:noFill/>
                <a:ln w="7"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sp>
          <p:nvSpPr>
            <p:cNvPr id="60466" name="Rectangle 189"/>
            <p:cNvSpPr/>
            <p:nvPr/>
          </p:nvSpPr>
          <p:spPr>
            <a:xfrm>
              <a:off x="-3" y="-3"/>
              <a:ext cx="1891" cy="1926"/>
            </a:xfrm>
            <a:prstGeom prst="rect">
              <a:avLst/>
            </a:prstGeom>
            <a:noFill/>
            <a:ln w="9525" cap="flat" cmpd="sng">
              <a:solidFill>
                <a:srgbClr val="A0A0A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aphicFrame>
        <p:nvGraphicFramePr>
          <p:cNvPr id="2" name="表格 1"/>
          <p:cNvGraphicFramePr>
            <a:graphicFrameLocks noGrp="1"/>
          </p:cNvGraphicFramePr>
          <p:nvPr/>
        </p:nvGraphicFramePr>
        <p:xfrm>
          <a:off x="1258888" y="5229225"/>
          <a:ext cx="5829300" cy="1463676"/>
        </p:xfrm>
        <a:graphic>
          <a:graphicData uri="http://schemas.openxmlformats.org/drawingml/2006/table">
            <a:tbl>
              <a:tblPr/>
              <a:tblGrid>
                <a:gridCol w="5829300"/>
              </a:tblGrid>
              <a:tr h="365919">
                <a:tc>
                  <a:txBody>
                    <a:bodyPr/>
                    <a:lstStyle/>
                    <a:p>
                      <a:r>
                        <a:rPr lang="en-GB" sz="1800" dirty="0" err="1">
                          <a:solidFill>
                            <a:srgbClr val="FF0000"/>
                          </a:solidFill>
                          <a:effectLst/>
                          <a:latin typeface="宋体" panose="02010600030101010101" pitchFamily="2" charset="-122"/>
                        </a:rPr>
                        <a:t>int</a:t>
                      </a:r>
                      <a:r>
                        <a:rPr lang="en-GB" sz="1800" dirty="0">
                          <a:solidFill>
                            <a:srgbClr val="FF0000"/>
                          </a:solidFill>
                          <a:effectLst/>
                          <a:latin typeface="宋体" panose="02010600030101010101" pitchFamily="2" charset="-122"/>
                        </a:rPr>
                        <a:t> </a:t>
                      </a:r>
                      <a:r>
                        <a:rPr lang="en-GB" sz="1800" dirty="0" err="1">
                          <a:solidFill>
                            <a:srgbClr val="FF0000"/>
                          </a:solidFill>
                          <a:effectLst/>
                          <a:latin typeface="宋体" panose="02010600030101010101" pitchFamily="2" charset="-122"/>
                        </a:rPr>
                        <a:t>i,j</a:t>
                      </a:r>
                      <a:r>
                        <a:rPr lang="en-GB" sz="1800" dirty="0">
                          <a:solidFill>
                            <a:srgbClr val="FF0000"/>
                          </a:solidFill>
                          <a:effectLst/>
                          <a:latin typeface="宋体" panose="02010600030101010101" pitchFamily="2" charset="-122"/>
                        </a:rPr>
                        <a:t>;</a:t>
                      </a:r>
                      <a:endParaRPr lang="en-GB" sz="1800" dirty="0">
                        <a:solidFill>
                          <a:srgbClr val="FF0000"/>
                        </a:solidFill>
                      </a:endParaRPr>
                    </a:p>
                  </a:txBody>
                  <a:tcPr marT="45740" marB="45740" anchor="ctr">
                    <a:lnL>
                      <a:noFill/>
                    </a:lnL>
                    <a:lnR>
                      <a:noFill/>
                    </a:lnR>
                    <a:lnT>
                      <a:noFill/>
                    </a:lnT>
                    <a:lnB>
                      <a:noFill/>
                    </a:lnB>
                  </a:tcPr>
                </a:tc>
              </a:tr>
              <a:tr h="365919">
                <a:tc>
                  <a:txBody>
                    <a:bodyPr/>
                    <a:lstStyle/>
                    <a:p>
                      <a:r>
                        <a:rPr lang="en-GB" sz="1800" dirty="0" err="1">
                          <a:solidFill>
                            <a:srgbClr val="FF0000"/>
                          </a:solidFill>
                          <a:effectLst/>
                          <a:latin typeface="宋体" panose="02010600030101010101" pitchFamily="2" charset="-122"/>
                        </a:rPr>
                        <a:t>int</a:t>
                      </a:r>
                      <a:r>
                        <a:rPr lang="en-GB" sz="1800" dirty="0">
                          <a:solidFill>
                            <a:srgbClr val="FF0000"/>
                          </a:solidFill>
                          <a:effectLst/>
                          <a:latin typeface="宋体" panose="02010600030101010101" pitchFamily="2" charset="-122"/>
                        </a:rPr>
                        <a:t> *p;</a:t>
                      </a:r>
                      <a:endParaRPr lang="en-GB" sz="1800" dirty="0">
                        <a:solidFill>
                          <a:srgbClr val="FF0000"/>
                        </a:solidFill>
                      </a:endParaRPr>
                    </a:p>
                  </a:txBody>
                  <a:tcPr marT="45740" marB="45740" anchor="ctr">
                    <a:lnL>
                      <a:noFill/>
                    </a:lnL>
                    <a:lnR>
                      <a:noFill/>
                    </a:lnR>
                    <a:lnT>
                      <a:noFill/>
                    </a:lnT>
                    <a:lnB>
                      <a:noFill/>
                    </a:lnB>
                  </a:tcPr>
                </a:tc>
              </a:tr>
              <a:tr h="365919">
                <a:tc>
                  <a:txBody>
                    <a:bodyPr/>
                    <a:lstStyle/>
                    <a:p>
                      <a:r>
                        <a:rPr lang="nn-NO" sz="1800" dirty="0">
                          <a:solidFill>
                            <a:srgbClr val="FF0000"/>
                          </a:solidFill>
                          <a:effectLst/>
                          <a:latin typeface="宋体" panose="02010600030101010101" pitchFamily="2" charset="-122"/>
                        </a:rPr>
                        <a:t>p = &amp;i; (p指向i )</a:t>
                      </a:r>
                      <a:endParaRPr lang="nn-NO" sz="1800" dirty="0">
                        <a:solidFill>
                          <a:srgbClr val="FF0000"/>
                        </a:solidFill>
                      </a:endParaRPr>
                    </a:p>
                  </a:txBody>
                  <a:tcPr marT="45740" marB="45740" anchor="ctr">
                    <a:lnL>
                      <a:noFill/>
                    </a:lnL>
                    <a:lnR>
                      <a:noFill/>
                    </a:lnR>
                    <a:lnT>
                      <a:noFill/>
                    </a:lnT>
                    <a:lnB>
                      <a:noFill/>
                    </a:lnB>
                  </a:tcPr>
                </a:tc>
              </a:tr>
              <a:tr h="365919">
                <a:tc>
                  <a:txBody>
                    <a:bodyPr/>
                    <a:lstStyle/>
                    <a:p>
                      <a:r>
                        <a:rPr lang="zh-CN" altLang="en-US" sz="1800" dirty="0">
                          <a:solidFill>
                            <a:srgbClr val="FF0000"/>
                          </a:solidFill>
                          <a:effectLst/>
                          <a:latin typeface="宋体" panose="02010600030101010101" pitchFamily="2" charset="-122"/>
                        </a:rPr>
                        <a:t>*</a:t>
                      </a:r>
                      <a:r>
                        <a:rPr lang="en-US" altLang="zh-CN" sz="1800" dirty="0">
                          <a:solidFill>
                            <a:srgbClr val="FF0000"/>
                          </a:solidFill>
                          <a:effectLst/>
                          <a:latin typeface="宋体" panose="02010600030101010101" pitchFamily="2" charset="-122"/>
                        </a:rPr>
                        <a:t>p = 100; (*p</a:t>
                      </a:r>
                      <a:r>
                        <a:rPr lang="zh-CN" altLang="en-US" sz="1800" dirty="0">
                          <a:solidFill>
                            <a:srgbClr val="FF0000"/>
                          </a:solidFill>
                          <a:effectLst/>
                          <a:latin typeface="宋体" panose="02010600030101010101" pitchFamily="2" charset="-122"/>
                        </a:rPr>
                        <a:t>访问</a:t>
                      </a:r>
                      <a:r>
                        <a:rPr lang="en-US" altLang="zh-CN" sz="1800" dirty="0">
                          <a:solidFill>
                            <a:srgbClr val="FF0000"/>
                          </a:solidFill>
                          <a:effectLst/>
                          <a:latin typeface="宋体" panose="02010600030101010101" pitchFamily="2" charset="-122"/>
                        </a:rPr>
                        <a:t>i)</a:t>
                      </a:r>
                      <a:endParaRPr lang="zh-CN" altLang="en-US" sz="1800" dirty="0">
                        <a:solidFill>
                          <a:srgbClr val="FF0000"/>
                        </a:solidFill>
                      </a:endParaRPr>
                    </a:p>
                  </a:txBody>
                  <a:tcPr marT="45740" marB="45740" anchor="ctr">
                    <a:lnL>
                      <a:noFill/>
                    </a:lnL>
                    <a:lnR>
                      <a:noFill/>
                    </a:lnR>
                    <a:lnT>
                      <a:noFill/>
                    </a:lnT>
                    <a:lnB>
                      <a:noFill/>
                    </a:lnB>
                  </a:tcPr>
                </a:tc>
              </a:tr>
            </a:tbl>
          </a:graphicData>
        </a:graphic>
      </p:graphicFrame>
      <p:graphicFrame>
        <p:nvGraphicFramePr>
          <p:cNvPr id="3" name="表格 2"/>
          <p:cNvGraphicFramePr>
            <a:graphicFrameLocks noGrp="1"/>
          </p:cNvGraphicFramePr>
          <p:nvPr/>
        </p:nvGraphicFramePr>
        <p:xfrm>
          <a:off x="4140200" y="5805488"/>
          <a:ext cx="3597275" cy="731838"/>
        </p:xfrm>
        <a:graphic>
          <a:graphicData uri="http://schemas.openxmlformats.org/drawingml/2006/table">
            <a:tbl>
              <a:tblPr/>
              <a:tblGrid>
                <a:gridCol w="3597275"/>
              </a:tblGrid>
              <a:tr h="365919">
                <a:tc>
                  <a:txBody>
                    <a:bodyPr/>
                    <a:lstStyle/>
                    <a:p>
                      <a:r>
                        <a:rPr lang="en-GB" sz="1800" dirty="0">
                          <a:solidFill>
                            <a:srgbClr val="FF0000"/>
                          </a:solidFill>
                          <a:effectLst/>
                          <a:latin typeface="宋体" panose="02010600030101010101" pitchFamily="2" charset="-122"/>
                        </a:rPr>
                        <a:t>p = &amp;j; (p</a:t>
                      </a:r>
                      <a:r>
                        <a:rPr lang="zh-CN" altLang="en-US" sz="1800" dirty="0">
                          <a:solidFill>
                            <a:srgbClr val="FF0000"/>
                          </a:solidFill>
                          <a:effectLst/>
                          <a:latin typeface="宋体" panose="02010600030101010101" pitchFamily="2" charset="-122"/>
                        </a:rPr>
                        <a:t>指向</a:t>
                      </a:r>
                      <a:r>
                        <a:rPr lang="en-GB" sz="1800" dirty="0">
                          <a:solidFill>
                            <a:srgbClr val="FF0000"/>
                          </a:solidFill>
                          <a:effectLst/>
                          <a:latin typeface="宋体" panose="02010600030101010101" pitchFamily="2" charset="-122"/>
                        </a:rPr>
                        <a:t>j)</a:t>
                      </a:r>
                      <a:endParaRPr lang="en-GB" sz="1800" dirty="0">
                        <a:solidFill>
                          <a:srgbClr val="FF0000"/>
                        </a:solidFill>
                      </a:endParaRPr>
                    </a:p>
                  </a:txBody>
                  <a:tcPr marL="91446" marR="91446" marT="45740" marB="45740" anchor="ctr">
                    <a:lnL>
                      <a:noFill/>
                    </a:lnL>
                    <a:lnR>
                      <a:noFill/>
                    </a:lnR>
                    <a:lnT>
                      <a:noFill/>
                    </a:lnT>
                    <a:lnB>
                      <a:noFill/>
                    </a:lnB>
                  </a:tcPr>
                </a:tc>
              </a:tr>
              <a:tr h="365919">
                <a:tc>
                  <a:txBody>
                    <a:bodyPr/>
                    <a:lstStyle/>
                    <a:p>
                      <a:r>
                        <a:rPr lang="zh-CN" altLang="en-US" sz="1800" dirty="0">
                          <a:solidFill>
                            <a:srgbClr val="FF0000"/>
                          </a:solidFill>
                          <a:effectLst/>
                          <a:latin typeface="宋体" panose="02010600030101010101" pitchFamily="2" charset="-122"/>
                        </a:rPr>
                        <a:t>*</a:t>
                      </a:r>
                      <a:r>
                        <a:rPr lang="en-US" altLang="zh-CN" sz="1800" dirty="0">
                          <a:solidFill>
                            <a:srgbClr val="FF0000"/>
                          </a:solidFill>
                          <a:effectLst/>
                          <a:latin typeface="宋体" panose="02010600030101010101" pitchFamily="2" charset="-122"/>
                        </a:rPr>
                        <a:t>p = 200;</a:t>
                      </a:r>
                      <a:r>
                        <a:rPr lang="zh-CN" altLang="en-US" sz="1800" dirty="0">
                          <a:solidFill>
                            <a:srgbClr val="FF0000"/>
                          </a:solidFill>
                          <a:effectLst/>
                          <a:latin typeface="宋体" panose="02010600030101010101" pitchFamily="2" charset="-122"/>
                        </a:rPr>
                        <a:t>（*</a:t>
                      </a:r>
                      <a:r>
                        <a:rPr lang="en-US" altLang="zh-CN" sz="1800" dirty="0">
                          <a:solidFill>
                            <a:srgbClr val="FF0000"/>
                          </a:solidFill>
                          <a:effectLst/>
                          <a:latin typeface="宋体" panose="02010600030101010101" pitchFamily="2" charset="-122"/>
                        </a:rPr>
                        <a:t>p</a:t>
                      </a:r>
                      <a:r>
                        <a:rPr lang="zh-CN" altLang="en-US" sz="1800" dirty="0">
                          <a:solidFill>
                            <a:srgbClr val="FF0000"/>
                          </a:solidFill>
                          <a:effectLst/>
                          <a:latin typeface="宋体" panose="02010600030101010101" pitchFamily="2" charset="-122"/>
                        </a:rPr>
                        <a:t>访问</a:t>
                      </a:r>
                      <a:r>
                        <a:rPr lang="en-US" altLang="zh-CN" sz="1800" dirty="0">
                          <a:solidFill>
                            <a:srgbClr val="FF0000"/>
                          </a:solidFill>
                          <a:effectLst/>
                          <a:latin typeface="宋体" panose="02010600030101010101" pitchFamily="2" charset="-122"/>
                        </a:rPr>
                        <a:t>j</a:t>
                      </a:r>
                      <a:r>
                        <a:rPr lang="zh-CN" altLang="en-US" sz="1800" dirty="0">
                          <a:solidFill>
                            <a:srgbClr val="FF0000"/>
                          </a:solidFill>
                          <a:effectLst/>
                          <a:latin typeface="宋体" panose="02010600030101010101" pitchFamily="2" charset="-122"/>
                        </a:rPr>
                        <a:t>）</a:t>
                      </a:r>
                      <a:endParaRPr lang="zh-CN" altLang="en-US" sz="1800" dirty="0">
                        <a:solidFill>
                          <a:srgbClr val="FF0000"/>
                        </a:solidFill>
                      </a:endParaRPr>
                    </a:p>
                  </a:txBody>
                  <a:tcPr marL="91446" marR="91446" marT="45740" marB="45740" anchor="ctr">
                    <a:lnL>
                      <a:noFill/>
                    </a:lnL>
                    <a:lnR>
                      <a:noFill/>
                    </a:lnR>
                    <a:lnT>
                      <a:noFill/>
                    </a:lnT>
                    <a:lnB>
                      <a:noFill/>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名字与标识符</a:t>
            </a:r>
            <a:endParaRPr lang="zh-CN" altLang="en-US" u="sng" dirty="0">
              <a:solidFill>
                <a:srgbClr val="FF0000"/>
              </a:solidFill>
            </a:endParaRPr>
          </a:p>
        </p:txBody>
      </p:sp>
      <p:sp>
        <p:nvSpPr>
          <p:cNvPr id="62466" name="Rectangle 3"/>
          <p:cNvSpPr>
            <a:spLocks noGrp="1"/>
          </p:cNvSpPr>
          <p:nvPr>
            <p:ph sz="half" idx="1"/>
          </p:nvPr>
        </p:nvSpPr>
        <p:spPr>
          <a:xfrm>
            <a:off x="609600" y="1981200"/>
            <a:ext cx="3810000" cy="4114800"/>
          </a:xfrm>
        </p:spPr>
        <p:txBody>
          <a:bodyPr vert="horz" wrap="square" lIns="91440" tIns="45720" rIns="91440" bIns="45720" anchor="t" anchorCtr="0"/>
          <a:p>
            <a:pPr eaLnBrk="1" hangingPunct="1">
              <a:buClrTx/>
              <a:buSzTx/>
              <a:buFontTx/>
              <a:buNone/>
            </a:pPr>
            <a:r>
              <a:rPr kumimoji="1" lang="zh-CN" altLang="en-US" dirty="0">
                <a:solidFill>
                  <a:srgbClr val="660066"/>
                </a:solidFill>
                <a:latin typeface="+mn-lt"/>
                <a:ea typeface="+mn-ea"/>
                <a:cs typeface="+mn-cs"/>
              </a:rPr>
              <a:t>名字</a:t>
            </a:r>
            <a:endParaRPr kumimoji="1" lang="zh-CN" altLang="en-US" dirty="0">
              <a:solidFill>
                <a:srgbClr val="660066"/>
              </a:solidFill>
              <a:latin typeface="+mn-lt"/>
              <a:ea typeface="+mn-ea"/>
              <a:cs typeface="+mn-cs"/>
            </a:endParaRPr>
          </a:p>
          <a:p>
            <a:pPr eaLnBrk="1" hangingPunct="1">
              <a:buClrTx/>
              <a:buSzTx/>
              <a:buFontTx/>
              <a:buNone/>
            </a:pPr>
            <a:endParaRPr kumimoji="1" lang="zh-CN" altLang="en-US" dirty="0">
              <a:solidFill>
                <a:srgbClr val="660066"/>
              </a:solidFill>
              <a:latin typeface="+mn-lt"/>
              <a:ea typeface="+mn-ea"/>
              <a:cs typeface="+mn-cs"/>
            </a:endParaRPr>
          </a:p>
          <a:p>
            <a:pPr eaLnBrk="1" hangingPunct="1">
              <a:buClrTx/>
              <a:buSzTx/>
              <a:buFontTx/>
              <a:buNone/>
            </a:pPr>
            <a:r>
              <a:rPr kumimoji="1" lang="en-US" altLang="zh-CN" sz="2400" dirty="0">
                <a:solidFill>
                  <a:schemeClr val="accent2"/>
                </a:solidFill>
                <a:latin typeface="+mn-lt"/>
                <a:ea typeface="+mn-ea"/>
                <a:cs typeface="+mn-cs"/>
              </a:rPr>
              <a:t>·</a:t>
            </a:r>
            <a:r>
              <a:rPr kumimoji="1" lang="zh-CN" altLang="en-US" sz="2000" dirty="0">
                <a:solidFill>
                  <a:schemeClr val="accent2"/>
                </a:solidFill>
                <a:latin typeface="+mn-lt"/>
                <a:ea typeface="+mn-ea"/>
                <a:cs typeface="+mn-cs"/>
              </a:rPr>
              <a:t>名字是数据、函数和过程、类型的助记符；</a:t>
            </a:r>
            <a:endParaRPr kumimoji="1" lang="zh-CN" altLang="en-US" sz="2000" dirty="0">
              <a:solidFill>
                <a:schemeClr val="accent2"/>
              </a:solidFill>
              <a:latin typeface="+mn-lt"/>
              <a:ea typeface="+mn-ea"/>
              <a:cs typeface="+mn-cs"/>
            </a:endParaRPr>
          </a:p>
          <a:p>
            <a:pPr eaLnBrk="1" hangingPunct="1">
              <a:buClrTx/>
              <a:buSzTx/>
              <a:buFontTx/>
              <a:buNone/>
            </a:pPr>
            <a:r>
              <a:rPr kumimoji="1" lang="en-US" altLang="zh-CN" sz="2000" dirty="0">
                <a:solidFill>
                  <a:schemeClr val="accent2"/>
                </a:solidFill>
                <a:latin typeface="+mn-lt"/>
                <a:ea typeface="+mn-ea"/>
                <a:cs typeface="+mn-cs"/>
              </a:rPr>
              <a:t>·</a:t>
            </a:r>
            <a:r>
              <a:rPr kumimoji="1" lang="zh-CN" altLang="en-US" sz="2000" dirty="0">
                <a:solidFill>
                  <a:schemeClr val="accent2"/>
                </a:solidFill>
                <a:latin typeface="+mn-lt"/>
                <a:ea typeface="+mn-ea"/>
                <a:cs typeface="+mn-cs"/>
              </a:rPr>
              <a:t>名字采用标识符表示；</a:t>
            </a:r>
            <a:endParaRPr kumimoji="1" lang="zh-CN" altLang="en-US" sz="2000" dirty="0">
              <a:solidFill>
                <a:schemeClr val="accent2"/>
              </a:solidFill>
              <a:latin typeface="+mn-lt"/>
              <a:ea typeface="+mn-ea"/>
              <a:cs typeface="+mn-cs"/>
            </a:endParaRPr>
          </a:p>
          <a:p>
            <a:pPr eaLnBrk="1" hangingPunct="1">
              <a:buClrTx/>
              <a:buSzTx/>
              <a:buFontTx/>
              <a:buNone/>
            </a:pPr>
            <a:r>
              <a:rPr kumimoji="1" lang="en-US" altLang="zh-CN" sz="2000" dirty="0">
                <a:solidFill>
                  <a:srgbClr val="FF0000"/>
                </a:solidFill>
                <a:latin typeface="+mn-lt"/>
                <a:ea typeface="+mn-ea"/>
                <a:cs typeface="+mn-cs"/>
              </a:rPr>
              <a:t>·</a:t>
            </a:r>
            <a:r>
              <a:rPr kumimoji="1" lang="zh-CN" altLang="en-US" sz="2000" dirty="0">
                <a:solidFill>
                  <a:srgbClr val="FF0000"/>
                </a:solidFill>
                <a:latin typeface="+mn-lt"/>
                <a:ea typeface="+mn-ea"/>
                <a:cs typeface="+mn-cs"/>
              </a:rPr>
              <a:t>名字有明确的意义和属性</a:t>
            </a:r>
            <a:endParaRPr kumimoji="1" lang="zh-CN" altLang="en-US" sz="2000" dirty="0">
              <a:solidFill>
                <a:srgbClr val="FF0000"/>
              </a:solidFill>
              <a:latin typeface="+mn-lt"/>
              <a:ea typeface="+mn-ea"/>
              <a:cs typeface="+mn-cs"/>
            </a:endParaRPr>
          </a:p>
          <a:p>
            <a:pPr eaLnBrk="1" hangingPunct="1">
              <a:buClrTx/>
              <a:buSzTx/>
              <a:buFontTx/>
              <a:buNone/>
            </a:pPr>
            <a:r>
              <a:rPr kumimoji="1" lang="en-US" altLang="zh-CN" sz="2000" dirty="0">
                <a:solidFill>
                  <a:srgbClr val="FF0000"/>
                </a:solidFill>
                <a:latin typeface="+mn-lt"/>
                <a:ea typeface="+mn-ea"/>
                <a:cs typeface="+mn-cs"/>
              </a:rPr>
              <a:t>·</a:t>
            </a:r>
            <a:r>
              <a:rPr kumimoji="1" lang="zh-CN" altLang="en-US" sz="2000" dirty="0">
                <a:solidFill>
                  <a:srgbClr val="FF0000"/>
                </a:solidFill>
                <a:latin typeface="+mn-lt"/>
                <a:ea typeface="+mn-ea"/>
                <a:cs typeface="+mn-cs"/>
              </a:rPr>
              <a:t>名字代表特定格式存储单元，是物理存储的抽象</a:t>
            </a:r>
            <a:endParaRPr kumimoji="1" lang="zh-CN" altLang="en-US" sz="2000" dirty="0">
              <a:solidFill>
                <a:srgbClr val="FF0000"/>
              </a:solidFill>
              <a:latin typeface="+mn-lt"/>
              <a:ea typeface="+mn-ea"/>
              <a:cs typeface="+mn-cs"/>
            </a:endParaRPr>
          </a:p>
        </p:txBody>
      </p:sp>
      <p:sp>
        <p:nvSpPr>
          <p:cNvPr id="62467" name="Rectangle 4"/>
          <p:cNvSpPr>
            <a:spLocks noGrp="1"/>
          </p:cNvSpPr>
          <p:nvPr>
            <p:ph sz="half" idx="2"/>
          </p:nvPr>
        </p:nvSpPr>
        <p:spPr/>
        <p:txBody>
          <a:bodyPr vert="horz" wrap="square" lIns="91440" tIns="45720" rIns="91440" bIns="45720" anchor="t" anchorCtr="0"/>
          <a:p>
            <a:pPr eaLnBrk="1" hangingPunct="1">
              <a:buClrTx/>
              <a:buSzTx/>
              <a:buFontTx/>
              <a:buNone/>
            </a:pPr>
            <a:r>
              <a:rPr kumimoji="1" lang="zh-CN" altLang="en-US" dirty="0">
                <a:solidFill>
                  <a:srgbClr val="660066"/>
                </a:solidFill>
                <a:latin typeface="+mn-lt"/>
                <a:ea typeface="+mn-ea"/>
                <a:cs typeface="+mn-cs"/>
              </a:rPr>
              <a:t>标识符</a:t>
            </a:r>
            <a:endParaRPr kumimoji="1" lang="zh-CN" altLang="en-US" dirty="0">
              <a:solidFill>
                <a:srgbClr val="660066"/>
              </a:solidFill>
              <a:latin typeface="+mn-lt"/>
              <a:ea typeface="+mn-ea"/>
              <a:cs typeface="+mn-cs"/>
            </a:endParaRPr>
          </a:p>
          <a:p>
            <a:pPr eaLnBrk="1" hangingPunct="1">
              <a:buClrTx/>
              <a:buSzTx/>
              <a:buFontTx/>
              <a:buNone/>
            </a:pPr>
            <a:endParaRPr kumimoji="1" lang="zh-CN" altLang="en-US" dirty="0">
              <a:latin typeface="+mn-lt"/>
              <a:ea typeface="+mn-ea"/>
              <a:cs typeface="+mn-cs"/>
            </a:endParaRPr>
          </a:p>
          <a:p>
            <a:pPr eaLnBrk="1" hangingPunct="1">
              <a:buClrTx/>
              <a:buSzTx/>
              <a:buFontTx/>
              <a:buNone/>
            </a:pPr>
            <a:r>
              <a:rPr kumimoji="1" lang="en-US" altLang="zh-CN" sz="2000" dirty="0">
                <a:solidFill>
                  <a:schemeClr val="accent2"/>
                </a:solidFill>
                <a:latin typeface="+mn-lt"/>
                <a:ea typeface="+mn-ea"/>
                <a:cs typeface="+mn-cs"/>
              </a:rPr>
              <a:t>·</a:t>
            </a:r>
            <a:r>
              <a:rPr kumimoji="1" lang="zh-CN" altLang="en-US" sz="2000" dirty="0">
                <a:solidFill>
                  <a:schemeClr val="accent2"/>
                </a:solidFill>
                <a:latin typeface="+mn-lt"/>
                <a:ea typeface="+mn-ea"/>
                <a:cs typeface="+mn-cs"/>
              </a:rPr>
              <a:t>字母开头的字母数字串</a:t>
            </a:r>
            <a:endParaRPr kumimoji="1" lang="zh-CN" altLang="en-US" sz="2000" dirty="0">
              <a:solidFill>
                <a:schemeClr val="accent2"/>
              </a:solidFill>
              <a:latin typeface="+mn-lt"/>
              <a:ea typeface="+mn-ea"/>
              <a:cs typeface="+mn-cs"/>
            </a:endParaRPr>
          </a:p>
          <a:p>
            <a:pPr eaLnBrk="1" hangingPunct="1">
              <a:buClrTx/>
              <a:buSzTx/>
              <a:buFontTx/>
              <a:buNone/>
            </a:pPr>
            <a:endParaRPr kumimoji="1" lang="zh-CN" altLang="en-US" sz="2000" dirty="0">
              <a:solidFill>
                <a:schemeClr val="accent2"/>
              </a:solidFill>
              <a:latin typeface="+mn-lt"/>
              <a:ea typeface="+mn-ea"/>
              <a:cs typeface="+mn-cs"/>
            </a:endParaRPr>
          </a:p>
          <a:p>
            <a:pPr eaLnBrk="1" hangingPunct="1">
              <a:buClrTx/>
              <a:buSzTx/>
              <a:buFontTx/>
              <a:buNone/>
            </a:pPr>
            <a:r>
              <a:rPr kumimoji="1" lang="en-US" altLang="zh-CN" sz="2000" dirty="0">
                <a:solidFill>
                  <a:schemeClr val="accent2"/>
                </a:solidFill>
                <a:latin typeface="+mn-lt"/>
                <a:ea typeface="+mn-ea"/>
                <a:cs typeface="+mn-cs"/>
              </a:rPr>
              <a:t>·</a:t>
            </a:r>
            <a:r>
              <a:rPr kumimoji="1" lang="zh-CN" altLang="en-US" sz="2000" dirty="0">
                <a:solidFill>
                  <a:schemeClr val="accent2"/>
                </a:solidFill>
                <a:latin typeface="+mn-lt"/>
                <a:ea typeface="+mn-ea"/>
                <a:cs typeface="+mn-cs"/>
              </a:rPr>
              <a:t>标识符是名字的表示符号</a:t>
            </a:r>
            <a:endParaRPr kumimoji="1" lang="zh-CN" altLang="en-US" sz="2000" dirty="0">
              <a:solidFill>
                <a:schemeClr val="accent2"/>
              </a:solidFill>
              <a:latin typeface="+mn-lt"/>
              <a:ea typeface="+mn-ea"/>
              <a:cs typeface="+mn-cs"/>
            </a:endParaRPr>
          </a:p>
          <a:p>
            <a:pPr eaLnBrk="1" hangingPunct="1">
              <a:buClrTx/>
              <a:buSzTx/>
              <a:buFontTx/>
              <a:buNone/>
            </a:pPr>
            <a:r>
              <a:rPr kumimoji="1" lang="en-US" altLang="zh-CN" sz="2000" dirty="0">
                <a:solidFill>
                  <a:srgbClr val="FF0000"/>
                </a:solidFill>
                <a:latin typeface="+mn-lt"/>
                <a:ea typeface="+mn-ea"/>
                <a:cs typeface="+mn-cs"/>
              </a:rPr>
              <a:t>·</a:t>
            </a:r>
            <a:r>
              <a:rPr kumimoji="1" lang="zh-CN" altLang="en-US" sz="2000" dirty="0">
                <a:solidFill>
                  <a:srgbClr val="FF0000"/>
                </a:solidFill>
                <a:latin typeface="+mn-lt"/>
                <a:ea typeface="+mn-ea"/>
                <a:cs typeface="+mn-cs"/>
              </a:rPr>
              <a:t>无明确的意义和属性</a:t>
            </a:r>
            <a:endParaRPr kumimoji="1" lang="zh-CN" altLang="en-US" sz="2000" dirty="0">
              <a:solidFill>
                <a:srgbClr val="FF0000"/>
              </a:solidFill>
              <a:latin typeface="+mn-lt"/>
              <a:ea typeface="+mn-ea"/>
              <a:cs typeface="+mn-cs"/>
            </a:endParaRPr>
          </a:p>
          <a:p>
            <a:pPr eaLnBrk="1" hangingPunct="1">
              <a:buClrTx/>
              <a:buSzTx/>
              <a:buFontTx/>
              <a:buNone/>
            </a:pPr>
            <a:r>
              <a:rPr kumimoji="1" lang="en-US" altLang="zh-CN" sz="2400" dirty="0">
                <a:latin typeface="+mn-lt"/>
                <a:ea typeface="+mn-ea"/>
                <a:cs typeface="+mn-cs"/>
              </a:rPr>
              <a:t>·</a:t>
            </a:r>
            <a:r>
              <a:rPr kumimoji="1" lang="zh-CN" altLang="en-US" sz="2000" dirty="0">
                <a:solidFill>
                  <a:schemeClr val="accent2"/>
                </a:solidFill>
                <a:latin typeface="+mn-lt"/>
                <a:ea typeface="+mn-ea"/>
                <a:cs typeface="+mn-cs"/>
              </a:rPr>
              <a:t>只是符号，与物理存储无关</a:t>
            </a:r>
            <a:endParaRPr kumimoji="1" lang="zh-CN" altLang="en-US" sz="2000" dirty="0">
              <a:solidFill>
                <a:schemeClr val="accent2"/>
              </a:solidFill>
              <a:latin typeface="+mn-lt"/>
              <a:ea typeface="+mn-ea"/>
              <a:cs typeface="+mn-cs"/>
            </a:endParaRPr>
          </a:p>
          <a:p>
            <a:pPr eaLnBrk="1" hangingPunct="1">
              <a:buClrTx/>
              <a:buSzTx/>
              <a:buFontTx/>
              <a:buNone/>
            </a:pPr>
            <a:endParaRPr kumimoji="1" lang="en-US" altLang="zh-CN" sz="2400" dirty="0">
              <a:latin typeface="+mn-lt"/>
              <a:ea typeface="+mn-ea"/>
              <a:cs typeface="+mn-cs"/>
            </a:endParaRPr>
          </a:p>
        </p:txBody>
      </p:sp>
      <p:sp>
        <p:nvSpPr>
          <p:cNvPr id="2" name="矩形 1"/>
          <p:cNvSpPr/>
          <p:nvPr/>
        </p:nvSpPr>
        <p:spPr>
          <a:xfrm>
            <a:off x="3779838" y="5373688"/>
            <a:ext cx="2236787" cy="400050"/>
          </a:xfrm>
          <a:prstGeom prst="rect">
            <a:avLst/>
          </a:prstGeom>
          <a:noFill/>
          <a:ln w="9525">
            <a:noFill/>
          </a:ln>
        </p:spPr>
        <p:txBody>
          <a:bodyPr wrap="none"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变量名：数据类型</a:t>
            </a:r>
            <a:endParaRPr lang="zh-CN" altLang="en-US"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名字与说明语句</a:t>
            </a:r>
            <a:endParaRPr lang="zh-CN" altLang="en-US" u="sng" dirty="0">
              <a:solidFill>
                <a:srgbClr val="FF0000"/>
              </a:solidFill>
            </a:endParaRPr>
          </a:p>
        </p:txBody>
      </p:sp>
      <p:sp>
        <p:nvSpPr>
          <p:cNvPr id="64514" name="Rectangle 3"/>
          <p:cNvSpPr>
            <a:spLocks noGrp="1"/>
          </p:cNvSpPr>
          <p:nvPr>
            <p:ph idx="1"/>
          </p:nvPr>
        </p:nvSpPr>
        <p:spPr/>
        <p:txBody>
          <a:bodyPr vert="horz" wrap="square" lIns="91440" tIns="45720" rIns="91440" bIns="45720" anchor="t" anchorCtr="0"/>
          <a:p>
            <a:pPr eaLnBrk="1" hangingPunct="1">
              <a:buNone/>
            </a:pPr>
            <a:r>
              <a:rPr lang="zh-CN" altLang="en-US" dirty="0"/>
              <a:t>说明语句：规定名字的性质</a:t>
            </a:r>
            <a:endParaRPr lang="zh-CN" altLang="en-US" dirty="0"/>
          </a:p>
          <a:p>
            <a:pPr eaLnBrk="1" hangingPunct="1">
              <a:buNone/>
            </a:pPr>
            <a:r>
              <a:rPr lang="zh-CN" altLang="en-US" dirty="0"/>
              <a:t>                    </a:t>
            </a:r>
            <a:r>
              <a:rPr lang="zh-CN" altLang="en-US" dirty="0">
                <a:solidFill>
                  <a:schemeClr val="accent2"/>
                </a:solidFill>
              </a:rPr>
              <a:t>* 隐含说明语句</a:t>
            </a:r>
            <a:endParaRPr lang="zh-CN" altLang="en-US" dirty="0">
              <a:solidFill>
                <a:schemeClr val="accent2"/>
              </a:solidFill>
            </a:endParaRPr>
          </a:p>
          <a:p>
            <a:pPr eaLnBrk="1" hangingPunct="1">
              <a:buNone/>
            </a:pPr>
            <a:endParaRPr lang="zh-CN" altLang="en-US" dirty="0">
              <a:solidFill>
                <a:schemeClr val="accent2"/>
              </a:solidFill>
            </a:endParaRPr>
          </a:p>
          <a:p>
            <a:pPr eaLnBrk="1" hangingPunct="1">
              <a:buNone/>
            </a:pPr>
            <a:r>
              <a:rPr lang="zh-CN" altLang="en-US" dirty="0"/>
              <a:t>静态与动态联编（</a:t>
            </a:r>
            <a:r>
              <a:rPr lang="en-US" altLang="zh-CN" dirty="0"/>
              <a:t>bind)</a:t>
            </a:r>
            <a:endParaRPr lang="en-US" altLang="zh-CN" dirty="0"/>
          </a:p>
          <a:p>
            <a:pPr eaLnBrk="1" hangingPunct="1">
              <a:buNone/>
            </a:pPr>
            <a:r>
              <a:rPr lang="en-US" altLang="zh-CN" dirty="0"/>
              <a:t>        </a:t>
            </a:r>
            <a:r>
              <a:rPr lang="zh-CN" altLang="en-US" dirty="0">
                <a:solidFill>
                  <a:schemeClr val="accent2"/>
                </a:solidFill>
              </a:rPr>
              <a:t>方便编程 － 运行效率</a:t>
            </a:r>
            <a:endParaRPr lang="zh-CN" altLang="en-US" dirty="0">
              <a:solidFill>
                <a:schemeClr val="accent2"/>
              </a:solidFill>
            </a:endParaRPr>
          </a:p>
          <a:p>
            <a:pPr eaLnBrk="1" hangingPunct="1">
              <a:buNone/>
            </a:pPr>
            <a:endParaRPr lang="zh-CN" altLang="en-US" dirty="0">
              <a:solidFill>
                <a:schemeClr val="accent2"/>
              </a:solidFill>
            </a:endParaRPr>
          </a:p>
          <a:p>
            <a:pPr eaLnBrk="1" hangingPunct="1">
              <a:buNone/>
            </a:pPr>
            <a:r>
              <a:rPr lang="zh-CN" altLang="en-US" dirty="0">
                <a:solidFill>
                  <a:srgbClr val="FF0000"/>
                </a:solidFill>
              </a:rPr>
              <a:t>名字的作用域（</a:t>
            </a:r>
            <a:r>
              <a:rPr lang="en-US" altLang="zh-CN" dirty="0">
                <a:solidFill>
                  <a:srgbClr val="FF0000"/>
                </a:solidFill>
              </a:rPr>
              <a:t>SCOPE)</a:t>
            </a:r>
            <a:endParaRPr lang="en-US" altLang="zh-CN" dirty="0">
              <a:solidFill>
                <a:srgbClr val="FF0000"/>
              </a:solidFill>
            </a:endParaRPr>
          </a:p>
          <a:p>
            <a:pPr eaLnBrk="1" hangingPunct="1">
              <a:buNone/>
            </a:pPr>
            <a:endParaRPr lang="en-US" altLang="zh-CN" dirty="0"/>
          </a:p>
          <a:p>
            <a:pPr eaLnBrk="1" hangingPunct="1">
              <a:buNone/>
            </a:pPr>
            <a:endParaRPr lang="en-US" altLang="zh-CN" dirty="0"/>
          </a:p>
          <a:p>
            <a:pPr eaLnBrk="1" hangingPunct="1">
              <a:buNone/>
            </a:pPr>
            <a:endParaRPr lang="en-US" altLang="zh-CN" dirty="0"/>
          </a:p>
          <a:p>
            <a:pPr eaLnBrk="1" hangingPunct="1">
              <a:buNone/>
            </a:pPr>
            <a:endParaRPr lang="en-US" altLang="zh-CN" dirty="0"/>
          </a:p>
          <a:p>
            <a:pPr eaLnBrk="1" hangingPunct="1">
              <a:buNone/>
            </a:pPr>
            <a:endParaRPr lang="en-US" altLang="zh-CN" dirty="0"/>
          </a:p>
        </p:txBody>
      </p:sp>
      <p:sp>
        <p:nvSpPr>
          <p:cNvPr id="2" name="矩形 1"/>
          <p:cNvSpPr/>
          <p:nvPr/>
        </p:nvSpPr>
        <p:spPr>
          <a:xfrm>
            <a:off x="3889375" y="3198813"/>
            <a:ext cx="1365250" cy="460375"/>
          </a:xfrm>
          <a:prstGeom prst="rect">
            <a:avLst/>
          </a:prstGeom>
          <a:noFill/>
          <a:ln w="9525">
            <a:noFill/>
          </a:ln>
        </p:spPr>
        <p:txBody>
          <a:bodyPr wrap="none" anchor="t" anchorCtr="0">
            <a:spAutoFit/>
          </a:bodyPr>
          <a:p>
            <a:r>
              <a:rPr lang="en-US" altLang="zh-CN" dirty="0">
                <a:solidFill>
                  <a:srgbClr val="FF0000"/>
                </a:solidFill>
                <a:latin typeface="Times New Roman" panose="02020603050405020304" pitchFamily="18" charset="0"/>
                <a:ea typeface="宋体" panose="02010600030101010101" pitchFamily="2" charset="-122"/>
              </a:rPr>
              <a:t>X, Y: real</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0"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数据结构：数组</a:t>
            </a:r>
            <a:endParaRPr lang="zh-CN" altLang="en-US" u="sng" dirty="0">
              <a:solidFill>
                <a:srgbClr val="FF0000"/>
              </a:solidFill>
            </a:endParaRPr>
          </a:p>
        </p:txBody>
      </p:sp>
      <p:sp>
        <p:nvSpPr>
          <p:cNvPr id="66562" name="Rectangle 3"/>
          <p:cNvSpPr>
            <a:spLocks noGrp="1"/>
          </p:cNvSpPr>
          <p:nvPr>
            <p:ph idx="1"/>
          </p:nvPr>
        </p:nvSpPr>
        <p:spPr/>
        <p:txBody>
          <a:bodyPr vert="horz" wrap="square" lIns="91440" tIns="45720" rIns="91440" bIns="45720" anchor="t" anchorCtr="0"/>
          <a:p>
            <a:pPr eaLnBrk="1" hangingPunct="1"/>
            <a:r>
              <a:rPr lang="zh-CN" altLang="en-US" sz="2400" dirty="0"/>
              <a:t>数组的逻辑与物理结构</a:t>
            </a:r>
            <a:endParaRPr lang="zh-CN" altLang="en-US" sz="2400" dirty="0"/>
          </a:p>
          <a:p>
            <a:pPr eaLnBrk="1" hangingPunct="1"/>
            <a:r>
              <a:rPr lang="zh-CN" altLang="en-US" sz="2400" dirty="0"/>
              <a:t>确定数组（静态）和可变数组（动态）</a:t>
            </a:r>
            <a:endParaRPr lang="zh-CN" altLang="en-US" sz="2400" dirty="0"/>
          </a:p>
          <a:p>
            <a:pPr eaLnBrk="1" hangingPunct="1"/>
            <a:r>
              <a:rPr lang="zh-CN" altLang="en-US" sz="2400" dirty="0"/>
              <a:t>数组元素地址计算</a:t>
            </a:r>
            <a:r>
              <a:rPr lang="en-US" altLang="zh-CN" sz="2400" dirty="0"/>
              <a:t>(</a:t>
            </a:r>
            <a:r>
              <a:rPr lang="zh-CN" altLang="en-US" sz="2400" dirty="0">
                <a:solidFill>
                  <a:srgbClr val="FF0000"/>
                </a:solidFill>
              </a:rPr>
              <a:t>编译器要做的事情！！</a:t>
            </a:r>
            <a:r>
              <a:rPr lang="en-US" altLang="zh-CN" sz="2400" dirty="0"/>
              <a:t>)</a:t>
            </a:r>
            <a:endParaRPr lang="zh-CN" altLang="en-US" sz="2400" dirty="0"/>
          </a:p>
          <a:p>
            <a:pPr eaLnBrk="1" hangingPunct="1"/>
            <a:r>
              <a:rPr lang="zh-CN" altLang="en-US" sz="2400" dirty="0"/>
              <a:t>内情向量</a:t>
            </a:r>
            <a:endParaRPr lang="zh-CN" altLang="en-US" sz="2400" dirty="0"/>
          </a:p>
          <a:p>
            <a:pPr eaLnBrk="1" hangingPunct="1">
              <a:buNone/>
            </a:pPr>
            <a:r>
              <a:rPr lang="zh-CN" altLang="en-US" sz="2400" dirty="0"/>
              <a:t>    静态：编译符号表      动态：预留内情向量空间</a:t>
            </a:r>
            <a:endParaRPr lang="zh-CN" altLang="en-US" sz="2400" dirty="0"/>
          </a:p>
          <a:p>
            <a:pPr eaLnBrk="1" hangingPunct="1"/>
            <a:endParaRPr lang="zh-CN" altLang="en-US" sz="2400" dirty="0"/>
          </a:p>
          <a:p>
            <a:pPr eaLnBrk="1" hangingPunct="1"/>
            <a:endParaRPr lang="en-US" altLang="zh-CN" dirty="0"/>
          </a:p>
        </p:txBody>
      </p:sp>
      <p:sp>
        <p:nvSpPr>
          <p:cNvPr id="66563" name="矩形 1"/>
          <p:cNvSpPr/>
          <p:nvPr/>
        </p:nvSpPr>
        <p:spPr>
          <a:xfrm>
            <a:off x="6804025" y="1989138"/>
            <a:ext cx="203200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复杂数据类型</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66564" name="Rectangle 4"/>
          <p:cNvSpPr/>
          <p:nvPr/>
        </p:nvSpPr>
        <p:spPr>
          <a:xfrm>
            <a:off x="152400" y="152400"/>
            <a:ext cx="9144000" cy="457200"/>
          </a:xfrm>
          <a:prstGeom prst="rect">
            <a:avLst/>
          </a:prstGeom>
          <a:noFill/>
          <a:ln w="9525">
            <a:noFill/>
          </a:ln>
        </p:spPr>
        <p:txBody>
          <a:bodyPr wrap="none" anchor="ctr" anchorCtr="0">
            <a:spAutoFit/>
          </a:bodyPr>
          <a:p>
            <a:endParaRPr lang="zh-CN" altLang="en-US" dirty="0">
              <a:latin typeface="Times New Roman" panose="02020603050405020304" pitchFamily="18" charset="0"/>
              <a:ea typeface="宋体" panose="02010600030101010101" pitchFamily="2" charset="-122"/>
            </a:endParaRPr>
          </a:p>
        </p:txBody>
      </p:sp>
      <p:sp>
        <p:nvSpPr>
          <p:cNvPr id="6" name="矩形 5"/>
          <p:cNvSpPr/>
          <p:nvPr/>
        </p:nvSpPr>
        <p:spPr>
          <a:xfrm>
            <a:off x="900113" y="5549900"/>
            <a:ext cx="2665412" cy="338138"/>
          </a:xfrm>
          <a:prstGeom prst="rect">
            <a:avLst/>
          </a:prstGeom>
          <a:noFill/>
          <a:ln w="9525">
            <a:noFill/>
          </a:ln>
        </p:spPr>
        <p:txBody>
          <a:bodyPr wrap="none" anchor="t" anchorCtr="0">
            <a:spAutoFit/>
          </a:bodyPr>
          <a:p>
            <a:r>
              <a:rPr lang="zh-CN" altLang="en-US" sz="1600" b="1" dirty="0">
                <a:solidFill>
                  <a:srgbClr val="FF0000"/>
                </a:solidFill>
                <a:latin typeface="Times New Roman" panose="02020603050405020304" pitchFamily="18" charset="0"/>
                <a:ea typeface="宋体" panose="02010600030101010101" pitchFamily="2" charset="-122"/>
              </a:rPr>
              <a:t>以列为主序的存储序列为：</a:t>
            </a:r>
            <a:endParaRPr lang="zh-CN" altLang="en-US" sz="1600" b="1" dirty="0">
              <a:solidFill>
                <a:srgbClr val="FF0000"/>
              </a:solidFill>
              <a:latin typeface="Times New Roman" panose="02020603050405020304" pitchFamily="18" charset="0"/>
              <a:ea typeface="宋体" panose="02010600030101010101" pitchFamily="2" charset="-122"/>
            </a:endParaRPr>
          </a:p>
        </p:txBody>
      </p:sp>
      <p:sp>
        <p:nvSpPr>
          <p:cNvPr id="9" name="矩形 8"/>
          <p:cNvSpPr/>
          <p:nvPr/>
        </p:nvSpPr>
        <p:spPr>
          <a:xfrm>
            <a:off x="952500" y="5857875"/>
            <a:ext cx="8343900" cy="338138"/>
          </a:xfrm>
          <a:prstGeom prst="rect">
            <a:avLst/>
          </a:prstGeom>
          <a:noFill/>
          <a:ln w="9525">
            <a:noFill/>
          </a:ln>
        </p:spPr>
        <p:txBody>
          <a:bodyPr anchor="t" anchorCtr="0">
            <a:spAutoFit/>
          </a:bodyPr>
          <a:p>
            <a:r>
              <a:rPr lang="pt-BR" altLang="zh-CN" sz="1600" b="1" dirty="0">
                <a:solidFill>
                  <a:srgbClr val="FF0000"/>
                </a:solidFill>
                <a:latin typeface="Times New Roman" panose="02020603050405020304" pitchFamily="18" charset="0"/>
                <a:ea typeface="宋体" panose="02010600030101010101" pitchFamily="2" charset="-122"/>
              </a:rPr>
              <a:t>a00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a01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…a0,n-1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a1,n-1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…am-1,n-1</a:t>
            </a:r>
            <a:endParaRPr lang="zh-CN" altLang="en-US" sz="1600" b="1" dirty="0">
              <a:solidFill>
                <a:srgbClr val="FF0000"/>
              </a:solidFill>
              <a:latin typeface="Times New Roman" panose="02020603050405020304" pitchFamily="18" charset="0"/>
              <a:ea typeface="宋体" panose="02010600030101010101" pitchFamily="2" charset="-122"/>
            </a:endParaRPr>
          </a:p>
        </p:txBody>
      </p:sp>
      <p:sp>
        <p:nvSpPr>
          <p:cNvPr id="10" name="矩形 9"/>
          <p:cNvSpPr/>
          <p:nvPr/>
        </p:nvSpPr>
        <p:spPr>
          <a:xfrm>
            <a:off x="611188" y="4560888"/>
            <a:ext cx="4572000" cy="307975"/>
          </a:xfrm>
          <a:prstGeom prst="rect">
            <a:avLst/>
          </a:prstGeom>
          <a:noFill/>
          <a:ln w="9525">
            <a:noFill/>
          </a:ln>
        </p:spPr>
        <p:txBody>
          <a:bodyPr anchor="t" anchorCtr="0">
            <a:spAutoFit/>
          </a:bodyPr>
          <a:p>
            <a:pPr indent="317500" eaLnBrk="0" fontAlgn="ctr" hangingPunct="0"/>
            <a:r>
              <a:rPr lang="zh-CN" altLang="zh-CN" sz="1400" b="1" dirty="0">
                <a:solidFill>
                  <a:srgbClr val="FF0000"/>
                </a:solidFill>
                <a:latin typeface="Times New Roman" panose="02020603050405020304" pitchFamily="18" charset="0"/>
                <a:ea typeface="宋体" panose="02010600030101010101" pitchFamily="2" charset="-122"/>
              </a:rPr>
              <a:t>二维数组Am×n以行为主序的存储序列为：</a:t>
            </a:r>
            <a:endParaRPr lang="zh-CN" altLang="zh-CN" sz="1400" b="1" dirty="0">
              <a:solidFill>
                <a:srgbClr val="FF0000"/>
              </a:solidFill>
              <a:latin typeface="宋体" panose="02010600030101010101" pitchFamily="2" charset="-122"/>
              <a:ea typeface="宋体" panose="02010600030101010101" pitchFamily="2" charset="-122"/>
            </a:endParaRPr>
          </a:p>
        </p:txBody>
      </p:sp>
      <p:sp>
        <p:nvSpPr>
          <p:cNvPr id="11" name="矩形 10"/>
          <p:cNvSpPr/>
          <p:nvPr/>
        </p:nvSpPr>
        <p:spPr>
          <a:xfrm>
            <a:off x="684213" y="5033963"/>
            <a:ext cx="9001125" cy="339725"/>
          </a:xfrm>
          <a:prstGeom prst="rect">
            <a:avLst/>
          </a:prstGeom>
          <a:noFill/>
          <a:ln w="9525">
            <a:noFill/>
          </a:ln>
        </p:spPr>
        <p:txBody>
          <a:bodyPr anchor="t" anchorCtr="0">
            <a:spAutoFit/>
          </a:bodyPr>
          <a:p>
            <a:pPr indent="317500" eaLnBrk="0" fontAlgn="ctr" hangingPunct="0"/>
            <a:r>
              <a:rPr lang="zh-CN" altLang="zh-CN" sz="1600" b="1" dirty="0">
                <a:solidFill>
                  <a:srgbClr val="FF0000"/>
                </a:solidFill>
                <a:latin typeface="Times New Roman" panose="02020603050405020304" pitchFamily="18" charset="0"/>
                <a:ea typeface="宋体" panose="02010600030101010101" pitchFamily="2" charset="-122"/>
              </a:rPr>
              <a:t>a00 ，a01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 ，a0,n-1 ，a10 ，a11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，a1,n-1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am－1,0 ，am-1,1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am-1,n-1</a:t>
            </a:r>
            <a:endParaRPr lang="zh-CN" altLang="zh-CN" sz="1600" dirty="0">
              <a:solidFill>
                <a:srgbClr val="FF0000"/>
              </a:solidFill>
              <a:latin typeface="Times New Roman" panose="02020603050405020304" pitchFamily="18" charset="0"/>
              <a:ea typeface="宋体" panose="02010600030101010101" pitchFamily="2" charset="-122"/>
            </a:endParaRPr>
          </a:p>
        </p:txBody>
      </p:sp>
      <p:sp>
        <p:nvSpPr>
          <p:cNvPr id="66569" name="矩形 11"/>
          <p:cNvSpPr/>
          <p:nvPr/>
        </p:nvSpPr>
        <p:spPr>
          <a:xfrm>
            <a:off x="6516688" y="4252913"/>
            <a:ext cx="1712912" cy="461962"/>
          </a:xfrm>
          <a:prstGeom prst="rect">
            <a:avLst/>
          </a:prstGeom>
          <a:noFill/>
          <a:ln w="9525">
            <a:noFill/>
          </a:ln>
        </p:spPr>
        <p:txBody>
          <a:bodyPr wrap="none" anchor="t" anchorCtr="0">
            <a:spAutoFit/>
          </a:bodyPr>
          <a:p>
            <a:r>
              <a:rPr lang="en-US" altLang="zh-CN" u="sng" dirty="0">
                <a:solidFill>
                  <a:srgbClr val="FF0000"/>
                </a:solidFill>
                <a:latin typeface="Times New Roman" panose="02020603050405020304" pitchFamily="18" charset="0"/>
                <a:ea typeface="宋体" panose="02010600030101010101" pitchFamily="2" charset="-122"/>
              </a:rPr>
              <a:t>A[i</a:t>
            </a:r>
            <a:r>
              <a:rPr lang="en-US" altLang="zh-CN" sz="2000" u="sng" dirty="0">
                <a:solidFill>
                  <a:srgbClr val="FF0000"/>
                </a:solidFill>
                <a:latin typeface="Times New Roman" panose="02020603050405020304" pitchFamily="18" charset="0"/>
                <a:ea typeface="宋体" panose="02010600030101010101" pitchFamily="2" charset="-122"/>
              </a:rPr>
              <a:t>1</a:t>
            </a:r>
            <a:r>
              <a:rPr lang="en-US" altLang="zh-CN" u="sng" dirty="0">
                <a:solidFill>
                  <a:srgbClr val="FF0000"/>
                </a:solidFill>
                <a:latin typeface="Times New Roman" panose="02020603050405020304" pitchFamily="18" charset="0"/>
                <a:ea typeface="宋体" panose="02010600030101010101" pitchFamily="2" charset="-122"/>
              </a:rPr>
              <a:t>,i</a:t>
            </a:r>
            <a:r>
              <a:rPr lang="en-US" altLang="zh-CN" sz="2000" u="sng" dirty="0">
                <a:solidFill>
                  <a:srgbClr val="FF0000"/>
                </a:solidFill>
                <a:latin typeface="Times New Roman" panose="02020603050405020304" pitchFamily="18" charset="0"/>
                <a:ea typeface="宋体" panose="02010600030101010101" pitchFamily="2" charset="-122"/>
              </a:rPr>
              <a:t>2</a:t>
            </a:r>
            <a:r>
              <a:rPr lang="en-US" altLang="zh-CN" u="sng" dirty="0">
                <a:solidFill>
                  <a:srgbClr val="FF0000"/>
                </a:solidFill>
                <a:latin typeface="Times New Roman" panose="02020603050405020304" pitchFamily="18" charset="0"/>
                <a:ea typeface="宋体" panose="02010600030101010101" pitchFamily="2" charset="-122"/>
              </a:rPr>
              <a:t>,…i</a:t>
            </a:r>
            <a:r>
              <a:rPr lang="en-US" altLang="zh-CN" sz="2000" u="sng" dirty="0">
                <a:solidFill>
                  <a:srgbClr val="FF0000"/>
                </a:solidFill>
                <a:latin typeface="Times New Roman" panose="02020603050405020304" pitchFamily="18" charset="0"/>
                <a:ea typeface="宋体" panose="02010600030101010101" pitchFamily="2" charset="-122"/>
              </a:rPr>
              <a:t>n</a:t>
            </a:r>
            <a:r>
              <a:rPr lang="en-US" altLang="zh-CN" u="sng" dirty="0">
                <a:solidFill>
                  <a:srgbClr val="FF0000"/>
                </a:solidFill>
                <a:latin typeface="Times New Roman" panose="02020603050405020304" pitchFamily="18" charset="0"/>
                <a:ea typeface="宋体" panose="02010600030101010101" pitchFamily="2" charset="-122"/>
              </a:rPr>
              <a:t>]</a:t>
            </a:r>
            <a:endParaRPr lang="en-US" altLang="zh-CN" u="sng"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noChangeArrowheads="1"/>
          </p:cNvSpPr>
          <p:nvPr>
            <p:ph idx="1"/>
          </p:nvPr>
        </p:nvSpPr>
        <p:spPr>
          <a:xfrm>
            <a:off x="685800" y="1268413"/>
            <a:ext cx="7772400" cy="48275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数组的逻辑与物理结构</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确定数组（静态）和可变数组（动态）</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数组元素地址计算</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400" b="0" i="0" u="none" strike="noStrike" kern="0" cap="none" spc="0" normalizeH="0" baseline="0" noProof="0" dirty="0" smtClean="0">
                <a:ln>
                  <a:noFill/>
                </a:ln>
                <a:solidFill>
                  <a:srgbClr val="FF0000"/>
                </a:solidFill>
                <a:effectLst/>
                <a:uLnTx/>
                <a:uFillTx/>
                <a:latin typeface="+mn-lt"/>
                <a:ea typeface="+mn-ea"/>
                <a:cs typeface="+mn-cs"/>
              </a:rPr>
              <a:t>编译器要做的事情</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内情向量</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    静态：编译符号表      动态：预留内情向量空间</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000" b="0" i="0" u="none" strike="noStrike" kern="0" cap="none" spc="0" normalizeH="0" baseline="0" noProof="0" dirty="0">
                <a:ln>
                  <a:noFill/>
                </a:ln>
                <a:solidFill>
                  <a:srgbClr val="0033CC"/>
                </a:solidFill>
                <a:effectLst/>
                <a:uLnTx/>
                <a:uFillTx/>
                <a:latin typeface="+mn-lt"/>
                <a:ea typeface="+mn-ea"/>
                <a:cs typeface="+mn-cs"/>
              </a:rPr>
              <a:t>二维数组</a:t>
            </a:r>
            <a:r>
              <a:rPr kumimoji="1" lang="en-US" altLang="zh-CN" sz="2000" b="0" i="0" u="none" strike="noStrike" kern="0" cap="none" spc="0" normalizeH="0" baseline="0" noProof="0" dirty="0">
                <a:ln>
                  <a:noFill/>
                </a:ln>
                <a:solidFill>
                  <a:srgbClr val="0033CC"/>
                </a:solidFill>
                <a:effectLst/>
                <a:uLnTx/>
                <a:uFillTx/>
                <a:latin typeface="+mn-lt"/>
                <a:ea typeface="+mn-ea"/>
                <a:cs typeface="+mn-cs"/>
              </a:rPr>
              <a:t>A[</a:t>
            </a:r>
            <a:r>
              <a:rPr kumimoji="1" lang="en-US" altLang="zh-CN" sz="2000" b="0" i="0" u="none" strike="noStrike" kern="0" cap="none" spc="0" normalizeH="0" baseline="0" noProof="0" dirty="0" err="1">
                <a:ln>
                  <a:noFill/>
                </a:ln>
                <a:solidFill>
                  <a:srgbClr val="0033CC"/>
                </a:solidFill>
                <a:effectLst/>
                <a:uLnTx/>
                <a:uFillTx/>
                <a:latin typeface="+mn-lt"/>
                <a:ea typeface="+mn-ea"/>
                <a:cs typeface="+mn-cs"/>
              </a:rPr>
              <a:t>i,j</a:t>
            </a:r>
            <a:r>
              <a:rPr kumimoji="1" lang="en-US" altLang="zh-CN" sz="2000" b="0" i="0" u="none" strike="noStrike" kern="0" cap="none" spc="0" normalizeH="0" baseline="0" noProof="0" dirty="0" smtClean="0">
                <a:ln>
                  <a:noFill/>
                </a:ln>
                <a:solidFill>
                  <a:srgbClr val="0033CC"/>
                </a:solidFill>
                <a:effectLst/>
                <a:uLnTx/>
                <a:uFillTx/>
                <a:latin typeface="+mn-lt"/>
                <a:ea typeface="+mn-ea"/>
                <a:cs typeface="+mn-cs"/>
              </a:rPr>
              <a:t>]</a:t>
            </a:r>
            <a:r>
              <a:rPr kumimoji="1" lang="zh-CN" altLang="en-US" sz="2000" b="0" i="0" u="none" strike="noStrike" kern="0" cap="none" spc="0" normalizeH="0" baseline="0" noProof="0" dirty="0" smtClean="0">
                <a:ln>
                  <a:noFill/>
                </a:ln>
                <a:solidFill>
                  <a:srgbClr val="0033CC"/>
                </a:solidFill>
                <a:effectLst/>
                <a:uLnTx/>
                <a:uFillTx/>
                <a:latin typeface="+mn-lt"/>
                <a:ea typeface="+mn-ea"/>
                <a:cs typeface="+mn-cs"/>
              </a:rPr>
              <a:t>的初始地址：</a:t>
            </a:r>
            <a:endParaRPr kumimoji="1" lang="en-US" altLang="zh-CN" sz="2000" b="0" i="0" u="none" strike="noStrike" kern="0" cap="none" spc="0" normalizeH="0" baseline="0" noProof="0" dirty="0" smtClean="0">
              <a:ln>
                <a:noFill/>
              </a:ln>
              <a:solidFill>
                <a:srgbClr val="0033CC"/>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smtClean="0">
                <a:ln>
                  <a:noFill/>
                </a:ln>
                <a:solidFill>
                  <a:srgbClr val="0033CC"/>
                </a:solidFill>
                <a:effectLst/>
                <a:uLnTx/>
                <a:uFillTx/>
                <a:latin typeface="+mn-lt"/>
                <a:ea typeface="+mn-ea"/>
                <a:cs typeface="+mn-cs"/>
              </a:rPr>
              <a:t>    base+ ((i-low1)*n2+j-low2)*w</a:t>
            </a:r>
            <a:endParaRPr kumimoji="1" lang="en-US" altLang="zh-CN" sz="2000" b="0" i="0" u="none" strike="noStrike" kern="0" cap="none" spc="0" normalizeH="0" baseline="0" noProof="0" dirty="0" smtClean="0">
              <a:ln>
                <a:noFill/>
              </a:ln>
              <a:solidFill>
                <a:srgbClr val="0033CC"/>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000" b="0" i="0" u="none" strike="noStrike" kern="0" cap="none" spc="0" normalizeH="0" baseline="0" noProof="0" dirty="0">
                <a:ln>
                  <a:noFill/>
                </a:ln>
                <a:solidFill>
                  <a:srgbClr val="0033CC"/>
                </a:solidFill>
                <a:effectLst/>
                <a:uLnTx/>
                <a:uFillTx/>
                <a:latin typeface="+mn-lt"/>
                <a:ea typeface="+mn-ea"/>
                <a:cs typeface="+mn-cs"/>
              </a:rPr>
              <a:t> </a:t>
            </a:r>
            <a:r>
              <a:rPr kumimoji="1" lang="en-US" altLang="zh-CN" sz="2000" b="0" i="0" u="none" strike="noStrike" kern="0" cap="none" spc="0" normalizeH="0" baseline="0" noProof="0" dirty="0" smtClean="0">
                <a:ln>
                  <a:noFill/>
                </a:ln>
                <a:solidFill>
                  <a:srgbClr val="0033CC"/>
                </a:solidFill>
                <a:effectLst/>
                <a:uLnTx/>
                <a:uFillTx/>
                <a:latin typeface="+mn-lt"/>
                <a:ea typeface="+mn-ea"/>
                <a:cs typeface="+mn-cs"/>
              </a:rPr>
              <a:t>  (i*n2+j)*w+ </a:t>
            </a:r>
            <a:r>
              <a:rPr kumimoji="1" lang="en-US" altLang="zh-CN" sz="2000" b="0" i="0" u="sng" strike="noStrike" kern="0" cap="none" spc="0" normalizeH="0" baseline="0" noProof="0" dirty="0" smtClean="0">
                <a:ln>
                  <a:noFill/>
                </a:ln>
                <a:solidFill>
                  <a:srgbClr val="0033CC"/>
                </a:solidFill>
                <a:effectLst/>
                <a:uLnTx/>
                <a:uFillTx/>
                <a:latin typeface="+mn-lt"/>
                <a:ea typeface="+mn-ea"/>
                <a:cs typeface="+mn-cs"/>
              </a:rPr>
              <a:t>(base-(low1*n2+low2)*w)</a:t>
            </a:r>
            <a:endParaRPr kumimoji="1" lang="zh-CN" altLang="en-US" sz="2000" b="0" i="0" u="sng" strike="noStrike" kern="0" cap="none" spc="0" normalizeH="0" baseline="0" noProof="0" dirty="0" smtClean="0">
              <a:ln>
                <a:noFill/>
              </a:ln>
              <a:solidFill>
                <a:srgbClr val="0033C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en-US" altLang="zh-CN"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8610" name="矩形 1"/>
          <p:cNvSpPr/>
          <p:nvPr/>
        </p:nvSpPr>
        <p:spPr>
          <a:xfrm>
            <a:off x="6804025" y="1989138"/>
            <a:ext cx="203200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复杂数据类型</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68611" name="Rectangle 4"/>
          <p:cNvSpPr/>
          <p:nvPr/>
        </p:nvSpPr>
        <p:spPr>
          <a:xfrm>
            <a:off x="152400" y="152400"/>
            <a:ext cx="9144000" cy="457200"/>
          </a:xfrm>
          <a:prstGeom prst="rect">
            <a:avLst/>
          </a:prstGeom>
          <a:noFill/>
          <a:ln w="9525">
            <a:noFill/>
          </a:ln>
        </p:spPr>
        <p:txBody>
          <a:bodyPr wrap="none" anchor="ctr" anchorCtr="0">
            <a:spAutoFit/>
          </a:bodyPr>
          <a:p>
            <a:endParaRPr lang="zh-CN" altLang="en-US" dirty="0">
              <a:latin typeface="Times New Roman" panose="02020603050405020304" pitchFamily="18" charset="0"/>
              <a:ea typeface="宋体" panose="02010600030101010101" pitchFamily="2" charset="-122"/>
            </a:endParaRPr>
          </a:p>
        </p:txBody>
      </p:sp>
      <p:sp>
        <p:nvSpPr>
          <p:cNvPr id="6" name="矩形 5"/>
          <p:cNvSpPr/>
          <p:nvPr/>
        </p:nvSpPr>
        <p:spPr>
          <a:xfrm>
            <a:off x="900113" y="6022975"/>
            <a:ext cx="2665412" cy="338138"/>
          </a:xfrm>
          <a:prstGeom prst="rect">
            <a:avLst/>
          </a:prstGeom>
          <a:noFill/>
          <a:ln w="9525">
            <a:noFill/>
          </a:ln>
        </p:spPr>
        <p:txBody>
          <a:bodyPr wrap="none" anchor="t" anchorCtr="0">
            <a:spAutoFit/>
          </a:bodyPr>
          <a:p>
            <a:r>
              <a:rPr lang="zh-CN" altLang="en-US" sz="1600" b="1" dirty="0">
                <a:solidFill>
                  <a:srgbClr val="FF0000"/>
                </a:solidFill>
                <a:latin typeface="Times New Roman" panose="02020603050405020304" pitchFamily="18" charset="0"/>
                <a:ea typeface="宋体" panose="02010600030101010101" pitchFamily="2" charset="-122"/>
              </a:rPr>
              <a:t>以列为主序的存储序列为：</a:t>
            </a:r>
            <a:endParaRPr lang="zh-CN" altLang="en-US" sz="1600" b="1" dirty="0">
              <a:solidFill>
                <a:srgbClr val="FF0000"/>
              </a:solidFill>
              <a:latin typeface="Times New Roman" panose="02020603050405020304" pitchFamily="18" charset="0"/>
              <a:ea typeface="宋体" panose="02010600030101010101" pitchFamily="2" charset="-122"/>
            </a:endParaRPr>
          </a:p>
        </p:txBody>
      </p:sp>
      <p:sp>
        <p:nvSpPr>
          <p:cNvPr id="9" name="矩形 8"/>
          <p:cNvSpPr/>
          <p:nvPr/>
        </p:nvSpPr>
        <p:spPr>
          <a:xfrm>
            <a:off x="952500" y="6330950"/>
            <a:ext cx="8343900" cy="338138"/>
          </a:xfrm>
          <a:prstGeom prst="rect">
            <a:avLst/>
          </a:prstGeom>
          <a:noFill/>
          <a:ln w="9525">
            <a:noFill/>
          </a:ln>
        </p:spPr>
        <p:txBody>
          <a:bodyPr anchor="t" anchorCtr="0">
            <a:spAutoFit/>
          </a:bodyPr>
          <a:p>
            <a:r>
              <a:rPr lang="pt-BR" altLang="zh-CN" sz="1600" b="1" dirty="0">
                <a:solidFill>
                  <a:srgbClr val="FF0000"/>
                </a:solidFill>
                <a:latin typeface="Times New Roman" panose="02020603050405020304" pitchFamily="18" charset="0"/>
                <a:ea typeface="宋体" panose="02010600030101010101" pitchFamily="2" charset="-122"/>
              </a:rPr>
              <a:t>a00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am-1,0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a01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…a0,n-1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a1,n-1 </a:t>
            </a:r>
            <a:r>
              <a:rPr lang="zh-CN" altLang="pt-BR" sz="1600" b="1" dirty="0">
                <a:solidFill>
                  <a:srgbClr val="FF0000"/>
                </a:solidFill>
                <a:latin typeface="Times New Roman" panose="02020603050405020304" pitchFamily="18" charset="0"/>
                <a:ea typeface="宋体" panose="02010600030101010101" pitchFamily="2" charset="-122"/>
              </a:rPr>
              <a:t>，</a:t>
            </a:r>
            <a:r>
              <a:rPr lang="pt-BR" altLang="zh-CN" sz="1600" b="1" dirty="0">
                <a:solidFill>
                  <a:srgbClr val="FF0000"/>
                </a:solidFill>
                <a:latin typeface="Times New Roman" panose="02020603050405020304" pitchFamily="18" charset="0"/>
                <a:ea typeface="宋体" panose="02010600030101010101" pitchFamily="2" charset="-122"/>
              </a:rPr>
              <a:t>…am-1,n-1</a:t>
            </a:r>
            <a:endParaRPr lang="zh-CN" altLang="en-US" sz="1600" b="1" dirty="0">
              <a:solidFill>
                <a:srgbClr val="FF0000"/>
              </a:solidFill>
              <a:latin typeface="Times New Roman" panose="02020603050405020304" pitchFamily="18" charset="0"/>
              <a:ea typeface="宋体" panose="02010600030101010101" pitchFamily="2" charset="-122"/>
            </a:endParaRPr>
          </a:p>
        </p:txBody>
      </p:sp>
      <p:sp>
        <p:nvSpPr>
          <p:cNvPr id="10" name="矩形 9"/>
          <p:cNvSpPr/>
          <p:nvPr/>
        </p:nvSpPr>
        <p:spPr>
          <a:xfrm>
            <a:off x="611188" y="5033963"/>
            <a:ext cx="4572000" cy="307975"/>
          </a:xfrm>
          <a:prstGeom prst="rect">
            <a:avLst/>
          </a:prstGeom>
          <a:noFill/>
          <a:ln w="9525">
            <a:noFill/>
          </a:ln>
        </p:spPr>
        <p:txBody>
          <a:bodyPr anchor="t" anchorCtr="0">
            <a:spAutoFit/>
          </a:bodyPr>
          <a:p>
            <a:pPr indent="317500" eaLnBrk="0" fontAlgn="ctr" hangingPunct="0"/>
            <a:r>
              <a:rPr lang="zh-CN" altLang="zh-CN" sz="1400" b="1" dirty="0">
                <a:solidFill>
                  <a:srgbClr val="FF0000"/>
                </a:solidFill>
                <a:latin typeface="Times New Roman" panose="02020603050405020304" pitchFamily="18" charset="0"/>
                <a:ea typeface="宋体" panose="02010600030101010101" pitchFamily="2" charset="-122"/>
              </a:rPr>
              <a:t>二维数组Am×n以行为主序的存储序列为：</a:t>
            </a:r>
            <a:endParaRPr lang="zh-CN" altLang="zh-CN" sz="1400" b="1" dirty="0">
              <a:solidFill>
                <a:srgbClr val="FF0000"/>
              </a:solidFill>
              <a:latin typeface="宋体" panose="02010600030101010101" pitchFamily="2" charset="-122"/>
              <a:ea typeface="宋体" panose="02010600030101010101" pitchFamily="2" charset="-122"/>
            </a:endParaRPr>
          </a:p>
        </p:txBody>
      </p:sp>
      <p:sp>
        <p:nvSpPr>
          <p:cNvPr id="11" name="矩形 10"/>
          <p:cNvSpPr/>
          <p:nvPr/>
        </p:nvSpPr>
        <p:spPr>
          <a:xfrm>
            <a:off x="684213" y="5507038"/>
            <a:ext cx="9001125" cy="339725"/>
          </a:xfrm>
          <a:prstGeom prst="rect">
            <a:avLst/>
          </a:prstGeom>
          <a:noFill/>
          <a:ln w="9525">
            <a:noFill/>
          </a:ln>
        </p:spPr>
        <p:txBody>
          <a:bodyPr anchor="t" anchorCtr="0">
            <a:spAutoFit/>
          </a:bodyPr>
          <a:p>
            <a:pPr indent="317500" eaLnBrk="0" fontAlgn="ctr" hangingPunct="0"/>
            <a:r>
              <a:rPr lang="zh-CN" altLang="zh-CN" sz="1600" b="1" dirty="0">
                <a:solidFill>
                  <a:srgbClr val="FF0000"/>
                </a:solidFill>
                <a:latin typeface="Times New Roman" panose="02020603050405020304" pitchFamily="18" charset="0"/>
                <a:ea typeface="宋体" panose="02010600030101010101" pitchFamily="2" charset="-122"/>
              </a:rPr>
              <a:t>a00 ，a01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 ，a0,n-1 ，a10 ，a11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，a1,n-1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am－1,0 ，am-1,1 ，</a:t>
            </a:r>
            <a:r>
              <a:rPr lang="zh-CN" altLang="zh-CN" sz="1600" b="1" dirty="0">
                <a:solidFill>
                  <a:srgbClr val="FF0000"/>
                </a:solidFill>
                <a:latin typeface="Times New Roman" panose="02020603050405020304" pitchFamily="18" charset="0"/>
                <a:ea typeface="Times New Roman" panose="02020603050405020304" pitchFamily="18" charset="0"/>
              </a:rPr>
              <a:t>…</a:t>
            </a:r>
            <a:r>
              <a:rPr lang="zh-CN" altLang="zh-CN" sz="1600" b="1" dirty="0">
                <a:solidFill>
                  <a:srgbClr val="FF0000"/>
                </a:solidFill>
                <a:latin typeface="Times New Roman" panose="02020603050405020304" pitchFamily="18" charset="0"/>
                <a:ea typeface="宋体" panose="02010600030101010101" pitchFamily="2" charset="-122"/>
              </a:rPr>
              <a:t>am-1,n-1</a:t>
            </a:r>
            <a:endParaRPr lang="zh-CN" altLang="zh-CN" sz="1600" dirty="0">
              <a:solidFill>
                <a:srgbClr val="FF0000"/>
              </a:solidFill>
              <a:latin typeface="Times New Roman" panose="02020603050405020304" pitchFamily="18" charset="0"/>
              <a:ea typeface="宋体" panose="02010600030101010101" pitchFamily="2" charset="-122"/>
            </a:endParaRPr>
          </a:p>
        </p:txBody>
      </p:sp>
      <p:sp>
        <p:nvSpPr>
          <p:cNvPr id="68616" name="矩形 3"/>
          <p:cNvSpPr/>
          <p:nvPr/>
        </p:nvSpPr>
        <p:spPr>
          <a:xfrm>
            <a:off x="7667625" y="3213100"/>
            <a:ext cx="865188" cy="2128838"/>
          </a:xfrm>
          <a:prstGeom prst="rect">
            <a:avLst/>
          </a:prstGeom>
          <a:solidFill>
            <a:schemeClr val="accent1"/>
          </a:solidFill>
          <a:ln w="9525" cap="flat" cmpd="sng">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cxnSp>
        <p:nvCxnSpPr>
          <p:cNvPr id="68617" name="直接连接符 6"/>
          <p:cNvCxnSpPr/>
          <p:nvPr/>
        </p:nvCxnSpPr>
        <p:spPr>
          <a:xfrm>
            <a:off x="7667625" y="5084763"/>
            <a:ext cx="865188" cy="0"/>
          </a:xfrm>
          <a:prstGeom prst="line">
            <a:avLst/>
          </a:prstGeom>
          <a:ln w="9525" cap="flat" cmpd="sng">
            <a:solidFill>
              <a:schemeClr val="tx1"/>
            </a:solidFill>
            <a:prstDash val="solid"/>
            <a:round/>
            <a:headEnd type="none" w="med" len="med"/>
            <a:tailEnd type="none" w="med" len="med"/>
          </a:ln>
        </p:spPr>
      </p:cxnSp>
      <p:cxnSp>
        <p:nvCxnSpPr>
          <p:cNvPr id="68618" name="直接连接符 11"/>
          <p:cNvCxnSpPr/>
          <p:nvPr/>
        </p:nvCxnSpPr>
        <p:spPr>
          <a:xfrm>
            <a:off x="7667625" y="4868863"/>
            <a:ext cx="865188" cy="0"/>
          </a:xfrm>
          <a:prstGeom prst="line">
            <a:avLst/>
          </a:prstGeom>
          <a:ln w="9525" cap="flat" cmpd="sng">
            <a:solidFill>
              <a:schemeClr val="tx1"/>
            </a:solidFill>
            <a:prstDash val="solid"/>
            <a:round/>
            <a:headEnd type="none" w="med" len="med"/>
            <a:tailEnd type="none" w="med" len="med"/>
          </a:ln>
        </p:spPr>
      </p:cxnSp>
      <p:cxnSp>
        <p:nvCxnSpPr>
          <p:cNvPr id="68619" name="直接连接符 13"/>
          <p:cNvCxnSpPr/>
          <p:nvPr/>
        </p:nvCxnSpPr>
        <p:spPr>
          <a:xfrm>
            <a:off x="7667625" y="4652963"/>
            <a:ext cx="865188" cy="0"/>
          </a:xfrm>
          <a:prstGeom prst="line">
            <a:avLst/>
          </a:prstGeom>
          <a:ln w="9525" cap="flat" cmpd="sng">
            <a:solidFill>
              <a:schemeClr val="tx1"/>
            </a:solidFill>
            <a:prstDash val="solid"/>
            <a:round/>
            <a:headEnd type="none" w="med" len="med"/>
            <a:tailEnd type="none" w="med" len="med"/>
          </a:ln>
        </p:spPr>
      </p:cxnSp>
      <p:cxnSp>
        <p:nvCxnSpPr>
          <p:cNvPr id="68620" name="直接连接符 16"/>
          <p:cNvCxnSpPr/>
          <p:nvPr/>
        </p:nvCxnSpPr>
        <p:spPr>
          <a:xfrm>
            <a:off x="7667625" y="4365625"/>
            <a:ext cx="865188" cy="0"/>
          </a:xfrm>
          <a:prstGeom prst="line">
            <a:avLst/>
          </a:prstGeom>
          <a:ln w="9525" cap="flat" cmpd="sng">
            <a:solidFill>
              <a:schemeClr val="tx1"/>
            </a:solidFill>
            <a:prstDash val="solid"/>
            <a:round/>
            <a:headEnd type="none" w="med" len="med"/>
            <a:tailEnd type="none" w="med" len="med"/>
          </a:ln>
        </p:spPr>
      </p:cxnSp>
      <p:cxnSp>
        <p:nvCxnSpPr>
          <p:cNvPr id="68621" name="直接连接符 18"/>
          <p:cNvCxnSpPr/>
          <p:nvPr/>
        </p:nvCxnSpPr>
        <p:spPr>
          <a:xfrm>
            <a:off x="7667625" y="4076700"/>
            <a:ext cx="865188" cy="0"/>
          </a:xfrm>
          <a:prstGeom prst="line">
            <a:avLst/>
          </a:prstGeom>
          <a:ln w="9525" cap="flat" cmpd="sng">
            <a:solidFill>
              <a:schemeClr val="tx1"/>
            </a:solidFill>
            <a:prstDash val="solid"/>
            <a:round/>
            <a:headEnd type="none" w="med" len="med"/>
            <a:tailEnd type="none" w="med" len="med"/>
          </a:ln>
        </p:spPr>
      </p:cxnSp>
      <p:cxnSp>
        <p:nvCxnSpPr>
          <p:cNvPr id="68622" name="直接连接符 20"/>
          <p:cNvCxnSpPr/>
          <p:nvPr/>
        </p:nvCxnSpPr>
        <p:spPr>
          <a:xfrm>
            <a:off x="7667625" y="3860800"/>
            <a:ext cx="865188" cy="0"/>
          </a:xfrm>
          <a:prstGeom prst="line">
            <a:avLst/>
          </a:prstGeom>
          <a:ln w="9525" cap="flat" cmpd="sng">
            <a:solidFill>
              <a:schemeClr val="tx1"/>
            </a:solidFill>
            <a:prstDash val="solid"/>
            <a:round/>
            <a:headEnd type="none" w="med" len="med"/>
            <a:tailEnd type="none" w="med" len="med"/>
          </a:ln>
        </p:spPr>
      </p:cxnSp>
      <p:cxnSp>
        <p:nvCxnSpPr>
          <p:cNvPr id="68623" name="直接连接符 22"/>
          <p:cNvCxnSpPr/>
          <p:nvPr/>
        </p:nvCxnSpPr>
        <p:spPr>
          <a:xfrm>
            <a:off x="7667625" y="3644900"/>
            <a:ext cx="865188" cy="0"/>
          </a:xfrm>
          <a:prstGeom prst="line">
            <a:avLst/>
          </a:prstGeom>
          <a:ln w="9525" cap="flat" cmpd="sng">
            <a:solidFill>
              <a:schemeClr val="tx1"/>
            </a:solidFill>
            <a:prstDash val="solid"/>
            <a:round/>
            <a:headEnd type="none" w="med" len="med"/>
            <a:tailEnd type="none" w="med" len="med"/>
          </a:ln>
        </p:spPr>
      </p:cxnSp>
      <p:cxnSp>
        <p:nvCxnSpPr>
          <p:cNvPr id="68624" name="直接连接符 24"/>
          <p:cNvCxnSpPr/>
          <p:nvPr/>
        </p:nvCxnSpPr>
        <p:spPr>
          <a:xfrm>
            <a:off x="7667625" y="3429000"/>
            <a:ext cx="865188" cy="0"/>
          </a:xfrm>
          <a:prstGeom prst="line">
            <a:avLst/>
          </a:prstGeom>
          <a:ln w="9525" cap="flat" cmpd="sng">
            <a:solidFill>
              <a:schemeClr val="tx1"/>
            </a:solidFill>
            <a:prstDash val="solid"/>
            <a:round/>
            <a:headEnd type="none" w="med" len="med"/>
            <a:tailEnd type="none" w="med" len="med"/>
          </a:ln>
        </p:spPr>
      </p:cxnSp>
      <p:sp>
        <p:nvSpPr>
          <p:cNvPr id="68625" name="矩形 25"/>
          <p:cNvSpPr/>
          <p:nvPr/>
        </p:nvSpPr>
        <p:spPr>
          <a:xfrm>
            <a:off x="7886700" y="3141663"/>
            <a:ext cx="454025" cy="306387"/>
          </a:xfrm>
          <a:prstGeom prst="rect">
            <a:avLst/>
          </a:prstGeom>
          <a:noFill/>
          <a:ln w="9525">
            <a:noFill/>
          </a:ln>
        </p:spPr>
        <p:txBody>
          <a:bodyPr wrap="none" anchor="t" anchorCtr="0">
            <a:spAutoFit/>
          </a:bodyPr>
          <a:p>
            <a:r>
              <a:rPr lang="zh-CN" altLang="zh-CN" sz="1400" b="1" dirty="0">
                <a:solidFill>
                  <a:srgbClr val="FF0000"/>
                </a:solidFill>
                <a:latin typeface="Times New Roman" panose="02020603050405020304" pitchFamily="18" charset="0"/>
                <a:ea typeface="宋体" panose="02010600030101010101" pitchFamily="2" charset="-122"/>
              </a:rPr>
              <a:t>a00</a:t>
            </a:r>
            <a:endParaRPr lang="zh-CN" altLang="en-US" sz="1400" dirty="0">
              <a:latin typeface="Times New Roman" panose="02020603050405020304" pitchFamily="18" charset="0"/>
              <a:ea typeface="宋体" panose="02010600030101010101" pitchFamily="2" charset="-122"/>
            </a:endParaRPr>
          </a:p>
        </p:txBody>
      </p:sp>
      <p:sp>
        <p:nvSpPr>
          <p:cNvPr id="68626" name="矩形 31"/>
          <p:cNvSpPr/>
          <p:nvPr/>
        </p:nvSpPr>
        <p:spPr>
          <a:xfrm>
            <a:off x="7885113" y="3409950"/>
            <a:ext cx="452437" cy="306388"/>
          </a:xfrm>
          <a:prstGeom prst="rect">
            <a:avLst/>
          </a:prstGeom>
          <a:noFill/>
          <a:ln w="9525">
            <a:noFill/>
          </a:ln>
        </p:spPr>
        <p:txBody>
          <a:bodyPr wrap="none" anchor="t" anchorCtr="0">
            <a:spAutoFit/>
          </a:bodyPr>
          <a:p>
            <a:r>
              <a:rPr lang="zh-CN" altLang="zh-CN" sz="1400" b="1" dirty="0">
                <a:solidFill>
                  <a:srgbClr val="FF0000"/>
                </a:solidFill>
                <a:latin typeface="Times New Roman" panose="02020603050405020304" pitchFamily="18" charset="0"/>
                <a:ea typeface="宋体" panose="02010600030101010101" pitchFamily="2" charset="-122"/>
              </a:rPr>
              <a:t>a0</a:t>
            </a:r>
            <a:r>
              <a:rPr lang="en-US" altLang="zh-CN" sz="1400" b="1" dirty="0">
                <a:solidFill>
                  <a:srgbClr val="FF0000"/>
                </a:solidFill>
                <a:latin typeface="Times New Roman" panose="02020603050405020304" pitchFamily="18" charset="0"/>
                <a:ea typeface="宋体" panose="02010600030101010101" pitchFamily="2" charset="-122"/>
              </a:rPr>
              <a:t>1</a:t>
            </a:r>
            <a:endParaRPr lang="zh-CN" altLang="en-US" sz="1400" dirty="0">
              <a:latin typeface="Times New Roman" panose="02020603050405020304" pitchFamily="18" charset="0"/>
              <a:ea typeface="宋体" panose="02010600030101010101" pitchFamily="2" charset="-122"/>
            </a:endParaRPr>
          </a:p>
        </p:txBody>
      </p:sp>
      <p:sp>
        <p:nvSpPr>
          <p:cNvPr id="68627" name="矩形 32"/>
          <p:cNvSpPr/>
          <p:nvPr/>
        </p:nvSpPr>
        <p:spPr>
          <a:xfrm>
            <a:off x="7862888" y="3789363"/>
            <a:ext cx="612775" cy="307975"/>
          </a:xfrm>
          <a:prstGeom prst="rect">
            <a:avLst/>
          </a:prstGeom>
          <a:noFill/>
          <a:ln w="9525">
            <a:noFill/>
          </a:ln>
        </p:spPr>
        <p:txBody>
          <a:bodyPr wrap="none" anchor="t" anchorCtr="0">
            <a:spAutoFit/>
          </a:bodyPr>
          <a:p>
            <a:r>
              <a:rPr lang="en-US" altLang="zh-CN" sz="1400" b="1" dirty="0">
                <a:solidFill>
                  <a:srgbClr val="FF0000"/>
                </a:solidFill>
                <a:latin typeface="Times New Roman" panose="02020603050405020304" pitchFamily="18" charset="0"/>
                <a:ea typeface="宋体" panose="02010600030101010101" pitchFamily="2" charset="-122"/>
              </a:rPr>
              <a:t>a</a:t>
            </a:r>
            <a:r>
              <a:rPr lang="zh-CN" altLang="zh-CN" sz="1400" b="1" dirty="0">
                <a:solidFill>
                  <a:srgbClr val="FF0000"/>
                </a:solidFill>
                <a:latin typeface="Times New Roman" panose="02020603050405020304" pitchFamily="18" charset="0"/>
                <a:ea typeface="宋体" panose="02010600030101010101" pitchFamily="2" charset="-122"/>
              </a:rPr>
              <a:t>0</a:t>
            </a:r>
            <a:r>
              <a:rPr lang="en-US" altLang="zh-CN" sz="1400" b="1" dirty="0">
                <a:solidFill>
                  <a:srgbClr val="FF0000"/>
                </a:solidFill>
                <a:latin typeface="Times New Roman" panose="02020603050405020304" pitchFamily="18" charset="0"/>
                <a:ea typeface="宋体" panose="02010600030101010101" pitchFamily="2" charset="-122"/>
              </a:rPr>
              <a:t>n-1</a:t>
            </a:r>
            <a:endParaRPr lang="zh-CN" altLang="en-US" sz="1400" dirty="0">
              <a:latin typeface="Times New Roman" panose="02020603050405020304" pitchFamily="18" charset="0"/>
              <a:ea typeface="宋体" panose="02010600030101010101" pitchFamily="2" charset="-122"/>
            </a:endParaRPr>
          </a:p>
        </p:txBody>
      </p:sp>
      <p:sp>
        <p:nvSpPr>
          <p:cNvPr id="68628" name="矩形 33"/>
          <p:cNvSpPr/>
          <p:nvPr/>
        </p:nvSpPr>
        <p:spPr>
          <a:xfrm>
            <a:off x="7885113" y="4076700"/>
            <a:ext cx="452437" cy="307975"/>
          </a:xfrm>
          <a:prstGeom prst="rect">
            <a:avLst/>
          </a:prstGeom>
          <a:noFill/>
          <a:ln w="9525">
            <a:noFill/>
          </a:ln>
        </p:spPr>
        <p:txBody>
          <a:bodyPr wrap="none" anchor="t" anchorCtr="0">
            <a:spAutoFit/>
          </a:bodyPr>
          <a:p>
            <a:r>
              <a:rPr lang="zh-CN" altLang="zh-CN" sz="1400" b="1" dirty="0">
                <a:solidFill>
                  <a:srgbClr val="FF0000"/>
                </a:solidFill>
                <a:latin typeface="Times New Roman" panose="02020603050405020304" pitchFamily="18" charset="0"/>
                <a:ea typeface="宋体" panose="02010600030101010101" pitchFamily="2" charset="-122"/>
              </a:rPr>
              <a:t>a</a:t>
            </a:r>
            <a:r>
              <a:rPr lang="en-US" altLang="zh-CN" sz="1400" b="1" dirty="0">
                <a:solidFill>
                  <a:srgbClr val="FF0000"/>
                </a:solidFill>
                <a:latin typeface="Times New Roman" panose="02020603050405020304" pitchFamily="18" charset="0"/>
                <a:ea typeface="宋体" panose="02010600030101010101" pitchFamily="2" charset="-122"/>
              </a:rPr>
              <a:t>1</a:t>
            </a:r>
            <a:r>
              <a:rPr lang="zh-CN" altLang="zh-CN" sz="1400" b="1" dirty="0">
                <a:solidFill>
                  <a:srgbClr val="FF0000"/>
                </a:solidFill>
                <a:latin typeface="Times New Roman" panose="02020603050405020304" pitchFamily="18" charset="0"/>
                <a:ea typeface="宋体" panose="02010600030101010101" pitchFamily="2" charset="-122"/>
              </a:rPr>
              <a:t>0</a:t>
            </a:r>
            <a:endParaRPr lang="zh-CN" altLang="en-US" sz="1400" dirty="0">
              <a:latin typeface="Times New Roman" panose="02020603050405020304" pitchFamily="18" charset="0"/>
              <a:ea typeface="宋体" panose="02010600030101010101" pitchFamily="2" charset="-122"/>
            </a:endParaRPr>
          </a:p>
        </p:txBody>
      </p:sp>
      <p:sp>
        <p:nvSpPr>
          <p:cNvPr id="68629" name="矩形 34"/>
          <p:cNvSpPr/>
          <p:nvPr/>
        </p:nvSpPr>
        <p:spPr>
          <a:xfrm>
            <a:off x="7886700" y="4365625"/>
            <a:ext cx="442913" cy="307975"/>
          </a:xfrm>
          <a:prstGeom prst="rect">
            <a:avLst/>
          </a:prstGeom>
          <a:noFill/>
          <a:ln w="9525">
            <a:noFill/>
          </a:ln>
        </p:spPr>
        <p:txBody>
          <a:bodyPr wrap="none" anchor="t" anchorCtr="0">
            <a:spAutoFit/>
          </a:bodyPr>
          <a:p>
            <a:r>
              <a:rPr lang="zh-CN" altLang="zh-CN" sz="1400" b="1" dirty="0">
                <a:solidFill>
                  <a:srgbClr val="FF0000"/>
                </a:solidFill>
                <a:latin typeface="Times New Roman" panose="02020603050405020304" pitchFamily="18" charset="0"/>
                <a:ea typeface="宋体" panose="02010600030101010101" pitchFamily="2" charset="-122"/>
              </a:rPr>
              <a:t>a</a:t>
            </a:r>
            <a:r>
              <a:rPr lang="en-US" altLang="zh-CN" sz="1400" b="1" dirty="0">
                <a:solidFill>
                  <a:srgbClr val="FF0000"/>
                </a:solidFill>
                <a:latin typeface="Times New Roman" panose="02020603050405020304" pitchFamily="18" charset="0"/>
                <a:ea typeface="宋体" panose="02010600030101010101" pitchFamily="2" charset="-122"/>
              </a:rPr>
              <a:t>11</a:t>
            </a:r>
            <a:endParaRPr lang="zh-CN" altLang="en-US" sz="1400" dirty="0">
              <a:latin typeface="Times New Roman" panose="02020603050405020304" pitchFamily="18" charset="0"/>
              <a:ea typeface="宋体" panose="02010600030101010101" pitchFamily="2" charset="-122"/>
            </a:endParaRPr>
          </a:p>
        </p:txBody>
      </p:sp>
      <p:sp>
        <p:nvSpPr>
          <p:cNvPr id="68630" name="矩形 35"/>
          <p:cNvSpPr/>
          <p:nvPr/>
        </p:nvSpPr>
        <p:spPr>
          <a:xfrm>
            <a:off x="7856538" y="4818063"/>
            <a:ext cx="612775" cy="307975"/>
          </a:xfrm>
          <a:prstGeom prst="rect">
            <a:avLst/>
          </a:prstGeom>
          <a:noFill/>
          <a:ln w="9525">
            <a:noFill/>
          </a:ln>
        </p:spPr>
        <p:txBody>
          <a:bodyPr wrap="none" anchor="t" anchorCtr="0">
            <a:spAutoFit/>
          </a:bodyPr>
          <a:p>
            <a:r>
              <a:rPr lang="en-US" altLang="zh-CN" sz="1400" b="1" dirty="0">
                <a:solidFill>
                  <a:srgbClr val="FF0000"/>
                </a:solidFill>
                <a:latin typeface="Times New Roman" panose="02020603050405020304" pitchFamily="18" charset="0"/>
                <a:ea typeface="宋体" panose="02010600030101010101" pitchFamily="2" charset="-122"/>
              </a:rPr>
              <a:t>a1n-1</a:t>
            </a:r>
            <a:endParaRPr lang="zh-CN" altLang="en-US" sz="1400" dirty="0">
              <a:latin typeface="Times New Roman" panose="02020603050405020304" pitchFamily="18" charset="0"/>
              <a:ea typeface="宋体" panose="02010600030101010101" pitchFamily="2" charset="-122"/>
            </a:endParaRPr>
          </a:p>
        </p:txBody>
      </p:sp>
      <p:sp>
        <p:nvSpPr>
          <p:cNvPr id="68631" name="右大括号 26"/>
          <p:cNvSpPr/>
          <p:nvPr/>
        </p:nvSpPr>
        <p:spPr>
          <a:xfrm>
            <a:off x="8532813" y="3213100"/>
            <a:ext cx="303212" cy="847725"/>
          </a:xfrm>
          <a:prstGeom prst="rightBrace">
            <a:avLst>
              <a:gd name="adj1" fmla="val 8322"/>
              <a:gd name="adj2" fmla="val 50000"/>
            </a:avLst>
          </a:prstGeom>
          <a:noFill/>
          <a:ln w="9525" cap="flat" cmpd="sng">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68632" name="右大括号 37"/>
          <p:cNvSpPr/>
          <p:nvPr/>
        </p:nvSpPr>
        <p:spPr>
          <a:xfrm>
            <a:off x="8532813" y="4149725"/>
            <a:ext cx="303212" cy="847725"/>
          </a:xfrm>
          <a:prstGeom prst="rightBrace">
            <a:avLst>
              <a:gd name="adj1" fmla="val 8322"/>
              <a:gd name="adj2" fmla="val 50000"/>
            </a:avLst>
          </a:prstGeom>
          <a:noFill/>
          <a:ln w="9525" cap="flat" cmpd="sng">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cxnSp>
        <p:nvCxnSpPr>
          <p:cNvPr id="68633" name="直接箭头连接符 28"/>
          <p:cNvCxnSpPr/>
          <p:nvPr/>
        </p:nvCxnSpPr>
        <p:spPr>
          <a:xfrm>
            <a:off x="7235825" y="2992438"/>
            <a:ext cx="431800" cy="220662"/>
          </a:xfrm>
          <a:prstGeom prst="straightConnector1">
            <a:avLst/>
          </a:prstGeom>
          <a:ln w="9525" cap="flat" cmpd="sng">
            <a:solidFill>
              <a:schemeClr val="tx1"/>
            </a:solidFill>
            <a:prstDash val="solid"/>
            <a:round/>
            <a:headEnd type="none" w="med" len="med"/>
            <a:tailEnd type="arrow" w="med" len="med"/>
          </a:ln>
        </p:spPr>
      </p:cxnSp>
      <p:sp>
        <p:nvSpPr>
          <p:cNvPr id="68634" name="矩形 43"/>
          <p:cNvSpPr/>
          <p:nvPr/>
        </p:nvSpPr>
        <p:spPr>
          <a:xfrm>
            <a:off x="6686550" y="2654300"/>
            <a:ext cx="549275" cy="338138"/>
          </a:xfrm>
          <a:prstGeom prst="rect">
            <a:avLst/>
          </a:prstGeom>
          <a:noFill/>
          <a:ln w="9525">
            <a:noFill/>
          </a:ln>
        </p:spPr>
        <p:txBody>
          <a:bodyPr wrap="none" anchor="t" anchorCtr="0">
            <a:spAutoFit/>
          </a:bodyPr>
          <a:p>
            <a:r>
              <a:rPr lang="en-US" altLang="zh-CN" sz="1600" dirty="0">
                <a:latin typeface="Times New Roman" panose="02020603050405020304" pitchFamily="18" charset="0"/>
                <a:ea typeface="宋体" panose="02010600030101010101" pitchFamily="2" charset="-122"/>
              </a:rPr>
              <a:t>base</a:t>
            </a:r>
            <a:endParaRPr lang="zh-CN" altLang="en-US" sz="1600" dirty="0">
              <a:latin typeface="Times New Roman" panose="02020603050405020304" pitchFamily="18" charset="0"/>
              <a:ea typeface="宋体" panose="02010600030101010101" pitchFamily="2" charset="-122"/>
            </a:endParaRPr>
          </a:p>
        </p:txBody>
      </p:sp>
      <p:cxnSp>
        <p:nvCxnSpPr>
          <p:cNvPr id="68635" name="直接箭头连接符 46"/>
          <p:cNvCxnSpPr/>
          <p:nvPr/>
        </p:nvCxnSpPr>
        <p:spPr>
          <a:xfrm>
            <a:off x="4572000" y="4652963"/>
            <a:ext cx="1152525" cy="203200"/>
          </a:xfrm>
          <a:prstGeom prst="straightConnector1">
            <a:avLst/>
          </a:prstGeom>
          <a:ln w="9525" cap="flat" cmpd="sng">
            <a:solidFill>
              <a:schemeClr val="tx1"/>
            </a:solidFill>
            <a:prstDash val="solid"/>
            <a:round/>
            <a:headEnd type="none" w="med" len="med"/>
            <a:tailEnd type="arrow" w="med" len="med"/>
          </a:ln>
        </p:spPr>
      </p:cxnSp>
      <p:sp>
        <p:nvSpPr>
          <p:cNvPr id="68636" name="矩形 47"/>
          <p:cNvSpPr/>
          <p:nvPr/>
        </p:nvSpPr>
        <p:spPr>
          <a:xfrm>
            <a:off x="5867400" y="4583113"/>
            <a:ext cx="390525" cy="460375"/>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C</a:t>
            </a:r>
            <a:endParaRPr lang="zh-CN" altLang="en-US" dirty="0">
              <a:latin typeface="Times New Roman" panose="02020603050405020304" pitchFamily="18" charset="0"/>
              <a:ea typeface="宋体" panose="02010600030101010101" pitchFamily="2" charset="-122"/>
            </a:endParaRPr>
          </a:p>
        </p:txBody>
      </p:sp>
      <p:sp>
        <p:nvSpPr>
          <p:cNvPr id="68637" name="矩形 49"/>
          <p:cNvSpPr/>
          <p:nvPr/>
        </p:nvSpPr>
        <p:spPr>
          <a:xfrm>
            <a:off x="0" y="4700588"/>
            <a:ext cx="954088" cy="4000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偏移量</a:t>
            </a:r>
            <a:endParaRPr lang="zh-CN" altLang="en-US" sz="2000" dirty="0">
              <a:latin typeface="Times New Roman" panose="02020603050405020304" pitchFamily="18" charset="0"/>
              <a:ea typeface="宋体" panose="02010600030101010101" pitchFamily="2" charset="-122"/>
            </a:endParaRPr>
          </a:p>
        </p:txBody>
      </p:sp>
      <p:cxnSp>
        <p:nvCxnSpPr>
          <p:cNvPr id="68638" name="直接箭头连接符 23552"/>
          <p:cNvCxnSpPr/>
          <p:nvPr/>
        </p:nvCxnSpPr>
        <p:spPr>
          <a:xfrm flipH="1">
            <a:off x="477838" y="4384675"/>
            <a:ext cx="422275" cy="198438"/>
          </a:xfrm>
          <a:prstGeom prst="straightConnector1">
            <a:avLst/>
          </a:prstGeom>
          <a:ln w="9525" cap="flat" cmpd="sng">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55">
                                            <p:txEl>
                                              <p:charRg st="83" end="10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5">
                                            <p:txEl>
                                              <p:charRg st="104" end="13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5">
                                            <p:txEl>
                                              <p:charRg st="137" end="17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1026"/>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数据结构：记录</a:t>
            </a:r>
            <a:r>
              <a:rPr lang="en-US" altLang="zh-CN" u="sng" dirty="0">
                <a:solidFill>
                  <a:srgbClr val="FF0000"/>
                </a:solidFill>
              </a:rPr>
              <a:t>/</a:t>
            </a:r>
            <a:r>
              <a:rPr lang="zh-CN" altLang="en-US" u="sng" dirty="0">
                <a:solidFill>
                  <a:srgbClr val="FF0000"/>
                </a:solidFill>
              </a:rPr>
              <a:t>结构</a:t>
            </a:r>
            <a:endParaRPr lang="zh-CN" altLang="en-US" u="sng" dirty="0">
              <a:solidFill>
                <a:srgbClr val="FF0000"/>
              </a:solidFill>
            </a:endParaRPr>
          </a:p>
        </p:txBody>
      </p:sp>
      <p:sp>
        <p:nvSpPr>
          <p:cNvPr id="70658" name="Rectangle 1027"/>
          <p:cNvSpPr>
            <a:spLocks noGrp="1"/>
          </p:cNvSpPr>
          <p:nvPr>
            <p:ph idx="1"/>
          </p:nvPr>
        </p:nvSpPr>
        <p:spPr/>
        <p:txBody>
          <a:bodyPr vert="horz" wrap="square" lIns="91440" tIns="45720" rIns="91440" bIns="45720" anchor="t" anchorCtr="0"/>
          <a:p>
            <a:pPr eaLnBrk="1" hangingPunct="1">
              <a:lnSpc>
                <a:spcPct val="90000"/>
              </a:lnSpc>
            </a:pPr>
            <a:r>
              <a:rPr lang="zh-CN" altLang="en-US" sz="2800" dirty="0">
                <a:solidFill>
                  <a:schemeClr val="accent2"/>
                </a:solidFill>
              </a:rPr>
              <a:t>定义：</a:t>
            </a:r>
            <a:r>
              <a:rPr lang="zh-CN" altLang="en-US" sz="2800" dirty="0">
                <a:solidFill>
                  <a:srgbClr val="660066"/>
                </a:solidFill>
              </a:rPr>
              <a:t>用户定义的已知类型数据的组合</a:t>
            </a:r>
            <a:endParaRPr lang="zh-CN" altLang="en-US" sz="2800" dirty="0">
              <a:solidFill>
                <a:srgbClr val="660066"/>
              </a:solidFill>
            </a:endParaRPr>
          </a:p>
          <a:p>
            <a:pPr eaLnBrk="1" hangingPunct="1">
              <a:lnSpc>
                <a:spcPct val="90000"/>
              </a:lnSpc>
              <a:buNone/>
            </a:pPr>
            <a:endParaRPr lang="zh-CN" altLang="en-US" sz="2800" dirty="0">
              <a:solidFill>
                <a:schemeClr val="accent2"/>
              </a:solidFill>
            </a:endParaRPr>
          </a:p>
          <a:p>
            <a:pPr eaLnBrk="1" hangingPunct="1">
              <a:lnSpc>
                <a:spcPct val="90000"/>
              </a:lnSpc>
            </a:pPr>
            <a:r>
              <a:rPr lang="zh-CN" altLang="en-US" sz="2800" dirty="0">
                <a:solidFill>
                  <a:schemeClr val="accent2"/>
                </a:solidFill>
              </a:rPr>
              <a:t>分量（</a:t>
            </a:r>
            <a:r>
              <a:rPr lang="en-US" altLang="zh-CN" sz="2800" dirty="0">
                <a:solidFill>
                  <a:schemeClr val="accent2"/>
                </a:solidFill>
              </a:rPr>
              <a:t>field)</a:t>
            </a:r>
            <a:endParaRPr lang="en-US" altLang="zh-CN" sz="2800" dirty="0">
              <a:solidFill>
                <a:schemeClr val="accent2"/>
              </a:solidFill>
            </a:endParaRPr>
          </a:p>
          <a:p>
            <a:pPr eaLnBrk="1" hangingPunct="1">
              <a:lnSpc>
                <a:spcPct val="90000"/>
              </a:lnSpc>
              <a:buNone/>
            </a:pPr>
            <a:r>
              <a:rPr lang="en-US" altLang="zh-CN" sz="2800" dirty="0">
                <a:solidFill>
                  <a:schemeClr val="accent2"/>
                </a:solidFill>
              </a:rPr>
              <a:t>    </a:t>
            </a:r>
            <a:r>
              <a:rPr lang="zh-CN" altLang="en-US" sz="2800" dirty="0">
                <a:solidFill>
                  <a:srgbClr val="660066"/>
                </a:solidFill>
              </a:rPr>
              <a:t>逻辑引用       物理地址</a:t>
            </a:r>
            <a:r>
              <a:rPr lang="en-US" altLang="zh-CN" sz="2800" dirty="0">
                <a:solidFill>
                  <a:srgbClr val="660066"/>
                </a:solidFill>
              </a:rPr>
              <a:t>(offset)</a:t>
            </a:r>
            <a:endParaRPr lang="en-US" altLang="zh-CN" sz="2800" dirty="0">
              <a:solidFill>
                <a:srgbClr val="660066"/>
              </a:solidFill>
            </a:endParaRPr>
          </a:p>
          <a:p>
            <a:pPr eaLnBrk="1" hangingPunct="1">
              <a:lnSpc>
                <a:spcPct val="90000"/>
              </a:lnSpc>
              <a:buNone/>
            </a:pPr>
            <a:endParaRPr lang="en-US" altLang="zh-CN" sz="2800" dirty="0">
              <a:solidFill>
                <a:srgbClr val="660066"/>
              </a:solidFill>
            </a:endParaRPr>
          </a:p>
          <a:p>
            <a:pPr eaLnBrk="1" hangingPunct="1">
              <a:lnSpc>
                <a:spcPct val="90000"/>
              </a:lnSpc>
              <a:buNone/>
            </a:pPr>
            <a:endParaRPr lang="en-US" altLang="zh-CN" sz="2800" dirty="0">
              <a:solidFill>
                <a:srgbClr val="660066"/>
              </a:solidFill>
            </a:endParaRPr>
          </a:p>
          <a:p>
            <a:pPr eaLnBrk="1" hangingPunct="1">
              <a:lnSpc>
                <a:spcPct val="90000"/>
              </a:lnSpc>
              <a:buNone/>
            </a:pPr>
            <a:r>
              <a:rPr lang="en-US" altLang="zh-CN" sz="1800" dirty="0">
                <a:solidFill>
                  <a:srgbClr val="660066"/>
                </a:solidFill>
              </a:rPr>
              <a:t>Card: Record</a:t>
            </a:r>
            <a:endParaRPr lang="en-US" altLang="zh-CN" sz="1800" dirty="0">
              <a:solidFill>
                <a:srgbClr val="660066"/>
              </a:solidFill>
            </a:endParaRPr>
          </a:p>
          <a:p>
            <a:pPr eaLnBrk="1" hangingPunct="1">
              <a:lnSpc>
                <a:spcPct val="90000"/>
              </a:lnSpc>
              <a:buNone/>
            </a:pPr>
            <a:r>
              <a:rPr lang="en-US" altLang="zh-CN" sz="1800" dirty="0">
                <a:solidFill>
                  <a:srgbClr val="660066"/>
                </a:solidFill>
              </a:rPr>
              <a:t>  Name: array [1…20] of char;</a:t>
            </a:r>
            <a:endParaRPr lang="en-US" altLang="zh-CN" sz="1800" dirty="0">
              <a:solidFill>
                <a:srgbClr val="660066"/>
              </a:solidFill>
            </a:endParaRPr>
          </a:p>
          <a:p>
            <a:pPr eaLnBrk="1" hangingPunct="1">
              <a:lnSpc>
                <a:spcPct val="90000"/>
              </a:lnSpc>
              <a:buNone/>
            </a:pPr>
            <a:r>
              <a:rPr lang="en-US" altLang="zh-CN" sz="1800" dirty="0">
                <a:solidFill>
                  <a:srgbClr val="660066"/>
                </a:solidFill>
              </a:rPr>
              <a:t>  Age: integer;</a:t>
            </a:r>
            <a:endParaRPr lang="en-US" altLang="zh-CN" sz="1800" dirty="0">
              <a:solidFill>
                <a:srgbClr val="660066"/>
              </a:solidFill>
            </a:endParaRPr>
          </a:p>
          <a:p>
            <a:pPr eaLnBrk="1" hangingPunct="1">
              <a:lnSpc>
                <a:spcPct val="90000"/>
              </a:lnSpc>
              <a:buNone/>
            </a:pPr>
            <a:r>
              <a:rPr lang="en-US" altLang="zh-CN" sz="1800" dirty="0">
                <a:solidFill>
                  <a:srgbClr val="660066"/>
                </a:solidFill>
              </a:rPr>
              <a:t>  Married: boolean</a:t>
            </a:r>
            <a:endParaRPr lang="en-US" altLang="zh-CN" sz="1800" dirty="0">
              <a:solidFill>
                <a:srgbClr val="660066"/>
              </a:solidFill>
            </a:endParaRPr>
          </a:p>
          <a:p>
            <a:pPr eaLnBrk="1" hangingPunct="1">
              <a:lnSpc>
                <a:spcPct val="90000"/>
              </a:lnSpc>
              <a:buNone/>
            </a:pPr>
            <a:r>
              <a:rPr lang="en-US" altLang="zh-CN" sz="1800" dirty="0">
                <a:solidFill>
                  <a:srgbClr val="660066"/>
                </a:solidFill>
              </a:rPr>
              <a:t>End;</a:t>
            </a:r>
            <a:endParaRPr lang="en-US" altLang="zh-CN" sz="1800" dirty="0">
              <a:solidFill>
                <a:srgbClr val="660066"/>
              </a:solidFill>
            </a:endParaRPr>
          </a:p>
          <a:p>
            <a:pPr eaLnBrk="1" hangingPunct="1">
              <a:lnSpc>
                <a:spcPct val="90000"/>
              </a:lnSpc>
              <a:buNone/>
            </a:pPr>
            <a:r>
              <a:rPr lang="en-US" altLang="zh-CN" sz="1800" u="sng" dirty="0">
                <a:solidFill>
                  <a:srgbClr val="FF0000"/>
                </a:solidFill>
              </a:rPr>
              <a:t>Card.Name= ‘Yang’, ….</a:t>
            </a:r>
            <a:endParaRPr lang="en-US" altLang="zh-CN" sz="1800" u="sng" dirty="0">
              <a:solidFill>
                <a:srgbClr val="FF0000"/>
              </a:solidFill>
            </a:endParaRPr>
          </a:p>
        </p:txBody>
      </p:sp>
      <p:sp>
        <p:nvSpPr>
          <p:cNvPr id="2" name="矩形 1"/>
          <p:cNvSpPr/>
          <p:nvPr/>
        </p:nvSpPr>
        <p:spPr>
          <a:xfrm>
            <a:off x="4405313" y="4797425"/>
            <a:ext cx="4287837" cy="1016000"/>
          </a:xfrm>
          <a:prstGeom prst="rect">
            <a:avLst/>
          </a:prstGeom>
          <a:noFill/>
          <a:ln w="9525">
            <a:noFill/>
          </a:ln>
        </p:spPr>
        <p:txBody>
          <a:bodyPr wrap="none"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不同分量可具有不同数据类型</a:t>
            </a:r>
            <a:endParaRPr lang="en-US" altLang="zh-CN" sz="2000" dirty="0">
              <a:solidFill>
                <a:srgbClr val="FF0000"/>
              </a:solidFill>
              <a:latin typeface="Times New Roman" panose="02020603050405020304" pitchFamily="18" charset="0"/>
              <a:ea typeface="宋体" panose="02010600030101010101" pitchFamily="2" charset="-122"/>
            </a:endParaRPr>
          </a:p>
          <a:p>
            <a:r>
              <a:rPr lang="zh-CN" altLang="en-US" sz="2000" dirty="0">
                <a:solidFill>
                  <a:srgbClr val="FF0000"/>
                </a:solidFill>
                <a:latin typeface="Times New Roman" panose="02020603050405020304" pitchFamily="18" charset="0"/>
                <a:ea typeface="宋体" panose="02010600030101010101" pitchFamily="2" charset="-122"/>
              </a:rPr>
              <a:t>顺序存储</a:t>
            </a:r>
            <a:endParaRPr lang="en-US" altLang="zh-CN" sz="2000" dirty="0">
              <a:solidFill>
                <a:srgbClr val="FF0000"/>
              </a:solidFill>
              <a:latin typeface="Times New Roman" panose="02020603050405020304" pitchFamily="18" charset="0"/>
              <a:ea typeface="宋体" panose="02010600030101010101" pitchFamily="2" charset="-122"/>
            </a:endParaRPr>
          </a:p>
          <a:p>
            <a:r>
              <a:rPr lang="zh-CN" altLang="en-US" sz="2000" dirty="0">
                <a:solidFill>
                  <a:srgbClr val="FF0000"/>
                </a:solidFill>
                <a:latin typeface="Times New Roman" panose="02020603050405020304" pitchFamily="18" charset="0"/>
                <a:ea typeface="宋体" panose="02010600030101010101" pitchFamily="2" charset="-122"/>
              </a:rPr>
              <a:t>内存空间为每个分量的内存空间之和</a:t>
            </a:r>
            <a:endParaRPr lang="zh-CN" altLang="en-US"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数据结构：其它</a:t>
            </a:r>
            <a:endParaRPr lang="zh-CN" altLang="en-US" u="sng" dirty="0">
              <a:solidFill>
                <a:srgbClr val="FF0000"/>
              </a:solidFill>
            </a:endParaRPr>
          </a:p>
        </p:txBody>
      </p:sp>
      <p:sp>
        <p:nvSpPr>
          <p:cNvPr id="72706" name="Rectangle 3"/>
          <p:cNvSpPr>
            <a:spLocks noGrp="1"/>
          </p:cNvSpPr>
          <p:nvPr>
            <p:ph idx="1"/>
          </p:nvPr>
        </p:nvSpPr>
        <p:spPr>
          <a:xfrm>
            <a:off x="685800" y="1981200"/>
            <a:ext cx="4138613" cy="4114800"/>
          </a:xfrm>
        </p:spPr>
        <p:txBody>
          <a:bodyPr vert="horz" wrap="square" lIns="91440" tIns="45720" rIns="91440" bIns="45720" anchor="t" anchorCtr="0"/>
          <a:p>
            <a:pPr eaLnBrk="1" hangingPunct="1"/>
            <a:r>
              <a:rPr lang="zh-CN" altLang="en-US" dirty="0"/>
              <a:t>字符、字符串</a:t>
            </a:r>
            <a:endParaRPr lang="zh-CN" altLang="en-US" dirty="0"/>
          </a:p>
          <a:p>
            <a:pPr eaLnBrk="1" hangingPunct="1">
              <a:buNone/>
            </a:pPr>
            <a:endParaRPr lang="zh-CN" altLang="en-US" dirty="0"/>
          </a:p>
          <a:p>
            <a:pPr eaLnBrk="1" hangingPunct="1"/>
            <a:r>
              <a:rPr lang="zh-CN" altLang="en-US" dirty="0"/>
              <a:t>表格</a:t>
            </a:r>
            <a:endParaRPr lang="zh-CN" altLang="en-US" dirty="0"/>
          </a:p>
          <a:p>
            <a:pPr eaLnBrk="1" hangingPunct="1">
              <a:buNone/>
            </a:pPr>
            <a:r>
              <a:rPr lang="zh-CN" altLang="en-US" dirty="0"/>
              <a:t>   </a:t>
            </a:r>
            <a:r>
              <a:rPr lang="zh-CN" altLang="en-US" sz="2400" dirty="0">
                <a:solidFill>
                  <a:srgbClr val="660066"/>
                </a:solidFill>
              </a:rPr>
              <a:t>一组记录结构，它的每一栏可以是初等数据类型，也可以是指向别的记录结构的指示器</a:t>
            </a:r>
            <a:endParaRPr lang="zh-CN" altLang="en-US" sz="2400" dirty="0">
              <a:solidFill>
                <a:srgbClr val="660066"/>
              </a:solidFill>
            </a:endParaRPr>
          </a:p>
          <a:p>
            <a:pPr eaLnBrk="1" hangingPunct="1">
              <a:buNone/>
            </a:pPr>
            <a:endParaRPr lang="zh-CN" altLang="en-US" sz="2400" dirty="0">
              <a:solidFill>
                <a:srgbClr val="660066"/>
              </a:solidFill>
            </a:endParaRPr>
          </a:p>
          <a:p>
            <a:pPr eaLnBrk="1" hangingPunct="1"/>
            <a:r>
              <a:rPr lang="zh-CN" altLang="en-US" dirty="0">
                <a:solidFill>
                  <a:srgbClr val="FF0000"/>
                </a:solidFill>
              </a:rPr>
              <a:t>栈</a:t>
            </a:r>
            <a:r>
              <a:rPr lang="en-US" altLang="zh-CN" dirty="0">
                <a:solidFill>
                  <a:srgbClr val="FF0000"/>
                </a:solidFill>
              </a:rPr>
              <a:t>(</a:t>
            </a:r>
            <a:r>
              <a:rPr lang="en-US" altLang="zh-CN" u="sng" dirty="0">
                <a:solidFill>
                  <a:srgbClr val="FF0000"/>
                </a:solidFill>
              </a:rPr>
              <a:t>push</a:t>
            </a:r>
            <a:r>
              <a:rPr lang="en-US" altLang="zh-CN" dirty="0">
                <a:solidFill>
                  <a:srgbClr val="FF0000"/>
                </a:solidFill>
              </a:rPr>
              <a:t>, </a:t>
            </a:r>
            <a:r>
              <a:rPr lang="en-US" altLang="zh-CN" u="sng" dirty="0">
                <a:solidFill>
                  <a:srgbClr val="FF0000"/>
                </a:solidFill>
              </a:rPr>
              <a:t>pop</a:t>
            </a:r>
            <a:r>
              <a:rPr lang="en-US" altLang="zh-CN" dirty="0">
                <a:solidFill>
                  <a:srgbClr val="FF0000"/>
                </a:solidFill>
              </a:rPr>
              <a:t>)</a:t>
            </a:r>
            <a:r>
              <a:rPr lang="zh-CN" altLang="en-US" dirty="0">
                <a:solidFill>
                  <a:srgbClr val="FF0000"/>
                </a:solidFill>
              </a:rPr>
              <a:t>和队列</a:t>
            </a:r>
            <a:endParaRPr lang="zh-CN" altLang="en-US" dirty="0">
              <a:solidFill>
                <a:srgbClr val="FF0000"/>
              </a:solidFill>
            </a:endParaRPr>
          </a:p>
        </p:txBody>
      </p:sp>
      <p:sp>
        <p:nvSpPr>
          <p:cNvPr id="2" name="矩形 1"/>
          <p:cNvSpPr/>
          <p:nvPr/>
        </p:nvSpPr>
        <p:spPr>
          <a:xfrm>
            <a:off x="5219700" y="2463800"/>
            <a:ext cx="3779838" cy="4278313"/>
          </a:xfrm>
          <a:prstGeom prst="rect">
            <a:avLst/>
          </a:prstGeom>
          <a:noFill/>
          <a:ln w="9525" cap="flat" cmpd="sng">
            <a:solidFill>
              <a:srgbClr val="FF0000"/>
            </a:solidFill>
            <a:prstDash val="solid"/>
            <a:miter/>
            <a:headEnd type="none" w="med" len="med"/>
            <a:tailEnd type="none" w="med" len="med"/>
          </a:ln>
        </p:spPr>
        <p:txBody>
          <a:bodyPr anchor="t" anchorCtr="0">
            <a:spAutoFit/>
          </a:bodyPr>
          <a:p>
            <a:r>
              <a:rPr lang="en-GB" altLang="zh-CN" sz="1600" dirty="0">
                <a:latin typeface="Times New Roman" panose="02020603050405020304" pitchFamily="18" charset="0"/>
                <a:ea typeface="宋体" panose="02010600030101010101" pitchFamily="2" charset="-122"/>
              </a:rPr>
              <a:t>//main.cpp </a:t>
            </a:r>
            <a:br>
              <a:rPr lang="en-GB" altLang="zh-CN"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int a = 0; </a:t>
            </a:r>
            <a:r>
              <a:rPr lang="zh-CN" altLang="en-US" sz="1600" dirty="0">
                <a:latin typeface="Times New Roman" panose="02020603050405020304" pitchFamily="18" charset="0"/>
                <a:ea typeface="宋体" panose="02010600030101010101" pitchFamily="2" charset="-122"/>
              </a:rPr>
              <a:t>全局初始化区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char *p1; </a:t>
            </a:r>
            <a:r>
              <a:rPr lang="zh-CN" altLang="en-US" sz="1600" dirty="0">
                <a:latin typeface="Times New Roman" panose="02020603050405020304" pitchFamily="18" charset="0"/>
                <a:ea typeface="宋体" panose="02010600030101010101" pitchFamily="2" charset="-122"/>
              </a:rPr>
              <a:t>全局未初始化区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main() </a:t>
            </a:r>
            <a:br>
              <a:rPr lang="en-GB" altLang="zh-CN"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 </a:t>
            </a:r>
            <a:br>
              <a:rPr lang="en-GB" altLang="zh-CN"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int b; </a:t>
            </a:r>
            <a:r>
              <a:rPr lang="zh-CN" altLang="en-US" sz="1600" dirty="0">
                <a:latin typeface="Times New Roman" panose="02020603050405020304" pitchFamily="18" charset="0"/>
                <a:ea typeface="宋体" panose="02010600030101010101" pitchFamily="2" charset="-122"/>
              </a:rPr>
              <a:t>栈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char s[] = "abc"; </a:t>
            </a:r>
            <a:r>
              <a:rPr lang="zh-CN" altLang="en-US" sz="1600" dirty="0">
                <a:latin typeface="Times New Roman" panose="02020603050405020304" pitchFamily="18" charset="0"/>
                <a:ea typeface="宋体" panose="02010600030101010101" pitchFamily="2" charset="-122"/>
              </a:rPr>
              <a:t>栈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char *p2; </a:t>
            </a:r>
            <a:r>
              <a:rPr lang="zh-CN" altLang="en-US" sz="1600" dirty="0">
                <a:latin typeface="Times New Roman" panose="02020603050405020304" pitchFamily="18" charset="0"/>
                <a:ea typeface="宋体" panose="02010600030101010101" pitchFamily="2" charset="-122"/>
              </a:rPr>
              <a:t>栈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char *p3 = "123456"; 123456\0</a:t>
            </a:r>
            <a:r>
              <a:rPr lang="zh-CN" altLang="en-US" sz="1600" dirty="0">
                <a:latin typeface="Times New Roman" panose="02020603050405020304" pitchFamily="18" charset="0"/>
                <a:ea typeface="宋体" panose="02010600030101010101" pitchFamily="2" charset="-122"/>
              </a:rPr>
              <a:t>在常量区，</a:t>
            </a:r>
            <a:endParaRPr lang="en-US" altLang="zh-CN" sz="1600" dirty="0">
              <a:latin typeface="Times New Roman" panose="02020603050405020304" pitchFamily="18" charset="0"/>
              <a:ea typeface="宋体" panose="02010600030101010101" pitchFamily="2" charset="-122"/>
            </a:endParaRPr>
          </a:p>
          <a:p>
            <a:r>
              <a:rPr lang="en-GB" altLang="zh-CN" sz="1600" dirty="0">
                <a:latin typeface="Times New Roman" panose="02020603050405020304" pitchFamily="18" charset="0"/>
                <a:ea typeface="宋体" panose="02010600030101010101" pitchFamily="2" charset="-122"/>
              </a:rPr>
              <a:t>p3</a:t>
            </a:r>
            <a:r>
              <a:rPr lang="zh-CN" altLang="en-US" sz="1600" dirty="0">
                <a:latin typeface="Times New Roman" panose="02020603050405020304" pitchFamily="18" charset="0"/>
                <a:ea typeface="宋体" panose="02010600030101010101" pitchFamily="2" charset="-122"/>
              </a:rPr>
              <a:t>在栈上。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static int c =0</a:t>
            </a:r>
            <a:r>
              <a:rPr lang="zh-CN" altLang="en-GB"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全局（静态）初始化区 </a:t>
            </a:r>
            <a:br>
              <a:rPr lang="zh-CN" altLang="en-US"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p1 = (char *)malloc(10); </a:t>
            </a:r>
            <a:br>
              <a:rPr lang="en-GB" altLang="zh-CN" sz="1600" dirty="0">
                <a:latin typeface="Times New Roman" panose="02020603050405020304" pitchFamily="18" charset="0"/>
                <a:ea typeface="宋体" panose="02010600030101010101" pitchFamily="2" charset="-122"/>
              </a:rPr>
            </a:br>
            <a:r>
              <a:rPr lang="en-GB" altLang="zh-CN" sz="1600" dirty="0">
                <a:latin typeface="Times New Roman" panose="02020603050405020304" pitchFamily="18" charset="0"/>
                <a:ea typeface="宋体" panose="02010600030101010101" pitchFamily="2" charset="-122"/>
              </a:rPr>
              <a:t>p2 = (char *)malloc(20); </a:t>
            </a:r>
            <a:br>
              <a:rPr lang="en-GB" altLang="zh-CN" sz="1600" dirty="0">
                <a:latin typeface="Times New Roman" panose="02020603050405020304" pitchFamily="18" charset="0"/>
                <a:ea typeface="宋体" panose="02010600030101010101" pitchFamily="2" charset="-122"/>
              </a:rPr>
            </a:br>
            <a:r>
              <a:rPr lang="zh-CN" altLang="en-US" sz="1600" dirty="0">
                <a:latin typeface="Times New Roman" panose="02020603050405020304" pitchFamily="18" charset="0"/>
                <a:ea typeface="宋体" panose="02010600030101010101" pitchFamily="2" charset="-122"/>
              </a:rPr>
              <a:t>分配得来得</a:t>
            </a:r>
            <a:r>
              <a:rPr lang="en-US" altLang="zh-CN" sz="1600" dirty="0">
                <a:latin typeface="Times New Roman" panose="02020603050405020304" pitchFamily="18" charset="0"/>
                <a:ea typeface="宋体" panose="02010600030101010101" pitchFamily="2" charset="-122"/>
              </a:rPr>
              <a:t>10</a:t>
            </a:r>
            <a:r>
              <a:rPr lang="zh-CN" altLang="en-US" sz="1600" dirty="0">
                <a:latin typeface="Times New Roman" panose="02020603050405020304" pitchFamily="18" charset="0"/>
                <a:ea typeface="宋体" panose="02010600030101010101" pitchFamily="2" charset="-122"/>
              </a:rPr>
              <a:t>和</a:t>
            </a:r>
            <a:r>
              <a:rPr lang="en-US" altLang="zh-CN" sz="1600" dirty="0">
                <a:latin typeface="Times New Roman" panose="02020603050405020304" pitchFamily="18" charset="0"/>
                <a:ea typeface="宋体" panose="02010600030101010101" pitchFamily="2" charset="-122"/>
              </a:rPr>
              <a:t>20</a:t>
            </a:r>
            <a:r>
              <a:rPr lang="zh-CN" altLang="en-US" sz="1600" dirty="0">
                <a:latin typeface="Times New Roman" panose="02020603050405020304" pitchFamily="18" charset="0"/>
                <a:ea typeface="宋体" panose="02010600030101010101" pitchFamily="2" charset="-122"/>
              </a:rPr>
              <a:t>字节的区域就在堆区。 </a:t>
            </a:r>
            <a:br>
              <a:rPr lang="zh-CN" altLang="en-US" sz="1600" dirty="0">
                <a:latin typeface="Times New Roman" panose="02020603050405020304" pitchFamily="18" charset="0"/>
                <a:ea typeface="宋体" panose="02010600030101010101" pitchFamily="2" charset="-122"/>
              </a:rPr>
            </a:br>
            <a:r>
              <a:rPr lang="zh-CN" altLang="en-US" sz="1600" dirty="0">
                <a:latin typeface="Times New Roman" panose="02020603050405020304" pitchFamily="18" charset="0"/>
                <a:ea typeface="宋体" panose="02010600030101010101" pitchFamily="2" charset="-122"/>
              </a:rPr>
              <a:t> </a:t>
            </a:r>
            <a:br>
              <a:rPr lang="zh-CN" altLang="en-US" sz="1600" dirty="0">
                <a:latin typeface="Times New Roman" panose="02020603050405020304" pitchFamily="18" charset="0"/>
                <a:ea typeface="宋体" panose="02010600030101010101" pitchFamily="2" charset="-122"/>
              </a:rPr>
            </a:br>
            <a:r>
              <a:rPr lang="en-US" altLang="zh-CN" sz="1600" dirty="0">
                <a:latin typeface="Times New Roman" panose="02020603050405020304" pitchFamily="18" charset="0"/>
                <a:ea typeface="宋体" panose="02010600030101010101" pitchFamily="2" charset="-122"/>
              </a:rPr>
              <a:t>} </a:t>
            </a:r>
            <a:endParaRPr lang="zh-CN" altLang="en-US" sz="1600" dirty="0">
              <a:latin typeface="Times New Roman" panose="02020603050405020304" pitchFamily="18" charset="0"/>
              <a:ea typeface="宋体" panose="02010600030101010101" pitchFamily="2" charset="-122"/>
            </a:endParaRPr>
          </a:p>
        </p:txBody>
      </p:sp>
      <p:sp>
        <p:nvSpPr>
          <p:cNvPr id="3" name="矩形 2"/>
          <p:cNvSpPr/>
          <p:nvPr/>
        </p:nvSpPr>
        <p:spPr>
          <a:xfrm>
            <a:off x="4824413" y="1989138"/>
            <a:ext cx="4572000" cy="400050"/>
          </a:xfrm>
          <a:prstGeom prst="rect">
            <a:avLst/>
          </a:prstGeom>
          <a:noFill/>
          <a:ln w="9525">
            <a:noFill/>
          </a:ln>
        </p:spPr>
        <p:txBody>
          <a:bodyPr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数据结构的栈和编译中的栈有区别</a:t>
            </a:r>
            <a:endParaRPr lang="zh-CN" altLang="en-US"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rPr>
              <a:t>数据类型与操作：</a:t>
            </a:r>
            <a:br>
              <a:rPr lang="zh-CN" altLang="en-US" u="sng" dirty="0">
                <a:solidFill>
                  <a:srgbClr val="FF0000"/>
                </a:solidFill>
              </a:rPr>
            </a:br>
            <a:r>
              <a:rPr lang="zh-CN" altLang="en-US" u="sng" dirty="0">
                <a:solidFill>
                  <a:srgbClr val="FF0000"/>
                </a:solidFill>
              </a:rPr>
              <a:t>抽象数据类型（</a:t>
            </a:r>
            <a:r>
              <a:rPr lang="en-US" altLang="zh-CN" u="sng" dirty="0">
                <a:solidFill>
                  <a:srgbClr val="FF0000"/>
                </a:solidFill>
              </a:rPr>
              <a:t>ADT)</a:t>
            </a:r>
            <a:endParaRPr lang="en-US" altLang="zh-CN" u="sng" dirty="0">
              <a:solidFill>
                <a:srgbClr val="FF0000"/>
              </a:solidFill>
            </a:endParaRPr>
          </a:p>
        </p:txBody>
      </p:sp>
      <p:sp>
        <p:nvSpPr>
          <p:cNvPr id="74754" name="Rectangle 3"/>
          <p:cNvSpPr>
            <a:spLocks noGrp="1"/>
          </p:cNvSpPr>
          <p:nvPr>
            <p:ph idx="1"/>
          </p:nvPr>
        </p:nvSpPr>
        <p:spPr>
          <a:xfrm>
            <a:off x="685800" y="1981200"/>
            <a:ext cx="6478588" cy="4114800"/>
          </a:xfrm>
        </p:spPr>
        <p:txBody>
          <a:bodyPr vert="horz" wrap="square" lIns="91440" tIns="45720" rIns="91440" bIns="45720" anchor="t" anchorCtr="0"/>
          <a:p>
            <a:pPr eaLnBrk="1" hangingPunct="1"/>
            <a:r>
              <a:rPr lang="zh-CN" altLang="en-US" dirty="0"/>
              <a:t>内容</a:t>
            </a:r>
            <a:endParaRPr lang="zh-CN" altLang="en-US" dirty="0"/>
          </a:p>
          <a:p>
            <a:pPr eaLnBrk="1" hangingPunct="1">
              <a:buNone/>
            </a:pPr>
            <a:r>
              <a:rPr lang="zh-CN" altLang="en-US" dirty="0"/>
              <a:t>   </a:t>
            </a:r>
            <a:r>
              <a:rPr lang="zh-CN" altLang="en-US" sz="2000" dirty="0">
                <a:solidFill>
                  <a:schemeClr val="accent2"/>
                </a:solidFill>
              </a:rPr>
              <a:t>（</a:t>
            </a:r>
            <a:r>
              <a:rPr lang="en-US" altLang="zh-CN" sz="2000" dirty="0">
                <a:solidFill>
                  <a:schemeClr val="accent2"/>
                </a:solidFill>
              </a:rPr>
              <a:t>1</a:t>
            </a:r>
            <a:r>
              <a:rPr lang="zh-CN" altLang="en-US" sz="2000" dirty="0">
                <a:solidFill>
                  <a:schemeClr val="accent2"/>
                </a:solidFill>
              </a:rPr>
              <a:t>）数据对象的一个集合 </a:t>
            </a:r>
            <a:r>
              <a:rPr lang="en-US" altLang="zh-CN" sz="2000" dirty="0">
                <a:solidFill>
                  <a:schemeClr val="accent2"/>
                </a:solidFill>
              </a:rPr>
              <a:t>— </a:t>
            </a:r>
            <a:r>
              <a:rPr lang="zh-CN" altLang="en-US" sz="2000" dirty="0">
                <a:solidFill>
                  <a:schemeClr val="accent2"/>
                </a:solidFill>
              </a:rPr>
              <a:t>类</a:t>
            </a:r>
            <a:endParaRPr lang="zh-CN" altLang="en-US" sz="2000" dirty="0">
              <a:solidFill>
                <a:schemeClr val="accent2"/>
              </a:solidFill>
            </a:endParaRPr>
          </a:p>
          <a:p>
            <a:pPr eaLnBrk="1" hangingPunct="1">
              <a:buNone/>
            </a:pPr>
            <a:r>
              <a:rPr lang="zh-CN" altLang="en-US" sz="2000" dirty="0">
                <a:solidFill>
                  <a:schemeClr val="accent2"/>
                </a:solidFill>
              </a:rPr>
              <a:t>     （</a:t>
            </a:r>
            <a:r>
              <a:rPr lang="en-US" altLang="zh-CN" sz="2000" dirty="0">
                <a:solidFill>
                  <a:schemeClr val="accent2"/>
                </a:solidFill>
              </a:rPr>
              <a:t>2</a:t>
            </a:r>
            <a:r>
              <a:rPr lang="zh-CN" altLang="en-US" sz="2000" dirty="0">
                <a:solidFill>
                  <a:schemeClr val="accent2"/>
                </a:solidFill>
              </a:rPr>
              <a:t>）作用于这些数据对象的抽象运算的集合</a:t>
            </a:r>
            <a:endParaRPr lang="zh-CN" altLang="en-US" sz="2000" dirty="0">
              <a:solidFill>
                <a:schemeClr val="accent2"/>
              </a:solidFill>
            </a:endParaRPr>
          </a:p>
          <a:p>
            <a:pPr eaLnBrk="1" hangingPunct="1">
              <a:buNone/>
            </a:pPr>
            <a:r>
              <a:rPr lang="zh-CN" altLang="en-US" sz="2000" dirty="0">
                <a:solidFill>
                  <a:schemeClr val="accent2"/>
                </a:solidFill>
              </a:rPr>
              <a:t>     （</a:t>
            </a:r>
            <a:r>
              <a:rPr lang="en-US" altLang="zh-CN" sz="2000" dirty="0">
                <a:solidFill>
                  <a:schemeClr val="accent2"/>
                </a:solidFill>
              </a:rPr>
              <a:t>3</a:t>
            </a:r>
            <a:r>
              <a:rPr lang="zh-CN" altLang="en-US" sz="2000" dirty="0">
                <a:solidFill>
                  <a:schemeClr val="accent2"/>
                </a:solidFill>
              </a:rPr>
              <a:t>）封装：即通过对象的方法访问对象数据</a:t>
            </a:r>
            <a:endParaRPr lang="zh-CN" altLang="en-US" sz="2000" dirty="0">
              <a:solidFill>
                <a:schemeClr val="accent2"/>
              </a:solidFill>
            </a:endParaRPr>
          </a:p>
          <a:p>
            <a:pPr eaLnBrk="1" hangingPunct="1"/>
            <a:r>
              <a:rPr lang="zh-CN" altLang="en-US" dirty="0"/>
              <a:t>优点</a:t>
            </a:r>
            <a:endParaRPr lang="zh-CN" altLang="en-US" dirty="0"/>
          </a:p>
          <a:p>
            <a:pPr eaLnBrk="1" hangingPunct="1">
              <a:buNone/>
            </a:pPr>
            <a:r>
              <a:rPr lang="zh-CN" altLang="en-US" dirty="0"/>
              <a:t>    </a:t>
            </a:r>
            <a:r>
              <a:rPr lang="zh-CN" altLang="en-US" sz="2400" dirty="0">
                <a:solidFill>
                  <a:schemeClr val="accent2"/>
                </a:solidFill>
              </a:rPr>
              <a:t>提高可读性、可理解性、可维护性，降低复杂性</a:t>
            </a:r>
            <a:endParaRPr lang="zh-CN" altLang="en-US" sz="2400" dirty="0">
              <a:solidFill>
                <a:schemeClr val="accent2"/>
              </a:solidFill>
            </a:endParaRPr>
          </a:p>
          <a:p>
            <a:pPr eaLnBrk="1" hangingPunct="1"/>
            <a:r>
              <a:rPr lang="zh-CN" altLang="en-US" dirty="0">
                <a:solidFill>
                  <a:srgbClr val="FF0000"/>
                </a:solidFill>
              </a:rPr>
              <a:t>语言  </a:t>
            </a:r>
            <a:r>
              <a:rPr lang="en-US" altLang="zh-CN" sz="2800" dirty="0">
                <a:solidFill>
                  <a:srgbClr val="FF0000"/>
                </a:solidFill>
              </a:rPr>
              <a:t>Ada, Smalltalk, C++, delphi, java</a:t>
            </a:r>
            <a:endParaRPr lang="en-US" altLang="zh-CN" sz="2800" dirty="0">
              <a:solidFill>
                <a:srgbClr val="FF0000"/>
              </a:solidFill>
            </a:endParaRPr>
          </a:p>
        </p:txBody>
      </p:sp>
      <p:sp>
        <p:nvSpPr>
          <p:cNvPr id="2" name="矩形 1"/>
          <p:cNvSpPr/>
          <p:nvPr/>
        </p:nvSpPr>
        <p:spPr>
          <a:xfrm>
            <a:off x="7470775" y="2781300"/>
            <a:ext cx="2430463" cy="3416300"/>
          </a:xfrm>
          <a:prstGeom prst="rect">
            <a:avLst/>
          </a:prstGeom>
          <a:noFill/>
          <a:ln w="9525">
            <a:noFill/>
          </a:ln>
        </p:spPr>
        <p:txBody>
          <a:bodyPr anchor="t" anchorCtr="0">
            <a:spAutoFit/>
          </a:bodyPr>
          <a:p>
            <a:r>
              <a:rPr lang="en-US" altLang="zh-CN" sz="1800" dirty="0">
                <a:solidFill>
                  <a:srgbClr val="FF0000"/>
                </a:solidFill>
                <a:latin typeface="Times New Roman" panose="02020603050405020304" pitchFamily="18" charset="0"/>
                <a:ea typeface="宋体" panose="02010600030101010101" pitchFamily="2" charset="-122"/>
              </a:rPr>
              <a:t>Package{</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Private:</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  op1:</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  op2:</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Public: </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u="sng" dirty="0">
                <a:solidFill>
                  <a:srgbClr val="FF0000"/>
                </a:solidFill>
                <a:latin typeface="Times New Roman" panose="02020603050405020304" pitchFamily="18" charset="0"/>
                <a:ea typeface="宋体" panose="02010600030101010101" pitchFamily="2" charset="-122"/>
              </a:rPr>
              <a:t>  op3:</a:t>
            </a:r>
            <a:endParaRPr lang="en-US" altLang="zh-CN" sz="1800" u="sng" dirty="0">
              <a:solidFill>
                <a:srgbClr val="FF0000"/>
              </a:solidFill>
              <a:latin typeface="Times New Roman" panose="02020603050405020304" pitchFamily="18" charset="0"/>
              <a:ea typeface="宋体" panose="02010600030101010101" pitchFamily="2" charset="-122"/>
            </a:endParaRPr>
          </a:p>
          <a:p>
            <a:r>
              <a:rPr lang="en-US" altLang="zh-CN" sz="1800" u="sng" dirty="0">
                <a:solidFill>
                  <a:srgbClr val="FF0000"/>
                </a:solidFill>
                <a:latin typeface="Times New Roman" panose="02020603050405020304" pitchFamily="18" charset="0"/>
                <a:ea typeface="宋体" panose="02010600030101010101" pitchFamily="2" charset="-122"/>
              </a:rPr>
              <a:t>  op4:</a:t>
            </a:r>
            <a:endParaRPr lang="en-US" altLang="zh-CN" sz="1800" u="sng"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a:t>
            </a:r>
            <a:endParaRPr lang="en-US" altLang="zh-CN" sz="1800" dirty="0">
              <a:solidFill>
                <a:srgbClr val="FF0000"/>
              </a:solidFill>
              <a:latin typeface="Times New Roman" panose="02020603050405020304" pitchFamily="18" charset="0"/>
              <a:ea typeface="宋体" panose="02010600030101010101" pitchFamily="2" charset="-122"/>
            </a:endParaRPr>
          </a:p>
          <a:p>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Class{</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a:t>
            </a:r>
            <a:endParaRPr lang="en-US" altLang="zh-CN" sz="1800" dirty="0">
              <a:solidFill>
                <a:srgbClr val="FF0000"/>
              </a:solidFill>
              <a:latin typeface="Times New Roman" panose="02020603050405020304" pitchFamily="18" charset="0"/>
              <a:ea typeface="宋体" panose="02010600030101010101" pitchFamily="2" charset="-122"/>
            </a:endParaRPr>
          </a:p>
          <a:p>
            <a:r>
              <a:rPr lang="en-US" altLang="zh-CN" sz="1800" dirty="0">
                <a:solidFill>
                  <a:srgbClr val="FF0000"/>
                </a:solidFill>
                <a:latin typeface="Times New Roman" panose="02020603050405020304" pitchFamily="18" charset="0"/>
                <a:ea typeface="宋体" panose="02010600030101010101" pitchFamily="2" charset="-122"/>
              </a:rPr>
              <a:t>}</a:t>
            </a:r>
            <a:endParaRPr lang="zh-CN" altLang="en-US" sz="18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4 </a:t>
            </a:r>
            <a:r>
              <a:rPr lang="zh-CN" altLang="en-US" u="sng" dirty="0">
                <a:solidFill>
                  <a:srgbClr val="FF0000"/>
                </a:solidFill>
                <a:latin typeface="宋体" panose="02010600030101010101" pitchFamily="2" charset="-122"/>
              </a:rPr>
              <a:t>语句与控制结构</a:t>
            </a:r>
            <a:r>
              <a:rPr lang="zh-CN" altLang="en-US" dirty="0"/>
              <a:t> </a:t>
            </a:r>
            <a:endParaRPr lang="zh-CN" altLang="en-US" dirty="0"/>
          </a:p>
        </p:txBody>
      </p:sp>
      <p:sp>
        <p:nvSpPr>
          <p:cNvPr id="27651" name="Rectangle 3"/>
          <p:cNvSpPr>
            <a:spLocks noGrp="1" noChangeArrowheads="1"/>
          </p:cNvSpPr>
          <p:nvPr>
            <p:ph idx="1"/>
          </p:nvPr>
        </p:nvSpPr>
        <p:spPr>
          <a:xfrm>
            <a:off x="685800" y="1676400"/>
            <a:ext cx="7772400" cy="4419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表达式</a:t>
            </a:r>
            <a:endParaRPr kumimoji="1"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800" b="0" i="0" u="none" strike="noStrike" kern="0" cap="none" spc="0" normalizeH="0" baseline="0" noProof="0" dirty="0" smtClean="0">
                <a:ln>
                  <a:noFill/>
                </a:ln>
                <a:solidFill>
                  <a:srgbClr val="660066"/>
                </a:solidFill>
                <a:effectLst/>
                <a:uLnTx/>
                <a:uFillTx/>
                <a:latin typeface="+mn-lt"/>
                <a:ea typeface="+mn-ea"/>
                <a:cs typeface="+mn-cs"/>
              </a:rPr>
              <a:t>An expression is a construction that returns a value which includes operand and operator</a:t>
            </a:r>
            <a:r>
              <a:rPr kumimoji="1" lang="zh-CN" altLang="en-US" sz="2800" b="0" i="0" u="none" strike="noStrike" kern="0" cap="none" spc="0" normalizeH="0" baseline="0" noProof="0" dirty="0" smtClean="0">
                <a:ln>
                  <a:noFill/>
                </a:ln>
                <a:solidFill>
                  <a:srgbClr val="660066"/>
                </a:solidFill>
                <a:effectLst/>
                <a:uLnTx/>
                <a:uFillTx/>
                <a:latin typeface="+mn-lt"/>
                <a:ea typeface="+mn-ea"/>
                <a:cs typeface="+mn-cs"/>
              </a:rPr>
              <a:t>。</a:t>
            </a:r>
            <a:endParaRPr kumimoji="1" lang="zh-CN" altLang="en-US" sz="2800" b="0" i="0" u="none" strike="noStrike" kern="0" cap="none" spc="0" normalizeH="0" baseline="0" noProof="0" dirty="0" smtClean="0">
              <a:ln>
                <a:noFill/>
              </a:ln>
              <a:solidFill>
                <a:srgbClr val="660066"/>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None/>
              <a:defRPr/>
            </a:pPr>
            <a:r>
              <a:rPr kumimoji="1" lang="zh-CN" altLang="en-US" sz="28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 变量、常量是表达式</a:t>
            </a:r>
            <a:endParaRPr kumimoji="1" lang="en-US" altLang="zh-CN" sz="20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None/>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2</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 若</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E1</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E2</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E1</a:t>
            </a:r>
            <a:r>
              <a:rPr kumimoji="1" lang="en-GB" altLang="zh-CN" sz="2000" b="0" i="0" u="none" strike="noStrike" kern="0" cap="none" spc="0" normalizeH="0" baseline="0" noProof="0" dirty="0" smtClean="0">
                <a:ln>
                  <a:noFill/>
                </a:ln>
                <a:solidFill>
                  <a:srgbClr val="FF0000"/>
                </a:solidFill>
                <a:effectLst/>
                <a:uLnTx/>
                <a:uFillTx/>
                <a:latin typeface="+mn-lt"/>
                <a:ea typeface="+mn-ea"/>
                <a:cs typeface="+mn-cs"/>
              </a:rPr>
              <a:t>ᶿE2</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二元操作）</a:t>
            </a:r>
            <a:endParaRPr kumimoji="1" lang="en-US" altLang="zh-CN" sz="20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None/>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3</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 若</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为表达式，则</a:t>
            </a:r>
            <a:r>
              <a:rPr kumimoji="1" lang="en-GB" altLang="zh-CN" sz="2000" b="0" i="0" u="none" strike="noStrike" kern="0" cap="none" spc="0" normalizeH="0" baseline="0" noProof="0" dirty="0" smtClean="0">
                <a:ln>
                  <a:noFill/>
                </a:ln>
                <a:solidFill>
                  <a:srgbClr val="FF0000"/>
                </a:solidFill>
                <a:effectLst/>
                <a:uLnTx/>
                <a:uFillTx/>
                <a:latin typeface="+mn-lt"/>
                <a:ea typeface="+mn-ea"/>
                <a:cs typeface="+mn-cs"/>
              </a:rPr>
              <a:t>ᶿE</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a:t>
            </a:r>
            <a:r>
              <a:rPr kumimoji="1" lang="en-GB" altLang="zh-CN" sz="2000" b="0" i="0" u="none" strike="noStrike" kern="0" cap="none" spc="0" normalizeH="0" baseline="0" noProof="0" dirty="0" smtClean="0">
                <a:ln>
                  <a:noFill/>
                </a:ln>
                <a:solidFill>
                  <a:srgbClr val="FF0000"/>
                </a:solidFill>
                <a:effectLst/>
                <a:uLnTx/>
                <a:uFillTx/>
                <a:latin typeface="+mn-lt"/>
                <a:ea typeface="+mn-ea"/>
                <a:cs typeface="+mn-cs"/>
              </a:rPr>
              <a:t>ᶿ</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一元操作</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t>
            </a:r>
            <a:endParaRPr kumimoji="1" lang="en-US" altLang="zh-CN" sz="20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Tx/>
              <a:buNone/>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4</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 若</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为表达式，则</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为表达式</a:t>
            </a:r>
            <a:endParaRPr kumimoji="1" lang="zh-CN" altLang="en-US" sz="2000" b="0" i="0" u="none" strike="noStrike" kern="0" cap="none" spc="0" normalizeH="0" baseline="0" noProof="0" dirty="0" smtClean="0">
              <a:ln>
                <a:noFill/>
              </a:ln>
              <a:solidFill>
                <a:srgbClr val="FF0000"/>
              </a:solidFill>
              <a:effectLst/>
              <a:uLnTx/>
              <a:uFillTx/>
              <a:latin typeface="+mn-lt"/>
              <a:ea typeface="+mn-ea"/>
              <a:cs typeface="+mn-cs"/>
            </a:endParaRPr>
          </a:p>
        </p:txBody>
      </p:sp>
      <p:sp>
        <p:nvSpPr>
          <p:cNvPr id="2" name="矩形 1"/>
          <p:cNvSpPr/>
          <p:nvPr/>
        </p:nvSpPr>
        <p:spPr>
          <a:xfrm>
            <a:off x="2627313" y="1773238"/>
            <a:ext cx="4572000" cy="338137"/>
          </a:xfrm>
          <a:prstGeom prst="rect">
            <a:avLst/>
          </a:prstGeom>
          <a:noFill/>
          <a:ln w="9525">
            <a:noFill/>
          </a:ln>
        </p:spPr>
        <p:txBody>
          <a:bodyPr anchor="t" anchorCtr="0">
            <a:spAutoFit/>
          </a:bodyPr>
          <a:p>
            <a:r>
              <a:rPr lang="zh-CN" altLang="en-US" sz="1600" dirty="0">
                <a:solidFill>
                  <a:srgbClr val="FF0000"/>
                </a:solidFill>
                <a:latin typeface="Times New Roman" panose="02020603050405020304" pitchFamily="18" charset="0"/>
                <a:ea typeface="宋体" panose="02010600030101010101" pitchFamily="2" charset="-122"/>
              </a:rPr>
              <a:t>有了数据和对应的操作，就可以构造一个表达式</a:t>
            </a:r>
            <a:endParaRPr lang="en-US" altLang="zh-CN" sz="16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rPr>
              <a:t>程序语言的定义</a:t>
            </a:r>
            <a:r>
              <a:rPr lang="zh-CN" altLang="en-US" dirty="0"/>
              <a:t> </a:t>
            </a:r>
            <a:endParaRPr lang="zh-CN" altLang="en-US" dirty="0"/>
          </a:p>
        </p:txBody>
      </p:sp>
      <p:pic>
        <p:nvPicPr>
          <p:cNvPr id="11266" name="Picture 2"/>
          <p:cNvPicPr>
            <a:picLocks noChangeAspect="1"/>
          </p:cNvPicPr>
          <p:nvPr/>
        </p:nvPicPr>
        <p:blipFill>
          <a:blip r:embed="rId1"/>
          <a:stretch>
            <a:fillRect/>
          </a:stretch>
        </p:blipFill>
        <p:spPr>
          <a:xfrm>
            <a:off x="1116013" y="1412875"/>
            <a:ext cx="6907212" cy="5326063"/>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4 </a:t>
            </a:r>
            <a:r>
              <a:rPr lang="zh-CN" altLang="en-US" u="sng" dirty="0">
                <a:solidFill>
                  <a:srgbClr val="FF0000"/>
                </a:solidFill>
                <a:latin typeface="宋体" panose="02010600030101010101" pitchFamily="2" charset="-122"/>
              </a:rPr>
              <a:t>语句与控制结构</a:t>
            </a:r>
            <a:r>
              <a:rPr lang="zh-CN" altLang="en-US" dirty="0"/>
              <a:t> </a:t>
            </a:r>
            <a:endParaRPr lang="zh-CN" altLang="en-US" dirty="0"/>
          </a:p>
        </p:txBody>
      </p:sp>
      <p:sp>
        <p:nvSpPr>
          <p:cNvPr id="78850" name="Rectangle 3"/>
          <p:cNvSpPr>
            <a:spLocks noGrp="1"/>
          </p:cNvSpPr>
          <p:nvPr>
            <p:ph idx="1"/>
          </p:nvPr>
        </p:nvSpPr>
        <p:spPr>
          <a:xfrm>
            <a:off x="685800" y="1676400"/>
            <a:ext cx="7772400" cy="4419600"/>
          </a:xfrm>
        </p:spPr>
        <p:txBody>
          <a:bodyPr vert="horz" wrap="square" lIns="91440" tIns="45720" rIns="91440" bIns="45720" anchor="t" anchorCtr="0"/>
          <a:p>
            <a:pPr eaLnBrk="1" hangingPunct="1"/>
            <a:r>
              <a:rPr lang="zh-CN" altLang="en-US" sz="2800" dirty="0"/>
              <a:t>语句 </a:t>
            </a:r>
            <a:r>
              <a:rPr lang="en-US" altLang="zh-CN" sz="2800" dirty="0"/>
              <a:t>(</a:t>
            </a:r>
            <a:r>
              <a:rPr lang="zh-CN" altLang="en-US" sz="2800" dirty="0">
                <a:solidFill>
                  <a:srgbClr val="FF0000"/>
                </a:solidFill>
              </a:rPr>
              <a:t>从表达式构造</a:t>
            </a:r>
            <a:r>
              <a:rPr lang="en-US" altLang="zh-CN" sz="2800" dirty="0"/>
              <a:t>)</a:t>
            </a:r>
            <a:endParaRPr lang="zh-CN" altLang="en-US" sz="2800" dirty="0"/>
          </a:p>
          <a:p>
            <a:pPr eaLnBrk="1" hangingPunct="1">
              <a:buNone/>
            </a:pPr>
            <a:r>
              <a:rPr lang="zh-CN" altLang="en-US" sz="2800" dirty="0"/>
              <a:t>  （</a:t>
            </a:r>
            <a:r>
              <a:rPr lang="en-US" altLang="zh-CN" sz="2800" dirty="0"/>
              <a:t>1</a:t>
            </a:r>
            <a:r>
              <a:rPr lang="zh-CN" altLang="en-US" sz="2800" dirty="0"/>
              <a:t>） 赋值语句   </a:t>
            </a:r>
            <a:r>
              <a:rPr lang="en-US" altLang="zh-CN" sz="2400" dirty="0">
                <a:solidFill>
                  <a:srgbClr val="660066"/>
                </a:solidFill>
              </a:rPr>
              <a:t>A</a:t>
            </a:r>
            <a:r>
              <a:rPr lang="zh-CN" altLang="en-US" sz="2400" dirty="0">
                <a:solidFill>
                  <a:srgbClr val="660066"/>
                </a:solidFill>
              </a:rPr>
              <a:t>：＝ </a:t>
            </a:r>
            <a:r>
              <a:rPr lang="en-US" altLang="zh-CN" sz="2400" dirty="0">
                <a:solidFill>
                  <a:srgbClr val="660066"/>
                </a:solidFill>
              </a:rPr>
              <a:t>B</a:t>
            </a:r>
            <a:endParaRPr lang="en-US" altLang="zh-CN" sz="2400" dirty="0">
              <a:solidFill>
                <a:srgbClr val="660066"/>
              </a:solidFill>
            </a:endParaRPr>
          </a:p>
          <a:p>
            <a:pPr eaLnBrk="1" hangingPunct="1">
              <a:buNone/>
            </a:pPr>
            <a:r>
              <a:rPr lang="en-US" altLang="zh-CN" sz="2800" dirty="0"/>
              <a:t>  </a:t>
            </a:r>
            <a:r>
              <a:rPr lang="zh-CN" altLang="en-US" sz="2800" dirty="0"/>
              <a:t>（</a:t>
            </a:r>
            <a:r>
              <a:rPr lang="en-US" altLang="zh-CN" sz="2800" dirty="0"/>
              <a:t>2</a:t>
            </a:r>
            <a:r>
              <a:rPr lang="zh-CN" altLang="en-US" sz="2800" dirty="0"/>
              <a:t>） 控制语句   </a:t>
            </a:r>
            <a:r>
              <a:rPr lang="en-US" altLang="zh-CN" sz="2000" dirty="0">
                <a:solidFill>
                  <a:srgbClr val="660066"/>
                </a:solidFill>
              </a:rPr>
              <a:t>goto  </a:t>
            </a:r>
            <a:r>
              <a:rPr lang="zh-CN" altLang="en-US" sz="2000" dirty="0">
                <a:solidFill>
                  <a:srgbClr val="660066"/>
                </a:solidFill>
              </a:rPr>
              <a:t>条件  循环   过程调用   </a:t>
            </a:r>
            <a:r>
              <a:rPr lang="en-US" altLang="zh-CN" sz="2000" dirty="0">
                <a:solidFill>
                  <a:srgbClr val="660066"/>
                </a:solidFill>
              </a:rPr>
              <a:t>return</a:t>
            </a:r>
            <a:endParaRPr lang="en-US" altLang="zh-CN" sz="2000" dirty="0">
              <a:solidFill>
                <a:srgbClr val="660066"/>
              </a:solidFill>
            </a:endParaRPr>
          </a:p>
          <a:p>
            <a:pPr eaLnBrk="1" hangingPunct="1">
              <a:buNone/>
            </a:pPr>
            <a:r>
              <a:rPr lang="en-US" altLang="zh-CN" sz="2800" dirty="0"/>
              <a:t>  </a:t>
            </a:r>
            <a:r>
              <a:rPr lang="zh-CN" altLang="en-US" sz="2800" dirty="0"/>
              <a:t>（</a:t>
            </a:r>
            <a:r>
              <a:rPr lang="en-US" altLang="zh-CN" sz="2800" dirty="0"/>
              <a:t>3</a:t>
            </a:r>
            <a:r>
              <a:rPr lang="zh-CN" altLang="en-US" sz="2800" dirty="0"/>
              <a:t>） </a:t>
            </a:r>
            <a:r>
              <a:rPr lang="zh-CN" altLang="en-US" sz="2800" dirty="0">
                <a:solidFill>
                  <a:srgbClr val="FF0000"/>
                </a:solidFill>
              </a:rPr>
              <a:t>说明语句   </a:t>
            </a:r>
            <a:r>
              <a:rPr lang="en-US" altLang="zh-CN" sz="2400" dirty="0">
                <a:solidFill>
                  <a:srgbClr val="660066"/>
                </a:solidFill>
              </a:rPr>
              <a:t>array  int  real …</a:t>
            </a:r>
            <a:r>
              <a:rPr lang="en-US" altLang="zh-CN" sz="2800" dirty="0"/>
              <a:t> </a:t>
            </a:r>
            <a:endParaRPr lang="en-US" altLang="zh-CN" sz="2800" dirty="0"/>
          </a:p>
          <a:p>
            <a:pPr eaLnBrk="1" hangingPunct="1">
              <a:buNone/>
            </a:pPr>
            <a:r>
              <a:rPr lang="en-US" altLang="zh-CN" sz="2800" dirty="0"/>
              <a:t>  </a:t>
            </a:r>
            <a:r>
              <a:rPr lang="zh-CN" altLang="en-US" sz="2800" dirty="0"/>
              <a:t>（</a:t>
            </a:r>
            <a:r>
              <a:rPr lang="en-US" altLang="zh-CN" sz="2800" dirty="0"/>
              <a:t>4</a:t>
            </a:r>
            <a:r>
              <a:rPr lang="zh-CN" altLang="en-US" sz="2800" dirty="0"/>
              <a:t>） 简单语句   </a:t>
            </a:r>
            <a:r>
              <a:rPr lang="en-US" altLang="zh-CN" sz="2800" dirty="0"/>
              <a:t>VS   </a:t>
            </a:r>
            <a:r>
              <a:rPr lang="zh-CN" altLang="en-US" sz="2800" dirty="0"/>
              <a:t>复合语句</a:t>
            </a:r>
            <a:endParaRPr lang="zh-CN" altLang="en-US" sz="2800" dirty="0"/>
          </a:p>
        </p:txBody>
      </p:sp>
      <p:sp>
        <p:nvSpPr>
          <p:cNvPr id="78851" name="右大括号 2"/>
          <p:cNvSpPr/>
          <p:nvPr/>
        </p:nvSpPr>
        <p:spPr>
          <a:xfrm>
            <a:off x="7451725" y="1989138"/>
            <a:ext cx="215900" cy="1152525"/>
          </a:xfrm>
          <a:prstGeom prst="rightBrace">
            <a:avLst>
              <a:gd name="adj1" fmla="val 8303"/>
              <a:gd name="adj2" fmla="val 50000"/>
            </a:avLst>
          </a:prstGeom>
          <a:noFill/>
          <a:ln w="9525" cap="flat" cmpd="sng">
            <a:solidFill>
              <a:schemeClr val="tx1"/>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78852" name="矩形 3"/>
          <p:cNvSpPr/>
          <p:nvPr/>
        </p:nvSpPr>
        <p:spPr>
          <a:xfrm>
            <a:off x="7727950" y="2333625"/>
            <a:ext cx="1381125" cy="708025"/>
          </a:xfrm>
          <a:prstGeom prst="rect">
            <a:avLst/>
          </a:prstGeom>
          <a:noFill/>
          <a:ln w="9525">
            <a:noFill/>
          </a:ln>
        </p:spPr>
        <p:txBody>
          <a:bodyPr wrap="none"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执行语句</a:t>
            </a:r>
            <a:endParaRPr lang="en-US" altLang="zh-CN" sz="2000" dirty="0">
              <a:solidFill>
                <a:srgbClr val="FF0000"/>
              </a:solidFill>
              <a:latin typeface="Times New Roman" panose="02020603050405020304" pitchFamily="18" charset="0"/>
              <a:ea typeface="宋体" panose="02010600030101010101" pitchFamily="2" charset="-122"/>
            </a:endParaRPr>
          </a:p>
          <a:p>
            <a:r>
              <a:rPr lang="en-US" altLang="zh-CN" sz="2000" dirty="0">
                <a:solidFill>
                  <a:srgbClr val="FF0000"/>
                </a:solidFill>
                <a:latin typeface="Times New Roman" panose="02020603050405020304" pitchFamily="18" charset="0"/>
                <a:ea typeface="宋体" panose="02010600030101010101" pitchFamily="2" charset="-122"/>
              </a:rPr>
              <a:t>(</a:t>
            </a:r>
            <a:r>
              <a:rPr lang="zh-CN" altLang="en-US" sz="2000" dirty="0">
                <a:solidFill>
                  <a:srgbClr val="FF0000"/>
                </a:solidFill>
                <a:latin typeface="Times New Roman" panose="02020603050405020304" pitchFamily="18" charset="0"/>
                <a:ea typeface="宋体" panose="02010600030101010101" pitchFamily="2" charset="-122"/>
              </a:rPr>
              <a:t>动态语义</a:t>
            </a:r>
            <a:r>
              <a:rPr lang="en-US" altLang="zh-CN" sz="2000" dirty="0">
                <a:solidFill>
                  <a:srgbClr val="FF0000"/>
                </a:solidFill>
                <a:latin typeface="Times New Roman" panose="02020603050405020304" pitchFamily="18" charset="0"/>
                <a:ea typeface="宋体" panose="02010600030101010101" pitchFamily="2" charset="-122"/>
              </a:rPr>
              <a:t>)</a:t>
            </a:r>
            <a:endParaRPr lang="en-US" altLang="zh-CN" sz="2000" dirty="0">
              <a:solidFill>
                <a:srgbClr val="FF0000"/>
              </a:solidFill>
              <a:latin typeface="Times New Roman" panose="02020603050405020304" pitchFamily="18" charset="0"/>
              <a:ea typeface="宋体" panose="02010600030101010101" pitchFamily="2" charset="-122"/>
            </a:endParaRPr>
          </a:p>
        </p:txBody>
      </p:sp>
      <p:sp>
        <p:nvSpPr>
          <p:cNvPr id="5" name="矩形 4"/>
          <p:cNvSpPr/>
          <p:nvPr/>
        </p:nvSpPr>
        <p:spPr>
          <a:xfrm>
            <a:off x="1835150" y="4581525"/>
            <a:ext cx="4572000" cy="1570038"/>
          </a:xfrm>
          <a:prstGeom prst="rect">
            <a:avLst/>
          </a:prstGeom>
          <a:noFill/>
          <a:ln w="9525">
            <a:noFill/>
          </a:ln>
        </p:spPr>
        <p:txBody>
          <a:bodyPr anchor="t" anchorCtr="0">
            <a:spAutoFit/>
          </a:bodyPr>
          <a:p>
            <a:r>
              <a:rPr lang="en-US" altLang="zh-CN" dirty="0">
                <a:solidFill>
                  <a:srgbClr val="FF0000"/>
                </a:solidFill>
                <a:latin typeface="Times New Roman" panose="02020603050405020304" pitchFamily="18" charset="0"/>
                <a:ea typeface="宋体" panose="02010600030101010101" pitchFamily="2" charset="-122"/>
              </a:rPr>
              <a:t>If Exp then     While Exp   …</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   Exp              do Exp</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else </a:t>
            </a:r>
            <a:endParaRPr lang="en-US" altLang="zh-CN" dirty="0">
              <a:solidFill>
                <a:srgbClr val="FF0000"/>
              </a:solidFill>
              <a:latin typeface="Times New Roman" panose="02020603050405020304" pitchFamily="18" charset="0"/>
              <a:ea typeface="宋体" panose="02010600030101010101" pitchFamily="2" charset="-122"/>
            </a:endParaRPr>
          </a:p>
          <a:p>
            <a:r>
              <a:rPr lang="en-US" altLang="zh-CN" dirty="0">
                <a:solidFill>
                  <a:srgbClr val="FF0000"/>
                </a:solidFill>
                <a:latin typeface="Times New Roman" panose="02020603050405020304" pitchFamily="18" charset="0"/>
                <a:ea typeface="宋体" panose="02010600030101010101" pitchFamily="2" charset="-122"/>
              </a:rPr>
              <a:t>   Exp</a:t>
            </a:r>
            <a:endParaRPr lang="en-US" altLang="zh-CN"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charRg st="0" end="3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charRg st="30" end="5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charRg st="57" end="6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charRg st="63" end="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p:txBody>
          <a:bodyPr vert="horz" wrap="square" lIns="91440" tIns="45720" rIns="91440" bIns="45720" anchor="ctr" anchorCtr="0"/>
          <a:p>
            <a:endParaRPr lang="zh-CN" altLang="en-US" dirty="0"/>
          </a:p>
        </p:txBody>
      </p:sp>
      <p:sp>
        <p:nvSpPr>
          <p:cNvPr id="80898" name="内容占位符 2"/>
          <p:cNvSpPr>
            <a:spLocks noGrp="1"/>
          </p:cNvSpPr>
          <p:nvPr>
            <p:ph idx="1"/>
          </p:nvPr>
        </p:nvSpPr>
        <p:spPr/>
        <p:txBody>
          <a:bodyPr vert="horz" wrap="square" lIns="91440" tIns="45720" rIns="91440" bIns="45720" anchor="t" anchorCtr="0"/>
          <a:p>
            <a:r>
              <a:rPr lang="en-US" altLang="zh-CN" dirty="0"/>
              <a:t>BNF(</a:t>
            </a:r>
            <a:r>
              <a:rPr lang="en-GB" altLang="zh-CN" dirty="0"/>
              <a:t>Backus-Naur Form)</a:t>
            </a:r>
            <a:r>
              <a:rPr lang="zh-CN" altLang="en-US" dirty="0"/>
              <a:t>范式</a:t>
            </a:r>
            <a:endParaRPr lang="zh-CN" altLang="en-US" dirty="0"/>
          </a:p>
        </p:txBody>
      </p:sp>
      <p:sp>
        <p:nvSpPr>
          <p:cNvPr id="80899" name="矩形 3"/>
          <p:cNvSpPr/>
          <p:nvPr/>
        </p:nvSpPr>
        <p:spPr>
          <a:xfrm>
            <a:off x="-468312" y="2936875"/>
            <a:ext cx="5832475" cy="2678113"/>
          </a:xfrm>
          <a:prstGeom prst="rect">
            <a:avLst/>
          </a:prstGeom>
          <a:noFill/>
          <a:ln w="9525">
            <a:noFill/>
          </a:ln>
        </p:spPr>
        <p:txBody>
          <a:bodyPr anchor="t" anchorCtr="0">
            <a:spAutoFit/>
          </a:bodyPr>
          <a:p>
            <a:pPr lvl="1" indent="0" eaLnBrk="1" hangingPunct="1"/>
            <a:r>
              <a:rPr lang="zh-CN" altLang="zh-CN" dirty="0">
                <a:latin typeface="Times New Roman" panose="02020603050405020304" pitchFamily="18" charset="0"/>
                <a:ea typeface="宋体" panose="02010600030101010101" pitchFamily="2" charset="-122"/>
              </a:rPr>
              <a:t> &lt;</a:t>
            </a:r>
            <a:r>
              <a:rPr lang="zh-CN" altLang="en-US" dirty="0">
                <a:latin typeface="Times New Roman" panose="02020603050405020304" pitchFamily="18" charset="0"/>
                <a:ea typeface="宋体" panose="02010600030101010101" pitchFamily="2" charset="-122"/>
              </a:rPr>
              <a:t>赋值语句</a:t>
            </a:r>
            <a:r>
              <a:rPr lang="en-US" altLang="zh-CN" dirty="0">
                <a:latin typeface="Times New Roman" panose="02020603050405020304" pitchFamily="18" charset="0"/>
                <a:ea typeface="宋体" panose="02010600030101010101" pitchFamily="2" charset="-122"/>
              </a:rPr>
              <a:t>&gt;::=&lt;</a:t>
            </a:r>
            <a:r>
              <a:rPr lang="zh-CN" altLang="en-US" dirty="0">
                <a:latin typeface="Times New Roman" panose="02020603050405020304" pitchFamily="18" charset="0"/>
                <a:ea typeface="宋体" panose="02010600030101010101" pitchFamily="2" charset="-122"/>
              </a:rPr>
              <a:t>标识符</a:t>
            </a:r>
            <a:r>
              <a:rPr lang="en-US" altLang="zh-CN" dirty="0">
                <a:latin typeface="Times New Roman" panose="02020603050405020304" pitchFamily="18" charset="0"/>
                <a:ea typeface="宋体" panose="02010600030101010101" pitchFamily="2" charset="-122"/>
              </a:rPr>
              <a:t>&gt;“:=”&lt;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a:t>
            </a:r>
            <a:endParaRPr lang="en-US" altLang="zh-CN" dirty="0">
              <a:latin typeface="Times New Roman" panose="02020603050405020304" pitchFamily="18" charset="0"/>
              <a:ea typeface="宋体" panose="02010600030101010101" pitchFamily="2" charset="-122"/>
            </a:endParaRPr>
          </a:p>
          <a:p>
            <a:pPr lvl="1" indent="0" eaLnBrk="1" hangingPunct="1"/>
            <a:r>
              <a:rPr lang="en-US" altLang="zh-CN" dirty="0">
                <a:latin typeface="Times New Roman" panose="02020603050405020304" pitchFamily="18" charset="0"/>
                <a:ea typeface="宋体" panose="02010600030101010101" pitchFamily="2" charset="-122"/>
              </a:rPr>
              <a:t>      &lt;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a:t>
            </a:r>
            <a:endParaRPr lang="en-US" altLang="zh-CN" dirty="0">
              <a:latin typeface="Times New Roman" panose="02020603050405020304" pitchFamily="18" charset="0"/>
              <a:ea typeface="宋体" panose="02010600030101010101" pitchFamily="2" charset="-122"/>
            </a:endParaRPr>
          </a:p>
          <a:p>
            <a:pPr lvl="1" indent="0" eaLnBrk="1" hangingPunct="1"/>
            <a:r>
              <a:rPr lang="en-US" altLang="zh-CN" dirty="0">
                <a:latin typeface="Times New Roman" panose="02020603050405020304" pitchFamily="18" charset="0"/>
                <a:ea typeface="宋体" panose="02010600030101010101" pitchFamily="2" charset="-122"/>
              </a:rPr>
              <a:t>      &lt;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a:t>
            </a:r>
            <a:endParaRPr lang="en-US" altLang="zh-CN" dirty="0">
              <a:latin typeface="Times New Roman" panose="02020603050405020304" pitchFamily="18" charset="0"/>
              <a:ea typeface="宋体" panose="02010600030101010101" pitchFamily="2" charset="-122"/>
            </a:endParaRPr>
          </a:p>
          <a:p>
            <a:pPr lvl="1" indent="0" eaLnBrk="1" hangingPunct="1"/>
            <a:r>
              <a:rPr lang="en-US" altLang="zh-CN" dirty="0">
                <a:latin typeface="Times New Roman" panose="02020603050405020304" pitchFamily="18" charset="0"/>
                <a:ea typeface="宋体" panose="02010600030101010101" pitchFamily="2" charset="-122"/>
              </a:rPr>
              <a:t>      &lt;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a:t>
            </a:r>
            <a:endParaRPr lang="en-US" altLang="zh-CN" dirty="0">
              <a:latin typeface="Times New Roman" panose="02020603050405020304" pitchFamily="18" charset="0"/>
              <a:ea typeface="宋体" panose="02010600030101010101" pitchFamily="2" charset="-122"/>
            </a:endParaRPr>
          </a:p>
          <a:p>
            <a:pPr lvl="1" indent="0" eaLnBrk="1" hangingPunct="1"/>
            <a:r>
              <a:rPr lang="en-US" altLang="zh-CN" dirty="0">
                <a:latin typeface="Times New Roman" panose="02020603050405020304" pitchFamily="18" charset="0"/>
                <a:ea typeface="宋体" panose="02010600030101010101" pitchFamily="2" charset="-122"/>
              </a:rPr>
              <a:t>      &lt;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&gt;::=&lt;</a:t>
            </a:r>
            <a:r>
              <a:rPr lang="zh-CN" altLang="en-US" dirty="0">
                <a:latin typeface="Times New Roman" panose="02020603050405020304" pitchFamily="18" charset="0"/>
                <a:ea typeface="宋体" panose="02010600030101010101" pitchFamily="2" charset="-122"/>
              </a:rPr>
              <a:t>标识符</a:t>
            </a:r>
            <a:r>
              <a:rPr lang="en-US" altLang="zh-CN" dirty="0">
                <a:latin typeface="Times New Roman" panose="02020603050405020304" pitchFamily="18" charset="0"/>
                <a:ea typeface="宋体" panose="02010600030101010101" pitchFamily="2" charset="-122"/>
              </a:rPr>
              <a:t>&gt;</a:t>
            </a:r>
            <a:endParaRPr lang="en-US" altLang="zh-CN" dirty="0">
              <a:latin typeface="Times New Roman" panose="02020603050405020304" pitchFamily="18" charset="0"/>
              <a:ea typeface="宋体" panose="02010600030101010101" pitchFamily="2" charset="-122"/>
            </a:endParaRPr>
          </a:p>
          <a:p>
            <a:pPr lvl="1" indent="0" eaLnBrk="1" hangingPunct="1"/>
            <a:r>
              <a:rPr lang="en-US" altLang="zh-CN" dirty="0">
                <a:latin typeface="Times New Roman" panose="02020603050405020304" pitchFamily="18" charset="0"/>
                <a:ea typeface="宋体" panose="02010600030101010101" pitchFamily="2" charset="-122"/>
              </a:rPr>
              <a:t>      &lt;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&gt;::=&lt;</a:t>
            </a:r>
            <a:r>
              <a:rPr lang="zh-CN" altLang="en-US" dirty="0">
                <a:latin typeface="Times New Roman" panose="02020603050405020304" pitchFamily="18" charset="0"/>
                <a:ea typeface="宋体" panose="02010600030101010101" pitchFamily="2" charset="-122"/>
              </a:rPr>
              <a:t>整数</a:t>
            </a:r>
            <a:r>
              <a:rPr lang="en-US" altLang="zh-CN" dirty="0">
                <a:latin typeface="Times New Roman" panose="02020603050405020304" pitchFamily="18" charset="0"/>
                <a:ea typeface="宋体" panose="02010600030101010101" pitchFamily="2" charset="-122"/>
              </a:rPr>
              <a:t>&gt;</a:t>
            </a:r>
            <a:endParaRPr lang="en-US" altLang="zh-CN" dirty="0">
              <a:latin typeface="Times New Roman" panose="02020603050405020304" pitchFamily="18" charset="0"/>
              <a:ea typeface="宋体" panose="02010600030101010101" pitchFamily="2" charset="-122"/>
            </a:endParaRPr>
          </a:p>
          <a:p>
            <a:pPr lvl="1" indent="0" eaLnBrk="1" hangingPunct="1"/>
            <a:r>
              <a:rPr lang="en-US" altLang="zh-CN" dirty="0">
                <a:latin typeface="Times New Roman" panose="02020603050405020304" pitchFamily="18" charset="0"/>
                <a:ea typeface="宋体" panose="02010600030101010101" pitchFamily="2" charset="-122"/>
              </a:rPr>
              <a:t>      &lt;</a:t>
            </a:r>
            <a:r>
              <a:rPr lang="zh-CN" altLang="en-US" dirty="0">
                <a:latin typeface="Times New Roman" panose="02020603050405020304" pitchFamily="18" charset="0"/>
                <a:ea typeface="宋体" panose="02010600030101010101" pitchFamily="2" charset="-122"/>
              </a:rPr>
              <a:t>表达式</a:t>
            </a:r>
            <a:r>
              <a:rPr lang="en-US" altLang="zh-CN" dirty="0">
                <a:latin typeface="Times New Roman" panose="02020603050405020304" pitchFamily="18" charset="0"/>
                <a:ea typeface="宋体" panose="02010600030101010101" pitchFamily="2" charset="-122"/>
              </a:rPr>
              <a:t>&gt;::=&lt;</a:t>
            </a:r>
            <a:r>
              <a:rPr lang="zh-CN" altLang="en-US" dirty="0">
                <a:latin typeface="Times New Roman" panose="02020603050405020304" pitchFamily="18" charset="0"/>
                <a:ea typeface="宋体" panose="02010600030101010101" pitchFamily="2" charset="-122"/>
              </a:rPr>
              <a:t>实数</a:t>
            </a:r>
            <a:r>
              <a:rPr lang="en-US" altLang="zh-CN" dirty="0">
                <a:latin typeface="Times New Roman" panose="02020603050405020304" pitchFamily="18" charset="0"/>
                <a:ea typeface="宋体" panose="02010600030101010101" pitchFamily="2" charset="-122"/>
              </a:rPr>
              <a:t>&gt;</a:t>
            </a:r>
            <a:endParaRPr lang="en-US" altLang="zh-CN" dirty="0">
              <a:latin typeface="Times New Roman" panose="02020603050405020304" pitchFamily="18" charset="0"/>
              <a:ea typeface="宋体" panose="02010600030101010101" pitchFamily="2" charset="-122"/>
            </a:endParaRPr>
          </a:p>
        </p:txBody>
      </p:sp>
      <p:sp>
        <p:nvSpPr>
          <p:cNvPr id="80900" name="Rectangle 2"/>
          <p:cNvSpPr txBox="1"/>
          <p:nvPr/>
        </p:nvSpPr>
        <p:spPr>
          <a:xfrm>
            <a:off x="838200" y="762000"/>
            <a:ext cx="7772400" cy="1143000"/>
          </a:xfrm>
          <a:prstGeom prst="rect">
            <a:avLst/>
          </a:prstGeom>
          <a:noFill/>
          <a:ln w="9525">
            <a:noFill/>
          </a:ln>
        </p:spPr>
        <p:txBody>
          <a:bodyPr anchor="ctr" anchorCtr="0"/>
          <a:p>
            <a:pPr algn="ctr"/>
            <a:r>
              <a:rPr lang="en-US" altLang="zh-CN" sz="4400" u="sng" dirty="0">
                <a:solidFill>
                  <a:srgbClr val="FF0000"/>
                </a:solidFill>
                <a:latin typeface="Times New Roman" panose="02020603050405020304" pitchFamily="18" charset="0"/>
                <a:ea typeface="宋体" panose="02010600030101010101" pitchFamily="2" charset="-122"/>
              </a:rPr>
              <a:t>2</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2</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4 </a:t>
            </a:r>
            <a:r>
              <a:rPr lang="zh-CN" altLang="en-US" sz="4400" u="sng" dirty="0">
                <a:solidFill>
                  <a:srgbClr val="FF0000"/>
                </a:solidFill>
                <a:latin typeface="宋体" panose="02010600030101010101" pitchFamily="2" charset="-122"/>
                <a:ea typeface="宋体" panose="02010600030101010101" pitchFamily="2" charset="-122"/>
              </a:rPr>
              <a:t>语句与控制结构</a:t>
            </a:r>
            <a:r>
              <a:rPr lang="zh-CN" altLang="en-US" sz="4400" dirty="0">
                <a:solidFill>
                  <a:schemeClr val="tx2"/>
                </a:solidFill>
                <a:latin typeface="Times New Roman" panose="02020603050405020304" pitchFamily="18" charset="0"/>
                <a:ea typeface="宋体" panose="02010600030101010101" pitchFamily="2" charset="-122"/>
              </a:rPr>
              <a:t> </a:t>
            </a:r>
            <a:endParaRPr lang="zh-CN" altLang="en-US" sz="4400" dirty="0">
              <a:solidFill>
                <a:schemeClr val="tx2"/>
              </a:solidFill>
              <a:latin typeface="Times New Roman" panose="02020603050405020304" pitchFamily="18" charset="0"/>
              <a:ea typeface="宋体" panose="02010600030101010101" pitchFamily="2" charset="-122"/>
            </a:endParaRPr>
          </a:p>
        </p:txBody>
      </p:sp>
      <p:sp>
        <p:nvSpPr>
          <p:cNvPr id="32" name="矩形 31"/>
          <p:cNvSpPr/>
          <p:nvPr/>
        </p:nvSpPr>
        <p:spPr>
          <a:xfrm>
            <a:off x="5219700" y="4432300"/>
            <a:ext cx="4572000" cy="2309813"/>
          </a:xfrm>
          <a:prstGeom prst="rect">
            <a:avLst/>
          </a:prstGeom>
          <a:noFill/>
          <a:ln w="9525">
            <a:noFill/>
          </a:ln>
        </p:spPr>
        <p:txBody>
          <a:bodyPr anchor="t" anchorCtr="0">
            <a:spAutoFit/>
          </a:bodyPr>
          <a:p>
            <a:r>
              <a:rPr lang="en-GB" altLang="zh-CN" dirty="0">
                <a:latin typeface="Times New Roman" panose="02020603050405020304" pitchFamily="18" charset="0"/>
                <a:ea typeface="宋体" panose="02010600030101010101" pitchFamily="2" charset="-122"/>
              </a:rPr>
              <a:t>FOR_STATEMENT ::=</a:t>
            </a:r>
            <a:endParaRPr lang="en-GB" altLang="zh-CN" dirty="0">
              <a:latin typeface="Times New Roman" panose="02020603050405020304" pitchFamily="18" charset="0"/>
              <a:ea typeface="宋体" panose="02010600030101010101" pitchFamily="2" charset="-122"/>
            </a:endParaRPr>
          </a:p>
          <a:p>
            <a:r>
              <a:rPr lang="en-GB" altLang="zh-CN" dirty="0">
                <a:latin typeface="Times New Roman" panose="02020603050405020304" pitchFamily="18" charset="0"/>
                <a:ea typeface="宋体" panose="02010600030101010101" pitchFamily="2" charset="-122"/>
              </a:rPr>
              <a:t>"for" "(" ( variable_declaration |</a:t>
            </a:r>
            <a:endParaRPr lang="en-GB" altLang="zh-CN" dirty="0">
              <a:latin typeface="Times New Roman" panose="02020603050405020304" pitchFamily="18" charset="0"/>
              <a:ea typeface="宋体" panose="02010600030101010101" pitchFamily="2" charset="-122"/>
            </a:endParaRPr>
          </a:p>
          <a:p>
            <a:r>
              <a:rPr lang="en-GB" altLang="zh-CN" dirty="0">
                <a:latin typeface="Times New Roman" panose="02020603050405020304" pitchFamily="18" charset="0"/>
                <a:ea typeface="宋体" panose="02010600030101010101" pitchFamily="2" charset="-122"/>
              </a:rPr>
              <a:t>( expression ";" ) | ";" )</a:t>
            </a:r>
            <a:endParaRPr lang="en-GB" altLang="zh-CN" dirty="0">
              <a:latin typeface="Times New Roman" panose="02020603050405020304" pitchFamily="18" charset="0"/>
              <a:ea typeface="宋体" panose="02010600030101010101" pitchFamily="2" charset="-122"/>
            </a:endParaRPr>
          </a:p>
          <a:p>
            <a:r>
              <a:rPr lang="en-GB" altLang="zh-CN" dirty="0">
                <a:latin typeface="Times New Roman" panose="02020603050405020304" pitchFamily="18" charset="0"/>
                <a:ea typeface="宋体" panose="02010600030101010101" pitchFamily="2" charset="-122"/>
              </a:rPr>
              <a:t>[ expression ] ";"</a:t>
            </a:r>
            <a:endParaRPr lang="en-GB" altLang="zh-CN" dirty="0">
              <a:latin typeface="Times New Roman" panose="02020603050405020304" pitchFamily="18" charset="0"/>
              <a:ea typeface="宋体" panose="02010600030101010101" pitchFamily="2" charset="-122"/>
            </a:endParaRPr>
          </a:p>
          <a:p>
            <a:r>
              <a:rPr lang="en-GB" altLang="zh-CN" dirty="0">
                <a:latin typeface="Times New Roman" panose="02020603050405020304" pitchFamily="18" charset="0"/>
                <a:ea typeface="宋体" panose="02010600030101010101" pitchFamily="2" charset="-122"/>
              </a:rPr>
              <a:t>[ expression ]</a:t>
            </a:r>
            <a:endParaRPr lang="en-GB" altLang="zh-CN" dirty="0">
              <a:latin typeface="Times New Roman" panose="02020603050405020304" pitchFamily="18" charset="0"/>
              <a:ea typeface="宋体" panose="02010600030101010101" pitchFamily="2" charset="-122"/>
            </a:endParaRPr>
          </a:p>
          <a:p>
            <a:r>
              <a:rPr lang="en-GB" altLang="zh-CN" dirty="0">
                <a:latin typeface="Times New Roman" panose="02020603050405020304" pitchFamily="18" charset="0"/>
                <a:ea typeface="宋体" panose="02010600030101010101" pitchFamily="2" charset="-122"/>
              </a:rPr>
              <a:t>")" statement</a:t>
            </a:r>
            <a:endParaRPr lang="en-GB" altLang="zh-CN" dirty="0">
              <a:latin typeface="Times New Roman" panose="02020603050405020304" pitchFamily="18" charset="0"/>
              <a:ea typeface="宋体" panose="02010600030101010101" pitchFamily="2" charset="-122"/>
            </a:endParaRPr>
          </a:p>
        </p:txBody>
      </p:sp>
      <p:sp>
        <p:nvSpPr>
          <p:cNvPr id="33" name="矩形 32"/>
          <p:cNvSpPr/>
          <p:nvPr/>
        </p:nvSpPr>
        <p:spPr>
          <a:xfrm>
            <a:off x="7308850" y="6021388"/>
            <a:ext cx="730250" cy="461962"/>
          </a:xfrm>
          <a:prstGeom prst="rect">
            <a:avLst/>
          </a:prstGeom>
          <a:noFill/>
          <a:ln w="9525">
            <a:noFill/>
          </a:ln>
        </p:spPr>
        <p:txBody>
          <a:bodyPr wrap="none" anchor="t" anchorCtr="0">
            <a:spAutoFit/>
          </a:bodyPr>
          <a:p>
            <a:r>
              <a:rPr lang="en-US" altLang="zh-CN" dirty="0">
                <a:solidFill>
                  <a:srgbClr val="FF0000"/>
                </a:solidFill>
                <a:latin typeface="Times New Roman" panose="02020603050405020304" pitchFamily="18" charset="0"/>
                <a:ea typeface="宋体" panose="02010600030101010101" pitchFamily="2" charset="-122"/>
              </a:rPr>
              <a:t>Java</a:t>
            </a:r>
            <a:endParaRPr lang="zh-CN" altLang="en-US" dirty="0">
              <a:solidFill>
                <a:srgbClr val="FF0000"/>
              </a:solidFill>
              <a:latin typeface="Times New Roman" panose="02020603050405020304" pitchFamily="18" charset="0"/>
              <a:ea typeface="宋体" panose="02010600030101010101" pitchFamily="2" charset="-122"/>
            </a:endParaRPr>
          </a:p>
        </p:txBody>
      </p:sp>
      <p:pic>
        <p:nvPicPr>
          <p:cNvPr id="103426" name="Picture 2" descr="http://www.cs.washington.edu/education/courses/cse341/99sp/slides/concepts1/img003.gif"/>
          <p:cNvPicPr>
            <a:picLocks noChangeAspect="1"/>
          </p:cNvPicPr>
          <p:nvPr/>
        </p:nvPicPr>
        <p:blipFill>
          <a:blip r:embed="rId1"/>
          <a:stretch>
            <a:fillRect/>
          </a:stretch>
        </p:blipFill>
        <p:spPr>
          <a:xfrm>
            <a:off x="1835150" y="2527300"/>
            <a:ext cx="5715000" cy="4286250"/>
          </a:xfrm>
          <a:prstGeom prst="rect">
            <a:avLst/>
          </a:prstGeom>
          <a:noFill/>
          <a:ln w="9525">
            <a:noFill/>
          </a:ln>
        </p:spPr>
      </p:pic>
      <p:pic>
        <p:nvPicPr>
          <p:cNvPr id="80904" name="Picture 4" descr="http://upload.wikimedia.org/wikipedia/commons/thumb/5/55/Peternaur.JPG/220px-Peternaur.JPG"/>
          <p:cNvPicPr>
            <a:picLocks noChangeAspect="1"/>
          </p:cNvPicPr>
          <p:nvPr/>
        </p:nvPicPr>
        <p:blipFill>
          <a:blip r:embed="rId2"/>
          <a:stretch>
            <a:fillRect/>
          </a:stretch>
        </p:blipFill>
        <p:spPr>
          <a:xfrm>
            <a:off x="8039100" y="1905000"/>
            <a:ext cx="765175" cy="1019175"/>
          </a:xfrm>
          <a:prstGeom prst="rect">
            <a:avLst/>
          </a:prstGeom>
          <a:noFill/>
          <a:ln w="9525">
            <a:noFill/>
          </a:ln>
        </p:spPr>
      </p:pic>
      <p:pic>
        <p:nvPicPr>
          <p:cNvPr id="80905" name="Picture 6" descr="http://www.computerhistory.org/fellowawards/media/img/fellows/1997_john_backus.jpg"/>
          <p:cNvPicPr>
            <a:picLocks noChangeAspect="1"/>
          </p:cNvPicPr>
          <p:nvPr/>
        </p:nvPicPr>
        <p:blipFill>
          <a:blip r:embed="rId3"/>
          <a:stretch>
            <a:fillRect/>
          </a:stretch>
        </p:blipFill>
        <p:spPr>
          <a:xfrm>
            <a:off x="7081838" y="1876425"/>
            <a:ext cx="847725" cy="10588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p:txBody>
          <a:bodyPr vert="horz" wrap="square" lIns="91440" tIns="45720" rIns="91440" bIns="45720" anchor="ctr" anchorCtr="0"/>
          <a:p>
            <a:endParaRPr lang="zh-CN" altLang="en-US" dirty="0"/>
          </a:p>
        </p:txBody>
      </p:sp>
      <p:sp>
        <p:nvSpPr>
          <p:cNvPr id="82946" name="内容占位符 2"/>
          <p:cNvSpPr>
            <a:spLocks noGrp="1"/>
          </p:cNvSpPr>
          <p:nvPr>
            <p:ph idx="1"/>
          </p:nvPr>
        </p:nvSpPr>
        <p:spPr/>
        <p:txBody>
          <a:bodyPr vert="horz" wrap="square" lIns="91440" tIns="45720" rIns="91440" bIns="45720" anchor="t" anchorCtr="0"/>
          <a:p>
            <a:endParaRPr lang="zh-CN" altLang="en-US" dirty="0"/>
          </a:p>
        </p:txBody>
      </p:sp>
      <p:sp>
        <p:nvSpPr>
          <p:cNvPr id="82947" name="Rectangle 4"/>
          <p:cNvSpPr/>
          <p:nvPr/>
        </p:nvSpPr>
        <p:spPr>
          <a:xfrm>
            <a:off x="1828800" y="1341438"/>
            <a:ext cx="2057400" cy="5334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赋值语句</a:t>
            </a:r>
            <a:endParaRPr lang="zh-CN" altLang="en-US" dirty="0">
              <a:latin typeface="Times New Roman" panose="02020603050405020304" pitchFamily="18" charset="0"/>
              <a:ea typeface="宋体" panose="02010600030101010101" pitchFamily="2" charset="-122"/>
            </a:endParaRPr>
          </a:p>
        </p:txBody>
      </p:sp>
      <p:sp>
        <p:nvSpPr>
          <p:cNvPr id="82948" name="Rectangle 5"/>
          <p:cNvSpPr/>
          <p:nvPr/>
        </p:nvSpPr>
        <p:spPr>
          <a:xfrm>
            <a:off x="1524000" y="2408238"/>
            <a:ext cx="12954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标识符</a:t>
            </a:r>
            <a:endParaRPr lang="zh-CN" altLang="en-US" dirty="0">
              <a:latin typeface="Times New Roman" panose="02020603050405020304" pitchFamily="18" charset="0"/>
              <a:ea typeface="宋体" panose="02010600030101010101" pitchFamily="2" charset="-122"/>
            </a:endParaRPr>
          </a:p>
        </p:txBody>
      </p:sp>
      <p:sp>
        <p:nvSpPr>
          <p:cNvPr id="82949" name="Rectangle 6"/>
          <p:cNvSpPr/>
          <p:nvPr/>
        </p:nvSpPr>
        <p:spPr>
          <a:xfrm>
            <a:off x="3657600" y="2408238"/>
            <a:ext cx="1371600" cy="45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表达式</a:t>
            </a:r>
            <a:endParaRPr lang="zh-CN" altLang="en-US" dirty="0">
              <a:latin typeface="Times New Roman" panose="02020603050405020304" pitchFamily="18" charset="0"/>
              <a:ea typeface="宋体" panose="02010600030101010101" pitchFamily="2" charset="-122"/>
            </a:endParaRPr>
          </a:p>
        </p:txBody>
      </p:sp>
      <p:sp>
        <p:nvSpPr>
          <p:cNvPr id="82950" name="Rectangle 7"/>
          <p:cNvSpPr/>
          <p:nvPr/>
        </p:nvSpPr>
        <p:spPr>
          <a:xfrm>
            <a:off x="3505200" y="3627438"/>
            <a:ext cx="1295400" cy="45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表达式</a:t>
            </a:r>
            <a:endParaRPr lang="zh-CN" altLang="en-US" dirty="0">
              <a:latin typeface="Times New Roman" panose="02020603050405020304" pitchFamily="18" charset="0"/>
              <a:ea typeface="宋体" panose="02010600030101010101" pitchFamily="2" charset="-122"/>
            </a:endParaRPr>
          </a:p>
        </p:txBody>
      </p:sp>
      <p:sp>
        <p:nvSpPr>
          <p:cNvPr id="82951" name="Rectangle 8"/>
          <p:cNvSpPr/>
          <p:nvPr/>
        </p:nvSpPr>
        <p:spPr>
          <a:xfrm>
            <a:off x="4953000" y="3627438"/>
            <a:ext cx="5334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p>
            <a:pPr algn="ct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82952" name="Rectangle 9"/>
          <p:cNvSpPr/>
          <p:nvPr/>
        </p:nvSpPr>
        <p:spPr>
          <a:xfrm>
            <a:off x="5105400" y="4999038"/>
            <a:ext cx="1143000" cy="45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表达式</a:t>
            </a:r>
            <a:endParaRPr lang="zh-CN" altLang="en-US" dirty="0">
              <a:latin typeface="Times New Roman" panose="02020603050405020304" pitchFamily="18" charset="0"/>
              <a:ea typeface="宋体" panose="02010600030101010101" pitchFamily="2" charset="-122"/>
            </a:endParaRPr>
          </a:p>
        </p:txBody>
      </p:sp>
      <p:sp>
        <p:nvSpPr>
          <p:cNvPr id="82953" name="Rectangle 10"/>
          <p:cNvSpPr/>
          <p:nvPr/>
        </p:nvSpPr>
        <p:spPr>
          <a:xfrm>
            <a:off x="7315200" y="4999038"/>
            <a:ext cx="1219200" cy="45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表达式</a:t>
            </a:r>
            <a:endParaRPr lang="zh-CN" altLang="en-US" dirty="0">
              <a:latin typeface="Times New Roman" panose="02020603050405020304" pitchFamily="18" charset="0"/>
              <a:ea typeface="宋体" panose="02010600030101010101" pitchFamily="2" charset="-122"/>
            </a:endParaRPr>
          </a:p>
        </p:txBody>
      </p:sp>
      <p:sp>
        <p:nvSpPr>
          <p:cNvPr id="82954" name="Rectangle 11"/>
          <p:cNvSpPr/>
          <p:nvPr/>
        </p:nvSpPr>
        <p:spPr>
          <a:xfrm>
            <a:off x="5105400" y="6370638"/>
            <a:ext cx="12192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标识符</a:t>
            </a:r>
            <a:endParaRPr lang="zh-CN" altLang="en-US" dirty="0">
              <a:latin typeface="Times New Roman" panose="02020603050405020304" pitchFamily="18" charset="0"/>
              <a:ea typeface="宋体" panose="02010600030101010101" pitchFamily="2" charset="-122"/>
            </a:endParaRPr>
          </a:p>
        </p:txBody>
      </p:sp>
      <p:sp>
        <p:nvSpPr>
          <p:cNvPr id="82955" name="Rectangle 12"/>
          <p:cNvSpPr/>
          <p:nvPr/>
        </p:nvSpPr>
        <p:spPr>
          <a:xfrm>
            <a:off x="7543800" y="6370638"/>
            <a:ext cx="11430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整数</a:t>
            </a:r>
            <a:endParaRPr lang="zh-CN" altLang="en-US" dirty="0">
              <a:latin typeface="Times New Roman" panose="02020603050405020304" pitchFamily="18" charset="0"/>
              <a:ea typeface="宋体" panose="02010600030101010101" pitchFamily="2" charset="-122"/>
            </a:endParaRPr>
          </a:p>
        </p:txBody>
      </p:sp>
      <p:sp>
        <p:nvSpPr>
          <p:cNvPr id="82956" name="Rectangle 13"/>
          <p:cNvSpPr/>
          <p:nvPr/>
        </p:nvSpPr>
        <p:spPr>
          <a:xfrm>
            <a:off x="3581400" y="4922838"/>
            <a:ext cx="1219200" cy="5334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标识符</a:t>
            </a:r>
            <a:endParaRPr lang="zh-CN" altLang="en-US" dirty="0">
              <a:latin typeface="Times New Roman" panose="02020603050405020304" pitchFamily="18" charset="0"/>
              <a:ea typeface="宋体" panose="02010600030101010101" pitchFamily="2" charset="-122"/>
            </a:endParaRPr>
          </a:p>
        </p:txBody>
      </p:sp>
      <p:sp>
        <p:nvSpPr>
          <p:cNvPr id="82957" name="Rectangle 14"/>
          <p:cNvSpPr/>
          <p:nvPr/>
        </p:nvSpPr>
        <p:spPr>
          <a:xfrm>
            <a:off x="2971800" y="2408238"/>
            <a:ext cx="5334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p>
            <a:pPr algn="ct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82958" name="Rectangle 15"/>
          <p:cNvSpPr/>
          <p:nvPr/>
        </p:nvSpPr>
        <p:spPr>
          <a:xfrm>
            <a:off x="5638800" y="3627438"/>
            <a:ext cx="1371600" cy="45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表达式</a:t>
            </a:r>
            <a:endParaRPr lang="zh-CN" altLang="en-US" dirty="0">
              <a:latin typeface="Times New Roman" panose="02020603050405020304" pitchFamily="18" charset="0"/>
              <a:ea typeface="宋体" panose="02010600030101010101" pitchFamily="2" charset="-122"/>
            </a:endParaRPr>
          </a:p>
        </p:txBody>
      </p:sp>
      <p:sp>
        <p:nvSpPr>
          <p:cNvPr id="82959" name="Rectangle 16"/>
          <p:cNvSpPr/>
          <p:nvPr/>
        </p:nvSpPr>
        <p:spPr>
          <a:xfrm>
            <a:off x="6553200" y="4999038"/>
            <a:ext cx="4572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p>
            <a:pPr algn="ct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82960" name="Line 17"/>
          <p:cNvSpPr/>
          <p:nvPr/>
        </p:nvSpPr>
        <p:spPr>
          <a:xfrm>
            <a:off x="4114800" y="4084638"/>
            <a:ext cx="0" cy="838200"/>
          </a:xfrm>
          <a:prstGeom prst="line">
            <a:avLst/>
          </a:prstGeom>
          <a:ln w="28575" cap="flat" cmpd="sng">
            <a:solidFill>
              <a:schemeClr val="tx1"/>
            </a:solidFill>
            <a:prstDash val="solid"/>
            <a:round/>
            <a:headEnd type="none" w="med" len="med"/>
            <a:tailEnd type="none" w="med" len="med"/>
          </a:ln>
        </p:spPr>
      </p:sp>
      <p:sp>
        <p:nvSpPr>
          <p:cNvPr id="82961" name="Line 18"/>
          <p:cNvSpPr/>
          <p:nvPr/>
        </p:nvSpPr>
        <p:spPr>
          <a:xfrm>
            <a:off x="5715000" y="5532438"/>
            <a:ext cx="0" cy="838200"/>
          </a:xfrm>
          <a:prstGeom prst="line">
            <a:avLst/>
          </a:prstGeom>
          <a:ln w="28575" cap="flat" cmpd="sng">
            <a:solidFill>
              <a:schemeClr val="tx1"/>
            </a:solidFill>
            <a:prstDash val="solid"/>
            <a:round/>
            <a:headEnd type="none" w="med" len="med"/>
            <a:tailEnd type="none" w="med" len="med"/>
          </a:ln>
        </p:spPr>
      </p:sp>
      <p:sp>
        <p:nvSpPr>
          <p:cNvPr id="82962" name="Line 19"/>
          <p:cNvSpPr/>
          <p:nvPr/>
        </p:nvSpPr>
        <p:spPr>
          <a:xfrm>
            <a:off x="8153400" y="5532438"/>
            <a:ext cx="0" cy="838200"/>
          </a:xfrm>
          <a:prstGeom prst="line">
            <a:avLst/>
          </a:prstGeom>
          <a:ln w="28575" cap="flat" cmpd="sng">
            <a:solidFill>
              <a:schemeClr val="tx1"/>
            </a:solidFill>
            <a:prstDash val="solid"/>
            <a:round/>
            <a:headEnd type="none" w="med" len="med"/>
            <a:tailEnd type="none" w="med" len="med"/>
          </a:ln>
        </p:spPr>
      </p:sp>
      <p:sp>
        <p:nvSpPr>
          <p:cNvPr id="82963" name="Line 20"/>
          <p:cNvSpPr/>
          <p:nvPr/>
        </p:nvSpPr>
        <p:spPr>
          <a:xfrm>
            <a:off x="3200400" y="1874838"/>
            <a:ext cx="0" cy="533400"/>
          </a:xfrm>
          <a:prstGeom prst="line">
            <a:avLst/>
          </a:prstGeom>
          <a:ln w="28575" cap="flat" cmpd="sng">
            <a:solidFill>
              <a:schemeClr val="tx1"/>
            </a:solidFill>
            <a:prstDash val="solid"/>
            <a:round/>
            <a:headEnd type="none" w="med" len="med"/>
            <a:tailEnd type="none" w="med" len="med"/>
          </a:ln>
        </p:spPr>
      </p:sp>
      <p:sp>
        <p:nvSpPr>
          <p:cNvPr id="82964" name="Line 21"/>
          <p:cNvSpPr/>
          <p:nvPr/>
        </p:nvSpPr>
        <p:spPr>
          <a:xfrm flipH="1">
            <a:off x="3886200" y="2865438"/>
            <a:ext cx="228600" cy="685800"/>
          </a:xfrm>
          <a:prstGeom prst="line">
            <a:avLst/>
          </a:prstGeom>
          <a:ln w="28575" cap="flat" cmpd="sng">
            <a:solidFill>
              <a:schemeClr val="tx1"/>
            </a:solidFill>
            <a:prstDash val="solid"/>
            <a:round/>
            <a:headEnd type="none" w="med" len="med"/>
            <a:tailEnd type="none" w="med" len="med"/>
          </a:ln>
        </p:spPr>
      </p:sp>
      <p:sp>
        <p:nvSpPr>
          <p:cNvPr id="82965" name="Line 22"/>
          <p:cNvSpPr/>
          <p:nvPr/>
        </p:nvSpPr>
        <p:spPr>
          <a:xfrm>
            <a:off x="4419600" y="2865438"/>
            <a:ext cx="685800" cy="685800"/>
          </a:xfrm>
          <a:prstGeom prst="line">
            <a:avLst/>
          </a:prstGeom>
          <a:ln w="28575" cap="flat" cmpd="sng">
            <a:solidFill>
              <a:schemeClr val="tx1"/>
            </a:solidFill>
            <a:prstDash val="solid"/>
            <a:round/>
            <a:headEnd type="none" w="med" len="med"/>
            <a:tailEnd type="none" w="med" len="med"/>
          </a:ln>
        </p:spPr>
      </p:sp>
      <p:sp>
        <p:nvSpPr>
          <p:cNvPr id="82966" name="Line 23"/>
          <p:cNvSpPr/>
          <p:nvPr/>
        </p:nvSpPr>
        <p:spPr>
          <a:xfrm>
            <a:off x="4876800" y="2865438"/>
            <a:ext cx="1371600" cy="762000"/>
          </a:xfrm>
          <a:prstGeom prst="line">
            <a:avLst/>
          </a:prstGeom>
          <a:ln w="28575" cap="flat" cmpd="sng">
            <a:solidFill>
              <a:schemeClr val="tx1"/>
            </a:solidFill>
            <a:prstDash val="solid"/>
            <a:round/>
            <a:headEnd type="none" w="med" len="med"/>
            <a:tailEnd type="none" w="med" len="med"/>
          </a:ln>
        </p:spPr>
      </p:sp>
      <p:sp>
        <p:nvSpPr>
          <p:cNvPr id="82967" name="Line 24"/>
          <p:cNvSpPr/>
          <p:nvPr/>
        </p:nvSpPr>
        <p:spPr>
          <a:xfrm flipH="1">
            <a:off x="5638800" y="4084638"/>
            <a:ext cx="685800" cy="914400"/>
          </a:xfrm>
          <a:prstGeom prst="line">
            <a:avLst/>
          </a:prstGeom>
          <a:ln w="28575" cap="flat" cmpd="sng">
            <a:solidFill>
              <a:schemeClr val="tx1"/>
            </a:solidFill>
            <a:prstDash val="solid"/>
            <a:round/>
            <a:headEnd type="none" w="med" len="med"/>
            <a:tailEnd type="none" w="med" len="med"/>
          </a:ln>
        </p:spPr>
      </p:sp>
      <p:sp>
        <p:nvSpPr>
          <p:cNvPr id="82968" name="Line 25"/>
          <p:cNvSpPr/>
          <p:nvPr/>
        </p:nvSpPr>
        <p:spPr>
          <a:xfrm>
            <a:off x="6553200" y="4084638"/>
            <a:ext cx="152400" cy="914400"/>
          </a:xfrm>
          <a:prstGeom prst="line">
            <a:avLst/>
          </a:prstGeom>
          <a:ln w="28575" cap="flat" cmpd="sng">
            <a:solidFill>
              <a:schemeClr val="tx1"/>
            </a:solidFill>
            <a:prstDash val="solid"/>
            <a:round/>
            <a:headEnd type="none" w="med" len="med"/>
            <a:tailEnd type="none" w="med" len="med"/>
          </a:ln>
        </p:spPr>
      </p:sp>
      <p:sp>
        <p:nvSpPr>
          <p:cNvPr id="82969" name="Line 26"/>
          <p:cNvSpPr/>
          <p:nvPr/>
        </p:nvSpPr>
        <p:spPr>
          <a:xfrm>
            <a:off x="6858000" y="4084638"/>
            <a:ext cx="990600" cy="914400"/>
          </a:xfrm>
          <a:prstGeom prst="line">
            <a:avLst/>
          </a:prstGeom>
          <a:ln w="28575" cap="flat" cmpd="sng">
            <a:solidFill>
              <a:schemeClr val="tx1"/>
            </a:solidFill>
            <a:prstDash val="solid"/>
            <a:round/>
            <a:headEnd type="none" w="med" len="med"/>
            <a:tailEnd type="none" w="med" len="med"/>
          </a:ln>
        </p:spPr>
      </p:sp>
      <p:sp>
        <p:nvSpPr>
          <p:cNvPr id="82970" name="Line 27"/>
          <p:cNvSpPr/>
          <p:nvPr/>
        </p:nvSpPr>
        <p:spPr>
          <a:xfrm>
            <a:off x="2362200" y="2103438"/>
            <a:ext cx="0" cy="0"/>
          </a:xfrm>
          <a:prstGeom prst="line">
            <a:avLst/>
          </a:prstGeom>
          <a:ln w="9525" cap="flat" cmpd="sng">
            <a:solidFill>
              <a:schemeClr val="tx1"/>
            </a:solidFill>
            <a:prstDash val="solid"/>
            <a:round/>
            <a:headEnd type="none" w="med" len="med"/>
            <a:tailEnd type="none" w="med" len="med"/>
          </a:ln>
        </p:spPr>
      </p:sp>
      <p:sp>
        <p:nvSpPr>
          <p:cNvPr id="82971" name="Line 28"/>
          <p:cNvSpPr/>
          <p:nvPr/>
        </p:nvSpPr>
        <p:spPr>
          <a:xfrm>
            <a:off x="3581400" y="1798638"/>
            <a:ext cx="685800" cy="685800"/>
          </a:xfrm>
          <a:prstGeom prst="line">
            <a:avLst/>
          </a:prstGeom>
          <a:ln w="28575" cap="flat" cmpd="sng">
            <a:solidFill>
              <a:schemeClr val="tx1"/>
            </a:solidFill>
            <a:prstDash val="solid"/>
            <a:round/>
            <a:headEnd type="none" w="med" len="med"/>
            <a:tailEnd type="none" w="med" len="med"/>
          </a:ln>
        </p:spPr>
      </p:sp>
      <p:sp>
        <p:nvSpPr>
          <p:cNvPr id="82972" name="Line 29"/>
          <p:cNvSpPr/>
          <p:nvPr/>
        </p:nvSpPr>
        <p:spPr>
          <a:xfrm flipH="1">
            <a:off x="2209800" y="1874838"/>
            <a:ext cx="228600" cy="685800"/>
          </a:xfrm>
          <a:prstGeom prst="line">
            <a:avLst/>
          </a:prstGeom>
          <a:ln w="28575" cap="flat" cmpd="sng">
            <a:solidFill>
              <a:schemeClr val="tx1"/>
            </a:solidFill>
            <a:prstDash val="solid"/>
            <a:round/>
            <a:headEnd type="none" w="med" len="med"/>
            <a:tailEnd type="none" w="med" len="med"/>
          </a:ln>
        </p:spPr>
      </p:sp>
      <p:sp>
        <p:nvSpPr>
          <p:cNvPr id="82973" name="Rectangle 2"/>
          <p:cNvSpPr txBox="1"/>
          <p:nvPr/>
        </p:nvSpPr>
        <p:spPr>
          <a:xfrm>
            <a:off x="838200" y="341313"/>
            <a:ext cx="7772400" cy="1143000"/>
          </a:xfrm>
          <a:prstGeom prst="rect">
            <a:avLst/>
          </a:prstGeom>
          <a:noFill/>
          <a:ln w="9525">
            <a:noFill/>
          </a:ln>
        </p:spPr>
        <p:txBody>
          <a:bodyPr anchor="ctr" anchorCtr="0"/>
          <a:p>
            <a:pPr algn="ctr"/>
            <a:r>
              <a:rPr lang="en-US" altLang="zh-CN" sz="4400" u="sng" dirty="0">
                <a:solidFill>
                  <a:srgbClr val="FF0000"/>
                </a:solidFill>
                <a:latin typeface="Times New Roman" panose="02020603050405020304" pitchFamily="18" charset="0"/>
                <a:ea typeface="宋体" panose="02010600030101010101" pitchFamily="2" charset="-122"/>
              </a:rPr>
              <a:t>2</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2</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4 </a:t>
            </a:r>
            <a:r>
              <a:rPr lang="zh-CN" altLang="en-US" sz="4400" u="sng" dirty="0">
                <a:solidFill>
                  <a:srgbClr val="FF0000"/>
                </a:solidFill>
                <a:latin typeface="宋体" panose="02010600030101010101" pitchFamily="2" charset="-122"/>
                <a:ea typeface="宋体" panose="02010600030101010101" pitchFamily="2" charset="-122"/>
              </a:rPr>
              <a:t>语句与控制结构</a:t>
            </a:r>
            <a:r>
              <a:rPr lang="zh-CN" altLang="en-US" sz="4400" dirty="0">
                <a:solidFill>
                  <a:schemeClr val="tx2"/>
                </a:solidFill>
                <a:latin typeface="Times New Roman" panose="02020603050405020304" pitchFamily="18" charset="0"/>
                <a:ea typeface="宋体" panose="02010600030101010101" pitchFamily="2" charset="-122"/>
              </a:rPr>
              <a:t> </a:t>
            </a:r>
            <a:endParaRPr lang="zh-CN" altLang="en-US" sz="440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p:txBody>
          <a:bodyPr vert="horz" wrap="square" lIns="91440" tIns="45720" rIns="91440" bIns="45720" anchor="ctr" anchorCtr="0"/>
          <a:p>
            <a:r>
              <a:rPr lang="zh-CN" altLang="en-US" u="sng" dirty="0">
                <a:solidFill>
                  <a:srgbClr val="FF0000"/>
                </a:solidFill>
              </a:rPr>
              <a:t>总结</a:t>
            </a:r>
            <a:endParaRPr lang="zh-CN" altLang="en-US" dirty="0"/>
          </a:p>
        </p:txBody>
      </p:sp>
      <p:sp>
        <p:nvSpPr>
          <p:cNvPr id="83970" name="内容占位符 2"/>
          <p:cNvSpPr>
            <a:spLocks noGrp="1"/>
          </p:cNvSpPr>
          <p:nvPr>
            <p:ph idx="1"/>
          </p:nvPr>
        </p:nvSpPr>
        <p:spPr/>
        <p:txBody>
          <a:bodyPr vert="horz" wrap="square" lIns="91440" tIns="45720" rIns="91440" bIns="45720" anchor="t" anchorCtr="0"/>
          <a:p>
            <a:r>
              <a:rPr lang="zh-CN" altLang="en-US" sz="2800" dirty="0"/>
              <a:t>程序设计的共性特征：是从程序功能和实现的层面来看</a:t>
            </a:r>
            <a:endParaRPr lang="en-US" altLang="zh-CN" sz="2800" dirty="0"/>
          </a:p>
          <a:p>
            <a:pPr lvl="1"/>
            <a:r>
              <a:rPr lang="zh-CN" altLang="en-US" sz="2400" dirty="0"/>
              <a:t>数据（基本，复杂，抽象）</a:t>
            </a:r>
            <a:r>
              <a:rPr lang="en-US" altLang="zh-CN" sz="2400" dirty="0"/>
              <a:t>+ </a:t>
            </a:r>
            <a:r>
              <a:rPr lang="zh-CN" altLang="en-US" sz="2400" dirty="0"/>
              <a:t>操作  或  数据</a:t>
            </a:r>
            <a:r>
              <a:rPr lang="en-US" altLang="zh-CN" sz="2400" dirty="0"/>
              <a:t>+</a:t>
            </a:r>
            <a:r>
              <a:rPr lang="zh-CN" altLang="en-US" sz="2400" dirty="0"/>
              <a:t>函数</a:t>
            </a:r>
            <a:endParaRPr lang="en-US" altLang="zh-CN" sz="2400" dirty="0"/>
          </a:p>
          <a:p>
            <a:pPr lvl="1"/>
            <a:r>
              <a:rPr lang="zh-CN" altLang="en-US" sz="2400" dirty="0"/>
              <a:t>表达式，句子，子程序、程序</a:t>
            </a:r>
            <a:endParaRPr lang="en-US" altLang="zh-CN" sz="2400" dirty="0"/>
          </a:p>
          <a:p>
            <a:pPr lvl="1"/>
            <a:endParaRPr lang="en-US" altLang="zh-CN" sz="2400" dirty="0"/>
          </a:p>
          <a:p>
            <a:r>
              <a:rPr lang="zh-CN" altLang="en-US" sz="2800" dirty="0"/>
              <a:t>下节课：</a:t>
            </a:r>
            <a:endParaRPr lang="en-US" altLang="zh-CN" sz="2800" dirty="0"/>
          </a:p>
          <a:p>
            <a:pPr lvl="1"/>
            <a:r>
              <a:rPr lang="zh-CN" altLang="en-US" sz="2400" dirty="0"/>
              <a:t>上下文无关文法：是从理论模型的层面来看</a:t>
            </a:r>
            <a:endParaRPr lang="en-US" altLang="zh-CN" sz="2400" dirty="0"/>
          </a:p>
          <a:p>
            <a:r>
              <a:rPr lang="zh-CN" altLang="en-US" sz="2800" dirty="0">
                <a:solidFill>
                  <a:srgbClr val="FF0000"/>
                </a:solidFill>
              </a:rPr>
              <a:t>学习编译原理，需要学会从这两个层面看问题</a:t>
            </a:r>
            <a:endParaRPr lang="en-US" altLang="zh-CN" sz="2800" dirty="0">
              <a:solidFill>
                <a:srgbClr val="FF0000"/>
              </a:solidFill>
            </a:endParaRPr>
          </a:p>
          <a:p>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内容占位符 2"/>
          <p:cNvSpPr>
            <a:spLocks noGrp="1"/>
          </p:cNvSpPr>
          <p:nvPr>
            <p:ph idx="1"/>
          </p:nvPr>
        </p:nvSpPr>
        <p:spPr>
          <a:xfrm>
            <a:off x="685800" y="1484313"/>
            <a:ext cx="7772400" cy="4114800"/>
          </a:xfrm>
        </p:spPr>
        <p:txBody>
          <a:bodyPr vert="horz" wrap="square" lIns="91440" tIns="45720" rIns="91440" bIns="45720" anchor="t" anchorCtr="0"/>
          <a:p>
            <a:r>
              <a:rPr lang="zh-CN" altLang="en-US" dirty="0"/>
              <a:t>本节介绍程序语言语法的</a:t>
            </a:r>
            <a:r>
              <a:rPr lang="zh-CN" altLang="en-US" dirty="0">
                <a:solidFill>
                  <a:srgbClr val="FF0000"/>
                </a:solidFill>
              </a:rPr>
              <a:t>形式化</a:t>
            </a:r>
            <a:r>
              <a:rPr lang="zh-CN" altLang="en-US" dirty="0"/>
              <a:t>描述问题</a:t>
            </a:r>
            <a:endParaRPr lang="en-US" altLang="zh-CN" dirty="0"/>
          </a:p>
          <a:p>
            <a:pPr lvl="1"/>
            <a:r>
              <a:rPr lang="zh-CN" altLang="en-US" dirty="0"/>
              <a:t>字母表</a:t>
            </a:r>
            <a:r>
              <a:rPr lang="en-US" altLang="zh-CN" dirty="0"/>
              <a:t>+</a:t>
            </a:r>
            <a:r>
              <a:rPr lang="zh-CN" altLang="en-US" dirty="0"/>
              <a:t>上下文无关文法</a:t>
            </a:r>
            <a:endParaRPr lang="en-US" altLang="zh-CN" dirty="0"/>
          </a:p>
          <a:p>
            <a:pPr lvl="1"/>
            <a:r>
              <a:rPr lang="zh-CN" altLang="en-US" dirty="0"/>
              <a:t>语法推导、语法树</a:t>
            </a:r>
            <a:endParaRPr lang="en-US" altLang="zh-CN" dirty="0"/>
          </a:p>
          <a:p>
            <a:pPr lvl="1"/>
            <a:endParaRPr lang="en-US" altLang="zh-CN" dirty="0"/>
          </a:p>
          <a:p>
            <a:pPr lvl="1"/>
            <a:r>
              <a:rPr lang="zh-CN" altLang="en-US" dirty="0"/>
              <a:t>语法二义性</a:t>
            </a:r>
            <a:endParaRPr lang="en-US" altLang="zh-CN" dirty="0"/>
          </a:p>
          <a:p>
            <a:pPr lvl="1"/>
            <a:r>
              <a:rPr lang="zh-CN" altLang="en-US" dirty="0"/>
              <a:t>形式语言的简单概述（</a:t>
            </a:r>
            <a:r>
              <a:rPr lang="en-US" altLang="zh-CN" dirty="0"/>
              <a:t>Chomsky</a:t>
            </a:r>
            <a:r>
              <a:rPr lang="zh-CN" altLang="en-US" dirty="0"/>
              <a:t>文法分类）</a:t>
            </a:r>
            <a:endParaRPr lang="zh-CN" altLang="en-US" dirty="0"/>
          </a:p>
        </p:txBody>
      </p:sp>
      <p:sp>
        <p:nvSpPr>
          <p:cNvPr id="86018" name="Rectangle 2"/>
          <p:cNvSpPr txBox="1"/>
          <p:nvPr/>
        </p:nvSpPr>
        <p:spPr>
          <a:xfrm>
            <a:off x="685800" y="304800"/>
            <a:ext cx="7772400" cy="685800"/>
          </a:xfrm>
          <a:prstGeom prst="rect">
            <a:avLst/>
          </a:prstGeom>
          <a:noFill/>
          <a:ln w="9525">
            <a:noFill/>
          </a:ln>
        </p:spPr>
        <p:txBody>
          <a:bodyPr anchor="ctr" anchorCtr="0"/>
          <a:p>
            <a:pPr algn="ctr"/>
            <a:r>
              <a:rPr lang="en-US" altLang="zh-CN" sz="4400" u="sng" dirty="0">
                <a:solidFill>
                  <a:srgbClr val="FF0000"/>
                </a:solidFill>
                <a:latin typeface="Times New Roman" panose="02020603050405020304" pitchFamily="18" charset="0"/>
                <a:ea typeface="宋体" panose="02010600030101010101" pitchFamily="2" charset="-122"/>
              </a:rPr>
              <a:t>2</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3 </a:t>
            </a:r>
            <a:r>
              <a:rPr lang="zh-CN" altLang="en-US" sz="4400" u="sng" dirty="0">
                <a:solidFill>
                  <a:srgbClr val="FF0000"/>
                </a:solidFill>
                <a:latin typeface="宋体" panose="02010600030101010101" pitchFamily="2" charset="-122"/>
                <a:ea typeface="宋体" panose="02010600030101010101" pitchFamily="2" charset="-122"/>
              </a:rPr>
              <a:t>程序语言的语法描述</a:t>
            </a:r>
            <a:r>
              <a:rPr lang="zh-CN" altLang="en-US" sz="4400" dirty="0">
                <a:solidFill>
                  <a:schemeClr val="tx2"/>
                </a:solidFill>
                <a:latin typeface="Times New Roman" panose="02020603050405020304" pitchFamily="18" charset="0"/>
                <a:ea typeface="宋体" panose="02010600030101010101" pitchFamily="2" charset="-122"/>
              </a:rPr>
              <a:t> </a:t>
            </a:r>
            <a:endParaRPr lang="zh-CN" altLang="en-US" sz="440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a:xfrm>
            <a:off x="685800" y="304800"/>
            <a:ext cx="7772400" cy="6858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 </a:t>
            </a:r>
            <a:r>
              <a:rPr lang="zh-CN" altLang="en-US" u="sng" dirty="0">
                <a:solidFill>
                  <a:srgbClr val="FF0000"/>
                </a:solidFill>
                <a:latin typeface="宋体" panose="02010600030101010101" pitchFamily="2" charset="-122"/>
              </a:rPr>
              <a:t>程序语言的语法描述</a:t>
            </a:r>
            <a:r>
              <a:rPr lang="zh-CN" altLang="en-US" dirty="0"/>
              <a:t> </a:t>
            </a:r>
            <a:endParaRPr lang="zh-CN" altLang="en-US" dirty="0"/>
          </a:p>
        </p:txBody>
      </p:sp>
      <p:sp>
        <p:nvSpPr>
          <p:cNvPr id="87042" name="Rectangle 3"/>
          <p:cNvSpPr>
            <a:spLocks noGrp="1"/>
          </p:cNvSpPr>
          <p:nvPr>
            <p:ph idx="1"/>
          </p:nvPr>
        </p:nvSpPr>
        <p:spPr>
          <a:xfrm>
            <a:off x="450850" y="1066800"/>
            <a:ext cx="8312150" cy="5334000"/>
          </a:xfrm>
        </p:spPr>
        <p:txBody>
          <a:bodyPr vert="horz" wrap="square" lIns="91440" tIns="45720" rIns="91440" bIns="45720" anchor="t" anchorCtr="0"/>
          <a:p>
            <a:pPr algn="just" eaLnBrk="1" hangingPunct="1">
              <a:buNone/>
            </a:pPr>
            <a:r>
              <a:rPr lang="zh-CN" altLang="en-US" sz="2000" dirty="0"/>
              <a:t>设</a:t>
            </a:r>
            <a:r>
              <a:rPr lang="zh-CN" altLang="en-US" sz="2000" dirty="0">
                <a:solidFill>
                  <a:srgbClr val="0000FF"/>
                </a:solidFill>
                <a:latin typeface="宋体" panose="02010600030101010101" pitchFamily="2" charset="-122"/>
              </a:rPr>
              <a:t>∑</a:t>
            </a:r>
            <a:r>
              <a:rPr lang="zh-CN" altLang="en-US" sz="2000" dirty="0">
                <a:latin typeface="宋体" panose="02010600030101010101" pitchFamily="2" charset="-122"/>
              </a:rPr>
              <a:t>是一个有穷</a:t>
            </a:r>
            <a:r>
              <a:rPr lang="zh-CN" altLang="en-US" sz="2000" dirty="0">
                <a:solidFill>
                  <a:srgbClr val="0000FF"/>
                </a:solidFill>
                <a:latin typeface="宋体" panose="02010600030101010101" pitchFamily="2" charset="-122"/>
              </a:rPr>
              <a:t>字母表</a:t>
            </a:r>
            <a:r>
              <a:rPr lang="zh-CN" altLang="en-US" sz="2000" dirty="0">
                <a:latin typeface="宋体" panose="02010600030101010101" pitchFamily="2" charset="-122"/>
              </a:rPr>
              <a:t>，它的每一个元素称为一个</a:t>
            </a:r>
            <a:r>
              <a:rPr lang="zh-CN" altLang="en-US" sz="2000" dirty="0">
                <a:solidFill>
                  <a:srgbClr val="0000FF"/>
                </a:solidFill>
                <a:latin typeface="宋体" panose="02010600030101010101" pitchFamily="2" charset="-122"/>
              </a:rPr>
              <a:t>字符（符号）</a:t>
            </a:r>
            <a:r>
              <a:rPr lang="zh-CN" altLang="en-US" sz="2000" dirty="0">
                <a:latin typeface="宋体" panose="02010600030101010101" pitchFamily="2" charset="-122"/>
              </a:rPr>
              <a:t>。</a:t>
            </a:r>
            <a:endParaRPr lang="zh-CN" altLang="en-US" sz="2000" dirty="0"/>
          </a:p>
          <a:p>
            <a:pPr algn="just" eaLnBrk="1" hangingPunct="1">
              <a:buNone/>
            </a:pPr>
            <a:r>
              <a:rPr lang="en-US" altLang="zh-CN" sz="2000" dirty="0">
                <a:latin typeface="宋体" panose="02010600030101010101" pitchFamily="2" charset="-122"/>
              </a:rPr>
              <a:t>(1)</a:t>
            </a:r>
            <a:r>
              <a:rPr lang="en-US" altLang="zh-CN" sz="2000" dirty="0"/>
              <a:t>    </a:t>
            </a:r>
            <a:r>
              <a:rPr lang="zh-CN" altLang="en-US" sz="2000" dirty="0">
                <a:solidFill>
                  <a:srgbClr val="0000FF"/>
                </a:solidFill>
                <a:latin typeface="宋体" panose="02010600030101010101" pitchFamily="2" charset="-122"/>
              </a:rPr>
              <a:t>字（字符串）</a:t>
            </a:r>
            <a:r>
              <a:rPr lang="zh-CN" altLang="en-US" sz="2000" b="1" dirty="0">
                <a:latin typeface="宋体" panose="02010600030101010101" pitchFamily="2" charset="-122"/>
              </a:rPr>
              <a:t>：</a:t>
            </a:r>
            <a:r>
              <a:rPr lang="zh-CN" altLang="en-US" sz="2000" dirty="0">
                <a:latin typeface="宋体" panose="02010600030101010101" pitchFamily="2" charset="-122"/>
              </a:rPr>
              <a:t>由</a:t>
            </a:r>
            <a:r>
              <a:rPr lang="zh-CN" altLang="en-US" sz="2000" dirty="0">
                <a:solidFill>
                  <a:srgbClr val="0000FF"/>
                </a:solidFill>
                <a:latin typeface="宋体" panose="02010600030101010101" pitchFamily="2" charset="-122"/>
              </a:rPr>
              <a:t>∑</a:t>
            </a:r>
            <a:r>
              <a:rPr lang="zh-CN" altLang="en-US" sz="2000" dirty="0">
                <a:latin typeface="宋体" panose="02010600030101010101" pitchFamily="2" charset="-122"/>
              </a:rPr>
              <a:t>中的字符所构成的一个有穷序列，长度为</a:t>
            </a:r>
            <a:r>
              <a:rPr lang="en-US" altLang="zh-CN" sz="2000" dirty="0">
                <a:latin typeface="宋体" panose="02010600030101010101" pitchFamily="2" charset="-122"/>
              </a:rPr>
              <a:t>0</a:t>
            </a:r>
            <a:r>
              <a:rPr lang="zh-CN" altLang="en-US" sz="2000" dirty="0">
                <a:latin typeface="宋体" panose="02010600030101010101" pitchFamily="2" charset="-122"/>
              </a:rPr>
              <a:t>的字符串为</a:t>
            </a:r>
            <a:r>
              <a:rPr lang="zh-CN" altLang="en-US" sz="2000" dirty="0">
                <a:solidFill>
                  <a:srgbClr val="0000FF"/>
                </a:solidFill>
                <a:latin typeface="宋体" panose="02010600030101010101" pitchFamily="2" charset="-122"/>
              </a:rPr>
              <a:t>空字</a:t>
            </a:r>
            <a:r>
              <a:rPr lang="zh-CN" altLang="en-US" sz="2000" dirty="0">
                <a:latin typeface="宋体" panose="02010600030101010101" pitchFamily="2" charset="-122"/>
              </a:rPr>
              <a:t>，记为</a:t>
            </a:r>
            <a:r>
              <a:rPr lang="en-US" altLang="zh-CN" sz="2000" dirty="0">
                <a:solidFill>
                  <a:srgbClr val="0000FF"/>
                </a:solidFill>
                <a:latin typeface="宋体" panose="02010600030101010101" pitchFamily="2" charset="-122"/>
              </a:rPr>
              <a:t>ε</a:t>
            </a:r>
            <a:r>
              <a:rPr lang="zh-CN" altLang="en-US" sz="2000" dirty="0">
                <a:latin typeface="宋体" panose="02010600030101010101" pitchFamily="2" charset="-122"/>
              </a:rPr>
              <a:t>。</a:t>
            </a:r>
            <a:endParaRPr lang="zh-CN" altLang="en-US" sz="2000" dirty="0"/>
          </a:p>
          <a:p>
            <a:pPr algn="just" eaLnBrk="1" hangingPunct="1">
              <a:buNone/>
            </a:pPr>
            <a:r>
              <a:rPr lang="en-US" altLang="zh-CN" sz="2000" dirty="0"/>
              <a:t>(2)      </a:t>
            </a:r>
            <a:r>
              <a:rPr lang="en-US" altLang="zh-CN" sz="2000" dirty="0">
                <a:solidFill>
                  <a:srgbClr val="0000FF"/>
                </a:solidFill>
                <a:latin typeface="宋体" panose="02010600030101010101" pitchFamily="2" charset="-122"/>
              </a:rPr>
              <a:t>∑</a:t>
            </a:r>
            <a:r>
              <a:rPr lang="en-US" altLang="zh-CN" sz="2000" baseline="30000" dirty="0">
                <a:solidFill>
                  <a:srgbClr val="0000FF"/>
                </a:solidFill>
                <a:latin typeface="宋体" panose="02010600030101010101" pitchFamily="2" charset="-122"/>
              </a:rPr>
              <a:t>* </a:t>
            </a:r>
            <a:r>
              <a:rPr lang="zh-CN" altLang="en-US" sz="2000" dirty="0">
                <a:latin typeface="宋体" panose="02010600030101010101" pitchFamily="2" charset="-122"/>
              </a:rPr>
              <a:t>表示∑上所有字的全体，包含</a:t>
            </a:r>
            <a:r>
              <a:rPr lang="en-US" altLang="zh-CN" sz="2000" dirty="0">
                <a:latin typeface="宋体" panose="02010600030101010101" pitchFamily="2" charset="-122"/>
              </a:rPr>
              <a:t>ε</a:t>
            </a:r>
            <a:r>
              <a:rPr lang="zh-CN" altLang="en-US" sz="2000" dirty="0">
                <a:latin typeface="宋体" panose="02010600030101010101" pitchFamily="2" charset="-122"/>
              </a:rPr>
              <a:t>。</a:t>
            </a:r>
            <a:endParaRPr lang="zh-CN" altLang="en-US" sz="2000" dirty="0"/>
          </a:p>
          <a:p>
            <a:pPr algn="just" eaLnBrk="1" hangingPunct="1">
              <a:buNone/>
            </a:pPr>
            <a:r>
              <a:rPr lang="zh-CN" altLang="en-US" sz="2000" dirty="0"/>
              <a:t>    </a:t>
            </a:r>
            <a:r>
              <a:rPr lang="zh-CN" altLang="en-US" sz="2000" dirty="0">
                <a:latin typeface="宋体" panose="02010600030101010101" pitchFamily="2" charset="-122"/>
              </a:rPr>
              <a:t>例如，若 </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{x,y}</a:t>
            </a:r>
            <a:r>
              <a:rPr lang="en-US" altLang="zh-CN" sz="2000" dirty="0">
                <a:latin typeface="宋体" panose="02010600030101010101" pitchFamily="2" charset="-122"/>
              </a:rPr>
              <a:t>,</a:t>
            </a:r>
            <a:r>
              <a:rPr lang="zh-CN" altLang="en-US" sz="2000" dirty="0">
                <a:latin typeface="宋体" panose="02010600030101010101" pitchFamily="2" charset="-122"/>
              </a:rPr>
              <a:t>则  </a:t>
            </a:r>
            <a:r>
              <a:rPr lang="zh-CN" altLang="en-US" sz="2000" dirty="0">
                <a:solidFill>
                  <a:srgbClr val="0000FF"/>
                </a:solidFill>
                <a:latin typeface="宋体" panose="02010600030101010101" pitchFamily="2" charset="-122"/>
              </a:rPr>
              <a:t>∑</a:t>
            </a:r>
            <a:r>
              <a:rPr lang="zh-CN" altLang="en-US" sz="2000" baseline="30000" dirty="0">
                <a:solidFill>
                  <a:srgbClr val="0000FF"/>
                </a:solidFill>
                <a:latin typeface="宋体" panose="02010600030101010101" pitchFamily="2" charset="-122"/>
              </a:rPr>
              <a:t>*</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{ε,x,y,xx,xy,yx,yy,xxx,</a:t>
            </a:r>
            <a:r>
              <a:rPr lang="en-US" altLang="zh-CN" sz="2000" dirty="0">
                <a:solidFill>
                  <a:srgbClr val="0000FF"/>
                </a:solidFill>
              </a:rPr>
              <a:t>…</a:t>
            </a:r>
            <a:r>
              <a:rPr lang="en-US" altLang="zh-CN" sz="2000" dirty="0">
                <a:solidFill>
                  <a:srgbClr val="0000FF"/>
                </a:solidFill>
                <a:latin typeface="宋体" panose="02010600030101010101" pitchFamily="2" charset="-122"/>
              </a:rPr>
              <a:t>}</a:t>
            </a:r>
            <a:endParaRPr lang="en-US" altLang="zh-CN" sz="2000" dirty="0"/>
          </a:p>
          <a:p>
            <a:pPr algn="just" eaLnBrk="1" hangingPunct="1">
              <a:buNone/>
            </a:pPr>
            <a:r>
              <a:rPr lang="en-US" altLang="zh-CN" sz="2000" dirty="0"/>
              <a:t>(3)      </a:t>
            </a:r>
            <a:r>
              <a:rPr lang="en-US" altLang="zh-CN" sz="2000" dirty="0">
                <a:solidFill>
                  <a:srgbClr val="0000FF"/>
                </a:solidFill>
                <a:latin typeface="宋体" panose="02010600030101010101" pitchFamily="2" charset="-122"/>
              </a:rPr>
              <a:t>Φ</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 }</a:t>
            </a:r>
            <a:r>
              <a:rPr lang="en-US" altLang="zh-CN" sz="2000" dirty="0">
                <a:latin typeface="宋体" panose="02010600030101010101" pitchFamily="2" charset="-122"/>
              </a:rPr>
              <a:t>,</a:t>
            </a:r>
            <a:r>
              <a:rPr lang="zh-CN" altLang="en-US" sz="2000" dirty="0">
                <a:latin typeface="宋体" panose="02010600030101010101" pitchFamily="2" charset="-122"/>
              </a:rPr>
              <a:t>表示不包含任何字的空集。</a:t>
            </a:r>
            <a:endParaRPr lang="zh-CN" altLang="en-US" sz="2000" dirty="0"/>
          </a:p>
          <a:p>
            <a:pPr algn="just" eaLnBrk="1" hangingPunct="1">
              <a:buNone/>
            </a:pPr>
            <a:r>
              <a:rPr lang="zh-CN" altLang="en-US" sz="2000" dirty="0">
                <a:latin typeface="宋体" panose="02010600030101010101" pitchFamily="2" charset="-122"/>
              </a:rPr>
              <a:t>    注意：</a:t>
            </a:r>
            <a:r>
              <a:rPr lang="en-US" altLang="zh-CN" sz="2000" dirty="0">
                <a:solidFill>
                  <a:srgbClr val="0000FF"/>
                </a:solidFill>
                <a:latin typeface="宋体" panose="02010600030101010101" pitchFamily="2" charset="-122"/>
              </a:rPr>
              <a:t>ε</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Φ</a:t>
            </a:r>
            <a:r>
              <a:rPr lang="zh-CN" altLang="en-US" sz="2000" dirty="0">
                <a:latin typeface="宋体" panose="02010600030101010101" pitchFamily="2" charset="-122"/>
              </a:rPr>
              <a:t>和</a:t>
            </a:r>
            <a:r>
              <a:rPr lang="en-US" altLang="zh-CN" sz="2000" dirty="0">
                <a:solidFill>
                  <a:srgbClr val="0000FF"/>
                </a:solidFill>
                <a:latin typeface="宋体" panose="02010600030101010101" pitchFamily="2" charset="-122"/>
              </a:rPr>
              <a:t>{ε}</a:t>
            </a:r>
            <a:r>
              <a:rPr lang="zh-CN" altLang="en-US" sz="2000" dirty="0">
                <a:latin typeface="宋体" panose="02010600030101010101" pitchFamily="2" charset="-122"/>
              </a:rPr>
              <a:t>不同</a:t>
            </a:r>
            <a:endParaRPr lang="zh-CN" altLang="en-US" sz="2000" dirty="0"/>
          </a:p>
          <a:p>
            <a:pPr algn="just" eaLnBrk="1" hangingPunct="1">
              <a:buNone/>
            </a:pPr>
            <a:r>
              <a:rPr lang="en-US" altLang="zh-CN" sz="2000" dirty="0"/>
              <a:t>(4)      </a:t>
            </a:r>
            <a:r>
              <a:rPr lang="en-US" altLang="zh-CN" sz="2000" dirty="0">
                <a:solidFill>
                  <a:srgbClr val="0000FF"/>
                </a:solidFill>
                <a:latin typeface="宋体" panose="02010600030101010101" pitchFamily="2" charset="-122"/>
              </a:rPr>
              <a:t>∑</a:t>
            </a:r>
            <a:r>
              <a:rPr lang="en-US" altLang="zh-CN" sz="2000" baseline="30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 </a:t>
            </a:r>
            <a:r>
              <a:rPr lang="zh-CN" altLang="en-US" sz="2000" dirty="0">
                <a:latin typeface="宋体" panose="02010600030101010101" pitchFamily="2" charset="-122"/>
              </a:rPr>
              <a:t>的子集</a:t>
            </a:r>
            <a:r>
              <a:rPr lang="en-US" altLang="zh-CN" sz="2000" dirty="0">
                <a:latin typeface="宋体" panose="02010600030101010101" pitchFamily="2" charset="-122"/>
              </a:rPr>
              <a:t>U</a:t>
            </a:r>
            <a:r>
              <a:rPr lang="zh-CN" altLang="en-US" sz="2000" dirty="0">
                <a:latin typeface="宋体" panose="02010600030101010101" pitchFamily="2" charset="-122"/>
              </a:rPr>
              <a:t>和</a:t>
            </a:r>
            <a:r>
              <a:rPr lang="en-US" altLang="zh-CN" sz="2000" dirty="0">
                <a:latin typeface="宋体" panose="02010600030101010101" pitchFamily="2" charset="-122"/>
              </a:rPr>
              <a:t>V</a:t>
            </a:r>
            <a:r>
              <a:rPr lang="zh-CN" altLang="en-US" sz="2000" dirty="0">
                <a:latin typeface="宋体" panose="02010600030101010101" pitchFamily="2" charset="-122"/>
              </a:rPr>
              <a:t>的</a:t>
            </a:r>
            <a:r>
              <a:rPr lang="zh-CN" altLang="en-US" sz="2000" dirty="0">
                <a:solidFill>
                  <a:srgbClr val="0000FF"/>
                </a:solidFill>
              </a:rPr>
              <a:t>积（连接）</a:t>
            </a:r>
            <a:r>
              <a:rPr lang="zh-CN" altLang="en-US" sz="2000" dirty="0"/>
              <a:t>定义为：</a:t>
            </a:r>
            <a:endParaRPr lang="zh-CN" altLang="en-US" sz="2000" dirty="0"/>
          </a:p>
          <a:p>
            <a:pPr algn="just" eaLnBrk="1" hangingPunct="1">
              <a:buNone/>
            </a:pPr>
            <a:r>
              <a:rPr lang="zh-CN" altLang="en-US" sz="2000" dirty="0">
                <a:solidFill>
                  <a:srgbClr val="0000FF"/>
                </a:solidFill>
                <a:latin typeface="宋体" panose="02010600030101010101" pitchFamily="2" charset="-122"/>
              </a:rPr>
              <a:t>  </a:t>
            </a:r>
            <a:r>
              <a:rPr lang="en-US" altLang="zh-CN" sz="2000" dirty="0">
                <a:solidFill>
                  <a:srgbClr val="0000FF"/>
                </a:solidFill>
                <a:latin typeface="宋体" panose="02010600030101010101" pitchFamily="2" charset="-122"/>
              </a:rPr>
              <a:t>UV </a:t>
            </a:r>
            <a:r>
              <a:rPr lang="zh-CN" altLang="en-US" sz="2000" dirty="0">
                <a:solidFill>
                  <a:srgbClr val="0000FF"/>
                </a:solidFill>
                <a:latin typeface="宋体" panose="02010600030101010101" pitchFamily="2" charset="-122"/>
              </a:rPr>
              <a:t>＝ </a:t>
            </a:r>
            <a:r>
              <a:rPr lang="en-US" altLang="zh-CN" sz="2000" dirty="0">
                <a:solidFill>
                  <a:srgbClr val="0000FF"/>
                </a:solidFill>
                <a:latin typeface="宋体" panose="02010600030101010101" pitchFamily="2" charset="-122"/>
              </a:rPr>
              <a:t>{αβ|α∈U &amp; β∈V}</a:t>
            </a:r>
            <a:endParaRPr lang="en-US" altLang="zh-CN" sz="2000" dirty="0"/>
          </a:p>
          <a:p>
            <a:pPr algn="just" eaLnBrk="1" hangingPunct="1">
              <a:buNone/>
            </a:pPr>
            <a:r>
              <a:rPr lang="en-US" altLang="zh-CN" sz="2000" dirty="0">
                <a:solidFill>
                  <a:srgbClr val="0000FF"/>
                </a:solidFill>
                <a:latin typeface="宋体" panose="02010600030101010101" pitchFamily="2" charset="-122"/>
              </a:rPr>
              <a:t>   </a:t>
            </a:r>
            <a:r>
              <a:rPr lang="zh-CN" altLang="en-US" sz="2000" dirty="0">
                <a:latin typeface="宋体" panose="02010600030101010101" pitchFamily="2" charset="-122"/>
              </a:rPr>
              <a:t>推论： </a:t>
            </a:r>
            <a:r>
              <a:rPr lang="en-US" altLang="zh-CN" sz="2000" dirty="0">
                <a:solidFill>
                  <a:srgbClr val="0000FF"/>
                </a:solidFill>
                <a:latin typeface="宋体" panose="02010600030101010101" pitchFamily="2" charset="-122"/>
              </a:rPr>
              <a:t>UV≠VU;  (UV)W</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U(VW);   V</a:t>
            </a:r>
            <a:r>
              <a:rPr lang="en-US" altLang="zh-CN" sz="2000" baseline="30000" dirty="0">
                <a:solidFill>
                  <a:srgbClr val="0000FF"/>
                </a:solidFill>
                <a:latin typeface="宋体" panose="02010600030101010101" pitchFamily="2" charset="-122"/>
              </a:rPr>
              <a:t>n</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VV</a:t>
            </a:r>
            <a:r>
              <a:rPr lang="en-US" altLang="zh-CN" sz="2000" dirty="0">
                <a:solidFill>
                  <a:srgbClr val="0000FF"/>
                </a:solidFill>
              </a:rPr>
              <a:t>…</a:t>
            </a:r>
            <a:r>
              <a:rPr lang="en-US" altLang="zh-CN" sz="2000" dirty="0">
                <a:solidFill>
                  <a:srgbClr val="0000FF"/>
                </a:solidFill>
                <a:latin typeface="宋体" panose="02010600030101010101" pitchFamily="2" charset="-122"/>
              </a:rPr>
              <a:t>V (n</a:t>
            </a:r>
            <a:r>
              <a:rPr lang="zh-CN" altLang="en-US" sz="2000" dirty="0">
                <a:solidFill>
                  <a:srgbClr val="0000FF"/>
                </a:solidFill>
                <a:latin typeface="宋体" panose="02010600030101010101" pitchFamily="2" charset="-122"/>
              </a:rPr>
              <a:t>个</a:t>
            </a:r>
            <a:r>
              <a:rPr lang="en-US" altLang="zh-CN" sz="2000" dirty="0">
                <a:solidFill>
                  <a:srgbClr val="0000FF"/>
                </a:solidFill>
                <a:latin typeface="宋体" panose="02010600030101010101" pitchFamily="2" charset="-122"/>
              </a:rPr>
              <a:t>V)</a:t>
            </a:r>
            <a:r>
              <a:rPr lang="zh-CN" altLang="en-US" sz="2000" dirty="0">
                <a:solidFill>
                  <a:srgbClr val="0000FF"/>
                </a:solidFill>
                <a:latin typeface="宋体" panose="02010600030101010101" pitchFamily="2" charset="-122"/>
              </a:rPr>
              <a:t>； </a:t>
            </a:r>
            <a:r>
              <a:rPr lang="en-US" altLang="zh-CN" sz="2000" dirty="0">
                <a:solidFill>
                  <a:srgbClr val="0000FF"/>
                </a:solidFill>
                <a:latin typeface="宋体" panose="02010600030101010101" pitchFamily="2" charset="-122"/>
              </a:rPr>
              <a:t>V</a:t>
            </a:r>
            <a:r>
              <a:rPr lang="en-US" altLang="zh-CN" sz="2000" baseline="30000" dirty="0">
                <a:solidFill>
                  <a:srgbClr val="0000FF"/>
                </a:solidFill>
                <a:latin typeface="宋体" panose="02010600030101010101" pitchFamily="2" charset="-122"/>
              </a:rPr>
              <a:t>0</a:t>
            </a:r>
            <a:r>
              <a:rPr lang="zh-CN" altLang="en-US" sz="2000" dirty="0">
                <a:solidFill>
                  <a:srgbClr val="0000FF"/>
                </a:solidFill>
                <a:latin typeface="宋体" panose="02010600030101010101" pitchFamily="2" charset="-122"/>
              </a:rPr>
              <a:t>＝</a:t>
            </a:r>
            <a:r>
              <a:rPr lang="en-US" altLang="zh-CN" sz="2000" dirty="0">
                <a:solidFill>
                  <a:srgbClr val="0000FF"/>
                </a:solidFill>
                <a:latin typeface="宋体" panose="02010600030101010101" pitchFamily="2" charset="-122"/>
              </a:rPr>
              <a:t>{ε}              </a:t>
            </a:r>
            <a:endParaRPr lang="en-US" altLang="zh-CN" sz="2000" dirty="0"/>
          </a:p>
          <a:p>
            <a:pPr algn="just" eaLnBrk="1" hangingPunct="1">
              <a:buNone/>
            </a:pPr>
            <a:r>
              <a:rPr lang="en-US" altLang="zh-CN" sz="2000" dirty="0"/>
              <a:t>(5)      </a:t>
            </a:r>
            <a:r>
              <a:rPr lang="en-US" altLang="zh-CN" sz="2000" dirty="0">
                <a:solidFill>
                  <a:srgbClr val="0000FF"/>
                </a:solidFill>
              </a:rPr>
              <a:t>V*</a:t>
            </a:r>
            <a:r>
              <a:rPr lang="zh-CN" altLang="en-US" sz="2000" dirty="0">
                <a:solidFill>
                  <a:srgbClr val="0000FF"/>
                </a:solidFill>
              </a:rPr>
              <a:t>＝</a:t>
            </a:r>
            <a:r>
              <a:rPr lang="en-US" altLang="zh-CN" sz="2000" dirty="0">
                <a:solidFill>
                  <a:srgbClr val="0000FF"/>
                </a:solidFill>
              </a:rPr>
              <a:t>V</a:t>
            </a:r>
            <a:r>
              <a:rPr lang="en-US" altLang="zh-CN" sz="2000" baseline="30000" dirty="0">
                <a:solidFill>
                  <a:srgbClr val="0000FF"/>
                </a:solidFill>
              </a:rPr>
              <a:t>0</a:t>
            </a:r>
            <a:r>
              <a:rPr lang="en-US" altLang="zh-CN" sz="2000" dirty="0">
                <a:solidFill>
                  <a:srgbClr val="0000FF"/>
                </a:solidFill>
              </a:rPr>
              <a:t>∪V</a:t>
            </a:r>
            <a:r>
              <a:rPr lang="en-US" altLang="zh-CN" sz="2000" baseline="30000" dirty="0">
                <a:solidFill>
                  <a:srgbClr val="0000FF"/>
                </a:solidFill>
              </a:rPr>
              <a:t>1</a:t>
            </a:r>
            <a:r>
              <a:rPr lang="en-US" altLang="zh-CN" sz="2000" dirty="0">
                <a:solidFill>
                  <a:srgbClr val="0000FF"/>
                </a:solidFill>
              </a:rPr>
              <a:t>∪V</a:t>
            </a:r>
            <a:r>
              <a:rPr lang="en-US" altLang="zh-CN" sz="2000" baseline="30000" dirty="0">
                <a:solidFill>
                  <a:srgbClr val="0000FF"/>
                </a:solidFill>
              </a:rPr>
              <a:t>2</a:t>
            </a:r>
            <a:r>
              <a:rPr lang="en-US" altLang="zh-CN" sz="2000" dirty="0">
                <a:solidFill>
                  <a:srgbClr val="0000FF"/>
                </a:solidFill>
              </a:rPr>
              <a:t>∪V</a:t>
            </a:r>
            <a:r>
              <a:rPr lang="en-US" altLang="zh-CN" sz="2000" baseline="30000" dirty="0">
                <a:solidFill>
                  <a:srgbClr val="0000FF"/>
                </a:solidFill>
              </a:rPr>
              <a:t>3</a:t>
            </a:r>
            <a:r>
              <a:rPr lang="en-US" altLang="zh-CN" sz="2000" dirty="0">
                <a:solidFill>
                  <a:srgbClr val="0000FF"/>
                </a:solidFill>
              </a:rPr>
              <a:t>∪…</a:t>
            </a:r>
            <a:r>
              <a:rPr lang="zh-CN" altLang="en-US" sz="2000" dirty="0">
                <a:solidFill>
                  <a:srgbClr val="000000"/>
                </a:solidFill>
                <a:latin typeface="宋体" panose="02010600030101010101" pitchFamily="2" charset="-122"/>
              </a:rPr>
              <a:t>，</a:t>
            </a:r>
            <a:r>
              <a:rPr lang="zh-CN" altLang="en-US" sz="2000" dirty="0">
                <a:latin typeface="宋体" panose="02010600030101010101" pitchFamily="2" charset="-122"/>
              </a:rPr>
              <a:t>称</a:t>
            </a:r>
            <a:r>
              <a:rPr lang="en-US" altLang="zh-CN" sz="2000" dirty="0">
                <a:solidFill>
                  <a:srgbClr val="0000FF"/>
                </a:solidFill>
              </a:rPr>
              <a:t>V*</a:t>
            </a:r>
            <a:r>
              <a:rPr lang="zh-CN" altLang="en-US" sz="2000" dirty="0"/>
              <a:t>是</a:t>
            </a:r>
            <a:r>
              <a:rPr lang="en-US" altLang="zh-CN" sz="2000" dirty="0"/>
              <a:t>V</a:t>
            </a:r>
            <a:r>
              <a:rPr lang="zh-CN" altLang="en-US" sz="2000" dirty="0"/>
              <a:t>的</a:t>
            </a:r>
            <a:r>
              <a:rPr lang="zh-CN" altLang="en-US" sz="2000" dirty="0">
                <a:solidFill>
                  <a:srgbClr val="0000FF"/>
                </a:solidFill>
              </a:rPr>
              <a:t>闭包</a:t>
            </a:r>
            <a:r>
              <a:rPr lang="zh-CN" altLang="en-US" sz="2000" dirty="0"/>
              <a:t>。</a:t>
            </a:r>
            <a:endParaRPr lang="zh-CN" altLang="en-US" sz="2000" dirty="0"/>
          </a:p>
          <a:p>
            <a:pPr algn="just" eaLnBrk="1" hangingPunct="1">
              <a:buNone/>
            </a:pPr>
            <a:r>
              <a:rPr lang="en-US" altLang="zh-CN" sz="2000" dirty="0"/>
              <a:t>(6)      </a:t>
            </a:r>
            <a:r>
              <a:rPr lang="en-US" altLang="zh-CN" sz="2000" dirty="0">
                <a:solidFill>
                  <a:srgbClr val="0000FF"/>
                </a:solidFill>
              </a:rPr>
              <a:t>V</a:t>
            </a:r>
            <a:r>
              <a:rPr lang="en-US" altLang="zh-CN" sz="2000" baseline="30000" dirty="0">
                <a:solidFill>
                  <a:srgbClr val="0000FF"/>
                </a:solidFill>
              </a:rPr>
              <a:t>+</a:t>
            </a:r>
            <a:r>
              <a:rPr lang="zh-CN" altLang="en-US" sz="2000" dirty="0">
                <a:solidFill>
                  <a:srgbClr val="0000FF"/>
                </a:solidFill>
              </a:rPr>
              <a:t>＝</a:t>
            </a:r>
            <a:r>
              <a:rPr lang="en-US" altLang="zh-CN" sz="2000" dirty="0">
                <a:solidFill>
                  <a:srgbClr val="0000FF"/>
                </a:solidFill>
              </a:rPr>
              <a:t>VV*</a:t>
            </a:r>
            <a:r>
              <a:rPr lang="zh-CN" altLang="en-US" sz="2000" dirty="0"/>
              <a:t>，称</a:t>
            </a:r>
            <a:r>
              <a:rPr lang="en-US" altLang="zh-CN" sz="2000" dirty="0">
                <a:solidFill>
                  <a:srgbClr val="0000FF"/>
                </a:solidFill>
              </a:rPr>
              <a:t>V</a:t>
            </a:r>
            <a:r>
              <a:rPr lang="en-US" altLang="zh-CN" sz="2000" baseline="30000" dirty="0">
                <a:solidFill>
                  <a:srgbClr val="0000FF"/>
                </a:solidFill>
              </a:rPr>
              <a:t>+</a:t>
            </a:r>
            <a:r>
              <a:rPr lang="zh-CN" altLang="en-US" sz="2000" dirty="0"/>
              <a:t>是</a:t>
            </a:r>
            <a:r>
              <a:rPr lang="en-US" altLang="zh-CN" sz="2000" dirty="0"/>
              <a:t>V</a:t>
            </a:r>
            <a:r>
              <a:rPr lang="zh-CN" altLang="en-US" sz="2000" dirty="0"/>
              <a:t>的</a:t>
            </a:r>
            <a:r>
              <a:rPr lang="zh-CN" altLang="en-US" sz="2000" dirty="0">
                <a:solidFill>
                  <a:srgbClr val="0000FF"/>
                </a:solidFill>
              </a:rPr>
              <a:t>正则闭包</a:t>
            </a:r>
            <a:r>
              <a:rPr lang="zh-CN" altLang="en-US" sz="2000" dirty="0"/>
              <a:t>。</a:t>
            </a:r>
            <a:endParaRPr lang="zh-CN" altLang="en-US" sz="2000" dirty="0"/>
          </a:p>
          <a:p>
            <a:pPr algn="just" eaLnBrk="1" hangingPunct="1">
              <a:buNone/>
            </a:pPr>
            <a:r>
              <a:rPr lang="en-US" altLang="zh-CN" sz="2000" dirty="0"/>
              <a:t>(7)      </a:t>
            </a:r>
            <a:r>
              <a:rPr lang="zh-CN" altLang="en-US" sz="2000" dirty="0"/>
              <a:t>推论：闭包</a:t>
            </a:r>
            <a:r>
              <a:rPr lang="en-US" altLang="zh-CN" sz="2000" dirty="0">
                <a:solidFill>
                  <a:srgbClr val="0000FF"/>
                </a:solidFill>
              </a:rPr>
              <a:t>V*</a:t>
            </a:r>
            <a:r>
              <a:rPr lang="zh-CN" altLang="en-US" sz="2000" dirty="0"/>
              <a:t>中的每一个字都是由</a:t>
            </a:r>
            <a:r>
              <a:rPr lang="en-US" altLang="zh-CN" sz="2000" dirty="0">
                <a:solidFill>
                  <a:srgbClr val="0000FF"/>
                </a:solidFill>
              </a:rPr>
              <a:t>V</a:t>
            </a:r>
            <a:r>
              <a:rPr lang="zh-CN" altLang="en-US" sz="2000" dirty="0"/>
              <a:t>中的字经有限次</a:t>
            </a:r>
            <a:r>
              <a:rPr lang="zh-CN" altLang="en-US" sz="2000" dirty="0">
                <a:solidFill>
                  <a:srgbClr val="0000FF"/>
                </a:solidFill>
              </a:rPr>
              <a:t>连接</a:t>
            </a:r>
            <a:r>
              <a:rPr lang="zh-CN" altLang="en-US" sz="2000" dirty="0"/>
              <a:t>而成的。</a:t>
            </a:r>
            <a:endParaRPr lang="zh-CN" altLang="en-US" sz="2000" dirty="0"/>
          </a:p>
        </p:txBody>
      </p:sp>
      <p:cxnSp>
        <p:nvCxnSpPr>
          <p:cNvPr id="4" name="直接连接符 3"/>
          <p:cNvCxnSpPr/>
          <p:nvPr/>
        </p:nvCxnSpPr>
        <p:spPr>
          <a:xfrm>
            <a:off x="1042988" y="3573463"/>
            <a:ext cx="2736850" cy="0"/>
          </a:xfrm>
          <a:prstGeom prst="line">
            <a:avLst/>
          </a:prstGeom>
          <a:ln w="22225" cap="flat" cmpd="sng">
            <a:solidFill>
              <a:srgbClr val="FF0000"/>
            </a:solidFill>
            <a:prstDash val="solid"/>
            <a:round/>
            <a:headEnd type="none" w="med" len="med"/>
            <a:tailEnd type="none" w="med" len="med"/>
          </a:ln>
        </p:spPr>
      </p:cxnSp>
      <p:cxnSp>
        <p:nvCxnSpPr>
          <p:cNvPr id="6" name="直接连接符 5"/>
          <p:cNvCxnSpPr/>
          <p:nvPr/>
        </p:nvCxnSpPr>
        <p:spPr>
          <a:xfrm flipV="1">
            <a:off x="6011863" y="3946525"/>
            <a:ext cx="215900" cy="360363"/>
          </a:xfrm>
          <a:prstGeom prst="line">
            <a:avLst/>
          </a:prstGeom>
          <a:ln w="9525" cap="flat" cmpd="sng">
            <a:solidFill>
              <a:srgbClr val="FF0000"/>
            </a:solidFill>
            <a:prstDash val="solid"/>
            <a:round/>
            <a:headEnd type="none" w="med" len="med"/>
            <a:tailEnd type="none" w="med" len="med"/>
          </a:ln>
        </p:spPr>
      </p:cxnSp>
      <p:sp>
        <p:nvSpPr>
          <p:cNvPr id="7" name="矩形 6"/>
          <p:cNvSpPr/>
          <p:nvPr/>
        </p:nvSpPr>
        <p:spPr>
          <a:xfrm>
            <a:off x="5508625" y="3576638"/>
            <a:ext cx="1568450" cy="369887"/>
          </a:xfrm>
          <a:prstGeom prst="rect">
            <a:avLst/>
          </a:prstGeom>
          <a:noFill/>
          <a:ln w="9525">
            <a:noFill/>
          </a:ln>
        </p:spPr>
        <p:txBody>
          <a:bodyPr wrap="none" anchor="t" anchorCtr="0">
            <a:spAutoFit/>
          </a:bodyPr>
          <a:p>
            <a:r>
              <a:rPr lang="en-US" altLang="zh-CN" sz="1800" dirty="0">
                <a:solidFill>
                  <a:srgbClr val="FF0000"/>
                </a:solidFill>
                <a:latin typeface="Times New Roman" panose="02020603050405020304" pitchFamily="18" charset="0"/>
                <a:ea typeface="宋体" panose="02010600030101010101" pitchFamily="2" charset="-122"/>
              </a:rPr>
              <a:t>v</a:t>
            </a:r>
            <a:r>
              <a:rPr lang="zh-CN" altLang="en-US" sz="1800" dirty="0">
                <a:solidFill>
                  <a:srgbClr val="FF0000"/>
                </a:solidFill>
                <a:latin typeface="Times New Roman" panose="02020603050405020304" pitchFamily="18" charset="0"/>
                <a:ea typeface="宋体" panose="02010600030101010101" pitchFamily="2" charset="-122"/>
              </a:rPr>
              <a:t>自身的</a:t>
            </a:r>
            <a:r>
              <a:rPr lang="en-US" altLang="zh-CN" sz="1800" dirty="0">
                <a:solidFill>
                  <a:srgbClr val="FF0000"/>
                </a:solidFill>
                <a:latin typeface="Times New Roman" panose="02020603050405020304" pitchFamily="18" charset="0"/>
                <a:ea typeface="宋体" panose="02010600030101010101" pitchFamily="2" charset="-122"/>
              </a:rPr>
              <a:t>n</a:t>
            </a:r>
            <a:r>
              <a:rPr lang="zh-CN" altLang="en-US" sz="1800" dirty="0">
                <a:solidFill>
                  <a:srgbClr val="FF0000"/>
                </a:solidFill>
                <a:latin typeface="Times New Roman" panose="02020603050405020304" pitchFamily="18" charset="0"/>
                <a:ea typeface="宋体" panose="02010600030101010101" pitchFamily="2" charset="-122"/>
              </a:rPr>
              <a:t>次积</a:t>
            </a:r>
            <a:endParaRPr lang="en-US" altLang="zh-CN" sz="1800" dirty="0">
              <a:solidFill>
                <a:srgbClr val="FF0000"/>
              </a:solidFill>
              <a:latin typeface="Times New Roman" panose="02020603050405020304" pitchFamily="18" charset="0"/>
              <a:ea typeface="宋体" panose="02010600030101010101" pitchFamily="2" charset="-122"/>
            </a:endParaRPr>
          </a:p>
        </p:txBody>
      </p:sp>
      <p:cxnSp>
        <p:nvCxnSpPr>
          <p:cNvPr id="10" name="直接连接符 9"/>
          <p:cNvCxnSpPr/>
          <p:nvPr/>
        </p:nvCxnSpPr>
        <p:spPr>
          <a:xfrm flipV="1">
            <a:off x="7653338" y="3946525"/>
            <a:ext cx="215900" cy="360363"/>
          </a:xfrm>
          <a:prstGeom prst="line">
            <a:avLst/>
          </a:prstGeom>
          <a:ln w="9525" cap="flat" cmpd="sng">
            <a:solidFill>
              <a:srgbClr val="FF0000"/>
            </a:solidFill>
            <a:prstDash val="solid"/>
            <a:round/>
            <a:headEnd type="none" w="med" len="med"/>
            <a:tailEnd type="none" w="med" len="med"/>
          </a:ln>
        </p:spPr>
      </p:cxnSp>
      <p:sp>
        <p:nvSpPr>
          <p:cNvPr id="11" name="矩形 10"/>
          <p:cNvSpPr/>
          <p:nvPr/>
        </p:nvSpPr>
        <p:spPr>
          <a:xfrm>
            <a:off x="7653338" y="3576638"/>
            <a:ext cx="646112" cy="369887"/>
          </a:xfrm>
          <a:prstGeom prst="rect">
            <a:avLst/>
          </a:prstGeom>
          <a:noFill/>
          <a:ln w="9525">
            <a:noFill/>
          </a:ln>
        </p:spPr>
        <p:txBody>
          <a:bodyPr wrap="none" anchor="t" anchorCtr="0">
            <a:spAutoFit/>
          </a:bodyPr>
          <a:p>
            <a:r>
              <a:rPr lang="zh-CN" altLang="en-US" sz="1800" dirty="0">
                <a:solidFill>
                  <a:srgbClr val="FF0000"/>
                </a:solidFill>
                <a:latin typeface="Times New Roman" panose="02020603050405020304" pitchFamily="18" charset="0"/>
                <a:ea typeface="宋体" panose="02010600030101010101" pitchFamily="2" charset="-122"/>
              </a:rPr>
              <a:t>规定</a:t>
            </a:r>
            <a:endParaRPr lang="en-US" altLang="zh-CN" sz="1800" dirty="0">
              <a:solidFill>
                <a:srgbClr val="FF0000"/>
              </a:solidFill>
              <a:latin typeface="Times New Roman" panose="02020603050405020304" pitchFamily="18" charset="0"/>
              <a:ea typeface="宋体" panose="02010600030101010101" pitchFamily="2" charset="-122"/>
            </a:endParaRPr>
          </a:p>
        </p:txBody>
      </p:sp>
      <p:pic>
        <p:nvPicPr>
          <p:cNvPr id="28676" name="Picture 4"/>
          <p:cNvPicPr>
            <a:picLocks noChangeAspect="1"/>
          </p:cNvPicPr>
          <p:nvPr/>
        </p:nvPicPr>
        <p:blipFill>
          <a:blip r:embed="rId1"/>
          <a:stretch>
            <a:fillRect/>
          </a:stretch>
        </p:blipFill>
        <p:spPr>
          <a:xfrm>
            <a:off x="1550988" y="5822950"/>
            <a:ext cx="2660650" cy="1062038"/>
          </a:xfrm>
          <a:prstGeom prst="rect">
            <a:avLst/>
          </a:prstGeom>
          <a:noFill/>
          <a:ln w="9525">
            <a:noFill/>
          </a:ln>
        </p:spPr>
      </p:pic>
      <p:pic>
        <p:nvPicPr>
          <p:cNvPr id="28677" name="Picture 5"/>
          <p:cNvPicPr>
            <a:picLocks noChangeAspect="1"/>
          </p:cNvPicPr>
          <p:nvPr/>
        </p:nvPicPr>
        <p:blipFill>
          <a:blip r:embed="rId2"/>
          <a:stretch>
            <a:fillRect/>
          </a:stretch>
        </p:blipFill>
        <p:spPr>
          <a:xfrm>
            <a:off x="4678363" y="5837238"/>
            <a:ext cx="1549400" cy="10207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8676"/>
                                        </p:tgtEl>
                                        <p:attrNameLst>
                                          <p:attrName>style.visibility</p:attrName>
                                        </p:attrNameLst>
                                      </p:cBhvr>
                                      <p:to>
                                        <p:strVal val="visible"/>
                                      </p:to>
                                    </p:set>
                                    <p:animEffect transition="in" filter="wipe(down)">
                                      <p:cBhvr>
                                        <p:cTn id="24" dur="500"/>
                                        <p:tgtEl>
                                          <p:spTgt spid="28676"/>
                                        </p:tgtEl>
                                      </p:cBhvr>
                                    </p:animEffect>
                                  </p:childTnLst>
                                </p:cTn>
                              </p:par>
                              <p:par>
                                <p:cTn id="25" presetID="22" presetClass="entr" presetSubtype="4" fill="hold" nodeType="withEffect">
                                  <p:stCondLst>
                                    <p:cond delay="0"/>
                                  </p:stCondLst>
                                  <p:childTnLst>
                                    <p:set>
                                      <p:cBhvr>
                                        <p:cTn id="26" dur="1" fill="hold">
                                          <p:stCondLst>
                                            <p:cond delay="0"/>
                                          </p:stCondLst>
                                        </p:cTn>
                                        <p:tgtEl>
                                          <p:spTgt spid="28677"/>
                                        </p:tgtEl>
                                        <p:attrNameLst>
                                          <p:attrName>style.visibility</p:attrName>
                                        </p:attrNameLst>
                                      </p:cBhvr>
                                      <p:to>
                                        <p:strVal val="visible"/>
                                      </p:to>
                                    </p:set>
                                    <p:animEffect transition="in" filter="wipe(down)">
                                      <p:cBhvr>
                                        <p:cTn id="2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latin typeface="宋体" panose="02010600030101010101" pitchFamily="2" charset="-122"/>
              </a:rPr>
              <a:t>上下文无关文法</a:t>
            </a:r>
            <a:r>
              <a:rPr lang="zh-CN" altLang="en-US" dirty="0"/>
              <a:t> </a:t>
            </a:r>
            <a:endParaRPr lang="zh-CN" altLang="en-US" dirty="0"/>
          </a:p>
        </p:txBody>
      </p:sp>
      <p:sp>
        <p:nvSpPr>
          <p:cNvPr id="38915" name="Rectangle 3"/>
          <p:cNvSpPr>
            <a:spLocks noGrp="1" noChangeArrowheads="1"/>
          </p:cNvSpPr>
          <p:nvPr>
            <p:ph idx="1"/>
          </p:nvPr>
        </p:nvSpPr>
        <p:spPr>
          <a:xfrm>
            <a:off x="685800" y="1676400"/>
            <a:ext cx="7772400" cy="4419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文法：</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400" b="0" i="0" u="none" strike="noStrike" kern="0" cap="none" spc="0" normalizeH="0" baseline="0" noProof="0" dirty="0" smtClean="0">
                <a:ln>
                  <a:noFill/>
                </a:ln>
                <a:solidFill>
                  <a:srgbClr val="660066"/>
                </a:solidFill>
                <a:effectLst/>
                <a:uLnTx/>
                <a:uFillTx/>
                <a:latin typeface="+mn-lt"/>
                <a:ea typeface="+mn-ea"/>
                <a:cs typeface="+mn-cs"/>
              </a:rPr>
              <a:t>     </a:t>
            </a:r>
            <a:r>
              <a:rPr kumimoji="1" lang="zh-CN" altLang="en-US" sz="2400" b="0" i="0" u="none" strike="noStrike" kern="0" cap="none" spc="0" normalizeH="0" baseline="0" noProof="0" dirty="0" smtClean="0">
                <a:ln>
                  <a:noFill/>
                </a:ln>
                <a:solidFill>
                  <a:schemeClr val="accent2"/>
                </a:solidFill>
                <a:effectLst/>
                <a:uLnTx/>
                <a:uFillTx/>
                <a:latin typeface="+mn-lt"/>
                <a:ea typeface="+mn-ea"/>
                <a:cs typeface="+mn-cs"/>
              </a:rPr>
              <a:t>语言语法结构的</a:t>
            </a:r>
            <a:r>
              <a:rPr kumimoji="1" lang="zh-CN" altLang="en-US" sz="2400" b="0" i="0" u="sng"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rPr>
              <a:t>形式规则</a:t>
            </a:r>
            <a:r>
              <a:rPr kumimoji="1" lang="zh-CN" altLang="en-US" sz="2400" b="0" i="0" u="none" strike="noStrike" kern="0" cap="none" spc="0" normalizeH="0" baseline="0" noProof="0" dirty="0" smtClean="0">
                <a:ln>
                  <a:noFill/>
                </a:ln>
                <a:solidFill>
                  <a:schemeClr val="accent2"/>
                </a:solidFill>
                <a:effectLst/>
                <a:uLnTx/>
                <a:uFillTx/>
                <a:latin typeface="+mn-lt"/>
                <a:ea typeface="+mn-ea"/>
                <a:cs typeface="+mn-cs"/>
              </a:rPr>
              <a:t>（语法规则</a:t>
            </a:r>
            <a:r>
              <a:rPr kumimoji="1" lang="en-US" altLang="zh-CN" sz="2400" b="0"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400" b="0" i="0" u="none" strike="noStrike" kern="0" cap="none" spc="0" normalizeH="0" baseline="0" noProof="0" dirty="0" smtClean="0">
                <a:ln>
                  <a:noFill/>
                </a:ln>
                <a:solidFill>
                  <a:schemeClr val="accent2"/>
                </a:solidFill>
                <a:effectLst/>
                <a:uLnTx/>
                <a:uFillTx/>
                <a:latin typeface="+mn-lt"/>
                <a:ea typeface="+mn-ea"/>
                <a:cs typeface="+mn-cs"/>
              </a:rPr>
              <a:t>，是理解、分析和翻译的依据：</a:t>
            </a:r>
            <a:endParaRPr kumimoji="1" lang="zh-CN" altLang="en-US" sz="2400" b="0"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400" b="0" i="0" u="none" strike="noStrike" kern="0" cap="none" spc="0" normalizeH="0" baseline="0" noProof="0" dirty="0" smtClean="0">
                <a:ln>
                  <a:noFill/>
                </a:ln>
                <a:solidFill>
                  <a:srgbClr val="660066"/>
                </a:solidFill>
                <a:effectLst/>
                <a:uLnTx/>
                <a:uFillTx/>
                <a:latin typeface="+mn-lt"/>
                <a:ea typeface="+mn-ea"/>
                <a:cs typeface="+mn-cs"/>
              </a:rPr>
              <a:t>     </a:t>
            </a:r>
            <a:r>
              <a:rPr kumimoji="1" lang="zh-CN" altLang="en-US" sz="1600" b="0" i="0" u="none" strike="noStrike" kern="0" cap="none" spc="0" normalizeH="0" baseline="0" noProof="0" dirty="0" smtClean="0">
                <a:ln>
                  <a:noFill/>
                </a:ln>
                <a:solidFill>
                  <a:srgbClr val="660066"/>
                </a:solidFill>
                <a:effectLst/>
                <a:uLnTx/>
                <a:uFillTx/>
                <a:latin typeface="+mn-lt"/>
                <a:ea typeface="+mn-ea"/>
                <a:cs typeface="+mn-cs"/>
              </a:rPr>
              <a:t>南京市长江大桥     武汉市长江大桥   重庆市长江大桥      诞生于 </a:t>
            </a:r>
            <a:r>
              <a:rPr kumimoji="1" lang="en-US" altLang="zh-CN" sz="1600" b="0" i="0" u="none" strike="noStrike" kern="0" cap="none" spc="0" normalizeH="0" baseline="0" noProof="0" dirty="0" smtClean="0">
                <a:ln>
                  <a:noFill/>
                </a:ln>
                <a:solidFill>
                  <a:srgbClr val="660066"/>
                </a:solidFill>
                <a:effectLst/>
                <a:uLnTx/>
                <a:uFillTx/>
                <a:latin typeface="+mn-lt"/>
                <a:ea typeface="+mn-ea"/>
                <a:cs typeface="+mn-cs"/>
              </a:rPr>
              <a:t>1968</a:t>
            </a:r>
            <a:r>
              <a:rPr kumimoji="1" lang="zh-CN" altLang="en-US" sz="1600" b="0" i="0" u="none" strike="noStrike" kern="0" cap="none" spc="0" normalizeH="0" baseline="0" noProof="0" dirty="0" smtClean="0">
                <a:ln>
                  <a:noFill/>
                </a:ln>
                <a:solidFill>
                  <a:srgbClr val="660066"/>
                </a:solidFill>
                <a:effectLst/>
                <a:uLnTx/>
                <a:uFillTx/>
                <a:latin typeface="+mn-lt"/>
                <a:ea typeface="+mn-ea"/>
                <a:cs typeface="+mn-cs"/>
              </a:rPr>
              <a:t>年 </a:t>
            </a:r>
            <a:endParaRPr kumimoji="1" lang="zh-CN" altLang="en-US" sz="1600" b="0" i="0" u="none" strike="noStrike" kern="0" cap="none" spc="0" normalizeH="0" baseline="0" noProof="0" dirty="0" smtClean="0">
              <a:ln>
                <a:noFill/>
              </a:ln>
              <a:solidFill>
                <a:srgbClr val="66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0" i="0" u="none" strike="noStrike" kern="0" cap="none" spc="0" normalizeH="0" baseline="0" noProof="0" dirty="0" smtClean="0">
                <a:ln>
                  <a:noFill/>
                </a:ln>
                <a:solidFill>
                  <a:schemeClr val="tx2"/>
                </a:solidFill>
                <a:effectLst/>
                <a:uLnTx/>
                <a:uFillTx/>
                <a:latin typeface="+mn-lt"/>
                <a:ea typeface="+mn-ea"/>
                <a:cs typeface="+mn-cs"/>
              </a:rPr>
              <a:t>上下文无关文法</a:t>
            </a:r>
            <a:r>
              <a:rPr kumimoji="1" lang="en-US" altLang="zh-CN" sz="3200" b="0" i="0" u="none" strike="noStrike" kern="0" cap="none" spc="0" normalizeH="0" baseline="0" noProof="0" dirty="0" smtClean="0">
                <a:ln>
                  <a:noFill/>
                </a:ln>
                <a:solidFill>
                  <a:schemeClr val="tx2"/>
                </a:solidFill>
                <a:effectLst/>
                <a:uLnTx/>
                <a:uFillTx/>
                <a:latin typeface="+mn-lt"/>
                <a:ea typeface="+mn-ea"/>
                <a:cs typeface="+mn-cs"/>
              </a:rPr>
              <a:t>:</a:t>
            </a:r>
            <a:endParaRPr kumimoji="1" lang="en-US" altLang="zh-CN"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3200" b="0" i="0" u="none" strike="noStrike" kern="0" cap="none" spc="0" normalizeH="0" baseline="0" noProof="0" dirty="0" smtClean="0">
                <a:ln>
                  <a:noFill/>
                </a:ln>
                <a:solidFill>
                  <a:schemeClr val="tx2"/>
                </a:solidFill>
                <a:effectLst/>
                <a:uLnTx/>
                <a:uFillTx/>
                <a:latin typeface="+mn-lt"/>
                <a:ea typeface="+mn-ea"/>
                <a:cs typeface="+mn-cs"/>
              </a:rPr>
              <a:t>    </a:t>
            </a:r>
            <a:r>
              <a:rPr kumimoji="1" lang="zh-CN" altLang="en-US" sz="2400" b="0" i="0" u="sng" strike="noStrike" kern="0" cap="none" spc="0" normalizeH="0" baseline="0" noProof="0" dirty="0" smtClean="0">
                <a:ln>
                  <a:noFill/>
                </a:ln>
                <a:solidFill>
                  <a:srgbClr val="FF0000"/>
                </a:solidFill>
                <a:effectLst/>
                <a:uLnTx/>
                <a:uFillTx/>
                <a:latin typeface="+mn-lt"/>
                <a:ea typeface="+mn-ea"/>
                <a:cs typeface="+mn-cs"/>
              </a:rPr>
              <a:t>该文法定义的语法单位独立于其出现的环境</a:t>
            </a:r>
            <a:endParaRPr kumimoji="1" lang="zh-CN" altLang="en-US" sz="2400" b="0" i="0" u="sng"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smtClean="0">
                <a:ln>
                  <a:noFill/>
                </a:ln>
                <a:solidFill>
                  <a:srgbClr val="660066"/>
                </a:solidFill>
                <a:effectLst/>
                <a:uLnTx/>
                <a:uFillTx/>
                <a:latin typeface="+mn-lt"/>
                <a:ea typeface="+mn-ea"/>
                <a:cs typeface="+mn-cs"/>
              </a:rPr>
              <a:t>    </a:t>
            </a:r>
            <a:r>
              <a:rPr kumimoji="1" lang="en-US" altLang="zh-CN" sz="3200" b="0" i="0" u="none" strike="noStrike" kern="0" cap="none" spc="0" normalizeH="0" baseline="0" noProof="0" dirty="0" smtClean="0">
                <a:ln>
                  <a:noFill/>
                </a:ln>
                <a:solidFill>
                  <a:srgbClr val="660066"/>
                </a:solidFill>
                <a:effectLst/>
                <a:uLnTx/>
                <a:uFillTx/>
                <a:latin typeface="+mn-lt"/>
                <a:ea typeface="+mn-ea"/>
                <a:cs typeface="+mn-cs"/>
              </a:rPr>
              <a:t>You give me a surprise</a:t>
            </a:r>
            <a:endParaRPr kumimoji="1" lang="en-US" altLang="zh-CN" sz="3200" b="0" i="0" u="none" strike="noStrike" kern="0" cap="none" spc="0" normalizeH="0" baseline="0" noProof="0" dirty="0" smtClean="0">
              <a:ln>
                <a:noFill/>
              </a:ln>
              <a:solidFill>
                <a:srgbClr val="660066"/>
              </a:solidFill>
              <a:effectLst/>
              <a:uLnTx/>
              <a:uFillTx/>
              <a:latin typeface="+mn-lt"/>
              <a:ea typeface="+mn-ea"/>
              <a:cs typeface="+mn-cs"/>
            </a:endParaRPr>
          </a:p>
        </p:txBody>
      </p:sp>
      <p:sp>
        <p:nvSpPr>
          <p:cNvPr id="2" name="矩形 1"/>
          <p:cNvSpPr/>
          <p:nvPr/>
        </p:nvSpPr>
        <p:spPr>
          <a:xfrm>
            <a:off x="1116013" y="5949950"/>
            <a:ext cx="7127875"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dk1"/>
                </a:solidFill>
                <a:effectLst/>
                <a:uLnTx/>
                <a:uFillTx/>
                <a:latin typeface="+mn-lt"/>
                <a:ea typeface="+mn-ea"/>
                <a:cs typeface="+mn-cs"/>
              </a:rPr>
              <a:t>不一定适合所有自然语言，但对于程序设计语言基本够用</a:t>
            </a:r>
            <a:endParaRPr kumimoji="1" lang="zh-CN" altLang="en-US" sz="2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xfrm>
            <a:off x="685800" y="609600"/>
            <a:ext cx="7772400" cy="7620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 </a:t>
            </a:r>
            <a:br>
              <a:rPr lang="zh-CN" altLang="en-US" sz="3600" u="sng" dirty="0">
                <a:solidFill>
                  <a:srgbClr val="FF0000"/>
                </a:solidFill>
                <a:latin typeface="宋体" panose="02010600030101010101" pitchFamily="2" charset="-122"/>
              </a:rPr>
            </a:br>
            <a:r>
              <a:rPr lang="en-US" altLang="zh-CN" sz="3600" dirty="0">
                <a:solidFill>
                  <a:srgbClr val="660066"/>
                </a:solidFill>
              </a:rPr>
              <a:t>You give me a surprise</a:t>
            </a:r>
            <a:endParaRPr lang="en-US" altLang="zh-CN" sz="3600" dirty="0">
              <a:solidFill>
                <a:srgbClr val="660066"/>
              </a:solidFill>
            </a:endParaRPr>
          </a:p>
        </p:txBody>
      </p:sp>
      <p:sp>
        <p:nvSpPr>
          <p:cNvPr id="91138" name="Rectangle 3"/>
          <p:cNvSpPr>
            <a:spLocks noGrp="1"/>
          </p:cNvSpPr>
          <p:nvPr>
            <p:ph type="body" sz="half" idx="1"/>
          </p:nvPr>
        </p:nvSpPr>
        <p:spPr>
          <a:xfrm>
            <a:off x="685800" y="1981200"/>
            <a:ext cx="2895600" cy="4114800"/>
          </a:xfrm>
        </p:spPr>
        <p:txBody>
          <a:bodyPr vert="horz" wrap="square" lIns="91440" tIns="45720" rIns="91440" bIns="45720" anchor="t" anchorCtr="0"/>
          <a:p>
            <a:pPr eaLnBrk="1" hangingPunct="1">
              <a:lnSpc>
                <a:spcPct val="90000"/>
              </a:lnSpc>
              <a:buClrTx/>
              <a:buSzTx/>
              <a:buFontTx/>
              <a:buNone/>
            </a:pPr>
            <a:r>
              <a:rPr lang="zh-CN" altLang="en-US" sz="2000" b="1" dirty="0"/>
              <a:t>句子</a:t>
            </a:r>
            <a:r>
              <a:rPr lang="zh-CN" altLang="en-US" sz="2000" b="1" dirty="0">
                <a:solidFill>
                  <a:schemeClr val="accent2"/>
                </a:solidFill>
              </a:rPr>
              <a:t>→</a:t>
            </a:r>
            <a:r>
              <a:rPr lang="zh-CN" altLang="en-US" sz="2000" b="1" dirty="0"/>
              <a:t>主语 谓语 </a:t>
            </a:r>
            <a:endParaRPr lang="zh-CN" altLang="en-US" sz="2000" b="1" dirty="0"/>
          </a:p>
          <a:p>
            <a:pPr eaLnBrk="1" hangingPunct="1">
              <a:lnSpc>
                <a:spcPct val="90000"/>
              </a:lnSpc>
              <a:buClrTx/>
              <a:buSzTx/>
              <a:buFontTx/>
              <a:buNone/>
            </a:pPr>
            <a:r>
              <a:rPr lang="zh-CN" altLang="en-US" sz="2000" b="1" dirty="0"/>
              <a:t>         间接宾语 直接宾语</a:t>
            </a:r>
            <a:endParaRPr lang="zh-CN" altLang="en-US" sz="2000" b="1" dirty="0"/>
          </a:p>
          <a:p>
            <a:pPr eaLnBrk="1" hangingPunct="1">
              <a:lnSpc>
                <a:spcPct val="90000"/>
              </a:lnSpc>
              <a:buClrTx/>
              <a:buSzTx/>
              <a:buFontTx/>
              <a:buNone/>
            </a:pPr>
            <a:r>
              <a:rPr lang="zh-CN" altLang="en-US" sz="2000" b="1" dirty="0"/>
              <a:t>主语</a:t>
            </a:r>
            <a:r>
              <a:rPr lang="zh-CN" altLang="en-US" sz="2000" b="1" dirty="0">
                <a:solidFill>
                  <a:schemeClr val="accent2"/>
                </a:solidFill>
              </a:rPr>
              <a:t>→</a:t>
            </a:r>
            <a:r>
              <a:rPr lang="zh-CN" altLang="en-US" sz="2000" b="1" dirty="0"/>
              <a:t>代词</a:t>
            </a:r>
            <a:endParaRPr lang="zh-CN" altLang="en-US" sz="2000" b="1" dirty="0"/>
          </a:p>
          <a:p>
            <a:pPr eaLnBrk="1" hangingPunct="1">
              <a:lnSpc>
                <a:spcPct val="90000"/>
              </a:lnSpc>
              <a:buClrTx/>
              <a:buSzTx/>
              <a:buFontTx/>
              <a:buNone/>
            </a:pPr>
            <a:r>
              <a:rPr lang="zh-CN" altLang="en-US" sz="2000" b="1" dirty="0"/>
              <a:t>谓语</a:t>
            </a:r>
            <a:r>
              <a:rPr lang="zh-CN" altLang="en-US" sz="2000" b="1" dirty="0">
                <a:solidFill>
                  <a:schemeClr val="accent2"/>
                </a:solidFill>
              </a:rPr>
              <a:t>→</a:t>
            </a:r>
            <a:r>
              <a:rPr lang="zh-CN" altLang="en-US" sz="2000" b="1" dirty="0"/>
              <a:t>动词</a:t>
            </a:r>
            <a:endParaRPr lang="zh-CN" altLang="en-US" sz="2000" b="1" dirty="0"/>
          </a:p>
          <a:p>
            <a:pPr eaLnBrk="1" hangingPunct="1">
              <a:lnSpc>
                <a:spcPct val="90000"/>
              </a:lnSpc>
              <a:buClrTx/>
              <a:buSzTx/>
              <a:buFontTx/>
              <a:buNone/>
            </a:pPr>
            <a:r>
              <a:rPr lang="zh-CN" altLang="en-US" sz="2000" b="1" dirty="0"/>
              <a:t>间接宾语</a:t>
            </a:r>
            <a:r>
              <a:rPr lang="zh-CN" altLang="en-US" sz="2000" b="1" dirty="0">
                <a:solidFill>
                  <a:schemeClr val="accent2"/>
                </a:solidFill>
              </a:rPr>
              <a:t>→</a:t>
            </a:r>
            <a:r>
              <a:rPr lang="zh-CN" altLang="en-US" sz="2000" b="1" dirty="0"/>
              <a:t>代词</a:t>
            </a:r>
            <a:endParaRPr lang="zh-CN" altLang="en-US" sz="2000" b="1" dirty="0"/>
          </a:p>
          <a:p>
            <a:pPr eaLnBrk="1" hangingPunct="1">
              <a:lnSpc>
                <a:spcPct val="90000"/>
              </a:lnSpc>
              <a:buClrTx/>
              <a:buSzTx/>
              <a:buFontTx/>
              <a:buNone/>
            </a:pPr>
            <a:r>
              <a:rPr lang="zh-CN" altLang="en-US" sz="2000" b="1" dirty="0"/>
              <a:t>直接宾语</a:t>
            </a:r>
            <a:r>
              <a:rPr lang="zh-CN" altLang="en-US" sz="2000" b="1" dirty="0">
                <a:solidFill>
                  <a:schemeClr val="accent2"/>
                </a:solidFill>
              </a:rPr>
              <a:t>→</a:t>
            </a:r>
            <a:r>
              <a:rPr lang="zh-CN" altLang="en-US" sz="2000" b="1" dirty="0"/>
              <a:t>冠词 名词</a:t>
            </a:r>
            <a:endParaRPr lang="zh-CN" altLang="en-US" sz="2000" b="1" dirty="0"/>
          </a:p>
          <a:p>
            <a:pPr eaLnBrk="1" hangingPunct="1">
              <a:lnSpc>
                <a:spcPct val="90000"/>
              </a:lnSpc>
              <a:buClrTx/>
              <a:buSzTx/>
              <a:buFontTx/>
              <a:buNone/>
            </a:pPr>
            <a:r>
              <a:rPr lang="zh-CN" altLang="en-US" sz="2000" b="1" dirty="0"/>
              <a:t>代词</a:t>
            </a:r>
            <a:r>
              <a:rPr lang="zh-CN" altLang="en-US" sz="2000" b="1" dirty="0">
                <a:solidFill>
                  <a:schemeClr val="accent2"/>
                </a:solidFill>
              </a:rPr>
              <a:t>→</a:t>
            </a:r>
            <a:r>
              <a:rPr lang="en-US" altLang="zh-CN" sz="2000" b="1" dirty="0"/>
              <a:t>you  | me</a:t>
            </a:r>
            <a:endParaRPr lang="en-US" altLang="zh-CN" sz="2000" b="1" dirty="0"/>
          </a:p>
          <a:p>
            <a:pPr eaLnBrk="1" hangingPunct="1">
              <a:lnSpc>
                <a:spcPct val="90000"/>
              </a:lnSpc>
              <a:buClrTx/>
              <a:buSzTx/>
              <a:buFontTx/>
              <a:buNone/>
            </a:pPr>
            <a:r>
              <a:rPr lang="zh-CN" altLang="en-US" sz="2000" b="1" dirty="0"/>
              <a:t>名词</a:t>
            </a:r>
            <a:r>
              <a:rPr lang="zh-CN" altLang="en-US" sz="2000" b="1" dirty="0">
                <a:solidFill>
                  <a:schemeClr val="accent2"/>
                </a:solidFill>
              </a:rPr>
              <a:t>→</a:t>
            </a:r>
            <a:r>
              <a:rPr lang="en-US" altLang="zh-CN" sz="2000" b="1" dirty="0"/>
              <a:t>surprise</a:t>
            </a:r>
            <a:endParaRPr lang="en-US" altLang="zh-CN" sz="2000" b="1" dirty="0"/>
          </a:p>
          <a:p>
            <a:pPr eaLnBrk="1" hangingPunct="1">
              <a:lnSpc>
                <a:spcPct val="90000"/>
              </a:lnSpc>
              <a:buClrTx/>
              <a:buSzTx/>
              <a:buFontTx/>
              <a:buNone/>
            </a:pPr>
            <a:r>
              <a:rPr lang="zh-CN" altLang="en-US" sz="2000" b="1" dirty="0"/>
              <a:t>动词</a:t>
            </a:r>
            <a:r>
              <a:rPr lang="zh-CN" altLang="en-US" sz="2000" b="1" dirty="0">
                <a:solidFill>
                  <a:schemeClr val="accent2"/>
                </a:solidFill>
              </a:rPr>
              <a:t>→</a:t>
            </a:r>
            <a:r>
              <a:rPr lang="en-US" altLang="zh-CN" sz="2000" b="1" dirty="0"/>
              <a:t>give</a:t>
            </a:r>
            <a:endParaRPr lang="en-US" altLang="zh-CN" sz="2000" b="1" dirty="0"/>
          </a:p>
          <a:p>
            <a:pPr eaLnBrk="1" hangingPunct="1">
              <a:lnSpc>
                <a:spcPct val="90000"/>
              </a:lnSpc>
              <a:buClrTx/>
              <a:buSzTx/>
              <a:buFontTx/>
              <a:buNone/>
            </a:pPr>
            <a:r>
              <a:rPr lang="zh-CN" altLang="en-US" sz="2000" b="1" dirty="0"/>
              <a:t>冠词</a:t>
            </a:r>
            <a:r>
              <a:rPr lang="zh-CN" altLang="en-US" sz="2000" b="1" dirty="0">
                <a:solidFill>
                  <a:schemeClr val="accent2"/>
                </a:solidFill>
              </a:rPr>
              <a:t>→</a:t>
            </a:r>
            <a:r>
              <a:rPr lang="en-US" altLang="zh-CN" sz="2000" b="1" dirty="0"/>
              <a:t>a | the </a:t>
            </a:r>
            <a:endParaRPr lang="en-US" altLang="zh-CN" sz="2000" b="1" dirty="0"/>
          </a:p>
          <a:p>
            <a:pPr eaLnBrk="1" hangingPunct="1">
              <a:lnSpc>
                <a:spcPct val="90000"/>
              </a:lnSpc>
              <a:buClrTx/>
              <a:buSzTx/>
              <a:buFontTx/>
              <a:buNone/>
            </a:pPr>
            <a:r>
              <a:rPr lang="en-US" altLang="zh-CN" sz="2800" dirty="0"/>
              <a:t> </a:t>
            </a:r>
            <a:endParaRPr lang="en-US" altLang="zh-CN" sz="2800" dirty="0"/>
          </a:p>
        </p:txBody>
      </p:sp>
      <p:sp>
        <p:nvSpPr>
          <p:cNvPr id="91139" name="Rectangle 5"/>
          <p:cNvSpPr/>
          <p:nvPr/>
        </p:nvSpPr>
        <p:spPr>
          <a:xfrm>
            <a:off x="3810000" y="2006600"/>
            <a:ext cx="4648200" cy="3252788"/>
          </a:xfrm>
          <a:prstGeom prst="rect">
            <a:avLst/>
          </a:prstGeom>
          <a:noFill/>
          <a:ln w="9525">
            <a:noFill/>
          </a:ln>
        </p:spPr>
        <p:txBody>
          <a:bodyPr anchor="t" anchorCtr="0">
            <a:spAutoFit/>
          </a:bodyPr>
          <a:p>
            <a:r>
              <a:rPr lang="zh-CN" altLang="en-US" sz="2100" b="1" dirty="0">
                <a:latin typeface="Times New Roman" panose="02020603050405020304" pitchFamily="18" charset="0"/>
                <a:ea typeface="宋体" panose="02010600030101010101" pitchFamily="2" charset="-122"/>
              </a:rPr>
              <a:t>句子</a:t>
            </a:r>
            <a:r>
              <a:rPr lang="zh-CN" altLang="en-US" sz="2100" b="1" dirty="0">
                <a:solidFill>
                  <a:schemeClr val="accent2"/>
                </a:solidFill>
                <a:latin typeface="Times New Roman" panose="02020603050405020304" pitchFamily="18" charset="0"/>
                <a:ea typeface="宋体" panose="02010600030101010101" pitchFamily="2" charset="-122"/>
              </a:rPr>
              <a:t>→</a:t>
            </a:r>
            <a:r>
              <a:rPr lang="zh-CN" altLang="en-US" sz="2100" b="1" dirty="0">
                <a:latin typeface="Times New Roman" panose="02020603050405020304" pitchFamily="18" charset="0"/>
                <a:ea typeface="宋体" panose="02010600030101010101" pitchFamily="2" charset="-122"/>
              </a:rPr>
              <a:t>主语 谓语 间接宾语 直接宾语</a:t>
            </a:r>
            <a:endParaRPr lang="zh-CN" altLang="en-US" sz="2100" b="1" dirty="0">
              <a:latin typeface="Times New Roman" panose="02020603050405020304" pitchFamily="18" charset="0"/>
              <a:ea typeface="宋体" panose="02010600030101010101" pitchFamily="2" charset="-122"/>
            </a:endParaRPr>
          </a:p>
          <a:p>
            <a:r>
              <a:rPr lang="zh-CN" altLang="en-US" sz="2100" b="1" dirty="0">
                <a:latin typeface="Times New Roman" panose="02020603050405020304" pitchFamily="18" charset="0"/>
                <a:ea typeface="宋体" panose="02010600030101010101" pitchFamily="2" charset="-122"/>
              </a:rPr>
              <a:t>        </a:t>
            </a:r>
            <a:r>
              <a:rPr lang="zh-CN" altLang="en-US" sz="2100" b="1" dirty="0">
                <a:solidFill>
                  <a:schemeClr val="accent2"/>
                </a:solidFill>
                <a:latin typeface="Times New Roman" panose="02020603050405020304" pitchFamily="18" charset="0"/>
                <a:ea typeface="宋体" panose="02010600030101010101" pitchFamily="2" charset="-122"/>
              </a:rPr>
              <a:t>→代词</a:t>
            </a:r>
            <a:r>
              <a:rPr lang="zh-CN" altLang="en-US" sz="2100" b="1" dirty="0">
                <a:latin typeface="Times New Roman" panose="02020603050405020304" pitchFamily="18" charset="0"/>
                <a:ea typeface="宋体" panose="02010600030101010101" pitchFamily="2" charset="-122"/>
              </a:rPr>
              <a:t> 谓语 间接宾语 直接宾语</a:t>
            </a:r>
            <a:endParaRPr lang="zh-CN" altLang="en-US" sz="2100" b="1" dirty="0">
              <a:latin typeface="Times New Roman" panose="02020603050405020304" pitchFamily="18" charset="0"/>
              <a:ea typeface="宋体" panose="02010600030101010101" pitchFamily="2" charset="-122"/>
            </a:endParaRPr>
          </a:p>
          <a:p>
            <a:r>
              <a:rPr lang="zh-CN" altLang="en-US" sz="2100" b="1" dirty="0">
                <a:solidFill>
                  <a:schemeClr val="accent2"/>
                </a:solidFill>
                <a:latin typeface="Times New Roman" panose="02020603050405020304" pitchFamily="18" charset="0"/>
                <a:ea typeface="宋体" panose="02010600030101010101" pitchFamily="2" charset="-122"/>
              </a:rPr>
              <a:t>        →</a:t>
            </a:r>
            <a:r>
              <a:rPr lang="en-US" altLang="zh-CN" sz="2100" b="1" dirty="0">
                <a:solidFill>
                  <a:schemeClr val="accent2"/>
                </a:solidFill>
                <a:latin typeface="Times New Roman" panose="02020603050405020304" pitchFamily="18" charset="0"/>
                <a:ea typeface="宋体" panose="02010600030101010101" pitchFamily="2" charset="-122"/>
              </a:rPr>
              <a:t>you   </a:t>
            </a:r>
            <a:r>
              <a:rPr lang="zh-CN" altLang="en-US" sz="2100" b="1" dirty="0">
                <a:solidFill>
                  <a:schemeClr val="accent2"/>
                </a:solidFill>
                <a:latin typeface="Times New Roman" panose="02020603050405020304" pitchFamily="18" charset="0"/>
                <a:ea typeface="宋体" panose="02010600030101010101" pitchFamily="2" charset="-122"/>
              </a:rPr>
              <a:t>动词</a:t>
            </a:r>
            <a:r>
              <a:rPr lang="zh-CN" altLang="en-US" sz="2100" b="1" dirty="0">
                <a:latin typeface="Times New Roman" panose="02020603050405020304" pitchFamily="18" charset="0"/>
                <a:ea typeface="宋体" panose="02010600030101010101" pitchFamily="2" charset="-122"/>
              </a:rPr>
              <a:t> 间接宾语 直接宾语</a:t>
            </a:r>
            <a:endParaRPr lang="zh-CN" altLang="en-US" sz="2100" b="1" dirty="0">
              <a:latin typeface="Times New Roman" panose="02020603050405020304" pitchFamily="18" charset="0"/>
              <a:ea typeface="宋体" panose="02010600030101010101" pitchFamily="2" charset="-122"/>
            </a:endParaRPr>
          </a:p>
          <a:p>
            <a:r>
              <a:rPr lang="zh-CN" altLang="en-US" sz="2100" dirty="0">
                <a:latin typeface="Times New Roman" panose="02020603050405020304" pitchFamily="18" charset="0"/>
                <a:ea typeface="宋体" panose="02010600030101010101" pitchFamily="2" charset="-122"/>
              </a:rPr>
              <a:t>         </a:t>
            </a:r>
            <a:r>
              <a:rPr lang="zh-CN" altLang="en-US" sz="2100" b="1" dirty="0">
                <a:solidFill>
                  <a:schemeClr val="accent2"/>
                </a:solidFill>
                <a:latin typeface="Times New Roman" panose="02020603050405020304" pitchFamily="18" charset="0"/>
                <a:ea typeface="宋体" panose="02010600030101010101" pitchFamily="2" charset="-122"/>
              </a:rPr>
              <a:t>→</a:t>
            </a:r>
            <a:r>
              <a:rPr lang="en-US" altLang="zh-CN" sz="2100" b="1" dirty="0">
                <a:solidFill>
                  <a:schemeClr val="accent2"/>
                </a:solidFill>
                <a:latin typeface="Times New Roman" panose="02020603050405020304" pitchFamily="18" charset="0"/>
                <a:ea typeface="宋体" panose="02010600030101010101" pitchFamily="2" charset="-122"/>
              </a:rPr>
              <a:t>you   give</a:t>
            </a: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间接宾语 直接宾语</a:t>
            </a:r>
            <a:endParaRPr lang="zh-CN" altLang="en-US" sz="2100" b="1" dirty="0">
              <a:latin typeface="Times New Roman" panose="02020603050405020304" pitchFamily="18" charset="0"/>
              <a:ea typeface="宋体" panose="02010600030101010101" pitchFamily="2" charset="-122"/>
            </a:endParaRPr>
          </a:p>
          <a:p>
            <a:r>
              <a:rPr lang="zh-CN" altLang="en-US" sz="2100" dirty="0">
                <a:latin typeface="Times New Roman" panose="02020603050405020304" pitchFamily="18" charset="0"/>
                <a:ea typeface="宋体" panose="02010600030101010101" pitchFamily="2" charset="-122"/>
              </a:rPr>
              <a:t>         </a:t>
            </a:r>
            <a:r>
              <a:rPr lang="zh-CN" altLang="en-US" sz="2100" b="1" dirty="0">
                <a:solidFill>
                  <a:schemeClr val="accent2"/>
                </a:solidFill>
                <a:latin typeface="Times New Roman" panose="02020603050405020304" pitchFamily="18" charset="0"/>
                <a:ea typeface="宋体" panose="02010600030101010101" pitchFamily="2" charset="-122"/>
              </a:rPr>
              <a:t>→</a:t>
            </a:r>
            <a:r>
              <a:rPr lang="en-US" altLang="zh-CN" sz="2100" b="1" dirty="0">
                <a:solidFill>
                  <a:schemeClr val="accent2"/>
                </a:solidFill>
                <a:latin typeface="Times New Roman" panose="02020603050405020304" pitchFamily="18" charset="0"/>
                <a:ea typeface="宋体" panose="02010600030101010101" pitchFamily="2" charset="-122"/>
              </a:rPr>
              <a:t>you   give  </a:t>
            </a:r>
            <a:r>
              <a:rPr lang="zh-CN" altLang="en-US" sz="2100" b="1" dirty="0">
                <a:solidFill>
                  <a:schemeClr val="accent2"/>
                </a:solidFill>
                <a:latin typeface="Times New Roman" panose="02020603050405020304" pitchFamily="18" charset="0"/>
                <a:ea typeface="宋体" panose="02010600030101010101" pitchFamily="2" charset="-122"/>
              </a:rPr>
              <a:t>代词</a:t>
            </a:r>
            <a:r>
              <a:rPr lang="zh-CN" altLang="en-US" sz="2100" b="1" dirty="0">
                <a:latin typeface="Times New Roman" panose="02020603050405020304" pitchFamily="18" charset="0"/>
                <a:ea typeface="宋体" panose="02010600030101010101" pitchFamily="2" charset="-122"/>
              </a:rPr>
              <a:t>         直接宾语</a:t>
            </a:r>
            <a:endParaRPr lang="zh-CN" altLang="en-US" sz="2100" b="1" dirty="0">
              <a:latin typeface="Times New Roman" panose="02020603050405020304" pitchFamily="18" charset="0"/>
              <a:ea typeface="宋体" panose="02010600030101010101" pitchFamily="2" charset="-122"/>
            </a:endParaRPr>
          </a:p>
          <a:p>
            <a:r>
              <a:rPr lang="zh-CN" altLang="en-US" sz="2100" b="1" dirty="0">
                <a:solidFill>
                  <a:schemeClr val="accent2"/>
                </a:solidFill>
                <a:latin typeface="Times New Roman" panose="02020603050405020304" pitchFamily="18" charset="0"/>
                <a:ea typeface="宋体" panose="02010600030101010101" pitchFamily="2" charset="-122"/>
              </a:rPr>
              <a:t>        →</a:t>
            </a:r>
            <a:r>
              <a:rPr lang="en-US" altLang="zh-CN" sz="2100" b="1" dirty="0">
                <a:solidFill>
                  <a:schemeClr val="accent2"/>
                </a:solidFill>
                <a:latin typeface="Times New Roman" panose="02020603050405020304" pitchFamily="18" charset="0"/>
                <a:ea typeface="宋体" panose="02010600030101010101" pitchFamily="2" charset="-122"/>
              </a:rPr>
              <a:t>you   give  me</a:t>
            </a: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直接宾语</a:t>
            </a:r>
            <a:endParaRPr lang="zh-CN" altLang="en-US" sz="2100" b="1" dirty="0">
              <a:latin typeface="Times New Roman" panose="02020603050405020304" pitchFamily="18" charset="0"/>
              <a:ea typeface="宋体" panose="02010600030101010101" pitchFamily="2" charset="-122"/>
            </a:endParaRPr>
          </a:p>
          <a:p>
            <a:r>
              <a:rPr lang="zh-CN" altLang="en-US" sz="2100" b="1" dirty="0">
                <a:solidFill>
                  <a:schemeClr val="accent2"/>
                </a:solidFill>
                <a:latin typeface="Times New Roman" panose="02020603050405020304" pitchFamily="18" charset="0"/>
                <a:ea typeface="宋体" panose="02010600030101010101" pitchFamily="2" charset="-122"/>
              </a:rPr>
              <a:t>        →</a:t>
            </a:r>
            <a:r>
              <a:rPr lang="en-US" altLang="zh-CN" sz="2100" b="1" dirty="0">
                <a:solidFill>
                  <a:schemeClr val="accent2"/>
                </a:solidFill>
                <a:latin typeface="Times New Roman" panose="02020603050405020304" pitchFamily="18" charset="0"/>
                <a:ea typeface="宋体" panose="02010600030101010101" pitchFamily="2" charset="-122"/>
              </a:rPr>
              <a:t>you   give  me            </a:t>
            </a:r>
            <a:r>
              <a:rPr lang="zh-CN" altLang="en-US" sz="2100" b="1" dirty="0">
                <a:solidFill>
                  <a:schemeClr val="accent2"/>
                </a:solidFill>
                <a:latin typeface="Times New Roman" panose="02020603050405020304" pitchFamily="18" charset="0"/>
                <a:ea typeface="宋体" panose="02010600030101010101" pitchFamily="2" charset="-122"/>
              </a:rPr>
              <a:t>冠词 名词</a:t>
            </a:r>
            <a:endParaRPr lang="zh-CN" altLang="en-US" sz="2100" b="1" dirty="0">
              <a:solidFill>
                <a:schemeClr val="accent2"/>
              </a:solidFill>
              <a:latin typeface="Times New Roman" panose="02020603050405020304" pitchFamily="18" charset="0"/>
              <a:ea typeface="宋体" panose="02010600030101010101" pitchFamily="2" charset="-122"/>
            </a:endParaRPr>
          </a:p>
          <a:p>
            <a:r>
              <a:rPr lang="zh-CN" altLang="en-US" sz="2100" b="1" dirty="0">
                <a:solidFill>
                  <a:schemeClr val="accent2"/>
                </a:solidFill>
                <a:latin typeface="Times New Roman" panose="02020603050405020304" pitchFamily="18" charset="0"/>
                <a:ea typeface="宋体" panose="02010600030101010101" pitchFamily="2" charset="-122"/>
              </a:rPr>
              <a:t>        →</a:t>
            </a:r>
            <a:r>
              <a:rPr lang="en-US" altLang="zh-CN" sz="2100" b="1" dirty="0">
                <a:solidFill>
                  <a:schemeClr val="accent2"/>
                </a:solidFill>
                <a:latin typeface="Times New Roman" panose="02020603050405020304" pitchFamily="18" charset="0"/>
                <a:ea typeface="宋体" panose="02010600030101010101" pitchFamily="2" charset="-122"/>
              </a:rPr>
              <a:t>you   give  me            a</a:t>
            </a: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名词</a:t>
            </a:r>
            <a:endParaRPr lang="zh-CN" altLang="en-US" sz="2100" b="1" dirty="0">
              <a:latin typeface="Times New Roman" panose="02020603050405020304" pitchFamily="18" charset="0"/>
              <a:ea typeface="宋体" panose="02010600030101010101" pitchFamily="2" charset="-122"/>
            </a:endParaRPr>
          </a:p>
          <a:p>
            <a:r>
              <a:rPr lang="zh-CN" altLang="en-US" sz="2100" b="1" dirty="0">
                <a:solidFill>
                  <a:schemeClr val="accent2"/>
                </a:solidFill>
                <a:latin typeface="Times New Roman" panose="02020603050405020304" pitchFamily="18" charset="0"/>
                <a:ea typeface="宋体" panose="02010600030101010101" pitchFamily="2" charset="-122"/>
              </a:rPr>
              <a:t>        →</a:t>
            </a:r>
            <a:r>
              <a:rPr lang="en-US" altLang="zh-CN" sz="2100" b="1" dirty="0">
                <a:solidFill>
                  <a:schemeClr val="accent2"/>
                </a:solidFill>
                <a:latin typeface="Times New Roman" panose="02020603050405020304" pitchFamily="18" charset="0"/>
                <a:ea typeface="宋体" panose="02010600030101010101" pitchFamily="2" charset="-122"/>
              </a:rPr>
              <a:t>you   give  me            a surprise</a:t>
            </a:r>
            <a:endParaRPr lang="en-US" altLang="zh-CN" sz="2100" dirty="0">
              <a:solidFill>
                <a:schemeClr val="accent2"/>
              </a:solidFill>
              <a:latin typeface="Times New Roman" panose="02020603050405020304" pitchFamily="18" charset="0"/>
              <a:ea typeface="宋体" panose="02010600030101010101" pitchFamily="2" charset="-122"/>
            </a:endParaRPr>
          </a:p>
          <a:p>
            <a:r>
              <a:rPr lang="en-US" altLang="zh-CN" sz="1800" dirty="0">
                <a:latin typeface="Times New Roman" panose="02020603050405020304" pitchFamily="18" charset="0"/>
                <a:ea typeface="宋体" panose="02010600030101010101" pitchFamily="2" charset="-122"/>
              </a:rPr>
              <a:t> </a:t>
            </a:r>
            <a:endParaRPr lang="en-US" altLang="zh-CN" sz="1800" dirty="0">
              <a:latin typeface="Times New Roman" panose="02020603050405020304" pitchFamily="18"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a:xfrm>
            <a:off x="685800" y="609600"/>
            <a:ext cx="7772400" cy="7620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 </a:t>
            </a:r>
            <a:br>
              <a:rPr lang="zh-CN" altLang="en-US" sz="3600" u="sng" dirty="0">
                <a:solidFill>
                  <a:srgbClr val="FF0000"/>
                </a:solidFill>
                <a:latin typeface="宋体" panose="02010600030101010101" pitchFamily="2" charset="-122"/>
              </a:rPr>
            </a:br>
            <a:r>
              <a:rPr lang="en-US" altLang="zh-CN" sz="3600" dirty="0">
                <a:solidFill>
                  <a:srgbClr val="660066"/>
                </a:solidFill>
              </a:rPr>
              <a:t>You give me a surprise</a:t>
            </a:r>
            <a:endParaRPr lang="en-US" altLang="zh-CN" sz="3600" dirty="0">
              <a:solidFill>
                <a:srgbClr val="660066"/>
              </a:solidFill>
            </a:endParaRPr>
          </a:p>
        </p:txBody>
      </p:sp>
      <p:sp>
        <p:nvSpPr>
          <p:cNvPr id="93186" name="Rectangle 3"/>
          <p:cNvSpPr>
            <a:spLocks noGrp="1"/>
          </p:cNvSpPr>
          <p:nvPr>
            <p:ph type="body" sz="half" idx="1"/>
          </p:nvPr>
        </p:nvSpPr>
        <p:spPr>
          <a:xfrm>
            <a:off x="685800" y="1981200"/>
            <a:ext cx="2895600" cy="4114800"/>
          </a:xfrm>
        </p:spPr>
        <p:txBody>
          <a:bodyPr vert="horz" wrap="square" lIns="91440" tIns="45720" rIns="91440" bIns="45720" anchor="t" anchorCtr="0"/>
          <a:p>
            <a:pPr eaLnBrk="1" hangingPunct="1">
              <a:lnSpc>
                <a:spcPct val="90000"/>
              </a:lnSpc>
              <a:buClrTx/>
              <a:buSzTx/>
              <a:buFontTx/>
              <a:buNone/>
            </a:pPr>
            <a:r>
              <a:rPr lang="zh-CN" altLang="en-US" sz="2000" b="1" dirty="0"/>
              <a:t>句子</a:t>
            </a:r>
            <a:r>
              <a:rPr lang="zh-CN" altLang="en-US" sz="2000" b="1" dirty="0">
                <a:solidFill>
                  <a:schemeClr val="accent2"/>
                </a:solidFill>
              </a:rPr>
              <a:t>→</a:t>
            </a:r>
            <a:r>
              <a:rPr lang="zh-CN" altLang="en-US" sz="2000" b="1" dirty="0"/>
              <a:t>主语 谓语 </a:t>
            </a:r>
            <a:endParaRPr lang="zh-CN" altLang="en-US" sz="2000" b="1" dirty="0"/>
          </a:p>
          <a:p>
            <a:pPr eaLnBrk="1" hangingPunct="1">
              <a:lnSpc>
                <a:spcPct val="90000"/>
              </a:lnSpc>
              <a:buClrTx/>
              <a:buSzTx/>
              <a:buFontTx/>
              <a:buNone/>
            </a:pPr>
            <a:r>
              <a:rPr lang="zh-CN" altLang="en-US" sz="2000" b="1" dirty="0"/>
              <a:t>         间接宾语 直接宾语</a:t>
            </a:r>
            <a:endParaRPr lang="zh-CN" altLang="en-US" sz="2000" b="1" dirty="0"/>
          </a:p>
          <a:p>
            <a:pPr eaLnBrk="1" hangingPunct="1">
              <a:lnSpc>
                <a:spcPct val="90000"/>
              </a:lnSpc>
              <a:buClrTx/>
              <a:buSzTx/>
              <a:buFontTx/>
              <a:buNone/>
            </a:pPr>
            <a:r>
              <a:rPr lang="zh-CN" altLang="en-US" sz="2000" b="1" dirty="0"/>
              <a:t>主语</a:t>
            </a:r>
            <a:r>
              <a:rPr lang="zh-CN" altLang="en-US" sz="2000" b="1" dirty="0">
                <a:solidFill>
                  <a:schemeClr val="accent2"/>
                </a:solidFill>
              </a:rPr>
              <a:t>→</a:t>
            </a:r>
            <a:r>
              <a:rPr lang="zh-CN" altLang="en-US" sz="2000" b="1" dirty="0"/>
              <a:t>代词</a:t>
            </a:r>
            <a:endParaRPr lang="zh-CN" altLang="en-US" sz="2000" b="1" dirty="0"/>
          </a:p>
          <a:p>
            <a:pPr eaLnBrk="1" hangingPunct="1">
              <a:lnSpc>
                <a:spcPct val="90000"/>
              </a:lnSpc>
              <a:buClrTx/>
              <a:buSzTx/>
              <a:buFontTx/>
              <a:buNone/>
            </a:pPr>
            <a:r>
              <a:rPr lang="zh-CN" altLang="en-US" sz="2000" b="1" dirty="0"/>
              <a:t>谓语</a:t>
            </a:r>
            <a:r>
              <a:rPr lang="zh-CN" altLang="en-US" sz="2000" b="1" dirty="0">
                <a:solidFill>
                  <a:schemeClr val="accent2"/>
                </a:solidFill>
              </a:rPr>
              <a:t>→</a:t>
            </a:r>
            <a:r>
              <a:rPr lang="zh-CN" altLang="en-US" sz="2000" b="1" dirty="0"/>
              <a:t>动词</a:t>
            </a:r>
            <a:endParaRPr lang="zh-CN" altLang="en-US" sz="2000" b="1" dirty="0"/>
          </a:p>
          <a:p>
            <a:pPr eaLnBrk="1" hangingPunct="1">
              <a:lnSpc>
                <a:spcPct val="90000"/>
              </a:lnSpc>
              <a:buClrTx/>
              <a:buSzTx/>
              <a:buFontTx/>
              <a:buNone/>
            </a:pPr>
            <a:r>
              <a:rPr lang="zh-CN" altLang="en-US" sz="2000" b="1" dirty="0"/>
              <a:t>间接宾语</a:t>
            </a:r>
            <a:r>
              <a:rPr lang="zh-CN" altLang="en-US" sz="2000" b="1" dirty="0">
                <a:solidFill>
                  <a:schemeClr val="accent2"/>
                </a:solidFill>
              </a:rPr>
              <a:t>→</a:t>
            </a:r>
            <a:r>
              <a:rPr lang="zh-CN" altLang="en-US" sz="2000" b="1" dirty="0"/>
              <a:t>代词</a:t>
            </a:r>
            <a:endParaRPr lang="zh-CN" altLang="en-US" sz="2000" b="1" dirty="0"/>
          </a:p>
          <a:p>
            <a:pPr eaLnBrk="1" hangingPunct="1">
              <a:lnSpc>
                <a:spcPct val="90000"/>
              </a:lnSpc>
              <a:buClrTx/>
              <a:buSzTx/>
              <a:buFontTx/>
              <a:buNone/>
            </a:pPr>
            <a:r>
              <a:rPr lang="zh-CN" altLang="en-US" sz="2000" b="1" dirty="0"/>
              <a:t>直接宾语</a:t>
            </a:r>
            <a:r>
              <a:rPr lang="zh-CN" altLang="en-US" sz="2000" b="1" dirty="0">
                <a:solidFill>
                  <a:schemeClr val="accent2"/>
                </a:solidFill>
              </a:rPr>
              <a:t>→</a:t>
            </a:r>
            <a:r>
              <a:rPr lang="zh-CN" altLang="en-US" sz="2000" b="1" dirty="0"/>
              <a:t>冠词 名词</a:t>
            </a:r>
            <a:endParaRPr lang="zh-CN" altLang="en-US" sz="2000" b="1" dirty="0"/>
          </a:p>
          <a:p>
            <a:pPr eaLnBrk="1" hangingPunct="1">
              <a:lnSpc>
                <a:spcPct val="90000"/>
              </a:lnSpc>
              <a:buClrTx/>
              <a:buSzTx/>
              <a:buFontTx/>
              <a:buNone/>
            </a:pPr>
            <a:r>
              <a:rPr lang="zh-CN" altLang="en-US" sz="2000" b="1" dirty="0"/>
              <a:t>代词</a:t>
            </a:r>
            <a:r>
              <a:rPr lang="zh-CN" altLang="en-US" sz="2000" b="1" dirty="0">
                <a:solidFill>
                  <a:schemeClr val="accent2"/>
                </a:solidFill>
              </a:rPr>
              <a:t>→</a:t>
            </a:r>
            <a:r>
              <a:rPr lang="en-US" altLang="zh-CN" sz="2000" b="1" dirty="0"/>
              <a:t>you  | me</a:t>
            </a:r>
            <a:endParaRPr lang="en-US" altLang="zh-CN" sz="2000" b="1" dirty="0"/>
          </a:p>
          <a:p>
            <a:pPr eaLnBrk="1" hangingPunct="1">
              <a:lnSpc>
                <a:spcPct val="90000"/>
              </a:lnSpc>
              <a:buClrTx/>
              <a:buSzTx/>
              <a:buFontTx/>
              <a:buNone/>
            </a:pPr>
            <a:r>
              <a:rPr lang="zh-CN" altLang="en-US" sz="2000" b="1" dirty="0"/>
              <a:t>名词</a:t>
            </a:r>
            <a:r>
              <a:rPr lang="zh-CN" altLang="en-US" sz="2000" b="1" dirty="0">
                <a:solidFill>
                  <a:schemeClr val="accent2"/>
                </a:solidFill>
              </a:rPr>
              <a:t>→</a:t>
            </a:r>
            <a:r>
              <a:rPr lang="en-US" altLang="zh-CN" sz="2000" b="1" dirty="0"/>
              <a:t>surprise</a:t>
            </a:r>
            <a:endParaRPr lang="en-US" altLang="zh-CN" sz="2000" b="1" dirty="0"/>
          </a:p>
          <a:p>
            <a:pPr eaLnBrk="1" hangingPunct="1">
              <a:lnSpc>
                <a:spcPct val="90000"/>
              </a:lnSpc>
              <a:buClrTx/>
              <a:buSzTx/>
              <a:buFontTx/>
              <a:buNone/>
            </a:pPr>
            <a:r>
              <a:rPr lang="zh-CN" altLang="en-US" sz="2000" b="1" dirty="0"/>
              <a:t>动词</a:t>
            </a:r>
            <a:r>
              <a:rPr lang="zh-CN" altLang="en-US" sz="2000" b="1" dirty="0">
                <a:solidFill>
                  <a:schemeClr val="accent2"/>
                </a:solidFill>
              </a:rPr>
              <a:t>→</a:t>
            </a:r>
            <a:r>
              <a:rPr lang="en-US" altLang="zh-CN" sz="2000" b="1" dirty="0"/>
              <a:t>give</a:t>
            </a:r>
            <a:endParaRPr lang="en-US" altLang="zh-CN" sz="2000" b="1" dirty="0"/>
          </a:p>
          <a:p>
            <a:pPr eaLnBrk="1" hangingPunct="1">
              <a:lnSpc>
                <a:spcPct val="90000"/>
              </a:lnSpc>
              <a:buClrTx/>
              <a:buSzTx/>
              <a:buFontTx/>
              <a:buNone/>
            </a:pPr>
            <a:r>
              <a:rPr lang="zh-CN" altLang="en-US" sz="2000" b="1" dirty="0"/>
              <a:t>冠词</a:t>
            </a:r>
            <a:r>
              <a:rPr lang="zh-CN" altLang="en-US" sz="2000" b="1" dirty="0">
                <a:solidFill>
                  <a:schemeClr val="accent2"/>
                </a:solidFill>
              </a:rPr>
              <a:t>→</a:t>
            </a:r>
            <a:r>
              <a:rPr lang="en-US" altLang="zh-CN" sz="2000" b="1" dirty="0"/>
              <a:t>a | the </a:t>
            </a:r>
            <a:endParaRPr lang="en-US" altLang="zh-CN" sz="2000" b="1" dirty="0"/>
          </a:p>
          <a:p>
            <a:pPr eaLnBrk="1" hangingPunct="1">
              <a:lnSpc>
                <a:spcPct val="90000"/>
              </a:lnSpc>
              <a:buClrTx/>
              <a:buSzTx/>
              <a:buFontTx/>
              <a:buNone/>
            </a:pPr>
            <a:r>
              <a:rPr lang="en-US" altLang="zh-CN" sz="2800" dirty="0"/>
              <a:t> </a:t>
            </a:r>
            <a:endParaRPr lang="en-US" altLang="zh-CN" sz="2800" dirty="0"/>
          </a:p>
        </p:txBody>
      </p:sp>
      <p:sp>
        <p:nvSpPr>
          <p:cNvPr id="2" name="矩形 1"/>
          <p:cNvSpPr/>
          <p:nvPr/>
        </p:nvSpPr>
        <p:spPr>
          <a:xfrm>
            <a:off x="5510213" y="2133600"/>
            <a:ext cx="987425"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句子</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3" name="矩形 2"/>
          <p:cNvSpPr/>
          <p:nvPr/>
        </p:nvSpPr>
        <p:spPr>
          <a:xfrm>
            <a:off x="3779838" y="2954338"/>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主语</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4" name="矩形 3"/>
          <p:cNvSpPr/>
          <p:nvPr/>
        </p:nvSpPr>
        <p:spPr>
          <a:xfrm>
            <a:off x="4716463" y="2954338"/>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谓语</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5" name="矩形 4"/>
          <p:cNvSpPr/>
          <p:nvPr/>
        </p:nvSpPr>
        <p:spPr>
          <a:xfrm>
            <a:off x="5651500" y="2954338"/>
            <a:ext cx="1500188"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间接宾语</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6" name="矩形 5"/>
          <p:cNvSpPr/>
          <p:nvPr/>
        </p:nvSpPr>
        <p:spPr>
          <a:xfrm>
            <a:off x="3779838" y="3981450"/>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代词</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7" name="矩形 6"/>
          <p:cNvSpPr/>
          <p:nvPr/>
        </p:nvSpPr>
        <p:spPr>
          <a:xfrm>
            <a:off x="4865688" y="3984625"/>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动词</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8" name="矩形 7"/>
          <p:cNvSpPr/>
          <p:nvPr/>
        </p:nvSpPr>
        <p:spPr>
          <a:xfrm>
            <a:off x="7011988" y="3984625"/>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冠词</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9" name="矩形 8"/>
          <p:cNvSpPr/>
          <p:nvPr/>
        </p:nvSpPr>
        <p:spPr>
          <a:xfrm>
            <a:off x="8027988" y="3975100"/>
            <a:ext cx="98583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名词</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3" name="矩形 12"/>
          <p:cNvSpPr/>
          <p:nvPr/>
        </p:nvSpPr>
        <p:spPr>
          <a:xfrm>
            <a:off x="7200900" y="2957513"/>
            <a:ext cx="1498600"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直接宾语</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4" name="矩形 13"/>
          <p:cNvSpPr/>
          <p:nvPr/>
        </p:nvSpPr>
        <p:spPr>
          <a:xfrm>
            <a:off x="5908675" y="3933825"/>
            <a:ext cx="985838"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&lt;</a:t>
            </a:r>
            <a:r>
              <a:rPr lang="zh-CN" altLang="en-US" sz="2000" dirty="0">
                <a:solidFill>
                  <a:schemeClr val="accent2"/>
                </a:solidFill>
                <a:latin typeface="Times New Roman" panose="02020603050405020304" pitchFamily="18" charset="0"/>
                <a:ea typeface="宋体" panose="02010600030101010101" pitchFamily="2" charset="-122"/>
              </a:rPr>
              <a:t>代词</a:t>
            </a:r>
            <a:r>
              <a:rPr lang="en-US" altLang="zh-CN" sz="2000" dirty="0">
                <a:solidFill>
                  <a:schemeClr val="accent2"/>
                </a:solidFill>
                <a:latin typeface="Times New Roman" panose="02020603050405020304" pitchFamily="18" charset="0"/>
                <a:ea typeface="宋体" panose="02010600030101010101" pitchFamily="2" charset="-122"/>
              </a:rPr>
              <a:t>&gt;</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0" name="矩形 9"/>
          <p:cNvSpPr/>
          <p:nvPr/>
        </p:nvSpPr>
        <p:spPr>
          <a:xfrm>
            <a:off x="3930650" y="5172075"/>
            <a:ext cx="601663"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You</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1" name="矩形 10"/>
          <p:cNvSpPr/>
          <p:nvPr/>
        </p:nvSpPr>
        <p:spPr>
          <a:xfrm>
            <a:off x="4841875" y="5164138"/>
            <a:ext cx="690563"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give </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2" name="矩形 11"/>
          <p:cNvSpPr/>
          <p:nvPr/>
        </p:nvSpPr>
        <p:spPr>
          <a:xfrm>
            <a:off x="6021388" y="5172075"/>
            <a:ext cx="496887"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me</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5" name="矩形 14"/>
          <p:cNvSpPr/>
          <p:nvPr/>
        </p:nvSpPr>
        <p:spPr>
          <a:xfrm>
            <a:off x="7291388" y="5172075"/>
            <a:ext cx="298450"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a</a:t>
            </a:r>
            <a:endParaRPr lang="zh-CN" altLang="en-US" sz="2000" dirty="0">
              <a:solidFill>
                <a:schemeClr val="accent2"/>
              </a:solidFill>
              <a:latin typeface="Times New Roman" panose="02020603050405020304" pitchFamily="18" charset="0"/>
              <a:ea typeface="宋体" panose="02010600030101010101" pitchFamily="2" charset="-122"/>
            </a:endParaRPr>
          </a:p>
        </p:txBody>
      </p:sp>
      <p:sp>
        <p:nvSpPr>
          <p:cNvPr id="16" name="矩形 15"/>
          <p:cNvSpPr/>
          <p:nvPr/>
        </p:nvSpPr>
        <p:spPr>
          <a:xfrm>
            <a:off x="7927975" y="5189538"/>
            <a:ext cx="993775" cy="400050"/>
          </a:xfrm>
          <a:prstGeom prst="rect">
            <a:avLst/>
          </a:prstGeom>
          <a:noFill/>
          <a:ln w="9525">
            <a:noFill/>
          </a:ln>
        </p:spPr>
        <p:txBody>
          <a:bodyPr wrap="none" anchor="t" anchorCtr="0">
            <a:spAutoFit/>
          </a:bodyPr>
          <a:p>
            <a:r>
              <a:rPr lang="en-US" altLang="zh-CN" sz="2000" dirty="0">
                <a:solidFill>
                  <a:schemeClr val="accent2"/>
                </a:solidFill>
                <a:latin typeface="Times New Roman" panose="02020603050405020304" pitchFamily="18" charset="0"/>
                <a:ea typeface="宋体" panose="02010600030101010101" pitchFamily="2" charset="-122"/>
              </a:rPr>
              <a:t>surprise</a:t>
            </a:r>
            <a:endParaRPr lang="zh-CN" altLang="en-US" sz="2000" dirty="0">
              <a:solidFill>
                <a:schemeClr val="accent2"/>
              </a:solidFill>
              <a:latin typeface="Times New Roman" panose="02020603050405020304" pitchFamily="18" charset="0"/>
              <a:ea typeface="宋体" panose="02010600030101010101" pitchFamily="2" charset="-122"/>
            </a:endParaRPr>
          </a:p>
        </p:txBody>
      </p:sp>
      <p:cxnSp>
        <p:nvCxnSpPr>
          <p:cNvPr id="18" name="直接连接符 17"/>
          <p:cNvCxnSpPr>
            <a:stCxn id="2" idx="2"/>
            <a:endCxn id="3" idx="0"/>
          </p:cNvCxnSpPr>
          <p:nvPr/>
        </p:nvCxnSpPr>
        <p:spPr>
          <a:xfrm flipH="1">
            <a:off x="4273550" y="2533650"/>
            <a:ext cx="1730375" cy="420688"/>
          </a:xfrm>
          <a:prstGeom prst="line">
            <a:avLst/>
          </a:prstGeom>
          <a:ln w="9525" cap="flat" cmpd="sng">
            <a:solidFill>
              <a:schemeClr val="tx1"/>
            </a:solidFill>
            <a:prstDash val="solid"/>
            <a:round/>
            <a:headEnd type="none" w="med" len="med"/>
            <a:tailEnd type="none" w="med" len="med"/>
          </a:ln>
        </p:spPr>
      </p:cxnSp>
      <p:cxnSp>
        <p:nvCxnSpPr>
          <p:cNvPr id="20" name="直接连接符 19"/>
          <p:cNvCxnSpPr>
            <a:stCxn id="2" idx="2"/>
            <a:endCxn id="3" idx="0"/>
          </p:cNvCxnSpPr>
          <p:nvPr/>
        </p:nvCxnSpPr>
        <p:spPr>
          <a:xfrm flipH="1">
            <a:off x="5216525" y="2533650"/>
            <a:ext cx="787400" cy="420688"/>
          </a:xfrm>
          <a:prstGeom prst="line">
            <a:avLst/>
          </a:prstGeom>
          <a:ln w="9525" cap="flat" cmpd="sng">
            <a:solidFill>
              <a:schemeClr val="tx1"/>
            </a:solidFill>
            <a:prstDash val="solid"/>
            <a:round/>
            <a:headEnd type="none" w="med" len="med"/>
            <a:tailEnd type="none" w="med" len="med"/>
          </a:ln>
        </p:spPr>
      </p:cxnSp>
      <p:cxnSp>
        <p:nvCxnSpPr>
          <p:cNvPr id="22" name="直接连接符 21"/>
          <p:cNvCxnSpPr>
            <a:stCxn id="2" idx="2"/>
            <a:endCxn id="3" idx="0"/>
          </p:cNvCxnSpPr>
          <p:nvPr/>
        </p:nvCxnSpPr>
        <p:spPr>
          <a:xfrm>
            <a:off x="6003925" y="2533650"/>
            <a:ext cx="265113" cy="420688"/>
          </a:xfrm>
          <a:prstGeom prst="line">
            <a:avLst/>
          </a:prstGeom>
          <a:ln w="9525" cap="flat" cmpd="sng">
            <a:solidFill>
              <a:schemeClr val="tx1"/>
            </a:solidFill>
            <a:prstDash val="solid"/>
            <a:round/>
            <a:headEnd type="none" w="med" len="med"/>
            <a:tailEnd type="none" w="med" len="med"/>
          </a:ln>
        </p:spPr>
      </p:cxnSp>
      <p:cxnSp>
        <p:nvCxnSpPr>
          <p:cNvPr id="24" name="直接连接符 23"/>
          <p:cNvCxnSpPr>
            <a:stCxn id="2" idx="2"/>
            <a:endCxn id="13" idx="0"/>
          </p:cNvCxnSpPr>
          <p:nvPr/>
        </p:nvCxnSpPr>
        <p:spPr>
          <a:xfrm>
            <a:off x="6003925" y="2533650"/>
            <a:ext cx="1946275" cy="423863"/>
          </a:xfrm>
          <a:prstGeom prst="line">
            <a:avLst/>
          </a:prstGeom>
          <a:ln w="9525" cap="flat" cmpd="sng">
            <a:solidFill>
              <a:schemeClr val="tx1"/>
            </a:solidFill>
            <a:prstDash val="solid"/>
            <a:round/>
            <a:headEnd type="none" w="med" len="med"/>
            <a:tailEnd type="none" w="med" len="med"/>
          </a:ln>
        </p:spPr>
      </p:cxnSp>
      <p:cxnSp>
        <p:nvCxnSpPr>
          <p:cNvPr id="26" name="直接连接符 25"/>
          <p:cNvCxnSpPr>
            <a:stCxn id="3" idx="2"/>
            <a:endCxn id="6" idx="0"/>
          </p:cNvCxnSpPr>
          <p:nvPr/>
        </p:nvCxnSpPr>
        <p:spPr>
          <a:xfrm>
            <a:off x="4273550" y="3354388"/>
            <a:ext cx="0" cy="627062"/>
          </a:xfrm>
          <a:prstGeom prst="line">
            <a:avLst/>
          </a:prstGeom>
          <a:ln w="9525" cap="flat" cmpd="sng">
            <a:solidFill>
              <a:schemeClr val="tx1"/>
            </a:solidFill>
            <a:prstDash val="solid"/>
            <a:round/>
            <a:headEnd type="none" w="med" len="med"/>
            <a:tailEnd type="none" w="med" len="med"/>
          </a:ln>
        </p:spPr>
      </p:cxnSp>
      <p:cxnSp>
        <p:nvCxnSpPr>
          <p:cNvPr id="28" name="直接连接符 27"/>
          <p:cNvCxnSpPr>
            <a:stCxn id="4" idx="2"/>
            <a:endCxn id="6" idx="0"/>
          </p:cNvCxnSpPr>
          <p:nvPr/>
        </p:nvCxnSpPr>
        <p:spPr>
          <a:xfrm>
            <a:off x="5208588" y="3354388"/>
            <a:ext cx="7937" cy="579437"/>
          </a:xfrm>
          <a:prstGeom prst="line">
            <a:avLst/>
          </a:prstGeom>
          <a:ln w="9525" cap="flat" cmpd="sng">
            <a:solidFill>
              <a:schemeClr val="tx1"/>
            </a:solidFill>
            <a:prstDash val="solid"/>
            <a:round/>
            <a:headEnd type="none" w="med" len="med"/>
            <a:tailEnd type="none" w="med" len="med"/>
          </a:ln>
        </p:spPr>
      </p:cxnSp>
      <p:cxnSp>
        <p:nvCxnSpPr>
          <p:cNvPr id="30" name="直接连接符 29"/>
          <p:cNvCxnSpPr>
            <a:stCxn id="4" idx="2"/>
            <a:endCxn id="6" idx="0"/>
          </p:cNvCxnSpPr>
          <p:nvPr/>
        </p:nvCxnSpPr>
        <p:spPr>
          <a:xfrm>
            <a:off x="6269038" y="3354388"/>
            <a:ext cx="0" cy="434975"/>
          </a:xfrm>
          <a:prstGeom prst="line">
            <a:avLst/>
          </a:prstGeom>
          <a:ln w="9525" cap="flat" cmpd="sng">
            <a:solidFill>
              <a:schemeClr val="tx1"/>
            </a:solidFill>
            <a:prstDash val="solid"/>
            <a:round/>
            <a:headEnd type="none" w="med" len="med"/>
            <a:tailEnd type="none" w="med" len="med"/>
          </a:ln>
        </p:spPr>
      </p:cxnSp>
      <p:cxnSp>
        <p:nvCxnSpPr>
          <p:cNvPr id="30720" name="直接连接符 30719"/>
          <p:cNvCxnSpPr>
            <a:stCxn id="13" idx="2"/>
            <a:endCxn id="8" idx="0"/>
          </p:cNvCxnSpPr>
          <p:nvPr/>
        </p:nvCxnSpPr>
        <p:spPr>
          <a:xfrm flipH="1">
            <a:off x="7505700" y="3357563"/>
            <a:ext cx="444500" cy="627062"/>
          </a:xfrm>
          <a:prstGeom prst="line">
            <a:avLst/>
          </a:prstGeom>
          <a:ln w="9525" cap="flat" cmpd="sng">
            <a:solidFill>
              <a:schemeClr val="tx1"/>
            </a:solidFill>
            <a:prstDash val="solid"/>
            <a:round/>
            <a:headEnd type="none" w="med" len="med"/>
            <a:tailEnd type="none" w="med" len="med"/>
          </a:ln>
        </p:spPr>
      </p:cxnSp>
      <p:cxnSp>
        <p:nvCxnSpPr>
          <p:cNvPr id="30725" name="直接连接符 30724"/>
          <p:cNvCxnSpPr>
            <a:stCxn id="13" idx="2"/>
            <a:endCxn id="9" idx="0"/>
          </p:cNvCxnSpPr>
          <p:nvPr/>
        </p:nvCxnSpPr>
        <p:spPr>
          <a:xfrm>
            <a:off x="7950200" y="3357563"/>
            <a:ext cx="571500" cy="617537"/>
          </a:xfrm>
          <a:prstGeom prst="line">
            <a:avLst/>
          </a:prstGeom>
          <a:ln w="9525" cap="flat" cmpd="sng">
            <a:solidFill>
              <a:schemeClr val="tx1"/>
            </a:solidFill>
            <a:prstDash val="solid"/>
            <a:round/>
            <a:headEnd type="none" w="med" len="med"/>
            <a:tailEnd type="none" w="med" len="med"/>
          </a:ln>
        </p:spPr>
      </p:cxnSp>
      <p:cxnSp>
        <p:nvCxnSpPr>
          <p:cNvPr id="30727" name="直接连接符 30726"/>
          <p:cNvCxnSpPr>
            <a:stCxn id="6" idx="2"/>
            <a:endCxn id="9" idx="0"/>
          </p:cNvCxnSpPr>
          <p:nvPr/>
        </p:nvCxnSpPr>
        <p:spPr>
          <a:xfrm>
            <a:off x="4273550" y="4381500"/>
            <a:ext cx="0" cy="703263"/>
          </a:xfrm>
          <a:prstGeom prst="line">
            <a:avLst/>
          </a:prstGeom>
          <a:ln w="9525" cap="flat" cmpd="sng">
            <a:solidFill>
              <a:schemeClr val="tx1"/>
            </a:solidFill>
            <a:prstDash val="solid"/>
            <a:round/>
            <a:headEnd type="none" w="med" len="med"/>
            <a:tailEnd type="none" w="med" len="med"/>
          </a:ln>
        </p:spPr>
      </p:cxnSp>
      <p:cxnSp>
        <p:nvCxnSpPr>
          <p:cNvPr id="30732" name="直接连接符 30731"/>
          <p:cNvCxnSpPr>
            <a:stCxn id="6" idx="2"/>
            <a:endCxn id="9" idx="0"/>
          </p:cNvCxnSpPr>
          <p:nvPr/>
        </p:nvCxnSpPr>
        <p:spPr>
          <a:xfrm>
            <a:off x="5216525" y="4384675"/>
            <a:ext cx="0" cy="700088"/>
          </a:xfrm>
          <a:prstGeom prst="line">
            <a:avLst/>
          </a:prstGeom>
          <a:ln w="9525" cap="flat" cmpd="sng">
            <a:solidFill>
              <a:schemeClr val="tx1"/>
            </a:solidFill>
            <a:prstDash val="solid"/>
            <a:round/>
            <a:headEnd type="none" w="med" len="med"/>
            <a:tailEnd type="none" w="med" len="med"/>
          </a:ln>
        </p:spPr>
      </p:cxnSp>
      <p:cxnSp>
        <p:nvCxnSpPr>
          <p:cNvPr id="30734" name="直接连接符 30733"/>
          <p:cNvCxnSpPr>
            <a:stCxn id="6" idx="2"/>
            <a:endCxn id="9" idx="0"/>
          </p:cNvCxnSpPr>
          <p:nvPr/>
        </p:nvCxnSpPr>
        <p:spPr>
          <a:xfrm>
            <a:off x="6269038" y="4384675"/>
            <a:ext cx="0" cy="700088"/>
          </a:xfrm>
          <a:prstGeom prst="line">
            <a:avLst/>
          </a:prstGeom>
          <a:ln w="9525" cap="flat" cmpd="sng">
            <a:solidFill>
              <a:schemeClr val="tx1"/>
            </a:solidFill>
            <a:prstDash val="solid"/>
            <a:round/>
            <a:headEnd type="none" w="med" len="med"/>
            <a:tailEnd type="none" w="med" len="med"/>
          </a:ln>
        </p:spPr>
      </p:cxnSp>
      <p:cxnSp>
        <p:nvCxnSpPr>
          <p:cNvPr id="30736" name="直接连接符 30735"/>
          <p:cNvCxnSpPr>
            <a:stCxn id="6" idx="2"/>
            <a:endCxn id="9" idx="0"/>
          </p:cNvCxnSpPr>
          <p:nvPr/>
        </p:nvCxnSpPr>
        <p:spPr>
          <a:xfrm>
            <a:off x="7440613" y="4375150"/>
            <a:ext cx="0" cy="709613"/>
          </a:xfrm>
          <a:prstGeom prst="line">
            <a:avLst/>
          </a:prstGeom>
          <a:ln w="9525" cap="flat" cmpd="sng">
            <a:solidFill>
              <a:schemeClr val="tx1"/>
            </a:solidFill>
            <a:prstDash val="solid"/>
            <a:round/>
            <a:headEnd type="none" w="med" len="med"/>
            <a:tailEnd type="none" w="med" len="med"/>
          </a:ln>
        </p:spPr>
      </p:cxnSp>
      <p:cxnSp>
        <p:nvCxnSpPr>
          <p:cNvPr id="30739" name="直接连接符 30738"/>
          <p:cNvCxnSpPr>
            <a:stCxn id="9" idx="2"/>
            <a:endCxn id="9" idx="0"/>
          </p:cNvCxnSpPr>
          <p:nvPr/>
        </p:nvCxnSpPr>
        <p:spPr>
          <a:xfrm>
            <a:off x="8521700" y="4375150"/>
            <a:ext cx="0" cy="709613"/>
          </a:xfrm>
          <a:prstGeom prst="line">
            <a:avLst/>
          </a:prstGeom>
          <a:ln w="9525" cap="flat" cmpd="sng">
            <a:solidFill>
              <a:schemeClr val="tx1"/>
            </a:solidFill>
            <a:prstDash val="solid"/>
            <a:round/>
            <a:headEnd type="none" w="med" len="med"/>
            <a:tailEnd type="none" w="med" len="med"/>
          </a:ln>
        </p:spPr>
      </p:cxnSp>
      <p:sp>
        <p:nvSpPr>
          <p:cNvPr id="30740" name="矩形 30739"/>
          <p:cNvSpPr/>
          <p:nvPr/>
        </p:nvSpPr>
        <p:spPr>
          <a:xfrm>
            <a:off x="4008438" y="5732463"/>
            <a:ext cx="4913312" cy="1016000"/>
          </a:xfrm>
          <a:prstGeom prst="rect">
            <a:avLst/>
          </a:prstGeom>
          <a:noFill/>
          <a:ln w="9525">
            <a:noFill/>
          </a:ln>
        </p:spPr>
        <p:txBody>
          <a:bodyPr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非终结符</a:t>
            </a:r>
            <a:r>
              <a:rPr lang="en-US" altLang="zh-CN" sz="2000" dirty="0">
                <a:solidFill>
                  <a:srgbClr val="FF0000"/>
                </a:solidFill>
                <a:latin typeface="Times New Roman" panose="02020603050405020304" pitchFamily="18" charset="0"/>
                <a:ea typeface="宋体" panose="02010600030101010101" pitchFamily="2" charset="-122"/>
              </a:rPr>
              <a:t>(</a:t>
            </a:r>
            <a:r>
              <a:rPr lang="zh-CN" altLang="en-US" sz="2000" dirty="0">
                <a:solidFill>
                  <a:srgbClr val="FF0000"/>
                </a:solidFill>
                <a:latin typeface="Times New Roman" panose="02020603050405020304" pitchFamily="18" charset="0"/>
                <a:ea typeface="宋体" panose="02010600030101010101" pitchFamily="2" charset="-122"/>
              </a:rPr>
              <a:t>程序、过程、表达式</a:t>
            </a:r>
            <a:r>
              <a:rPr lang="en-US" altLang="zh-CN" sz="2000" dirty="0">
                <a:solidFill>
                  <a:srgbClr val="FF0000"/>
                </a:solidFill>
                <a:latin typeface="Times New Roman" panose="02020603050405020304" pitchFamily="18" charset="0"/>
                <a:ea typeface="宋体" panose="02010600030101010101" pitchFamily="2" charset="-122"/>
              </a:rPr>
              <a:t>)      </a:t>
            </a:r>
            <a:r>
              <a:rPr lang="zh-CN" altLang="en-US" sz="2000" dirty="0">
                <a:solidFill>
                  <a:srgbClr val="FF0000"/>
                </a:solidFill>
                <a:latin typeface="Times New Roman" panose="02020603050405020304" pitchFamily="18" charset="0"/>
                <a:ea typeface="宋体" panose="02010600030101010101" pitchFamily="2" charset="-122"/>
              </a:rPr>
              <a:t>终结符</a:t>
            </a:r>
            <a:r>
              <a:rPr lang="en-US" altLang="zh-CN" sz="2000" dirty="0">
                <a:solidFill>
                  <a:srgbClr val="FF0000"/>
                </a:solidFill>
                <a:latin typeface="Times New Roman" panose="02020603050405020304" pitchFamily="18" charset="0"/>
                <a:ea typeface="宋体" panose="02010600030101010101" pitchFamily="2" charset="-122"/>
              </a:rPr>
              <a:t>(</a:t>
            </a:r>
            <a:r>
              <a:rPr lang="zh-CN" altLang="en-US" sz="2000" dirty="0">
                <a:solidFill>
                  <a:srgbClr val="FF0000"/>
                </a:solidFill>
                <a:latin typeface="Times New Roman" panose="02020603050405020304" pitchFamily="18" charset="0"/>
                <a:ea typeface="宋体" panose="02010600030101010101" pitchFamily="2" charset="-122"/>
              </a:rPr>
              <a:t>基本字、标识符、常数、算符、界符</a:t>
            </a:r>
            <a:r>
              <a:rPr lang="en-US" altLang="zh-CN" sz="2000" dirty="0">
                <a:solidFill>
                  <a:srgbClr val="FF0000"/>
                </a:solidFill>
                <a:latin typeface="Times New Roman" panose="02020603050405020304" pitchFamily="18" charset="0"/>
                <a:ea typeface="宋体" panose="02010600030101010101" pitchFamily="2" charset="-122"/>
              </a:rPr>
              <a:t>)</a:t>
            </a:r>
            <a:endParaRPr lang="en-US" altLang="zh-CN" sz="2000" dirty="0">
              <a:solidFill>
                <a:srgbClr val="FF0000"/>
              </a:solidFill>
              <a:latin typeface="Times New Roman" panose="02020603050405020304" pitchFamily="18" charset="0"/>
              <a:ea typeface="宋体" panose="02010600030101010101" pitchFamily="2" charset="-122"/>
            </a:endParaRPr>
          </a:p>
          <a:p>
            <a:r>
              <a:rPr lang="zh-CN" altLang="en-US" sz="2000" dirty="0">
                <a:solidFill>
                  <a:srgbClr val="FF0000"/>
                </a:solidFill>
                <a:latin typeface="Times New Roman" panose="02020603050405020304" pitchFamily="18" charset="0"/>
                <a:ea typeface="宋体" panose="02010600030101010101" pitchFamily="2" charset="-122"/>
              </a:rPr>
              <a:t>开始符          产生式</a:t>
            </a:r>
            <a:endParaRPr lang="zh-CN" altLang="en-US" sz="2000" dirty="0">
              <a:solidFill>
                <a:srgbClr val="FF0000"/>
              </a:solidFill>
              <a:latin typeface="Times New Roman" panose="02020603050405020304" pitchFamily="18" charset="0"/>
              <a:ea typeface="宋体" panose="02010600030101010101" pitchFamily="2" charset="-122"/>
            </a:endParaRPr>
          </a:p>
        </p:txBody>
      </p:sp>
      <p:sp>
        <p:nvSpPr>
          <p:cNvPr id="17" name="文本框 16"/>
          <p:cNvSpPr txBox="1"/>
          <p:nvPr/>
        </p:nvSpPr>
        <p:spPr>
          <a:xfrm>
            <a:off x="827405" y="6010275"/>
            <a:ext cx="2926080" cy="460375"/>
          </a:xfrm>
          <a:prstGeom prst="rect">
            <a:avLst/>
          </a:prstGeom>
          <a:noFill/>
        </p:spPr>
        <p:txBody>
          <a:bodyPr wrap="none" rtlCol="0" anchor="t">
            <a:spAutoFit/>
          </a:bodyPr>
          <a:p>
            <a:pPr lvl="0"/>
            <a:r>
              <a:rPr lang="zh-CN" altLang="en-US" dirty="0">
                <a:sym typeface="+mn-ea"/>
              </a:rPr>
              <a:t>符合上下文无关文法</a:t>
            </a:r>
            <a:endParaRPr lang="zh-CN" altLang="en-US"/>
          </a:p>
        </p:txBody>
      </p:sp>
      <p:sp>
        <p:nvSpPr>
          <p:cNvPr id="21" name="矩形 20"/>
          <p:cNvSpPr/>
          <p:nvPr/>
        </p:nvSpPr>
        <p:spPr>
          <a:xfrm>
            <a:off x="7019925" y="2564765"/>
            <a:ext cx="1944370" cy="3096260"/>
          </a:xfrm>
          <a:prstGeom prst="rect">
            <a:avLst/>
          </a:prstGeom>
          <a:noFill/>
          <a:ln w="57150">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par>
                                <p:cTn id="50" presetID="22" presetClass="entr" presetSubtype="4"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par>
                                <p:cTn id="53" presetID="22" presetClass="entr" presetSubtype="4"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par>
                                <p:cTn id="56" presetID="22" presetClass="entr" presetSubtype="4"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par>
                                <p:cTn id="59" presetID="22" presetClass="entr" presetSubtype="4"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down)">
                                      <p:cBhvr>
                                        <p:cTn id="61" dur="500"/>
                                        <p:tgtEl>
                                          <p:spTgt spid="24"/>
                                        </p:tgtEl>
                                      </p:cBhvr>
                                    </p:animEffect>
                                  </p:childTnLst>
                                </p:cTn>
                              </p:par>
                              <p:par>
                                <p:cTn id="62" presetID="22" presetClass="entr" presetSubtype="4"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500"/>
                                        <p:tgtEl>
                                          <p:spTgt spid="26"/>
                                        </p:tgtEl>
                                      </p:cBhvr>
                                    </p:animEffect>
                                  </p:childTnLst>
                                </p:cTn>
                              </p:par>
                              <p:par>
                                <p:cTn id="65" presetID="22" presetClass="entr" presetSubtype="4"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par>
                                <p:cTn id="68" presetID="22" presetClass="entr" presetSubtype="4"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down)">
                                      <p:cBhvr>
                                        <p:cTn id="70" dur="500"/>
                                        <p:tgtEl>
                                          <p:spTgt spid="30"/>
                                        </p:tgtEl>
                                      </p:cBhvr>
                                    </p:animEffect>
                                  </p:childTnLst>
                                </p:cTn>
                              </p:par>
                              <p:par>
                                <p:cTn id="71" presetID="22" presetClass="entr" presetSubtype="4" fill="hold" nodeType="withEffect">
                                  <p:stCondLst>
                                    <p:cond delay="0"/>
                                  </p:stCondLst>
                                  <p:childTnLst>
                                    <p:set>
                                      <p:cBhvr>
                                        <p:cTn id="72" dur="1" fill="hold">
                                          <p:stCondLst>
                                            <p:cond delay="0"/>
                                          </p:stCondLst>
                                        </p:cTn>
                                        <p:tgtEl>
                                          <p:spTgt spid="30720"/>
                                        </p:tgtEl>
                                        <p:attrNameLst>
                                          <p:attrName>style.visibility</p:attrName>
                                        </p:attrNameLst>
                                      </p:cBhvr>
                                      <p:to>
                                        <p:strVal val="visible"/>
                                      </p:to>
                                    </p:set>
                                    <p:animEffect transition="in" filter="wipe(down)">
                                      <p:cBhvr>
                                        <p:cTn id="73" dur="500"/>
                                        <p:tgtEl>
                                          <p:spTgt spid="30720"/>
                                        </p:tgtEl>
                                      </p:cBhvr>
                                    </p:animEffect>
                                  </p:childTnLst>
                                </p:cTn>
                              </p:par>
                              <p:par>
                                <p:cTn id="74" presetID="22" presetClass="entr" presetSubtype="4" fill="hold" nodeType="withEffect">
                                  <p:stCondLst>
                                    <p:cond delay="0"/>
                                  </p:stCondLst>
                                  <p:childTnLst>
                                    <p:set>
                                      <p:cBhvr>
                                        <p:cTn id="75" dur="1" fill="hold">
                                          <p:stCondLst>
                                            <p:cond delay="0"/>
                                          </p:stCondLst>
                                        </p:cTn>
                                        <p:tgtEl>
                                          <p:spTgt spid="30725"/>
                                        </p:tgtEl>
                                        <p:attrNameLst>
                                          <p:attrName>style.visibility</p:attrName>
                                        </p:attrNameLst>
                                      </p:cBhvr>
                                      <p:to>
                                        <p:strVal val="visible"/>
                                      </p:to>
                                    </p:set>
                                    <p:animEffect transition="in" filter="wipe(down)">
                                      <p:cBhvr>
                                        <p:cTn id="76" dur="500"/>
                                        <p:tgtEl>
                                          <p:spTgt spid="30725"/>
                                        </p:tgtEl>
                                      </p:cBhvr>
                                    </p:animEffect>
                                  </p:childTnLst>
                                </p:cTn>
                              </p:par>
                              <p:par>
                                <p:cTn id="77" presetID="22" presetClass="entr" presetSubtype="4" fill="hold" nodeType="withEffect">
                                  <p:stCondLst>
                                    <p:cond delay="0"/>
                                  </p:stCondLst>
                                  <p:childTnLst>
                                    <p:set>
                                      <p:cBhvr>
                                        <p:cTn id="78" dur="1" fill="hold">
                                          <p:stCondLst>
                                            <p:cond delay="0"/>
                                          </p:stCondLst>
                                        </p:cTn>
                                        <p:tgtEl>
                                          <p:spTgt spid="30727"/>
                                        </p:tgtEl>
                                        <p:attrNameLst>
                                          <p:attrName>style.visibility</p:attrName>
                                        </p:attrNameLst>
                                      </p:cBhvr>
                                      <p:to>
                                        <p:strVal val="visible"/>
                                      </p:to>
                                    </p:set>
                                    <p:animEffect transition="in" filter="wipe(down)">
                                      <p:cBhvr>
                                        <p:cTn id="79" dur="500"/>
                                        <p:tgtEl>
                                          <p:spTgt spid="30727"/>
                                        </p:tgtEl>
                                      </p:cBhvr>
                                    </p:animEffect>
                                  </p:childTnLst>
                                </p:cTn>
                              </p:par>
                              <p:par>
                                <p:cTn id="80" presetID="22" presetClass="entr" presetSubtype="4" fill="hold" nodeType="withEffect">
                                  <p:stCondLst>
                                    <p:cond delay="0"/>
                                  </p:stCondLst>
                                  <p:childTnLst>
                                    <p:set>
                                      <p:cBhvr>
                                        <p:cTn id="81" dur="1" fill="hold">
                                          <p:stCondLst>
                                            <p:cond delay="0"/>
                                          </p:stCondLst>
                                        </p:cTn>
                                        <p:tgtEl>
                                          <p:spTgt spid="30732"/>
                                        </p:tgtEl>
                                        <p:attrNameLst>
                                          <p:attrName>style.visibility</p:attrName>
                                        </p:attrNameLst>
                                      </p:cBhvr>
                                      <p:to>
                                        <p:strVal val="visible"/>
                                      </p:to>
                                    </p:set>
                                    <p:animEffect transition="in" filter="wipe(down)">
                                      <p:cBhvr>
                                        <p:cTn id="82" dur="500"/>
                                        <p:tgtEl>
                                          <p:spTgt spid="30732"/>
                                        </p:tgtEl>
                                      </p:cBhvr>
                                    </p:animEffect>
                                  </p:childTnLst>
                                </p:cTn>
                              </p:par>
                              <p:par>
                                <p:cTn id="83" presetID="22" presetClass="entr" presetSubtype="4" fill="hold" nodeType="withEffect">
                                  <p:stCondLst>
                                    <p:cond delay="0"/>
                                  </p:stCondLst>
                                  <p:childTnLst>
                                    <p:set>
                                      <p:cBhvr>
                                        <p:cTn id="84" dur="1" fill="hold">
                                          <p:stCondLst>
                                            <p:cond delay="0"/>
                                          </p:stCondLst>
                                        </p:cTn>
                                        <p:tgtEl>
                                          <p:spTgt spid="30734"/>
                                        </p:tgtEl>
                                        <p:attrNameLst>
                                          <p:attrName>style.visibility</p:attrName>
                                        </p:attrNameLst>
                                      </p:cBhvr>
                                      <p:to>
                                        <p:strVal val="visible"/>
                                      </p:to>
                                    </p:set>
                                    <p:animEffect transition="in" filter="wipe(down)">
                                      <p:cBhvr>
                                        <p:cTn id="85" dur="500"/>
                                        <p:tgtEl>
                                          <p:spTgt spid="30734"/>
                                        </p:tgtEl>
                                      </p:cBhvr>
                                    </p:animEffect>
                                  </p:childTnLst>
                                </p:cTn>
                              </p:par>
                              <p:par>
                                <p:cTn id="86" presetID="22" presetClass="entr" presetSubtype="4" fill="hold" nodeType="withEffect">
                                  <p:stCondLst>
                                    <p:cond delay="0"/>
                                  </p:stCondLst>
                                  <p:childTnLst>
                                    <p:set>
                                      <p:cBhvr>
                                        <p:cTn id="87" dur="1" fill="hold">
                                          <p:stCondLst>
                                            <p:cond delay="0"/>
                                          </p:stCondLst>
                                        </p:cTn>
                                        <p:tgtEl>
                                          <p:spTgt spid="30736"/>
                                        </p:tgtEl>
                                        <p:attrNameLst>
                                          <p:attrName>style.visibility</p:attrName>
                                        </p:attrNameLst>
                                      </p:cBhvr>
                                      <p:to>
                                        <p:strVal val="visible"/>
                                      </p:to>
                                    </p:set>
                                    <p:animEffect transition="in" filter="wipe(down)">
                                      <p:cBhvr>
                                        <p:cTn id="88" dur="500"/>
                                        <p:tgtEl>
                                          <p:spTgt spid="30736"/>
                                        </p:tgtEl>
                                      </p:cBhvr>
                                    </p:animEffect>
                                  </p:childTnLst>
                                </p:cTn>
                              </p:par>
                              <p:par>
                                <p:cTn id="89" presetID="22" presetClass="entr" presetSubtype="4" fill="hold" nodeType="withEffect">
                                  <p:stCondLst>
                                    <p:cond delay="0"/>
                                  </p:stCondLst>
                                  <p:childTnLst>
                                    <p:set>
                                      <p:cBhvr>
                                        <p:cTn id="90" dur="1" fill="hold">
                                          <p:stCondLst>
                                            <p:cond delay="0"/>
                                          </p:stCondLst>
                                        </p:cTn>
                                        <p:tgtEl>
                                          <p:spTgt spid="30739"/>
                                        </p:tgtEl>
                                        <p:attrNameLst>
                                          <p:attrName>style.visibility</p:attrName>
                                        </p:attrNameLst>
                                      </p:cBhvr>
                                      <p:to>
                                        <p:strVal val="visible"/>
                                      </p:to>
                                    </p:set>
                                    <p:animEffect transition="in" filter="wipe(down)">
                                      <p:cBhvr>
                                        <p:cTn id="91" dur="500"/>
                                        <p:tgtEl>
                                          <p:spTgt spid="30739"/>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074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3" grpId="0"/>
      <p:bldP spid="14" grpId="0"/>
      <p:bldP spid="10" grpId="0"/>
      <p:bldP spid="11" grpId="0"/>
      <p:bldP spid="12" grpId="0"/>
      <p:bldP spid="15" grpId="0"/>
      <p:bldP spid="16" grpId="0"/>
      <p:bldP spid="30740" grpId="0"/>
      <p:bldP spid="21" grpId="0" bldLvl="0" animBg="1"/>
      <p:bldP spid="21"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p:txBody>
          <a:bodyPr vert="horz" wrap="square" lIns="91440" tIns="45720" rIns="91440" bIns="45720" anchor="ctr" anchorCtr="0"/>
          <a:p>
            <a:pPr>
              <a:buNone/>
            </a:pPr>
            <a:endParaRPr lang="zh-CN" altLang="en-US" dirty="0"/>
          </a:p>
        </p:txBody>
      </p:sp>
      <p:pic>
        <p:nvPicPr>
          <p:cNvPr id="95234" name="Picture 2" descr="D:\编译原理\2018年秋季\shu.jpg"/>
          <p:cNvPicPr>
            <a:picLocks noChangeAspect="1"/>
          </p:cNvPicPr>
          <p:nvPr/>
        </p:nvPicPr>
        <p:blipFill>
          <a:blip r:embed="rId1"/>
          <a:stretch>
            <a:fillRect/>
          </a:stretch>
        </p:blipFill>
        <p:spPr>
          <a:xfrm>
            <a:off x="1476375" y="2571750"/>
            <a:ext cx="6323013" cy="3160713"/>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1 </a:t>
            </a:r>
            <a:r>
              <a:rPr lang="zh-CN" altLang="en-US" u="sng" dirty="0">
                <a:solidFill>
                  <a:srgbClr val="FF0000"/>
                </a:solidFill>
              </a:rPr>
              <a:t>程序语言的定义</a:t>
            </a:r>
            <a:r>
              <a:rPr lang="zh-CN" altLang="en-US" dirty="0"/>
              <a:t> </a:t>
            </a:r>
            <a:endParaRPr lang="zh-CN" altLang="en-US" dirty="0"/>
          </a:p>
        </p:txBody>
      </p:sp>
      <p:sp>
        <p:nvSpPr>
          <p:cNvPr id="13314" name="Rectangle 3"/>
          <p:cNvSpPr>
            <a:spLocks noGrp="1"/>
          </p:cNvSpPr>
          <p:nvPr>
            <p:ph idx="1"/>
          </p:nvPr>
        </p:nvSpPr>
        <p:spPr/>
        <p:txBody>
          <a:bodyPr vert="horz" wrap="square" lIns="91440" tIns="45720" rIns="91440" bIns="45720" anchor="t" anchorCtr="0"/>
          <a:p>
            <a:pPr eaLnBrk="1" hangingPunct="1"/>
            <a:r>
              <a:rPr lang="en-US" altLang="zh-CN" dirty="0">
                <a:solidFill>
                  <a:srgbClr val="660066"/>
                </a:solidFill>
              </a:rPr>
              <a:t>Fortran</a:t>
            </a:r>
            <a:r>
              <a:rPr lang="en-US" altLang="zh-CN" dirty="0"/>
              <a:t>                      </a:t>
            </a:r>
            <a:r>
              <a:rPr lang="zh-CN" altLang="en-US" dirty="0"/>
              <a:t>数值计算</a:t>
            </a:r>
            <a:endParaRPr lang="zh-CN" altLang="en-US" dirty="0"/>
          </a:p>
          <a:p>
            <a:pPr eaLnBrk="1" hangingPunct="1"/>
            <a:r>
              <a:rPr lang="en-US" altLang="zh-CN" dirty="0">
                <a:solidFill>
                  <a:srgbClr val="660066"/>
                </a:solidFill>
              </a:rPr>
              <a:t>COBOL</a:t>
            </a:r>
            <a:r>
              <a:rPr lang="en-US" altLang="zh-CN" dirty="0"/>
              <a:t>	                   </a:t>
            </a:r>
            <a:r>
              <a:rPr lang="zh-CN" altLang="en-US" dirty="0"/>
              <a:t>事务处理</a:t>
            </a:r>
            <a:endParaRPr lang="zh-CN" altLang="en-US" dirty="0"/>
          </a:p>
          <a:p>
            <a:pPr eaLnBrk="1" hangingPunct="1"/>
            <a:r>
              <a:rPr lang="en-US" altLang="zh-CN" dirty="0">
                <a:solidFill>
                  <a:srgbClr val="660066"/>
                </a:solidFill>
              </a:rPr>
              <a:t>Prolog</a:t>
            </a:r>
            <a:r>
              <a:rPr lang="en-US" altLang="zh-CN" dirty="0"/>
              <a:t>		          </a:t>
            </a:r>
            <a:r>
              <a:rPr lang="zh-CN" altLang="en-US" dirty="0"/>
              <a:t>人工智能</a:t>
            </a:r>
            <a:endParaRPr lang="zh-CN" altLang="en-US" dirty="0"/>
          </a:p>
          <a:p>
            <a:pPr eaLnBrk="1" hangingPunct="1"/>
            <a:r>
              <a:rPr lang="en-US" altLang="zh-CN" dirty="0">
                <a:solidFill>
                  <a:srgbClr val="FF0000"/>
                </a:solidFill>
              </a:rPr>
              <a:t>ADA                         </a:t>
            </a:r>
            <a:r>
              <a:rPr lang="zh-CN" altLang="en-US" dirty="0">
                <a:solidFill>
                  <a:srgbClr val="FF0000"/>
                </a:solidFill>
              </a:rPr>
              <a:t>大型嵌入式实时处理</a:t>
            </a:r>
            <a:endParaRPr lang="zh-CN" altLang="en-US" dirty="0">
              <a:solidFill>
                <a:srgbClr val="FF0000"/>
              </a:solidFill>
            </a:endParaRPr>
          </a:p>
          <a:p>
            <a:pPr eaLnBrk="1" hangingPunct="1"/>
            <a:r>
              <a:rPr lang="en-US" altLang="zh-CN" dirty="0">
                <a:solidFill>
                  <a:srgbClr val="660066"/>
                </a:solidFill>
              </a:rPr>
              <a:t>C</a:t>
            </a:r>
            <a:r>
              <a:rPr lang="zh-CN" altLang="en-US" dirty="0">
                <a:solidFill>
                  <a:srgbClr val="660066"/>
                </a:solidFill>
              </a:rPr>
              <a:t>、</a:t>
            </a:r>
            <a:r>
              <a:rPr lang="en-US" altLang="zh-CN" dirty="0">
                <a:solidFill>
                  <a:srgbClr val="660066"/>
                </a:solidFill>
              </a:rPr>
              <a:t>Pascal</a:t>
            </a:r>
            <a:r>
              <a:rPr lang="en-US" altLang="zh-CN" dirty="0"/>
              <a:t>                 </a:t>
            </a:r>
            <a:r>
              <a:rPr lang="zh-CN" altLang="en-US" dirty="0"/>
              <a:t>通用软件、系统软件</a:t>
            </a:r>
            <a:endParaRPr lang="zh-CN" altLang="en-US" dirty="0"/>
          </a:p>
          <a:p>
            <a:pPr eaLnBrk="1" hangingPunct="1"/>
            <a:r>
              <a:rPr lang="en-US" altLang="zh-CN" dirty="0">
                <a:solidFill>
                  <a:srgbClr val="660066"/>
                </a:solidFill>
              </a:rPr>
              <a:t>C++</a:t>
            </a:r>
            <a:r>
              <a:rPr lang="zh-CN" altLang="en-US" dirty="0">
                <a:solidFill>
                  <a:srgbClr val="660066"/>
                </a:solidFill>
              </a:rPr>
              <a:t>、</a:t>
            </a:r>
            <a:r>
              <a:rPr lang="en-US" altLang="zh-CN" dirty="0">
                <a:solidFill>
                  <a:srgbClr val="660066"/>
                </a:solidFill>
              </a:rPr>
              <a:t>Java</a:t>
            </a:r>
            <a:r>
              <a:rPr lang="zh-CN" altLang="en-US" dirty="0">
                <a:solidFill>
                  <a:srgbClr val="660066"/>
                </a:solidFill>
              </a:rPr>
              <a:t>、</a:t>
            </a:r>
            <a:r>
              <a:rPr lang="en-US" altLang="zh-CN" dirty="0">
                <a:solidFill>
                  <a:srgbClr val="660066"/>
                </a:solidFill>
              </a:rPr>
              <a:t>C#</a:t>
            </a:r>
            <a:r>
              <a:rPr lang="zh-CN" altLang="en-US" dirty="0">
                <a:solidFill>
                  <a:srgbClr val="660066"/>
                </a:solidFill>
              </a:rPr>
              <a:t>       </a:t>
            </a:r>
            <a:r>
              <a:rPr lang="en-US" altLang="zh-CN" dirty="0"/>
              <a:t>OOP</a:t>
            </a:r>
            <a:endParaRPr lang="en-US" altLang="zh-CN" dirty="0"/>
          </a:p>
          <a:p>
            <a:pPr eaLnBrk="1" hangingPunct="1"/>
            <a:r>
              <a:rPr lang="en-US" altLang="zh-CN" dirty="0">
                <a:solidFill>
                  <a:srgbClr val="FF0000"/>
                </a:solidFill>
              </a:rPr>
              <a:t>CAML/OCAML</a:t>
            </a:r>
            <a:r>
              <a:rPr lang="zh-CN" altLang="en-US" dirty="0">
                <a:solidFill>
                  <a:srgbClr val="FF0000"/>
                </a:solidFill>
              </a:rPr>
              <a:t>、</a:t>
            </a:r>
            <a:r>
              <a:rPr lang="en-US" altLang="zh-CN" dirty="0">
                <a:solidFill>
                  <a:srgbClr val="FF0000"/>
                </a:solidFill>
              </a:rPr>
              <a:t>F#  </a:t>
            </a:r>
            <a:r>
              <a:rPr lang="zh-CN" altLang="en-US" dirty="0">
                <a:solidFill>
                  <a:srgbClr val="FF0000"/>
                </a:solidFill>
              </a:rPr>
              <a:t>函数式、多核计算</a:t>
            </a:r>
            <a:endParaRPr lang="en-US" altLang="zh-CN" dirty="0">
              <a:solidFill>
                <a:srgbClr val="FF0000"/>
              </a:solidFill>
            </a:endParaRPr>
          </a:p>
          <a:p>
            <a:pPr eaLnBrk="1" hangingPunct="1"/>
            <a:r>
              <a:rPr lang="en-US" altLang="zh-CN" dirty="0">
                <a:solidFill>
                  <a:srgbClr val="FF0000"/>
                </a:solidFill>
              </a:rPr>
              <a:t>UML</a:t>
            </a:r>
            <a:r>
              <a:rPr lang="zh-CN" altLang="en-US" dirty="0">
                <a:solidFill>
                  <a:srgbClr val="FF0000"/>
                </a:solidFill>
              </a:rPr>
              <a:t>、</a:t>
            </a:r>
            <a:r>
              <a:rPr lang="en-US" altLang="zh-CN" dirty="0">
                <a:solidFill>
                  <a:srgbClr val="FF0000"/>
                </a:solidFill>
              </a:rPr>
              <a:t>SysML</a:t>
            </a:r>
            <a:r>
              <a:rPr lang="zh-CN" altLang="en-US" dirty="0">
                <a:solidFill>
                  <a:srgbClr val="FF0000"/>
                </a:solidFill>
              </a:rPr>
              <a:t>、</a:t>
            </a:r>
            <a:r>
              <a:rPr lang="en-US" altLang="zh-CN" dirty="0">
                <a:solidFill>
                  <a:srgbClr val="FF0000"/>
                </a:solidFill>
              </a:rPr>
              <a:t>AADL</a:t>
            </a:r>
            <a:r>
              <a:rPr lang="zh-CN" altLang="en-US" dirty="0">
                <a:solidFill>
                  <a:srgbClr val="FF0000"/>
                </a:solidFill>
              </a:rPr>
              <a:t>、同步语言   建模</a:t>
            </a:r>
            <a:endParaRPr lang="en-US" altLang="zh-CN" dirty="0">
              <a:solidFill>
                <a:srgbClr val="FF0000"/>
              </a:solidFill>
            </a:endParaRPr>
          </a:p>
        </p:txBody>
      </p:sp>
      <p:sp>
        <p:nvSpPr>
          <p:cNvPr id="2" name="矩形 1"/>
          <p:cNvSpPr/>
          <p:nvPr/>
        </p:nvSpPr>
        <p:spPr>
          <a:xfrm>
            <a:off x="7019925" y="2349500"/>
            <a:ext cx="1724025" cy="460375"/>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上千种语言</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 </a:t>
            </a:r>
            <a:br>
              <a:rPr lang="zh-CN" altLang="en-US" sz="3600" u="sng" dirty="0">
                <a:solidFill>
                  <a:srgbClr val="FF0000"/>
                </a:solidFill>
                <a:latin typeface="宋体" panose="02010600030101010101" pitchFamily="2" charset="-122"/>
              </a:rPr>
            </a:br>
            <a:r>
              <a:rPr lang="zh-CN" altLang="en-US" sz="3600" dirty="0">
                <a:solidFill>
                  <a:srgbClr val="660066"/>
                </a:solidFill>
              </a:rPr>
              <a:t>形式定义</a:t>
            </a:r>
            <a:endParaRPr lang="zh-CN" altLang="en-US" sz="3600" dirty="0">
              <a:solidFill>
                <a:srgbClr val="660066"/>
              </a:solidFill>
            </a:endParaRPr>
          </a:p>
        </p:txBody>
      </p:sp>
      <p:sp>
        <p:nvSpPr>
          <p:cNvPr id="96258" name="Rectangle 3"/>
          <p:cNvSpPr>
            <a:spLocks noGrp="1"/>
          </p:cNvSpPr>
          <p:nvPr>
            <p:ph idx="1"/>
          </p:nvPr>
        </p:nvSpPr>
        <p:spPr>
          <a:xfrm>
            <a:off x="457200" y="2362200"/>
            <a:ext cx="8001000" cy="3733800"/>
          </a:xfrm>
        </p:spPr>
        <p:txBody>
          <a:bodyPr vert="horz" wrap="square" lIns="91440" tIns="45720" rIns="91440" bIns="45720" anchor="t" anchorCtr="0"/>
          <a:p>
            <a:pPr eaLnBrk="1" hangingPunct="1">
              <a:buNone/>
            </a:pPr>
            <a:r>
              <a:rPr lang="zh-CN" altLang="en-US" sz="2400" dirty="0">
                <a:solidFill>
                  <a:schemeClr val="tx2"/>
                </a:solidFill>
                <a:latin typeface="宋体" panose="02010600030101010101" pitchFamily="2" charset="-122"/>
              </a:rPr>
              <a:t>上下文无关文法 是一个四元式</a:t>
            </a:r>
            <a:endParaRPr lang="zh-CN" altLang="en-US" sz="2400" dirty="0">
              <a:solidFill>
                <a:schemeClr val="tx2"/>
              </a:solidFill>
              <a:latin typeface="宋体" panose="02010600030101010101" pitchFamily="2" charset="-122"/>
            </a:endParaRPr>
          </a:p>
          <a:p>
            <a:pPr eaLnBrk="1" hangingPunct="1">
              <a:buNone/>
            </a:pPr>
            <a:r>
              <a:rPr lang="zh-CN" altLang="en-US" sz="2400" dirty="0">
                <a:solidFill>
                  <a:schemeClr val="tx2"/>
                </a:solidFill>
                <a:latin typeface="宋体" panose="02010600030101010101" pitchFamily="2" charset="-122"/>
              </a:rPr>
              <a:t>  </a:t>
            </a:r>
            <a:r>
              <a:rPr lang="en-US" altLang="zh-CN" sz="2400" dirty="0">
                <a:solidFill>
                  <a:schemeClr val="tx2"/>
                </a:solidFill>
                <a:latin typeface="宋体" panose="02010600030101010101" pitchFamily="2" charset="-122"/>
              </a:rPr>
              <a:t>G </a:t>
            </a:r>
            <a:r>
              <a:rPr lang="zh-CN" altLang="en-US" sz="2400"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T,</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N</a:t>
            </a:r>
            <a:r>
              <a:rPr lang="en-US" altLang="zh-CN" sz="2400" dirty="0">
                <a:solidFill>
                  <a:schemeClr val="tx2"/>
                </a:solidFill>
                <a:latin typeface="宋体" panose="02010600030101010101" pitchFamily="2" charset="-122"/>
              </a:rPr>
              <a:t>,S,</a:t>
            </a:r>
            <a:r>
              <a:rPr lang="en-US" altLang="zh-CN" sz="2400" dirty="0">
                <a:solidFill>
                  <a:schemeClr val="tx2"/>
                </a:solidFill>
                <a:latin typeface="Arial Black" panose="020B0A04020102020204" pitchFamily="34" charset="0"/>
                <a:ea typeface="方正舒体" panose="02010601030101010101" pitchFamily="2" charset="-122"/>
              </a:rPr>
              <a:t>P</a:t>
            </a:r>
            <a:r>
              <a:rPr lang="zh-CN" altLang="en-US" sz="2400" dirty="0">
                <a:solidFill>
                  <a:schemeClr val="tx2"/>
                </a:solidFill>
                <a:latin typeface="宋体" panose="02010600030101010101" pitchFamily="2" charset="-122"/>
              </a:rPr>
              <a:t>）</a:t>
            </a:r>
            <a:endParaRPr lang="zh-CN" altLang="en-US" sz="2400" dirty="0">
              <a:solidFill>
                <a:schemeClr val="tx2"/>
              </a:solidFill>
              <a:latin typeface="宋体" panose="02010600030101010101" pitchFamily="2" charset="-122"/>
            </a:endParaRPr>
          </a:p>
          <a:p>
            <a:pPr eaLnBrk="1" hangingPunct="1">
              <a:buNone/>
            </a:pPr>
            <a:r>
              <a:rPr lang="zh-CN" altLang="en-US" sz="2400" dirty="0">
                <a:solidFill>
                  <a:schemeClr val="tx2"/>
                </a:solidFill>
                <a:latin typeface="宋体" panose="02010600030101010101" pitchFamily="2" charset="-122"/>
              </a:rPr>
              <a:t>  </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T </a:t>
            </a:r>
            <a:r>
              <a:rPr lang="zh-CN" altLang="en-US" sz="2400" dirty="0">
                <a:solidFill>
                  <a:schemeClr val="tx2"/>
                </a:solidFill>
                <a:latin typeface="宋体" panose="02010600030101010101" pitchFamily="2" charset="-122"/>
              </a:rPr>
              <a:t>：终结符号的非空有限集合</a:t>
            </a:r>
            <a:endParaRPr lang="zh-CN" altLang="en-US" sz="2400" dirty="0">
              <a:solidFill>
                <a:schemeClr val="tx2"/>
              </a:solidFill>
              <a:latin typeface="宋体" panose="02010600030101010101" pitchFamily="2" charset="-122"/>
            </a:endParaRPr>
          </a:p>
          <a:p>
            <a:pPr eaLnBrk="1" hangingPunct="1">
              <a:buNone/>
            </a:pPr>
            <a:r>
              <a:rPr lang="zh-CN" altLang="en-US" sz="2400" dirty="0">
                <a:solidFill>
                  <a:schemeClr val="tx2"/>
                </a:solidFill>
                <a:latin typeface="宋体" panose="02010600030101010101" pitchFamily="2" charset="-122"/>
              </a:rPr>
              <a:t>  </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N </a:t>
            </a:r>
            <a:r>
              <a:rPr lang="zh-CN" altLang="en-US" sz="2400" dirty="0">
                <a:solidFill>
                  <a:schemeClr val="tx2"/>
                </a:solidFill>
                <a:latin typeface="宋体" panose="02010600030101010101" pitchFamily="2" charset="-122"/>
              </a:rPr>
              <a:t>：非终结符号的非空有限集 </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T </a:t>
            </a:r>
            <a:r>
              <a:rPr lang="en-US" altLang="zh-CN" sz="2000" b="1" dirty="0">
                <a:solidFill>
                  <a:schemeClr val="tx2"/>
                </a:solidFill>
                <a:latin typeface="宋体" panose="02010600030101010101" pitchFamily="2" charset="-122"/>
                <a:sym typeface="Symbol" panose="05050102010706020507" pitchFamily="18" charset="2"/>
              </a:rPr>
              <a:t>/\</a:t>
            </a:r>
            <a:r>
              <a:rPr lang="en-US" altLang="zh-CN" sz="2800" b="1" dirty="0">
                <a:solidFill>
                  <a:schemeClr val="tx2"/>
                </a:solidFill>
                <a:ea typeface="MingLiU" pitchFamily="49" charset="-120"/>
                <a:sym typeface="Symbol" panose="05050102010706020507" pitchFamily="18" charset="2"/>
              </a:rPr>
              <a:t> </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N </a:t>
            </a:r>
            <a:r>
              <a:rPr lang="zh-CN" altLang="en-US" sz="2400" dirty="0">
                <a:solidFill>
                  <a:schemeClr val="tx2"/>
                </a:solidFill>
                <a:latin typeface="宋体" panose="02010600030101010101" pitchFamily="2" charset="-122"/>
              </a:rPr>
              <a:t>＝</a:t>
            </a:r>
            <a:r>
              <a:rPr lang="zh-CN" altLang="en-US" sz="2400" b="1" dirty="0">
                <a:solidFill>
                  <a:schemeClr val="tx2"/>
                </a:solidFill>
                <a:ea typeface="MingLiU" pitchFamily="49" charset="-120"/>
                <a:sym typeface="Symbol" panose="05050102010706020507" pitchFamily="18" charset="2"/>
              </a:rPr>
              <a:t></a:t>
            </a:r>
            <a:r>
              <a:rPr lang="zh-CN" altLang="en-US" sz="2400" dirty="0">
                <a:solidFill>
                  <a:schemeClr val="tx2"/>
                </a:solidFill>
                <a:latin typeface="宋体" panose="02010600030101010101" pitchFamily="2" charset="-122"/>
              </a:rPr>
              <a:t> </a:t>
            </a:r>
            <a:r>
              <a:rPr lang="zh-CN" altLang="en-US" sz="1600" b="1" dirty="0">
                <a:solidFill>
                  <a:schemeClr val="tx2"/>
                </a:solidFill>
                <a:latin typeface="宋体" panose="02010600030101010101" pitchFamily="2" charset="-122"/>
              </a:rPr>
              <a:t> </a:t>
            </a:r>
            <a:endParaRPr lang="zh-CN" altLang="en-US" sz="2400" dirty="0">
              <a:solidFill>
                <a:schemeClr val="tx2"/>
              </a:solidFill>
              <a:latin typeface="宋体" panose="02010600030101010101" pitchFamily="2" charset="-122"/>
            </a:endParaRPr>
          </a:p>
          <a:p>
            <a:pPr eaLnBrk="1" hangingPunct="1">
              <a:buNone/>
            </a:pPr>
            <a:r>
              <a:rPr lang="zh-CN" altLang="en-US" sz="2000" dirty="0">
                <a:solidFill>
                  <a:srgbClr val="FF0000"/>
                </a:solidFill>
                <a:latin typeface="宋体" panose="02010600030101010101" pitchFamily="2" charset="-122"/>
              </a:rPr>
              <a:t>  </a:t>
            </a:r>
            <a:r>
              <a:rPr lang="en-US" altLang="zh-CN" sz="2400" dirty="0">
                <a:solidFill>
                  <a:srgbClr val="FF0000"/>
                </a:solidFill>
                <a:latin typeface="宋体" panose="02010600030101010101" pitchFamily="2" charset="-122"/>
              </a:rPr>
              <a:t>S</a:t>
            </a:r>
            <a:r>
              <a:rPr lang="en-US" altLang="zh-CN" sz="20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：非终结开始符号</a:t>
            </a:r>
            <a:endParaRPr lang="zh-CN" altLang="en-US" sz="2400" dirty="0">
              <a:solidFill>
                <a:srgbClr val="FF0000"/>
              </a:solidFill>
              <a:latin typeface="宋体" panose="02010600030101010101" pitchFamily="2" charset="-122"/>
            </a:endParaRPr>
          </a:p>
          <a:p>
            <a:pPr eaLnBrk="1" hangingPunct="1">
              <a:buNone/>
            </a:pPr>
            <a:r>
              <a:rPr lang="zh-CN" altLang="en-US" sz="2400" dirty="0">
                <a:solidFill>
                  <a:schemeClr val="tx2"/>
                </a:solidFill>
                <a:latin typeface="宋体" panose="02010600030101010101" pitchFamily="2" charset="-122"/>
              </a:rPr>
              <a:t>  </a:t>
            </a:r>
            <a:r>
              <a:rPr lang="en-US" altLang="zh-CN" sz="2400" dirty="0">
                <a:solidFill>
                  <a:schemeClr val="tx2"/>
                </a:solidFill>
                <a:latin typeface="Arial Black" panose="020B0A04020102020204" pitchFamily="34" charset="0"/>
                <a:ea typeface="方正舒体" panose="02010601030101010101" pitchFamily="2" charset="-122"/>
              </a:rPr>
              <a:t>P </a:t>
            </a:r>
            <a:r>
              <a:rPr lang="zh-CN" altLang="en-US" sz="2400" dirty="0">
                <a:solidFill>
                  <a:schemeClr val="tx2"/>
                </a:solidFill>
                <a:latin typeface="宋体" panose="02010600030101010101" pitchFamily="2" charset="-122"/>
              </a:rPr>
              <a:t>：产生式集合（有限）</a:t>
            </a:r>
            <a:endParaRPr lang="zh-CN" altLang="en-US" sz="2400" dirty="0">
              <a:solidFill>
                <a:schemeClr val="tx2"/>
              </a:solidFill>
              <a:latin typeface="宋体" panose="02010600030101010101" pitchFamily="2" charset="-122"/>
            </a:endParaRPr>
          </a:p>
          <a:p>
            <a:pPr eaLnBrk="1" hangingPunct="1">
              <a:buNone/>
            </a:pPr>
            <a:r>
              <a:rPr lang="zh-CN" altLang="en-US" sz="2400" dirty="0">
                <a:solidFill>
                  <a:schemeClr val="tx2"/>
                </a:solidFill>
                <a:latin typeface="宋体" panose="02010600030101010101" pitchFamily="2" charset="-122"/>
              </a:rPr>
              <a:t>      产生式 </a:t>
            </a:r>
            <a:r>
              <a:rPr lang="en-US" altLang="zh-CN" sz="2400" dirty="0">
                <a:solidFill>
                  <a:schemeClr val="tx2"/>
                </a:solidFill>
                <a:latin typeface="宋体" panose="02010600030101010101" pitchFamily="2" charset="-122"/>
              </a:rPr>
              <a:t>P </a:t>
            </a:r>
            <a:r>
              <a:rPr lang="en-US" altLang="zh-CN" sz="2800" b="1" dirty="0">
                <a:solidFill>
                  <a:schemeClr val="accent2"/>
                </a:solidFill>
              </a:rPr>
              <a:t>→</a:t>
            </a:r>
            <a:r>
              <a:rPr lang="en-US" altLang="zh-CN" sz="2800" dirty="0">
                <a:solidFill>
                  <a:schemeClr val="tx2"/>
                </a:solidFill>
                <a:latin typeface="宋体" panose="02010600030101010101" pitchFamily="2" charset="-122"/>
              </a:rPr>
              <a:t>α</a:t>
            </a:r>
            <a:r>
              <a:rPr lang="en-US" altLang="zh-CN" sz="2800" b="1"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P</a:t>
            </a:r>
            <a:r>
              <a:rPr lang="en-US" altLang="zh-CN" sz="2800" b="1" dirty="0">
                <a:solidFill>
                  <a:schemeClr val="tx2"/>
                </a:solidFill>
                <a:ea typeface="MingLiU" pitchFamily="49" charset="-120"/>
                <a:sym typeface="Symbol" panose="05050102010706020507" pitchFamily="18" charset="2"/>
              </a:rPr>
              <a:t> </a:t>
            </a:r>
            <a:r>
              <a:rPr lang="en-US" altLang="zh-CN" sz="2400" dirty="0">
                <a:solidFill>
                  <a:schemeClr val="tx2"/>
                </a:solidFill>
                <a:latin typeface="宋体" panose="02010600030101010101" pitchFamily="2" charset="-122"/>
              </a:rPr>
              <a:t>V</a:t>
            </a:r>
            <a:r>
              <a:rPr lang="en-US" altLang="zh-CN" sz="1600" b="1" dirty="0">
                <a:solidFill>
                  <a:schemeClr val="tx2"/>
                </a:solidFill>
                <a:latin typeface="宋体" panose="02010600030101010101" pitchFamily="2" charset="-122"/>
              </a:rPr>
              <a:t>N   </a:t>
            </a:r>
            <a:r>
              <a:rPr lang="en-US" altLang="zh-CN" dirty="0">
                <a:solidFill>
                  <a:schemeClr val="tx2"/>
                </a:solidFill>
                <a:latin typeface="宋体" panose="02010600030101010101" pitchFamily="2" charset="-122"/>
              </a:rPr>
              <a:t>α</a:t>
            </a:r>
            <a:r>
              <a:rPr lang="en-US" altLang="zh-CN" b="1" dirty="0">
                <a:solidFill>
                  <a:schemeClr val="tx2"/>
                </a:solidFill>
                <a:ea typeface="MingLiU" pitchFamily="49" charset="-120"/>
                <a:sym typeface="Symbol" panose="05050102010706020507" pitchFamily="18" charset="2"/>
              </a:rPr>
              <a:t> </a:t>
            </a:r>
            <a:r>
              <a:rPr lang="en-US" altLang="zh-CN" b="1" dirty="0">
                <a:solidFill>
                  <a:srgbClr val="FF0000"/>
                </a:solidFill>
                <a:ea typeface="MingLiU" pitchFamily="49" charset="-120"/>
                <a:sym typeface="Symbol" panose="05050102010706020507" pitchFamily="18" charset="2"/>
              </a:rPr>
              <a:t>(</a:t>
            </a:r>
            <a:r>
              <a:rPr lang="en-US" altLang="zh-CN" sz="2800" dirty="0">
                <a:solidFill>
                  <a:srgbClr val="FF0000"/>
                </a:solidFill>
                <a:latin typeface="宋体" panose="02010600030101010101" pitchFamily="2" charset="-122"/>
              </a:rPr>
              <a:t>V</a:t>
            </a:r>
            <a:r>
              <a:rPr lang="en-US" altLang="zh-CN" sz="1800" b="1" dirty="0">
                <a:solidFill>
                  <a:srgbClr val="FF0000"/>
                </a:solidFill>
                <a:latin typeface="宋体" panose="02010600030101010101" pitchFamily="2" charset="-122"/>
              </a:rPr>
              <a:t>T </a:t>
            </a:r>
            <a:r>
              <a:rPr lang="en-US" altLang="zh-CN" sz="2400" b="1" dirty="0">
                <a:solidFill>
                  <a:srgbClr val="FF0000"/>
                </a:solidFill>
                <a:latin typeface="宋体" panose="02010600030101010101" pitchFamily="2" charset="-122"/>
                <a:sym typeface="Symbol" panose="05050102010706020507" pitchFamily="18" charset="2"/>
              </a:rPr>
              <a:t>∨</a:t>
            </a:r>
            <a:r>
              <a:rPr lang="en-US" altLang="zh-CN" b="1" dirty="0">
                <a:solidFill>
                  <a:srgbClr val="FF0000"/>
                </a:solidFill>
                <a:ea typeface="MingLiU" pitchFamily="49" charset="-120"/>
                <a:sym typeface="Symbol" panose="05050102010706020507" pitchFamily="18" charset="2"/>
              </a:rPr>
              <a:t> </a:t>
            </a:r>
            <a:r>
              <a:rPr lang="en-US" altLang="zh-CN" sz="2800" dirty="0">
                <a:solidFill>
                  <a:srgbClr val="FF0000"/>
                </a:solidFill>
                <a:latin typeface="宋体" panose="02010600030101010101" pitchFamily="2" charset="-122"/>
              </a:rPr>
              <a:t>V</a:t>
            </a:r>
            <a:r>
              <a:rPr lang="en-US" altLang="zh-CN" sz="1800" b="1" dirty="0">
                <a:solidFill>
                  <a:srgbClr val="FF0000"/>
                </a:solidFill>
                <a:latin typeface="宋体" panose="02010600030101010101" pitchFamily="2" charset="-122"/>
              </a:rPr>
              <a:t>N </a:t>
            </a:r>
            <a:r>
              <a:rPr lang="en-US" altLang="zh-CN" sz="2800" b="1" dirty="0">
                <a:solidFill>
                  <a:srgbClr val="FF0000"/>
                </a:solidFill>
                <a:latin typeface="宋体" panose="02010600030101010101" pitchFamily="2" charset="-122"/>
              </a:rPr>
              <a:t>)</a:t>
            </a:r>
            <a:r>
              <a:rPr lang="en-US" altLang="zh-CN" sz="2800" baseline="30000" dirty="0">
                <a:solidFill>
                  <a:srgbClr val="FF0000"/>
                </a:solidFill>
                <a:latin typeface="宋体" panose="02010600030101010101" pitchFamily="2" charset="-122"/>
              </a:rPr>
              <a:t>*</a:t>
            </a:r>
            <a:endParaRPr lang="en-US" altLang="zh-CN" sz="2800" baseline="30000" dirty="0">
              <a:solidFill>
                <a:srgbClr val="FF0000"/>
              </a:solidFill>
              <a:latin typeface="宋体" panose="02010600030101010101" pitchFamily="2" charset="-122"/>
            </a:endParaRPr>
          </a:p>
          <a:p>
            <a:pPr eaLnBrk="1" hangingPunct="1">
              <a:buNone/>
            </a:pPr>
            <a:r>
              <a:rPr lang="en-US" altLang="zh-CN" sz="2800" b="1" baseline="30000" dirty="0">
                <a:solidFill>
                  <a:srgbClr val="FF0000"/>
                </a:solidFill>
                <a:latin typeface="宋体" panose="02010600030101010101" pitchFamily="2" charset="-122"/>
              </a:rPr>
              <a:t>        </a:t>
            </a:r>
            <a:r>
              <a:rPr lang="zh-CN" altLang="en-US" sz="2800" b="1" baseline="30000" dirty="0">
                <a:solidFill>
                  <a:srgbClr val="FF0000"/>
                </a:solidFill>
                <a:latin typeface="宋体" panose="02010600030101010101" pitchFamily="2" charset="-122"/>
              </a:rPr>
              <a:t>开始符</a:t>
            </a:r>
            <a:r>
              <a:rPr lang="en-US" altLang="zh-CN" sz="2800" b="1" baseline="30000" dirty="0">
                <a:solidFill>
                  <a:srgbClr val="FF0000"/>
                </a:solidFill>
                <a:latin typeface="宋体" panose="02010600030101010101" pitchFamily="2" charset="-122"/>
              </a:rPr>
              <a:t>S</a:t>
            </a:r>
            <a:r>
              <a:rPr lang="zh-CN" altLang="en-US" sz="2800" b="1" baseline="30000" dirty="0">
                <a:solidFill>
                  <a:srgbClr val="FF0000"/>
                </a:solidFill>
                <a:latin typeface="宋体" panose="02010600030101010101" pitchFamily="2" charset="-122"/>
              </a:rPr>
              <a:t>至少必须在某个产生式的左边出现一次！</a:t>
            </a:r>
            <a:endParaRPr lang="en-US" altLang="zh-CN" sz="1600" b="1" dirty="0">
              <a:solidFill>
                <a:srgbClr val="FF0000"/>
              </a:solidFill>
              <a:latin typeface="宋体" panose="02010600030101010101" pitchFamily="2" charset="-122"/>
            </a:endParaRPr>
          </a:p>
        </p:txBody>
      </p:sp>
      <p:cxnSp>
        <p:nvCxnSpPr>
          <p:cNvPr id="6" name="直接连接符 5"/>
          <p:cNvCxnSpPr/>
          <p:nvPr/>
        </p:nvCxnSpPr>
        <p:spPr>
          <a:xfrm flipV="1">
            <a:off x="6372225" y="4733925"/>
            <a:ext cx="215900" cy="360363"/>
          </a:xfrm>
          <a:prstGeom prst="line">
            <a:avLst/>
          </a:prstGeom>
          <a:ln w="9525" cap="flat" cmpd="sng">
            <a:solidFill>
              <a:srgbClr val="FF0000"/>
            </a:solidFill>
            <a:prstDash val="solid"/>
            <a:round/>
            <a:headEnd type="none" w="med" len="med"/>
            <a:tailEnd type="none" w="med" len="med"/>
          </a:ln>
        </p:spPr>
      </p:cxnSp>
      <p:sp>
        <p:nvSpPr>
          <p:cNvPr id="7" name="矩形 6"/>
          <p:cNvSpPr/>
          <p:nvPr/>
        </p:nvSpPr>
        <p:spPr>
          <a:xfrm>
            <a:off x="6372225" y="4365625"/>
            <a:ext cx="1397000" cy="369888"/>
          </a:xfrm>
          <a:prstGeom prst="rect">
            <a:avLst/>
          </a:prstGeom>
          <a:noFill/>
          <a:ln w="9525">
            <a:noFill/>
          </a:ln>
        </p:spPr>
        <p:txBody>
          <a:bodyPr wrap="none" anchor="t" anchorCtr="0">
            <a:spAutoFit/>
          </a:bodyPr>
          <a:p>
            <a:r>
              <a:rPr lang="zh-CN" altLang="en-US" sz="1800" dirty="0">
                <a:solidFill>
                  <a:srgbClr val="FF0000"/>
                </a:solidFill>
                <a:latin typeface="Times New Roman" panose="02020603050405020304" pitchFamily="18" charset="0"/>
                <a:ea typeface="宋体" panose="02010600030101010101" pitchFamily="2" charset="-122"/>
              </a:rPr>
              <a:t>字符串</a:t>
            </a:r>
            <a:r>
              <a:rPr lang="en-US" altLang="zh-CN" sz="1800" dirty="0">
                <a:solidFill>
                  <a:srgbClr val="FF0000"/>
                </a:solidFill>
                <a:latin typeface="Times New Roman" panose="02020603050405020304" pitchFamily="18" charset="0"/>
                <a:ea typeface="宋体" panose="02010600030101010101" pitchFamily="2" charset="-122"/>
              </a:rPr>
              <a:t>,</a:t>
            </a:r>
            <a:r>
              <a:rPr lang="zh-CN" altLang="en-US" sz="1800" dirty="0">
                <a:solidFill>
                  <a:srgbClr val="FF0000"/>
                </a:solidFill>
                <a:latin typeface="Times New Roman" panose="02020603050405020304" pitchFamily="18" charset="0"/>
                <a:ea typeface="宋体" panose="02010600030101010101" pitchFamily="2" charset="-122"/>
              </a:rPr>
              <a:t>闭包</a:t>
            </a:r>
            <a:endParaRPr lang="en-US" altLang="zh-CN" sz="18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 </a:t>
            </a:r>
            <a:br>
              <a:rPr lang="zh-CN" altLang="en-US" sz="3600" u="sng" dirty="0">
                <a:solidFill>
                  <a:srgbClr val="FF0000"/>
                </a:solidFill>
                <a:latin typeface="宋体" panose="02010600030101010101" pitchFamily="2" charset="-122"/>
              </a:rPr>
            </a:br>
            <a:r>
              <a:rPr lang="zh-CN" altLang="en-US" sz="3600" dirty="0">
                <a:solidFill>
                  <a:srgbClr val="660066"/>
                </a:solidFill>
              </a:rPr>
              <a:t>形式定义</a:t>
            </a:r>
            <a:endParaRPr lang="zh-CN" altLang="en-US" sz="3600" dirty="0">
              <a:solidFill>
                <a:srgbClr val="660066"/>
              </a:solidFill>
            </a:endParaRPr>
          </a:p>
        </p:txBody>
      </p:sp>
      <p:sp>
        <p:nvSpPr>
          <p:cNvPr id="96258" name="Rectangle 3"/>
          <p:cNvSpPr>
            <a:spLocks noGrp="1"/>
          </p:cNvSpPr>
          <p:nvPr>
            <p:ph idx="1"/>
          </p:nvPr>
        </p:nvSpPr>
        <p:spPr>
          <a:xfrm>
            <a:off x="457200" y="2362200"/>
            <a:ext cx="8001000" cy="4244975"/>
          </a:xfrm>
        </p:spPr>
        <p:txBody>
          <a:bodyPr vert="horz" wrap="square" lIns="91440" tIns="45720" rIns="91440" bIns="45720" anchor="t" anchorCtr="0"/>
          <a:p>
            <a:pPr eaLnBrk="1" hangingPunct="1">
              <a:buFont typeface="Wingdings" panose="05000000000000000000" charset="0"/>
              <a:buChar char="ü"/>
            </a:pPr>
            <a:r>
              <a:rPr lang="zh-CN" altLang="en-US" sz="2400" dirty="0">
                <a:solidFill>
                  <a:schemeClr val="tx2"/>
                </a:solidFill>
                <a:latin typeface="宋体" panose="02010600030101010101" pitchFamily="2" charset="-122"/>
              </a:rPr>
              <a:t>终结符：程序语言中的单词符号，如保留字、标识符、常数、算符、界符等，是不可再分的基本</a:t>
            </a:r>
            <a:r>
              <a:rPr lang="zh-CN" altLang="en-US" sz="2400" dirty="0">
                <a:solidFill>
                  <a:schemeClr val="tx2"/>
                </a:solidFill>
                <a:latin typeface="宋体" panose="02010600030101010101" pitchFamily="2" charset="-122"/>
              </a:rPr>
              <a:t>符号。</a:t>
            </a:r>
            <a:endParaRPr lang="zh-CN" altLang="en-US" sz="2400" dirty="0">
              <a:solidFill>
                <a:schemeClr val="tx2"/>
              </a:solidFill>
              <a:latin typeface="宋体" panose="02010600030101010101" pitchFamily="2" charset="-122"/>
            </a:endParaRPr>
          </a:p>
          <a:p>
            <a:pPr eaLnBrk="1" hangingPunct="1">
              <a:buFont typeface="Wingdings" panose="05000000000000000000" charset="0"/>
              <a:buChar char="ü"/>
            </a:pPr>
            <a:r>
              <a:rPr lang="zh-CN" altLang="en-US" sz="2400" dirty="0">
                <a:solidFill>
                  <a:schemeClr val="tx2"/>
                </a:solidFill>
                <a:latin typeface="宋体" panose="02010600030101010101" pitchFamily="2" charset="-122"/>
              </a:rPr>
              <a:t>非终结符：代表语法范畴，例如，</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算术表达式</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布尔表达式</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赋值语句</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子程序</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函数</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过程</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等，是由终结符和非终结符组成的</a:t>
            </a:r>
            <a:r>
              <a:rPr lang="zh-CN" altLang="en-US" sz="2400" dirty="0">
                <a:solidFill>
                  <a:schemeClr val="tx2"/>
                </a:solidFill>
                <a:latin typeface="宋体" panose="02010600030101010101" pitchFamily="2" charset="-122"/>
              </a:rPr>
              <a:t>字符串。</a:t>
            </a:r>
            <a:endParaRPr lang="zh-CN" altLang="en-US" sz="2400" dirty="0">
              <a:solidFill>
                <a:schemeClr val="tx2"/>
              </a:solidFill>
              <a:latin typeface="宋体" panose="02010600030101010101" pitchFamily="2" charset="-122"/>
            </a:endParaRPr>
          </a:p>
          <a:p>
            <a:pPr eaLnBrk="1" hangingPunct="1">
              <a:buFont typeface="Wingdings" panose="05000000000000000000" charset="0"/>
              <a:buChar char="ü"/>
            </a:pPr>
            <a:r>
              <a:rPr lang="zh-CN" altLang="en-US" sz="2400" dirty="0">
                <a:solidFill>
                  <a:schemeClr val="tx2"/>
                </a:solidFill>
                <a:latin typeface="宋体" panose="02010600030101010101" pitchFamily="2" charset="-122"/>
              </a:rPr>
              <a:t>开始符：是一个特殊的非</a:t>
            </a:r>
            <a:r>
              <a:rPr lang="zh-CN" altLang="en-US" sz="2400" dirty="0">
                <a:solidFill>
                  <a:schemeClr val="tx2"/>
                </a:solidFill>
                <a:latin typeface="宋体" panose="02010600030101010101" pitchFamily="2" charset="-122"/>
              </a:rPr>
              <a:t>终结符。</a:t>
            </a:r>
            <a:endParaRPr lang="zh-CN" altLang="en-US" sz="2400" dirty="0">
              <a:solidFill>
                <a:schemeClr val="tx2"/>
              </a:solidFill>
              <a:latin typeface="宋体" panose="02010600030101010101" pitchFamily="2" charset="-122"/>
            </a:endParaRPr>
          </a:p>
          <a:p>
            <a:pPr eaLnBrk="1" hangingPunct="1">
              <a:buFont typeface="Wingdings" panose="05000000000000000000" charset="0"/>
              <a:buChar char="ü"/>
            </a:pPr>
            <a:r>
              <a:rPr lang="zh-CN" altLang="en-US" sz="2400" dirty="0">
                <a:solidFill>
                  <a:schemeClr val="tx2"/>
                </a:solidFill>
                <a:latin typeface="宋体" panose="02010600030101010101" pitchFamily="2" charset="-122"/>
              </a:rPr>
              <a:t>产生式：用于定义语法</a:t>
            </a:r>
            <a:r>
              <a:rPr lang="zh-CN" altLang="en-US" sz="2400" dirty="0">
                <a:solidFill>
                  <a:schemeClr val="tx2"/>
                </a:solidFill>
                <a:latin typeface="宋体" panose="02010600030101010101" pitchFamily="2" charset="-122"/>
              </a:rPr>
              <a:t>范畴。</a:t>
            </a:r>
            <a:endParaRPr lang="zh-CN" altLang="en-US" sz="2400" dirty="0">
              <a:solidFill>
                <a:schemeClr val="tx2"/>
              </a:solidFill>
              <a:latin typeface="宋体" panose="02010600030101010101" pitchFamily="2" charset="-122"/>
            </a:endParaRPr>
          </a:p>
          <a:p>
            <a:pPr marL="0" indent="0" eaLnBrk="1" hangingPunct="1">
              <a:buFont typeface="Wingdings" panose="05000000000000000000" charset="0"/>
              <a:buNone/>
            </a:pPr>
            <a:endParaRPr lang="zh-CN" altLang="en-US" sz="2400" dirty="0">
              <a:solidFill>
                <a:schemeClr val="tx2"/>
              </a:solidFill>
              <a:latin typeface="宋体" panose="02010600030101010101" pitchFamily="2" charset="-122"/>
            </a:endParaRPr>
          </a:p>
          <a:p>
            <a:pPr marL="0" indent="0" eaLnBrk="1" hangingPunct="1">
              <a:buFont typeface="Wingdings" panose="05000000000000000000" charset="0"/>
              <a:buNone/>
            </a:pPr>
            <a:r>
              <a:rPr lang="en-US" altLang="zh-CN" sz="2000" b="1" dirty="0">
                <a:solidFill>
                  <a:srgbClr val="FF0000"/>
                </a:solidFill>
                <a:latin typeface="宋体" panose="02010600030101010101" pitchFamily="2" charset="-122"/>
              </a:rPr>
              <a:t>注意：有时一个产生式不足以定义一个语法范畴，需要多个产生式来定义，特别是有时需要含有递归的产生式</a:t>
            </a:r>
            <a:endParaRPr lang="zh-CN" altLang="en-US" sz="2000" dirty="0">
              <a:solidFill>
                <a:schemeClr val="tx2"/>
              </a:solidFill>
              <a:latin typeface="宋体" panose="02010600030101010101" pitchFamily="2" charset="-122"/>
            </a:endParaRPr>
          </a:p>
          <a:p>
            <a:pPr eaLnBrk="1" hangingPunct="1">
              <a:buNone/>
            </a:pPr>
            <a:endParaRPr lang="en-US" altLang="zh-CN" sz="2000" b="1" dirty="0">
              <a:solidFill>
                <a:srgbClr val="FF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a:t>
            </a:r>
            <a:br>
              <a:rPr lang="zh-CN" altLang="en-US" sz="3600" u="sng" dirty="0">
                <a:solidFill>
                  <a:srgbClr val="FF0000"/>
                </a:solidFill>
                <a:latin typeface="宋体" panose="02010600030101010101" pitchFamily="2" charset="-122"/>
              </a:rPr>
            </a:br>
            <a:r>
              <a:rPr lang="zh-CN" altLang="en-US" sz="3600" u="sng" dirty="0">
                <a:solidFill>
                  <a:srgbClr val="660066"/>
                </a:solidFill>
                <a:latin typeface="宋体" panose="02010600030101010101" pitchFamily="2" charset="-122"/>
              </a:rPr>
              <a:t>例：算术表达式</a:t>
            </a:r>
            <a:endParaRPr lang="zh-CN" altLang="en-US" sz="3600" u="sng" dirty="0">
              <a:solidFill>
                <a:srgbClr val="660066"/>
              </a:solidFill>
              <a:latin typeface="宋体" panose="02010600030101010101" pitchFamily="2" charset="-122"/>
            </a:endParaRPr>
          </a:p>
        </p:txBody>
      </p:sp>
      <p:sp>
        <p:nvSpPr>
          <p:cNvPr id="98306" name="Rectangle 3"/>
          <p:cNvSpPr>
            <a:spLocks noGrp="1"/>
          </p:cNvSpPr>
          <p:nvPr>
            <p:ph sz="half" idx="1"/>
          </p:nvPr>
        </p:nvSpPr>
        <p:spPr>
          <a:xfrm>
            <a:off x="762000" y="1905000"/>
            <a:ext cx="3810000" cy="4114800"/>
          </a:xfrm>
        </p:spPr>
        <p:txBody>
          <a:bodyPr vert="horz" wrap="square" lIns="91440" tIns="45720" rIns="91440" bIns="45720" anchor="t" anchorCtr="0"/>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en-US" altLang="zh-CN" dirty="0">
                <a:latin typeface="+mn-lt"/>
                <a:ea typeface="+mn-ea"/>
                <a:cs typeface="+mn-cs"/>
              </a:rPr>
              <a:t>var </a:t>
            </a:r>
            <a:r>
              <a:rPr kumimoji="1" lang="en-US" altLang="zh-CN" b="1" dirty="0">
                <a:latin typeface="+mn-lt"/>
                <a:ea typeface="+mn-ea"/>
                <a:cs typeface="+mn-cs"/>
              </a:rPr>
              <a:t>| </a:t>
            </a:r>
            <a:r>
              <a:rPr kumimoji="1" lang="en-US" altLang="zh-CN" dirty="0">
                <a:latin typeface="+mn-lt"/>
                <a:ea typeface="+mn-ea"/>
                <a:cs typeface="+mn-cs"/>
              </a:rPr>
              <a:t>const</a:t>
            </a:r>
            <a:endParaRPr kumimoji="1" lang="en-US" altLang="zh-CN" dirty="0">
              <a:latin typeface="+mn-lt"/>
              <a:ea typeface="+mn-ea"/>
              <a:cs typeface="+mn-cs"/>
            </a:endParaRPr>
          </a:p>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en-US" altLang="zh-CN" dirty="0">
                <a:latin typeface="+mn-lt"/>
                <a:ea typeface="+mn-ea"/>
                <a:cs typeface="+mn-cs"/>
              </a:rPr>
              <a:t>E </a:t>
            </a:r>
            <a:r>
              <a:rPr kumimoji="1" lang="en-US" altLang="zh-CN" b="1" dirty="0">
                <a:latin typeface="+mn-lt"/>
                <a:ea typeface="+mn-ea"/>
                <a:cs typeface="+mn-cs"/>
              </a:rPr>
              <a:t>+</a:t>
            </a:r>
            <a:r>
              <a:rPr kumimoji="1" lang="en-US" altLang="zh-CN" dirty="0">
                <a:latin typeface="+mn-lt"/>
                <a:ea typeface="+mn-ea"/>
                <a:cs typeface="+mn-cs"/>
              </a:rPr>
              <a:t> E</a:t>
            </a:r>
            <a:endParaRPr kumimoji="1" lang="en-US" altLang="zh-CN" dirty="0">
              <a:latin typeface="+mn-lt"/>
              <a:ea typeface="+mn-ea"/>
              <a:cs typeface="+mn-cs"/>
            </a:endParaRPr>
          </a:p>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en-US" altLang="zh-CN" dirty="0">
                <a:latin typeface="+mn-lt"/>
                <a:ea typeface="+mn-ea"/>
                <a:cs typeface="+mn-cs"/>
              </a:rPr>
              <a:t>E * E</a:t>
            </a:r>
            <a:endParaRPr kumimoji="1" lang="en-US" altLang="zh-CN" dirty="0">
              <a:latin typeface="+mn-lt"/>
              <a:ea typeface="+mn-ea"/>
              <a:cs typeface="+mn-cs"/>
            </a:endParaRPr>
          </a:p>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zh-CN" altLang="en-US" dirty="0">
                <a:latin typeface="+mn-lt"/>
                <a:ea typeface="+mn-ea"/>
                <a:cs typeface="+mn-cs"/>
              </a:rPr>
              <a:t>（ </a:t>
            </a:r>
            <a:r>
              <a:rPr kumimoji="1" lang="en-US" altLang="zh-CN" dirty="0">
                <a:latin typeface="+mn-lt"/>
                <a:ea typeface="+mn-ea"/>
                <a:cs typeface="+mn-cs"/>
              </a:rPr>
              <a:t>E </a:t>
            </a:r>
            <a:r>
              <a:rPr kumimoji="1" lang="zh-CN" altLang="en-US" dirty="0">
                <a:latin typeface="+mn-lt"/>
                <a:ea typeface="+mn-ea"/>
                <a:cs typeface="+mn-cs"/>
              </a:rPr>
              <a:t>）</a:t>
            </a:r>
            <a:endParaRPr kumimoji="1" lang="zh-CN" altLang="en-US" dirty="0">
              <a:latin typeface="+mn-lt"/>
              <a:ea typeface="+mn-ea"/>
              <a:cs typeface="+mn-cs"/>
            </a:endParaRPr>
          </a:p>
          <a:p>
            <a:pPr eaLnBrk="1" hangingPunct="1">
              <a:buClrTx/>
              <a:buSzTx/>
              <a:buFontTx/>
              <a:buNone/>
            </a:pPr>
            <a:r>
              <a:rPr kumimoji="1" lang="zh-CN" altLang="en-US" dirty="0">
                <a:solidFill>
                  <a:schemeClr val="accent2"/>
                </a:solidFill>
                <a:latin typeface="+mn-lt"/>
                <a:ea typeface="+mn-ea"/>
                <a:cs typeface="+mn-cs"/>
              </a:rPr>
              <a:t>推导</a:t>
            </a:r>
            <a:endParaRPr kumimoji="1" lang="zh-CN" altLang="en-US" dirty="0">
              <a:solidFill>
                <a:srgbClr val="660066"/>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E</a:t>
            </a:r>
            <a:r>
              <a:rPr kumimoji="1" lang="en-US" altLang="zh-CN" dirty="0">
                <a:solidFill>
                  <a:srgbClr val="660066"/>
                </a:solidFill>
                <a:latin typeface="+mn-lt"/>
                <a:ea typeface="MingLiU" pitchFamily="49" charset="-120"/>
                <a:cs typeface="+mn-cs"/>
              </a:rPr>
              <a:t> </a:t>
            </a:r>
            <a:r>
              <a:rPr kumimoji="1" lang="en-US" altLang="zh-CN" dirty="0">
                <a:solidFill>
                  <a:srgbClr val="660066"/>
                </a:solidFill>
                <a:latin typeface="+mn-lt"/>
                <a:ea typeface="MingLiU" pitchFamily="49" charset="-120"/>
                <a:cs typeface="+mn-cs"/>
                <a:sym typeface="Symbol" panose="05050102010706020507" pitchFamily="18" charset="2"/>
              </a:rPr>
              <a:t></a:t>
            </a:r>
            <a:r>
              <a:rPr kumimoji="1" lang="en-US" altLang="zh-CN" dirty="0">
                <a:solidFill>
                  <a:srgbClr val="660066"/>
                </a:solidFill>
                <a:latin typeface="+mn-lt"/>
                <a:ea typeface="+mn-ea"/>
                <a:cs typeface="+mn-cs"/>
              </a:rPr>
              <a:t> E * E </a:t>
            </a:r>
            <a:r>
              <a:rPr kumimoji="1" lang="en-US" altLang="zh-CN" dirty="0">
                <a:solidFill>
                  <a:srgbClr val="660066"/>
                </a:solidFill>
                <a:latin typeface="+mn-lt"/>
                <a:ea typeface="MingLiU" pitchFamily="49" charset="-120"/>
                <a:cs typeface="+mn-cs"/>
                <a:sym typeface="Symbol" panose="05050102010706020507" pitchFamily="18" charset="2"/>
              </a:rPr>
              <a:t></a:t>
            </a:r>
            <a:r>
              <a:rPr kumimoji="1" lang="en-US" altLang="zh-CN" dirty="0">
                <a:solidFill>
                  <a:srgbClr val="660066"/>
                </a:solidFill>
                <a:latin typeface="+mn-lt"/>
                <a:ea typeface="+mn-ea"/>
                <a:cs typeface="+mn-cs"/>
              </a:rPr>
              <a:t> E * </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a:t>
            </a:r>
            <a:r>
              <a:rPr kumimoji="1" lang="zh-CN" altLang="en-US" dirty="0">
                <a:solidFill>
                  <a:srgbClr val="660066"/>
                </a:solidFill>
                <a:latin typeface="+mn-lt"/>
                <a:ea typeface="+mn-ea"/>
                <a:cs typeface="+mn-cs"/>
              </a:rPr>
              <a:t>）</a:t>
            </a:r>
            <a:endParaRPr kumimoji="1" lang="zh-CN" altLang="en-US" dirty="0">
              <a:solidFill>
                <a:srgbClr val="660066"/>
              </a:solidFill>
              <a:latin typeface="+mn-lt"/>
              <a:ea typeface="+mn-ea"/>
              <a:cs typeface="+mn-cs"/>
            </a:endParaRPr>
          </a:p>
          <a:p>
            <a:pPr eaLnBrk="1" hangingPunct="1">
              <a:buClrTx/>
              <a:buSzTx/>
              <a:buFontTx/>
              <a:buNone/>
            </a:pPr>
            <a:r>
              <a:rPr kumimoji="1" lang="zh-CN" altLang="en-US" dirty="0">
                <a:solidFill>
                  <a:srgbClr val="660066"/>
                </a:solidFill>
                <a:latin typeface="+mn-lt"/>
                <a:ea typeface="+mn-ea"/>
                <a:cs typeface="+mn-cs"/>
              </a:rPr>
              <a:t>   </a:t>
            </a:r>
            <a:r>
              <a:rPr kumimoji="1" lang="zh-CN" altLang="en-US" dirty="0">
                <a:solidFill>
                  <a:srgbClr val="660066"/>
                </a:solidFill>
                <a:latin typeface="+mn-lt"/>
                <a:ea typeface="MingLiU" pitchFamily="49" charset="-120"/>
                <a:cs typeface="+mn-cs"/>
                <a:sym typeface="Symbol" panose="05050102010706020507" pitchFamily="18" charset="2"/>
              </a:rPr>
              <a:t></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 </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a:t>
            </a:r>
            <a:r>
              <a:rPr kumimoji="1" lang="en-US" altLang="zh-CN" b="1" dirty="0">
                <a:solidFill>
                  <a:srgbClr val="660066"/>
                </a:solidFill>
                <a:latin typeface="+mn-lt"/>
                <a:ea typeface="+mn-ea"/>
                <a:cs typeface="+mn-cs"/>
              </a:rPr>
              <a:t>+</a:t>
            </a:r>
            <a:r>
              <a:rPr kumimoji="1" lang="en-US" altLang="zh-CN" dirty="0">
                <a:solidFill>
                  <a:srgbClr val="660066"/>
                </a:solidFill>
                <a:latin typeface="+mn-lt"/>
                <a:ea typeface="+mn-ea"/>
                <a:cs typeface="+mn-cs"/>
              </a:rPr>
              <a:t> E </a:t>
            </a:r>
            <a:r>
              <a:rPr kumimoji="1" lang="zh-CN" altLang="en-US" dirty="0">
                <a:solidFill>
                  <a:srgbClr val="660066"/>
                </a:solidFill>
                <a:latin typeface="+mn-lt"/>
                <a:ea typeface="+mn-ea"/>
                <a:cs typeface="+mn-cs"/>
              </a:rPr>
              <a:t>） </a:t>
            </a:r>
            <a:endParaRPr kumimoji="1" lang="zh-CN" altLang="en-US" dirty="0">
              <a:solidFill>
                <a:srgbClr val="660066"/>
              </a:solidFill>
              <a:latin typeface="+mn-lt"/>
              <a:ea typeface="+mn-ea"/>
              <a:cs typeface="+mn-cs"/>
            </a:endParaRPr>
          </a:p>
          <a:p>
            <a:pPr eaLnBrk="1" hangingPunct="1">
              <a:buClrTx/>
              <a:buSzTx/>
              <a:buFontTx/>
              <a:buNone/>
            </a:pPr>
            <a:r>
              <a:rPr kumimoji="1" lang="zh-CN" altLang="en-US" dirty="0">
                <a:solidFill>
                  <a:srgbClr val="660066"/>
                </a:solidFill>
                <a:latin typeface="+mn-lt"/>
                <a:ea typeface="+mn-ea"/>
                <a:cs typeface="+mn-cs"/>
              </a:rPr>
              <a:t>   </a:t>
            </a:r>
            <a:r>
              <a:rPr kumimoji="1" lang="zh-CN" altLang="en-US" dirty="0">
                <a:solidFill>
                  <a:srgbClr val="660066"/>
                </a:solidFill>
                <a:latin typeface="+mn-lt"/>
                <a:ea typeface="MingLiU" pitchFamily="49" charset="-120"/>
                <a:cs typeface="+mn-cs"/>
                <a:sym typeface="Symbol" panose="05050102010706020507" pitchFamily="18" charset="2"/>
              </a:rPr>
              <a:t> </a:t>
            </a:r>
            <a:r>
              <a:rPr kumimoji="1" lang="en-US" altLang="zh-CN" dirty="0">
                <a:solidFill>
                  <a:srgbClr val="660066"/>
                </a:solidFill>
                <a:latin typeface="+mn-lt"/>
                <a:ea typeface="+mn-ea"/>
                <a:cs typeface="+mn-cs"/>
              </a:rPr>
              <a:t>var * (const </a:t>
            </a:r>
            <a:r>
              <a:rPr kumimoji="1" lang="en-US" altLang="zh-CN" b="1" dirty="0">
                <a:solidFill>
                  <a:srgbClr val="660066"/>
                </a:solidFill>
                <a:latin typeface="+mn-lt"/>
                <a:ea typeface="+mn-ea"/>
                <a:cs typeface="+mn-cs"/>
              </a:rPr>
              <a:t>+</a:t>
            </a:r>
            <a:r>
              <a:rPr kumimoji="1" lang="en-US" altLang="zh-CN" dirty="0">
                <a:solidFill>
                  <a:srgbClr val="660066"/>
                </a:solidFill>
                <a:latin typeface="+mn-lt"/>
                <a:ea typeface="+mn-ea"/>
                <a:cs typeface="+mn-cs"/>
              </a:rPr>
              <a:t> var )</a:t>
            </a:r>
            <a:endParaRPr kumimoji="1" lang="en-US" altLang="zh-CN" dirty="0">
              <a:solidFill>
                <a:srgbClr val="660066"/>
              </a:solidFill>
              <a:latin typeface="+mn-lt"/>
              <a:ea typeface="+mn-ea"/>
              <a:cs typeface="+mn-cs"/>
            </a:endParaRPr>
          </a:p>
        </p:txBody>
      </p:sp>
      <p:sp>
        <p:nvSpPr>
          <p:cNvPr id="98307" name="Rectangle 4"/>
          <p:cNvSpPr>
            <a:spLocks noGrp="1"/>
          </p:cNvSpPr>
          <p:nvPr>
            <p:ph sz="half" idx="2"/>
          </p:nvPr>
        </p:nvSpPr>
        <p:spPr/>
        <p:txBody>
          <a:bodyPr vert="horz" wrap="square" lIns="91440" tIns="45720" rIns="91440" bIns="45720" anchor="t" anchorCtr="0"/>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en-US" altLang="zh-CN" dirty="0">
                <a:latin typeface="+mn-lt"/>
                <a:ea typeface="+mn-ea"/>
                <a:cs typeface="+mn-cs"/>
              </a:rPr>
              <a:t>var </a:t>
            </a:r>
            <a:r>
              <a:rPr kumimoji="1" lang="en-US" altLang="zh-CN" b="1" dirty="0">
                <a:latin typeface="+mn-lt"/>
                <a:ea typeface="+mn-ea"/>
                <a:cs typeface="+mn-cs"/>
              </a:rPr>
              <a:t>|</a:t>
            </a:r>
            <a:r>
              <a:rPr kumimoji="1" lang="en-US" altLang="zh-CN" dirty="0">
                <a:latin typeface="+mn-lt"/>
                <a:ea typeface="+mn-ea"/>
                <a:cs typeface="+mn-cs"/>
              </a:rPr>
              <a:t> const </a:t>
            </a:r>
            <a:r>
              <a:rPr kumimoji="1" lang="en-US" altLang="zh-CN" b="1" dirty="0">
                <a:latin typeface="+mn-lt"/>
                <a:ea typeface="+mn-ea"/>
                <a:cs typeface="+mn-cs"/>
              </a:rPr>
              <a:t>|</a:t>
            </a:r>
            <a:r>
              <a:rPr kumimoji="1" lang="en-US" altLang="zh-CN" dirty="0">
                <a:latin typeface="+mn-lt"/>
                <a:ea typeface="+mn-ea"/>
                <a:cs typeface="+mn-cs"/>
              </a:rPr>
              <a:t>EAE</a:t>
            </a:r>
            <a:endParaRPr kumimoji="1" lang="en-US" altLang="zh-CN" dirty="0">
              <a:latin typeface="+mn-lt"/>
              <a:ea typeface="+mn-ea"/>
              <a:cs typeface="+mn-cs"/>
            </a:endParaRPr>
          </a:p>
          <a:p>
            <a:pPr eaLnBrk="1" hangingPunct="1">
              <a:buClrTx/>
              <a:buSzTx/>
              <a:buFontTx/>
            </a:pPr>
            <a:r>
              <a:rPr kumimoji="1" lang="en-US" altLang="zh-CN" dirty="0">
                <a:latin typeface="+mn-lt"/>
                <a:ea typeface="+mn-ea"/>
                <a:cs typeface="+mn-cs"/>
              </a:rPr>
              <a:t>A </a:t>
            </a:r>
            <a:r>
              <a:rPr kumimoji="1" lang="en-US" altLang="zh-CN" sz="2400" b="1" dirty="0">
                <a:solidFill>
                  <a:schemeClr val="accent2"/>
                </a:solidFill>
                <a:latin typeface="+mn-lt"/>
                <a:ea typeface="+mn-ea"/>
                <a:cs typeface="+mn-cs"/>
              </a:rPr>
              <a:t>→ </a:t>
            </a:r>
            <a:r>
              <a:rPr kumimoji="1" lang="en-US" altLang="zh-CN" b="1" dirty="0">
                <a:latin typeface="+mn-lt"/>
                <a:ea typeface="+mn-ea"/>
                <a:cs typeface="+mn-cs"/>
              </a:rPr>
              <a:t>+ | </a:t>
            </a:r>
            <a:r>
              <a:rPr kumimoji="1" lang="en-US" altLang="zh-CN" dirty="0">
                <a:latin typeface="+mn-lt"/>
                <a:ea typeface="+mn-ea"/>
                <a:cs typeface="+mn-cs"/>
              </a:rPr>
              <a:t>*</a:t>
            </a:r>
            <a:endParaRPr kumimoji="1" lang="en-US" altLang="zh-CN" dirty="0">
              <a:latin typeface="+mn-lt"/>
              <a:ea typeface="+mn-ea"/>
              <a:cs typeface="+mn-cs"/>
            </a:endParaRPr>
          </a:p>
          <a:p>
            <a:pPr eaLnBrk="1" hangingPunct="1">
              <a:buClrTx/>
              <a:buSzTx/>
              <a:buFontTx/>
            </a:pPr>
            <a:r>
              <a:rPr kumimoji="1" lang="en-US" altLang="zh-CN" dirty="0">
                <a:latin typeface="+mn-lt"/>
                <a:ea typeface="+mn-ea"/>
                <a:cs typeface="+mn-cs"/>
              </a:rPr>
              <a:t>E </a:t>
            </a:r>
            <a:r>
              <a:rPr kumimoji="1" lang="en-US" altLang="zh-CN" sz="2400" b="1" dirty="0">
                <a:solidFill>
                  <a:schemeClr val="accent2"/>
                </a:solidFill>
                <a:latin typeface="+mn-lt"/>
                <a:ea typeface="+mn-ea"/>
                <a:cs typeface="+mn-cs"/>
              </a:rPr>
              <a:t>→ </a:t>
            </a:r>
            <a:r>
              <a:rPr kumimoji="1" lang="zh-CN" altLang="en-US" dirty="0">
                <a:latin typeface="+mn-lt"/>
                <a:ea typeface="+mn-ea"/>
                <a:cs typeface="+mn-cs"/>
              </a:rPr>
              <a:t>（ </a:t>
            </a:r>
            <a:r>
              <a:rPr kumimoji="1" lang="en-US" altLang="zh-CN" dirty="0">
                <a:latin typeface="+mn-lt"/>
                <a:ea typeface="+mn-ea"/>
                <a:cs typeface="+mn-cs"/>
              </a:rPr>
              <a:t>E </a:t>
            </a:r>
            <a:r>
              <a:rPr kumimoji="1" lang="zh-CN" altLang="en-US" dirty="0">
                <a:latin typeface="+mn-lt"/>
                <a:ea typeface="+mn-ea"/>
                <a:cs typeface="+mn-cs"/>
              </a:rPr>
              <a:t>）</a:t>
            </a:r>
            <a:endParaRPr kumimoji="1" lang="zh-CN" altLang="en-US" dirty="0">
              <a:latin typeface="+mn-lt"/>
              <a:ea typeface="+mn-ea"/>
              <a:cs typeface="+mn-cs"/>
            </a:endParaRPr>
          </a:p>
          <a:p>
            <a:pPr eaLnBrk="1" hangingPunct="1">
              <a:buClrTx/>
              <a:buSzTx/>
              <a:buFontTx/>
              <a:buNone/>
            </a:pPr>
            <a:r>
              <a:rPr kumimoji="1" lang="zh-CN" altLang="en-US" dirty="0">
                <a:solidFill>
                  <a:schemeClr val="accent2"/>
                </a:solidFill>
                <a:latin typeface="+mn-lt"/>
                <a:ea typeface="+mn-ea"/>
                <a:cs typeface="+mn-cs"/>
              </a:rPr>
              <a:t>推导</a:t>
            </a:r>
            <a:endParaRPr kumimoji="1" lang="zh-CN" altLang="en-US" dirty="0">
              <a:solidFill>
                <a:schemeClr val="accent2"/>
              </a:solidFill>
              <a:latin typeface="+mn-lt"/>
              <a:ea typeface="+mn-ea"/>
              <a:cs typeface="+mn-cs"/>
            </a:endParaRPr>
          </a:p>
          <a:p>
            <a:pPr eaLnBrk="1" hangingPunct="1">
              <a:buClrTx/>
              <a:buSzTx/>
              <a:buFontTx/>
              <a:buNone/>
            </a:pPr>
            <a:r>
              <a:rPr kumimoji="1" lang="en-US" altLang="zh-CN" dirty="0">
                <a:solidFill>
                  <a:srgbClr val="660066"/>
                </a:solidFill>
                <a:latin typeface="+mn-lt"/>
                <a:ea typeface="+mn-ea"/>
                <a:cs typeface="+mn-cs"/>
              </a:rPr>
              <a:t>E</a:t>
            </a:r>
            <a:r>
              <a:rPr kumimoji="1" lang="en-US" altLang="zh-CN" dirty="0">
                <a:solidFill>
                  <a:srgbClr val="660066"/>
                </a:solidFill>
                <a:latin typeface="+mn-lt"/>
                <a:ea typeface="MingLiU" pitchFamily="49" charset="-120"/>
                <a:cs typeface="+mn-cs"/>
              </a:rPr>
              <a:t> </a:t>
            </a:r>
            <a:r>
              <a:rPr kumimoji="1" lang="en-US" altLang="zh-CN" dirty="0">
                <a:solidFill>
                  <a:srgbClr val="660066"/>
                </a:solidFill>
                <a:latin typeface="+mn-lt"/>
                <a:ea typeface="MingLiU" pitchFamily="49" charset="-120"/>
                <a:cs typeface="+mn-cs"/>
                <a:sym typeface="Symbol" panose="05050102010706020507" pitchFamily="18" charset="2"/>
              </a:rPr>
              <a:t></a:t>
            </a:r>
            <a:r>
              <a:rPr kumimoji="1" lang="en-US" altLang="zh-CN" dirty="0">
                <a:solidFill>
                  <a:srgbClr val="660066"/>
                </a:solidFill>
                <a:latin typeface="+mn-lt"/>
                <a:ea typeface="+mn-ea"/>
                <a:cs typeface="+mn-cs"/>
              </a:rPr>
              <a:t> EAE </a:t>
            </a:r>
            <a:r>
              <a:rPr kumimoji="1" lang="en-US" altLang="zh-CN" dirty="0">
                <a:solidFill>
                  <a:srgbClr val="660066"/>
                </a:solidFill>
                <a:latin typeface="+mn-lt"/>
                <a:ea typeface="MingLiU" pitchFamily="49" charset="-120"/>
                <a:cs typeface="+mn-cs"/>
                <a:sym typeface="Symbol" panose="05050102010706020507" pitchFamily="18" charset="2"/>
              </a:rPr>
              <a:t></a:t>
            </a:r>
            <a:r>
              <a:rPr kumimoji="1" lang="en-US" altLang="zh-CN" dirty="0">
                <a:solidFill>
                  <a:srgbClr val="660066"/>
                </a:solidFill>
                <a:latin typeface="+mn-lt"/>
                <a:ea typeface="+mn-ea"/>
                <a:cs typeface="+mn-cs"/>
              </a:rPr>
              <a:t> E A</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a:t>
            </a:r>
            <a:r>
              <a:rPr kumimoji="1" lang="zh-CN" altLang="en-US" dirty="0">
                <a:solidFill>
                  <a:srgbClr val="660066"/>
                </a:solidFill>
                <a:latin typeface="+mn-lt"/>
                <a:ea typeface="+mn-ea"/>
                <a:cs typeface="+mn-cs"/>
              </a:rPr>
              <a:t>）</a:t>
            </a:r>
            <a:endParaRPr kumimoji="1" lang="zh-CN" altLang="en-US" dirty="0">
              <a:solidFill>
                <a:srgbClr val="660066"/>
              </a:solidFill>
              <a:latin typeface="+mn-lt"/>
              <a:ea typeface="+mn-ea"/>
              <a:cs typeface="+mn-cs"/>
            </a:endParaRPr>
          </a:p>
          <a:p>
            <a:pPr eaLnBrk="1" hangingPunct="1">
              <a:buClrTx/>
              <a:buSzTx/>
              <a:buFontTx/>
              <a:buNone/>
            </a:pPr>
            <a:r>
              <a:rPr kumimoji="1" lang="zh-CN" altLang="en-US" dirty="0">
                <a:solidFill>
                  <a:srgbClr val="660066"/>
                </a:solidFill>
                <a:latin typeface="+mn-lt"/>
                <a:ea typeface="+mn-ea"/>
                <a:cs typeface="+mn-cs"/>
              </a:rPr>
              <a:t>   </a:t>
            </a:r>
            <a:r>
              <a:rPr kumimoji="1" lang="zh-CN" altLang="en-US" dirty="0">
                <a:solidFill>
                  <a:srgbClr val="660066"/>
                </a:solidFill>
                <a:latin typeface="+mn-lt"/>
                <a:ea typeface="MingLiU" pitchFamily="49" charset="-120"/>
                <a:cs typeface="+mn-cs"/>
                <a:sym typeface="Symbol" panose="05050102010706020507" pitchFamily="18" charset="2"/>
              </a:rPr>
              <a:t></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 </a:t>
            </a:r>
            <a:r>
              <a:rPr kumimoji="1" lang="zh-CN" altLang="en-US" dirty="0">
                <a:solidFill>
                  <a:srgbClr val="660066"/>
                </a:solidFill>
                <a:latin typeface="+mn-lt"/>
                <a:ea typeface="+mn-ea"/>
                <a:cs typeface="+mn-cs"/>
              </a:rPr>
              <a:t>（ </a:t>
            </a:r>
            <a:r>
              <a:rPr kumimoji="1" lang="en-US" altLang="zh-CN" dirty="0">
                <a:solidFill>
                  <a:srgbClr val="660066"/>
                </a:solidFill>
                <a:latin typeface="+mn-lt"/>
                <a:ea typeface="+mn-ea"/>
                <a:cs typeface="+mn-cs"/>
              </a:rPr>
              <a:t>E </a:t>
            </a:r>
            <a:r>
              <a:rPr kumimoji="1" lang="en-US" altLang="zh-CN" b="1" dirty="0">
                <a:solidFill>
                  <a:srgbClr val="660066"/>
                </a:solidFill>
                <a:latin typeface="+mn-lt"/>
                <a:ea typeface="+mn-ea"/>
                <a:cs typeface="+mn-cs"/>
              </a:rPr>
              <a:t>+</a:t>
            </a:r>
            <a:r>
              <a:rPr kumimoji="1" lang="en-US" altLang="zh-CN" dirty="0">
                <a:solidFill>
                  <a:srgbClr val="660066"/>
                </a:solidFill>
                <a:latin typeface="+mn-lt"/>
                <a:ea typeface="+mn-ea"/>
                <a:cs typeface="+mn-cs"/>
              </a:rPr>
              <a:t> E </a:t>
            </a:r>
            <a:r>
              <a:rPr kumimoji="1" lang="zh-CN" altLang="en-US" dirty="0">
                <a:solidFill>
                  <a:srgbClr val="660066"/>
                </a:solidFill>
                <a:latin typeface="+mn-lt"/>
                <a:ea typeface="+mn-ea"/>
                <a:cs typeface="+mn-cs"/>
              </a:rPr>
              <a:t>） </a:t>
            </a:r>
            <a:endParaRPr kumimoji="1" lang="zh-CN" altLang="en-US" dirty="0">
              <a:solidFill>
                <a:srgbClr val="660066"/>
              </a:solidFill>
              <a:latin typeface="+mn-lt"/>
              <a:ea typeface="+mn-ea"/>
              <a:cs typeface="+mn-cs"/>
            </a:endParaRPr>
          </a:p>
          <a:p>
            <a:pPr eaLnBrk="1" hangingPunct="1">
              <a:buClrTx/>
              <a:buSzTx/>
              <a:buFontTx/>
              <a:buNone/>
            </a:pPr>
            <a:r>
              <a:rPr kumimoji="1" lang="zh-CN" altLang="en-US" dirty="0">
                <a:solidFill>
                  <a:srgbClr val="660066"/>
                </a:solidFill>
                <a:latin typeface="+mn-lt"/>
                <a:ea typeface="+mn-ea"/>
                <a:cs typeface="+mn-cs"/>
              </a:rPr>
              <a:t>   </a:t>
            </a:r>
            <a:r>
              <a:rPr kumimoji="1" lang="zh-CN" altLang="en-US" dirty="0">
                <a:solidFill>
                  <a:srgbClr val="660066"/>
                </a:solidFill>
                <a:latin typeface="+mn-lt"/>
                <a:ea typeface="MingLiU" pitchFamily="49" charset="-120"/>
                <a:cs typeface="+mn-cs"/>
                <a:sym typeface="Symbol" panose="05050102010706020507" pitchFamily="18" charset="2"/>
              </a:rPr>
              <a:t> </a:t>
            </a:r>
            <a:r>
              <a:rPr kumimoji="1" lang="en-US" altLang="zh-CN" dirty="0">
                <a:solidFill>
                  <a:srgbClr val="660066"/>
                </a:solidFill>
                <a:latin typeface="+mn-lt"/>
                <a:ea typeface="+mn-ea"/>
                <a:cs typeface="+mn-cs"/>
              </a:rPr>
              <a:t>var * (const </a:t>
            </a:r>
            <a:r>
              <a:rPr kumimoji="1" lang="en-US" altLang="zh-CN" b="1" dirty="0">
                <a:solidFill>
                  <a:srgbClr val="660066"/>
                </a:solidFill>
                <a:latin typeface="+mn-lt"/>
                <a:ea typeface="+mn-ea"/>
                <a:cs typeface="+mn-cs"/>
              </a:rPr>
              <a:t>+</a:t>
            </a:r>
            <a:r>
              <a:rPr kumimoji="1" lang="en-US" altLang="zh-CN" dirty="0">
                <a:solidFill>
                  <a:srgbClr val="660066"/>
                </a:solidFill>
                <a:latin typeface="+mn-lt"/>
                <a:ea typeface="+mn-ea"/>
                <a:cs typeface="+mn-cs"/>
              </a:rPr>
              <a:t> var )</a:t>
            </a:r>
            <a:endParaRPr kumimoji="1" lang="en-US" altLang="zh-CN" dirty="0">
              <a:solidFill>
                <a:srgbClr val="660066"/>
              </a:solidFill>
              <a:latin typeface="+mn-lt"/>
              <a:ea typeface="+mn-ea"/>
              <a:cs typeface="+mn-cs"/>
            </a:endParaRPr>
          </a:p>
        </p:txBody>
      </p:sp>
      <p:sp>
        <p:nvSpPr>
          <p:cNvPr id="2" name="矩形 1"/>
          <p:cNvSpPr/>
          <p:nvPr/>
        </p:nvSpPr>
        <p:spPr>
          <a:xfrm>
            <a:off x="971550" y="6165850"/>
            <a:ext cx="7056438" cy="4603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mn-lt"/>
                <a:ea typeface="+mn-ea"/>
                <a:cs typeface="+mn-cs"/>
              </a:rPr>
              <a:t>文法如何定义语言呢？展开和替换 </a:t>
            </a:r>
            <a:r>
              <a:rPr kumimoji="1" lang="en-US" altLang="zh-CN" sz="2400" b="0" i="0" u="none" strike="noStrike" kern="1200" cap="none" spc="0" normalizeH="0" baseline="0" noProof="0" dirty="0">
                <a:ln>
                  <a:noFill/>
                </a:ln>
                <a:solidFill>
                  <a:srgbClr val="FF0000"/>
                </a:solidFill>
                <a:effectLst/>
                <a:uLnTx/>
                <a:uFillTx/>
                <a:latin typeface="+mn-lt"/>
                <a:ea typeface="+mn-ea"/>
                <a:cs typeface="+mn-cs"/>
              </a:rPr>
              <a:t>=&gt; </a:t>
            </a:r>
            <a:r>
              <a:rPr kumimoji="1" lang="zh-CN" altLang="en-US" sz="2400" b="0" i="0" u="none" strike="noStrike" kern="1200" cap="none" spc="0" normalizeH="0" baseline="0" noProof="0" dirty="0">
                <a:ln>
                  <a:noFill/>
                </a:ln>
                <a:solidFill>
                  <a:srgbClr val="FF0000"/>
                </a:solidFill>
                <a:effectLst/>
                <a:uLnTx/>
                <a:uFillTx/>
                <a:latin typeface="+mn-lt"/>
                <a:ea typeface="+mn-ea"/>
                <a:cs typeface="+mn-cs"/>
              </a:rPr>
              <a:t>推导，证明</a:t>
            </a:r>
            <a:endParaRPr kumimoji="1" lang="zh-CN" altLang="en-US" sz="2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文本框 123905"/>
          <p:cNvSpPr txBox="1"/>
          <p:nvPr/>
        </p:nvSpPr>
        <p:spPr>
          <a:xfrm>
            <a:off x="827088" y="260350"/>
            <a:ext cx="6553200" cy="4399915"/>
          </a:xfrm>
          <a:prstGeom prst="rect">
            <a:avLst/>
          </a:prstGeom>
          <a:noFill/>
          <a:ln w="9525">
            <a:noFill/>
          </a:ln>
        </p:spPr>
        <p:txBody>
          <a:bodyPr>
            <a:spAutoFit/>
          </a:bodyPr>
          <a:p>
            <a:pPr algn="just">
              <a:spcBef>
                <a:spcPct val="50000"/>
              </a:spcBef>
            </a:pPr>
            <a:r>
              <a:rPr lang="zh-CN" altLang="en-US" sz="2800" b="1">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文法</a:t>
            </a:r>
            <a:r>
              <a:rPr lang="en-US" altLang="zh-CN" sz="2800" b="1">
                <a:latin typeface="Times New Roman" panose="02020603050405020304" pitchFamily="18" charset="0"/>
                <a:ea typeface="宋体" panose="02010600030101010101" pitchFamily="2" charset="-122"/>
              </a:rPr>
              <a:t>G =</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N </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T </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P</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S</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spcBef>
                <a:spcPct val="50000"/>
              </a:spcBef>
            </a:pPr>
            <a:r>
              <a:rPr lang="zh-CN" altLang="en-US" sz="2800" b="1" dirty="0">
                <a:latin typeface="Times New Roman" panose="02020603050405020304" pitchFamily="18" charset="0"/>
                <a:ea typeface="宋体" panose="02010600030101010101" pitchFamily="2" charset="-122"/>
              </a:rPr>
              <a:t>   其中  </a:t>
            </a: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N</a:t>
            </a:r>
            <a:r>
              <a:rPr lang="en-US" altLang="zh-CN" sz="2800" b="1">
                <a:latin typeface="Times New Roman" panose="02020603050405020304" pitchFamily="18" charset="0"/>
                <a:ea typeface="宋体" panose="02010600030101010101" pitchFamily="2" charset="-122"/>
              </a:rPr>
              <a:t>={S}</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V</a:t>
            </a:r>
            <a:r>
              <a:rPr lang="en-US" altLang="zh-CN" sz="2800" b="1" baseline="-30000">
                <a:latin typeface="Times New Roman" panose="02020603050405020304" pitchFamily="18" charset="0"/>
                <a:ea typeface="宋体" panose="02010600030101010101" pitchFamily="2" charset="-122"/>
              </a:rPr>
              <a:t>T</a:t>
            </a:r>
            <a:r>
              <a:rPr lang="en-US" altLang="zh-CN" sz="2800" b="1">
                <a:latin typeface="Times New Roman" panose="02020603050405020304" pitchFamily="18" charset="0"/>
                <a:ea typeface="宋体" panose="02010600030101010101" pitchFamily="2" charset="-122"/>
              </a:rPr>
              <a:t> ={0</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spcBef>
                <a:spcPct val="50000"/>
              </a:spcBef>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P={S → 0S1</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S → 01}</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spcBef>
                <a:spcPct val="50000"/>
              </a:spcBef>
            </a:pPr>
            <a:r>
              <a:rPr lang="zh-CN" altLang="en-US" sz="2800" b="1" dirty="0">
                <a:latin typeface="Times New Roman" panose="02020603050405020304" pitchFamily="18" charset="0"/>
                <a:ea typeface="宋体" panose="02010600030101010101" pitchFamily="2" charset="-122"/>
              </a:rPr>
              <a:t>    非终结符集中只含一个元素</a:t>
            </a:r>
            <a:r>
              <a:rPr lang="en-US" altLang="zh-CN" sz="2800" b="1">
                <a:latin typeface="Times New Roman" panose="02020603050405020304" pitchFamily="18" charset="0"/>
                <a:ea typeface="宋体" panose="02010600030101010101" pitchFamily="2" charset="-122"/>
              </a:rPr>
              <a:t>S</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spcBef>
                <a:spcPct val="50000"/>
              </a:spcBef>
            </a:pPr>
            <a:r>
              <a:rPr lang="zh-CN" altLang="en-US" sz="2800" b="1" dirty="0">
                <a:latin typeface="Times New Roman" panose="02020603050405020304" pitchFamily="18" charset="0"/>
                <a:ea typeface="宋体" panose="02010600030101010101" pitchFamily="2" charset="-122"/>
              </a:rPr>
              <a:t>     终结符集由两个元素</a:t>
            </a:r>
            <a:r>
              <a:rPr lang="en-US" altLang="zh-CN" sz="2800" b="1">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和</a:t>
            </a:r>
            <a:r>
              <a:rPr lang="en-US" altLang="zh-CN" sz="2800" b="1">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组成；</a:t>
            </a:r>
            <a:endParaRPr lang="zh-CN" altLang="en-US" sz="2800" b="1" dirty="0">
              <a:latin typeface="Times New Roman" panose="02020603050405020304" pitchFamily="18" charset="0"/>
              <a:ea typeface="宋体" panose="02010600030101010101" pitchFamily="2" charset="-122"/>
            </a:endParaRPr>
          </a:p>
          <a:p>
            <a:pPr algn="just">
              <a:spcBef>
                <a:spcPct val="50000"/>
              </a:spcBef>
            </a:pPr>
            <a:r>
              <a:rPr lang="zh-CN" altLang="en-US" sz="2800" b="1" dirty="0">
                <a:latin typeface="Times New Roman" panose="02020603050405020304" pitchFamily="18" charset="0"/>
                <a:ea typeface="宋体" panose="02010600030101010101" pitchFamily="2" charset="-122"/>
              </a:rPr>
              <a:t>     有两条产生式；开始符号是</a:t>
            </a:r>
            <a:r>
              <a:rPr lang="en-US" altLang="zh-CN" sz="2800" b="1">
                <a:latin typeface="Times New Roman" panose="02020603050405020304" pitchFamily="18" charset="0"/>
                <a:ea typeface="宋体" panose="02010600030101010101" pitchFamily="2" charset="-122"/>
              </a:rPr>
              <a:t>S</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spcBef>
                <a:spcPct val="50000"/>
              </a:spcBef>
            </a:pPr>
            <a:r>
              <a:rPr lang="zh-CN" altLang="en-US" sz="2800" b="1" u="sng" dirty="0">
                <a:solidFill>
                  <a:schemeClr val="accent2"/>
                </a:solidFill>
                <a:latin typeface="Times New Roman" panose="02020603050405020304" pitchFamily="18" charset="0"/>
                <a:ea typeface="宋体" panose="02010600030101010101" pitchFamily="2" charset="-122"/>
              </a:rPr>
              <a:t>想：从终结符可推出哪些符号串？</a:t>
            </a:r>
            <a:endParaRPr lang="zh-CN" altLang="en-US" sz="2800" b="1" u="sng" dirty="0">
              <a:solidFill>
                <a:schemeClr val="accent2"/>
              </a:solidFill>
              <a:latin typeface="Times New Roman" panose="02020603050405020304" pitchFamily="18" charset="0"/>
              <a:ea typeface="宋体" panose="02010600030101010101" pitchFamily="2" charset="-122"/>
            </a:endParaRPr>
          </a:p>
        </p:txBody>
      </p:sp>
      <p:sp>
        <p:nvSpPr>
          <p:cNvPr id="123907" name="文本框 123906"/>
          <p:cNvSpPr txBox="1"/>
          <p:nvPr/>
        </p:nvSpPr>
        <p:spPr>
          <a:xfrm>
            <a:off x="323850" y="5229225"/>
            <a:ext cx="8820150" cy="579438"/>
          </a:xfrm>
          <a:prstGeom prst="rect">
            <a:avLst/>
          </a:prstGeom>
          <a:noFill/>
          <a:ln w="9525">
            <a:noFill/>
          </a:ln>
        </p:spPr>
        <p:txBody>
          <a:bodyPr>
            <a:spAutoFit/>
          </a:bodyPr>
          <a:p>
            <a:pPr algn="just">
              <a:spcBef>
                <a:spcPct val="50000"/>
              </a:spcBef>
            </a:pPr>
            <a:r>
              <a:rPr lang="zh-CN" altLang="en-US" sz="3200" b="1" dirty="0">
                <a:latin typeface="Times New Roman" panose="02020603050405020304" pitchFamily="18" charset="0"/>
                <a:ea typeface="宋体" panose="02010600030101010101" pitchFamily="2" charset="-122"/>
              </a:rPr>
              <a:t>答案：</a:t>
            </a:r>
            <a:r>
              <a:rPr lang="en-US" altLang="zh-CN" sz="3200" b="1">
                <a:latin typeface="Times New Roman" panose="02020603050405020304" pitchFamily="18" charset="0"/>
                <a:ea typeface="宋体" panose="02010600030101010101" pitchFamily="2" charset="-122"/>
              </a:rPr>
              <a:t>S</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{01</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0011</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000111</a:t>
            </a:r>
            <a:r>
              <a:rPr lang="zh-CN" altLang="en-US" sz="3200" b="1">
                <a:latin typeface="Times New Roman" panose="02020603050405020304" pitchFamily="18" charset="0"/>
                <a:ea typeface="宋体" panose="02010600030101010101" pitchFamily="2" charset="-122"/>
              </a:rPr>
              <a:t>，</a:t>
            </a:r>
            <a:r>
              <a:rPr lang="en-US" altLang="zh-CN" sz="3200" b="1">
                <a:latin typeface="Times New Roman" panose="02020603050405020304" pitchFamily="18" charset="0"/>
                <a:ea typeface="宋体" panose="02010600030101010101" pitchFamily="2" charset="-122"/>
              </a:rPr>
              <a:t>00001111…}</a:t>
            </a:r>
            <a:endParaRPr lang="en-US" altLang="zh-CN" sz="32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 calcmode="lin" valueType="num">
                                      <p:cBhvr additive="base">
                                        <p:cTn id="7" dur="500" fill="hold"/>
                                        <p:tgtEl>
                                          <p:spTgt spid="123906"/>
                                        </p:tgtEl>
                                        <p:attrNameLst>
                                          <p:attrName>ppt_x</p:attrName>
                                        </p:attrNameLst>
                                      </p:cBhvr>
                                      <p:tavLst>
                                        <p:tav tm="0">
                                          <p:val>
                                            <p:strVal val="#ppt_x"/>
                                          </p:val>
                                        </p:tav>
                                        <p:tav tm="100000">
                                          <p:val>
                                            <p:strVal val="#ppt_x"/>
                                          </p:val>
                                        </p:tav>
                                      </p:tavLst>
                                    </p:anim>
                                    <p:anim calcmode="lin" valueType="num">
                                      <p:cBhvr additive="base">
                                        <p:cTn id="8" dur="500" fill="hold"/>
                                        <p:tgtEl>
                                          <p:spTgt spid="1239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907"/>
                                        </p:tgtEl>
                                        <p:attrNameLst>
                                          <p:attrName>style.visibility</p:attrName>
                                        </p:attrNameLst>
                                      </p:cBhvr>
                                      <p:to>
                                        <p:strVal val="visible"/>
                                      </p:to>
                                    </p:set>
                                    <p:anim calcmode="lin" valueType="num">
                                      <p:cBhvr additive="base">
                                        <p:cTn id="13" dur="500" fill="hold"/>
                                        <p:tgtEl>
                                          <p:spTgt spid="123907"/>
                                        </p:tgtEl>
                                        <p:attrNameLst>
                                          <p:attrName>ppt_x</p:attrName>
                                        </p:attrNameLst>
                                      </p:cBhvr>
                                      <p:tavLst>
                                        <p:tav tm="0">
                                          <p:val>
                                            <p:strVal val="#ppt_x"/>
                                          </p:val>
                                        </p:tav>
                                        <p:tav tm="100000">
                                          <p:val>
                                            <p:strVal val="#ppt_x"/>
                                          </p:val>
                                        </p:tav>
                                      </p:tavLst>
                                    </p:anim>
                                    <p:anim calcmode="lin" valueType="num">
                                      <p:cBhvr additive="base">
                                        <p:cTn id="14" dur="500" fill="hold"/>
                                        <p:tgtEl>
                                          <p:spTgt spid="123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P spid="12390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a:t>
            </a:r>
            <a:br>
              <a:rPr lang="zh-CN" altLang="en-US" sz="3600" u="sng" dirty="0">
                <a:solidFill>
                  <a:srgbClr val="FF0000"/>
                </a:solidFill>
                <a:latin typeface="宋体" panose="02010600030101010101" pitchFamily="2" charset="-122"/>
              </a:rPr>
            </a:br>
            <a:r>
              <a:rPr lang="zh-CN" altLang="en-US" sz="3600" u="sng" dirty="0">
                <a:solidFill>
                  <a:srgbClr val="FF0000"/>
                </a:solidFill>
                <a:latin typeface="宋体" panose="02010600030101010101" pitchFamily="2" charset="-122"/>
              </a:rPr>
              <a:t>若干定义</a:t>
            </a:r>
            <a:endParaRPr lang="zh-CN" altLang="en-US" sz="3600" u="sng" dirty="0">
              <a:solidFill>
                <a:srgbClr val="FF0000"/>
              </a:solidFill>
              <a:latin typeface="宋体" panose="02010600030101010101" pitchFamily="2" charset="-122"/>
            </a:endParaRPr>
          </a:p>
        </p:txBody>
      </p:sp>
      <p:sp>
        <p:nvSpPr>
          <p:cNvPr id="100354" name="Rectangle 3"/>
          <p:cNvSpPr>
            <a:spLocks noGrp="1"/>
          </p:cNvSpPr>
          <p:nvPr>
            <p:ph idx="1"/>
          </p:nvPr>
        </p:nvSpPr>
        <p:spPr/>
        <p:txBody>
          <a:bodyPr vert="horz" wrap="square" lIns="91440" tIns="45720" rIns="91440" bIns="45720" anchor="t" anchorCtr="0"/>
          <a:p>
            <a:pPr eaLnBrk="1" hangingPunct="1"/>
            <a:r>
              <a:rPr lang="zh-CN" altLang="en-US" dirty="0">
                <a:solidFill>
                  <a:srgbClr val="FF0000"/>
                </a:solidFill>
              </a:rPr>
              <a:t>推导</a:t>
            </a:r>
            <a:r>
              <a:rPr lang="zh-CN" altLang="en-US" dirty="0"/>
              <a:t>：</a:t>
            </a:r>
            <a:r>
              <a:rPr lang="zh-CN" altLang="en-US" sz="2800" dirty="0">
                <a:solidFill>
                  <a:srgbClr val="660066"/>
                </a:solidFill>
              </a:rPr>
              <a:t>根据文法</a:t>
            </a:r>
            <a:r>
              <a:rPr lang="en-US" altLang="zh-CN" sz="2800" dirty="0">
                <a:solidFill>
                  <a:srgbClr val="660066"/>
                </a:solidFill>
              </a:rPr>
              <a:t>G</a:t>
            </a:r>
            <a:r>
              <a:rPr lang="zh-CN" altLang="en-US" sz="2800" dirty="0">
                <a:solidFill>
                  <a:srgbClr val="660066"/>
                </a:solidFill>
              </a:rPr>
              <a:t>符号状态的转换过程</a:t>
            </a:r>
            <a:endParaRPr lang="zh-CN" altLang="en-US" sz="2800" dirty="0">
              <a:solidFill>
                <a:srgbClr val="660066"/>
              </a:solidFill>
            </a:endParaRPr>
          </a:p>
          <a:p>
            <a:pPr eaLnBrk="1" hangingPunct="1">
              <a:buNone/>
            </a:pPr>
            <a:r>
              <a:rPr lang="zh-CN" altLang="en-US" dirty="0"/>
              <a:t>        </a:t>
            </a:r>
            <a:r>
              <a:rPr lang="en-US" altLang="zh-CN" dirty="0">
                <a:solidFill>
                  <a:srgbClr val="0000FF"/>
                </a:solidFill>
                <a:latin typeface="宋体" panose="02010600030101010101" pitchFamily="2" charset="-122"/>
              </a:rPr>
              <a:t>A </a:t>
            </a:r>
            <a:r>
              <a:rPr lang="en-US" altLang="zh-CN" sz="2800" b="1" dirty="0">
                <a:solidFill>
                  <a:schemeClr val="accent2"/>
                </a:solidFill>
              </a:rPr>
              <a:t>→ </a:t>
            </a:r>
            <a:r>
              <a:rPr lang="en-US" altLang="zh-CN" dirty="0">
                <a:solidFill>
                  <a:srgbClr val="0000FF"/>
                </a:solidFill>
              </a:rPr>
              <a:t>γ</a:t>
            </a:r>
            <a:r>
              <a:rPr lang="en-US" altLang="zh-CN" dirty="0"/>
              <a:t>  </a:t>
            </a:r>
            <a:r>
              <a:rPr lang="zh-CN" altLang="en-US" dirty="0"/>
              <a:t>则 </a:t>
            </a:r>
            <a:r>
              <a:rPr lang="en-US" altLang="zh-CN" dirty="0">
                <a:solidFill>
                  <a:srgbClr val="0000FF"/>
                </a:solidFill>
                <a:latin typeface="宋体" panose="02010600030101010101" pitchFamily="2" charset="-122"/>
              </a:rPr>
              <a:t>αA</a:t>
            </a:r>
            <a:r>
              <a:rPr lang="en-US" altLang="zh-CN" dirty="0">
                <a:solidFill>
                  <a:srgbClr val="0000FF"/>
                </a:solidFill>
                <a:ea typeface="MingLiU" pitchFamily="49" charset="-120"/>
                <a:sym typeface="Symbol" panose="05050102010706020507" pitchFamily="18" charset="2"/>
              </a:rPr>
              <a:t></a:t>
            </a:r>
            <a:r>
              <a:rPr lang="en-US" altLang="zh-CN" dirty="0">
                <a:solidFill>
                  <a:srgbClr val="0000FF"/>
                </a:solidFill>
                <a:latin typeface="宋体" panose="02010600030101010101" pitchFamily="2" charset="-122"/>
                <a:ea typeface="MingLiU" pitchFamily="49" charset="-120"/>
              </a:rPr>
              <a:t> </a:t>
            </a:r>
            <a:r>
              <a:rPr lang="en-US" altLang="zh-CN" dirty="0">
                <a:solidFill>
                  <a:srgbClr val="660066"/>
                </a:solidFill>
                <a:ea typeface="MingLiU" pitchFamily="49" charset="-120"/>
                <a:sym typeface="Symbol" panose="05050102010706020507" pitchFamily="18" charset="2"/>
              </a:rPr>
              <a:t></a:t>
            </a:r>
            <a:r>
              <a:rPr lang="en-US" altLang="zh-CN" dirty="0"/>
              <a:t> </a:t>
            </a:r>
            <a:r>
              <a:rPr lang="en-US" altLang="zh-CN" dirty="0">
                <a:solidFill>
                  <a:srgbClr val="0000FF"/>
                </a:solidFill>
                <a:latin typeface="宋体" panose="02010600030101010101" pitchFamily="2" charset="-122"/>
              </a:rPr>
              <a:t>α</a:t>
            </a:r>
            <a:r>
              <a:rPr lang="en-US" altLang="zh-CN" dirty="0">
                <a:solidFill>
                  <a:srgbClr val="0000FF"/>
                </a:solidFill>
              </a:rPr>
              <a:t>γ</a:t>
            </a:r>
            <a:r>
              <a:rPr lang="en-US" altLang="zh-CN" dirty="0">
                <a:solidFill>
                  <a:srgbClr val="0000FF"/>
                </a:solidFill>
                <a:ea typeface="MingLiU" pitchFamily="49" charset="-120"/>
                <a:sym typeface="Symbol" panose="05050102010706020507" pitchFamily="18" charset="2"/>
              </a:rPr>
              <a:t></a:t>
            </a:r>
            <a:r>
              <a:rPr lang="en-US" altLang="zh-CN" dirty="0">
                <a:solidFill>
                  <a:srgbClr val="0000FF"/>
                </a:solidFill>
                <a:ea typeface="MingLiU" pitchFamily="49" charset="-120"/>
              </a:rPr>
              <a:t> </a:t>
            </a:r>
            <a:endParaRPr lang="en-US" altLang="zh-CN" dirty="0"/>
          </a:p>
          <a:p>
            <a:pPr eaLnBrk="1" hangingPunct="1"/>
            <a:r>
              <a:rPr lang="zh-CN" altLang="en-US" dirty="0"/>
              <a:t>句型：</a:t>
            </a:r>
            <a:r>
              <a:rPr lang="zh-CN" altLang="en-US" sz="2800" dirty="0">
                <a:solidFill>
                  <a:srgbClr val="660066"/>
                </a:solidFill>
              </a:rPr>
              <a:t>根据文法推导出的结论    </a:t>
            </a:r>
            <a:r>
              <a:rPr lang="en-US" altLang="zh-CN" dirty="0"/>
              <a:t>S </a:t>
            </a:r>
            <a:r>
              <a:rPr lang="en-US" altLang="zh-CN" dirty="0">
                <a:solidFill>
                  <a:srgbClr val="660066"/>
                </a:solidFill>
                <a:ea typeface="MingLiU" pitchFamily="49" charset="-120"/>
                <a:sym typeface="Symbol" panose="05050102010706020507" pitchFamily="18" charset="2"/>
              </a:rPr>
              <a:t> </a:t>
            </a:r>
            <a:r>
              <a:rPr lang="en-US" altLang="zh-CN" sz="2400" dirty="0">
                <a:solidFill>
                  <a:srgbClr val="660066"/>
                </a:solidFill>
              </a:rPr>
              <a:t>* </a:t>
            </a:r>
            <a:r>
              <a:rPr lang="en-US" altLang="zh-CN" dirty="0">
                <a:solidFill>
                  <a:srgbClr val="0000FF"/>
                </a:solidFill>
                <a:latin typeface="宋体" panose="02010600030101010101" pitchFamily="2" charset="-122"/>
              </a:rPr>
              <a:t>α</a:t>
            </a:r>
            <a:endParaRPr lang="en-US" altLang="zh-CN" sz="2400" dirty="0"/>
          </a:p>
          <a:p>
            <a:pPr eaLnBrk="1" hangingPunct="1"/>
            <a:r>
              <a:rPr lang="zh-CN" altLang="en-US" dirty="0"/>
              <a:t>句子：</a:t>
            </a:r>
            <a:r>
              <a:rPr lang="zh-CN" altLang="en-US" sz="2800" dirty="0">
                <a:solidFill>
                  <a:srgbClr val="660066"/>
                </a:solidFill>
              </a:rPr>
              <a:t>仅含终结符号的句型</a:t>
            </a:r>
            <a:r>
              <a:rPr lang="en-US" altLang="zh-CN" dirty="0">
                <a:solidFill>
                  <a:srgbClr val="0000FF"/>
                </a:solidFill>
                <a:latin typeface="宋体" panose="02010600030101010101" pitchFamily="2" charset="-122"/>
              </a:rPr>
              <a:t>α</a:t>
            </a:r>
            <a:r>
              <a:rPr lang="en-US" altLang="zh-CN" dirty="0"/>
              <a:t>            </a:t>
            </a:r>
            <a:endParaRPr lang="en-US" altLang="zh-CN" dirty="0"/>
          </a:p>
          <a:p>
            <a:pPr eaLnBrk="1" hangingPunct="1"/>
            <a:r>
              <a:rPr lang="zh-CN" altLang="en-US" dirty="0"/>
              <a:t>语言</a:t>
            </a:r>
            <a:r>
              <a:rPr lang="en-US" altLang="zh-CN" dirty="0"/>
              <a:t>L(G)</a:t>
            </a:r>
            <a:r>
              <a:rPr lang="zh-CN" altLang="en-US" dirty="0"/>
              <a:t>：</a:t>
            </a:r>
            <a:r>
              <a:rPr lang="zh-CN" altLang="en-US" sz="2800" dirty="0">
                <a:solidFill>
                  <a:srgbClr val="660066"/>
                </a:solidFill>
              </a:rPr>
              <a:t>文法产生的所有</a:t>
            </a:r>
            <a:r>
              <a:rPr lang="zh-CN" altLang="en-US" sz="2800" dirty="0">
                <a:solidFill>
                  <a:srgbClr val="FF0000"/>
                </a:solidFill>
              </a:rPr>
              <a:t>句子</a:t>
            </a:r>
            <a:r>
              <a:rPr lang="zh-CN" altLang="en-US" sz="2800" dirty="0">
                <a:solidFill>
                  <a:srgbClr val="660066"/>
                </a:solidFill>
              </a:rPr>
              <a:t>的集合</a:t>
            </a:r>
            <a:endParaRPr lang="en-US" altLang="zh-CN" sz="2800" dirty="0">
              <a:solidFill>
                <a:srgbClr val="660066"/>
              </a:solidFill>
            </a:endParaRPr>
          </a:p>
          <a:p>
            <a:pPr eaLnBrk="1" hangingPunct="1"/>
            <a:endParaRPr lang="zh-CN" altLang="en-US" sz="2800" dirty="0">
              <a:solidFill>
                <a:srgbClr val="660066"/>
              </a:solidFill>
            </a:endParaRPr>
          </a:p>
          <a:p>
            <a:pPr eaLnBrk="1" hangingPunct="1"/>
            <a:r>
              <a:rPr lang="zh-CN" altLang="en-US" dirty="0">
                <a:solidFill>
                  <a:schemeClr val="tx2"/>
                </a:solidFill>
              </a:rPr>
              <a:t>语法分析树：</a:t>
            </a:r>
            <a:r>
              <a:rPr lang="zh-CN" altLang="en-US" sz="2800" dirty="0">
                <a:solidFill>
                  <a:srgbClr val="660066"/>
                </a:solidFill>
              </a:rPr>
              <a:t>句型推导过程的树型表示</a:t>
            </a:r>
            <a:endParaRPr lang="zh-CN" altLang="en-US" sz="2800" dirty="0">
              <a:solidFill>
                <a:srgbClr val="660066"/>
              </a:solidFill>
            </a:endParaRPr>
          </a:p>
        </p:txBody>
      </p:sp>
      <p:sp>
        <p:nvSpPr>
          <p:cNvPr id="2" name="矩形 1"/>
          <p:cNvSpPr>
            <a:spLocks noChangeArrowheads="1"/>
          </p:cNvSpPr>
          <p:nvPr/>
        </p:nvSpPr>
        <p:spPr bwMode="auto">
          <a:xfrm>
            <a:off x="6251575" y="2565400"/>
            <a:ext cx="2209800" cy="70802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0000"/>
                </a:solidFill>
                <a:effectLst/>
                <a:uLnTx/>
                <a:uFillTx/>
                <a:latin typeface="+mn-lt"/>
                <a:ea typeface="+mn-ea"/>
                <a:cs typeface="+mn-cs"/>
              </a:rPr>
              <a:t>用</a:t>
            </a:r>
            <a:r>
              <a:rPr kumimoji="1" lang="en-US" altLang="zh-CN" sz="2000" b="0" i="0" u="none" strike="noStrike" kern="1200" cap="none" spc="0" normalizeH="0" baseline="0" noProof="0" dirty="0">
                <a:ln>
                  <a:noFill/>
                </a:ln>
                <a:solidFill>
                  <a:srgbClr val="FF0000"/>
                </a:solidFill>
                <a:effectLst/>
                <a:uLnTx/>
                <a:uFillTx/>
                <a:latin typeface="+mn-lt"/>
                <a:ea typeface="+mn-ea"/>
                <a:cs typeface="+mn-cs"/>
              </a:rPr>
              <a:t>γ</a:t>
            </a:r>
            <a:r>
              <a:rPr kumimoji="1" lang="zh-CN" altLang="en-US" sz="2000" b="0" i="0" u="none" strike="noStrike" kern="1200" cap="none" spc="0" normalizeH="0" baseline="0" noProof="0" dirty="0">
                <a:ln>
                  <a:noFill/>
                </a:ln>
                <a:solidFill>
                  <a:srgbClr val="FF0000"/>
                </a:solidFill>
                <a:effectLst/>
                <a:uLnTx/>
                <a:uFillTx/>
                <a:latin typeface="+mn-lt"/>
                <a:ea typeface="+mn-ea"/>
                <a:cs typeface="+mn-cs"/>
              </a:rPr>
              <a:t>取代</a:t>
            </a:r>
            <a:r>
              <a:rPr kumimoji="1" lang="en-US" altLang="zh-CN" sz="2000" b="0" i="0" u="none" strike="noStrike" kern="1200" cap="none" spc="0" normalizeH="0" baseline="0" noProof="0" dirty="0">
                <a:ln>
                  <a:noFill/>
                </a:ln>
                <a:solidFill>
                  <a:srgbClr val="FF0000"/>
                </a:solidFill>
                <a:effectLst/>
                <a:uLnTx/>
                <a:uFillTx/>
                <a:latin typeface="+mn-lt"/>
                <a:ea typeface="+mn-ea"/>
                <a:cs typeface="+mn-cs"/>
              </a:rPr>
              <a:t>A</a:t>
            </a:r>
            <a:r>
              <a:rPr kumimoji="1" lang="zh-CN" altLang="en-US" sz="2000" b="0" i="0" u="none" strike="noStrike" kern="1200" cap="none" spc="0" normalizeH="0" baseline="0" noProof="0" dirty="0">
                <a:ln>
                  <a:noFill/>
                </a:ln>
                <a:solidFill>
                  <a:srgbClr val="FF0000"/>
                </a:solidFill>
                <a:effectLst/>
                <a:uLnTx/>
                <a:uFillTx/>
                <a:latin typeface="+mn-lt"/>
                <a:ea typeface="+mn-ea"/>
                <a:cs typeface="+mn-cs"/>
              </a:rPr>
              <a:t>不受</a:t>
            </a:r>
            <a:r>
              <a:rPr kumimoji="1" lang="en-US" altLang="zh-CN" sz="2000" b="0" i="0" u="none" strike="noStrike" kern="1200" cap="none" spc="0" normalizeH="0" baseline="0" noProof="0" dirty="0">
                <a:ln>
                  <a:noFill/>
                </a:ln>
                <a:solidFill>
                  <a:srgbClr val="FF0000"/>
                </a:solidFill>
                <a:effectLst/>
                <a:uLnTx/>
                <a:uFillTx/>
                <a:latin typeface="+mn-lt"/>
                <a:ea typeface="+mn-ea"/>
                <a:cs typeface="+mn-cs"/>
              </a:rPr>
              <a:t>A</a:t>
            </a:r>
            <a:r>
              <a:rPr kumimoji="1" lang="zh-CN" altLang="en-US" sz="2000" b="0" i="0" u="none" strike="noStrike" kern="1200" cap="none" spc="0" normalizeH="0" baseline="0" noProof="0" dirty="0">
                <a:ln>
                  <a:noFill/>
                </a:ln>
                <a:solidFill>
                  <a:srgbClr val="FF0000"/>
                </a:solidFill>
                <a:effectLst/>
                <a:uLnTx/>
                <a:uFillTx/>
                <a:latin typeface="+mn-lt"/>
                <a:ea typeface="+mn-ea"/>
                <a:cs typeface="+mn-cs"/>
              </a:rPr>
              <a:t>的</a:t>
            </a:r>
            <a:endParaRPr kumimoji="1" lang="en-US" altLang="zh-CN" sz="20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0000"/>
                </a:solidFill>
                <a:effectLst/>
                <a:uLnTx/>
                <a:uFillTx/>
                <a:latin typeface="+mn-lt"/>
                <a:ea typeface="+mn-ea"/>
                <a:cs typeface="+mn-cs"/>
              </a:rPr>
              <a:t>上下文的影响</a:t>
            </a:r>
            <a:endParaRPr kumimoji="1" lang="zh-CN" altLang="en-US" sz="2000" b="0" i="0" u="none" strike="noStrike" kern="1200" cap="none" spc="0" normalizeH="0" baseline="0" noProof="0" dirty="0">
              <a:ln>
                <a:noFill/>
              </a:ln>
              <a:solidFill>
                <a:srgbClr val="FF0000"/>
              </a:solidFill>
              <a:effectLst/>
              <a:uLnTx/>
              <a:uFillTx/>
              <a:latin typeface="+mn-lt"/>
              <a:ea typeface="+mn-ea"/>
              <a:cs typeface="+mn-cs"/>
            </a:endParaRPr>
          </a:p>
        </p:txBody>
      </p:sp>
      <p:graphicFrame>
        <p:nvGraphicFramePr>
          <p:cNvPr id="100356" name="对象 2"/>
          <p:cNvGraphicFramePr>
            <a:graphicFrameLocks noChangeAspect="1"/>
          </p:cNvGraphicFramePr>
          <p:nvPr/>
        </p:nvGraphicFramePr>
        <p:xfrm>
          <a:off x="1258888" y="4941888"/>
          <a:ext cx="3673475" cy="481012"/>
        </p:xfrm>
        <a:graphic>
          <a:graphicData uri="http://schemas.openxmlformats.org/presentationml/2006/ole">
            <mc:AlternateContent xmlns:mc="http://schemas.openxmlformats.org/markup-compatibility/2006">
              <mc:Choice xmlns:v="urn:schemas-microsoft-com:vml" Requires="v">
                <p:oleObj spid="_x0000_s3076" name="" r:id="rId1" imgW="1841500" imgH="241300" progId="Equation.DSMT4">
                  <p:embed/>
                </p:oleObj>
              </mc:Choice>
              <mc:Fallback>
                <p:oleObj name="" r:id="rId1" imgW="1841500" imgH="241300" progId="Equation.DSMT4">
                  <p:embed/>
                  <p:pic>
                    <p:nvPicPr>
                      <p:cNvPr id="0" name="图片 3075"/>
                      <p:cNvPicPr/>
                      <p:nvPr/>
                    </p:nvPicPr>
                    <p:blipFill>
                      <a:blip r:embed="rId2"/>
                      <a:stretch>
                        <a:fillRect/>
                      </a:stretch>
                    </p:blipFill>
                    <p:spPr>
                      <a:xfrm>
                        <a:off x="1258888" y="4941888"/>
                        <a:ext cx="3673475" cy="481012"/>
                      </a:xfrm>
                      <a:prstGeom prst="rect">
                        <a:avLst/>
                      </a:prstGeom>
                      <a:noFill/>
                      <a:ln w="38100">
                        <a:noFill/>
                        <a:miter/>
                      </a:ln>
                    </p:spPr>
                  </p:pic>
                </p:oleObj>
              </mc:Fallback>
            </mc:AlternateContent>
          </a:graphicData>
        </a:graphic>
      </p:graphicFrame>
      <p:sp>
        <p:nvSpPr>
          <p:cNvPr id="5" name="矩形 4"/>
          <p:cNvSpPr/>
          <p:nvPr/>
        </p:nvSpPr>
        <p:spPr>
          <a:xfrm>
            <a:off x="4983163" y="4941888"/>
            <a:ext cx="800100" cy="460375"/>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1116013" y="6257925"/>
            <a:ext cx="6551613" cy="461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noFill/>
                </a:ln>
                <a:solidFill>
                  <a:srgbClr val="FF3300"/>
                </a:solidFill>
                <a:effectLst/>
                <a:uLnTx/>
                <a:uFillTx/>
                <a:latin typeface="+mn-lt"/>
                <a:ea typeface="+mn-ea"/>
                <a:cs typeface="+mn-cs"/>
              </a:rPr>
              <a:t>句子一定是句型，句型不一定是句子。</a:t>
            </a:r>
            <a:endParaRPr kumimoji="1" lang="zh-CN" altLang="en-US" sz="2400" b="0" i="0" u="none" strike="noStrike" kern="1200" cap="none" spc="0" normalizeH="0" baseline="0" noProof="0" dirty="0">
              <a:ln>
                <a:noFill/>
              </a:ln>
              <a:solidFill>
                <a:srgbClr val="FF33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文本框 130049"/>
          <p:cNvSpPr txBox="1"/>
          <p:nvPr/>
        </p:nvSpPr>
        <p:spPr>
          <a:xfrm>
            <a:off x="609600" y="2819400"/>
            <a:ext cx="7543800" cy="1168400"/>
          </a:xfrm>
          <a:prstGeom prst="rect">
            <a:avLst/>
          </a:prstGeom>
          <a:noFill/>
          <a:ln w="9525">
            <a:noFill/>
          </a:ln>
        </p:spPr>
        <p:txBody>
          <a:bodyPr>
            <a:spAutoFit/>
          </a:bodyPr>
          <a:p>
            <a:pPr>
              <a:spcBef>
                <a:spcPct val="50000"/>
              </a:spcBef>
            </a:pPr>
            <a:r>
              <a:rPr lang="zh-CN" altLang="en-US" sz="2800" dirty="0">
                <a:latin typeface="黑体" panose="02010609060101010101" pitchFamily="49" charset="-122"/>
                <a:ea typeface="黑体" panose="02010609060101010101" pitchFamily="49" charset="-122"/>
              </a:rPr>
              <a:t>若有 </a:t>
            </a:r>
            <a:r>
              <a:rPr lang="en-US" altLang="zh-CN" sz="2800">
                <a:latin typeface="黑体" panose="02010609060101010101" pitchFamily="49" charset="-122"/>
                <a:ea typeface="黑体" panose="02010609060101010101" pitchFamily="49" charset="-122"/>
              </a:rPr>
              <a:t>V</a:t>
            </a:r>
            <a:r>
              <a:rPr lang="en-US" altLang="zh-CN" sz="2800">
                <a:latin typeface="黑体" panose="02010609060101010101" pitchFamily="49" charset="-122"/>
                <a:ea typeface="黑体" panose="02010609060101010101" pitchFamily="49" charset="-122"/>
                <a:sym typeface="Symbol" panose="05050102010706020507" pitchFamily="18" charset="2"/>
              </a:rPr>
              <a:t>W </a:t>
            </a:r>
            <a:r>
              <a:rPr lang="zh-CN" altLang="en-US" sz="2800">
                <a:latin typeface="黑体" panose="02010609060101010101" pitchFamily="49" charset="-122"/>
                <a:ea typeface="黑体" panose="02010609060101010101" pitchFamily="49" charset="-122"/>
                <a:sym typeface="Symbol" panose="05050102010706020507" pitchFamily="18" charset="2"/>
              </a:rPr>
              <a:t>，</a:t>
            </a:r>
            <a:r>
              <a:rPr lang="zh-CN" altLang="en-US" sz="2800" dirty="0">
                <a:latin typeface="黑体" panose="02010609060101010101" pitchFamily="49" charset="-122"/>
                <a:ea typeface="黑体" panose="02010609060101010101" pitchFamily="49" charset="-122"/>
                <a:sym typeface="Symbol" panose="05050102010706020507" pitchFamily="18" charset="2"/>
              </a:rPr>
              <a:t>或 </a:t>
            </a:r>
            <a:r>
              <a:rPr lang="en-US" altLang="zh-CN" sz="2800">
                <a:latin typeface="黑体" panose="02010609060101010101" pitchFamily="49" charset="-122"/>
                <a:ea typeface="黑体" panose="02010609060101010101" pitchFamily="49" charset="-122"/>
                <a:sym typeface="Symbol" panose="05050102010706020507" pitchFamily="18" charset="2"/>
              </a:rPr>
              <a:t>V = W </a:t>
            </a:r>
            <a:r>
              <a:rPr lang="zh-CN" altLang="en-US" sz="2800">
                <a:latin typeface="黑体" panose="02010609060101010101" pitchFamily="49" charset="-122"/>
                <a:ea typeface="黑体" panose="02010609060101010101" pitchFamily="49" charset="-122"/>
                <a:sym typeface="Symbol" panose="05050102010706020507" pitchFamily="18" charset="2"/>
              </a:rPr>
              <a:t>，</a:t>
            </a:r>
            <a:r>
              <a:rPr lang="zh-CN" altLang="en-US" sz="2800" dirty="0">
                <a:latin typeface="黑体" panose="02010609060101010101" pitchFamily="49" charset="-122"/>
                <a:ea typeface="黑体" panose="02010609060101010101" pitchFamily="49" charset="-122"/>
                <a:sym typeface="Symbol" panose="05050102010706020507" pitchFamily="18" charset="2"/>
              </a:rPr>
              <a:t>则记作 </a:t>
            </a:r>
            <a:r>
              <a:rPr lang="en-US" altLang="zh-CN" sz="2800">
                <a:latin typeface="黑体" panose="02010609060101010101" pitchFamily="49" charset="-122"/>
                <a:ea typeface="黑体" panose="02010609060101010101" pitchFamily="49" charset="-122"/>
                <a:sym typeface="Symbol" panose="05050102010706020507" pitchFamily="18" charset="2"/>
              </a:rPr>
              <a:t>V W </a:t>
            </a:r>
            <a:endParaRPr lang="en-US" altLang="zh-CN" sz="2800">
              <a:latin typeface="黑体" panose="02010609060101010101" pitchFamily="49" charset="-122"/>
              <a:ea typeface="黑体" panose="02010609060101010101" pitchFamily="49" charset="-122"/>
              <a:sym typeface="Symbol" panose="05050102010706020507" pitchFamily="18" charset="2"/>
            </a:endParaRPr>
          </a:p>
          <a:p>
            <a:pPr marL="457200" indent="-457200">
              <a:spcBef>
                <a:spcPct val="50000"/>
              </a:spcBef>
              <a:buNone/>
            </a:pPr>
            <a:r>
              <a:rPr lang="en-US" altLang="zh-CN" sz="2800">
                <a:latin typeface="黑体" panose="02010609060101010101" pitchFamily="49" charset="-122"/>
                <a:ea typeface="黑体" panose="02010609060101010101" pitchFamily="49" charset="-122"/>
                <a:sym typeface="Symbol" panose="05050102010706020507" pitchFamily="18" charset="2"/>
              </a:rPr>
              <a:t>  </a:t>
            </a:r>
            <a:endParaRPr lang="en-US" altLang="zh-CN" sz="2800">
              <a:latin typeface="黑体" panose="02010609060101010101" pitchFamily="49" charset="-122"/>
              <a:ea typeface="黑体" panose="02010609060101010101" pitchFamily="49" charset="-122"/>
              <a:sym typeface="Symbol" panose="05050102010706020507" pitchFamily="18" charset="2"/>
            </a:endParaRPr>
          </a:p>
        </p:txBody>
      </p:sp>
      <p:sp>
        <p:nvSpPr>
          <p:cNvPr id="130051" name="文本框 130050"/>
          <p:cNvSpPr txBox="1"/>
          <p:nvPr/>
        </p:nvSpPr>
        <p:spPr>
          <a:xfrm flipV="1">
            <a:off x="3850005" y="1917065"/>
            <a:ext cx="462915" cy="460375"/>
          </a:xfrm>
          <a:prstGeom prst="rect">
            <a:avLst/>
          </a:prstGeom>
          <a:noFill/>
          <a:ln w="9525">
            <a:noFill/>
          </a:ln>
        </p:spPr>
        <p:txBody>
          <a:bodyPr wrap="square">
            <a:spAutoFit/>
          </a:bodyPr>
          <a:p>
            <a:pPr>
              <a:spcBef>
                <a:spcPct val="50000"/>
              </a:spcBef>
            </a:pP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30053" name="文本框 130052"/>
          <p:cNvSpPr txBox="1"/>
          <p:nvPr/>
        </p:nvSpPr>
        <p:spPr>
          <a:xfrm>
            <a:off x="2171700" y="2628900"/>
            <a:ext cx="381000" cy="457200"/>
          </a:xfrm>
          <a:prstGeom prst="rect">
            <a:avLst/>
          </a:prstGeom>
          <a:noFill/>
          <a:ln w="9525">
            <a:noFill/>
          </a:ln>
        </p:spPr>
        <p:txBody>
          <a:bodyPr>
            <a:spAutoFit/>
          </a:bodyPr>
          <a:p>
            <a:pPr>
              <a:spcBef>
                <a:spcPct val="50000"/>
              </a:spcBef>
            </a:pP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30054" name="文本框 130053"/>
          <p:cNvSpPr txBox="1"/>
          <p:nvPr/>
        </p:nvSpPr>
        <p:spPr>
          <a:xfrm>
            <a:off x="6418580" y="2705100"/>
            <a:ext cx="533400" cy="457200"/>
          </a:xfrm>
          <a:prstGeom prst="rect">
            <a:avLst/>
          </a:prstGeom>
          <a:noFill/>
          <a:ln w="9525">
            <a:noFill/>
          </a:ln>
        </p:spPr>
        <p:txBody>
          <a:bodyPr>
            <a:spAutoFit/>
          </a:bodyPr>
          <a:p>
            <a:pPr>
              <a:spcBef>
                <a:spcPct val="50000"/>
              </a:spcBef>
            </a:pP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30055" name="文本框 130054"/>
          <p:cNvSpPr txBox="1"/>
          <p:nvPr/>
        </p:nvSpPr>
        <p:spPr>
          <a:xfrm>
            <a:off x="609600" y="764540"/>
            <a:ext cx="7848600" cy="1814830"/>
          </a:xfrm>
          <a:prstGeom prst="rect">
            <a:avLst/>
          </a:prstGeom>
          <a:noFill/>
          <a:ln w="9525">
            <a:noFill/>
          </a:ln>
        </p:spPr>
        <p:txBody>
          <a:bodyPr>
            <a:spAutoFit/>
          </a:bodyPr>
          <a:p>
            <a:pPr>
              <a:spcBef>
                <a:spcPct val="50000"/>
              </a:spcBef>
            </a:pPr>
            <a:r>
              <a:rPr lang="zh-CN" altLang="en-US" sz="2800" dirty="0">
                <a:latin typeface="黑体" panose="02010609060101010101" pitchFamily="49" charset="-122"/>
                <a:ea typeface="黑体" panose="02010609060101010101" pitchFamily="49" charset="-122"/>
              </a:rPr>
              <a:t>若存在直接推导的序列：</a:t>
            </a:r>
            <a:endParaRPr lang="zh-CN" altLang="en-US" sz="2800" dirty="0">
              <a:latin typeface="黑体" panose="02010609060101010101" pitchFamily="49" charset="-122"/>
              <a:ea typeface="黑体" panose="02010609060101010101" pitchFamily="49" charset="-122"/>
            </a:endParaRPr>
          </a:p>
          <a:p>
            <a:pPr marL="457200" indent="-457200">
              <a:spcBef>
                <a:spcPct val="50000"/>
              </a:spcBef>
              <a:buNone/>
            </a:pPr>
            <a:r>
              <a:rPr lang="zh-CN" altLang="en-US" sz="2800" dirty="0">
                <a:latin typeface="黑体" panose="02010609060101010101" pitchFamily="49" charset="-122"/>
                <a:ea typeface="黑体" panose="02010609060101010101" pitchFamily="49" charset="-122"/>
              </a:rPr>
              <a:t>     </a:t>
            </a:r>
            <a:r>
              <a:rPr lang="en-US" altLang="zh-CN" sz="2800">
                <a:latin typeface="黑体" panose="02010609060101010101" pitchFamily="49" charset="-122"/>
                <a:ea typeface="黑体" panose="02010609060101010101" pitchFamily="49" charset="-122"/>
              </a:rPr>
              <a:t>V=W</a:t>
            </a:r>
            <a:r>
              <a:rPr lang="en-US" altLang="zh-CN" sz="2800" baseline="-25000">
                <a:latin typeface="黑体" panose="02010609060101010101" pitchFamily="49" charset="-122"/>
                <a:ea typeface="黑体" panose="02010609060101010101" pitchFamily="49" charset="-122"/>
              </a:rPr>
              <a:t>0</a:t>
            </a:r>
            <a:r>
              <a:rPr lang="en-US" altLang="zh-CN" sz="2800">
                <a:latin typeface="黑体" panose="02010609060101010101" pitchFamily="49" charset="-122"/>
                <a:ea typeface="黑体" panose="02010609060101010101" pitchFamily="49" charset="-122"/>
              </a:rPr>
              <a:t> </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 W</a:t>
            </a:r>
            <a:r>
              <a:rPr lang="en-US" altLang="zh-CN" sz="2800" b="1" baseline="-30000">
                <a:solidFill>
                  <a:srgbClr val="FF5050"/>
                </a:solidFill>
                <a:latin typeface="黑体" panose="02010609060101010101" pitchFamily="49" charset="-122"/>
                <a:ea typeface="黑体" panose="02010609060101010101" pitchFamily="49" charset="-122"/>
                <a:sym typeface="Symbol" panose="05050102010706020507" pitchFamily="18" charset="2"/>
              </a:rPr>
              <a:t>1</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  W</a:t>
            </a:r>
            <a:r>
              <a:rPr lang="en-US" altLang="zh-CN" sz="2800" b="1" baseline="-25000">
                <a:solidFill>
                  <a:srgbClr val="FF5050"/>
                </a:solidFill>
                <a:latin typeface="黑体" panose="02010609060101010101" pitchFamily="49" charset="-122"/>
                <a:ea typeface="黑体" panose="02010609060101010101" pitchFamily="49" charset="-122"/>
                <a:sym typeface="Symbol" panose="05050102010706020507" pitchFamily="18" charset="2"/>
              </a:rPr>
              <a:t>2</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  </a:t>
            </a:r>
            <a:r>
              <a:rPr lang="en-US" altLang="zh-CN" sz="2800" b="1">
                <a:solidFill>
                  <a:srgbClr val="FF505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 </a:t>
            </a:r>
            <a:r>
              <a:rPr lang="en-US" altLang="zh-CN" sz="2800" b="1" dirty="0" err="1">
                <a:solidFill>
                  <a:srgbClr val="FF5050"/>
                </a:solidFill>
                <a:latin typeface="黑体" panose="02010609060101010101" pitchFamily="49" charset="-122"/>
                <a:ea typeface="黑体" panose="02010609060101010101" pitchFamily="49" charset="-122"/>
                <a:sym typeface="Symbol" panose="05050102010706020507" pitchFamily="18" charset="2"/>
              </a:rPr>
              <a:t>W</a:t>
            </a:r>
            <a:r>
              <a:rPr lang="en-US" altLang="zh-CN" sz="2800" b="1" baseline="-18000" dirty="0" err="1">
                <a:solidFill>
                  <a:srgbClr val="FF5050"/>
                </a:solidFill>
                <a:latin typeface="黑体" panose="02010609060101010101" pitchFamily="49" charset="-122"/>
                <a:ea typeface="黑体" panose="02010609060101010101" pitchFamily="49" charset="-122"/>
                <a:sym typeface="Symbol" panose="05050102010706020507" pitchFamily="18" charset="2"/>
              </a:rPr>
              <a:t>n</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 </a:t>
            </a:r>
            <a:r>
              <a:rPr lang="zh-CN" altLang="en-US" sz="2800" b="1">
                <a:solidFill>
                  <a:srgbClr val="FF5050"/>
                </a:solidFill>
                <a:latin typeface="黑体" panose="02010609060101010101" pitchFamily="49" charset="-122"/>
                <a:ea typeface="黑体" panose="02010609060101010101" pitchFamily="49" charset="-122"/>
                <a:sym typeface="Symbol" panose="05050102010706020507" pitchFamily="18" charset="2"/>
              </a:rPr>
              <a:t>＝</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W     (n&gt;0)</a:t>
            </a:r>
            <a:endPar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endParaRPr>
          </a:p>
          <a:p>
            <a:pPr marL="457200" indent="-457200">
              <a:spcBef>
                <a:spcPct val="50000"/>
              </a:spcBef>
              <a:buNone/>
            </a:pPr>
            <a:r>
              <a:rPr lang="zh-CN" altLang="en-US" sz="2800" b="1" dirty="0">
                <a:solidFill>
                  <a:srgbClr val="FF5050"/>
                </a:solidFill>
                <a:latin typeface="黑体" panose="02010609060101010101" pitchFamily="49" charset="-122"/>
                <a:ea typeface="黑体" panose="02010609060101010101" pitchFamily="49" charset="-122"/>
                <a:sym typeface="Symbol" panose="05050102010706020507" pitchFamily="18" charset="2"/>
              </a:rPr>
              <a:t>则 称</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V</a:t>
            </a:r>
            <a:r>
              <a:rPr lang="zh-CN" altLang="en-US" sz="2800" b="1" dirty="0">
                <a:solidFill>
                  <a:srgbClr val="FF5050"/>
                </a:solidFill>
                <a:latin typeface="黑体" panose="02010609060101010101" pitchFamily="49" charset="-122"/>
                <a:ea typeface="黑体" panose="02010609060101010101" pitchFamily="49" charset="-122"/>
                <a:sym typeface="Symbol" panose="05050102010706020507" pitchFamily="18" charset="2"/>
              </a:rPr>
              <a:t>推导</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W </a:t>
            </a:r>
            <a:r>
              <a:rPr lang="zh-CN" altLang="en-US" sz="2800" b="1">
                <a:solidFill>
                  <a:srgbClr val="FF5050"/>
                </a:solidFill>
                <a:latin typeface="黑体" panose="02010609060101010101" pitchFamily="49" charset="-122"/>
                <a:ea typeface="黑体" panose="02010609060101010101" pitchFamily="49" charset="-122"/>
                <a:sym typeface="Symbol" panose="05050102010706020507" pitchFamily="18" charset="2"/>
              </a:rPr>
              <a:t>，记</a:t>
            </a:r>
            <a:r>
              <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rPr>
              <a:t>V  W  </a:t>
            </a:r>
            <a:endParaRPr lang="en-US" altLang="zh-CN" sz="2800" b="1">
              <a:solidFill>
                <a:srgbClr val="FF5050"/>
              </a:solidFill>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1</a:t>
            </a:r>
            <a:r>
              <a:rPr lang="zh-CN" altLang="en-US" sz="3600" u="sng" dirty="0">
                <a:solidFill>
                  <a:srgbClr val="FF0000"/>
                </a:solidFill>
                <a:latin typeface="宋体" panose="02010600030101010101" pitchFamily="2" charset="-122"/>
              </a:rPr>
              <a:t>上下文无关文法</a:t>
            </a:r>
            <a:br>
              <a:rPr lang="zh-CN" altLang="en-US" sz="3600" u="sng" dirty="0">
                <a:solidFill>
                  <a:srgbClr val="FF0000"/>
                </a:solidFill>
                <a:latin typeface="宋体" panose="02010600030101010101" pitchFamily="2" charset="-122"/>
              </a:rPr>
            </a:br>
            <a:r>
              <a:rPr lang="zh-CN" altLang="en-US" sz="3600" u="sng" dirty="0">
                <a:solidFill>
                  <a:srgbClr val="FF0000"/>
                </a:solidFill>
                <a:latin typeface="宋体" panose="02010600030101010101" pitchFamily="2" charset="-122"/>
              </a:rPr>
              <a:t>文法与语言举例</a:t>
            </a:r>
            <a:endParaRPr lang="zh-CN" altLang="en-US" sz="3600" u="sng" dirty="0">
              <a:solidFill>
                <a:srgbClr val="FF0000"/>
              </a:solidFill>
              <a:latin typeface="宋体" panose="02010600030101010101" pitchFamily="2" charset="-122"/>
            </a:endParaRPr>
          </a:p>
        </p:txBody>
      </p:sp>
      <p:sp>
        <p:nvSpPr>
          <p:cNvPr id="102402" name="Rectangle 3"/>
          <p:cNvSpPr>
            <a:spLocks noGrp="1"/>
          </p:cNvSpPr>
          <p:nvPr>
            <p:ph idx="1"/>
          </p:nvPr>
        </p:nvSpPr>
        <p:spPr/>
        <p:txBody>
          <a:bodyPr vert="horz" wrap="square" lIns="91440" tIns="45720" rIns="91440" bIns="45720" anchor="t" anchorCtr="0"/>
          <a:p>
            <a:pPr eaLnBrk="1" hangingPunct="1"/>
            <a:r>
              <a:rPr lang="en-US" altLang="zh-CN" dirty="0"/>
              <a:t>S </a:t>
            </a:r>
            <a:r>
              <a:rPr lang="en-US" altLang="zh-CN" sz="2800" b="1" dirty="0"/>
              <a:t>→b</a:t>
            </a:r>
            <a:r>
              <a:rPr lang="en-US" altLang="zh-CN" dirty="0"/>
              <a:t> A    A </a:t>
            </a:r>
            <a:r>
              <a:rPr lang="en-US" altLang="zh-CN" sz="2800" b="1" dirty="0"/>
              <a:t>→a|aA        </a:t>
            </a:r>
            <a:r>
              <a:rPr lang="en-US" altLang="zh-CN" sz="2800" b="1" dirty="0">
                <a:solidFill>
                  <a:schemeClr val="accent2"/>
                </a:solidFill>
              </a:rPr>
              <a:t>L(G1)={ba</a:t>
            </a:r>
            <a:r>
              <a:rPr lang="en-US" altLang="zh-CN" sz="2800" b="1" baseline="30000" dirty="0">
                <a:solidFill>
                  <a:schemeClr val="accent2"/>
                </a:solidFill>
                <a:latin typeface="宋体" panose="02010600030101010101" pitchFamily="2" charset="-122"/>
              </a:rPr>
              <a:t>n </a:t>
            </a:r>
            <a:r>
              <a:rPr lang="en-US" altLang="zh-CN" sz="2800" b="1" dirty="0">
                <a:solidFill>
                  <a:schemeClr val="accent2"/>
                </a:solidFill>
              </a:rPr>
              <a:t>| n</a:t>
            </a:r>
            <a:r>
              <a:rPr lang="en-US" altLang="zh-CN" sz="2800" b="1" dirty="0">
                <a:solidFill>
                  <a:schemeClr val="accent2"/>
                </a:solidFill>
                <a:latin typeface="宋体" panose="02010600030101010101" pitchFamily="2" charset="-122"/>
              </a:rPr>
              <a:t>≥</a:t>
            </a:r>
            <a:r>
              <a:rPr lang="en-US" altLang="zh-CN" sz="2800" b="1" dirty="0">
                <a:solidFill>
                  <a:schemeClr val="accent2"/>
                </a:solidFill>
              </a:rPr>
              <a:t> 1}</a:t>
            </a:r>
            <a:endParaRPr lang="en-US" altLang="zh-CN" sz="2800" b="1" dirty="0">
              <a:solidFill>
                <a:schemeClr val="accent2"/>
              </a:solidFill>
            </a:endParaRPr>
          </a:p>
          <a:p>
            <a:pPr eaLnBrk="1" hangingPunct="1"/>
            <a:endParaRPr lang="en-US" altLang="zh-CN" sz="2800" b="1" dirty="0"/>
          </a:p>
          <a:p>
            <a:pPr eaLnBrk="1" hangingPunct="1"/>
            <a:r>
              <a:rPr lang="en-US" altLang="zh-CN" dirty="0"/>
              <a:t>S </a:t>
            </a:r>
            <a:r>
              <a:rPr lang="en-US" altLang="zh-CN" sz="2800" b="1" dirty="0"/>
              <a:t>→</a:t>
            </a:r>
            <a:r>
              <a:rPr lang="en-US" altLang="zh-CN" dirty="0"/>
              <a:t>AB    A </a:t>
            </a:r>
            <a:r>
              <a:rPr lang="en-US" altLang="zh-CN" sz="2800" b="1" dirty="0"/>
              <a:t>→a | aA    </a:t>
            </a:r>
            <a:r>
              <a:rPr lang="en-US" altLang="zh-CN" dirty="0"/>
              <a:t>B </a:t>
            </a:r>
            <a:r>
              <a:rPr lang="en-US" altLang="zh-CN" sz="2800" b="1" dirty="0"/>
              <a:t>→</a:t>
            </a:r>
            <a:r>
              <a:rPr lang="en-US" altLang="zh-CN" dirty="0"/>
              <a:t>bB </a:t>
            </a:r>
            <a:r>
              <a:rPr lang="en-US" altLang="zh-CN" b="1" dirty="0"/>
              <a:t>| </a:t>
            </a:r>
            <a:r>
              <a:rPr lang="en-US" altLang="zh-CN" dirty="0"/>
              <a:t>b </a:t>
            </a:r>
            <a:endParaRPr lang="en-US" altLang="zh-CN" dirty="0"/>
          </a:p>
          <a:p>
            <a:pPr eaLnBrk="1" hangingPunct="1">
              <a:buNone/>
            </a:pPr>
            <a:r>
              <a:rPr lang="en-US" altLang="zh-CN" dirty="0"/>
              <a:t>       </a:t>
            </a:r>
            <a:r>
              <a:rPr lang="en-US" altLang="zh-CN" sz="2800" b="1" dirty="0">
                <a:solidFill>
                  <a:schemeClr val="accent2"/>
                </a:solidFill>
              </a:rPr>
              <a:t>L(G2)={a</a:t>
            </a:r>
            <a:r>
              <a:rPr lang="en-US" altLang="zh-CN" sz="2800" b="1" baseline="30000" dirty="0">
                <a:solidFill>
                  <a:schemeClr val="accent2"/>
                </a:solidFill>
                <a:latin typeface="宋体" panose="02010600030101010101" pitchFamily="2" charset="-122"/>
              </a:rPr>
              <a:t>m </a:t>
            </a:r>
            <a:r>
              <a:rPr lang="en-US" altLang="zh-CN" sz="2800" b="1" dirty="0">
                <a:solidFill>
                  <a:schemeClr val="accent2"/>
                </a:solidFill>
              </a:rPr>
              <a:t>b</a:t>
            </a:r>
            <a:r>
              <a:rPr lang="en-US" altLang="zh-CN" sz="2800" b="1" baseline="30000" dirty="0">
                <a:solidFill>
                  <a:schemeClr val="accent2"/>
                </a:solidFill>
                <a:latin typeface="宋体" panose="02010600030101010101" pitchFamily="2" charset="-122"/>
              </a:rPr>
              <a:t>n </a:t>
            </a:r>
            <a:r>
              <a:rPr lang="en-US" altLang="zh-CN" sz="2800" b="1" dirty="0">
                <a:solidFill>
                  <a:schemeClr val="accent2"/>
                </a:solidFill>
              </a:rPr>
              <a:t>| m,n</a:t>
            </a:r>
            <a:r>
              <a:rPr lang="en-US" altLang="zh-CN" sz="2800" b="1" dirty="0">
                <a:solidFill>
                  <a:schemeClr val="accent2"/>
                </a:solidFill>
                <a:latin typeface="宋体" panose="02010600030101010101" pitchFamily="2" charset="-122"/>
              </a:rPr>
              <a:t>≥</a:t>
            </a:r>
            <a:r>
              <a:rPr lang="en-US" altLang="zh-CN" sz="2800" b="1" dirty="0">
                <a:solidFill>
                  <a:schemeClr val="accent2"/>
                </a:solidFill>
              </a:rPr>
              <a:t> 1}</a:t>
            </a:r>
            <a:endParaRPr lang="en-US" altLang="zh-CN" sz="2800" b="1" dirty="0">
              <a:solidFill>
                <a:schemeClr val="accent2"/>
              </a:solidFill>
            </a:endParaRPr>
          </a:p>
          <a:p>
            <a:pPr eaLnBrk="1" hangingPunct="1">
              <a:buNone/>
            </a:pPr>
            <a:endParaRPr lang="en-US" altLang="zh-CN" dirty="0"/>
          </a:p>
          <a:p>
            <a:pPr eaLnBrk="1" hangingPunct="1"/>
            <a:r>
              <a:rPr lang="en-US" altLang="zh-CN" sz="2800" b="1" dirty="0">
                <a:solidFill>
                  <a:schemeClr val="accent2"/>
                </a:solidFill>
              </a:rPr>
              <a:t>L(G)={a</a:t>
            </a:r>
            <a:r>
              <a:rPr lang="en-US" altLang="zh-CN" sz="2800" b="1" baseline="30000" dirty="0">
                <a:solidFill>
                  <a:schemeClr val="accent2"/>
                </a:solidFill>
                <a:latin typeface="宋体" panose="02010600030101010101" pitchFamily="2" charset="-122"/>
              </a:rPr>
              <a:t>n </a:t>
            </a:r>
            <a:r>
              <a:rPr lang="en-US" altLang="zh-CN" sz="2800" b="1" dirty="0">
                <a:solidFill>
                  <a:schemeClr val="accent2"/>
                </a:solidFill>
              </a:rPr>
              <a:t>b</a:t>
            </a:r>
            <a:r>
              <a:rPr lang="en-US" altLang="zh-CN" sz="2800" b="1" baseline="30000" dirty="0">
                <a:solidFill>
                  <a:schemeClr val="accent2"/>
                </a:solidFill>
                <a:latin typeface="宋体" panose="02010600030101010101" pitchFamily="2" charset="-122"/>
              </a:rPr>
              <a:t>n </a:t>
            </a:r>
            <a:r>
              <a:rPr lang="en-US" altLang="zh-CN" sz="2800" b="1" dirty="0">
                <a:solidFill>
                  <a:schemeClr val="accent2"/>
                </a:solidFill>
              </a:rPr>
              <a:t>| n</a:t>
            </a:r>
            <a:r>
              <a:rPr lang="en-US" altLang="zh-CN" sz="2800" b="1" dirty="0">
                <a:solidFill>
                  <a:schemeClr val="accent2"/>
                </a:solidFill>
                <a:latin typeface="宋体" panose="02010600030101010101" pitchFamily="2" charset="-122"/>
              </a:rPr>
              <a:t>≥</a:t>
            </a:r>
            <a:r>
              <a:rPr lang="en-US" altLang="zh-CN" sz="2800" b="1" dirty="0">
                <a:solidFill>
                  <a:schemeClr val="accent2"/>
                </a:solidFill>
              </a:rPr>
              <a:t> 1}</a:t>
            </a:r>
            <a:endParaRPr lang="en-US" altLang="zh-CN" sz="2800" b="1" dirty="0">
              <a:solidFill>
                <a:schemeClr val="accent2"/>
              </a:solidFill>
            </a:endParaRPr>
          </a:p>
          <a:p>
            <a:pPr eaLnBrk="1" hangingPunct="1">
              <a:buNone/>
            </a:pPr>
            <a:r>
              <a:rPr lang="en-US" altLang="zh-CN" sz="2800" b="1" dirty="0">
                <a:solidFill>
                  <a:schemeClr val="tx2"/>
                </a:solidFill>
              </a:rPr>
              <a:t>      </a:t>
            </a:r>
            <a:r>
              <a:rPr lang="en-US" altLang="zh-CN" dirty="0"/>
              <a:t>S </a:t>
            </a:r>
            <a:r>
              <a:rPr lang="en-US" altLang="zh-CN" sz="2800" b="1" dirty="0"/>
              <a:t>→</a:t>
            </a:r>
            <a:r>
              <a:rPr lang="en-US" altLang="zh-CN" dirty="0"/>
              <a:t>aSb </a:t>
            </a:r>
            <a:r>
              <a:rPr lang="en-US" altLang="zh-CN" b="1" dirty="0"/>
              <a:t>| </a:t>
            </a:r>
            <a:r>
              <a:rPr lang="en-US" altLang="zh-CN" dirty="0"/>
              <a:t>ab </a:t>
            </a:r>
            <a:endParaRPr lang="en-US" altLang="zh-CN" sz="2800" dirty="0">
              <a:solidFill>
                <a:schemeClr val="tx2"/>
              </a:solidFill>
            </a:endParaRPr>
          </a:p>
          <a:p>
            <a:pPr eaLnBrk="1" hangingPunct="1">
              <a:buNone/>
            </a:pPr>
            <a:endParaRPr lang="en-US" altLang="zh-CN" sz="2800" dirty="0">
              <a:solidFill>
                <a:schemeClr val="accent2"/>
              </a:solidFill>
            </a:endParaRPr>
          </a:p>
        </p:txBody>
      </p:sp>
      <p:sp>
        <p:nvSpPr>
          <p:cNvPr id="2" name="矩形 1"/>
          <p:cNvSpPr/>
          <p:nvPr/>
        </p:nvSpPr>
        <p:spPr>
          <a:xfrm>
            <a:off x="5538788" y="4954588"/>
            <a:ext cx="3570288" cy="157003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两类题：</a:t>
            </a:r>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Char char="-"/>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文法 </a:t>
            </a:r>
            <a:r>
              <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-&gt; </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语言</a:t>
            </a:r>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Char char="-"/>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语言 </a:t>
            </a:r>
            <a:r>
              <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-&gt; </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文法</a:t>
            </a:r>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多做例题和习题，必考！</a:t>
            </a:r>
            <a:endPar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3" name="矩形 2"/>
          <p:cNvSpPr/>
          <p:nvPr/>
        </p:nvSpPr>
        <p:spPr>
          <a:xfrm>
            <a:off x="3924300" y="5305425"/>
            <a:ext cx="800100" cy="461963"/>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mn-lt"/>
                <a:ea typeface="+mn-ea"/>
                <a:cs typeface="+mn-cs"/>
              </a:rPr>
              <a:t>归纳</a:t>
            </a:r>
            <a:endParaRPr kumimoji="1"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4" name="矩形 3"/>
          <p:cNvSpPr/>
          <p:nvPr/>
        </p:nvSpPr>
        <p:spPr>
          <a:xfrm>
            <a:off x="6875463" y="2852738"/>
            <a:ext cx="801688" cy="461963"/>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mn-lt"/>
                <a:ea typeface="+mn-ea"/>
                <a:cs typeface="+mn-cs"/>
              </a:rPr>
              <a:t>演绎</a:t>
            </a:r>
            <a:endParaRPr kumimoji="1"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内容占位符 2"/>
          <p:cNvSpPr>
            <a:spLocks noGrp="1"/>
          </p:cNvSpPr>
          <p:nvPr>
            <p:ph idx="1"/>
          </p:nvPr>
        </p:nvSpPr>
        <p:spPr/>
        <p:txBody>
          <a:bodyPr vert="horz" wrap="square" lIns="91440" tIns="45720" rIns="91440" bIns="45720" anchor="t" anchorCtr="0"/>
          <a:p>
            <a:r>
              <a:rPr lang="zh-CN" altLang="en-US" sz="3600" dirty="0"/>
              <a:t>最左</a:t>
            </a:r>
            <a:r>
              <a:rPr lang="en-US" altLang="zh-CN" sz="3600" dirty="0"/>
              <a:t>/</a:t>
            </a:r>
            <a:r>
              <a:rPr lang="zh-CN" altLang="en-US" sz="3600" dirty="0"/>
              <a:t>右推导</a:t>
            </a:r>
            <a:r>
              <a:rPr lang="zh-CN" altLang="en-US" sz="4000" dirty="0"/>
              <a:t>：</a:t>
            </a:r>
            <a:r>
              <a:rPr lang="zh-CN" altLang="en-US" dirty="0">
                <a:solidFill>
                  <a:schemeClr val="accent2"/>
                </a:solidFill>
              </a:rPr>
              <a:t>替换最左</a:t>
            </a:r>
            <a:r>
              <a:rPr lang="en-US" altLang="zh-CN" dirty="0">
                <a:solidFill>
                  <a:schemeClr val="accent2"/>
                </a:solidFill>
              </a:rPr>
              <a:t>/</a:t>
            </a:r>
            <a:r>
              <a:rPr lang="zh-CN" altLang="en-US" dirty="0">
                <a:solidFill>
                  <a:schemeClr val="accent2"/>
                </a:solidFill>
              </a:rPr>
              <a:t>右非终结符</a:t>
            </a:r>
            <a:endParaRPr lang="zh-CN" altLang="en-US" dirty="0">
              <a:solidFill>
                <a:schemeClr val="accent2"/>
              </a:solidFill>
            </a:endParaRPr>
          </a:p>
          <a:p>
            <a:endParaRPr lang="zh-CN" altLang="en-US" dirty="0"/>
          </a:p>
        </p:txBody>
      </p:sp>
      <p:sp>
        <p:nvSpPr>
          <p:cNvPr id="104450" name="Rectangle 2"/>
          <p:cNvSpPr txBox="1"/>
          <p:nvPr/>
        </p:nvSpPr>
        <p:spPr>
          <a:xfrm>
            <a:off x="838200" y="762000"/>
            <a:ext cx="7772400" cy="1143000"/>
          </a:xfrm>
          <a:prstGeom prst="rect">
            <a:avLst/>
          </a:prstGeom>
          <a:noFill/>
          <a:ln w="9525">
            <a:noFill/>
          </a:ln>
        </p:spPr>
        <p:txBody>
          <a:bodyPr anchor="ctr" anchorCtr="0"/>
          <a:p>
            <a:pPr algn="ctr"/>
            <a:r>
              <a:rPr lang="en-US" altLang="zh-CN" sz="4400" u="sng" dirty="0">
                <a:solidFill>
                  <a:srgbClr val="FF0000"/>
                </a:solidFill>
                <a:latin typeface="Times New Roman" panose="02020603050405020304" pitchFamily="18" charset="0"/>
                <a:ea typeface="宋体" panose="02010600030101010101" pitchFamily="2" charset="-122"/>
              </a:rPr>
              <a:t>2</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3</a:t>
            </a:r>
            <a:r>
              <a:rPr lang="zh-CN" altLang="en-US" sz="4400" u="sng" dirty="0">
                <a:solidFill>
                  <a:srgbClr val="FF0000"/>
                </a:solidFill>
                <a:latin typeface="宋体" panose="02010600030101010101" pitchFamily="2" charset="-122"/>
                <a:ea typeface="宋体" panose="02010600030101010101" pitchFamily="2" charset="-122"/>
              </a:rPr>
              <a:t>．</a:t>
            </a:r>
            <a:r>
              <a:rPr lang="en-US" altLang="zh-CN" sz="4400" u="sng" dirty="0">
                <a:solidFill>
                  <a:srgbClr val="FF0000"/>
                </a:solidFill>
                <a:latin typeface="Times New Roman" panose="02020603050405020304" pitchFamily="18" charset="0"/>
                <a:ea typeface="宋体" panose="02010600030101010101" pitchFamily="2" charset="-122"/>
              </a:rPr>
              <a:t>1</a:t>
            </a:r>
            <a:r>
              <a:rPr lang="zh-CN" altLang="en-US" sz="3600" u="sng" dirty="0">
                <a:solidFill>
                  <a:srgbClr val="FF0000"/>
                </a:solidFill>
                <a:latin typeface="宋体" panose="02010600030101010101" pitchFamily="2" charset="-122"/>
                <a:ea typeface="宋体" panose="02010600030101010101" pitchFamily="2" charset="-122"/>
              </a:rPr>
              <a:t>上下文无关文法</a:t>
            </a:r>
            <a:br>
              <a:rPr lang="zh-CN" altLang="en-US" sz="3600" u="sng" dirty="0">
                <a:solidFill>
                  <a:srgbClr val="FF0000"/>
                </a:solidFill>
                <a:latin typeface="宋体" panose="02010600030101010101" pitchFamily="2" charset="-122"/>
                <a:ea typeface="宋体" panose="02010600030101010101" pitchFamily="2" charset="-122"/>
              </a:rPr>
            </a:br>
            <a:r>
              <a:rPr lang="zh-CN" altLang="en-US" sz="3600" u="sng" dirty="0">
                <a:solidFill>
                  <a:srgbClr val="FF0000"/>
                </a:solidFill>
                <a:latin typeface="宋体" panose="02010600030101010101" pitchFamily="2" charset="-122"/>
                <a:ea typeface="宋体" panose="02010600030101010101" pitchFamily="2" charset="-122"/>
              </a:rPr>
              <a:t>文法与语言举例</a:t>
            </a:r>
            <a:endParaRPr lang="zh-CN" altLang="en-US" sz="3600" u="sng" dirty="0">
              <a:solidFill>
                <a:srgbClr val="FF0000"/>
              </a:solidFill>
              <a:latin typeface="宋体" panose="02010600030101010101" pitchFamily="2" charset="-122"/>
              <a:ea typeface="宋体" panose="02010600030101010101" pitchFamily="2" charset="-122"/>
            </a:endParaRPr>
          </a:p>
        </p:txBody>
      </p:sp>
      <p:sp>
        <p:nvSpPr>
          <p:cNvPr id="104451" name="矩形 4"/>
          <p:cNvSpPr/>
          <p:nvPr/>
        </p:nvSpPr>
        <p:spPr>
          <a:xfrm>
            <a:off x="1187450" y="2924175"/>
            <a:ext cx="1854200" cy="708025"/>
          </a:xfrm>
          <a:prstGeom prst="rect">
            <a:avLst/>
          </a:prstGeom>
          <a:noFill/>
          <a:ln w="9525">
            <a:noFill/>
          </a:ln>
        </p:spPr>
        <p:txBody>
          <a:bodyPr anchor="t" anchorCtr="0">
            <a:spAutoFit/>
          </a:bodyPr>
          <a:p>
            <a:r>
              <a:rPr lang="en-US" altLang="zh-CN" sz="2000" dirty="0">
                <a:solidFill>
                  <a:srgbClr val="FF0000"/>
                </a:solidFill>
                <a:latin typeface="Times New Roman" panose="02020603050405020304" pitchFamily="18" charset="0"/>
                <a:ea typeface="宋体" panose="02010600030101010101" pitchFamily="2" charset="-122"/>
              </a:rPr>
              <a:t>E+E =&gt; i + E</a:t>
            </a:r>
            <a:endParaRPr lang="en-US" altLang="zh-CN" sz="2000" dirty="0">
              <a:solidFill>
                <a:srgbClr val="FF0000"/>
              </a:solidFill>
              <a:latin typeface="Times New Roman" panose="02020603050405020304" pitchFamily="18" charset="0"/>
              <a:ea typeface="宋体" panose="02010600030101010101" pitchFamily="2" charset="-122"/>
            </a:endParaRPr>
          </a:p>
          <a:p>
            <a:r>
              <a:rPr lang="en-US" altLang="zh-CN" sz="2000" dirty="0">
                <a:solidFill>
                  <a:srgbClr val="FF0000"/>
                </a:solidFill>
                <a:latin typeface="Times New Roman" panose="02020603050405020304" pitchFamily="18" charset="0"/>
                <a:ea typeface="宋体" panose="02010600030101010101" pitchFamily="2" charset="-122"/>
              </a:rPr>
              <a:t>E+E =&gt; E + i</a:t>
            </a:r>
            <a:endParaRPr lang="zh-CN" altLang="en-US" sz="2000" dirty="0">
              <a:solidFill>
                <a:srgbClr val="FF0000"/>
              </a:solidFill>
              <a:latin typeface="Times New Roman" panose="02020603050405020304" pitchFamily="18" charset="0"/>
              <a:ea typeface="宋体" panose="02010600030101010101" pitchFamily="2" charset="-122"/>
            </a:endParaRPr>
          </a:p>
        </p:txBody>
      </p:sp>
      <p:sp>
        <p:nvSpPr>
          <p:cNvPr id="104452" name="Text Box 4"/>
          <p:cNvSpPr txBox="1"/>
          <p:nvPr/>
        </p:nvSpPr>
        <p:spPr>
          <a:xfrm>
            <a:off x="1073150" y="3798888"/>
            <a:ext cx="7315200" cy="2943225"/>
          </a:xfrm>
          <a:prstGeom prst="rect">
            <a:avLst/>
          </a:prstGeom>
          <a:noFill/>
          <a:ln w="9525">
            <a:noFill/>
          </a:ln>
        </p:spPr>
        <p:txBody>
          <a:bodyPr anchor="t" anchorCtr="0">
            <a:spAutoFit/>
          </a:bodyPr>
          <a:p>
            <a:pPr>
              <a:spcBef>
                <a:spcPct val="50000"/>
              </a:spcBef>
              <a:buFont typeface="Wingdings 2" panose="05020102010507070707" pitchFamily="18" charset="2"/>
              <a:buChar char="?"/>
            </a:pPr>
            <a:r>
              <a:rPr lang="zh-CN" altLang="en-US" sz="2200" dirty="0">
                <a:latin typeface="Times New Roman" panose="02020603050405020304" pitchFamily="18" charset="0"/>
                <a:ea typeface="宋体" panose="02010600030101010101" pitchFamily="2" charset="-122"/>
                <a:sym typeface="Wingdings 2" panose="05020102010507070707" pitchFamily="18" charset="2"/>
              </a:rPr>
              <a:t>（</a:t>
            </a:r>
            <a:r>
              <a:rPr lang="en-US" altLang="zh-CN" sz="2200" dirty="0">
                <a:latin typeface="Times New Roman" panose="02020603050405020304" pitchFamily="18" charset="0"/>
                <a:ea typeface="宋体" panose="02010600030101010101" pitchFamily="2" charset="-122"/>
                <a:sym typeface="Wingdings 2" panose="05020102010507070707" pitchFamily="18" charset="2"/>
              </a:rPr>
              <a:t>1</a:t>
            </a:r>
            <a:r>
              <a:rPr lang="zh-CN" altLang="en-US" sz="2200" dirty="0">
                <a:latin typeface="Times New Roman" panose="02020603050405020304" pitchFamily="18" charset="0"/>
                <a:ea typeface="宋体" panose="02010600030101010101" pitchFamily="2" charset="-122"/>
                <a:sym typeface="Wingdings 2" panose="05020102010507070707" pitchFamily="18" charset="2"/>
              </a:rPr>
              <a:t>）</a:t>
            </a:r>
            <a:r>
              <a:rPr lang="zh-CN" altLang="en-US" sz="2200" dirty="0">
                <a:latin typeface="Times New Roman" panose="02020603050405020304" pitchFamily="18" charset="0"/>
                <a:ea typeface="宋体" panose="02010600030101010101" pitchFamily="2" charset="-122"/>
                <a:sym typeface="Symbol" panose="05050102010706020507" pitchFamily="18" charset="2"/>
              </a:rPr>
              <a:t>每次替换最右边非终结符</a:t>
            </a:r>
            <a:endParaRPr lang="zh-CN" altLang="en-US" sz="2200" dirty="0">
              <a:latin typeface="Times New Roman" panose="02020603050405020304" pitchFamily="18" charset="0"/>
              <a:ea typeface="宋体" panose="02010600030101010101" pitchFamily="2" charset="-122"/>
              <a:sym typeface="Wingdings 2" panose="05020102010507070707" pitchFamily="18" charset="2"/>
            </a:endParaRPr>
          </a:p>
          <a:p>
            <a:pPr>
              <a:spcBef>
                <a:spcPct val="50000"/>
              </a:spcBef>
              <a:buFont typeface="Wingdings 2" panose="05020102010507070707" pitchFamily="18" charset="2"/>
              <a:buChar char="?"/>
            </a:pPr>
            <a:r>
              <a:rPr lang="en-US" altLang="zh-CN" sz="2200" dirty="0">
                <a:latin typeface="Times New Roman" panose="02020603050405020304" pitchFamily="18" charset="0"/>
                <a:ea typeface="宋体" panose="02010600030101010101" pitchFamily="2" charset="-122"/>
                <a:sym typeface="Wingdings 2" panose="050201020105070707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aA</a:t>
            </a:r>
            <a:r>
              <a:rPr lang="en-US" altLang="zh-CN" sz="2200" dirty="0">
                <a:solidFill>
                  <a:srgbClr val="FF330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 a</a:t>
            </a:r>
            <a:r>
              <a:rPr lang="en-US" altLang="zh-CN" sz="2200" u="sng" dirty="0">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 a</a:t>
            </a:r>
            <a:r>
              <a:rPr lang="en-US" altLang="zh-CN" sz="2200" u="sng" dirty="0">
                <a:latin typeface="Times New Roman" panose="02020603050405020304" pitchFamily="18" charset="0"/>
                <a:ea typeface="宋体" panose="02010600030101010101" pitchFamily="2" charset="-122"/>
                <a:sym typeface="Symbol" panose="05050102010706020507" pitchFamily="18" charset="2"/>
              </a:rPr>
              <a:t>Sb</a:t>
            </a:r>
            <a:r>
              <a:rPr lang="en-US" altLang="zh-CN" sz="22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a a</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b</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ba</a:t>
            </a:r>
            <a:r>
              <a:rPr lang="en-US" altLang="zh-CN" sz="2200" dirty="0">
                <a:latin typeface="Times New Roman" panose="02020603050405020304" pitchFamily="18" charset="0"/>
                <a:ea typeface="宋体" panose="02010600030101010101" pitchFamily="2" charset="-122"/>
                <a:sym typeface="Symbol" panose="05050102010706020507" pitchFamily="18" charset="2"/>
              </a:rPr>
              <a:t>a a</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bbaa</a:t>
            </a:r>
            <a:endParaRPr lang="en-US" altLang="zh-CN" sz="2200"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buFont typeface="Wingdings 2" panose="05020102010507070707" pitchFamily="18" charset="2"/>
              <a:buChar char="?"/>
            </a:pPr>
            <a:r>
              <a:rPr lang="zh-CN" altLang="en-US" sz="2200" dirty="0">
                <a:latin typeface="Times New Roman" panose="02020603050405020304" pitchFamily="18" charset="0"/>
                <a:ea typeface="宋体" panose="02010600030101010101" pitchFamily="2" charset="-122"/>
                <a:sym typeface="Symbol" panose="05050102010706020507" pitchFamily="18" charset="2"/>
              </a:rPr>
              <a:t>（</a:t>
            </a:r>
            <a:r>
              <a:rPr lang="en-US" altLang="zh-CN" sz="2200" dirty="0">
                <a:latin typeface="Times New Roman" panose="02020603050405020304" pitchFamily="18" charset="0"/>
                <a:ea typeface="宋体" panose="02010600030101010101" pitchFamily="2" charset="-122"/>
                <a:sym typeface="Symbol" panose="05050102010706020507" pitchFamily="18" charset="2"/>
              </a:rPr>
              <a:t>2</a:t>
            </a:r>
            <a:r>
              <a:rPr lang="zh-CN" altLang="en-US" sz="2200" dirty="0">
                <a:latin typeface="Times New Roman" panose="02020603050405020304" pitchFamily="18" charset="0"/>
                <a:ea typeface="宋体" panose="02010600030101010101" pitchFamily="2" charset="-122"/>
                <a:sym typeface="Symbol" panose="05050102010706020507" pitchFamily="18" charset="2"/>
              </a:rPr>
              <a:t>）每次替换最左边非终结符</a:t>
            </a:r>
            <a:endParaRPr lang="zh-CN" altLang="en-US" sz="2200"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buFont typeface="Wingdings 2" panose="05020102010507070707" pitchFamily="18" charset="2"/>
              <a:buChar char="?"/>
            </a:pPr>
            <a:r>
              <a:rPr lang="en-US" altLang="zh-CN" sz="2200" dirty="0">
                <a:latin typeface="Times New Roman" panose="02020603050405020304" pitchFamily="18" charset="0"/>
                <a:ea typeface="宋体" panose="02010600030101010101" pitchFamily="2" charset="-122"/>
                <a:sym typeface="Symbol" panose="05050102010706020507" pitchFamily="18" charset="2"/>
              </a:rPr>
              <a:t>Sa</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S  a</a:t>
            </a:r>
            <a:r>
              <a:rPr lang="en-US" altLang="zh-CN" sz="2200" u="sng" dirty="0">
                <a:solidFill>
                  <a:srgbClr val="FF505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bA</a:t>
            </a:r>
            <a:r>
              <a:rPr lang="en-US" altLang="zh-CN" sz="2200" dirty="0">
                <a:latin typeface="Times New Roman" panose="02020603050405020304" pitchFamily="18" charset="0"/>
                <a:ea typeface="宋体" panose="02010600030101010101" pitchFamily="2" charset="-122"/>
                <a:sym typeface="Symbol" panose="05050102010706020507" pitchFamily="18" charset="2"/>
              </a:rPr>
              <a:t>Sa</a:t>
            </a:r>
            <a:r>
              <a:rPr lang="en-US" altLang="zh-CN" sz="2200" u="sng" dirty="0">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b</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Saab</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ba</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aabba</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a</a:t>
            </a:r>
            <a:endPar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endParaRPr>
          </a:p>
          <a:p>
            <a:pPr>
              <a:spcBef>
                <a:spcPct val="50000"/>
              </a:spcBef>
              <a:buFont typeface="Wingdings 2" panose="05020102010507070707" pitchFamily="18" charset="2"/>
              <a:buChar char="?"/>
            </a:pPr>
            <a:r>
              <a:rPr lang="zh-CN" altLang="en-US"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3</a:t>
            </a:r>
            <a:r>
              <a:rPr lang="zh-CN" altLang="en-US"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）无固定的推导方向</a:t>
            </a:r>
            <a:endParaRPr lang="zh-CN" altLang="en-US" sz="2200" dirty="0">
              <a:solidFill>
                <a:srgbClr val="3366CC"/>
              </a:solidFill>
              <a:latin typeface="Times New Roman" panose="02020603050405020304" pitchFamily="18" charset="0"/>
              <a:ea typeface="宋体" panose="02010600030101010101" pitchFamily="2" charset="-122"/>
              <a:sym typeface="Symbol" panose="05050102010706020507" pitchFamily="18" charset="2"/>
            </a:endParaRPr>
          </a:p>
          <a:p>
            <a:pPr>
              <a:spcBef>
                <a:spcPct val="50000"/>
              </a:spcBef>
              <a:buFont typeface="Wingdings 2" panose="05020102010507070707" pitchFamily="18" charset="2"/>
              <a:buChar char="?"/>
            </a:pPr>
            <a:r>
              <a:rPr lang="zh-CN" altLang="en-US"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 </a:t>
            </a:r>
            <a:r>
              <a:rPr lang="en-US" altLang="zh-CN" sz="2200" dirty="0">
                <a:latin typeface="Times New Roman" panose="02020603050405020304" pitchFamily="18" charset="0"/>
                <a:ea typeface="宋体" panose="02010600030101010101" pitchFamily="2" charset="-122"/>
                <a:sym typeface="Symbol" panose="05050102010706020507" pitchFamily="18" charset="2"/>
              </a:rPr>
              <a:t>Sa</a:t>
            </a:r>
            <a:r>
              <a:rPr lang="en-US" altLang="zh-CN" sz="22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S a</a:t>
            </a:r>
            <a:r>
              <a:rPr lang="en-US" altLang="zh-CN" sz="2200" dirty="0">
                <a:solidFill>
                  <a:srgbClr val="FF5050"/>
                </a:solidFill>
                <a:latin typeface="Times New Roman" panose="02020603050405020304" pitchFamily="18" charset="0"/>
                <a:ea typeface="宋体" panose="02010600030101010101" pitchFamily="2" charset="-122"/>
                <a:sym typeface="Symbol" panose="05050102010706020507" pitchFamily="18" charset="2"/>
              </a:rPr>
              <a:t>SbA</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solidFill>
                  <a:srgbClr val="FF330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200" dirty="0">
                <a:latin typeface="Times New Roman" panose="02020603050405020304" pitchFamily="18" charset="0"/>
                <a:ea typeface="宋体" panose="02010600030101010101" pitchFamily="2" charset="-122"/>
                <a:sym typeface="Symbol" panose="05050102010706020507" pitchFamily="18" charset="2"/>
              </a:rPr>
              <a:t>bA</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b</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A</a:t>
            </a:r>
            <a:r>
              <a:rPr lang="en-US" altLang="zh-CN" sz="2200" dirty="0">
                <a:latin typeface="Times New Roman" panose="02020603050405020304" pitchFamily="18" charset="0"/>
                <a:ea typeface="宋体" panose="02010600030101010101" pitchFamily="2" charset="-122"/>
                <a:sym typeface="Symbol" panose="05050102010706020507" pitchFamily="18" charset="2"/>
              </a:rPr>
              <a:t>aaab</a:t>
            </a:r>
            <a:r>
              <a:rPr lang="en-US" altLang="zh-CN" sz="2200" dirty="0">
                <a:solidFill>
                  <a:srgbClr val="3366CC"/>
                </a:solidFill>
                <a:latin typeface="Times New Roman" panose="02020603050405020304" pitchFamily="18" charset="0"/>
                <a:ea typeface="宋体" panose="02010600030101010101" pitchFamily="2" charset="-122"/>
                <a:sym typeface="Symbol" panose="05050102010706020507" pitchFamily="18" charset="2"/>
              </a:rPr>
              <a:t>ba</a:t>
            </a:r>
            <a:r>
              <a:rPr lang="en-US" altLang="zh-CN" sz="2200" dirty="0">
                <a:latin typeface="Times New Roman" panose="02020603050405020304" pitchFamily="18" charset="0"/>
                <a:ea typeface="宋体" panose="02010600030101010101" pitchFamily="2" charset="-122"/>
                <a:sym typeface="Symbol" panose="05050102010706020507" pitchFamily="18" charset="2"/>
              </a:rPr>
              <a:t>a </a:t>
            </a:r>
            <a:endParaRPr lang="en-US" altLang="zh-CN" sz="2200" dirty="0">
              <a:latin typeface="Times New Roman" panose="02020603050405020304" pitchFamily="18" charset="0"/>
              <a:ea typeface="宋体" panose="02010600030101010101" pitchFamily="2" charset="-122"/>
              <a:sym typeface="Symbol" panose="05050102010706020507" pitchFamily="18" charset="2"/>
            </a:endParaRPr>
          </a:p>
        </p:txBody>
      </p:sp>
      <p:sp>
        <p:nvSpPr>
          <p:cNvPr id="141315" name="文本框 141314"/>
          <p:cNvSpPr txBox="1"/>
          <p:nvPr/>
        </p:nvSpPr>
        <p:spPr>
          <a:xfrm>
            <a:off x="7020560" y="3573145"/>
            <a:ext cx="2133600" cy="3084513"/>
          </a:xfrm>
          <a:prstGeom prst="rect">
            <a:avLst/>
          </a:prstGeom>
        </p:spPr>
        <p:style>
          <a:lnRef idx="2">
            <a:schemeClr val="accent1"/>
          </a:lnRef>
          <a:fillRef idx="1">
            <a:schemeClr val="lt1"/>
          </a:fillRef>
          <a:effectRef idx="0">
            <a:schemeClr val="accent1"/>
          </a:effectRef>
          <a:fontRef idx="minor">
            <a:schemeClr val="dk1"/>
          </a:fontRef>
        </p:style>
        <p:txBody>
          <a:bodyPr>
            <a:spAutoFit/>
          </a:bodyPr>
          <a:p>
            <a:pPr>
              <a:spcBef>
                <a:spcPct val="50000"/>
              </a:spcBef>
            </a:pPr>
            <a:r>
              <a:rPr lang="en-US" altLang="zh-CN">
                <a:latin typeface="Times New Roman" panose="02020603050405020304" pitchFamily="18" charset="0"/>
                <a:ea typeface="宋体" panose="02010600030101010101" pitchFamily="2" charset="-122"/>
              </a:rPr>
              <a:t>S </a:t>
            </a: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2800" dirty="0" err="1">
                <a:latin typeface="Times New Roman" panose="02020603050405020304" pitchFamily="18" charset="0"/>
                <a:ea typeface="宋体" panose="02010600030101010101" pitchFamily="2" charset="-122"/>
                <a:sym typeface="Symbol" panose="05050102010706020507" pitchFamily="18" charset="2"/>
              </a:rPr>
              <a:t>aAS</a:t>
            </a:r>
            <a:endParaRPr lang="en-US" altLang="zh-CN" sz="280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sz="2800">
                <a:latin typeface="Times New Roman" panose="02020603050405020304" pitchFamily="18" charset="0"/>
                <a:ea typeface="宋体" panose="02010600030101010101" pitchFamily="2" charset="-122"/>
                <a:sym typeface="Wingdings" panose="05000000000000000000" pitchFamily="2" charset="2"/>
              </a:rPr>
              <a:t>A </a:t>
            </a: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2800" dirty="0" err="1">
                <a:latin typeface="Times New Roman" panose="02020603050405020304" pitchFamily="18" charset="0"/>
                <a:ea typeface="宋体" panose="02010600030101010101" pitchFamily="2" charset="-122"/>
                <a:sym typeface="Symbol" panose="05050102010706020507" pitchFamily="18" charset="2"/>
              </a:rPr>
              <a:t>SbA</a:t>
            </a:r>
            <a:endParaRPr lang="en-US" altLang="zh-CN" sz="280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sz="2800">
                <a:latin typeface="Times New Roman" panose="02020603050405020304" pitchFamily="18" charset="0"/>
                <a:ea typeface="宋体" panose="02010600030101010101" pitchFamily="2" charset="-122"/>
                <a:sym typeface="Symbol" panose="05050102010706020507" pitchFamily="18" charset="2"/>
              </a:rPr>
              <a:t>A  SS</a:t>
            </a:r>
            <a:endParaRPr lang="en-US" altLang="zh-CN" sz="280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sz="2800">
                <a:latin typeface="Times New Roman" panose="02020603050405020304" pitchFamily="18" charset="0"/>
                <a:ea typeface="宋体" panose="02010600030101010101" pitchFamily="2" charset="-122"/>
                <a:sym typeface="Symbol" panose="05050102010706020507" pitchFamily="18" charset="2"/>
              </a:rPr>
              <a:t>S  a</a:t>
            </a:r>
            <a:endParaRPr lang="en-US" altLang="zh-CN" sz="280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sz="2800">
                <a:latin typeface="Times New Roman" panose="02020603050405020304" pitchFamily="18" charset="0"/>
                <a:ea typeface="宋体" panose="02010600030101010101" pitchFamily="2" charset="-122"/>
                <a:sym typeface="Symbol" panose="05050102010706020507" pitchFamily="18" charset="2"/>
              </a:rPr>
              <a:t>A  </a:t>
            </a:r>
            <a:r>
              <a:rPr lang="en-US" altLang="zh-CN" sz="2800" dirty="0" err="1">
                <a:latin typeface="Times New Roman" panose="02020603050405020304" pitchFamily="18" charset="0"/>
                <a:ea typeface="宋体" panose="02010600030101010101" pitchFamily="2" charset="-122"/>
                <a:sym typeface="Symbol" panose="05050102010706020507" pitchFamily="18" charset="2"/>
              </a:rPr>
              <a:t>ba</a:t>
            </a:r>
            <a:endParaRPr lang="en-US" altLang="zh-CN" sz="280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Text Box 4"/>
          <p:cNvSpPr txBox="1"/>
          <p:nvPr/>
        </p:nvSpPr>
        <p:spPr>
          <a:xfrm>
            <a:off x="457200" y="1196975"/>
            <a:ext cx="8001000" cy="519113"/>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例</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G</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({S,A,B},{a,b},P,S)</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a:t>
            </a:r>
            <a:r>
              <a:rPr lang="zh-CN" altLang="en-US" sz="2800" dirty="0">
                <a:latin typeface="Times New Roman" panose="02020603050405020304" pitchFamily="18" charset="0"/>
                <a:ea typeface="宋体" panose="02010600030101010101" pitchFamily="2" charset="-122"/>
              </a:rPr>
              <a:t>的产生式如下：</a:t>
            </a:r>
            <a:endParaRPr lang="zh-CN" altLang="en-US" sz="2800" dirty="0">
              <a:latin typeface="Times New Roman" panose="02020603050405020304" pitchFamily="18" charset="0"/>
              <a:ea typeface="宋体" panose="02010600030101010101" pitchFamily="2" charset="-122"/>
            </a:endParaRPr>
          </a:p>
        </p:txBody>
      </p:sp>
      <p:sp>
        <p:nvSpPr>
          <p:cNvPr id="105474" name="Text Box 5"/>
          <p:cNvSpPr txBox="1"/>
          <p:nvPr/>
        </p:nvSpPr>
        <p:spPr>
          <a:xfrm>
            <a:off x="762000" y="1773238"/>
            <a:ext cx="1524000" cy="2647950"/>
          </a:xfrm>
          <a:prstGeom prst="rect">
            <a:avLst/>
          </a:prstGeom>
          <a:noFill/>
          <a:ln w="9525">
            <a:noFill/>
          </a:ln>
        </p:spPr>
        <p:txBody>
          <a:bodyPr anchor="t" anchorCtr="0">
            <a:spAutoFit/>
          </a:bodyPr>
          <a:p>
            <a:pPr>
              <a:spcBef>
                <a:spcPct val="50000"/>
              </a:spcBef>
            </a:pPr>
            <a:r>
              <a:rPr lang="en-US" altLang="zh-CN" b="1" dirty="0">
                <a:latin typeface="Times New Roman" panose="02020603050405020304" pitchFamily="18" charset="0"/>
                <a:ea typeface="宋体" panose="02010600030101010101" pitchFamily="2" charset="-122"/>
              </a:rPr>
              <a:t>S→aB     </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S→bA</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A→bAA </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A→a</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A→aS</a:t>
            </a:r>
            <a:endParaRPr lang="en-US" altLang="zh-CN" b="1" dirty="0">
              <a:latin typeface="Times New Roman" panose="02020603050405020304" pitchFamily="18" charset="0"/>
              <a:ea typeface="宋体" panose="02010600030101010101" pitchFamily="2" charset="-122"/>
            </a:endParaRPr>
          </a:p>
        </p:txBody>
      </p:sp>
      <p:sp>
        <p:nvSpPr>
          <p:cNvPr id="105475" name="Text Box 6"/>
          <p:cNvSpPr txBox="1"/>
          <p:nvPr/>
        </p:nvSpPr>
        <p:spPr>
          <a:xfrm>
            <a:off x="2667000" y="1849438"/>
            <a:ext cx="1524000" cy="1552575"/>
          </a:xfrm>
          <a:prstGeom prst="rect">
            <a:avLst/>
          </a:prstGeom>
          <a:noFill/>
          <a:ln w="9525">
            <a:noFill/>
          </a:ln>
        </p:spPr>
        <p:txBody>
          <a:bodyPr anchor="t" anchorCtr="0">
            <a:spAutoFit/>
          </a:bodyPr>
          <a:p>
            <a:pPr>
              <a:spcBef>
                <a:spcPct val="50000"/>
              </a:spcBef>
            </a:pPr>
            <a:r>
              <a:rPr lang="en-US" altLang="zh-CN" b="1" dirty="0">
                <a:latin typeface="Times New Roman" panose="02020603050405020304" pitchFamily="18" charset="0"/>
                <a:ea typeface="宋体" panose="02010600030101010101" pitchFamily="2" charset="-122"/>
              </a:rPr>
              <a:t>B→b</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B→bS</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B→aBB</a:t>
            </a:r>
            <a:endParaRPr lang="en-US" altLang="zh-CN" b="1" dirty="0">
              <a:latin typeface="Times New Roman" panose="02020603050405020304" pitchFamily="18" charset="0"/>
              <a:ea typeface="宋体" panose="02010600030101010101" pitchFamily="2" charset="-122"/>
            </a:endParaRPr>
          </a:p>
        </p:txBody>
      </p:sp>
      <p:sp>
        <p:nvSpPr>
          <p:cNvPr id="11271" name="AutoShape 7"/>
          <p:cNvSpPr/>
          <p:nvPr/>
        </p:nvSpPr>
        <p:spPr>
          <a:xfrm>
            <a:off x="4191000" y="1925638"/>
            <a:ext cx="457200" cy="2438400"/>
          </a:xfrm>
          <a:prstGeom prst="rightBrace">
            <a:avLst>
              <a:gd name="adj1" fmla="val 44419"/>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Times New Roman" panose="02020603050405020304" pitchFamily="18" charset="0"/>
              <a:ea typeface="宋体" panose="02010600030101010101" pitchFamily="2" charset="-122"/>
            </a:endParaRPr>
          </a:p>
        </p:txBody>
      </p:sp>
      <p:sp>
        <p:nvSpPr>
          <p:cNvPr id="11272" name="Text Box 8"/>
          <p:cNvSpPr txBox="1"/>
          <p:nvPr/>
        </p:nvSpPr>
        <p:spPr>
          <a:xfrm>
            <a:off x="4800600" y="2840038"/>
            <a:ext cx="3200400" cy="461962"/>
          </a:xfrm>
          <a:prstGeom prst="rect">
            <a:avLst/>
          </a:prstGeom>
          <a:noFill/>
          <a:ln w="9525">
            <a:noFill/>
          </a:ln>
        </p:spPr>
        <p:txBody>
          <a:bodyPr anchor="t" anchorCtr="0">
            <a:spAutoFit/>
          </a:bodyPr>
          <a:p>
            <a:pPr>
              <a:spcBef>
                <a:spcPct val="50000"/>
              </a:spcBef>
            </a:pPr>
            <a:r>
              <a:rPr lang="zh-CN" altLang="en-US" b="1" dirty="0">
                <a:solidFill>
                  <a:srgbClr val="FF0000"/>
                </a:solidFill>
                <a:latin typeface="Times New Roman" panose="02020603050405020304" pitchFamily="18" charset="0"/>
                <a:ea typeface="宋体" panose="02010600030101010101" pitchFamily="2" charset="-122"/>
              </a:rPr>
              <a:t>是上下文无关文法吗？</a:t>
            </a:r>
            <a:endParaRPr lang="zh-CN" altLang="en-US" b="1" dirty="0">
              <a:solidFill>
                <a:srgbClr val="FF0000"/>
              </a:solidFill>
              <a:latin typeface="Times New Roman" panose="02020603050405020304" pitchFamily="18" charset="0"/>
              <a:ea typeface="宋体" panose="02010600030101010101" pitchFamily="2" charset="-122"/>
            </a:endParaRPr>
          </a:p>
        </p:txBody>
      </p:sp>
      <p:sp>
        <p:nvSpPr>
          <p:cNvPr id="9" name="Text Box 2"/>
          <p:cNvSpPr txBox="1"/>
          <p:nvPr/>
        </p:nvSpPr>
        <p:spPr>
          <a:xfrm>
            <a:off x="609600" y="4554538"/>
            <a:ext cx="4114800" cy="519112"/>
          </a:xfrm>
          <a:prstGeom prst="rect">
            <a:avLst/>
          </a:prstGeom>
          <a:noFill/>
          <a:ln w="9525">
            <a:noFill/>
          </a:ln>
        </p:spPr>
        <p:txBody>
          <a:bodyPr anchor="t" anchorCtr="0">
            <a:spAutoFit/>
          </a:bodyPr>
          <a:p>
            <a:pPr>
              <a:spcBef>
                <a:spcPct val="50000"/>
              </a:spcBef>
            </a:pPr>
            <a:r>
              <a:rPr lang="zh-CN" altLang="en-US" sz="2800" b="1" dirty="0">
                <a:latin typeface="Times New Roman" panose="02020603050405020304" pitchFamily="18" charset="0"/>
                <a:ea typeface="宋体" panose="02010600030101010101" pitchFamily="2" charset="-122"/>
              </a:rPr>
              <a:t>该文法可以写成：</a:t>
            </a:r>
            <a:endParaRPr lang="zh-CN" altLang="en-US" sz="2800" b="1" dirty="0">
              <a:latin typeface="Times New Roman" panose="02020603050405020304" pitchFamily="18" charset="0"/>
              <a:ea typeface="宋体" panose="02010600030101010101" pitchFamily="2" charset="-122"/>
            </a:endParaRPr>
          </a:p>
        </p:txBody>
      </p:sp>
      <p:sp>
        <p:nvSpPr>
          <p:cNvPr id="10" name="Text Box 3"/>
          <p:cNvSpPr txBox="1"/>
          <p:nvPr/>
        </p:nvSpPr>
        <p:spPr>
          <a:xfrm>
            <a:off x="3581400" y="5011738"/>
            <a:ext cx="3048000" cy="1801812"/>
          </a:xfrm>
          <a:prstGeom prst="rect">
            <a:avLst/>
          </a:prstGeom>
          <a:noFill/>
          <a:ln w="9525">
            <a:noFill/>
          </a:ln>
        </p:spPr>
        <p:txBody>
          <a:bodyPr anchor="t" anchorCtr="0">
            <a:spAutoFit/>
          </a:bodyPr>
          <a:p>
            <a:pPr>
              <a:spcBef>
                <a:spcPct val="50000"/>
              </a:spcBef>
            </a:pPr>
            <a:r>
              <a:rPr lang="en-US" altLang="zh-CN" sz="2800" b="1" dirty="0">
                <a:latin typeface="Times New Roman" panose="02020603050405020304" pitchFamily="18" charset="0"/>
                <a:ea typeface="宋体" panose="02010600030101010101" pitchFamily="2" charset="-122"/>
              </a:rPr>
              <a:t>S→aB | bA</a:t>
            </a:r>
            <a:endParaRPr lang="en-US" altLang="zh-CN" sz="2800" b="1" dirty="0">
              <a:latin typeface="Times New Roman" panose="02020603050405020304" pitchFamily="18" charset="0"/>
              <a:ea typeface="宋体" panose="02010600030101010101" pitchFamily="2" charset="-122"/>
            </a:endParaRPr>
          </a:p>
          <a:p>
            <a:pPr>
              <a:spcBef>
                <a:spcPct val="50000"/>
              </a:spcBef>
            </a:pPr>
            <a:r>
              <a:rPr lang="en-US" altLang="zh-CN" sz="2800" b="1" dirty="0">
                <a:latin typeface="Times New Roman" panose="02020603050405020304" pitchFamily="18" charset="0"/>
                <a:ea typeface="宋体" panose="02010600030101010101" pitchFamily="2" charset="-122"/>
              </a:rPr>
              <a:t>A→ a | aS | bAA</a:t>
            </a:r>
            <a:endParaRPr lang="en-US" altLang="zh-CN" sz="2800" b="1" dirty="0">
              <a:latin typeface="Times New Roman" panose="02020603050405020304" pitchFamily="18" charset="0"/>
              <a:ea typeface="宋体" panose="02010600030101010101" pitchFamily="2" charset="-122"/>
            </a:endParaRPr>
          </a:p>
          <a:p>
            <a:pPr>
              <a:spcBef>
                <a:spcPct val="50000"/>
              </a:spcBef>
            </a:pPr>
            <a:r>
              <a:rPr lang="en-US" altLang="zh-CN" sz="2800" b="1" dirty="0">
                <a:latin typeface="Times New Roman" panose="02020603050405020304" pitchFamily="18" charset="0"/>
                <a:ea typeface="宋体" panose="02010600030101010101" pitchFamily="2" charset="-122"/>
              </a:rPr>
              <a:t>B→ b | Bs | aBB</a:t>
            </a:r>
            <a:endParaRPr lang="en-US" altLang="zh-CN" sz="28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down)">
                                      <p:cBhvr>
                                        <p:cTn id="7" dur="500"/>
                                        <p:tgtEl>
                                          <p:spTgt spid="1127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272"/>
                                        </p:tgtEl>
                                        <p:attrNameLst>
                                          <p:attrName>style.visibility</p:attrName>
                                        </p:attrNameLst>
                                      </p:cBhvr>
                                      <p:to>
                                        <p:strVal val="visible"/>
                                      </p:to>
                                    </p:set>
                                    <p:animEffect transition="in" filter="wipe(down)">
                                      <p:cBhvr>
                                        <p:cTn id="10" dur="500"/>
                                        <p:tgtEl>
                                          <p:spTgt spid="1127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nimBg="1"/>
      <p:bldP spid="11272" grpId="0"/>
      <p:bldP spid="9"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Text Box 2"/>
          <p:cNvSpPr txBox="1"/>
          <p:nvPr/>
        </p:nvSpPr>
        <p:spPr>
          <a:xfrm>
            <a:off x="457200" y="188595"/>
            <a:ext cx="8153400" cy="2678113"/>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宋体" panose="02010600030101010101" pitchFamily="2" charset="-122"/>
              </a:rPr>
              <a:t>例</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：设</a:t>
            </a:r>
            <a:r>
              <a:rPr lang="en-US" altLang="zh-CN" b="1" dirty="0">
                <a:latin typeface="Times New Roman" panose="02020603050405020304" pitchFamily="18" charset="0"/>
                <a:ea typeface="宋体" panose="02010600030101010101" pitchFamily="2" charset="-122"/>
              </a:rPr>
              <a:t>G=</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N </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T </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P</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S</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S,B,E</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T</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a,b,e</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P</a:t>
            </a:r>
            <a:r>
              <a:rPr lang="zh-CN" altLang="en-US" b="1" dirty="0">
                <a:latin typeface="Times New Roman" panose="02020603050405020304" pitchFamily="18" charset="0"/>
                <a:ea typeface="宋体" panose="02010600030101010101" pitchFamily="2" charset="-122"/>
              </a:rPr>
              <a:t>产生式为：</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 S </a:t>
            </a:r>
            <a:r>
              <a:rPr lang="en-US" altLang="zh-CN" dirty="0">
                <a:latin typeface="Times New Roman" panose="02020603050405020304" pitchFamily="18" charset="0"/>
                <a:ea typeface="宋体" panose="02010600030101010101" pitchFamily="2" charset="-122"/>
              </a:rPr>
              <a:t>→aSBE     </a:t>
            </a:r>
            <a:r>
              <a:rPr lang="en-US" altLang="zh-CN" b="1" dirty="0">
                <a:latin typeface="Times New Roman" panose="02020603050405020304" pitchFamily="18" charset="0"/>
                <a:ea typeface="宋体" panose="02010600030101010101" pitchFamily="2" charset="-122"/>
              </a:rPr>
              <a:t>(2) S </a:t>
            </a:r>
            <a:r>
              <a:rPr lang="en-US" altLang="zh-CN" dirty="0">
                <a:latin typeface="Times New Roman" panose="02020603050405020304" pitchFamily="18" charset="0"/>
                <a:ea typeface="宋体" panose="02010600030101010101" pitchFamily="2" charset="-122"/>
              </a:rPr>
              <a:t>→aBE      </a:t>
            </a:r>
            <a:r>
              <a:rPr lang="en-US" altLang="zh-CN" b="1" dirty="0">
                <a:latin typeface="Times New Roman" panose="02020603050405020304" pitchFamily="18" charset="0"/>
                <a:ea typeface="宋体" panose="02010600030101010101" pitchFamily="2" charset="-122"/>
              </a:rPr>
              <a:t>(3) EB </a:t>
            </a:r>
            <a:r>
              <a:rPr lang="en-US" altLang="zh-CN" dirty="0">
                <a:latin typeface="Times New Roman" panose="02020603050405020304" pitchFamily="18" charset="0"/>
                <a:ea typeface="宋体" panose="02010600030101010101" pitchFamily="2" charset="-122"/>
              </a:rPr>
              <a:t>→ BE</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(4) aB </a:t>
            </a:r>
            <a:r>
              <a:rPr lang="en-US" altLang="zh-CN" dirty="0">
                <a:latin typeface="Times New Roman" panose="02020603050405020304" pitchFamily="18" charset="0"/>
                <a:ea typeface="宋体" panose="02010600030101010101" pitchFamily="2" charset="-122"/>
              </a:rPr>
              <a:t>→ab      </a:t>
            </a:r>
            <a:r>
              <a:rPr lang="en-US" altLang="zh-CN" b="1" dirty="0">
                <a:latin typeface="Times New Roman" panose="02020603050405020304" pitchFamily="18" charset="0"/>
                <a:ea typeface="宋体" panose="02010600030101010101" pitchFamily="2" charset="-122"/>
              </a:rPr>
              <a:t>(5) bB </a:t>
            </a:r>
            <a:r>
              <a:rPr lang="en-US" altLang="zh-CN" dirty="0">
                <a:latin typeface="Times New Roman" panose="02020603050405020304" pitchFamily="18" charset="0"/>
                <a:ea typeface="宋体" panose="02010600030101010101" pitchFamily="2" charset="-122"/>
              </a:rPr>
              <a:t>→bb     </a:t>
            </a:r>
            <a:r>
              <a:rPr lang="en-US" altLang="zh-CN" b="1" dirty="0">
                <a:latin typeface="Times New Roman" panose="02020603050405020304" pitchFamily="18" charset="0"/>
                <a:ea typeface="宋体" panose="02010600030101010101" pitchFamily="2" charset="-122"/>
              </a:rPr>
              <a:t>(6) bE </a:t>
            </a:r>
            <a:r>
              <a:rPr lang="en-US" altLang="zh-CN" dirty="0">
                <a:latin typeface="Times New Roman" panose="02020603050405020304" pitchFamily="18" charset="0"/>
                <a:ea typeface="宋体" panose="02010600030101010101" pitchFamily="2" charset="-122"/>
              </a:rPr>
              <a:t>→be   </a:t>
            </a:r>
            <a:r>
              <a:rPr lang="en-US" altLang="zh-CN" b="1" dirty="0">
                <a:latin typeface="Times New Roman" panose="02020603050405020304" pitchFamily="18" charset="0"/>
                <a:ea typeface="宋体" panose="02010600030101010101" pitchFamily="2" charset="-122"/>
              </a:rPr>
              <a:t> (7)  eE </a:t>
            </a:r>
            <a:r>
              <a:rPr lang="en-US" altLang="zh-CN" dirty="0">
                <a:latin typeface="Times New Roman" panose="02020603050405020304" pitchFamily="18" charset="0"/>
                <a:ea typeface="宋体" panose="02010600030101010101" pitchFamily="2" charset="-122"/>
              </a:rPr>
              <a:t>→ee</a:t>
            </a:r>
            <a:endParaRPr lang="en-US" altLang="zh-CN" dirty="0">
              <a:latin typeface="Times New Roman" panose="02020603050405020304" pitchFamily="18" charset="0"/>
              <a:ea typeface="宋体" panose="02010600030101010101" pitchFamily="2" charset="-122"/>
            </a:endParaRPr>
          </a:p>
          <a:p>
            <a:pPr>
              <a:spcBef>
                <a:spcPct val="50000"/>
              </a:spcBef>
            </a:pPr>
            <a:r>
              <a:rPr lang="zh-CN" altLang="en-US" u="sng" dirty="0">
                <a:solidFill>
                  <a:schemeClr val="accent2"/>
                </a:solidFill>
                <a:latin typeface="Times New Roman" panose="02020603050405020304" pitchFamily="18" charset="0"/>
                <a:ea typeface="宋体" panose="02010600030101010101" pitchFamily="2" charset="-122"/>
              </a:rPr>
              <a:t>想：</a:t>
            </a:r>
            <a:r>
              <a:rPr lang="en-US" altLang="zh-CN" u="sng" dirty="0">
                <a:solidFill>
                  <a:schemeClr val="accent2"/>
                </a:solidFill>
                <a:latin typeface="Times New Roman" panose="02020603050405020304" pitchFamily="18" charset="0"/>
                <a:ea typeface="宋体" panose="02010600030101010101" pitchFamily="2" charset="-122"/>
              </a:rPr>
              <a:t>L(G)</a:t>
            </a:r>
            <a:r>
              <a:rPr lang="zh-CN" altLang="en-US" u="sng" dirty="0">
                <a:solidFill>
                  <a:schemeClr val="accent2"/>
                </a:solidFill>
                <a:latin typeface="Times New Roman" panose="02020603050405020304" pitchFamily="18" charset="0"/>
                <a:ea typeface="宋体" panose="02010600030101010101" pitchFamily="2" charset="-122"/>
              </a:rPr>
              <a:t>表示为什么？</a:t>
            </a:r>
            <a:endParaRPr lang="zh-CN" altLang="en-US" u="sng" dirty="0">
              <a:solidFill>
                <a:schemeClr val="accent2"/>
              </a:solidFill>
              <a:latin typeface="Times New Roman" panose="02020603050405020304" pitchFamily="18" charset="0"/>
              <a:ea typeface="宋体" panose="02010600030101010101" pitchFamily="2" charset="-122"/>
            </a:endParaRPr>
          </a:p>
        </p:txBody>
      </p:sp>
      <p:sp>
        <p:nvSpPr>
          <p:cNvPr id="20483" name="Text Box 3"/>
          <p:cNvSpPr txBox="1"/>
          <p:nvPr/>
        </p:nvSpPr>
        <p:spPr>
          <a:xfrm>
            <a:off x="323850" y="2938780"/>
            <a:ext cx="9137650" cy="3538220"/>
          </a:xfrm>
          <a:prstGeom prst="rect">
            <a:avLst/>
          </a:prstGeom>
          <a:noFill/>
          <a:ln w="9525">
            <a:noFill/>
          </a:ln>
        </p:spPr>
        <p:txBody>
          <a:bodyPr wrap="square" anchor="t" anchorCtr="0">
            <a:spAutoFit/>
          </a:bodyPr>
          <a:p>
            <a:pPr>
              <a:spcBef>
                <a:spcPct val="50000"/>
              </a:spcBef>
            </a:pPr>
            <a:r>
              <a:rPr lang="en-US" altLang="zh-CN" sz="2800" dirty="0">
                <a:latin typeface="Times New Roman" panose="02020603050405020304" pitchFamily="18" charset="0"/>
                <a:ea typeface="宋体" panose="02010600030101010101" pitchFamily="2" charset="-122"/>
              </a:rPr>
              <a:t>L(G)={a</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b</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e</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 | n</a:t>
            </a:r>
            <a:r>
              <a:rPr lang="en-US" altLang="zh-CN" sz="2800" dirty="0">
                <a:latin typeface="Times New Roman" panose="02020603050405020304" pitchFamily="18" charset="0"/>
                <a:ea typeface="宋体" panose="02010600030101010101" pitchFamily="2" charset="-122"/>
                <a:sym typeface="Symbol" panose="05050102010706020507" pitchFamily="18" charset="2"/>
              </a:rPr>
              <a:t>1}</a:t>
            </a:r>
            <a:endParaRPr lang="en-US" altLang="zh-CN" sz="2800" dirty="0">
              <a:latin typeface="Times New Roman" panose="02020603050405020304" pitchFamily="18" charset="0"/>
              <a:ea typeface="宋体" panose="02010600030101010101" pitchFamily="2" charset="-122"/>
            </a:endParaRPr>
          </a:p>
          <a:p>
            <a:r>
              <a:rPr lang="zh-CN" altLang="en-US" sz="2800" dirty="0">
                <a:latin typeface="Times New Roman" panose="02020603050405020304" pitchFamily="18" charset="0"/>
                <a:ea typeface="宋体" panose="02010600030101010101" pitchFamily="2" charset="-122"/>
              </a:rPr>
              <a:t>解：</a:t>
            </a:r>
            <a:r>
              <a:rPr lang="en-US" altLang="zh-CN" sz="2800" dirty="0">
                <a:latin typeface="Times New Roman" panose="02020603050405020304" pitchFamily="18" charset="0"/>
                <a:ea typeface="宋体" panose="02010600030101010101" pitchFamily="2" charset="-122"/>
              </a:rPr>
              <a:t>S </a:t>
            </a:r>
            <a:r>
              <a:rPr lang="en-US" altLang="zh-CN" sz="2800" dirty="0">
                <a:latin typeface="Times New Roman" panose="02020603050405020304" pitchFamily="18" charset="0"/>
                <a:ea typeface="宋体" panose="02010600030101010101" pitchFamily="2" charset="-122"/>
                <a:sym typeface="Symbol" panose="05050102010706020507" pitchFamily="18" charset="2"/>
              </a:rPr>
              <a:t>a</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800" dirty="0">
                <a:latin typeface="Times New Roman" panose="02020603050405020304" pitchFamily="18" charset="0"/>
                <a:ea typeface="宋体" panose="02010600030101010101" pitchFamily="2" charset="-122"/>
                <a:sym typeface="Symbol" panose="05050102010706020507" pitchFamily="18" charset="2"/>
              </a:rPr>
              <a:t>BE a</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aSBE</a:t>
            </a:r>
            <a:r>
              <a:rPr lang="en-US" altLang="zh-CN" sz="2800" dirty="0">
                <a:latin typeface="Times New Roman" panose="02020603050405020304" pitchFamily="18" charset="0"/>
                <a:ea typeface="宋体" panose="02010600030101010101" pitchFamily="2" charset="-122"/>
                <a:sym typeface="Symbol" panose="05050102010706020507" pitchFamily="18" charset="2"/>
              </a:rPr>
              <a:t>BE aa</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aS</a:t>
            </a:r>
            <a:r>
              <a:rPr lang="en-US" altLang="zh-CN" sz="2800" dirty="0">
                <a:solidFill>
                  <a:srgbClr val="FF5050"/>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EB</a:t>
            </a:r>
            <a:r>
              <a:rPr lang="en-US" altLang="zh-CN" sz="2800" u="sng"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EB</a:t>
            </a:r>
            <a:r>
              <a:rPr lang="en-US" altLang="zh-CN" sz="2800" dirty="0">
                <a:latin typeface="Times New Roman" panose="02020603050405020304" pitchFamily="18" charset="0"/>
                <a:ea typeface="宋体" panose="02010600030101010101" pitchFamily="2" charset="-122"/>
                <a:sym typeface="Symbol" panose="05050102010706020507" pitchFamily="18" charset="2"/>
              </a:rPr>
              <a:t>E …</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aaaSB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BE</a:t>
            </a:r>
            <a:r>
              <a:rPr lang="en-US" altLang="zh-CN" sz="2800" u="sng"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BE</a:t>
            </a:r>
            <a:r>
              <a:rPr lang="en-US" altLang="zh-CN" sz="2800" dirty="0">
                <a:latin typeface="Times New Roman" panose="02020603050405020304" pitchFamily="18" charset="0"/>
                <a:ea typeface="宋体" panose="02010600030101010101" pitchFamily="2" charset="-122"/>
                <a:sym typeface="Symbol" panose="05050102010706020507" pitchFamily="18" charset="2"/>
              </a:rPr>
              <a:t>Eaaa</a:t>
            </a:r>
            <a:r>
              <a:rPr lang="en-US" altLang="zh-CN" sz="28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S</a:t>
            </a:r>
            <a:r>
              <a:rPr lang="en-US" altLang="zh-CN" sz="2800" dirty="0">
                <a:latin typeface="Times New Roman" panose="02020603050405020304" pitchFamily="18" charset="0"/>
                <a:ea typeface="宋体" panose="02010600030101010101" pitchFamily="2" charset="-122"/>
                <a:sym typeface="Symbol" panose="05050102010706020507" pitchFamily="18" charset="2"/>
              </a:rPr>
              <a:t>BB</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BE</a:t>
            </a:r>
            <a:r>
              <a:rPr lang="en-US" altLang="zh-CN" sz="2800" dirty="0">
                <a:latin typeface="Times New Roman" panose="02020603050405020304" pitchFamily="18" charset="0"/>
                <a:ea typeface="宋体" panose="02010600030101010101" pitchFamily="2" charset="-122"/>
                <a:sym typeface="Symbol" panose="05050102010706020507" pitchFamily="18" charset="2"/>
              </a:rPr>
              <a:t>EEaaa</a:t>
            </a:r>
            <a:r>
              <a:rPr lang="en-US" altLang="zh-CN" sz="28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aB</a:t>
            </a:r>
            <a:r>
              <a:rPr lang="en-US" altLang="zh-CN" sz="2800" u="sng"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BBEEE</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aaaaB</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BEEEaaaaBB</a:t>
            </a:r>
            <a:r>
              <a:rPr lang="en-US" altLang="zh-CN" sz="28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EEEaaa</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aB</a:t>
            </a:r>
            <a:r>
              <a:rPr lang="en-US" altLang="zh-CN" sz="2800" dirty="0">
                <a:latin typeface="Times New Roman" panose="02020603050405020304" pitchFamily="18" charset="0"/>
                <a:ea typeface="宋体" panose="02010600030101010101" pitchFamily="2" charset="-122"/>
                <a:sym typeface="Symbol" panose="05050102010706020507" pitchFamily="18" charset="2"/>
              </a:rPr>
              <a:t>BBBEEEE</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aaa</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800" u="sng" dirty="0">
                <a:solidFill>
                  <a:srgbClr val="FF3300"/>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BBEEEEaaaa</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BEEEEaaaab</a:t>
            </a:r>
            <a:r>
              <a:rPr lang="en-US" altLang="zh-CN" sz="2800"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latin typeface="Times New Roman" panose="02020603050405020304" pitchFamily="18" charset="0"/>
                <a:ea typeface="宋体" panose="02010600030101010101" pitchFamily="2" charset="-122"/>
                <a:sym typeface="Symbol" panose="05050102010706020507" pitchFamily="18" charset="2"/>
              </a:rPr>
              <a:t>EEEE</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aaaabb</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dirty="0">
                <a:solidFill>
                  <a:srgbClr val="3366CC"/>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dirty="0">
                <a:latin typeface="Times New Roman" panose="02020603050405020304" pitchFamily="18" charset="0"/>
                <a:ea typeface="宋体" panose="02010600030101010101" pitchFamily="2" charset="-122"/>
                <a:sym typeface="Symbol" panose="05050102010706020507" pitchFamily="18" charset="2"/>
              </a:rPr>
              <a:t>EEEaaaabbb</a:t>
            </a:r>
            <a:r>
              <a:rPr lang="en-US" altLang="zh-CN" sz="2800" dirty="0">
                <a:solidFill>
                  <a:srgbClr val="3366CC"/>
                </a:solidFill>
                <a:latin typeface="Times New Roman" panose="02020603050405020304" pitchFamily="18" charset="0"/>
                <a:ea typeface="宋体" panose="02010600030101010101" pitchFamily="2" charset="-122"/>
                <a:sym typeface="Symbol" panose="05050102010706020507" pitchFamily="18" charset="2"/>
              </a:rPr>
              <a:t>b</a:t>
            </a:r>
            <a:r>
              <a:rPr lang="en-US" altLang="zh-CN" sz="2800" u="sng" dirty="0">
                <a:solidFill>
                  <a:srgbClr val="3366CC"/>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E</a:t>
            </a:r>
            <a:r>
              <a:rPr lang="en-US" altLang="zh-CN" sz="2800" dirty="0">
                <a:latin typeface="Times New Roman" panose="02020603050405020304" pitchFamily="18" charset="0"/>
                <a:ea typeface="宋体" panose="02010600030101010101" pitchFamily="2" charset="-122"/>
                <a:sym typeface="Symbol" panose="05050102010706020507" pitchFamily="18" charset="2"/>
              </a:rPr>
              <a:t>EE aaaabbbb</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solidFill>
                  <a:srgbClr val="FF3300"/>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dirty="0">
                <a:latin typeface="Times New Roman" panose="02020603050405020304" pitchFamily="18" charset="0"/>
                <a:ea typeface="宋体" panose="02010600030101010101" pitchFamily="2" charset="-122"/>
                <a:sym typeface="Symbol" panose="05050102010706020507" pitchFamily="18" charset="2"/>
              </a:rPr>
              <a:t>E</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aaaabbbbe</a:t>
            </a:r>
            <a:r>
              <a:rPr lang="en-US" altLang="zh-CN" sz="2800" dirty="0">
                <a:solidFill>
                  <a:srgbClr val="FF3300"/>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solidFill>
                  <a:srgbClr val="FF3300"/>
                </a:solidFill>
                <a:latin typeface="Times New Roman" panose="02020603050405020304" pitchFamily="18" charset="0"/>
                <a:ea typeface="宋体" panose="02010600030101010101" pitchFamily="2" charset="-122"/>
                <a:sym typeface="Symbol" panose="05050102010706020507" pitchFamily="18" charset="2"/>
              </a:rPr>
              <a:t>e</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E </a:t>
            </a:r>
            <a:r>
              <a:rPr lang="en-US" altLang="zh-CN" sz="2800" dirty="0">
                <a:latin typeface="Times New Roman" panose="02020603050405020304" pitchFamily="18" charset="0"/>
                <a:ea typeface="宋体" panose="02010600030101010101" pitchFamily="2" charset="-122"/>
                <a:sym typeface="Symbol" panose="05050102010706020507" pitchFamily="18" charset="2"/>
              </a:rPr>
              <a:t> aaaabbbbee</a:t>
            </a:r>
            <a:r>
              <a:rPr lang="en-US" altLang="zh-CN" sz="2800" u="sng" dirty="0">
                <a:latin typeface="Times New Roman" panose="02020603050405020304" pitchFamily="18" charset="0"/>
                <a:ea typeface="宋体" panose="02010600030101010101" pitchFamily="2" charset="-122"/>
                <a:sym typeface="Symbol" panose="05050102010706020507" pitchFamily="18" charset="2"/>
              </a:rPr>
              <a:t>ee </a:t>
            </a:r>
            <a:r>
              <a:rPr lang="en-US" altLang="zh-CN" sz="2800" dirty="0">
                <a:latin typeface="Times New Roman" panose="02020603050405020304" pitchFamily="18" charset="0"/>
                <a:ea typeface="宋体" panose="02010600030101010101" pitchFamily="2" charset="-122"/>
                <a:sym typeface="Symbol" panose="05050102010706020507" pitchFamily="18" charset="2"/>
              </a:rPr>
              <a:t> a</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4</a:t>
            </a:r>
            <a:r>
              <a:rPr lang="en-US" altLang="zh-CN" sz="2800" dirty="0">
                <a:latin typeface="Times New Roman" panose="02020603050405020304" pitchFamily="18" charset="0"/>
                <a:ea typeface="宋体" panose="02010600030101010101" pitchFamily="2" charset="-122"/>
                <a:sym typeface="Symbol" panose="05050102010706020507" pitchFamily="18" charset="2"/>
              </a:rPr>
              <a:t>b</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4</a:t>
            </a:r>
            <a:r>
              <a:rPr lang="en-US" altLang="zh-CN" sz="2800" dirty="0">
                <a:latin typeface="Times New Roman" panose="02020603050405020304" pitchFamily="18" charset="0"/>
                <a:ea typeface="宋体" panose="02010600030101010101" pitchFamily="2" charset="-122"/>
                <a:sym typeface="Symbol" panose="05050102010706020507" pitchFamily="18" charset="2"/>
              </a:rPr>
              <a:t>e</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4</a:t>
            </a:r>
            <a:endParaRPr lang="en-US" altLang="zh-CN" sz="2800" baseline="30000" dirty="0">
              <a:latin typeface="Times New Roman" panose="02020603050405020304" pitchFamily="18" charset="0"/>
              <a:ea typeface="宋体" panose="02010600030101010101" pitchFamily="2" charset="-122"/>
              <a:sym typeface="Symbol" panose="05050102010706020507" pitchFamily="18" charset="2"/>
            </a:endParaRPr>
          </a:p>
          <a:p>
            <a:r>
              <a:rPr lang="en-US" altLang="zh-CN" sz="2800" dirty="0">
                <a:latin typeface="Times New Roman" panose="02020603050405020304" pitchFamily="18" charset="0"/>
                <a:ea typeface="宋体" panose="02010600030101010101" pitchFamily="2" charset="-122"/>
                <a:sym typeface="Symbol" panose="05050102010706020507" pitchFamily="18" charset="2"/>
              </a:rPr>
              <a:t> </a:t>
            </a:r>
            <a:r>
              <a:rPr lang="zh-CN" altLang="en-US" sz="2800" dirty="0">
                <a:latin typeface="Times New Roman" panose="02020603050405020304" pitchFamily="18" charset="0"/>
                <a:ea typeface="宋体" panose="02010600030101010101" pitchFamily="2" charset="-122"/>
                <a:sym typeface="Symbol" panose="05050102010706020507" pitchFamily="18" charset="2"/>
              </a:rPr>
              <a:t>同理：</a:t>
            </a:r>
            <a:r>
              <a:rPr lang="en-US" altLang="zh-CN" sz="2800" dirty="0">
                <a:latin typeface="Times New Roman" panose="02020603050405020304" pitchFamily="18" charset="0"/>
                <a:ea typeface="宋体" panose="02010600030101010101" pitchFamily="2" charset="-122"/>
                <a:sym typeface="Symbol" panose="05050102010706020507" pitchFamily="18" charset="2"/>
              </a:rPr>
              <a:t>Sa</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n</a:t>
            </a:r>
            <a:r>
              <a:rPr lang="en-US" altLang="zh-CN" sz="2800" dirty="0">
                <a:latin typeface="Times New Roman" panose="02020603050405020304" pitchFamily="18" charset="0"/>
                <a:ea typeface="宋体" panose="02010600030101010101" pitchFamily="2" charset="-122"/>
                <a:sym typeface="Symbol" panose="05050102010706020507" pitchFamily="18" charset="2"/>
              </a:rPr>
              <a:t>b</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n</a:t>
            </a:r>
            <a:r>
              <a:rPr lang="en-US" altLang="zh-CN" sz="2800" dirty="0">
                <a:latin typeface="Times New Roman" panose="02020603050405020304" pitchFamily="18" charset="0"/>
                <a:ea typeface="宋体" panose="02010600030101010101" pitchFamily="2" charset="-122"/>
                <a:sym typeface="Symbol" panose="05050102010706020507" pitchFamily="18" charset="2"/>
              </a:rPr>
              <a:t>e</a:t>
            </a:r>
            <a:r>
              <a:rPr lang="en-US" altLang="zh-CN" sz="2800" baseline="30000" dirty="0">
                <a:latin typeface="Times New Roman" panose="02020603050405020304" pitchFamily="18" charset="0"/>
                <a:ea typeface="宋体" panose="02010600030101010101" pitchFamily="2" charset="-122"/>
                <a:sym typeface="Symbol" panose="05050102010706020507" pitchFamily="18" charset="2"/>
              </a:rPr>
              <a:t>n</a:t>
            </a:r>
            <a:endParaRPr lang="en-US" altLang="zh-CN" sz="2800" baseline="30000" dirty="0">
              <a:latin typeface="Times New Roman" panose="02020603050405020304" pitchFamily="18" charset="0"/>
              <a:ea typeface="宋体" panose="02010600030101010101" pitchFamily="2" charset="-122"/>
              <a:sym typeface="Symbol" panose="05050102010706020507" pitchFamily="18" charset="2"/>
            </a:endParaRPr>
          </a:p>
        </p:txBody>
      </p:sp>
      <p:sp>
        <p:nvSpPr>
          <p:cNvPr id="107523" name="Text Box 4"/>
          <p:cNvSpPr txBox="1"/>
          <p:nvPr/>
        </p:nvSpPr>
        <p:spPr>
          <a:xfrm>
            <a:off x="1764030" y="5877560"/>
            <a:ext cx="381000" cy="457200"/>
          </a:xfrm>
          <a:prstGeom prst="rect">
            <a:avLst/>
          </a:prstGeom>
          <a:noFill/>
          <a:ln w="9525">
            <a:noFill/>
          </a:ln>
        </p:spPr>
        <p:txBody>
          <a:bodyPr anchor="t" anchorCtr="0">
            <a:spAutoFit/>
          </a:bodyPr>
          <a:p>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down)">
                                      <p:cBhvr>
                                        <p:cTn id="7" dur="500"/>
                                        <p:tgtEl>
                                          <p:spTgt spid="2048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7523"/>
                                        </p:tgtEl>
                                        <p:attrNameLst>
                                          <p:attrName>style.visibility</p:attrName>
                                        </p:attrNameLst>
                                      </p:cBhvr>
                                      <p:to>
                                        <p:strVal val="visible"/>
                                      </p:to>
                                    </p:set>
                                    <p:animEffect transition="in" filter="wipe(down)">
                                      <p:cBhvr>
                                        <p:cTn id="10" dur="5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107523" grpId="0"/>
      <p:bldP spid="10752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Picture 2" descr="D:\编译原理\2018年秋季\chengxuyuyan.jpg"/>
          <p:cNvPicPr>
            <a:picLocks noChangeAspect="1"/>
          </p:cNvPicPr>
          <p:nvPr/>
        </p:nvPicPr>
        <p:blipFill>
          <a:blip r:embed="rId1"/>
          <a:stretch>
            <a:fillRect/>
          </a:stretch>
        </p:blipFill>
        <p:spPr>
          <a:xfrm>
            <a:off x="107950" y="114300"/>
            <a:ext cx="4286250" cy="3314700"/>
          </a:xfrm>
          <a:prstGeom prst="rect">
            <a:avLst/>
          </a:prstGeom>
          <a:noFill/>
          <a:ln w="9525">
            <a:noFill/>
          </a:ln>
        </p:spPr>
      </p:pic>
      <p:pic>
        <p:nvPicPr>
          <p:cNvPr id="139267" name="Picture 3" descr="D:\编译原理\2018年秋季\chengxu.jpg"/>
          <p:cNvPicPr>
            <a:picLocks noChangeAspect="1"/>
          </p:cNvPicPr>
          <p:nvPr/>
        </p:nvPicPr>
        <p:blipFill>
          <a:blip r:embed="rId2"/>
          <a:stretch>
            <a:fillRect/>
          </a:stretch>
        </p:blipFill>
        <p:spPr>
          <a:xfrm>
            <a:off x="4284663" y="2708275"/>
            <a:ext cx="4749800" cy="40147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7"/>
                                        </p:tgtEl>
                                        <p:attrNameLst>
                                          <p:attrName>style.visibility</p:attrName>
                                        </p:attrNameLst>
                                      </p:cBhvr>
                                      <p:to>
                                        <p:strVal val="visible"/>
                                      </p:to>
                                    </p:set>
                                    <p:animEffect transition="in" filter="blinds(horizontal)">
                                      <p:cBhvr>
                                        <p:cTn id="7" dur="500"/>
                                        <p:tgtEl>
                                          <p:spTgt spid="139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3"/>
          <p:cNvSpPr>
            <a:spLocks noGrp="1"/>
          </p:cNvSpPr>
          <p:nvPr>
            <p:ph idx="1"/>
          </p:nvPr>
        </p:nvSpPr>
        <p:spPr>
          <a:xfrm>
            <a:off x="609600" y="457200"/>
            <a:ext cx="7772400" cy="3886200"/>
          </a:xfrm>
        </p:spPr>
        <p:txBody>
          <a:bodyPr vert="horz" wrap="square" lIns="91440" tIns="45720" rIns="91440" bIns="45720" anchor="t" anchorCtr="0"/>
          <a:p>
            <a:pPr eaLnBrk="1" hangingPunct="1"/>
            <a:r>
              <a:rPr lang="zh-CN" altLang="en-US" sz="2800" dirty="0"/>
              <a:t>例</a:t>
            </a:r>
            <a:r>
              <a:rPr lang="en-US" altLang="zh-CN" sz="2800" dirty="0"/>
              <a:t>3. </a:t>
            </a:r>
            <a:r>
              <a:rPr lang="zh-CN" altLang="en-US" sz="2800" dirty="0"/>
              <a:t>考虑以下的两个语言，给出其文法，并证明它们都是上下文无关的。</a:t>
            </a:r>
            <a:endParaRPr lang="zh-CN" altLang="en-US" sz="2800" dirty="0"/>
          </a:p>
          <a:p>
            <a:pPr eaLnBrk="1" hangingPunct="1"/>
            <a:r>
              <a:rPr lang="en-US" altLang="zh-CN" sz="2800" dirty="0"/>
              <a:t>L1={a</a:t>
            </a:r>
            <a:r>
              <a:rPr lang="en-US" altLang="zh-CN" sz="2800" baseline="30000" dirty="0"/>
              <a:t>n</a:t>
            </a:r>
            <a:r>
              <a:rPr lang="en-US" altLang="zh-CN" sz="2800" dirty="0"/>
              <a:t>b</a:t>
            </a:r>
            <a:r>
              <a:rPr lang="en-US" altLang="zh-CN" sz="2800" baseline="30000" dirty="0"/>
              <a:t>2n</a:t>
            </a:r>
            <a:r>
              <a:rPr lang="en-US" altLang="zh-CN" sz="2800" dirty="0"/>
              <a:t>c</a:t>
            </a:r>
            <a:r>
              <a:rPr lang="en-US" altLang="zh-CN" sz="2800" baseline="30000" dirty="0"/>
              <a:t>m</a:t>
            </a:r>
            <a:r>
              <a:rPr lang="en-US" altLang="zh-CN" sz="2800" dirty="0"/>
              <a:t>|n,m&gt;=0}</a:t>
            </a:r>
            <a:endParaRPr lang="en-US" altLang="zh-CN" sz="2800" dirty="0"/>
          </a:p>
          <a:p>
            <a:pPr eaLnBrk="1" hangingPunct="1"/>
            <a:r>
              <a:rPr lang="en-US" altLang="zh-CN" sz="2800" dirty="0"/>
              <a:t>L2={a</a:t>
            </a:r>
            <a:r>
              <a:rPr lang="en-US" altLang="zh-CN" sz="2800" baseline="30000" dirty="0"/>
              <a:t>n</a:t>
            </a:r>
            <a:r>
              <a:rPr lang="en-US" altLang="zh-CN" sz="2800" dirty="0"/>
              <a:t>b</a:t>
            </a:r>
            <a:r>
              <a:rPr lang="en-US" altLang="zh-CN" sz="2800" baseline="30000" dirty="0"/>
              <a:t>m</a:t>
            </a:r>
            <a:r>
              <a:rPr lang="en-US" altLang="zh-CN" sz="2800" dirty="0"/>
              <a:t>c</a:t>
            </a:r>
            <a:r>
              <a:rPr lang="en-US" altLang="zh-CN" sz="2800" baseline="30000" dirty="0"/>
              <a:t>2m</a:t>
            </a:r>
            <a:r>
              <a:rPr lang="en-US" altLang="zh-CN" sz="2800" dirty="0"/>
              <a:t>| n,m&gt;=0}</a:t>
            </a:r>
            <a:endParaRPr lang="en-US" altLang="zh-CN" sz="2800" dirty="0"/>
          </a:p>
          <a:p>
            <a:pPr eaLnBrk="1" hangingPunct="1"/>
            <a:endParaRPr lang="en-US" altLang="zh-CN" sz="2800" dirty="0"/>
          </a:p>
        </p:txBody>
      </p:sp>
      <p:sp>
        <p:nvSpPr>
          <p:cNvPr id="37891" name="Text Box 6"/>
          <p:cNvSpPr txBox="1"/>
          <p:nvPr/>
        </p:nvSpPr>
        <p:spPr>
          <a:xfrm>
            <a:off x="838200" y="2743200"/>
            <a:ext cx="2743200" cy="1885950"/>
          </a:xfrm>
          <a:prstGeom prst="rect">
            <a:avLst/>
          </a:prstGeom>
          <a:noFill/>
          <a:ln w="9525">
            <a:noFill/>
          </a:ln>
        </p:spPr>
        <p:txBody>
          <a:bodyPr anchor="t" anchorCtr="0">
            <a:spAutoFit/>
          </a:bodyPr>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L1: </a:t>
            </a:r>
            <a:endParaRPr lang="en-US" altLang="zh-CN" sz="2800" dirty="0">
              <a:latin typeface="Times New Roman" panose="02020603050405020304" pitchFamily="18" charset="0"/>
              <a:ea typeface="黑体" panose="02010609060101010101" pitchFamily="49" charset="-122"/>
            </a:endParaRPr>
          </a:p>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S </a:t>
            </a:r>
            <a:r>
              <a:rPr lang="en-US" altLang="zh-CN" sz="2800" b="1" dirty="0">
                <a:latin typeface="宋体" panose="02010600030101010101" pitchFamily="2" charset="-122"/>
                <a:ea typeface="黑体" panose="02010609060101010101" pitchFamily="49" charset="-122"/>
              </a:rPr>
              <a:t>→AB</a:t>
            </a:r>
            <a:endParaRPr lang="en-US" altLang="zh-CN" sz="2800" dirty="0">
              <a:latin typeface="Times New Roman" panose="02020603050405020304" pitchFamily="18" charset="0"/>
              <a:ea typeface="黑体" panose="02010609060101010101" pitchFamily="49" charset="-122"/>
            </a:endParaRPr>
          </a:p>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A </a:t>
            </a:r>
            <a:r>
              <a:rPr lang="en-US" altLang="zh-CN" sz="2800" b="1" dirty="0">
                <a:latin typeface="宋体" panose="02010600030101010101" pitchFamily="2"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ε|aAbb</a:t>
            </a:r>
            <a:endParaRPr lang="en-US" altLang="zh-CN" sz="2800" dirty="0">
              <a:latin typeface="黑体" panose="02010609060101010101" pitchFamily="49" charset="-122"/>
              <a:ea typeface="黑体" panose="02010609060101010101" pitchFamily="49" charset="-122"/>
            </a:endParaRPr>
          </a:p>
          <a:p>
            <a:pPr>
              <a:lnSpc>
                <a:spcPct val="90000"/>
              </a:lnSpc>
              <a:spcBef>
                <a:spcPct val="20000"/>
              </a:spcBef>
              <a:buChar char="•"/>
            </a:pPr>
            <a:r>
              <a:rPr lang="en-US" altLang="zh-CN" sz="2800" dirty="0">
                <a:latin typeface="黑体" panose="02010609060101010101" pitchFamily="49" charset="-122"/>
                <a:ea typeface="黑体" panose="02010609060101010101" pitchFamily="49" charset="-122"/>
              </a:rPr>
              <a:t>B </a:t>
            </a:r>
            <a:r>
              <a:rPr lang="en-US" altLang="zh-CN" sz="2800" b="1" dirty="0">
                <a:latin typeface="宋体" panose="02010600030101010101" pitchFamily="2"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ε|cB</a:t>
            </a:r>
            <a:endParaRPr lang="en-US" altLang="zh-CN" sz="2800" dirty="0">
              <a:latin typeface="黑体" panose="02010609060101010101" pitchFamily="49" charset="-122"/>
              <a:ea typeface="黑体" panose="02010609060101010101" pitchFamily="49" charset="-122"/>
            </a:endParaRPr>
          </a:p>
        </p:txBody>
      </p:sp>
      <p:sp>
        <p:nvSpPr>
          <p:cNvPr id="37892" name="Text Box 7"/>
          <p:cNvSpPr txBox="1"/>
          <p:nvPr/>
        </p:nvSpPr>
        <p:spPr>
          <a:xfrm>
            <a:off x="4191000" y="2819400"/>
            <a:ext cx="2743200" cy="1885950"/>
          </a:xfrm>
          <a:prstGeom prst="rect">
            <a:avLst/>
          </a:prstGeom>
          <a:noFill/>
          <a:ln w="9525">
            <a:noFill/>
          </a:ln>
        </p:spPr>
        <p:txBody>
          <a:bodyPr anchor="t" anchorCtr="0">
            <a:spAutoFit/>
          </a:bodyPr>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L2: </a:t>
            </a:r>
            <a:endParaRPr lang="en-US" altLang="zh-CN" sz="2800" dirty="0">
              <a:latin typeface="Times New Roman" panose="02020603050405020304" pitchFamily="18" charset="0"/>
              <a:ea typeface="黑体" panose="02010609060101010101" pitchFamily="49" charset="-122"/>
            </a:endParaRPr>
          </a:p>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S </a:t>
            </a:r>
            <a:r>
              <a:rPr lang="en-US" altLang="zh-CN" sz="2800" b="1" dirty="0">
                <a:latin typeface="宋体" panose="02010600030101010101" pitchFamily="2" charset="-122"/>
                <a:ea typeface="黑体" panose="02010609060101010101" pitchFamily="49" charset="-122"/>
              </a:rPr>
              <a:t>→AB</a:t>
            </a:r>
            <a:endParaRPr lang="en-US" altLang="zh-CN" sz="2800" dirty="0">
              <a:latin typeface="Times New Roman" panose="02020603050405020304" pitchFamily="18" charset="0"/>
              <a:ea typeface="黑体" panose="02010609060101010101" pitchFamily="49" charset="-122"/>
            </a:endParaRPr>
          </a:p>
          <a:p>
            <a:pPr>
              <a:lnSpc>
                <a:spcPct val="90000"/>
              </a:lnSpc>
              <a:spcBef>
                <a:spcPct val="20000"/>
              </a:spcBef>
              <a:buChar char="•"/>
            </a:pPr>
            <a:r>
              <a:rPr lang="en-US" altLang="zh-CN" sz="2800" dirty="0">
                <a:latin typeface="Times New Roman" panose="02020603050405020304" pitchFamily="18" charset="0"/>
                <a:ea typeface="黑体" panose="02010609060101010101" pitchFamily="49" charset="-122"/>
              </a:rPr>
              <a:t>A </a:t>
            </a:r>
            <a:r>
              <a:rPr lang="en-US" altLang="zh-CN" sz="2800" b="1" dirty="0">
                <a:latin typeface="宋体" panose="02010600030101010101" pitchFamily="2"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ε|aA</a:t>
            </a:r>
            <a:endParaRPr lang="en-US" altLang="zh-CN" sz="2800" dirty="0">
              <a:latin typeface="黑体" panose="02010609060101010101" pitchFamily="49" charset="-122"/>
              <a:ea typeface="黑体" panose="02010609060101010101" pitchFamily="49" charset="-122"/>
            </a:endParaRPr>
          </a:p>
          <a:p>
            <a:pPr>
              <a:lnSpc>
                <a:spcPct val="90000"/>
              </a:lnSpc>
              <a:spcBef>
                <a:spcPct val="20000"/>
              </a:spcBef>
              <a:buChar char="•"/>
            </a:pPr>
            <a:r>
              <a:rPr lang="en-US" altLang="zh-CN" sz="2800" dirty="0">
                <a:latin typeface="黑体" panose="02010609060101010101" pitchFamily="49" charset="-122"/>
                <a:ea typeface="黑体" panose="02010609060101010101" pitchFamily="49" charset="-122"/>
              </a:rPr>
              <a:t>B </a:t>
            </a:r>
            <a:r>
              <a:rPr lang="en-US" altLang="zh-CN" sz="2800" b="1" dirty="0">
                <a:latin typeface="宋体" panose="02010600030101010101" pitchFamily="2"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ε|bBcc</a:t>
            </a:r>
            <a:endParaRPr lang="en-US" altLang="zh-CN"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arn(inVertical)">
                                      <p:cBhvr>
                                        <p:cTn id="7" dur="5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barn(inVertical)">
                                      <p:cBhvr>
                                        <p:cTn id="12"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Text Box 5"/>
          <p:cNvSpPr>
            <a:spLocks noGrp="1"/>
          </p:cNvSpPr>
          <p:nvPr>
            <p:ph idx="1"/>
          </p:nvPr>
        </p:nvSpPr>
        <p:spPr>
          <a:xfrm>
            <a:off x="685800" y="1125538"/>
            <a:ext cx="7772400" cy="4876800"/>
          </a:xfrm>
        </p:spPr>
        <p:txBody>
          <a:bodyPr vert="horz" wrap="square" lIns="91440" tIns="45720" rIns="91440" bIns="45720" anchor="t" anchorCtr="0"/>
          <a:p>
            <a:pPr eaLnBrk="1" hangingPunct="1">
              <a:spcBef>
                <a:spcPct val="50000"/>
              </a:spcBef>
              <a:buNone/>
            </a:pPr>
            <a:r>
              <a:rPr lang="zh-CN" altLang="en-US" sz="2800" dirty="0"/>
              <a:t>文法</a:t>
            </a:r>
            <a:r>
              <a:rPr lang="en-US" altLang="zh-CN" sz="2800" dirty="0"/>
              <a:t>G[S]</a:t>
            </a:r>
            <a:r>
              <a:rPr lang="zh-CN" altLang="en-US" sz="2800" dirty="0"/>
              <a:t>：</a:t>
            </a:r>
            <a:r>
              <a:rPr lang="zh-CN" altLang="en-US" sz="2400" dirty="0"/>
              <a:t> </a:t>
            </a:r>
            <a:endParaRPr lang="zh-CN" altLang="en-US" sz="2400" dirty="0"/>
          </a:p>
        </p:txBody>
      </p:sp>
      <p:sp>
        <p:nvSpPr>
          <p:cNvPr id="109570" name="Text Box 6"/>
          <p:cNvSpPr txBox="1"/>
          <p:nvPr/>
        </p:nvSpPr>
        <p:spPr>
          <a:xfrm>
            <a:off x="3324225" y="1208088"/>
            <a:ext cx="1752600" cy="1562100"/>
          </a:xfrm>
          <a:prstGeom prst="rect">
            <a:avLst/>
          </a:prstGeom>
          <a:noFill/>
          <a:ln w="9525" cap="flat" cmpd="sng">
            <a:solidFill>
              <a:schemeClr val="accent1"/>
            </a:solidFill>
            <a:prstDash val="solid"/>
            <a:miter/>
            <a:headEnd type="none" w="med" len="med"/>
            <a:tailEnd type="none" w="med" len="med"/>
          </a:ln>
        </p:spPr>
        <p:txBody>
          <a:bodyPr anchor="t" anchorCtr="0">
            <a:spAutoFit/>
          </a:bodyPr>
          <a:p>
            <a:pPr>
              <a:spcBef>
                <a:spcPct val="50000"/>
              </a:spcBef>
            </a:pPr>
            <a:r>
              <a:rPr lang="en-US" altLang="zh-CN" b="1" dirty="0">
                <a:latin typeface="Times New Roman" panose="02020603050405020304" pitchFamily="18" charset="0"/>
                <a:ea typeface="宋体" panose="02010600030101010101" pitchFamily="2" charset="-122"/>
              </a:rPr>
              <a:t>S </a:t>
            </a:r>
            <a:r>
              <a:rPr lang="en-US" altLang="zh-CN" b="1" dirty="0">
                <a:latin typeface="Times New Roman" panose="02020603050405020304" pitchFamily="18" charset="0"/>
                <a:ea typeface="宋体" panose="02010600030101010101" pitchFamily="2" charset="-122"/>
                <a:sym typeface="Symbol" panose="05050102010706020507" pitchFamily="18" charset="2"/>
              </a:rPr>
              <a:t> cAd</a:t>
            </a:r>
            <a:endParaRPr lang="en-US" altLang="zh-CN" b="1"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b="1" dirty="0">
                <a:latin typeface="Times New Roman" panose="02020603050405020304" pitchFamily="18" charset="0"/>
                <a:ea typeface="宋体" panose="02010600030101010101" pitchFamily="2" charset="-122"/>
                <a:sym typeface="Symbol" panose="05050102010706020507" pitchFamily="18" charset="2"/>
              </a:rPr>
              <a:t>A  ab</a:t>
            </a:r>
            <a:endParaRPr lang="en-US" altLang="zh-CN" b="1"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en-US" altLang="zh-CN" b="1" dirty="0">
                <a:latin typeface="Times New Roman" panose="02020603050405020304" pitchFamily="18" charset="0"/>
                <a:ea typeface="宋体" panose="02010600030101010101" pitchFamily="2" charset="-122"/>
                <a:sym typeface="Symbol" panose="05050102010706020507" pitchFamily="18" charset="2"/>
              </a:rPr>
              <a:t>A  a</a:t>
            </a:r>
            <a:endParaRPr lang="en-US" altLang="zh-CN" b="1" dirty="0">
              <a:latin typeface="Times New Roman" panose="02020603050405020304" pitchFamily="18" charset="0"/>
              <a:ea typeface="宋体" panose="02010600030101010101" pitchFamily="2" charset="-122"/>
              <a:sym typeface="Symbol" panose="05050102010706020507" pitchFamily="18" charset="2"/>
            </a:endParaRPr>
          </a:p>
        </p:txBody>
      </p:sp>
      <p:sp>
        <p:nvSpPr>
          <p:cNvPr id="109571" name="Rectangle 7"/>
          <p:cNvSpPr/>
          <p:nvPr/>
        </p:nvSpPr>
        <p:spPr>
          <a:xfrm>
            <a:off x="838200" y="2838450"/>
            <a:ext cx="6367463" cy="519113"/>
          </a:xfrm>
          <a:prstGeom prst="rect">
            <a:avLst/>
          </a:prstGeom>
          <a:noFill/>
          <a:ln w="9525">
            <a:noFill/>
          </a:ln>
        </p:spPr>
        <p:txBody>
          <a:bodyPr wrap="none" anchor="t" anchorCtr="0">
            <a:spAutoFit/>
          </a:bodyPr>
          <a:p>
            <a:r>
              <a:rPr lang="zh-CN" altLang="en-US" sz="2800" u="sng" dirty="0">
                <a:solidFill>
                  <a:schemeClr val="accent2"/>
                </a:solidFill>
                <a:latin typeface="Times New Roman" panose="02020603050405020304" pitchFamily="18" charset="0"/>
                <a:ea typeface="宋体" panose="02010600030101010101" pitchFamily="2" charset="-122"/>
              </a:rPr>
              <a:t>求输入串</a:t>
            </a:r>
            <a:r>
              <a:rPr lang="en-US" altLang="zh-CN" sz="2800" u="sng" dirty="0">
                <a:solidFill>
                  <a:schemeClr val="accent2"/>
                </a:solidFill>
                <a:latin typeface="Times New Roman" panose="02020603050405020304" pitchFamily="18" charset="0"/>
                <a:ea typeface="宋体" panose="02010600030101010101" pitchFamily="2" charset="-122"/>
              </a:rPr>
              <a:t>W=cabd</a:t>
            </a:r>
            <a:r>
              <a:rPr lang="zh-CN" altLang="en-US" sz="2800" u="sng" dirty="0">
                <a:solidFill>
                  <a:schemeClr val="accent2"/>
                </a:solidFill>
                <a:latin typeface="Times New Roman" panose="02020603050405020304" pitchFamily="18" charset="0"/>
                <a:ea typeface="宋体" panose="02010600030101010101" pitchFamily="2" charset="-122"/>
              </a:rPr>
              <a:t>是否为该文法的句子。</a:t>
            </a:r>
            <a:endParaRPr lang="zh-CN" altLang="en-US" sz="2800" u="sng" dirty="0">
              <a:solidFill>
                <a:schemeClr val="accent2"/>
              </a:solidFill>
              <a:latin typeface="Times New Roman" panose="02020603050405020304" pitchFamily="18" charset="0"/>
              <a:ea typeface="宋体" panose="02010600030101010101" pitchFamily="2" charset="-122"/>
            </a:endParaRPr>
          </a:p>
        </p:txBody>
      </p:sp>
      <p:sp>
        <p:nvSpPr>
          <p:cNvPr id="109572" name="Rectangle 2"/>
          <p:cNvSpPr>
            <a:spLocks noGrp="1"/>
          </p:cNvSpPr>
          <p:nvPr>
            <p:ph type="title"/>
          </p:nvPr>
        </p:nvSpPr>
        <p:spPr>
          <a:xfrm>
            <a:off x="685800" y="44450"/>
            <a:ext cx="7772400" cy="11430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rPr>
              <a:t>语法分析树与二义性</a:t>
            </a:r>
            <a:endParaRPr lang="zh-CN" altLang="en-US" sz="3600" u="sng" dirty="0">
              <a:solidFill>
                <a:srgbClr val="FF0000"/>
              </a:solidFill>
              <a:latin typeface="宋体" panose="02010600030101010101" pitchFamily="2" charset="-122"/>
            </a:endParaRPr>
          </a:p>
        </p:txBody>
      </p:sp>
      <p:sp>
        <p:nvSpPr>
          <p:cNvPr id="8" name="Text Box 6"/>
          <p:cNvSpPr txBox="1"/>
          <p:nvPr/>
        </p:nvSpPr>
        <p:spPr>
          <a:xfrm>
            <a:off x="838200" y="4641850"/>
            <a:ext cx="609600" cy="579438"/>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S</a:t>
            </a:r>
            <a:endParaRPr lang="en-US" altLang="zh-CN" sz="3200" b="1" dirty="0">
              <a:latin typeface="Times New Roman" panose="02020603050405020304" pitchFamily="18" charset="0"/>
              <a:ea typeface="宋体" panose="02010600030101010101" pitchFamily="2" charset="-122"/>
            </a:endParaRPr>
          </a:p>
        </p:txBody>
      </p:sp>
      <p:grpSp>
        <p:nvGrpSpPr>
          <p:cNvPr id="9" name="Group 7"/>
          <p:cNvGrpSpPr/>
          <p:nvPr/>
        </p:nvGrpSpPr>
        <p:grpSpPr>
          <a:xfrm>
            <a:off x="2152650" y="3803650"/>
            <a:ext cx="2495550" cy="2011363"/>
            <a:chOff x="1356" y="2544"/>
            <a:chExt cx="1572" cy="1213"/>
          </a:xfrm>
        </p:grpSpPr>
        <p:sp>
          <p:nvSpPr>
            <p:cNvPr id="109575" name="Text Box 8"/>
            <p:cNvSpPr txBox="1"/>
            <p:nvPr/>
          </p:nvSpPr>
          <p:spPr>
            <a:xfrm>
              <a:off x="1968" y="2544"/>
              <a:ext cx="384" cy="349"/>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S</a:t>
              </a:r>
              <a:endParaRPr lang="en-US" altLang="zh-CN" sz="3200" b="1" dirty="0">
                <a:latin typeface="Times New Roman" panose="02020603050405020304" pitchFamily="18" charset="0"/>
                <a:ea typeface="宋体" panose="02010600030101010101" pitchFamily="2" charset="-122"/>
              </a:endParaRPr>
            </a:p>
          </p:txBody>
        </p:sp>
        <p:sp>
          <p:nvSpPr>
            <p:cNvPr id="109576" name="Line 9"/>
            <p:cNvSpPr/>
            <p:nvPr/>
          </p:nvSpPr>
          <p:spPr>
            <a:xfrm>
              <a:off x="2064" y="2880"/>
              <a:ext cx="0" cy="576"/>
            </a:xfrm>
            <a:prstGeom prst="line">
              <a:avLst/>
            </a:prstGeom>
            <a:ln w="9525" cap="flat" cmpd="sng">
              <a:solidFill>
                <a:schemeClr val="tx1"/>
              </a:solidFill>
              <a:prstDash val="solid"/>
              <a:round/>
              <a:headEnd type="none" w="med" len="med"/>
              <a:tailEnd type="none" w="med" len="med"/>
            </a:ln>
          </p:spPr>
        </p:sp>
        <p:sp>
          <p:nvSpPr>
            <p:cNvPr id="109577" name="Line 10"/>
            <p:cNvSpPr/>
            <p:nvPr/>
          </p:nvSpPr>
          <p:spPr>
            <a:xfrm flipH="1">
              <a:off x="1536" y="2880"/>
              <a:ext cx="432" cy="624"/>
            </a:xfrm>
            <a:prstGeom prst="line">
              <a:avLst/>
            </a:prstGeom>
            <a:ln w="9525" cap="flat" cmpd="sng">
              <a:solidFill>
                <a:schemeClr val="tx1"/>
              </a:solidFill>
              <a:prstDash val="solid"/>
              <a:round/>
              <a:headEnd type="none" w="med" len="med"/>
              <a:tailEnd type="none" w="med" len="med"/>
            </a:ln>
          </p:spPr>
        </p:sp>
        <p:sp>
          <p:nvSpPr>
            <p:cNvPr id="109578" name="Line 11"/>
            <p:cNvSpPr/>
            <p:nvPr/>
          </p:nvSpPr>
          <p:spPr>
            <a:xfrm>
              <a:off x="2208" y="2880"/>
              <a:ext cx="480" cy="576"/>
            </a:xfrm>
            <a:prstGeom prst="line">
              <a:avLst/>
            </a:prstGeom>
            <a:ln w="9525" cap="flat" cmpd="sng">
              <a:solidFill>
                <a:schemeClr val="tx1"/>
              </a:solidFill>
              <a:prstDash val="solid"/>
              <a:round/>
              <a:headEnd type="none" w="med" len="med"/>
              <a:tailEnd type="none" w="med" len="med"/>
            </a:ln>
          </p:spPr>
        </p:sp>
        <p:sp>
          <p:nvSpPr>
            <p:cNvPr id="109579" name="Text Box 12"/>
            <p:cNvSpPr txBox="1"/>
            <p:nvPr/>
          </p:nvSpPr>
          <p:spPr>
            <a:xfrm>
              <a:off x="1356" y="3408"/>
              <a:ext cx="384" cy="349"/>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c</a:t>
              </a:r>
              <a:endParaRPr lang="en-US" altLang="zh-CN" sz="3200" b="1" dirty="0">
                <a:latin typeface="Times New Roman" panose="02020603050405020304" pitchFamily="18" charset="0"/>
                <a:ea typeface="宋体" panose="02010600030101010101" pitchFamily="2" charset="-122"/>
              </a:endParaRPr>
            </a:p>
          </p:txBody>
        </p:sp>
        <p:sp>
          <p:nvSpPr>
            <p:cNvPr id="109580" name="Text Box 13"/>
            <p:cNvSpPr txBox="1"/>
            <p:nvPr/>
          </p:nvSpPr>
          <p:spPr>
            <a:xfrm>
              <a:off x="1920" y="3408"/>
              <a:ext cx="384" cy="349"/>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A</a:t>
              </a:r>
              <a:endParaRPr lang="en-US" altLang="zh-CN" sz="3200" b="1" dirty="0">
                <a:latin typeface="Times New Roman" panose="02020603050405020304" pitchFamily="18" charset="0"/>
                <a:ea typeface="宋体" panose="02010600030101010101" pitchFamily="2" charset="-122"/>
              </a:endParaRPr>
            </a:p>
          </p:txBody>
        </p:sp>
        <p:sp>
          <p:nvSpPr>
            <p:cNvPr id="109581" name="Text Box 14"/>
            <p:cNvSpPr txBox="1"/>
            <p:nvPr/>
          </p:nvSpPr>
          <p:spPr>
            <a:xfrm>
              <a:off x="2544" y="3408"/>
              <a:ext cx="384" cy="349"/>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d</a:t>
              </a:r>
              <a:endParaRPr lang="en-US" altLang="zh-CN" sz="3200" b="1" dirty="0">
                <a:latin typeface="Times New Roman" panose="02020603050405020304" pitchFamily="18" charset="0"/>
                <a:ea typeface="宋体" panose="02010600030101010101" pitchFamily="2" charset="-122"/>
              </a:endParaRPr>
            </a:p>
          </p:txBody>
        </p:sp>
      </p:grpSp>
      <p:grpSp>
        <p:nvGrpSpPr>
          <p:cNvPr id="17" name="Group 15"/>
          <p:cNvGrpSpPr/>
          <p:nvPr/>
        </p:nvGrpSpPr>
        <p:grpSpPr>
          <a:xfrm>
            <a:off x="5638800" y="3575050"/>
            <a:ext cx="2495550" cy="1739900"/>
            <a:chOff x="1356" y="2544"/>
            <a:chExt cx="1572" cy="1295"/>
          </a:xfrm>
        </p:grpSpPr>
        <p:sp>
          <p:nvSpPr>
            <p:cNvPr id="109583" name="Text Box 16"/>
            <p:cNvSpPr txBox="1"/>
            <p:nvPr/>
          </p:nvSpPr>
          <p:spPr>
            <a:xfrm>
              <a:off x="1968" y="2544"/>
              <a:ext cx="384" cy="431"/>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S</a:t>
              </a:r>
              <a:endParaRPr lang="en-US" altLang="zh-CN" sz="3200" b="1" dirty="0">
                <a:latin typeface="Times New Roman" panose="02020603050405020304" pitchFamily="18" charset="0"/>
                <a:ea typeface="宋体" panose="02010600030101010101" pitchFamily="2" charset="-122"/>
              </a:endParaRPr>
            </a:p>
          </p:txBody>
        </p:sp>
        <p:sp>
          <p:nvSpPr>
            <p:cNvPr id="109584" name="Line 17"/>
            <p:cNvSpPr/>
            <p:nvPr/>
          </p:nvSpPr>
          <p:spPr>
            <a:xfrm>
              <a:off x="2064" y="2880"/>
              <a:ext cx="0" cy="576"/>
            </a:xfrm>
            <a:prstGeom prst="line">
              <a:avLst/>
            </a:prstGeom>
            <a:ln w="9525" cap="flat" cmpd="sng">
              <a:solidFill>
                <a:schemeClr val="tx1"/>
              </a:solidFill>
              <a:prstDash val="solid"/>
              <a:round/>
              <a:headEnd type="none" w="med" len="med"/>
              <a:tailEnd type="none" w="med" len="med"/>
            </a:ln>
          </p:spPr>
        </p:sp>
        <p:sp>
          <p:nvSpPr>
            <p:cNvPr id="109585" name="Line 18"/>
            <p:cNvSpPr/>
            <p:nvPr/>
          </p:nvSpPr>
          <p:spPr>
            <a:xfrm flipH="1">
              <a:off x="1536" y="2880"/>
              <a:ext cx="432" cy="624"/>
            </a:xfrm>
            <a:prstGeom prst="line">
              <a:avLst/>
            </a:prstGeom>
            <a:ln w="9525" cap="flat" cmpd="sng">
              <a:solidFill>
                <a:schemeClr val="tx1"/>
              </a:solidFill>
              <a:prstDash val="solid"/>
              <a:round/>
              <a:headEnd type="none" w="med" len="med"/>
              <a:tailEnd type="none" w="med" len="med"/>
            </a:ln>
          </p:spPr>
        </p:sp>
        <p:sp>
          <p:nvSpPr>
            <p:cNvPr id="109586" name="Line 19"/>
            <p:cNvSpPr/>
            <p:nvPr/>
          </p:nvSpPr>
          <p:spPr>
            <a:xfrm>
              <a:off x="2208" y="2880"/>
              <a:ext cx="480" cy="576"/>
            </a:xfrm>
            <a:prstGeom prst="line">
              <a:avLst/>
            </a:prstGeom>
            <a:ln w="9525" cap="flat" cmpd="sng">
              <a:solidFill>
                <a:schemeClr val="tx1"/>
              </a:solidFill>
              <a:prstDash val="solid"/>
              <a:round/>
              <a:headEnd type="none" w="med" len="med"/>
              <a:tailEnd type="none" w="med" len="med"/>
            </a:ln>
          </p:spPr>
        </p:sp>
        <p:sp>
          <p:nvSpPr>
            <p:cNvPr id="109587" name="Text Box 20"/>
            <p:cNvSpPr txBox="1"/>
            <p:nvPr/>
          </p:nvSpPr>
          <p:spPr>
            <a:xfrm>
              <a:off x="1356" y="3408"/>
              <a:ext cx="384" cy="431"/>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c</a:t>
              </a:r>
              <a:endParaRPr lang="en-US" altLang="zh-CN" sz="3200" b="1" dirty="0">
                <a:latin typeface="Times New Roman" panose="02020603050405020304" pitchFamily="18" charset="0"/>
                <a:ea typeface="宋体" panose="02010600030101010101" pitchFamily="2" charset="-122"/>
              </a:endParaRPr>
            </a:p>
          </p:txBody>
        </p:sp>
        <p:sp>
          <p:nvSpPr>
            <p:cNvPr id="109588" name="Text Box 21"/>
            <p:cNvSpPr txBox="1"/>
            <p:nvPr/>
          </p:nvSpPr>
          <p:spPr>
            <a:xfrm>
              <a:off x="1920" y="3408"/>
              <a:ext cx="384" cy="431"/>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A</a:t>
              </a:r>
              <a:endParaRPr lang="en-US" altLang="zh-CN" sz="3200" b="1" dirty="0">
                <a:latin typeface="Times New Roman" panose="02020603050405020304" pitchFamily="18" charset="0"/>
                <a:ea typeface="宋体" panose="02010600030101010101" pitchFamily="2" charset="-122"/>
              </a:endParaRPr>
            </a:p>
          </p:txBody>
        </p:sp>
        <p:sp>
          <p:nvSpPr>
            <p:cNvPr id="109589" name="Text Box 22"/>
            <p:cNvSpPr txBox="1"/>
            <p:nvPr/>
          </p:nvSpPr>
          <p:spPr>
            <a:xfrm>
              <a:off x="2544" y="3407"/>
              <a:ext cx="384" cy="432"/>
            </a:xfrm>
            <a:prstGeom prst="rect">
              <a:avLst/>
            </a:prstGeom>
            <a:noFill/>
            <a:ln w="9525">
              <a:noFill/>
            </a:ln>
          </p:spPr>
          <p:txBody>
            <a:bodyPr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d</a:t>
              </a:r>
              <a:endParaRPr lang="en-US" altLang="zh-CN" sz="3200" b="1" dirty="0">
                <a:latin typeface="Times New Roman" panose="02020603050405020304" pitchFamily="18" charset="0"/>
                <a:ea typeface="宋体" panose="02010600030101010101" pitchFamily="2" charset="-122"/>
              </a:endParaRPr>
            </a:p>
          </p:txBody>
        </p:sp>
      </p:grpSp>
      <p:sp>
        <p:nvSpPr>
          <p:cNvPr id="25" name="Line 23"/>
          <p:cNvSpPr/>
          <p:nvPr/>
        </p:nvSpPr>
        <p:spPr>
          <a:xfrm flipH="1">
            <a:off x="6248400" y="5251450"/>
            <a:ext cx="457200" cy="838200"/>
          </a:xfrm>
          <a:prstGeom prst="line">
            <a:avLst/>
          </a:prstGeom>
          <a:ln w="9525" cap="flat" cmpd="sng">
            <a:solidFill>
              <a:schemeClr val="tx1"/>
            </a:solidFill>
            <a:prstDash val="solid"/>
            <a:round/>
            <a:headEnd type="none" w="med" len="med"/>
            <a:tailEnd type="none" w="med" len="med"/>
          </a:ln>
        </p:spPr>
      </p:sp>
      <p:sp>
        <p:nvSpPr>
          <p:cNvPr id="26" name="Line 24"/>
          <p:cNvSpPr/>
          <p:nvPr/>
        </p:nvSpPr>
        <p:spPr>
          <a:xfrm>
            <a:off x="6781800" y="5251450"/>
            <a:ext cx="609600" cy="838200"/>
          </a:xfrm>
          <a:prstGeom prst="line">
            <a:avLst/>
          </a:prstGeom>
          <a:ln w="9525" cap="flat" cmpd="sng">
            <a:solidFill>
              <a:schemeClr val="tx1"/>
            </a:solidFill>
            <a:prstDash val="solid"/>
            <a:round/>
            <a:headEnd type="none" w="med" len="med"/>
            <a:tailEnd type="none" w="med" len="med"/>
          </a:ln>
        </p:spPr>
      </p:sp>
      <p:sp>
        <p:nvSpPr>
          <p:cNvPr id="27" name="Text Box 25"/>
          <p:cNvSpPr txBox="1"/>
          <p:nvPr/>
        </p:nvSpPr>
        <p:spPr>
          <a:xfrm>
            <a:off x="5943600" y="6089650"/>
            <a:ext cx="533400" cy="579438"/>
          </a:xfrm>
          <a:prstGeom prst="rect">
            <a:avLst/>
          </a:prstGeom>
          <a:noFill/>
          <a:ln w="9525">
            <a:noFill/>
          </a:ln>
        </p:spPr>
        <p:txBody>
          <a:bodyPr anchor="t" anchorCtr="0">
            <a:spAutoFit/>
          </a:bodyPr>
          <a:p>
            <a:pPr eaLnBrk="0" hangingPunct="0"/>
            <a:r>
              <a:rPr lang="en-US" altLang="zh-CN" sz="3200" b="1" dirty="0">
                <a:latin typeface="Times New Roman" panose="02020603050405020304" pitchFamily="18" charset="0"/>
                <a:ea typeface="宋体" panose="02010600030101010101" pitchFamily="2" charset="-122"/>
              </a:rPr>
              <a:t>a</a:t>
            </a:r>
            <a:endParaRPr lang="en-US" altLang="zh-CN" sz="3200" b="1" dirty="0">
              <a:latin typeface="Times New Roman" panose="02020603050405020304" pitchFamily="18" charset="0"/>
              <a:ea typeface="宋体" panose="02010600030101010101" pitchFamily="2" charset="-122"/>
            </a:endParaRPr>
          </a:p>
        </p:txBody>
      </p:sp>
      <p:sp>
        <p:nvSpPr>
          <p:cNvPr id="28" name="Text Box 26"/>
          <p:cNvSpPr txBox="1"/>
          <p:nvPr/>
        </p:nvSpPr>
        <p:spPr>
          <a:xfrm>
            <a:off x="7239000" y="6089650"/>
            <a:ext cx="457200" cy="579438"/>
          </a:xfrm>
          <a:prstGeom prst="rect">
            <a:avLst/>
          </a:prstGeom>
          <a:noFill/>
          <a:ln w="9525">
            <a:noFill/>
          </a:ln>
        </p:spPr>
        <p:txBody>
          <a:bodyPr anchor="t" anchorCtr="0">
            <a:spAutoFit/>
          </a:bodyPr>
          <a:p>
            <a:pPr eaLnBrk="0" hangingPunct="0"/>
            <a:r>
              <a:rPr lang="en-US" altLang="zh-CN" sz="3200" b="1" dirty="0">
                <a:latin typeface="Times New Roman" panose="02020603050405020304" pitchFamily="18" charset="0"/>
                <a:ea typeface="宋体" panose="02010600030101010101" pitchFamily="2" charset="-122"/>
              </a:rPr>
              <a:t>b</a:t>
            </a:r>
            <a:endParaRPr lang="en-US" altLang="zh-CN" sz="3200" b="1" dirty="0">
              <a:latin typeface="Times New Roman" panose="02020603050405020304" pitchFamily="18" charset="0"/>
              <a:ea typeface="宋体" panose="02010600030101010101" pitchFamily="2" charset="-122"/>
            </a:endParaRPr>
          </a:p>
        </p:txBody>
      </p:sp>
      <p:sp>
        <p:nvSpPr>
          <p:cNvPr id="29" name="Text Box 27"/>
          <p:cNvSpPr txBox="1"/>
          <p:nvPr/>
        </p:nvSpPr>
        <p:spPr>
          <a:xfrm>
            <a:off x="838200" y="6284913"/>
            <a:ext cx="2514600" cy="528637"/>
          </a:xfrm>
          <a:prstGeom prst="rect">
            <a:avLst/>
          </a:prstGeom>
          <a:noFill/>
          <a:ln w="9525" cap="flat" cmpd="sng">
            <a:solidFill>
              <a:schemeClr val="accent1"/>
            </a:solidFill>
            <a:prstDash val="solid"/>
            <a:miter/>
            <a:headEnd type="none" w="med" len="med"/>
            <a:tailEnd type="none" w="med" len="med"/>
          </a:ln>
        </p:spPr>
        <p:txBody>
          <a:bodyPr anchor="t" anchorCtr="0">
            <a:spAutoFit/>
          </a:bodyPr>
          <a:p>
            <a:pPr>
              <a:spcBef>
                <a:spcPct val="50000"/>
              </a:spcBef>
            </a:pPr>
            <a:r>
              <a:rPr lang="en-US" altLang="zh-CN" sz="2800"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sym typeface="Symbol" panose="05050102010706020507" pitchFamily="18" charset="2"/>
              </a:rPr>
              <a:t>cAd cabd</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p:txBody>
      </p:sp>
      <p:sp>
        <p:nvSpPr>
          <p:cNvPr id="3" name="矩形 2"/>
          <p:cNvSpPr/>
          <p:nvPr/>
        </p:nvSpPr>
        <p:spPr>
          <a:xfrm>
            <a:off x="7688263" y="3449638"/>
            <a:ext cx="1395413"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mn-lt"/>
                <a:ea typeface="+mn-ea"/>
                <a:cs typeface="+mn-cs"/>
              </a:rPr>
              <a:t>根在上，叶在下</a:t>
            </a:r>
            <a:endParaRPr kumimoji="1" lang="zh-CN" altLang="en-US" sz="2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par>
                                <p:cTn id="14" presetID="16" presetClass="entr" presetSubtype="21"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par>
                                <p:cTn id="17" presetID="16" presetClass="entr" presetSubtype="21"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arn(inVertical)">
                                      <p:cBhvr>
                                        <p:cTn id="19" dur="500"/>
                                        <p:tgtEl>
                                          <p:spTgt spid="2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arn(inVertical)">
                                      <p:cBhvr>
                                        <p:cTn id="25" dur="500"/>
                                        <p:tgtEl>
                                          <p:spTgt spid="2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arn(inVertical)">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7" grpId="0"/>
      <p:bldP spid="28" grpId="0"/>
      <p:bldP spid="29" grpId="0" animBg="1"/>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p:nvPr>
        </p:nvSpPr>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latin typeface="宋体" panose="02010600030101010101" pitchFamily="2" charset="-122"/>
              </a:rPr>
              <a:t>．</a:t>
            </a:r>
            <a:r>
              <a:rPr lang="en-US" altLang="zh-CN" u="sng" dirty="0">
                <a:solidFill>
                  <a:srgbClr val="FF0000"/>
                </a:solidFill>
              </a:rPr>
              <a:t>3</a:t>
            </a:r>
            <a:r>
              <a:rPr lang="zh-CN" altLang="en-US" u="sng" dirty="0">
                <a:solidFill>
                  <a:srgbClr val="FF0000"/>
                </a:solidFill>
                <a:latin typeface="宋体" panose="02010600030101010101" pitchFamily="2" charset="-122"/>
              </a:rPr>
              <a:t>．</a:t>
            </a:r>
            <a:r>
              <a:rPr lang="en-US" altLang="zh-CN" u="sng" dirty="0">
                <a:solidFill>
                  <a:srgbClr val="FF0000"/>
                </a:solidFill>
              </a:rPr>
              <a:t>2 </a:t>
            </a:r>
            <a:r>
              <a:rPr lang="zh-CN" altLang="en-US" u="sng" dirty="0">
                <a:solidFill>
                  <a:srgbClr val="FF0000"/>
                </a:solidFill>
              </a:rPr>
              <a:t>语法分析树与二义性</a:t>
            </a:r>
            <a:endParaRPr lang="zh-CN" altLang="en-US" sz="3600" u="sng" dirty="0">
              <a:solidFill>
                <a:srgbClr val="FF0000"/>
              </a:solidFill>
              <a:latin typeface="宋体" panose="02010600030101010101" pitchFamily="2" charset="-122"/>
            </a:endParaRPr>
          </a:p>
        </p:txBody>
      </p:sp>
      <p:sp>
        <p:nvSpPr>
          <p:cNvPr id="111618" name="Rectangle 3"/>
          <p:cNvSpPr>
            <a:spLocks noGrp="1"/>
          </p:cNvSpPr>
          <p:nvPr>
            <p:ph idx="1"/>
          </p:nvPr>
        </p:nvSpPr>
        <p:spPr>
          <a:xfrm>
            <a:off x="304800" y="1981200"/>
            <a:ext cx="8534400" cy="4114800"/>
          </a:xfrm>
        </p:spPr>
        <p:txBody>
          <a:bodyPr vert="horz" wrap="square" lIns="91440" tIns="45720" rIns="91440" bIns="45720" anchor="t" anchorCtr="0"/>
          <a:p>
            <a:pPr eaLnBrk="1" hangingPunct="1">
              <a:lnSpc>
                <a:spcPct val="90000"/>
              </a:lnSpc>
            </a:pPr>
            <a:r>
              <a:rPr lang="zh-CN" altLang="en-US" sz="2400" dirty="0">
                <a:solidFill>
                  <a:schemeClr val="tx2"/>
                </a:solidFill>
              </a:rPr>
              <a:t>语法分析树与推导的等价性</a:t>
            </a:r>
            <a:endParaRPr lang="en-US" altLang="zh-CN" sz="2400" dirty="0">
              <a:solidFill>
                <a:schemeClr val="tx2"/>
              </a:solidFill>
            </a:endParaRPr>
          </a:p>
          <a:p>
            <a:pPr eaLnBrk="1" hangingPunct="1">
              <a:lnSpc>
                <a:spcPct val="90000"/>
              </a:lnSpc>
            </a:pPr>
            <a:endParaRPr lang="zh-CN" altLang="en-US" sz="2400" dirty="0">
              <a:solidFill>
                <a:schemeClr val="tx2"/>
              </a:solidFill>
            </a:endParaRPr>
          </a:p>
          <a:p>
            <a:pPr eaLnBrk="1" hangingPunct="1">
              <a:lnSpc>
                <a:spcPct val="90000"/>
              </a:lnSpc>
            </a:pPr>
            <a:r>
              <a:rPr lang="zh-CN" altLang="en-US" sz="2400" dirty="0">
                <a:solidFill>
                  <a:schemeClr val="tx2"/>
                </a:solidFill>
              </a:rPr>
              <a:t>文法的二义性：  </a:t>
            </a:r>
            <a:r>
              <a:rPr lang="zh-CN" altLang="en-US" sz="2000" dirty="0">
                <a:solidFill>
                  <a:schemeClr val="accent2"/>
                </a:solidFill>
              </a:rPr>
              <a:t>如果一个文法存在一个句子对应两棵语法分析树，该文法具有二义性</a:t>
            </a:r>
            <a:endParaRPr lang="en-US" altLang="zh-CN" sz="2000" dirty="0">
              <a:solidFill>
                <a:schemeClr val="accent2"/>
              </a:solidFill>
            </a:endParaRPr>
          </a:p>
          <a:p>
            <a:pPr eaLnBrk="1" hangingPunct="1">
              <a:lnSpc>
                <a:spcPct val="90000"/>
              </a:lnSpc>
            </a:pPr>
            <a:endParaRPr lang="zh-CN" altLang="en-US" sz="1600" i="1" dirty="0">
              <a:solidFill>
                <a:srgbClr val="660066"/>
              </a:solidFill>
            </a:endParaRPr>
          </a:p>
          <a:p>
            <a:pPr eaLnBrk="1" hangingPunct="1">
              <a:lnSpc>
                <a:spcPct val="90000"/>
              </a:lnSpc>
            </a:pPr>
            <a:r>
              <a:rPr lang="zh-CN" altLang="en-US" sz="2400" dirty="0">
                <a:solidFill>
                  <a:schemeClr val="tx2"/>
                </a:solidFill>
              </a:rPr>
              <a:t>语言的二义性不同于文法的二义性（二义文法可以产生相同语言）</a:t>
            </a:r>
            <a:endParaRPr lang="en-US" altLang="zh-CN" sz="2400" dirty="0">
              <a:solidFill>
                <a:schemeClr val="tx2"/>
              </a:solidFill>
            </a:endParaRPr>
          </a:p>
          <a:p>
            <a:pPr eaLnBrk="1" hangingPunct="1">
              <a:lnSpc>
                <a:spcPct val="90000"/>
              </a:lnSpc>
            </a:pPr>
            <a:endParaRPr lang="zh-CN" altLang="en-US" sz="2400" dirty="0">
              <a:solidFill>
                <a:schemeClr val="tx2"/>
              </a:solidFill>
            </a:endParaRPr>
          </a:p>
          <a:p>
            <a:pPr eaLnBrk="1" hangingPunct="1">
              <a:lnSpc>
                <a:spcPct val="90000"/>
              </a:lnSpc>
            </a:pPr>
            <a:r>
              <a:rPr lang="zh-CN" altLang="en-US" sz="2400" dirty="0">
                <a:solidFill>
                  <a:schemeClr val="tx2"/>
                </a:solidFill>
              </a:rPr>
              <a:t>文法二义性</a:t>
            </a:r>
            <a:r>
              <a:rPr lang="zh-CN" altLang="en-US" sz="2400" dirty="0">
                <a:solidFill>
                  <a:srgbClr val="FF0000"/>
                </a:solidFill>
              </a:rPr>
              <a:t>不可判定（什么是？）</a:t>
            </a:r>
            <a:r>
              <a:rPr lang="zh-CN" altLang="en-US" sz="2400" dirty="0">
                <a:solidFill>
                  <a:schemeClr val="tx2"/>
                </a:solidFill>
              </a:rPr>
              <a:t>，可避免：</a:t>
            </a:r>
            <a:endParaRPr lang="zh-CN" altLang="en-US" sz="2400" dirty="0">
              <a:solidFill>
                <a:schemeClr val="tx2"/>
              </a:solidFill>
            </a:endParaRPr>
          </a:p>
          <a:p>
            <a:pPr eaLnBrk="1" hangingPunct="1">
              <a:lnSpc>
                <a:spcPct val="90000"/>
              </a:lnSpc>
              <a:buNone/>
            </a:pPr>
            <a:r>
              <a:rPr lang="zh-CN" altLang="en-US" sz="2000" dirty="0">
                <a:solidFill>
                  <a:srgbClr val="660066"/>
                </a:solidFill>
              </a:rPr>
              <a:t>        </a:t>
            </a:r>
            <a:r>
              <a:rPr lang="en-US" altLang="zh-CN" sz="2000" dirty="0">
                <a:solidFill>
                  <a:srgbClr val="660066"/>
                </a:solidFill>
              </a:rPr>
              <a:t>E</a:t>
            </a:r>
            <a:r>
              <a:rPr lang="en-US" altLang="zh-CN" sz="2000" b="1" dirty="0">
                <a:solidFill>
                  <a:srgbClr val="660066"/>
                </a:solidFill>
              </a:rPr>
              <a:t>→E+E|E*E|(E)| </a:t>
            </a:r>
            <a:r>
              <a:rPr lang="en-US" altLang="zh-CN" sz="2000" dirty="0">
                <a:solidFill>
                  <a:srgbClr val="660066"/>
                </a:solidFill>
              </a:rPr>
              <a:t>i</a:t>
            </a:r>
            <a:r>
              <a:rPr lang="en-US" altLang="zh-CN" sz="2000" b="1" dirty="0">
                <a:solidFill>
                  <a:srgbClr val="660066"/>
                </a:solidFill>
              </a:rPr>
              <a:t>           </a:t>
            </a:r>
            <a:r>
              <a:rPr lang="zh-CN" altLang="en-US" sz="2000" dirty="0">
                <a:solidFill>
                  <a:srgbClr val="660066"/>
                </a:solidFill>
              </a:rPr>
              <a:t>二义；句子：</a:t>
            </a:r>
            <a:r>
              <a:rPr lang="en-US" altLang="zh-CN" sz="2000" dirty="0">
                <a:solidFill>
                  <a:srgbClr val="660066"/>
                </a:solidFill>
              </a:rPr>
              <a:t>(i * i +i)</a:t>
            </a:r>
            <a:endParaRPr lang="en-US" altLang="zh-CN" sz="2000" dirty="0">
              <a:solidFill>
                <a:srgbClr val="660066"/>
              </a:solidFill>
            </a:endParaRPr>
          </a:p>
          <a:p>
            <a:pPr eaLnBrk="1" hangingPunct="1">
              <a:lnSpc>
                <a:spcPct val="90000"/>
              </a:lnSpc>
              <a:buNone/>
            </a:pPr>
            <a:r>
              <a:rPr lang="en-US" altLang="zh-CN" sz="2000" dirty="0">
                <a:solidFill>
                  <a:srgbClr val="660066"/>
                </a:solidFill>
              </a:rPr>
              <a:t>        E</a:t>
            </a:r>
            <a:r>
              <a:rPr lang="en-US" altLang="zh-CN" sz="2000" b="1" dirty="0">
                <a:solidFill>
                  <a:srgbClr val="660066"/>
                </a:solidFill>
              </a:rPr>
              <a:t>→T|E+T ;T→F|T*F;  F→(E)| i    (</a:t>
            </a:r>
            <a:r>
              <a:rPr lang="zh-CN" altLang="en-US" sz="2000" b="1" dirty="0">
                <a:solidFill>
                  <a:srgbClr val="660066"/>
                </a:solidFill>
              </a:rPr>
              <a:t>左结合， *优先）</a:t>
            </a:r>
            <a:endParaRPr lang="zh-CN" altLang="en-US" sz="2400" dirty="0">
              <a:solidFill>
                <a:schemeClr val="tx2"/>
              </a:solidFill>
            </a:endParaRPr>
          </a:p>
          <a:p>
            <a:pPr eaLnBrk="1" hangingPunct="1">
              <a:lnSpc>
                <a:spcPct val="90000"/>
              </a:lnSpc>
              <a:buNone/>
            </a:pPr>
            <a:endParaRPr lang="en-US" altLang="zh-CN" sz="1800"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p:nvPr>
        </p:nvSpPr>
        <p:spPr>
          <a:xfrm>
            <a:off x="685800" y="457200"/>
            <a:ext cx="7772400" cy="762000"/>
          </a:xfrm>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latin typeface="宋体" panose="02010600030101010101" pitchFamily="2" charset="-122"/>
              </a:rPr>
              <a:t>．</a:t>
            </a:r>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2 </a:t>
            </a:r>
            <a:r>
              <a:rPr lang="zh-CN" altLang="en-US" sz="3200" u="sng" dirty="0">
                <a:solidFill>
                  <a:srgbClr val="FF0000"/>
                </a:solidFill>
              </a:rPr>
              <a:t>语法分析树与二义性</a:t>
            </a:r>
            <a:br>
              <a:rPr lang="zh-CN" altLang="en-US" sz="3200" u="sng" dirty="0">
                <a:solidFill>
                  <a:srgbClr val="FF0000"/>
                </a:solidFill>
              </a:rPr>
            </a:br>
            <a:r>
              <a:rPr lang="en-US" altLang="zh-CN" sz="3200" dirty="0">
                <a:solidFill>
                  <a:srgbClr val="FF0000"/>
                </a:solidFill>
              </a:rPr>
              <a:t>E</a:t>
            </a:r>
            <a:r>
              <a:rPr lang="en-US" altLang="zh-CN" sz="3200" b="1" dirty="0"/>
              <a:t>→</a:t>
            </a:r>
            <a:r>
              <a:rPr lang="en-US" altLang="zh-CN" sz="3200" dirty="0"/>
              <a:t>E+E</a:t>
            </a:r>
            <a:r>
              <a:rPr lang="en-US" altLang="zh-CN" sz="3200" b="1" dirty="0"/>
              <a:t>|</a:t>
            </a:r>
            <a:r>
              <a:rPr lang="en-US" altLang="zh-CN" sz="3200" dirty="0"/>
              <a:t> E*E </a:t>
            </a:r>
            <a:r>
              <a:rPr lang="en-US" altLang="zh-CN" sz="3200" b="1" dirty="0"/>
              <a:t>|</a:t>
            </a:r>
            <a:r>
              <a:rPr lang="en-US" altLang="zh-CN" sz="3200" dirty="0"/>
              <a:t>(E) </a:t>
            </a:r>
            <a:r>
              <a:rPr lang="en-US" altLang="zh-CN" sz="3200" b="1" dirty="0"/>
              <a:t>| </a:t>
            </a:r>
            <a:r>
              <a:rPr lang="en-US" altLang="zh-CN" sz="3200" dirty="0"/>
              <a:t>i</a:t>
            </a:r>
            <a:endParaRPr lang="en-US" altLang="zh-CN" sz="3200" dirty="0"/>
          </a:p>
        </p:txBody>
      </p:sp>
      <p:sp>
        <p:nvSpPr>
          <p:cNvPr id="113666" name="Rectangle 3"/>
          <p:cNvSpPr>
            <a:spLocks noGrp="1"/>
          </p:cNvSpPr>
          <p:nvPr>
            <p:ph sz="half" idx="1"/>
          </p:nvPr>
        </p:nvSpPr>
        <p:spPr>
          <a:xfrm>
            <a:off x="381000" y="1524000"/>
            <a:ext cx="4114800" cy="4572000"/>
          </a:xfrm>
        </p:spPr>
        <p:txBody>
          <a:bodyPr vert="horz" wrap="square" lIns="91440" tIns="45720" rIns="91440" bIns="45720" anchor="t" anchorCtr="0"/>
          <a:p>
            <a:pPr eaLnBrk="1" hangingPunct="1">
              <a:buClrTx/>
              <a:buSzTx/>
              <a:buFontTx/>
              <a:buNone/>
            </a:pPr>
            <a:r>
              <a:rPr kumimoji="1" lang="en-US" altLang="zh-CN" sz="2400" dirty="0">
                <a:solidFill>
                  <a:srgbClr val="000099"/>
                </a:solidFill>
                <a:latin typeface="+mn-lt"/>
                <a:ea typeface="+mn-ea"/>
                <a:cs typeface="+mn-cs"/>
              </a:rPr>
              <a:t>E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solidFill>
                  <a:srgbClr val="000099"/>
                </a:solidFill>
                <a:latin typeface="+mn-lt"/>
                <a:ea typeface="MingLiU" pitchFamily="49" charset="-120"/>
                <a:cs typeface="+mn-cs"/>
                <a:sym typeface="Symbol" panose="05050102010706020507" pitchFamily="18" charset="2"/>
              </a:rPr>
              <a:t>(E</a:t>
            </a:r>
            <a:r>
              <a:rPr kumimoji="1" lang="en-US" altLang="zh-CN" sz="2400" dirty="0">
                <a:solidFill>
                  <a:srgbClr val="000099"/>
                </a:solidFill>
                <a:latin typeface="+mn-lt"/>
                <a:ea typeface="+mn-ea"/>
                <a:cs typeface="+mn-cs"/>
                <a:sym typeface="Symbol" panose="05050102010706020507" pitchFamily="18" charset="2"/>
              </a:rPr>
              <a:t>) </a:t>
            </a:r>
            <a:r>
              <a:rPr kumimoji="1" lang="en-US" altLang="zh-CN" sz="2400" dirty="0">
                <a:solidFill>
                  <a:srgbClr val="000099"/>
                </a:solidFill>
                <a:latin typeface="+mn-lt"/>
                <a:ea typeface="MingLiU" pitchFamily="49" charset="-120"/>
                <a:cs typeface="+mn-cs"/>
                <a:sym typeface="Symbol" panose="05050102010706020507" pitchFamily="18" charset="2"/>
              </a:rPr>
              <a:t> (E</a:t>
            </a:r>
            <a:r>
              <a:rPr kumimoji="1" lang="en-US" altLang="zh-CN" sz="2400" dirty="0">
                <a:solidFill>
                  <a:srgbClr val="000099"/>
                </a:solidFill>
                <a:latin typeface="+mn-lt"/>
                <a:ea typeface="+mn-ea"/>
                <a:cs typeface="+mn-cs"/>
                <a:sym typeface="Symbol" panose="05050102010706020507" pitchFamily="18" charset="2"/>
              </a:rPr>
              <a:t>+E) </a:t>
            </a:r>
            <a:r>
              <a:rPr kumimoji="1" lang="en-US" altLang="zh-CN" sz="2400" dirty="0">
                <a:solidFill>
                  <a:srgbClr val="000099"/>
                </a:solidFill>
                <a:latin typeface="+mn-lt"/>
                <a:ea typeface="MingLiU" pitchFamily="49" charset="-120"/>
                <a:cs typeface="+mn-cs"/>
                <a:sym typeface="Symbol" panose="05050102010706020507" pitchFamily="18" charset="2"/>
              </a:rPr>
              <a:t>(E*E+E)</a:t>
            </a:r>
            <a:endParaRPr kumimoji="1" lang="en-US" altLang="zh-CN" sz="2400" dirty="0">
              <a:solidFill>
                <a:srgbClr val="000099"/>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rgbClr val="000099"/>
                </a:solidFill>
                <a:latin typeface="+mn-lt"/>
                <a:ea typeface="MingLiU" pitchFamily="49" charset="-120"/>
                <a:cs typeface="+mn-cs"/>
                <a:sym typeface="Symbol" panose="05050102010706020507" pitchFamily="18" charset="2"/>
              </a:rPr>
              <a:t>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(i*E+E)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 (i*i+ E)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 (i*i+i) </a:t>
            </a:r>
            <a:endParaRPr kumimoji="1" lang="en-US" altLang="zh-CN" sz="2400" dirty="0">
              <a:solidFill>
                <a:srgbClr val="000099"/>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rgbClr val="660066"/>
                </a:solidFill>
                <a:latin typeface="+mn-lt"/>
                <a:ea typeface="MingLiU" pitchFamily="49" charset="-120"/>
                <a:cs typeface="+mn-cs"/>
                <a:sym typeface="Symbol" panose="05050102010706020507" pitchFamily="18" charset="2"/>
              </a:rPr>
              <a:t>                     </a:t>
            </a:r>
            <a:r>
              <a:rPr kumimoji="1" lang="en-US" altLang="zh-CN" sz="2400" dirty="0">
                <a:solidFill>
                  <a:schemeClr val="tx2"/>
                </a:solidFill>
                <a:latin typeface="+mn-lt"/>
                <a:ea typeface="MingLiU" pitchFamily="49" charset="-120"/>
                <a:cs typeface="+mn-cs"/>
                <a:sym typeface="Symbol" panose="05050102010706020507" pitchFamily="18" charset="2"/>
              </a:rPr>
              <a:t>E</a:t>
            </a:r>
            <a:endParaRPr kumimoji="1" lang="en-US" altLang="zh-CN" sz="2400" dirty="0">
              <a:solidFill>
                <a:schemeClr val="tx2"/>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chemeClr val="tx2"/>
                </a:solidFill>
                <a:latin typeface="+mn-lt"/>
                <a:ea typeface="MingLiU" pitchFamily="49" charset="-120"/>
                <a:cs typeface="+mn-cs"/>
                <a:sym typeface="Symbol" panose="05050102010706020507" pitchFamily="18" charset="2"/>
              </a:rPr>
              <a:t>    (                E                )</a:t>
            </a:r>
            <a:endParaRPr kumimoji="1" lang="en-US" altLang="zh-CN" sz="2400" dirty="0">
              <a:solidFill>
                <a:schemeClr val="tx2"/>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chemeClr val="tx2"/>
                </a:solidFill>
                <a:latin typeface="+mn-lt"/>
                <a:ea typeface="MingLiU" pitchFamily="49" charset="-120"/>
                <a:cs typeface="+mn-cs"/>
                <a:sym typeface="Symbol" panose="05050102010706020507" pitchFamily="18" charset="2"/>
              </a:rPr>
              <a:t>          E         +            E</a:t>
            </a:r>
            <a:endParaRPr kumimoji="1" lang="en-US" altLang="zh-CN" sz="2400" dirty="0">
              <a:solidFill>
                <a:schemeClr val="tx2"/>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chemeClr val="tx2"/>
                </a:solidFill>
                <a:latin typeface="+mn-lt"/>
                <a:ea typeface="MingLiU" pitchFamily="49" charset="-120"/>
                <a:cs typeface="+mn-cs"/>
                <a:sym typeface="Symbol" panose="05050102010706020507" pitchFamily="18" charset="2"/>
              </a:rPr>
              <a:t>    E    *    E                 i </a:t>
            </a:r>
            <a:endParaRPr kumimoji="1" lang="en-US" altLang="zh-CN" sz="2400" dirty="0">
              <a:solidFill>
                <a:schemeClr val="tx2"/>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chemeClr val="tx2"/>
                </a:solidFill>
                <a:latin typeface="+mn-lt"/>
                <a:ea typeface="MingLiU" pitchFamily="49" charset="-120"/>
                <a:cs typeface="+mn-cs"/>
                <a:sym typeface="Symbol" panose="05050102010706020507" pitchFamily="18" charset="2"/>
              </a:rPr>
              <a:t>    i            i</a:t>
            </a:r>
            <a:endParaRPr kumimoji="1" lang="en-US" altLang="zh-CN" sz="2400" dirty="0">
              <a:solidFill>
                <a:schemeClr val="tx2"/>
              </a:solidFill>
              <a:latin typeface="+mn-lt"/>
              <a:ea typeface="MingLiU" pitchFamily="49" charset="-120"/>
              <a:cs typeface="+mn-cs"/>
              <a:sym typeface="Symbol" panose="05050102010706020507" pitchFamily="18" charset="2"/>
            </a:endParaRPr>
          </a:p>
        </p:txBody>
      </p:sp>
      <p:sp>
        <p:nvSpPr>
          <p:cNvPr id="113667" name="Rectangle 4"/>
          <p:cNvSpPr>
            <a:spLocks noGrp="1"/>
          </p:cNvSpPr>
          <p:nvPr>
            <p:ph sz="half" idx="2"/>
          </p:nvPr>
        </p:nvSpPr>
        <p:spPr>
          <a:xfrm>
            <a:off x="4648200" y="1524000"/>
            <a:ext cx="4038600" cy="4572000"/>
          </a:xfrm>
        </p:spPr>
        <p:txBody>
          <a:bodyPr vert="horz" wrap="square" lIns="91440" tIns="45720" rIns="91440" bIns="45720" anchor="t" anchorCtr="0"/>
          <a:p>
            <a:pPr eaLnBrk="1" hangingPunct="1">
              <a:buClrTx/>
              <a:buSzTx/>
              <a:buFontTx/>
              <a:buNone/>
            </a:pPr>
            <a:r>
              <a:rPr kumimoji="1" lang="en-US" altLang="zh-CN" sz="2400" dirty="0">
                <a:solidFill>
                  <a:srgbClr val="000099"/>
                </a:solidFill>
                <a:latin typeface="+mn-lt"/>
                <a:ea typeface="+mn-ea"/>
                <a:cs typeface="+mn-cs"/>
              </a:rPr>
              <a:t>E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solidFill>
                  <a:srgbClr val="000099"/>
                </a:solidFill>
                <a:latin typeface="+mn-lt"/>
                <a:ea typeface="MingLiU" pitchFamily="49" charset="-120"/>
                <a:cs typeface="+mn-cs"/>
                <a:sym typeface="Symbol" panose="05050102010706020507" pitchFamily="18" charset="2"/>
              </a:rPr>
              <a:t>(E</a:t>
            </a:r>
            <a:r>
              <a:rPr kumimoji="1" lang="en-US" altLang="zh-CN" sz="2400" dirty="0">
                <a:solidFill>
                  <a:srgbClr val="000099"/>
                </a:solidFill>
                <a:latin typeface="+mn-lt"/>
                <a:ea typeface="+mn-ea"/>
                <a:cs typeface="+mn-cs"/>
                <a:sym typeface="Symbol" panose="05050102010706020507" pitchFamily="18" charset="2"/>
              </a:rPr>
              <a:t>) </a:t>
            </a:r>
            <a:r>
              <a:rPr kumimoji="1" lang="en-US" altLang="zh-CN" sz="2400" dirty="0">
                <a:solidFill>
                  <a:srgbClr val="000099"/>
                </a:solidFill>
                <a:latin typeface="+mn-lt"/>
                <a:ea typeface="MingLiU" pitchFamily="49" charset="-120"/>
                <a:cs typeface="+mn-cs"/>
                <a:sym typeface="Symbol" panose="05050102010706020507" pitchFamily="18" charset="2"/>
              </a:rPr>
              <a:t> (E</a:t>
            </a:r>
            <a:r>
              <a:rPr kumimoji="1" lang="en-US" altLang="zh-CN" sz="2400" dirty="0">
                <a:solidFill>
                  <a:srgbClr val="000099"/>
                </a:solidFill>
                <a:latin typeface="+mn-lt"/>
                <a:ea typeface="+mn-ea"/>
                <a:cs typeface="+mn-cs"/>
                <a:sym typeface="Symbol" panose="05050102010706020507" pitchFamily="18" charset="2"/>
              </a:rPr>
              <a:t>*E) </a:t>
            </a:r>
            <a:r>
              <a:rPr kumimoji="1" lang="en-US" altLang="zh-CN" sz="2400" dirty="0">
                <a:solidFill>
                  <a:srgbClr val="000099"/>
                </a:solidFill>
                <a:latin typeface="+mn-lt"/>
                <a:ea typeface="MingLiU" pitchFamily="49" charset="-120"/>
                <a:cs typeface="+mn-cs"/>
                <a:sym typeface="Symbol" panose="05050102010706020507" pitchFamily="18" charset="2"/>
              </a:rPr>
              <a:t>(i*E)</a:t>
            </a:r>
            <a:endParaRPr kumimoji="1" lang="en-US" altLang="zh-CN" sz="2400" dirty="0">
              <a:solidFill>
                <a:srgbClr val="000099"/>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sz="2400" dirty="0">
                <a:solidFill>
                  <a:srgbClr val="000099"/>
                </a:solidFill>
                <a:latin typeface="+mn-lt"/>
                <a:ea typeface="MingLiU" pitchFamily="49" charset="-120"/>
                <a:cs typeface="+mn-cs"/>
                <a:sym typeface="Symbol" panose="05050102010706020507" pitchFamily="18" charset="2"/>
              </a:rPr>
              <a:t>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(i*E+E)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 (i*i+ E)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solidFill>
                  <a:srgbClr val="000099"/>
                </a:solidFill>
                <a:latin typeface="+mn-lt"/>
                <a:ea typeface="MingLiU" pitchFamily="49" charset="-120"/>
                <a:cs typeface="+mn-cs"/>
                <a:sym typeface="Symbol" panose="05050102010706020507" pitchFamily="18" charset="2"/>
              </a:rPr>
              <a:t> (i*i+i)</a:t>
            </a:r>
            <a:r>
              <a:rPr kumimoji="1" lang="en-US" altLang="zh-CN" sz="2400" dirty="0">
                <a:solidFill>
                  <a:srgbClr val="660066"/>
                </a:solidFill>
                <a:latin typeface="+mn-lt"/>
                <a:ea typeface="MingLiU" pitchFamily="49" charset="-120"/>
                <a:cs typeface="+mn-cs"/>
                <a:sym typeface="Symbol" panose="05050102010706020507" pitchFamily="18" charset="2"/>
              </a:rPr>
              <a:t> </a:t>
            </a:r>
            <a:endParaRPr kumimoji="1" lang="en-US" altLang="zh-CN" sz="2400" dirty="0">
              <a:solidFill>
                <a:srgbClr val="660066"/>
              </a:solidFill>
              <a:latin typeface="+mn-lt"/>
              <a:ea typeface="MingLiU" pitchFamily="49" charset="-120"/>
              <a:cs typeface="+mn-cs"/>
              <a:sym typeface="Symbol" panose="05050102010706020507" pitchFamily="18" charset="2"/>
            </a:endParaRPr>
          </a:p>
          <a:p>
            <a:pPr eaLnBrk="1" hangingPunct="1">
              <a:buClrTx/>
              <a:buSzTx/>
              <a:buFontTx/>
              <a:buNone/>
            </a:pPr>
            <a:r>
              <a:rPr kumimoji="1" lang="en-US" altLang="zh-CN" dirty="0">
                <a:latin typeface="+mn-lt"/>
                <a:ea typeface="+mn-ea"/>
                <a:cs typeface="+mn-cs"/>
              </a:rPr>
              <a:t>                 </a:t>
            </a:r>
            <a:r>
              <a:rPr kumimoji="1" lang="en-US" altLang="zh-CN" sz="2400" dirty="0">
                <a:latin typeface="+mn-lt"/>
                <a:ea typeface="+mn-ea"/>
                <a:cs typeface="+mn-cs"/>
              </a:rPr>
              <a:t>E</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                E              )</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E             *            E</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i                        E  +  E</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i        i</a:t>
            </a:r>
            <a:endParaRPr kumimoji="1" lang="en-US" altLang="zh-CN" sz="2400" dirty="0">
              <a:latin typeface="+mn-lt"/>
              <a:ea typeface="+mn-ea"/>
              <a:cs typeface="+mn-cs"/>
            </a:endParaRPr>
          </a:p>
          <a:p>
            <a:pPr eaLnBrk="1" hangingPunct="1">
              <a:buClrTx/>
              <a:buSzTx/>
              <a:buFontTx/>
              <a:buNone/>
            </a:pPr>
            <a:endParaRPr kumimoji="1" lang="en-US" altLang="zh-CN" dirty="0">
              <a:latin typeface="+mn-lt"/>
              <a:ea typeface="+mn-ea"/>
              <a:cs typeface="+mn-cs"/>
            </a:endParaRPr>
          </a:p>
        </p:txBody>
      </p:sp>
      <p:sp>
        <p:nvSpPr>
          <p:cNvPr id="113668" name="Line 5"/>
          <p:cNvSpPr/>
          <p:nvPr/>
        </p:nvSpPr>
        <p:spPr>
          <a:xfrm flipH="1">
            <a:off x="914400" y="2743200"/>
            <a:ext cx="1219200" cy="228600"/>
          </a:xfrm>
          <a:prstGeom prst="line">
            <a:avLst/>
          </a:prstGeom>
          <a:ln w="9525" cap="flat" cmpd="sng">
            <a:solidFill>
              <a:schemeClr val="tx1"/>
            </a:solidFill>
            <a:prstDash val="solid"/>
            <a:round/>
            <a:headEnd type="none" w="med" len="med"/>
            <a:tailEnd type="none" w="med" len="med"/>
          </a:ln>
        </p:spPr>
      </p:sp>
      <p:sp>
        <p:nvSpPr>
          <p:cNvPr id="113669" name="Line 6"/>
          <p:cNvSpPr/>
          <p:nvPr/>
        </p:nvSpPr>
        <p:spPr>
          <a:xfrm>
            <a:off x="2209800" y="2743200"/>
            <a:ext cx="0" cy="228600"/>
          </a:xfrm>
          <a:prstGeom prst="line">
            <a:avLst/>
          </a:prstGeom>
          <a:ln w="9525" cap="flat" cmpd="sng">
            <a:solidFill>
              <a:schemeClr val="tx1"/>
            </a:solidFill>
            <a:prstDash val="solid"/>
            <a:round/>
            <a:headEnd type="none" w="med" len="med"/>
            <a:tailEnd type="none" w="med" len="med"/>
          </a:ln>
        </p:spPr>
      </p:sp>
      <p:sp>
        <p:nvSpPr>
          <p:cNvPr id="113670" name="Line 7"/>
          <p:cNvSpPr/>
          <p:nvPr/>
        </p:nvSpPr>
        <p:spPr>
          <a:xfrm>
            <a:off x="2286000" y="2743200"/>
            <a:ext cx="1066800" cy="228600"/>
          </a:xfrm>
          <a:prstGeom prst="line">
            <a:avLst/>
          </a:prstGeom>
          <a:ln w="9525" cap="flat" cmpd="sng">
            <a:solidFill>
              <a:schemeClr val="tx1"/>
            </a:solidFill>
            <a:prstDash val="solid"/>
            <a:round/>
            <a:headEnd type="none" w="med" len="med"/>
            <a:tailEnd type="none" w="med" len="med"/>
          </a:ln>
        </p:spPr>
      </p:sp>
      <p:sp>
        <p:nvSpPr>
          <p:cNvPr id="113671" name="Line 8"/>
          <p:cNvSpPr/>
          <p:nvPr/>
        </p:nvSpPr>
        <p:spPr>
          <a:xfrm flipH="1">
            <a:off x="1447800" y="3200400"/>
            <a:ext cx="685800" cy="228600"/>
          </a:xfrm>
          <a:prstGeom prst="line">
            <a:avLst/>
          </a:prstGeom>
          <a:ln w="9525" cap="flat" cmpd="sng">
            <a:solidFill>
              <a:schemeClr val="tx1"/>
            </a:solidFill>
            <a:prstDash val="solid"/>
            <a:round/>
            <a:headEnd type="none" w="med" len="med"/>
            <a:tailEnd type="none" w="med" len="med"/>
          </a:ln>
        </p:spPr>
      </p:sp>
      <p:sp>
        <p:nvSpPr>
          <p:cNvPr id="113672" name="Line 9"/>
          <p:cNvSpPr/>
          <p:nvPr/>
        </p:nvSpPr>
        <p:spPr>
          <a:xfrm>
            <a:off x="2209800" y="3200400"/>
            <a:ext cx="0" cy="228600"/>
          </a:xfrm>
          <a:prstGeom prst="line">
            <a:avLst/>
          </a:prstGeom>
          <a:ln w="9525" cap="flat" cmpd="sng">
            <a:solidFill>
              <a:schemeClr val="tx1"/>
            </a:solidFill>
            <a:prstDash val="solid"/>
            <a:round/>
            <a:headEnd type="none" w="med" len="med"/>
            <a:tailEnd type="none" w="med" len="med"/>
          </a:ln>
        </p:spPr>
      </p:sp>
      <p:sp>
        <p:nvSpPr>
          <p:cNvPr id="113673" name="Line 10"/>
          <p:cNvSpPr/>
          <p:nvPr/>
        </p:nvSpPr>
        <p:spPr>
          <a:xfrm>
            <a:off x="2286000" y="3200400"/>
            <a:ext cx="914400" cy="228600"/>
          </a:xfrm>
          <a:prstGeom prst="line">
            <a:avLst/>
          </a:prstGeom>
          <a:ln w="9525" cap="flat" cmpd="sng">
            <a:solidFill>
              <a:schemeClr val="tx1"/>
            </a:solidFill>
            <a:prstDash val="solid"/>
            <a:round/>
            <a:headEnd type="none" w="med" len="med"/>
            <a:tailEnd type="none" w="med" len="med"/>
          </a:ln>
        </p:spPr>
      </p:sp>
      <p:sp>
        <p:nvSpPr>
          <p:cNvPr id="113674" name="Line 12"/>
          <p:cNvSpPr/>
          <p:nvPr/>
        </p:nvSpPr>
        <p:spPr>
          <a:xfrm>
            <a:off x="3276600" y="3657600"/>
            <a:ext cx="0" cy="152400"/>
          </a:xfrm>
          <a:prstGeom prst="line">
            <a:avLst/>
          </a:prstGeom>
          <a:ln w="9525" cap="flat" cmpd="sng">
            <a:solidFill>
              <a:schemeClr val="tx1"/>
            </a:solidFill>
            <a:prstDash val="solid"/>
            <a:round/>
            <a:headEnd type="none" w="med" len="med"/>
            <a:tailEnd type="none" w="med" len="med"/>
          </a:ln>
        </p:spPr>
      </p:sp>
      <p:sp>
        <p:nvSpPr>
          <p:cNvPr id="113675" name="Line 13"/>
          <p:cNvSpPr/>
          <p:nvPr/>
        </p:nvSpPr>
        <p:spPr>
          <a:xfrm>
            <a:off x="1371600" y="3657600"/>
            <a:ext cx="0" cy="152400"/>
          </a:xfrm>
          <a:prstGeom prst="line">
            <a:avLst/>
          </a:prstGeom>
          <a:ln w="9525" cap="flat" cmpd="sng">
            <a:solidFill>
              <a:schemeClr val="tx1"/>
            </a:solidFill>
            <a:prstDash val="solid"/>
            <a:round/>
            <a:headEnd type="none" w="med" len="med"/>
            <a:tailEnd type="none" w="med" len="med"/>
          </a:ln>
        </p:spPr>
      </p:sp>
      <p:sp>
        <p:nvSpPr>
          <p:cNvPr id="113676" name="Line 14"/>
          <p:cNvSpPr/>
          <p:nvPr/>
        </p:nvSpPr>
        <p:spPr>
          <a:xfrm flipH="1">
            <a:off x="990600" y="3657600"/>
            <a:ext cx="304800" cy="152400"/>
          </a:xfrm>
          <a:prstGeom prst="line">
            <a:avLst/>
          </a:prstGeom>
          <a:ln w="9525" cap="flat" cmpd="sng">
            <a:solidFill>
              <a:schemeClr val="tx1"/>
            </a:solidFill>
            <a:prstDash val="solid"/>
            <a:round/>
            <a:headEnd type="none" w="med" len="med"/>
            <a:tailEnd type="none" w="med" len="med"/>
          </a:ln>
        </p:spPr>
      </p:sp>
      <p:sp>
        <p:nvSpPr>
          <p:cNvPr id="113677" name="Line 15"/>
          <p:cNvSpPr/>
          <p:nvPr/>
        </p:nvSpPr>
        <p:spPr>
          <a:xfrm>
            <a:off x="1447800" y="3581400"/>
            <a:ext cx="304800" cy="228600"/>
          </a:xfrm>
          <a:prstGeom prst="line">
            <a:avLst/>
          </a:prstGeom>
          <a:ln w="9525" cap="flat" cmpd="sng">
            <a:solidFill>
              <a:schemeClr val="tx1"/>
            </a:solidFill>
            <a:prstDash val="solid"/>
            <a:round/>
            <a:headEnd type="none" w="med" len="med"/>
            <a:tailEnd type="none" w="med" len="med"/>
          </a:ln>
        </p:spPr>
      </p:sp>
      <p:sp>
        <p:nvSpPr>
          <p:cNvPr id="113678" name="Line 16"/>
          <p:cNvSpPr/>
          <p:nvPr/>
        </p:nvSpPr>
        <p:spPr>
          <a:xfrm>
            <a:off x="838200" y="4114800"/>
            <a:ext cx="0" cy="152400"/>
          </a:xfrm>
          <a:prstGeom prst="line">
            <a:avLst/>
          </a:prstGeom>
          <a:ln w="9525" cap="flat" cmpd="sng">
            <a:solidFill>
              <a:schemeClr val="tx1"/>
            </a:solidFill>
            <a:prstDash val="solid"/>
            <a:round/>
            <a:headEnd type="none" w="med" len="med"/>
            <a:tailEnd type="none" w="med" len="med"/>
          </a:ln>
        </p:spPr>
      </p:sp>
      <p:sp>
        <p:nvSpPr>
          <p:cNvPr id="113679" name="Line 17"/>
          <p:cNvSpPr/>
          <p:nvPr/>
        </p:nvSpPr>
        <p:spPr>
          <a:xfrm>
            <a:off x="1828800" y="4070350"/>
            <a:ext cx="0" cy="152400"/>
          </a:xfrm>
          <a:prstGeom prst="line">
            <a:avLst/>
          </a:prstGeom>
          <a:ln w="9525" cap="flat" cmpd="sng">
            <a:solidFill>
              <a:schemeClr val="tx1"/>
            </a:solidFill>
            <a:prstDash val="solid"/>
            <a:round/>
            <a:headEnd type="none" w="med" len="med"/>
            <a:tailEnd type="none" w="med" len="med"/>
          </a:ln>
        </p:spPr>
      </p:sp>
      <p:sp>
        <p:nvSpPr>
          <p:cNvPr id="113680" name="Line 18"/>
          <p:cNvSpPr/>
          <p:nvPr/>
        </p:nvSpPr>
        <p:spPr>
          <a:xfrm>
            <a:off x="6335713" y="2841625"/>
            <a:ext cx="0" cy="152400"/>
          </a:xfrm>
          <a:prstGeom prst="line">
            <a:avLst/>
          </a:prstGeom>
          <a:ln w="9525" cap="flat" cmpd="sng">
            <a:solidFill>
              <a:schemeClr val="tx1"/>
            </a:solidFill>
            <a:prstDash val="solid"/>
            <a:round/>
            <a:headEnd type="none" w="med" len="med"/>
            <a:tailEnd type="none" w="med" len="med"/>
          </a:ln>
        </p:spPr>
      </p:sp>
      <p:sp>
        <p:nvSpPr>
          <p:cNvPr id="113681" name="Line 19"/>
          <p:cNvSpPr/>
          <p:nvPr/>
        </p:nvSpPr>
        <p:spPr>
          <a:xfrm flipH="1">
            <a:off x="5105400" y="2819400"/>
            <a:ext cx="1143000" cy="228600"/>
          </a:xfrm>
          <a:prstGeom prst="line">
            <a:avLst/>
          </a:prstGeom>
          <a:ln w="9525" cap="flat" cmpd="sng">
            <a:solidFill>
              <a:schemeClr val="tx1"/>
            </a:solidFill>
            <a:prstDash val="solid"/>
            <a:round/>
            <a:headEnd type="none" w="med" len="med"/>
            <a:tailEnd type="none" w="med" len="med"/>
          </a:ln>
        </p:spPr>
      </p:sp>
      <p:sp>
        <p:nvSpPr>
          <p:cNvPr id="113682" name="Line 20"/>
          <p:cNvSpPr/>
          <p:nvPr/>
        </p:nvSpPr>
        <p:spPr>
          <a:xfrm>
            <a:off x="6477000" y="2819400"/>
            <a:ext cx="1066800" cy="228600"/>
          </a:xfrm>
          <a:prstGeom prst="line">
            <a:avLst/>
          </a:prstGeom>
          <a:ln w="9525" cap="flat" cmpd="sng">
            <a:solidFill>
              <a:schemeClr val="tx1"/>
            </a:solidFill>
            <a:prstDash val="solid"/>
            <a:round/>
            <a:headEnd type="none" w="med" len="med"/>
            <a:tailEnd type="none" w="med" len="med"/>
          </a:ln>
        </p:spPr>
      </p:sp>
      <p:sp>
        <p:nvSpPr>
          <p:cNvPr id="113683" name="Line 22"/>
          <p:cNvSpPr/>
          <p:nvPr/>
        </p:nvSpPr>
        <p:spPr>
          <a:xfrm flipH="1">
            <a:off x="5334000" y="3276600"/>
            <a:ext cx="990600" cy="152400"/>
          </a:xfrm>
          <a:prstGeom prst="line">
            <a:avLst/>
          </a:prstGeom>
          <a:ln w="9525" cap="flat" cmpd="sng">
            <a:solidFill>
              <a:schemeClr val="tx1"/>
            </a:solidFill>
            <a:prstDash val="solid"/>
            <a:round/>
            <a:headEnd type="none" w="med" len="med"/>
            <a:tailEnd type="none" w="med" len="med"/>
          </a:ln>
        </p:spPr>
      </p:sp>
      <p:sp>
        <p:nvSpPr>
          <p:cNvPr id="113684" name="Line 23"/>
          <p:cNvSpPr/>
          <p:nvPr/>
        </p:nvSpPr>
        <p:spPr>
          <a:xfrm>
            <a:off x="6400800" y="3276600"/>
            <a:ext cx="0" cy="152400"/>
          </a:xfrm>
          <a:prstGeom prst="line">
            <a:avLst/>
          </a:prstGeom>
          <a:ln w="9525" cap="flat" cmpd="sng">
            <a:solidFill>
              <a:schemeClr val="tx1"/>
            </a:solidFill>
            <a:prstDash val="solid"/>
            <a:round/>
            <a:headEnd type="none" w="med" len="med"/>
            <a:tailEnd type="none" w="med" len="med"/>
          </a:ln>
        </p:spPr>
      </p:sp>
      <p:sp>
        <p:nvSpPr>
          <p:cNvPr id="113685" name="Line 24"/>
          <p:cNvSpPr/>
          <p:nvPr/>
        </p:nvSpPr>
        <p:spPr>
          <a:xfrm>
            <a:off x="6477000" y="3276600"/>
            <a:ext cx="838200" cy="152400"/>
          </a:xfrm>
          <a:prstGeom prst="line">
            <a:avLst/>
          </a:prstGeom>
          <a:ln w="9525" cap="flat" cmpd="sng">
            <a:solidFill>
              <a:schemeClr val="tx1"/>
            </a:solidFill>
            <a:prstDash val="solid"/>
            <a:round/>
            <a:headEnd type="none" w="med" len="med"/>
            <a:tailEnd type="none" w="med" len="med"/>
          </a:ln>
        </p:spPr>
      </p:sp>
      <p:sp>
        <p:nvSpPr>
          <p:cNvPr id="113686" name="Line 25"/>
          <p:cNvSpPr/>
          <p:nvPr/>
        </p:nvSpPr>
        <p:spPr>
          <a:xfrm flipH="1">
            <a:off x="7086600" y="3733800"/>
            <a:ext cx="304800" cy="152400"/>
          </a:xfrm>
          <a:prstGeom prst="line">
            <a:avLst/>
          </a:prstGeom>
          <a:ln w="9525" cap="flat" cmpd="sng">
            <a:solidFill>
              <a:schemeClr val="tx1"/>
            </a:solidFill>
            <a:prstDash val="solid"/>
            <a:round/>
            <a:headEnd type="none" w="med" len="med"/>
            <a:tailEnd type="none" w="med" len="med"/>
          </a:ln>
        </p:spPr>
      </p:sp>
      <p:sp>
        <p:nvSpPr>
          <p:cNvPr id="113687" name="Line 26"/>
          <p:cNvSpPr/>
          <p:nvPr/>
        </p:nvSpPr>
        <p:spPr>
          <a:xfrm>
            <a:off x="7467600" y="3733800"/>
            <a:ext cx="0" cy="152400"/>
          </a:xfrm>
          <a:prstGeom prst="line">
            <a:avLst/>
          </a:prstGeom>
          <a:ln w="9525" cap="flat" cmpd="sng">
            <a:solidFill>
              <a:schemeClr val="tx1"/>
            </a:solidFill>
            <a:prstDash val="solid"/>
            <a:round/>
            <a:headEnd type="none" w="med" len="med"/>
            <a:tailEnd type="none" w="med" len="med"/>
          </a:ln>
        </p:spPr>
      </p:sp>
      <p:sp>
        <p:nvSpPr>
          <p:cNvPr id="113688" name="Line 27"/>
          <p:cNvSpPr/>
          <p:nvPr/>
        </p:nvSpPr>
        <p:spPr>
          <a:xfrm>
            <a:off x="7543800" y="3657600"/>
            <a:ext cx="228600" cy="228600"/>
          </a:xfrm>
          <a:prstGeom prst="line">
            <a:avLst/>
          </a:prstGeom>
          <a:ln w="9525" cap="flat" cmpd="sng">
            <a:solidFill>
              <a:schemeClr val="tx1"/>
            </a:solidFill>
            <a:prstDash val="solid"/>
            <a:round/>
            <a:headEnd type="none" w="med" len="med"/>
            <a:tailEnd type="none" w="med" len="med"/>
          </a:ln>
        </p:spPr>
      </p:sp>
      <p:sp>
        <p:nvSpPr>
          <p:cNvPr id="113689" name="Line 28"/>
          <p:cNvSpPr/>
          <p:nvPr/>
        </p:nvSpPr>
        <p:spPr>
          <a:xfrm>
            <a:off x="5181600" y="3733800"/>
            <a:ext cx="0" cy="152400"/>
          </a:xfrm>
          <a:prstGeom prst="line">
            <a:avLst/>
          </a:prstGeom>
          <a:ln w="9525" cap="flat" cmpd="sng">
            <a:solidFill>
              <a:schemeClr val="tx1"/>
            </a:solidFill>
            <a:prstDash val="solid"/>
            <a:round/>
            <a:headEnd type="none" w="med" len="med"/>
            <a:tailEnd type="none" w="med" len="med"/>
          </a:ln>
        </p:spPr>
      </p:sp>
      <p:sp>
        <p:nvSpPr>
          <p:cNvPr id="113690" name="Line 29"/>
          <p:cNvSpPr/>
          <p:nvPr/>
        </p:nvSpPr>
        <p:spPr>
          <a:xfrm>
            <a:off x="7162800" y="4191000"/>
            <a:ext cx="0" cy="152400"/>
          </a:xfrm>
          <a:prstGeom prst="line">
            <a:avLst/>
          </a:prstGeom>
          <a:ln w="9525" cap="flat" cmpd="sng">
            <a:solidFill>
              <a:schemeClr val="tx1"/>
            </a:solidFill>
            <a:prstDash val="solid"/>
            <a:round/>
            <a:headEnd type="none" w="med" len="med"/>
            <a:tailEnd type="none" w="med" len="med"/>
          </a:ln>
        </p:spPr>
      </p:sp>
      <p:sp>
        <p:nvSpPr>
          <p:cNvPr id="113691" name="Line 30"/>
          <p:cNvSpPr/>
          <p:nvPr/>
        </p:nvSpPr>
        <p:spPr>
          <a:xfrm>
            <a:off x="7772400" y="4191000"/>
            <a:ext cx="0" cy="152400"/>
          </a:xfrm>
          <a:prstGeom prst="line">
            <a:avLst/>
          </a:prstGeom>
          <a:ln w="9525" cap="flat" cmpd="sng">
            <a:solidFill>
              <a:schemeClr val="tx1"/>
            </a:solidFill>
            <a:prstDash val="solid"/>
            <a:round/>
            <a:headEnd type="none" w="med" len="med"/>
            <a:tailEnd type="none" w="med" len="med"/>
          </a:ln>
        </p:spPr>
      </p:sp>
      <p:sp>
        <p:nvSpPr>
          <p:cNvPr id="113692" name="矩形 1"/>
          <p:cNvSpPr/>
          <p:nvPr/>
        </p:nvSpPr>
        <p:spPr>
          <a:xfrm>
            <a:off x="990600" y="5013325"/>
            <a:ext cx="7685088" cy="708025"/>
          </a:xfrm>
          <a:prstGeom prst="rect">
            <a:avLst/>
          </a:prstGeom>
          <a:noFill/>
          <a:ln w="9525">
            <a:noFill/>
          </a:ln>
        </p:spPr>
        <p:txBody>
          <a:bodyPr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文法二义性：同一个文法的某个句子对应两棵不同语法树</a:t>
            </a:r>
            <a:endParaRPr lang="en-US" altLang="zh-CN" sz="2000" dirty="0">
              <a:solidFill>
                <a:srgbClr val="FF0000"/>
              </a:solidFill>
              <a:latin typeface="Times New Roman" panose="02020603050405020304" pitchFamily="18" charset="0"/>
              <a:ea typeface="宋体" panose="02010600030101010101" pitchFamily="2" charset="-122"/>
            </a:endParaRPr>
          </a:p>
          <a:p>
            <a:r>
              <a:rPr lang="zh-CN" altLang="en-US" sz="2000" dirty="0">
                <a:solidFill>
                  <a:srgbClr val="FF0000"/>
                </a:solidFill>
                <a:latin typeface="Times New Roman" panose="02020603050405020304" pitchFamily="18" charset="0"/>
                <a:ea typeface="宋体" panose="02010600030101010101" pitchFamily="2" charset="-122"/>
              </a:rPr>
              <a:t>如何证明？</a:t>
            </a:r>
            <a:endParaRPr lang="zh-CN" altLang="en-US"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p:cNvSpPr>
          <p:nvPr>
            <p:ph type="title"/>
          </p:nvPr>
        </p:nvSpPr>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latin typeface="宋体" panose="02010600030101010101" pitchFamily="2" charset="-122"/>
              </a:rPr>
              <a:t>．</a:t>
            </a:r>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2 </a:t>
            </a:r>
            <a:r>
              <a:rPr lang="zh-CN" altLang="en-US" sz="3200" u="sng" dirty="0">
                <a:solidFill>
                  <a:srgbClr val="FF0000"/>
                </a:solidFill>
              </a:rPr>
              <a:t>语法分析树与二义性</a:t>
            </a:r>
            <a:br>
              <a:rPr lang="zh-CN" altLang="en-US" sz="3200" u="sng" dirty="0">
                <a:solidFill>
                  <a:srgbClr val="FF0000"/>
                </a:solidFill>
              </a:rPr>
            </a:br>
            <a:r>
              <a:rPr lang="en-US" altLang="zh-CN" sz="3200" dirty="0"/>
              <a:t>E</a:t>
            </a:r>
            <a:r>
              <a:rPr lang="en-US" altLang="zh-CN" sz="3200" b="1" dirty="0"/>
              <a:t>→</a:t>
            </a:r>
            <a:r>
              <a:rPr lang="en-US" altLang="zh-CN" sz="3200" dirty="0"/>
              <a:t>E+E</a:t>
            </a:r>
            <a:r>
              <a:rPr lang="en-US" altLang="zh-CN" sz="3200" b="1" dirty="0"/>
              <a:t>|</a:t>
            </a:r>
            <a:r>
              <a:rPr lang="en-US" altLang="zh-CN" sz="3200" dirty="0"/>
              <a:t> E*E </a:t>
            </a:r>
            <a:r>
              <a:rPr lang="en-US" altLang="zh-CN" sz="3200" b="1" dirty="0"/>
              <a:t>|</a:t>
            </a:r>
            <a:r>
              <a:rPr lang="en-US" altLang="zh-CN" sz="3200" dirty="0"/>
              <a:t>(E) </a:t>
            </a:r>
            <a:r>
              <a:rPr lang="en-US" altLang="zh-CN" sz="3200" b="1" dirty="0"/>
              <a:t>| </a:t>
            </a:r>
            <a:r>
              <a:rPr lang="en-US" altLang="zh-CN" sz="3200" dirty="0"/>
              <a:t>i      </a:t>
            </a:r>
            <a:r>
              <a:rPr lang="zh-CN" altLang="en-US" sz="2400" b="1" dirty="0">
                <a:solidFill>
                  <a:srgbClr val="FF0000"/>
                </a:solidFill>
              </a:rPr>
              <a:t>如何去二义性</a:t>
            </a:r>
            <a:r>
              <a:rPr lang="en-US" altLang="zh-CN" sz="2400" b="1" dirty="0">
                <a:solidFill>
                  <a:srgbClr val="FF0000"/>
                </a:solidFill>
              </a:rPr>
              <a:t>?</a:t>
            </a:r>
            <a:endParaRPr lang="zh-CN" altLang="en-US" sz="2400" b="1" dirty="0">
              <a:solidFill>
                <a:srgbClr val="FF0000"/>
              </a:solidFill>
            </a:endParaRPr>
          </a:p>
        </p:txBody>
      </p:sp>
      <p:sp>
        <p:nvSpPr>
          <p:cNvPr id="115714" name="Rectangle 3"/>
          <p:cNvSpPr>
            <a:spLocks noGrp="1"/>
          </p:cNvSpPr>
          <p:nvPr>
            <p:ph sz="half" idx="1"/>
          </p:nvPr>
        </p:nvSpPr>
        <p:spPr/>
        <p:txBody>
          <a:bodyPr vert="horz" wrap="square" lIns="91440" tIns="45720" rIns="91440" bIns="45720" anchor="t" anchorCtr="0"/>
          <a:p>
            <a:pPr eaLnBrk="1" hangingPunct="1">
              <a:buClrTx/>
              <a:buSzTx/>
              <a:buFontTx/>
              <a:buNone/>
            </a:pPr>
            <a:r>
              <a:rPr kumimoji="1" lang="en-US" altLang="zh-CN" sz="2400" dirty="0">
                <a:solidFill>
                  <a:srgbClr val="000099"/>
                </a:solidFill>
                <a:latin typeface="+mn-lt"/>
                <a:ea typeface="+mn-ea"/>
                <a:cs typeface="+mn-cs"/>
              </a:rPr>
              <a:t>*</a:t>
            </a:r>
            <a:r>
              <a:rPr kumimoji="1" lang="zh-CN" altLang="en-US" sz="2400" dirty="0">
                <a:solidFill>
                  <a:srgbClr val="000099"/>
                </a:solidFill>
                <a:latin typeface="+mn-lt"/>
                <a:ea typeface="+mn-ea"/>
                <a:cs typeface="+mn-cs"/>
              </a:rPr>
              <a:t>算符优先 ＋ </a:t>
            </a:r>
            <a:r>
              <a:rPr kumimoji="1" lang="en-US" altLang="zh-CN" sz="2400" dirty="0">
                <a:solidFill>
                  <a:srgbClr val="000099"/>
                </a:solidFill>
                <a:latin typeface="+mn-lt"/>
                <a:ea typeface="+mn-ea"/>
                <a:cs typeface="+mn-cs"/>
              </a:rPr>
              <a:t>(</a:t>
            </a:r>
            <a:r>
              <a:rPr kumimoji="1" lang="zh-CN" altLang="en-US" sz="2400" dirty="0">
                <a:solidFill>
                  <a:srgbClr val="000099"/>
                </a:solidFill>
                <a:latin typeface="+mn-lt"/>
                <a:ea typeface="+mn-ea"/>
                <a:cs typeface="+mn-cs"/>
              </a:rPr>
              <a:t>左）结合规则</a:t>
            </a:r>
            <a:r>
              <a:rPr kumimoji="1" lang="zh-CN" altLang="en-US" sz="2400" dirty="0">
                <a:latin typeface="+mn-lt"/>
                <a:ea typeface="+mn-ea"/>
                <a:cs typeface="+mn-cs"/>
              </a:rPr>
              <a:t>：</a:t>
            </a:r>
            <a:endParaRPr kumimoji="1" lang="zh-CN" altLang="en-US" sz="2400" dirty="0">
              <a:latin typeface="+mn-lt"/>
              <a:ea typeface="+mn-ea"/>
              <a:cs typeface="+mn-cs"/>
            </a:endParaRPr>
          </a:p>
          <a:p>
            <a:pPr algn="ctr" eaLnBrk="1" hangingPunct="1">
              <a:buClrTx/>
              <a:buSzTx/>
              <a:buFontTx/>
              <a:buNone/>
            </a:pPr>
            <a:r>
              <a:rPr kumimoji="1" lang="zh-CN" altLang="en-US" sz="2400" dirty="0">
                <a:latin typeface="+mn-lt"/>
                <a:ea typeface="+mn-ea"/>
                <a:cs typeface="+mn-cs"/>
              </a:rPr>
              <a:t> </a:t>
            </a:r>
            <a:r>
              <a:rPr kumimoji="1" lang="en-US" altLang="zh-CN" sz="2400" dirty="0">
                <a:latin typeface="+mn-lt"/>
                <a:ea typeface="+mn-ea"/>
                <a:cs typeface="+mn-cs"/>
              </a:rPr>
              <a:t>E </a:t>
            </a:r>
            <a:r>
              <a:rPr kumimoji="1" lang="en-US" altLang="zh-CN" sz="2400" b="1" dirty="0">
                <a:latin typeface="+mn-lt"/>
                <a:ea typeface="+mn-ea"/>
                <a:cs typeface="+mn-cs"/>
              </a:rPr>
              <a:t>→</a:t>
            </a:r>
            <a:r>
              <a:rPr kumimoji="1" lang="en-US" altLang="zh-CN" sz="2400" dirty="0">
                <a:latin typeface="+mn-lt"/>
                <a:ea typeface="+mn-ea"/>
                <a:cs typeface="+mn-cs"/>
              </a:rPr>
              <a:t>T </a:t>
            </a:r>
            <a:r>
              <a:rPr kumimoji="1" lang="en-US" altLang="zh-CN" sz="2400" b="1" dirty="0">
                <a:latin typeface="+mn-lt"/>
                <a:ea typeface="+mn-ea"/>
                <a:cs typeface="+mn-cs"/>
              </a:rPr>
              <a:t>| </a:t>
            </a:r>
            <a:r>
              <a:rPr kumimoji="1" lang="en-US" altLang="zh-CN" sz="2400" dirty="0">
                <a:solidFill>
                  <a:srgbClr val="FF0000"/>
                </a:solidFill>
                <a:latin typeface="+mn-lt"/>
                <a:ea typeface="+mn-ea"/>
                <a:cs typeface="+mn-cs"/>
              </a:rPr>
              <a:t>E+T</a:t>
            </a:r>
            <a:r>
              <a:rPr kumimoji="1" lang="en-US" altLang="zh-CN" sz="2400" dirty="0">
                <a:latin typeface="+mn-lt"/>
                <a:ea typeface="+mn-ea"/>
                <a:cs typeface="+mn-cs"/>
              </a:rPr>
              <a:t>     E:Expression</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T </a:t>
            </a:r>
            <a:r>
              <a:rPr kumimoji="1" lang="en-US" altLang="zh-CN" sz="2400" b="1" dirty="0">
                <a:latin typeface="+mn-lt"/>
                <a:ea typeface="+mn-ea"/>
                <a:cs typeface="+mn-cs"/>
              </a:rPr>
              <a:t>→</a:t>
            </a:r>
            <a:r>
              <a:rPr kumimoji="1" lang="en-US" altLang="zh-CN" sz="2400" dirty="0">
                <a:latin typeface="+mn-lt"/>
                <a:ea typeface="+mn-ea"/>
                <a:cs typeface="+mn-cs"/>
              </a:rPr>
              <a:t>F</a:t>
            </a:r>
            <a:r>
              <a:rPr kumimoji="1" lang="en-US" altLang="zh-CN" sz="2400" b="1" dirty="0">
                <a:latin typeface="+mn-lt"/>
                <a:ea typeface="+mn-ea"/>
                <a:cs typeface="+mn-cs"/>
              </a:rPr>
              <a:t> | </a:t>
            </a:r>
            <a:r>
              <a:rPr kumimoji="1" lang="en-US" altLang="zh-CN" sz="2400" dirty="0">
                <a:solidFill>
                  <a:srgbClr val="FF0000"/>
                </a:solidFill>
                <a:latin typeface="+mn-lt"/>
                <a:ea typeface="+mn-ea"/>
                <a:cs typeface="+mn-cs"/>
              </a:rPr>
              <a:t>T*F</a:t>
            </a:r>
            <a:r>
              <a:rPr kumimoji="1" lang="en-US" altLang="zh-CN" sz="2400" dirty="0">
                <a:latin typeface="+mn-lt"/>
                <a:ea typeface="+mn-ea"/>
                <a:cs typeface="+mn-cs"/>
              </a:rPr>
              <a:t>      T:Term </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F </a:t>
            </a:r>
            <a:r>
              <a:rPr kumimoji="1" lang="en-US" altLang="zh-CN" sz="2400" b="1" dirty="0">
                <a:latin typeface="+mn-lt"/>
                <a:ea typeface="+mn-ea"/>
                <a:cs typeface="+mn-cs"/>
              </a:rPr>
              <a:t>→(</a:t>
            </a:r>
            <a:r>
              <a:rPr kumimoji="1" lang="en-US" altLang="zh-CN" sz="2400" dirty="0">
                <a:latin typeface="+mn-lt"/>
                <a:ea typeface="+mn-ea"/>
                <a:cs typeface="+mn-cs"/>
              </a:rPr>
              <a:t>E)</a:t>
            </a:r>
            <a:r>
              <a:rPr kumimoji="1" lang="en-US" altLang="zh-CN" sz="2400" b="1" dirty="0">
                <a:latin typeface="+mn-lt"/>
                <a:ea typeface="+mn-ea"/>
                <a:cs typeface="+mn-cs"/>
              </a:rPr>
              <a:t> | </a:t>
            </a:r>
            <a:r>
              <a:rPr kumimoji="1" lang="en-US" altLang="zh-CN" sz="2400" dirty="0">
                <a:latin typeface="+mn-lt"/>
                <a:ea typeface="+mn-ea"/>
                <a:cs typeface="+mn-cs"/>
              </a:rPr>
              <a:t>i         F:Factor</a:t>
            </a:r>
            <a:endParaRPr kumimoji="1" lang="en-US" altLang="zh-CN" sz="2400" dirty="0">
              <a:latin typeface="+mn-lt"/>
              <a:ea typeface="+mn-ea"/>
              <a:cs typeface="+mn-cs"/>
            </a:endParaRPr>
          </a:p>
          <a:p>
            <a:pPr eaLnBrk="1" hangingPunct="1">
              <a:buClrTx/>
              <a:buSzTx/>
              <a:buFontTx/>
              <a:buNone/>
            </a:pP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E </a:t>
            </a:r>
            <a:r>
              <a:rPr kumimoji="1" lang="en-US" altLang="zh-CN" sz="2000" dirty="0">
                <a:solidFill>
                  <a:srgbClr val="000099"/>
                </a:solidFill>
                <a:latin typeface="+mn-lt"/>
                <a:ea typeface="MingLiU" pitchFamily="49" charset="-120"/>
                <a:cs typeface="+mn-cs"/>
                <a:sym typeface="Symbol" panose="05050102010706020507" pitchFamily="18" charset="2"/>
              </a:rPr>
              <a:t></a:t>
            </a:r>
            <a:r>
              <a:rPr kumimoji="1" lang="en-US" altLang="zh-CN" sz="2400" dirty="0">
                <a:latin typeface="+mn-lt"/>
                <a:ea typeface="+mn-ea"/>
                <a:cs typeface="+mn-cs"/>
              </a:rPr>
              <a:t> 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F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b="1" dirty="0">
                <a:latin typeface="+mn-lt"/>
                <a:ea typeface="+mn-ea"/>
                <a:cs typeface="+mn-cs"/>
              </a:rPr>
              <a:t>(</a:t>
            </a:r>
            <a:r>
              <a:rPr kumimoji="1" lang="en-US" altLang="zh-CN" sz="2400" dirty="0">
                <a:latin typeface="+mn-lt"/>
                <a:ea typeface="+mn-ea"/>
                <a:cs typeface="+mn-cs"/>
              </a:rPr>
              <a:t>E)</a:t>
            </a:r>
            <a:r>
              <a:rPr kumimoji="1" lang="en-US" altLang="zh-CN" sz="2400" b="1" dirty="0">
                <a:latin typeface="+mn-lt"/>
                <a:ea typeface="+mn-ea"/>
                <a:cs typeface="+mn-cs"/>
              </a:rPr>
              <a: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E+T)</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T+T)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T*F+T) </a:t>
            </a:r>
            <a:endParaRPr kumimoji="1" lang="en-US" altLang="zh-CN" sz="2400" dirty="0">
              <a:latin typeface="+mn-lt"/>
              <a:ea typeface="+mn-ea"/>
              <a:cs typeface="+mn-cs"/>
            </a:endParaRPr>
          </a:p>
          <a:p>
            <a:pPr eaLnBrk="1" hangingPunct="1">
              <a:buClrTx/>
              <a:buSzTx/>
              <a:buFontTx/>
              <a:buNone/>
            </a:pPr>
            <a:r>
              <a:rPr kumimoji="1" lang="en-US" altLang="zh-CN" sz="2000" dirty="0">
                <a:solidFill>
                  <a:srgbClr val="000099"/>
                </a:solidFill>
                <a:latin typeface="+mn-lt"/>
                <a:ea typeface="MingLiU" pitchFamily="49" charset="-120"/>
                <a:cs typeface="+mn-cs"/>
                <a:sym typeface="Symbol" panose="05050102010706020507" pitchFamily="18" charset="2"/>
              </a:rPr>
              <a:t>      (</a:t>
            </a:r>
            <a:r>
              <a:rPr kumimoji="1" lang="en-US" altLang="zh-CN" sz="2400" dirty="0">
                <a:latin typeface="+mn-lt"/>
                <a:ea typeface="+mn-ea"/>
                <a:cs typeface="+mn-cs"/>
              </a:rPr>
              <a:t>F*F+T)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i*F+T) </a:t>
            </a:r>
            <a:endParaRPr kumimoji="1" lang="en-US" altLang="zh-CN" sz="2400" dirty="0">
              <a:latin typeface="+mn-lt"/>
              <a:ea typeface="+mn-ea"/>
              <a:cs typeface="+mn-cs"/>
            </a:endParaRPr>
          </a:p>
          <a:p>
            <a:pPr eaLnBrk="1" hangingPunct="1">
              <a:buClrTx/>
              <a:buSzTx/>
              <a:buFontTx/>
              <a:buNone/>
            </a:pPr>
            <a:r>
              <a:rPr kumimoji="1" lang="en-US" altLang="zh-CN" sz="2400" dirty="0">
                <a:latin typeface="+mn-lt"/>
                <a:ea typeface="+mn-ea"/>
                <a:cs typeface="+mn-cs"/>
              </a:rPr>
              <a: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i*i+T) </a:t>
            </a:r>
            <a:r>
              <a:rPr kumimoji="1" lang="en-US" altLang="zh-CN" sz="2000" dirty="0">
                <a:solidFill>
                  <a:srgbClr val="000099"/>
                </a:solidFill>
                <a:latin typeface="+mn-lt"/>
                <a:ea typeface="MingLiU" pitchFamily="49" charset="-120"/>
                <a:cs typeface="+mn-cs"/>
                <a:sym typeface="Symbol" panose="05050102010706020507" pitchFamily="18" charset="2"/>
              </a:rPr>
              <a:t> (</a:t>
            </a:r>
            <a:r>
              <a:rPr kumimoji="1" lang="en-US" altLang="zh-CN" sz="2400" dirty="0">
                <a:latin typeface="+mn-lt"/>
                <a:ea typeface="+mn-ea"/>
                <a:cs typeface="+mn-cs"/>
              </a:rPr>
              <a:t>i*i+i) </a:t>
            </a:r>
            <a:endParaRPr kumimoji="1" lang="en-US" altLang="zh-CN" sz="2400" dirty="0">
              <a:latin typeface="+mn-lt"/>
              <a:ea typeface="+mn-ea"/>
              <a:cs typeface="+mn-cs"/>
            </a:endParaRPr>
          </a:p>
        </p:txBody>
      </p:sp>
      <p:sp>
        <p:nvSpPr>
          <p:cNvPr id="115715" name="Rectangle 4"/>
          <p:cNvSpPr>
            <a:spLocks noGrp="1"/>
          </p:cNvSpPr>
          <p:nvPr>
            <p:ph sz="half" idx="2"/>
          </p:nvPr>
        </p:nvSpPr>
        <p:spPr/>
        <p:txBody>
          <a:bodyPr vert="horz" wrap="square" lIns="91440" tIns="45720" rIns="91440" bIns="45720" anchor="t" anchorCtr="0"/>
          <a:p>
            <a:pPr eaLnBrk="1" hangingPunct="1">
              <a:buClrTx/>
              <a:buSzTx/>
              <a:buFontTx/>
              <a:buNone/>
            </a:pPr>
            <a:r>
              <a:rPr kumimoji="1" lang="en-US" altLang="zh-CN" dirty="0">
                <a:latin typeface="+mn-lt"/>
                <a:ea typeface="+mn-ea"/>
                <a:cs typeface="+mn-cs"/>
              </a:rPr>
              <a:t>     </a:t>
            </a:r>
            <a:r>
              <a:rPr kumimoji="1" lang="en-US" altLang="zh-CN" sz="2000" dirty="0">
                <a:latin typeface="+mn-lt"/>
                <a:ea typeface="+mn-ea"/>
                <a:cs typeface="+mn-cs"/>
              </a:rPr>
              <a:t>            </a:t>
            </a:r>
            <a:r>
              <a:rPr kumimoji="1" lang="zh-CN" altLang="en-US" sz="2000" dirty="0">
                <a:latin typeface="+mn-lt"/>
                <a:ea typeface="+mn-ea"/>
                <a:cs typeface="+mn-cs"/>
              </a:rPr>
              <a:t>表达式</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项</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因子</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         表达式             ）</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表达式       ＋          项</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项                        因子</a:t>
            </a:r>
            <a:endParaRPr kumimoji="1" lang="zh-CN" altLang="en-US" sz="2000" dirty="0">
              <a:latin typeface="+mn-lt"/>
              <a:ea typeface="+mn-ea"/>
              <a:cs typeface="+mn-cs"/>
            </a:endParaRPr>
          </a:p>
          <a:p>
            <a:pPr eaLnBrk="1" hangingPunct="1">
              <a:buClrTx/>
              <a:buSzTx/>
              <a:buFontTx/>
              <a:buNone/>
            </a:pPr>
            <a:r>
              <a:rPr kumimoji="1" lang="zh-CN" altLang="en-US" sz="2000" dirty="0">
                <a:latin typeface="+mn-lt"/>
                <a:ea typeface="+mn-ea"/>
                <a:cs typeface="+mn-cs"/>
              </a:rPr>
              <a:t> 项    *     因子               </a:t>
            </a:r>
            <a:r>
              <a:rPr kumimoji="1" lang="en-US" altLang="zh-CN" sz="2000" dirty="0">
                <a:latin typeface="+mn-lt"/>
                <a:ea typeface="+mn-ea"/>
                <a:cs typeface="+mn-cs"/>
              </a:rPr>
              <a:t>i</a:t>
            </a:r>
            <a:endParaRPr kumimoji="1" lang="en-US" altLang="zh-CN" sz="2000" dirty="0">
              <a:latin typeface="+mn-lt"/>
              <a:ea typeface="+mn-ea"/>
              <a:cs typeface="+mn-cs"/>
            </a:endParaRPr>
          </a:p>
          <a:p>
            <a:pPr eaLnBrk="1" hangingPunct="1">
              <a:buClrTx/>
              <a:buSzTx/>
              <a:buFontTx/>
              <a:buNone/>
            </a:pPr>
            <a:r>
              <a:rPr kumimoji="1" lang="zh-CN" altLang="en-US" sz="2000" dirty="0">
                <a:latin typeface="+mn-lt"/>
                <a:ea typeface="+mn-ea"/>
                <a:cs typeface="+mn-cs"/>
              </a:rPr>
              <a:t>因子           </a:t>
            </a:r>
            <a:r>
              <a:rPr kumimoji="1" lang="en-US" altLang="zh-CN" sz="2000" dirty="0">
                <a:latin typeface="+mn-lt"/>
                <a:ea typeface="+mn-ea"/>
                <a:cs typeface="+mn-cs"/>
              </a:rPr>
              <a:t>i</a:t>
            </a:r>
            <a:endParaRPr kumimoji="1" lang="en-US" altLang="zh-CN" sz="2000" dirty="0">
              <a:latin typeface="+mn-lt"/>
              <a:ea typeface="+mn-ea"/>
              <a:cs typeface="+mn-cs"/>
            </a:endParaRPr>
          </a:p>
          <a:p>
            <a:pPr eaLnBrk="1" hangingPunct="1">
              <a:buClrTx/>
              <a:buSzTx/>
              <a:buFontTx/>
              <a:buNone/>
            </a:pPr>
            <a:r>
              <a:rPr kumimoji="1" lang="en-US" altLang="zh-CN" sz="2000" dirty="0">
                <a:latin typeface="+mn-lt"/>
                <a:ea typeface="+mn-ea"/>
                <a:cs typeface="+mn-cs"/>
              </a:rPr>
              <a:t>   i</a:t>
            </a:r>
            <a:endParaRPr kumimoji="1" lang="en-US" altLang="zh-CN" sz="2000" dirty="0">
              <a:latin typeface="+mn-lt"/>
              <a:ea typeface="+mn-ea"/>
              <a:cs typeface="+mn-cs"/>
            </a:endParaRPr>
          </a:p>
          <a:p>
            <a:pPr eaLnBrk="1" hangingPunct="1">
              <a:buClrTx/>
              <a:buSzTx/>
              <a:buFontTx/>
              <a:buNone/>
            </a:pPr>
            <a:endParaRPr kumimoji="1" lang="en-US" altLang="zh-CN" sz="2000" dirty="0">
              <a:latin typeface="+mn-lt"/>
              <a:ea typeface="+mn-ea"/>
              <a:cs typeface="+mn-cs"/>
            </a:endParaRPr>
          </a:p>
        </p:txBody>
      </p:sp>
      <p:sp>
        <p:nvSpPr>
          <p:cNvPr id="115716" name="Line 6"/>
          <p:cNvSpPr/>
          <p:nvPr/>
        </p:nvSpPr>
        <p:spPr>
          <a:xfrm>
            <a:off x="6324600" y="2384425"/>
            <a:ext cx="0" cy="152400"/>
          </a:xfrm>
          <a:prstGeom prst="line">
            <a:avLst/>
          </a:prstGeom>
          <a:ln w="9525" cap="flat" cmpd="sng">
            <a:solidFill>
              <a:schemeClr val="tx1"/>
            </a:solidFill>
            <a:prstDash val="solid"/>
            <a:round/>
            <a:headEnd type="none" w="med" len="med"/>
            <a:tailEnd type="none" w="med" len="med"/>
          </a:ln>
        </p:spPr>
      </p:sp>
      <p:sp>
        <p:nvSpPr>
          <p:cNvPr id="115717" name="Line 7"/>
          <p:cNvSpPr/>
          <p:nvPr/>
        </p:nvSpPr>
        <p:spPr>
          <a:xfrm>
            <a:off x="6324600" y="2743200"/>
            <a:ext cx="0" cy="152400"/>
          </a:xfrm>
          <a:prstGeom prst="line">
            <a:avLst/>
          </a:prstGeom>
          <a:ln w="9525" cap="flat" cmpd="sng">
            <a:solidFill>
              <a:schemeClr val="tx1"/>
            </a:solidFill>
            <a:prstDash val="solid"/>
            <a:round/>
            <a:headEnd type="none" w="med" len="med"/>
            <a:tailEnd type="none" w="med" len="med"/>
          </a:ln>
        </p:spPr>
      </p:sp>
      <p:sp>
        <p:nvSpPr>
          <p:cNvPr id="115718" name="Line 8"/>
          <p:cNvSpPr/>
          <p:nvPr/>
        </p:nvSpPr>
        <p:spPr>
          <a:xfrm>
            <a:off x="6335713" y="3124200"/>
            <a:ext cx="0" cy="152400"/>
          </a:xfrm>
          <a:prstGeom prst="line">
            <a:avLst/>
          </a:prstGeom>
          <a:ln w="9525" cap="flat" cmpd="sng">
            <a:solidFill>
              <a:schemeClr val="tx1"/>
            </a:solidFill>
            <a:prstDash val="solid"/>
            <a:round/>
            <a:headEnd type="none" w="med" len="med"/>
            <a:tailEnd type="none" w="med" len="med"/>
          </a:ln>
        </p:spPr>
      </p:sp>
      <p:sp>
        <p:nvSpPr>
          <p:cNvPr id="115719" name="Line 9"/>
          <p:cNvSpPr/>
          <p:nvPr/>
        </p:nvSpPr>
        <p:spPr>
          <a:xfrm>
            <a:off x="6324600" y="3505200"/>
            <a:ext cx="0" cy="152400"/>
          </a:xfrm>
          <a:prstGeom prst="line">
            <a:avLst/>
          </a:prstGeom>
          <a:ln w="9525" cap="flat" cmpd="sng">
            <a:solidFill>
              <a:schemeClr val="tx1"/>
            </a:solidFill>
            <a:prstDash val="solid"/>
            <a:round/>
            <a:headEnd type="none" w="med" len="med"/>
            <a:tailEnd type="none" w="med" len="med"/>
          </a:ln>
        </p:spPr>
      </p:sp>
      <p:sp>
        <p:nvSpPr>
          <p:cNvPr id="115720" name="Line 10"/>
          <p:cNvSpPr/>
          <p:nvPr/>
        </p:nvSpPr>
        <p:spPr>
          <a:xfrm>
            <a:off x="5322888" y="4213225"/>
            <a:ext cx="0" cy="152400"/>
          </a:xfrm>
          <a:prstGeom prst="line">
            <a:avLst/>
          </a:prstGeom>
          <a:ln w="9525" cap="flat" cmpd="sng">
            <a:solidFill>
              <a:schemeClr val="tx1"/>
            </a:solidFill>
            <a:prstDash val="solid"/>
            <a:round/>
            <a:headEnd type="none" w="med" len="med"/>
            <a:tailEnd type="none" w="med" len="med"/>
          </a:ln>
        </p:spPr>
      </p:sp>
      <p:sp>
        <p:nvSpPr>
          <p:cNvPr id="115721" name="Line 11"/>
          <p:cNvSpPr/>
          <p:nvPr/>
        </p:nvSpPr>
        <p:spPr>
          <a:xfrm>
            <a:off x="5334000" y="3886200"/>
            <a:ext cx="0" cy="152400"/>
          </a:xfrm>
          <a:prstGeom prst="line">
            <a:avLst/>
          </a:prstGeom>
          <a:ln w="9525" cap="flat" cmpd="sng">
            <a:solidFill>
              <a:schemeClr val="tx1"/>
            </a:solidFill>
            <a:prstDash val="solid"/>
            <a:round/>
            <a:headEnd type="none" w="med" len="med"/>
            <a:tailEnd type="none" w="med" len="med"/>
          </a:ln>
        </p:spPr>
      </p:sp>
      <p:sp>
        <p:nvSpPr>
          <p:cNvPr id="115722" name="Line 12"/>
          <p:cNvSpPr/>
          <p:nvPr/>
        </p:nvSpPr>
        <p:spPr>
          <a:xfrm>
            <a:off x="7239000" y="3886200"/>
            <a:ext cx="0" cy="152400"/>
          </a:xfrm>
          <a:prstGeom prst="line">
            <a:avLst/>
          </a:prstGeom>
          <a:ln w="9525" cap="flat" cmpd="sng">
            <a:solidFill>
              <a:schemeClr val="tx1"/>
            </a:solidFill>
            <a:prstDash val="solid"/>
            <a:round/>
            <a:headEnd type="none" w="med" len="med"/>
            <a:tailEnd type="none" w="med" len="med"/>
          </a:ln>
        </p:spPr>
      </p:sp>
      <p:sp>
        <p:nvSpPr>
          <p:cNvPr id="115723" name="Line 13"/>
          <p:cNvSpPr/>
          <p:nvPr/>
        </p:nvSpPr>
        <p:spPr>
          <a:xfrm>
            <a:off x="5997575" y="4565650"/>
            <a:ext cx="0" cy="152400"/>
          </a:xfrm>
          <a:prstGeom prst="line">
            <a:avLst/>
          </a:prstGeom>
          <a:ln w="9525" cap="flat" cmpd="sng">
            <a:solidFill>
              <a:schemeClr val="tx1"/>
            </a:solidFill>
            <a:prstDash val="solid"/>
            <a:round/>
            <a:headEnd type="none" w="med" len="med"/>
            <a:tailEnd type="none" w="med" len="med"/>
          </a:ln>
        </p:spPr>
      </p:sp>
      <p:sp>
        <p:nvSpPr>
          <p:cNvPr id="115724" name="Line 14"/>
          <p:cNvSpPr/>
          <p:nvPr/>
        </p:nvSpPr>
        <p:spPr>
          <a:xfrm>
            <a:off x="7239000" y="4191000"/>
            <a:ext cx="0" cy="152400"/>
          </a:xfrm>
          <a:prstGeom prst="line">
            <a:avLst/>
          </a:prstGeom>
          <a:ln w="9525" cap="flat" cmpd="sng">
            <a:solidFill>
              <a:schemeClr val="tx1"/>
            </a:solidFill>
            <a:prstDash val="solid"/>
            <a:round/>
            <a:headEnd type="none" w="med" len="med"/>
            <a:tailEnd type="none" w="med" len="med"/>
          </a:ln>
        </p:spPr>
      </p:sp>
      <p:sp>
        <p:nvSpPr>
          <p:cNvPr id="115725" name="Line 15"/>
          <p:cNvSpPr/>
          <p:nvPr/>
        </p:nvSpPr>
        <p:spPr>
          <a:xfrm>
            <a:off x="4978400" y="4616450"/>
            <a:ext cx="0" cy="152400"/>
          </a:xfrm>
          <a:prstGeom prst="line">
            <a:avLst/>
          </a:prstGeom>
          <a:ln w="9525" cap="flat" cmpd="sng">
            <a:solidFill>
              <a:schemeClr val="tx1"/>
            </a:solidFill>
            <a:prstDash val="solid"/>
            <a:round/>
            <a:headEnd type="none" w="med" len="med"/>
            <a:tailEnd type="none" w="med" len="med"/>
          </a:ln>
        </p:spPr>
      </p:sp>
      <p:sp>
        <p:nvSpPr>
          <p:cNvPr id="115726" name="Line 16"/>
          <p:cNvSpPr/>
          <p:nvPr/>
        </p:nvSpPr>
        <p:spPr>
          <a:xfrm>
            <a:off x="4953000" y="4953000"/>
            <a:ext cx="0" cy="152400"/>
          </a:xfrm>
          <a:prstGeom prst="line">
            <a:avLst/>
          </a:prstGeom>
          <a:ln w="9525" cap="flat" cmpd="sng">
            <a:solidFill>
              <a:schemeClr val="tx1"/>
            </a:solidFill>
            <a:prstDash val="solid"/>
            <a:round/>
            <a:headEnd type="none" w="med" len="med"/>
            <a:tailEnd type="none" w="med" len="med"/>
          </a:ln>
        </p:spPr>
      </p:sp>
      <p:sp>
        <p:nvSpPr>
          <p:cNvPr id="115727" name="Line 17"/>
          <p:cNvSpPr/>
          <p:nvPr/>
        </p:nvSpPr>
        <p:spPr>
          <a:xfrm flipH="1">
            <a:off x="5365750" y="3048000"/>
            <a:ext cx="685800" cy="228600"/>
          </a:xfrm>
          <a:prstGeom prst="line">
            <a:avLst/>
          </a:prstGeom>
          <a:ln w="9525" cap="flat" cmpd="sng">
            <a:solidFill>
              <a:schemeClr val="tx1"/>
            </a:solidFill>
            <a:prstDash val="solid"/>
            <a:round/>
            <a:headEnd type="none" w="med" len="med"/>
            <a:tailEnd type="none" w="med" len="med"/>
          </a:ln>
        </p:spPr>
      </p:sp>
      <p:sp>
        <p:nvSpPr>
          <p:cNvPr id="115728" name="Line 18"/>
          <p:cNvSpPr/>
          <p:nvPr/>
        </p:nvSpPr>
        <p:spPr>
          <a:xfrm>
            <a:off x="6629400" y="3048000"/>
            <a:ext cx="838200" cy="228600"/>
          </a:xfrm>
          <a:prstGeom prst="line">
            <a:avLst/>
          </a:prstGeom>
          <a:ln w="9525" cap="flat" cmpd="sng">
            <a:solidFill>
              <a:schemeClr val="tx1"/>
            </a:solidFill>
            <a:prstDash val="solid"/>
            <a:round/>
            <a:headEnd type="none" w="med" len="med"/>
            <a:tailEnd type="none" w="med" len="med"/>
          </a:ln>
        </p:spPr>
      </p:sp>
      <p:sp>
        <p:nvSpPr>
          <p:cNvPr id="115729" name="Line 19"/>
          <p:cNvSpPr/>
          <p:nvPr/>
        </p:nvSpPr>
        <p:spPr>
          <a:xfrm flipH="1">
            <a:off x="5410200" y="3429000"/>
            <a:ext cx="457200" cy="228600"/>
          </a:xfrm>
          <a:prstGeom prst="line">
            <a:avLst/>
          </a:prstGeom>
          <a:ln w="9525" cap="flat" cmpd="sng">
            <a:solidFill>
              <a:schemeClr val="tx1"/>
            </a:solidFill>
            <a:prstDash val="solid"/>
            <a:round/>
            <a:headEnd type="none" w="med" len="med"/>
            <a:tailEnd type="none" w="med" len="med"/>
          </a:ln>
        </p:spPr>
      </p:sp>
      <p:sp>
        <p:nvSpPr>
          <p:cNvPr id="115730" name="Line 20"/>
          <p:cNvSpPr/>
          <p:nvPr/>
        </p:nvSpPr>
        <p:spPr>
          <a:xfrm>
            <a:off x="6694488" y="3417888"/>
            <a:ext cx="533400" cy="228600"/>
          </a:xfrm>
          <a:prstGeom prst="line">
            <a:avLst/>
          </a:prstGeom>
          <a:ln w="9525" cap="flat" cmpd="sng">
            <a:solidFill>
              <a:schemeClr val="tx1"/>
            </a:solidFill>
            <a:prstDash val="solid"/>
            <a:round/>
            <a:headEnd type="none" w="med" len="med"/>
            <a:tailEnd type="none" w="med" len="med"/>
          </a:ln>
        </p:spPr>
      </p:sp>
      <p:sp>
        <p:nvSpPr>
          <p:cNvPr id="115731" name="Line 21"/>
          <p:cNvSpPr/>
          <p:nvPr/>
        </p:nvSpPr>
        <p:spPr>
          <a:xfrm flipH="1">
            <a:off x="4953000" y="4191000"/>
            <a:ext cx="304800" cy="152400"/>
          </a:xfrm>
          <a:prstGeom prst="line">
            <a:avLst/>
          </a:prstGeom>
          <a:ln w="9525" cap="flat" cmpd="sng">
            <a:solidFill>
              <a:schemeClr val="tx1"/>
            </a:solidFill>
            <a:prstDash val="solid"/>
            <a:round/>
            <a:headEnd type="none" w="med" len="med"/>
            <a:tailEnd type="none" w="med" len="med"/>
          </a:ln>
        </p:spPr>
      </p:sp>
      <p:sp>
        <p:nvSpPr>
          <p:cNvPr id="115732" name="Line 22"/>
          <p:cNvSpPr/>
          <p:nvPr/>
        </p:nvSpPr>
        <p:spPr>
          <a:xfrm>
            <a:off x="5486400" y="4191000"/>
            <a:ext cx="457200" cy="152400"/>
          </a:xfrm>
          <a:prstGeom prst="line">
            <a:avLst/>
          </a:prstGeom>
          <a:ln w="9525" cap="flat" cmpd="sng">
            <a:solidFill>
              <a:schemeClr val="tx1"/>
            </a:solidFill>
            <a:prstDash val="solid"/>
            <a:round/>
            <a:headEnd type="none" w="med" len="med"/>
            <a:tailEnd type="none" w="med" len="med"/>
          </a:ln>
        </p:spPr>
      </p:sp>
      <p:sp>
        <p:nvSpPr>
          <p:cNvPr id="2" name="矩形 1"/>
          <p:cNvSpPr/>
          <p:nvPr/>
        </p:nvSpPr>
        <p:spPr>
          <a:xfrm>
            <a:off x="5567363" y="5661025"/>
            <a:ext cx="2460625" cy="708025"/>
          </a:xfrm>
          <a:prstGeom prst="rect">
            <a:avLst/>
          </a:prstGeom>
          <a:noFill/>
          <a:ln w="9525">
            <a:noFill/>
          </a:ln>
        </p:spPr>
        <p:txBody>
          <a:bodyPr wrap="none" anchor="t" anchorCtr="0">
            <a:spAutoFit/>
          </a:bodyPr>
          <a:p>
            <a:r>
              <a:rPr lang="zh-CN" altLang="en-US" sz="2000" dirty="0">
                <a:solidFill>
                  <a:srgbClr val="FF0000"/>
                </a:solidFill>
                <a:latin typeface="Times New Roman" panose="02020603050405020304" pitchFamily="18" charset="0"/>
                <a:ea typeface="宋体" panose="02010600030101010101" pitchFamily="2" charset="-122"/>
              </a:rPr>
              <a:t>为什么是：</a:t>
            </a:r>
            <a:r>
              <a:rPr lang="en-US" altLang="zh-CN" sz="2000" dirty="0">
                <a:solidFill>
                  <a:srgbClr val="FF0000"/>
                </a:solidFill>
                <a:latin typeface="Times New Roman" panose="02020603050405020304" pitchFamily="18" charset="0"/>
                <a:ea typeface="宋体" panose="02010600030101010101" pitchFamily="2" charset="-122"/>
              </a:rPr>
              <a:t>T*F, E+T</a:t>
            </a:r>
            <a:endParaRPr lang="en-US" altLang="zh-CN" sz="2000" dirty="0">
              <a:solidFill>
                <a:srgbClr val="FF0000"/>
              </a:solidFill>
              <a:latin typeface="Times New Roman" panose="02020603050405020304" pitchFamily="18" charset="0"/>
              <a:ea typeface="宋体" panose="02010600030101010101" pitchFamily="2" charset="-122"/>
            </a:endParaRPr>
          </a:p>
          <a:p>
            <a:r>
              <a:rPr lang="zh-CN" altLang="en-US" sz="2000" dirty="0">
                <a:solidFill>
                  <a:srgbClr val="FF0000"/>
                </a:solidFill>
                <a:latin typeface="Times New Roman" panose="02020603050405020304" pitchFamily="18" charset="0"/>
                <a:ea typeface="宋体" panose="02010600030101010101" pitchFamily="2" charset="-122"/>
              </a:rPr>
              <a:t>而不是：</a:t>
            </a:r>
            <a:r>
              <a:rPr lang="en-US" altLang="zh-CN" sz="2000" dirty="0">
                <a:solidFill>
                  <a:srgbClr val="FF0000"/>
                </a:solidFill>
                <a:latin typeface="Times New Roman" panose="02020603050405020304" pitchFamily="18" charset="0"/>
                <a:ea typeface="宋体" panose="02010600030101010101" pitchFamily="2" charset="-122"/>
              </a:rPr>
              <a:t>F*T, T+E</a:t>
            </a:r>
            <a:endParaRPr lang="zh-CN" altLang="en-US" sz="20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0"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charRg st="14" end="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9" name="Rectangle 3"/>
          <p:cNvSpPr>
            <a:spLocks noGrp="1"/>
          </p:cNvSpPr>
          <p:nvPr>
            <p:ph idx="1"/>
          </p:nvPr>
        </p:nvSpPr>
        <p:spPr/>
        <p:txBody>
          <a:bodyPr vert="horz" wrap="square" lIns="91440" tIns="45720" rIns="91440" bIns="45720" anchor="t" anchorCtr="0"/>
          <a:p>
            <a:pPr eaLnBrk="1" hangingPunct="1"/>
            <a:r>
              <a:rPr lang="zh-CN" altLang="en-US" sz="2800" dirty="0"/>
              <a:t>例</a:t>
            </a:r>
            <a:r>
              <a:rPr lang="en-US" altLang="zh-CN" sz="2800" dirty="0"/>
              <a:t>4.</a:t>
            </a:r>
            <a:r>
              <a:rPr lang="zh-CN" altLang="en-US" sz="2800" dirty="0"/>
              <a:t>证明文法</a:t>
            </a:r>
            <a:r>
              <a:rPr lang="en-US" altLang="zh-CN" sz="2800" dirty="0"/>
              <a:t>G=({E,O},{(,),+,*,v,d},P,E)</a:t>
            </a:r>
            <a:r>
              <a:rPr lang="zh-CN" altLang="en-US" sz="2800" dirty="0"/>
              <a:t>是二义的</a:t>
            </a:r>
            <a:endParaRPr lang="zh-CN" altLang="en-US" sz="2800" dirty="0"/>
          </a:p>
          <a:p>
            <a:pPr eaLnBrk="1" hangingPunct="1"/>
            <a:r>
              <a:rPr lang="en-US" altLang="zh-CN" sz="2800" dirty="0"/>
              <a:t>E </a:t>
            </a:r>
            <a:r>
              <a:rPr lang="en-US" altLang="zh-CN" sz="2800" b="1" dirty="0">
                <a:latin typeface="宋体" panose="02010600030101010101" pitchFamily="2" charset="-122"/>
              </a:rPr>
              <a:t>→EOE|(E)|v|d</a:t>
            </a:r>
            <a:endParaRPr lang="en-US" altLang="zh-CN" sz="2800" b="1" dirty="0">
              <a:latin typeface="宋体" panose="02010600030101010101" pitchFamily="2" charset="-122"/>
            </a:endParaRPr>
          </a:p>
          <a:p>
            <a:pPr eaLnBrk="1" hangingPunct="1"/>
            <a:r>
              <a:rPr lang="en-US" altLang="zh-CN" sz="2800" b="1" dirty="0">
                <a:latin typeface="宋体" panose="02010600030101010101" pitchFamily="2" charset="-122"/>
              </a:rPr>
              <a:t>O →+|*</a:t>
            </a:r>
            <a:endParaRPr lang="en-US" altLang="zh-CN" sz="2800" b="1" dirty="0">
              <a:latin typeface="宋体" panose="02010600030101010101" pitchFamily="2" charset="-122"/>
            </a:endParaRPr>
          </a:p>
          <a:p>
            <a:pPr eaLnBrk="1" hangingPunct="1"/>
            <a:r>
              <a:rPr lang="zh-CN" altLang="en-US" sz="2800" b="1" dirty="0">
                <a:latin typeface="宋体" panose="02010600030101010101" pitchFamily="2" charset="-122"/>
              </a:rPr>
              <a:t>只要存在一个句型，其语法树不只一棵，则可证明文法的</a:t>
            </a:r>
            <a:r>
              <a:rPr lang="zh-CN" altLang="en-US" sz="2800" dirty="0"/>
              <a:t>二义性</a:t>
            </a:r>
            <a:endParaRPr lang="zh-CN" altLang="en-US" sz="2800" dirty="0"/>
          </a:p>
          <a:p>
            <a:pPr eaLnBrk="1" hangingPunct="1"/>
            <a:r>
              <a:rPr lang="en-US" altLang="zh-CN" sz="2800" dirty="0"/>
              <a:t>v*v+v</a:t>
            </a:r>
            <a:endParaRPr lang="en-US" altLang="zh-CN" sz="2800" dirty="0"/>
          </a:p>
        </p:txBody>
      </p:sp>
      <p:sp>
        <p:nvSpPr>
          <p:cNvPr id="117762" name="Rectangle 2"/>
          <p:cNvSpPr>
            <a:spLocks noGrp="1"/>
          </p:cNvSpPr>
          <p:nvPr>
            <p:ph type="title"/>
          </p:nvPr>
        </p:nvSpPr>
        <p:spPr>
          <a:xfrm>
            <a:off x="685800" y="457200"/>
            <a:ext cx="7772400" cy="762000"/>
          </a:xfrm>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latin typeface="宋体" panose="02010600030101010101" pitchFamily="2" charset="-122"/>
              </a:rPr>
              <a:t>．</a:t>
            </a:r>
            <a:r>
              <a:rPr lang="en-US" altLang="zh-CN" sz="3200" u="sng" dirty="0">
                <a:solidFill>
                  <a:srgbClr val="FF0000"/>
                </a:solidFill>
              </a:rPr>
              <a:t>3</a:t>
            </a:r>
            <a:r>
              <a:rPr lang="zh-CN" altLang="en-US" sz="3200" u="sng" dirty="0">
                <a:solidFill>
                  <a:srgbClr val="FF0000"/>
                </a:solidFill>
                <a:latin typeface="宋体" panose="02010600030101010101" pitchFamily="2" charset="-122"/>
              </a:rPr>
              <a:t>．</a:t>
            </a:r>
            <a:r>
              <a:rPr lang="en-US" altLang="zh-CN" sz="3200" u="sng" dirty="0">
                <a:solidFill>
                  <a:srgbClr val="FF0000"/>
                </a:solidFill>
              </a:rPr>
              <a:t>2 </a:t>
            </a:r>
            <a:r>
              <a:rPr lang="zh-CN" altLang="en-US" sz="3200" u="sng" dirty="0">
                <a:solidFill>
                  <a:srgbClr val="FF0000"/>
                </a:solidFill>
              </a:rPr>
              <a:t>语法分析树与二义性</a:t>
            </a:r>
            <a:br>
              <a:rPr lang="zh-CN" altLang="en-US" sz="3200" u="sng" dirty="0">
                <a:solidFill>
                  <a:srgbClr val="FF0000"/>
                </a:solidFill>
              </a:rPr>
            </a:br>
            <a:endParaRPr lang="en-US"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charRg st="61" end="9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charRg st="90" end="9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考点</a:t>
            </a:r>
            <a:r>
              <a:rPr lang="en-US" altLang="zh-CN"/>
              <a:t>1</a:t>
            </a:r>
            <a:endParaRPr lang="en-US" altLang="zh-CN"/>
          </a:p>
        </p:txBody>
      </p:sp>
      <p:pic>
        <p:nvPicPr>
          <p:cNvPr id="10" name="图片 9"/>
          <p:cNvPicPr>
            <a:picLocks noChangeAspect="1"/>
          </p:cNvPicPr>
          <p:nvPr/>
        </p:nvPicPr>
        <p:blipFill>
          <a:blip r:embed="rId1"/>
          <a:stretch>
            <a:fillRect/>
          </a:stretch>
        </p:blipFill>
        <p:spPr>
          <a:xfrm>
            <a:off x="251460" y="1557020"/>
            <a:ext cx="13000990" cy="987425"/>
          </a:xfrm>
          <a:prstGeom prst="rect">
            <a:avLst/>
          </a:prstGeom>
        </p:spPr>
      </p:pic>
      <p:pic>
        <p:nvPicPr>
          <p:cNvPr id="11" name="图片 10"/>
          <p:cNvPicPr>
            <a:picLocks noChangeAspect="1"/>
          </p:cNvPicPr>
          <p:nvPr/>
        </p:nvPicPr>
        <p:blipFill>
          <a:blip r:embed="rId2"/>
          <a:stretch>
            <a:fillRect/>
          </a:stretch>
        </p:blipFill>
        <p:spPr>
          <a:xfrm>
            <a:off x="395605" y="2708910"/>
            <a:ext cx="11696700" cy="888365"/>
          </a:xfrm>
          <a:prstGeom prst="rect">
            <a:avLst/>
          </a:prstGeom>
        </p:spPr>
      </p:pic>
      <p:pic>
        <p:nvPicPr>
          <p:cNvPr id="12" name="图片 11"/>
          <p:cNvPicPr>
            <a:picLocks noChangeAspect="1"/>
          </p:cNvPicPr>
          <p:nvPr/>
        </p:nvPicPr>
        <p:blipFill>
          <a:blip r:embed="rId3"/>
          <a:stretch>
            <a:fillRect/>
          </a:stretch>
        </p:blipFill>
        <p:spPr>
          <a:xfrm>
            <a:off x="539115" y="4221480"/>
            <a:ext cx="10551160" cy="400685"/>
          </a:xfrm>
          <a:prstGeom prst="rect">
            <a:avLst/>
          </a:prstGeom>
        </p:spPr>
      </p:pic>
      <p:pic>
        <p:nvPicPr>
          <p:cNvPr id="13" name="图片 12"/>
          <p:cNvPicPr>
            <a:picLocks noChangeAspect="1"/>
          </p:cNvPicPr>
          <p:nvPr/>
        </p:nvPicPr>
        <p:blipFill>
          <a:blip r:embed="rId4"/>
          <a:stretch>
            <a:fillRect/>
          </a:stretch>
        </p:blipFill>
        <p:spPr>
          <a:xfrm>
            <a:off x="467360" y="5157470"/>
            <a:ext cx="10852150" cy="12363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考点</a:t>
            </a:r>
            <a:r>
              <a:rPr lang="en-US" altLang="zh-CN"/>
              <a:t>2</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323850" y="1270635"/>
            <a:ext cx="9197340" cy="121412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2953385" y="2954655"/>
            <a:ext cx="3122295" cy="3735070"/>
          </a:xfrm>
          <a:prstGeom prst="rect">
            <a:avLst/>
          </a:prstGeom>
        </p:spPr>
      </p:pic>
      <p:pic>
        <p:nvPicPr>
          <p:cNvPr id="7" name="图片 6"/>
          <p:cNvPicPr>
            <a:picLocks noChangeAspect="1"/>
          </p:cNvPicPr>
          <p:nvPr/>
        </p:nvPicPr>
        <p:blipFill>
          <a:blip r:embed="rId5"/>
          <a:stretch>
            <a:fillRect/>
          </a:stretch>
        </p:blipFill>
        <p:spPr>
          <a:xfrm>
            <a:off x="251460" y="2484755"/>
            <a:ext cx="11855450" cy="450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2"/>
          <p:cNvSpPr>
            <a:spLocks noGrp="1"/>
          </p:cNvSpPr>
          <p:nvPr>
            <p:ph type="title"/>
          </p:nvPr>
        </p:nvSpPr>
        <p:spPr>
          <a:xfrm>
            <a:off x="685800" y="609600"/>
            <a:ext cx="7772400" cy="8382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3</a:t>
            </a:r>
            <a:r>
              <a:rPr lang="zh-CN" altLang="en-US" u="sng" dirty="0">
                <a:solidFill>
                  <a:srgbClr val="FF0000"/>
                </a:solidFill>
              </a:rPr>
              <a:t>．</a:t>
            </a:r>
            <a:r>
              <a:rPr lang="en-US" altLang="zh-CN" u="sng" dirty="0">
                <a:solidFill>
                  <a:srgbClr val="FF0000"/>
                </a:solidFill>
              </a:rPr>
              <a:t>3 </a:t>
            </a:r>
            <a:r>
              <a:rPr lang="zh-CN" altLang="en-US" u="sng" dirty="0">
                <a:solidFill>
                  <a:srgbClr val="FF0000"/>
                </a:solidFill>
              </a:rPr>
              <a:t>形式语言鸟瞰</a:t>
            </a:r>
            <a:r>
              <a:rPr lang="zh-CN" altLang="en-US" dirty="0"/>
              <a:t> </a:t>
            </a:r>
            <a:endParaRPr lang="zh-CN" altLang="en-US" dirty="0"/>
          </a:p>
        </p:txBody>
      </p:sp>
      <p:graphicFrame>
        <p:nvGraphicFramePr>
          <p:cNvPr id="62576" name="Group 112"/>
          <p:cNvGraphicFramePr>
            <a:graphicFrameLocks noGrp="1"/>
          </p:cNvGraphicFramePr>
          <p:nvPr>
            <p:ph type="tbl" idx="1"/>
          </p:nvPr>
        </p:nvGraphicFramePr>
        <p:xfrm>
          <a:off x="609600" y="1447800"/>
          <a:ext cx="7848600" cy="4632325"/>
        </p:xfrm>
        <a:graphic>
          <a:graphicData uri="http://schemas.openxmlformats.org/drawingml/2006/table">
            <a:tbl>
              <a:tblPr/>
              <a:tblGrid>
                <a:gridCol w="2057400"/>
                <a:gridCol w="5791200"/>
              </a:tblGrid>
              <a:tr h="685697">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文法</a:t>
                      </a:r>
                      <a:r>
                        <a:rPr kumimoji="1" lang="en-US" altLang="zh-CN"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G</a:t>
                      </a:r>
                      <a:r>
                        <a:rPr kumimoji="1" lang="zh-CN" altLang="en-US"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a:t>
                      </a:r>
                      <a:r>
                        <a:rPr kumimoji="1" lang="en-US" altLang="zh-CN"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V</a:t>
                      </a:r>
                      <a:r>
                        <a:rPr kumimoji="1" lang="en-US" altLang="zh-CN" sz="18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T,</a:t>
                      </a:r>
                      <a:r>
                        <a:rPr kumimoji="1" lang="en-US" altLang="zh-CN"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V</a:t>
                      </a:r>
                      <a:r>
                        <a:rPr kumimoji="1" lang="en-US" altLang="zh-CN" sz="18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N</a:t>
                      </a:r>
                      <a:r>
                        <a:rPr kumimoji="1" lang="en-US" altLang="zh-CN"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,S,</a:t>
                      </a:r>
                      <a:r>
                        <a:rPr kumimoji="1" lang="en-US" altLang="zh-CN" sz="2800" b="0" i="0" u="none" strike="noStrike" cap="none" normalizeH="0" baseline="0" smtClean="0">
                          <a:ln>
                            <a:noFill/>
                          </a:ln>
                          <a:solidFill>
                            <a:schemeClr val="tx2"/>
                          </a:solidFill>
                          <a:effectLst/>
                          <a:latin typeface="Arial Black" panose="020B0A04020102020204" pitchFamily="34" charset="0"/>
                          <a:ea typeface="方正舒体" panose="02010601030101010101" pitchFamily="2" charset="-122"/>
                        </a:rPr>
                        <a:t>P</a:t>
                      </a:r>
                      <a:r>
                        <a:rPr kumimoji="1" lang="zh-CN" altLang="en-US" sz="2800" b="0"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）对任意产生式</a:t>
                      </a:r>
                      <a:r>
                        <a:rPr kumimoji="1" lang="en-US" altLang="zh-CN" sz="3200" b="0"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α</a:t>
                      </a:r>
                      <a:r>
                        <a:rPr kumimoji="1" lang="en-US" altLang="zh-CN" sz="2800" b="1" i="0" u="none" strike="noStrike" cap="none" normalizeH="0" baseline="0" smtClean="0">
                          <a:ln>
                            <a:noFill/>
                          </a:ln>
                          <a:solidFill>
                            <a:schemeClr val="accent2"/>
                          </a:solidFill>
                          <a:effectLst/>
                          <a:latin typeface="Times New Roman" panose="02020603050405020304" pitchFamily="18" charset="0"/>
                          <a:ea typeface="宋体" panose="02010600030101010101" pitchFamily="2" charset="-122"/>
                        </a:rPr>
                        <a:t>→ </a:t>
                      </a:r>
                      <a:r>
                        <a:rPr kumimoji="1" lang="en-US" altLang="zh-CN" sz="3200" b="0" i="0" u="none" strike="noStrike" cap="none" normalizeH="0" baseline="0" smtClean="0">
                          <a:ln>
                            <a:noFill/>
                          </a:ln>
                          <a:solidFill>
                            <a:srgbClr val="0000FF"/>
                          </a:solidFill>
                          <a:effectLst/>
                          <a:latin typeface="Times New Roman" panose="02020603050405020304" pitchFamily="18" charset="0"/>
                          <a:ea typeface="MingLiU" pitchFamily="49" charset="-120"/>
                          <a:sym typeface="Symbol" panose="05050102010706020507" pitchFamily="18" charset="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60950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0 </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短语文法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α</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T</a:t>
                      </a:r>
                      <a:r>
                        <a:rPr kumimoji="1" lang="en-US" altLang="zh-CN" sz="18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 </a:t>
                      </a:r>
                      <a:r>
                        <a:rPr kumimoji="1" lang="en-US" altLang="zh-CN" sz="20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t>
                      </a:r>
                      <a:r>
                        <a:rPr kumimoji="1" lang="en-US" altLang="zh-CN" sz="20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a:t>
                      </a:r>
                      <a:r>
                        <a:rPr kumimoji="1" lang="en-US" altLang="zh-CN" sz="24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 </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&amp; V</a:t>
                      </a:r>
                      <a:r>
                        <a:rPr kumimoji="1" lang="en-US" altLang="zh-CN" sz="16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a:t>
                      </a:r>
                      <a:r>
                        <a:rPr kumimoji="1" lang="en-US" altLang="zh-CN" sz="2400" b="1" i="0" u="none" strike="noStrike" cap="none" normalizeH="0" baseline="0" smtClean="0">
                          <a:ln>
                            <a:noFill/>
                          </a:ln>
                          <a:solidFill>
                            <a:srgbClr val="000099"/>
                          </a:solidFill>
                          <a:effectLst/>
                          <a:latin typeface="MingLiU" pitchFamily="49" charset="-120"/>
                          <a:ea typeface="MingLiU" pitchFamily="49" charset="-120"/>
                        </a:rPr>
                        <a:t>≠</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zh-CN" altLang="en-US" sz="16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且 </a:t>
                      </a:r>
                      <a:r>
                        <a:rPr kumimoji="1" lang="zh-CN" altLang="en-US" sz="2800" b="0"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zh-CN" altLang="en-US"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T</a:t>
                      </a:r>
                      <a:r>
                        <a:rPr kumimoji="1" lang="en-US" altLang="zh-CN" sz="18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 </a:t>
                      </a:r>
                      <a:r>
                        <a:rPr kumimoji="1" lang="en-US" altLang="zh-CN" sz="20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t>
                      </a:r>
                      <a:r>
                        <a:rPr kumimoji="1" lang="en-US" altLang="zh-CN" sz="20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a:t>
                      </a:r>
                      <a:r>
                        <a:rPr kumimoji="1" lang="en-US" altLang="zh-CN" sz="24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 </a:t>
                      </a:r>
                      <a:endParaRPr kumimoji="1" lang="en-US" altLang="zh-CN" sz="16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上下文有关</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α</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 |</a:t>
                      </a:r>
                      <a:r>
                        <a:rPr kumimoji="1" lang="en-US" altLang="zh-CN" sz="20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400" b="0"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t>
                      </a:r>
                      <a:r>
                        <a:rPr kumimoji="1" lang="zh-CN" altLang="en-US"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除</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S</a:t>
                      </a:r>
                      <a:r>
                        <a:rPr kumimoji="1" lang="en-US" altLang="zh-CN" sz="20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ε</a:t>
                      </a:r>
                      <a:r>
                        <a:rPr kumimoji="1" lang="zh-CN" altLang="en-US"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且</a:t>
                      </a:r>
                      <a:r>
                        <a:rPr kumimoji="1" lang="zh-CN" altLang="en-US" sz="2800" b="0"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 </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S</a:t>
                      </a:r>
                      <a:r>
                        <a:rPr kumimoji="1" lang="zh-CN" altLang="en-US"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只在左部</a:t>
                      </a:r>
                      <a:endParaRPr kumimoji="1" lang="zh-CN" altLang="en-US"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上下文无关</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G</a:t>
                      </a:r>
                      <a:r>
                        <a:rPr kumimoji="1" lang="zh-CN" altLang="en-US"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的任意产生式为 </a:t>
                      </a: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200" b="0"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2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endParaRPr kumimoji="1" lang="en-US" altLang="zh-CN" sz="22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4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6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 , </a:t>
                      </a:r>
                      <a:r>
                        <a:rPr kumimoji="1" lang="en-US" altLang="zh-CN" sz="2400" b="0"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0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T</a:t>
                      </a:r>
                      <a:r>
                        <a:rPr kumimoji="1" lang="en-US" altLang="zh-CN" sz="18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 </a:t>
                      </a:r>
                      <a:r>
                        <a:rPr kumimoji="1" lang="en-US" altLang="zh-CN" sz="20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t>
                      </a:r>
                      <a:r>
                        <a:rPr kumimoji="1" lang="en-US" altLang="zh-CN" sz="20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a:t>
                      </a:r>
                      <a:r>
                        <a:rPr kumimoji="1" lang="en-US" altLang="zh-CN" sz="24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 </a:t>
                      </a:r>
                      <a:endParaRPr kumimoji="1" lang="en-US" altLang="zh-CN" sz="24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26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右</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G</a:t>
                      </a:r>
                      <a:r>
                        <a:rPr kumimoji="1" lang="zh-CN" altLang="en-US"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的任意产生式为 </a:t>
                      </a:r>
                      <a:r>
                        <a:rPr kumimoji="1" lang="en-US" altLang="zh-CN" sz="2200" b="0" i="0" u="sng"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sng"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sng" strike="noStrike" cap="none" normalizeH="0" baseline="0" smtClean="0">
                          <a:ln>
                            <a:noFill/>
                          </a:ln>
                          <a:solidFill>
                            <a:srgbClr val="000099"/>
                          </a:solidFill>
                          <a:effectLst/>
                          <a:latin typeface="宋体" panose="02010600030101010101" pitchFamily="2" charset="-122"/>
                          <a:ea typeface="宋体" panose="02010600030101010101" pitchFamily="2" charset="-122"/>
                        </a:rPr>
                        <a:t>αB</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 </a:t>
                      </a:r>
                      <a:r>
                        <a:rPr kumimoji="1" lang="zh-CN" altLang="en-US"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或 </a:t>
                      </a: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α</a:t>
                      </a:r>
                      <a:endPar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 α</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T </a:t>
                      </a:r>
                      <a:r>
                        <a:rPr kumimoji="1" lang="en-US" altLang="zh-CN" sz="20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A,B</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a:t>
                      </a:r>
                      <a:endPar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26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左</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G</a:t>
                      </a:r>
                      <a:r>
                        <a:rPr kumimoji="1" lang="zh-CN" altLang="en-US"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的任意产生式为 </a:t>
                      </a:r>
                      <a:r>
                        <a:rPr kumimoji="1" lang="en-US" altLang="zh-CN" sz="2200" b="0" i="0" u="sng"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sng"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sng" strike="noStrike" cap="none" normalizeH="0" baseline="0" smtClean="0">
                          <a:ln>
                            <a:noFill/>
                          </a:ln>
                          <a:solidFill>
                            <a:srgbClr val="000099"/>
                          </a:solidFill>
                          <a:effectLst/>
                          <a:latin typeface="宋体" panose="02010600030101010101" pitchFamily="2" charset="-122"/>
                          <a:ea typeface="宋体" panose="02010600030101010101" pitchFamily="2" charset="-122"/>
                        </a:rPr>
                        <a:t>Bα</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 </a:t>
                      </a:r>
                      <a:r>
                        <a:rPr kumimoji="1" lang="zh-CN" altLang="en-US"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或 </a:t>
                      </a:r>
                      <a:r>
                        <a:rPr kumimoji="1" lang="en-US" altLang="zh-CN" sz="22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 </a:t>
                      </a:r>
                      <a:r>
                        <a:rPr kumimoji="1" lang="en-US" altLang="zh-CN" sz="22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α</a:t>
                      </a:r>
                      <a:endPar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 α</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T </a:t>
                      </a:r>
                      <a:r>
                        <a:rPr kumimoji="1" lang="en-US" altLang="zh-CN" sz="2000" b="0" i="0" u="none" strike="noStrike" cap="none" normalizeH="0" baseline="30000" smtClean="0">
                          <a:ln>
                            <a:noFill/>
                          </a:ln>
                          <a:solidFill>
                            <a:srgbClr val="000099"/>
                          </a:solidFill>
                          <a:effectLst/>
                          <a:latin typeface="宋体" panose="02010600030101010101" pitchFamily="2" charset="-122"/>
                          <a:ea typeface="宋体" panose="02010600030101010101" pitchFamily="2" charset="-12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A,B</a:t>
                      </a:r>
                      <a:r>
                        <a:rPr kumimoji="1" lang="en-US" altLang="zh-CN" sz="2400" b="1" i="0" u="none" strike="noStrike" cap="none" normalizeH="0" baseline="0" smtClean="0">
                          <a:ln>
                            <a:noFill/>
                          </a:ln>
                          <a:solidFill>
                            <a:srgbClr val="000099"/>
                          </a:solidFill>
                          <a:effectLst/>
                          <a:latin typeface="Times New Roman" panose="02020603050405020304" pitchFamily="18" charset="0"/>
                          <a:ea typeface="MingLiU" pitchFamily="49" charset="-120"/>
                          <a:sym typeface="Symbol" panose="05050102010706020507" pitchFamily="18" charset="2"/>
                        </a:rPr>
                        <a:t> </a:t>
                      </a:r>
                      <a:r>
                        <a:rPr kumimoji="1" lang="en-US" altLang="zh-CN" sz="2000" b="0"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V</a:t>
                      </a:r>
                      <a:r>
                        <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rPr>
                        <a:t>N</a:t>
                      </a:r>
                      <a:endParaRPr kumimoji="1" lang="en-US" altLang="zh-CN" sz="1400" b="1" i="0" u="none" strike="noStrike" cap="none" normalizeH="0" baseline="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rot="-2033894">
            <a:off x="7150100" y="4576763"/>
            <a:ext cx="1416050" cy="460375"/>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表达词法</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rot="-1755722">
            <a:off x="7164388" y="3573463"/>
            <a:ext cx="141605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表达语法</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118812" name="矩形 3"/>
          <p:cNvSpPr/>
          <p:nvPr/>
        </p:nvSpPr>
        <p:spPr>
          <a:xfrm>
            <a:off x="611188" y="6092825"/>
            <a:ext cx="5654040" cy="645160"/>
          </a:xfrm>
          <a:prstGeom prst="rect">
            <a:avLst/>
          </a:prstGeom>
          <a:noFill/>
          <a:ln w="9525">
            <a:noFill/>
          </a:ln>
        </p:spPr>
        <p:txBody>
          <a:bodyPr wrap="none" anchor="t" anchorCtr="0">
            <a:spAutoFit/>
          </a:bodyPr>
          <a:p>
            <a:r>
              <a:rPr lang="en-US" altLang="zh-CN" sz="1800" dirty="0">
                <a:solidFill>
                  <a:srgbClr val="FF0000"/>
                </a:solidFill>
                <a:latin typeface="Times New Roman" panose="02020603050405020304" pitchFamily="18" charset="0"/>
                <a:ea typeface="宋体" panose="02010600030101010101" pitchFamily="2" charset="-122"/>
              </a:rPr>
              <a:t>aA-&gt;a</a:t>
            </a:r>
            <a:r>
              <a:rPr lang="zh-CN" altLang="en-US" sz="1800" dirty="0">
                <a:solidFill>
                  <a:srgbClr val="FF0000"/>
                </a:solidFill>
                <a:latin typeface="Times New Roman" panose="02020603050405020304" pitchFamily="18" charset="0"/>
                <a:ea typeface="宋体" panose="02010600030101010101" pitchFamily="2" charset="-122"/>
              </a:rPr>
              <a:t>、</a:t>
            </a:r>
            <a:r>
              <a:rPr lang="el-GR" altLang="zh-CN" sz="1800" dirty="0">
                <a:solidFill>
                  <a:srgbClr val="FF0000"/>
                </a:solidFill>
                <a:latin typeface="Times New Roman" panose="02020603050405020304" pitchFamily="18" charset="0"/>
                <a:ea typeface="宋体" panose="02010600030101010101" pitchFamily="2" charset="-122"/>
              </a:rPr>
              <a:t>α→ε</a:t>
            </a:r>
            <a:r>
              <a:rPr lang="en-US" altLang="zh-CN" sz="1800" dirty="0">
                <a:solidFill>
                  <a:srgbClr val="FF0000"/>
                </a:solidFill>
                <a:latin typeface="Times New Roman" panose="02020603050405020304" pitchFamily="18" charset="0"/>
                <a:ea typeface="宋体" panose="02010600030101010101" pitchFamily="2" charset="-122"/>
              </a:rPr>
              <a:t> </a:t>
            </a:r>
            <a:r>
              <a:rPr lang="zh-CN" altLang="en-US" sz="1800" dirty="0">
                <a:solidFill>
                  <a:srgbClr val="FF0000"/>
                </a:solidFill>
                <a:latin typeface="Times New Roman" panose="02020603050405020304" pitchFamily="18" charset="0"/>
                <a:ea typeface="宋体" panose="02010600030101010101" pitchFamily="2" charset="-122"/>
              </a:rPr>
              <a:t>是否为</a:t>
            </a:r>
            <a:r>
              <a:rPr lang="en-US" altLang="zh-CN" sz="1800" dirty="0">
                <a:solidFill>
                  <a:srgbClr val="FF0000"/>
                </a:solidFill>
                <a:latin typeface="Times New Roman" panose="02020603050405020304" pitchFamily="18" charset="0"/>
                <a:ea typeface="宋体" panose="02010600030101010101" pitchFamily="2" charset="-122"/>
              </a:rPr>
              <a:t>1</a:t>
            </a:r>
            <a:r>
              <a:rPr lang="zh-CN" altLang="en-US" sz="1800" dirty="0">
                <a:solidFill>
                  <a:srgbClr val="FF0000"/>
                </a:solidFill>
                <a:latin typeface="Times New Roman" panose="02020603050405020304" pitchFamily="18" charset="0"/>
                <a:ea typeface="宋体" panose="02010600030101010101" pitchFamily="2" charset="-122"/>
              </a:rPr>
              <a:t>型？</a:t>
            </a:r>
            <a:r>
              <a:rPr lang="en-US" altLang="zh-CN" sz="1800" dirty="0">
                <a:solidFill>
                  <a:srgbClr val="FF0000"/>
                </a:solidFill>
                <a:latin typeface="Times New Roman" panose="02020603050405020304" pitchFamily="18" charset="0"/>
                <a:ea typeface="宋体" panose="02010600030101010101" pitchFamily="2" charset="-122"/>
              </a:rPr>
              <a:t>Ab-&gt;Bab</a:t>
            </a:r>
            <a:r>
              <a:rPr lang="zh-CN" altLang="en-US" sz="1800" dirty="0">
                <a:solidFill>
                  <a:srgbClr val="FF0000"/>
                </a:solidFill>
                <a:latin typeface="Times New Roman" panose="02020603050405020304" pitchFamily="18" charset="0"/>
                <a:ea typeface="宋体" panose="02010600030101010101" pitchFamily="2" charset="-122"/>
              </a:rPr>
              <a:t>是否符合</a:t>
            </a:r>
            <a:r>
              <a:rPr lang="en-US" altLang="zh-CN" sz="1800" dirty="0">
                <a:solidFill>
                  <a:srgbClr val="FF0000"/>
                </a:solidFill>
                <a:latin typeface="Times New Roman" panose="02020603050405020304" pitchFamily="18" charset="0"/>
                <a:ea typeface="宋体" panose="02010600030101010101" pitchFamily="2" charset="-122"/>
              </a:rPr>
              <a:t>1</a:t>
            </a:r>
            <a:r>
              <a:rPr lang="zh-CN" altLang="en-US" sz="1800" dirty="0">
                <a:solidFill>
                  <a:srgbClr val="FF0000"/>
                </a:solidFill>
                <a:latin typeface="Times New Roman" panose="02020603050405020304" pitchFamily="18" charset="0"/>
                <a:ea typeface="宋体" panose="02010600030101010101" pitchFamily="2" charset="-122"/>
              </a:rPr>
              <a:t>型、</a:t>
            </a:r>
            <a:r>
              <a:rPr lang="en-US" altLang="zh-CN" sz="1800" dirty="0">
                <a:solidFill>
                  <a:srgbClr val="FF0000"/>
                </a:solidFill>
                <a:latin typeface="Times New Roman" panose="02020603050405020304" pitchFamily="18" charset="0"/>
                <a:ea typeface="宋体" panose="02010600030101010101" pitchFamily="2" charset="-122"/>
              </a:rPr>
              <a:t>2</a:t>
            </a:r>
            <a:r>
              <a:rPr lang="zh-CN" altLang="en-US" sz="1800" dirty="0">
                <a:solidFill>
                  <a:srgbClr val="FF0000"/>
                </a:solidFill>
                <a:latin typeface="Times New Roman" panose="02020603050405020304" pitchFamily="18" charset="0"/>
                <a:ea typeface="宋体" panose="02010600030101010101" pitchFamily="2" charset="-122"/>
              </a:rPr>
              <a:t>型？</a:t>
            </a:r>
            <a:endParaRPr lang="en-US" altLang="zh-CN" sz="1800" dirty="0">
              <a:solidFill>
                <a:srgbClr val="FF0000"/>
              </a:solidFill>
              <a:latin typeface="Times New Roman" panose="02020603050405020304" pitchFamily="18" charset="0"/>
              <a:ea typeface="宋体" panose="02010600030101010101" pitchFamily="2" charset="-122"/>
            </a:endParaRPr>
          </a:p>
          <a:p>
            <a:r>
              <a:rPr lang="en-GB" altLang="zh-CN" sz="1800" dirty="0">
                <a:solidFill>
                  <a:srgbClr val="FF0000"/>
                </a:solidFill>
                <a:latin typeface="Times New Roman" panose="02020603050405020304" pitchFamily="18" charset="0"/>
                <a:ea typeface="宋体" panose="02010600030101010101" pitchFamily="2" charset="-122"/>
              </a:rPr>
              <a:t>A-&gt;a,A-&gt;aB,B-&gt;a,B-&gt;cB</a:t>
            </a:r>
            <a:r>
              <a:rPr lang="zh-CN" altLang="en-US" sz="1800" dirty="0">
                <a:solidFill>
                  <a:srgbClr val="FF0000"/>
                </a:solidFill>
                <a:latin typeface="Times New Roman" panose="02020603050405020304" pitchFamily="18" charset="0"/>
                <a:ea typeface="宋体" panose="02010600030101010101" pitchFamily="2" charset="-122"/>
              </a:rPr>
              <a:t>是否符合</a:t>
            </a:r>
            <a:r>
              <a:rPr lang="en-US" altLang="zh-CN" sz="1800" dirty="0">
                <a:solidFill>
                  <a:srgbClr val="FF0000"/>
                </a:solidFill>
                <a:latin typeface="Times New Roman" panose="02020603050405020304" pitchFamily="18" charset="0"/>
                <a:ea typeface="宋体" panose="02010600030101010101" pitchFamily="2" charset="-122"/>
              </a:rPr>
              <a:t>3</a:t>
            </a:r>
            <a:r>
              <a:rPr lang="zh-CN" altLang="en-US" sz="1800" dirty="0">
                <a:solidFill>
                  <a:srgbClr val="FF0000"/>
                </a:solidFill>
                <a:latin typeface="Times New Roman" panose="02020603050405020304" pitchFamily="18" charset="0"/>
                <a:ea typeface="宋体" panose="02010600030101010101" pitchFamily="2" charset="-122"/>
              </a:rPr>
              <a:t>型？</a:t>
            </a:r>
            <a:endParaRPr lang="zh-CN" altLang="en-US" sz="1800" dirty="0">
              <a:solidFill>
                <a:srgbClr val="FF0000"/>
              </a:solidFill>
              <a:latin typeface="Times New Roman" panose="02020603050405020304" pitchFamily="18" charset="0"/>
              <a:ea typeface="宋体" panose="02010600030101010101" pitchFamily="2" charset="-122"/>
            </a:endParaRPr>
          </a:p>
        </p:txBody>
      </p:sp>
      <p:pic>
        <p:nvPicPr>
          <p:cNvPr id="118813" name="Picture 28" descr="http://pic.baike.soso.com/p/20101130/20101130173044-588023994.jpg"/>
          <p:cNvPicPr>
            <a:picLocks noChangeAspect="1"/>
          </p:cNvPicPr>
          <p:nvPr/>
        </p:nvPicPr>
        <p:blipFill>
          <a:blip r:embed="rId1"/>
          <a:stretch>
            <a:fillRect/>
          </a:stretch>
        </p:blipFill>
        <p:spPr>
          <a:xfrm>
            <a:off x="7446963" y="44450"/>
            <a:ext cx="1012825" cy="1355725"/>
          </a:xfrm>
          <a:prstGeom prst="rect">
            <a:avLst/>
          </a:prstGeom>
          <a:noFill/>
          <a:ln w="9525">
            <a:noFill/>
          </a:ln>
        </p:spPr>
      </p:pic>
      <p:sp>
        <p:nvSpPr>
          <p:cNvPr id="118814" name="Line 6"/>
          <p:cNvSpPr/>
          <p:nvPr/>
        </p:nvSpPr>
        <p:spPr>
          <a:xfrm>
            <a:off x="8523288" y="2509838"/>
            <a:ext cx="0" cy="2514600"/>
          </a:xfrm>
          <a:prstGeom prst="line">
            <a:avLst/>
          </a:prstGeom>
          <a:ln w="9525" cap="flat" cmpd="sng">
            <a:solidFill>
              <a:schemeClr val="tx1"/>
            </a:solidFill>
            <a:prstDash val="solid"/>
            <a:round/>
            <a:headEnd type="none" w="med" len="med"/>
            <a:tailEnd type="triangle" w="med" len="med"/>
          </a:ln>
        </p:spPr>
      </p:sp>
      <p:sp>
        <p:nvSpPr>
          <p:cNvPr id="118815" name="Text Box 7"/>
          <p:cNvSpPr txBox="1"/>
          <p:nvPr/>
        </p:nvSpPr>
        <p:spPr>
          <a:xfrm>
            <a:off x="8675688" y="2586038"/>
            <a:ext cx="549275" cy="2438400"/>
          </a:xfrm>
          <a:prstGeom prst="rect">
            <a:avLst/>
          </a:prstGeom>
          <a:noFill/>
          <a:ln w="9525">
            <a:noFill/>
          </a:ln>
        </p:spPr>
        <p:txBody>
          <a:bodyPr vert="eaVert" anchor="t" anchorCtr="0">
            <a:spAutoFit/>
          </a:bodyPr>
          <a:p>
            <a:pPr>
              <a:spcBef>
                <a:spcPct val="50000"/>
              </a:spcBef>
            </a:pPr>
            <a:r>
              <a:rPr lang="zh-CN" altLang="en-US" dirty="0">
                <a:latin typeface="Times New Roman" panose="02020603050405020304" pitchFamily="18" charset="0"/>
                <a:ea typeface="宋体" panose="02010600030101010101" pitchFamily="2" charset="-122"/>
              </a:rPr>
              <a:t>逐 渐 增 加 限 制</a:t>
            </a:r>
            <a:endParaRPr lang="zh-CN" altLang="en-US" dirty="0">
              <a:latin typeface="Times New Roman" panose="02020603050405020304" pitchFamily="18" charset="0"/>
              <a:ea typeface="宋体" panose="02010600030101010101" pitchFamily="2" charset="-122"/>
            </a:endParaRPr>
          </a:p>
        </p:txBody>
      </p:sp>
      <p:sp>
        <p:nvSpPr>
          <p:cNvPr id="118816" name="矩形 3"/>
          <p:cNvSpPr/>
          <p:nvPr/>
        </p:nvSpPr>
        <p:spPr>
          <a:xfrm>
            <a:off x="7439025" y="1400175"/>
            <a:ext cx="1069975" cy="369888"/>
          </a:xfrm>
          <a:prstGeom prst="rect">
            <a:avLst/>
          </a:prstGeom>
          <a:noFill/>
          <a:ln w="9525">
            <a:noFill/>
          </a:ln>
        </p:spPr>
        <p:txBody>
          <a:bodyPr wrap="none" anchor="t" anchorCtr="0">
            <a:spAutoFit/>
          </a:bodyPr>
          <a:p>
            <a:r>
              <a:rPr lang="en-US" altLang="zh-CN" sz="1800" dirty="0">
                <a:latin typeface="Times New Roman" panose="02020603050405020304" pitchFamily="18" charset="0"/>
                <a:ea typeface="宋体" panose="02010600030101010101" pitchFamily="2" charset="-122"/>
              </a:rPr>
              <a:t>Chomsky</a:t>
            </a:r>
            <a:endParaRPr lang="zh-CN" altLang="en-US" sz="1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Text Box 2"/>
          <p:cNvSpPr txBox="1"/>
          <p:nvPr/>
        </p:nvSpPr>
        <p:spPr>
          <a:xfrm>
            <a:off x="457200" y="188595"/>
            <a:ext cx="8153400" cy="2676525"/>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宋体" panose="02010600030101010101" pitchFamily="2" charset="-122"/>
              </a:rPr>
              <a:t>例：设</a:t>
            </a:r>
            <a:r>
              <a:rPr lang="en-US" altLang="zh-CN" b="1" dirty="0">
                <a:latin typeface="Times New Roman" panose="02020603050405020304" pitchFamily="18" charset="0"/>
                <a:ea typeface="宋体" panose="02010600030101010101" pitchFamily="2" charset="-122"/>
              </a:rPr>
              <a:t>G=</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N </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T </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P</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S</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S,B,E</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V</a:t>
            </a:r>
            <a:r>
              <a:rPr lang="en-US" altLang="zh-CN" b="1" baseline="-30000" dirty="0">
                <a:latin typeface="Times New Roman" panose="02020603050405020304" pitchFamily="18" charset="0"/>
                <a:ea typeface="宋体" panose="02010600030101010101" pitchFamily="2" charset="-122"/>
              </a:rPr>
              <a:t>T</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a,b,e</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P</a:t>
            </a:r>
            <a:r>
              <a:rPr lang="zh-CN" altLang="en-US" b="1" dirty="0">
                <a:latin typeface="Times New Roman" panose="02020603050405020304" pitchFamily="18" charset="0"/>
                <a:ea typeface="宋体" panose="02010600030101010101" pitchFamily="2" charset="-122"/>
              </a:rPr>
              <a:t>产生式为：</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 S </a:t>
            </a:r>
            <a:r>
              <a:rPr lang="en-US" altLang="zh-CN" dirty="0">
                <a:latin typeface="Times New Roman" panose="02020603050405020304" pitchFamily="18" charset="0"/>
                <a:ea typeface="宋体" panose="02010600030101010101" pitchFamily="2" charset="-122"/>
              </a:rPr>
              <a:t>→aSBE|aBE  </a:t>
            </a:r>
            <a:r>
              <a:rPr lang="en-US" altLang="zh-CN" b="1" dirty="0">
                <a:latin typeface="Times New Roman" panose="02020603050405020304" pitchFamily="18" charset="0"/>
                <a:ea typeface="宋体" panose="02010600030101010101" pitchFamily="2" charset="-122"/>
              </a:rPr>
              <a:t>(3) EB </a:t>
            </a:r>
            <a:r>
              <a:rPr lang="en-US" altLang="zh-CN" dirty="0">
                <a:latin typeface="Times New Roman" panose="02020603050405020304" pitchFamily="18" charset="0"/>
                <a:ea typeface="宋体" panose="02010600030101010101" pitchFamily="2" charset="-122"/>
              </a:rPr>
              <a:t>→ BE</a:t>
            </a:r>
            <a:endParaRPr lang="en-US" altLang="zh-CN"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(4) aB </a:t>
            </a:r>
            <a:r>
              <a:rPr lang="en-US" altLang="zh-CN" dirty="0">
                <a:latin typeface="Times New Roman" panose="02020603050405020304" pitchFamily="18" charset="0"/>
                <a:ea typeface="宋体" panose="02010600030101010101" pitchFamily="2" charset="-122"/>
              </a:rPr>
              <a:t>→ab      </a:t>
            </a:r>
            <a:r>
              <a:rPr lang="en-US" altLang="zh-CN" b="1" dirty="0">
                <a:latin typeface="Times New Roman" panose="02020603050405020304" pitchFamily="18" charset="0"/>
                <a:ea typeface="宋体" panose="02010600030101010101" pitchFamily="2" charset="-122"/>
              </a:rPr>
              <a:t>(5) bB </a:t>
            </a:r>
            <a:r>
              <a:rPr lang="en-US" altLang="zh-CN" dirty="0">
                <a:latin typeface="Times New Roman" panose="02020603050405020304" pitchFamily="18" charset="0"/>
                <a:ea typeface="宋体" panose="02010600030101010101" pitchFamily="2" charset="-122"/>
              </a:rPr>
              <a:t>→bb     </a:t>
            </a:r>
            <a:r>
              <a:rPr lang="en-US" altLang="zh-CN" b="1" dirty="0">
                <a:latin typeface="Times New Roman" panose="02020603050405020304" pitchFamily="18" charset="0"/>
                <a:ea typeface="宋体" panose="02010600030101010101" pitchFamily="2" charset="-122"/>
              </a:rPr>
              <a:t>(6) bE </a:t>
            </a:r>
            <a:r>
              <a:rPr lang="en-US" altLang="zh-CN" dirty="0">
                <a:latin typeface="Times New Roman" panose="02020603050405020304" pitchFamily="18" charset="0"/>
                <a:ea typeface="宋体" panose="02010600030101010101" pitchFamily="2" charset="-122"/>
              </a:rPr>
              <a:t>→be   </a:t>
            </a:r>
            <a:r>
              <a:rPr lang="en-US" altLang="zh-CN" b="1" dirty="0">
                <a:latin typeface="Times New Roman" panose="02020603050405020304" pitchFamily="18" charset="0"/>
                <a:ea typeface="宋体" panose="02010600030101010101" pitchFamily="2" charset="-122"/>
              </a:rPr>
              <a:t> (7)  eE </a:t>
            </a:r>
            <a:r>
              <a:rPr lang="en-US" altLang="zh-CN" dirty="0">
                <a:latin typeface="Times New Roman" panose="02020603050405020304" pitchFamily="18" charset="0"/>
                <a:ea typeface="宋体" panose="02010600030101010101" pitchFamily="2" charset="-122"/>
              </a:rPr>
              <a:t>→ee</a:t>
            </a:r>
            <a:endParaRPr lang="en-US" altLang="zh-CN" dirty="0">
              <a:latin typeface="Times New Roman" panose="02020603050405020304" pitchFamily="18" charset="0"/>
              <a:ea typeface="宋体" panose="02010600030101010101" pitchFamily="2" charset="-122"/>
            </a:endParaRPr>
          </a:p>
          <a:p>
            <a:pPr>
              <a:spcBef>
                <a:spcPct val="50000"/>
              </a:spcBef>
            </a:pPr>
            <a:endParaRPr lang="zh-CN" altLang="en-US" u="sng" dirty="0">
              <a:solidFill>
                <a:schemeClr val="accent2"/>
              </a:solidFill>
              <a:latin typeface="Times New Roman" panose="02020603050405020304" pitchFamily="18" charset="0"/>
              <a:ea typeface="宋体" panose="02010600030101010101" pitchFamily="2" charset="-122"/>
            </a:endParaRPr>
          </a:p>
        </p:txBody>
      </p:sp>
      <p:sp>
        <p:nvSpPr>
          <p:cNvPr id="20483" name="Text Box 3"/>
          <p:cNvSpPr txBox="1"/>
          <p:nvPr/>
        </p:nvSpPr>
        <p:spPr>
          <a:xfrm>
            <a:off x="323850" y="2938780"/>
            <a:ext cx="9137650" cy="801370"/>
          </a:xfrm>
          <a:prstGeom prst="rect">
            <a:avLst/>
          </a:prstGeom>
          <a:noFill/>
          <a:ln w="9525">
            <a:noFill/>
          </a:ln>
        </p:spPr>
        <p:txBody>
          <a:bodyPr wrap="square" anchor="t" anchorCtr="0">
            <a:spAutoFit/>
          </a:bodyPr>
          <a:p>
            <a:pPr>
              <a:spcBef>
                <a:spcPct val="50000"/>
              </a:spcBef>
            </a:pPr>
            <a:r>
              <a:rPr lang="en-US" altLang="zh-CN" sz="2800" dirty="0">
                <a:latin typeface="Times New Roman" panose="02020603050405020304" pitchFamily="18" charset="0"/>
                <a:ea typeface="宋体" panose="02010600030101010101" pitchFamily="2" charset="-122"/>
              </a:rPr>
              <a:t>L(G)={a</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b</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e</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 | n</a:t>
            </a:r>
            <a:r>
              <a:rPr lang="en-US" altLang="zh-CN" sz="2800" dirty="0">
                <a:latin typeface="Times New Roman" panose="02020603050405020304" pitchFamily="18" charset="0"/>
                <a:ea typeface="宋体" panose="02010600030101010101" pitchFamily="2" charset="-122"/>
                <a:sym typeface="Symbol" panose="05050102010706020507" pitchFamily="18" charset="2"/>
              </a:rPr>
              <a:t>1}</a:t>
            </a:r>
            <a:endParaRPr lang="en-US" altLang="zh-CN" sz="2800" dirty="0">
              <a:latin typeface="Times New Roman" panose="02020603050405020304" pitchFamily="18" charset="0"/>
              <a:ea typeface="宋体" panose="02010600030101010101" pitchFamily="2" charset="-122"/>
            </a:endParaRPr>
          </a:p>
          <a:p>
            <a:endParaRPr lang="en-US" altLang="zh-CN" sz="2800" baseline="30000" dirty="0">
              <a:latin typeface="Times New Roman" panose="02020603050405020304" pitchFamily="18" charset="0"/>
              <a:ea typeface="宋体" panose="02010600030101010101" pitchFamily="2" charset="-122"/>
              <a:sym typeface="Symbol" panose="05050102010706020507" pitchFamily="18" charset="2"/>
            </a:endParaRPr>
          </a:p>
        </p:txBody>
      </p:sp>
      <p:sp>
        <p:nvSpPr>
          <p:cNvPr id="107523" name="Text Box 4"/>
          <p:cNvSpPr txBox="1"/>
          <p:nvPr/>
        </p:nvSpPr>
        <p:spPr>
          <a:xfrm>
            <a:off x="1764030" y="5877560"/>
            <a:ext cx="381000" cy="457200"/>
          </a:xfrm>
          <a:prstGeom prst="rect">
            <a:avLst/>
          </a:prstGeom>
          <a:noFill/>
          <a:ln w="9525">
            <a:noFill/>
          </a:ln>
        </p:spPr>
        <p:txBody>
          <a:bodyPr anchor="t" anchorCtr="0">
            <a:spAutoFit/>
          </a:bodyPr>
          <a:p>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11271" name="AutoShape 7"/>
          <p:cNvSpPr/>
          <p:nvPr/>
        </p:nvSpPr>
        <p:spPr>
          <a:xfrm>
            <a:off x="4572000" y="2924810"/>
            <a:ext cx="457200" cy="2438400"/>
          </a:xfrm>
          <a:prstGeom prst="rightBrace">
            <a:avLst>
              <a:gd name="adj1" fmla="val 44444"/>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272" name="Text Box 8"/>
          <p:cNvSpPr txBox="1"/>
          <p:nvPr/>
        </p:nvSpPr>
        <p:spPr>
          <a:xfrm>
            <a:off x="5181600" y="3839210"/>
            <a:ext cx="32004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上下文</a:t>
            </a:r>
            <a:r>
              <a:rPr lang="zh-CN" altLang="en-US" sz="2800" b="1" dirty="0">
                <a:latin typeface="Times New Roman" panose="02020603050405020304" pitchFamily="18" charset="0"/>
              </a:rPr>
              <a:t>有关文法</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down)">
                                      <p:cBhvr>
                                        <p:cTn id="7" dur="500"/>
                                        <p:tgtEl>
                                          <p:spTgt spid="2048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7523"/>
                                        </p:tgtEl>
                                        <p:attrNameLst>
                                          <p:attrName>style.visibility</p:attrName>
                                        </p:attrNameLst>
                                      </p:cBhvr>
                                      <p:to>
                                        <p:strVal val="visible"/>
                                      </p:to>
                                    </p:set>
                                    <p:animEffect transition="in" filter="wipe(down)">
                                      <p:cBhvr>
                                        <p:cTn id="10" dur="500"/>
                                        <p:tgtEl>
                                          <p:spTgt spid="1075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271"/>
                                        </p:tgtEl>
                                        <p:attrNameLst>
                                          <p:attrName>style.visibility</p:attrName>
                                        </p:attrNameLst>
                                      </p:cBhvr>
                                      <p:to>
                                        <p:strVal val="visible"/>
                                      </p:to>
                                    </p:set>
                                    <p:animEffect transition="in" filter="wipe(down)">
                                      <p:cBhvr>
                                        <p:cTn id="15" dur="500"/>
                                        <p:tgtEl>
                                          <p:spTgt spid="1127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272"/>
                                        </p:tgtEl>
                                        <p:attrNameLst>
                                          <p:attrName>style.visibility</p:attrName>
                                        </p:attrNameLst>
                                      </p:cBhvr>
                                      <p:to>
                                        <p:strVal val="visible"/>
                                      </p:to>
                                    </p:set>
                                    <p:animEffect transition="in" filter="wipe(down)">
                                      <p:cBhvr>
                                        <p:cTn id="18"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107523" grpId="0"/>
      <p:bldP spid="107523" grpId="1"/>
      <p:bldP spid="11271" grpId="0" animBg="1"/>
      <p:bldP spid="11272" grpId="0"/>
      <p:bldP spid="11271" grpId="1" animBg="1"/>
      <p:bldP spid="1127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内容占位符 2"/>
          <p:cNvSpPr>
            <a:spLocks noGrp="1"/>
          </p:cNvSpPr>
          <p:nvPr>
            <p:ph idx="1"/>
          </p:nvPr>
        </p:nvSpPr>
        <p:spPr/>
        <p:txBody>
          <a:bodyPr vert="horz" wrap="square" lIns="91440" tIns="45720" rIns="91440" bIns="45720" anchor="t" anchorCtr="0"/>
          <a:p>
            <a:r>
              <a:rPr lang="en-US" altLang="zh-CN" sz="2400" dirty="0"/>
              <a:t>Ada</a:t>
            </a:r>
            <a:r>
              <a:rPr lang="zh-CN" altLang="en-US" sz="2400" dirty="0"/>
              <a:t>是一种表现能力很强的通用</a:t>
            </a:r>
            <a:r>
              <a:rPr lang="zh-CN" altLang="en-US" sz="2400" dirty="0">
                <a:hlinkClick r:id="rId1"/>
              </a:rPr>
              <a:t>程序设计语言</a:t>
            </a:r>
            <a:r>
              <a:rPr lang="zh-CN" altLang="en-US" sz="2400" dirty="0"/>
              <a:t>，它是美国国防部为克服软件开发危机，耗费巨资，历时近</a:t>
            </a:r>
            <a:r>
              <a:rPr lang="en-US" altLang="zh-CN" sz="2400" dirty="0"/>
              <a:t>20</a:t>
            </a:r>
            <a:r>
              <a:rPr lang="zh-CN" altLang="en-US" sz="2400" dirty="0"/>
              <a:t>年研制成功的。</a:t>
            </a:r>
            <a:endParaRPr lang="en-US" altLang="zh-CN" sz="2400" dirty="0"/>
          </a:p>
          <a:p>
            <a:r>
              <a:rPr lang="zh-CN" altLang="en-US" sz="2400" dirty="0"/>
              <a:t>其名是为了纪念埃达</a:t>
            </a:r>
            <a:r>
              <a:rPr lang="en-US" altLang="zh-CN" sz="2400" dirty="0"/>
              <a:t>·</a:t>
            </a:r>
            <a:r>
              <a:rPr lang="zh-CN" altLang="en-US" sz="2400" dirty="0"/>
              <a:t>洛夫莱斯（</a:t>
            </a:r>
            <a:r>
              <a:rPr lang="en-US" altLang="zh-CN" sz="2400" dirty="0"/>
              <a:t>Ada Lovelace</a:t>
            </a:r>
            <a:r>
              <a:rPr lang="zh-CN" altLang="en-US" sz="2400" dirty="0"/>
              <a:t>）而使用</a:t>
            </a:r>
            <a:r>
              <a:rPr lang="en-US" altLang="zh-CN" sz="2400" dirty="0"/>
              <a:t>Ada</a:t>
            </a:r>
            <a:r>
              <a:rPr lang="zh-CN" altLang="en-US" sz="2400" dirty="0"/>
              <a:t>命名。</a:t>
            </a:r>
            <a:endParaRPr lang="en-US" altLang="zh-CN" sz="2400" dirty="0"/>
          </a:p>
          <a:p>
            <a:r>
              <a:rPr lang="en-US" altLang="zh-CN" sz="2400" dirty="0"/>
              <a:t>Ada</a:t>
            </a:r>
            <a:r>
              <a:rPr lang="zh-CN" altLang="en-US" sz="2400" dirty="0"/>
              <a:t>是拜伦的女儿</a:t>
            </a:r>
            <a:endParaRPr lang="zh-CN" altLang="en-US" sz="2400" dirty="0"/>
          </a:p>
          <a:p>
            <a:endParaRPr lang="en-US" altLang="zh-CN" sz="2400" dirty="0"/>
          </a:p>
          <a:p>
            <a:endParaRPr lang="zh-CN" altLang="en-US" dirty="0"/>
          </a:p>
        </p:txBody>
      </p:sp>
      <p:sp>
        <p:nvSpPr>
          <p:cNvPr id="16386" name="标题 1"/>
          <p:cNvSpPr>
            <a:spLocks noGrp="1"/>
          </p:cNvSpPr>
          <p:nvPr>
            <p:ph type="title"/>
          </p:nvPr>
        </p:nvSpPr>
        <p:spPr/>
        <p:txBody>
          <a:bodyPr vert="horz" wrap="square" lIns="91440" tIns="45720" rIns="91440" bIns="45720" anchor="ctr" anchorCtr="0"/>
          <a:p>
            <a:r>
              <a:rPr lang="zh-CN" altLang="en-US" dirty="0"/>
              <a:t>举例：</a:t>
            </a:r>
            <a:r>
              <a:rPr lang="en-US" altLang="zh-CN" dirty="0"/>
              <a:t>Ada</a:t>
            </a:r>
            <a:r>
              <a:rPr lang="zh-CN" altLang="en-US" dirty="0"/>
              <a:t>语言</a:t>
            </a:r>
            <a:endParaRPr lang="zh-CN" altLang="en-US" dirty="0"/>
          </a:p>
        </p:txBody>
      </p:sp>
      <p:pic>
        <p:nvPicPr>
          <p:cNvPr id="16387" name="Picture 2" descr="D:\编译原理\2016年秋季\dc54564e9258d1093e8b8ad1d358ccbf6c814d6c.jpg"/>
          <p:cNvPicPr>
            <a:picLocks noChangeAspect="1"/>
          </p:cNvPicPr>
          <p:nvPr/>
        </p:nvPicPr>
        <p:blipFill>
          <a:blip r:embed="rId2"/>
          <a:stretch>
            <a:fillRect/>
          </a:stretch>
        </p:blipFill>
        <p:spPr>
          <a:xfrm>
            <a:off x="5940425" y="3756025"/>
            <a:ext cx="2133600" cy="2133600"/>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Text Box 3"/>
          <p:cNvSpPr txBox="1"/>
          <p:nvPr/>
        </p:nvSpPr>
        <p:spPr>
          <a:xfrm>
            <a:off x="457200" y="990600"/>
            <a:ext cx="7848600" cy="2305050"/>
          </a:xfrm>
          <a:prstGeom prst="rect">
            <a:avLst/>
          </a:prstGeom>
          <a:noFill/>
          <a:ln w="9525">
            <a:noFill/>
          </a:ln>
        </p:spPr>
        <p:txBody>
          <a:bodyPr>
            <a:spAutoFit/>
          </a:bodyPr>
          <a:p>
            <a:pPr>
              <a:spcBef>
                <a:spcPct val="50000"/>
              </a:spcBef>
            </a:pPr>
            <a:r>
              <a:rPr lang="en-US" altLang="zh-CN" sz="2800" dirty="0">
                <a:latin typeface="Times New Roman" panose="02020603050405020304" pitchFamily="18" charset="0"/>
              </a:rPr>
              <a:t>        </a:t>
            </a:r>
            <a:r>
              <a:rPr lang="zh-CN" altLang="en-US" sz="2600" dirty="0">
                <a:latin typeface="Times New Roman" panose="02020603050405020304" pitchFamily="18" charset="0"/>
              </a:rPr>
              <a:t>设</a:t>
            </a:r>
            <a:r>
              <a:rPr lang="en-US" altLang="zh-CN" sz="2600" b="1" dirty="0">
                <a:latin typeface="Times New Roman" panose="02020603050405020304" pitchFamily="18" charset="0"/>
              </a:rPr>
              <a:t>G=</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V</a:t>
            </a:r>
            <a:r>
              <a:rPr lang="en-US" altLang="zh-CN" sz="2600" b="1" baseline="-30000" dirty="0">
                <a:latin typeface="Times New Roman" panose="02020603050405020304" pitchFamily="18" charset="0"/>
              </a:rPr>
              <a:t>N </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V</a:t>
            </a:r>
            <a:r>
              <a:rPr lang="en-US" altLang="zh-CN" sz="2600" b="1" baseline="-30000" dirty="0">
                <a:latin typeface="Times New Roman" panose="02020603050405020304" pitchFamily="18" charset="0"/>
              </a:rPr>
              <a:t>T </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P</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S</a:t>
            </a:r>
            <a:r>
              <a:rPr lang="zh-CN" altLang="en-US" sz="2600" b="1" dirty="0">
                <a:latin typeface="Times New Roman" panose="02020603050405020304" pitchFamily="18" charset="0"/>
              </a:rPr>
              <a:t>），若</a:t>
            </a:r>
            <a:r>
              <a:rPr lang="en-US" altLang="zh-CN" sz="2600" b="1" dirty="0">
                <a:latin typeface="Times New Roman" panose="02020603050405020304" pitchFamily="18" charset="0"/>
              </a:rPr>
              <a:t>P</a:t>
            </a:r>
            <a:r>
              <a:rPr lang="zh-CN" altLang="en-US" sz="2600" b="1" dirty="0">
                <a:latin typeface="Times New Roman" panose="02020603050405020304" pitchFamily="18" charset="0"/>
              </a:rPr>
              <a:t>中的每一个产生式</a:t>
            </a:r>
            <a:r>
              <a:rPr lang="zh-CN" altLang="en-US" sz="2600" b="1" dirty="0">
                <a:latin typeface="Times New Roman" panose="02020603050405020304" pitchFamily="18" charset="0"/>
                <a:sym typeface="Symbol" panose="05050102010706020507" pitchFamily="18" charset="2"/>
              </a:rPr>
              <a:t></a:t>
            </a:r>
            <a:r>
              <a:rPr lang="zh-CN" altLang="en-US" sz="2600" dirty="0">
                <a:latin typeface="Times New Roman" panose="02020603050405020304" pitchFamily="18" charset="0"/>
              </a:rPr>
              <a:t>→</a:t>
            </a:r>
            <a:r>
              <a:rPr lang="zh-CN" altLang="en-US" sz="2600" b="1" dirty="0">
                <a:latin typeface="Times New Roman" panose="02020603050405020304" pitchFamily="18" charset="0"/>
                <a:sym typeface="Symbol" panose="05050102010706020507" pitchFamily="18" charset="2"/>
              </a:rPr>
              <a:t>满足：</a:t>
            </a:r>
            <a:endParaRPr lang="zh-CN" altLang="en-US" sz="2600" b="1" dirty="0">
              <a:latin typeface="Times New Roman" panose="02020603050405020304" pitchFamily="18" charset="0"/>
              <a:sym typeface="Symbol" panose="05050102010706020507" pitchFamily="18" charset="2"/>
            </a:endParaRPr>
          </a:p>
          <a:p>
            <a:pPr>
              <a:spcBef>
                <a:spcPct val="50000"/>
              </a:spcBef>
            </a:pPr>
            <a:r>
              <a:rPr lang="zh-CN" altLang="en-US" sz="2600" b="1" dirty="0">
                <a:latin typeface="Times New Roman" panose="02020603050405020304" pitchFamily="18" charset="0"/>
                <a:sym typeface="Symbol" panose="05050102010706020507" pitchFamily="18" charset="2"/>
              </a:rPr>
              <a:t>         </a:t>
            </a:r>
            <a:r>
              <a:rPr lang="zh-CN" altLang="en-US" sz="2600" b="1" dirty="0">
                <a:solidFill>
                  <a:srgbClr val="FF3300"/>
                </a:solidFill>
                <a:latin typeface="Times New Roman" panose="02020603050405020304" pitchFamily="18" charset="0"/>
                <a:sym typeface="Symbol" panose="05050102010706020507" pitchFamily="18" charset="2"/>
              </a:rPr>
              <a:t>是一非终结符，</a:t>
            </a:r>
            <a:r>
              <a:rPr lang="en-US" altLang="zh-CN" sz="2600" b="1" dirty="0">
                <a:solidFill>
                  <a:srgbClr val="FF3300"/>
                </a:solidFill>
                <a:latin typeface="Times New Roman" panose="02020603050405020304" pitchFamily="18" charset="0"/>
                <a:sym typeface="Symbol" panose="05050102010706020507" pitchFamily="18" charset="2"/>
              </a:rPr>
              <a:t>(</a:t>
            </a:r>
            <a:r>
              <a:rPr lang="en-US" altLang="zh-CN" sz="2600" b="1" dirty="0">
                <a:solidFill>
                  <a:srgbClr val="FF3300"/>
                </a:solidFill>
                <a:latin typeface="Times New Roman" panose="02020603050405020304" pitchFamily="18" charset="0"/>
              </a:rPr>
              <a:t>V</a:t>
            </a:r>
            <a:r>
              <a:rPr lang="en-US" altLang="zh-CN" sz="2600" b="1" baseline="-30000" dirty="0">
                <a:solidFill>
                  <a:srgbClr val="FF3300"/>
                </a:solidFill>
                <a:latin typeface="Times New Roman" panose="02020603050405020304" pitchFamily="18" charset="0"/>
              </a:rPr>
              <a:t>N</a:t>
            </a:r>
            <a:r>
              <a:rPr lang="en-US" altLang="zh-CN" sz="2600" dirty="0">
                <a:solidFill>
                  <a:srgbClr val="FF3300"/>
                </a:solidFill>
                <a:latin typeface="Times New Roman" panose="02020603050405020304" pitchFamily="18" charset="0"/>
              </a:rPr>
              <a:t> ∪</a:t>
            </a:r>
            <a:r>
              <a:rPr lang="en-US" altLang="zh-CN" sz="2600" b="1" dirty="0">
                <a:solidFill>
                  <a:srgbClr val="FF3300"/>
                </a:solidFill>
                <a:latin typeface="Times New Roman" panose="02020603050405020304" pitchFamily="18" charset="0"/>
              </a:rPr>
              <a:t>V</a:t>
            </a:r>
            <a:r>
              <a:rPr lang="en-US" altLang="zh-CN" sz="2600" b="1" baseline="-30000" dirty="0">
                <a:solidFill>
                  <a:srgbClr val="FF3300"/>
                </a:solidFill>
                <a:latin typeface="Times New Roman" panose="02020603050405020304" pitchFamily="18" charset="0"/>
              </a:rPr>
              <a:t>T</a:t>
            </a:r>
            <a:r>
              <a:rPr lang="en-US" altLang="zh-CN" sz="2600" b="1" dirty="0">
                <a:solidFill>
                  <a:srgbClr val="FF3300"/>
                </a:solidFill>
                <a:latin typeface="Times New Roman" panose="02020603050405020304" pitchFamily="18" charset="0"/>
                <a:sym typeface="Symbol" panose="05050102010706020507" pitchFamily="18" charset="2"/>
              </a:rPr>
              <a:t>)</a:t>
            </a:r>
            <a:r>
              <a:rPr lang="en-US" altLang="zh-CN" sz="2600" b="1" baseline="30000" dirty="0">
                <a:solidFill>
                  <a:srgbClr val="FF3300"/>
                </a:solidFill>
                <a:latin typeface="Times New Roman" panose="02020603050405020304" pitchFamily="18" charset="0"/>
                <a:sym typeface="Symbol" panose="05050102010706020507" pitchFamily="18" charset="2"/>
              </a:rPr>
              <a:t>*</a:t>
            </a:r>
            <a:r>
              <a:rPr lang="zh-CN" altLang="en-US" sz="2600" b="1" dirty="0">
                <a:solidFill>
                  <a:srgbClr val="FF3300"/>
                </a:solidFill>
                <a:latin typeface="Times New Roman" panose="02020603050405020304" pitchFamily="18" charset="0"/>
                <a:sym typeface="Symbol" panose="05050102010706020507" pitchFamily="18" charset="2"/>
              </a:rPr>
              <a:t>，</a:t>
            </a:r>
            <a:r>
              <a:rPr lang="zh-CN" altLang="en-US" sz="2600" b="1" dirty="0">
                <a:latin typeface="Times New Roman" panose="02020603050405020304" pitchFamily="18" charset="0"/>
                <a:sym typeface="Symbol" panose="05050102010706020507" pitchFamily="18" charset="2"/>
              </a:rPr>
              <a:t>则此文法称为</a:t>
            </a:r>
            <a:r>
              <a:rPr lang="zh-CN" altLang="en-US" sz="2600" b="1" dirty="0">
                <a:solidFill>
                  <a:schemeClr val="accent2"/>
                </a:solidFill>
                <a:latin typeface="Times New Roman" panose="02020603050405020304" pitchFamily="18" charset="0"/>
                <a:sym typeface="Symbol" panose="05050102010706020507" pitchFamily="18" charset="2"/>
              </a:rPr>
              <a:t>上下文无关文法</a:t>
            </a:r>
            <a:r>
              <a:rPr lang="zh-CN" altLang="en-US" sz="2600" b="1" dirty="0">
                <a:latin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sym typeface="Symbol" panose="05050102010706020507" pitchFamily="18" charset="2"/>
              </a:rPr>
              <a:t>(2</a:t>
            </a:r>
            <a:r>
              <a:rPr lang="zh-CN" altLang="en-US" sz="2600" b="1" dirty="0">
                <a:latin typeface="Times New Roman" panose="02020603050405020304" pitchFamily="18" charset="0"/>
                <a:sym typeface="Symbol" panose="05050102010706020507" pitchFamily="18" charset="2"/>
              </a:rPr>
              <a:t>型文法</a:t>
            </a:r>
            <a:r>
              <a:rPr lang="en-US" altLang="zh-CN" sz="2600" b="1" dirty="0">
                <a:latin typeface="Times New Roman" panose="02020603050405020304" pitchFamily="18" charset="0"/>
                <a:sym typeface="Symbol" panose="05050102010706020507" pitchFamily="18" charset="2"/>
              </a:rPr>
              <a:t>) </a:t>
            </a:r>
            <a:r>
              <a:rPr lang="zh-CN" altLang="en-US" sz="2600" b="1" dirty="0">
                <a:latin typeface="Times New Roman" panose="02020603050405020304" pitchFamily="18" charset="0"/>
                <a:sym typeface="Symbol" panose="05050102010706020507" pitchFamily="18" charset="2"/>
              </a:rPr>
              <a:t>。（用 取代 与 所在的上下文无关）</a:t>
            </a:r>
            <a:endParaRPr lang="zh-CN" altLang="en-US" sz="2600" b="1" dirty="0">
              <a:latin typeface="Times New Roman" panose="02020603050405020304" pitchFamily="18" charset="0"/>
              <a:sym typeface="Symbol" panose="05050102010706020507" pitchFamily="18" charset="2"/>
            </a:endParaRPr>
          </a:p>
        </p:txBody>
      </p:sp>
      <p:sp>
        <p:nvSpPr>
          <p:cNvPr id="11268" name="Text Box 4"/>
          <p:cNvSpPr txBox="1"/>
          <p:nvPr/>
        </p:nvSpPr>
        <p:spPr>
          <a:xfrm>
            <a:off x="381000" y="3276600"/>
            <a:ext cx="8001000" cy="519113"/>
          </a:xfrm>
          <a:prstGeom prst="rect">
            <a:avLst/>
          </a:prstGeom>
          <a:noFill/>
          <a:ln w="9525">
            <a:noFill/>
          </a:ln>
        </p:spPr>
        <p:txBody>
          <a:bodyPr>
            <a:spAutoFit/>
          </a:bodyPr>
          <a:p>
            <a:pPr>
              <a:spcBef>
                <a:spcPct val="50000"/>
              </a:spcBef>
            </a:pPr>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G</a:t>
            </a:r>
            <a:r>
              <a:rPr lang="zh-CN" altLang="en-US" sz="2800" dirty="0">
                <a:latin typeface="Times New Roman" panose="02020603050405020304" pitchFamily="18" charset="0"/>
              </a:rPr>
              <a:t>＝</a:t>
            </a:r>
            <a:r>
              <a:rPr lang="en-US" altLang="zh-CN" sz="2800" dirty="0">
                <a:latin typeface="Times New Roman" panose="02020603050405020304" pitchFamily="18" charset="0"/>
              </a:rPr>
              <a:t>({S,A,B},{a,b},P,S)</a:t>
            </a:r>
            <a:r>
              <a:rPr lang="zh-CN" altLang="en-US" sz="2800" dirty="0">
                <a:latin typeface="Times New Roman" panose="02020603050405020304" pitchFamily="18" charset="0"/>
              </a:rPr>
              <a:t>，</a:t>
            </a:r>
            <a:r>
              <a:rPr lang="en-US" altLang="zh-CN" sz="2800" dirty="0">
                <a:latin typeface="Times New Roman" panose="02020603050405020304" pitchFamily="18" charset="0"/>
              </a:rPr>
              <a:t>P</a:t>
            </a:r>
            <a:r>
              <a:rPr lang="zh-CN" altLang="en-US" sz="2800" dirty="0">
                <a:latin typeface="Times New Roman" panose="02020603050405020304" pitchFamily="18" charset="0"/>
              </a:rPr>
              <a:t>的产生式如下：</a:t>
            </a:r>
            <a:endParaRPr lang="zh-CN" altLang="en-US" sz="2800" dirty="0">
              <a:latin typeface="Times New Roman" panose="02020603050405020304" pitchFamily="18" charset="0"/>
            </a:endParaRPr>
          </a:p>
        </p:txBody>
      </p:sp>
      <p:sp>
        <p:nvSpPr>
          <p:cNvPr id="11269" name="Text Box 5"/>
          <p:cNvSpPr txBox="1"/>
          <p:nvPr/>
        </p:nvSpPr>
        <p:spPr>
          <a:xfrm>
            <a:off x="762000" y="3810000"/>
            <a:ext cx="1524000" cy="264795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S→aB     </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S→bA</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A→bAA </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A→a</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A→aS</a:t>
            </a:r>
            <a:endParaRPr lang="en-US" altLang="zh-CN" b="1" dirty="0">
              <a:latin typeface="Times New Roman" panose="02020603050405020304" pitchFamily="18" charset="0"/>
            </a:endParaRPr>
          </a:p>
        </p:txBody>
      </p:sp>
      <p:sp>
        <p:nvSpPr>
          <p:cNvPr id="11270" name="Text Box 6"/>
          <p:cNvSpPr txBox="1"/>
          <p:nvPr/>
        </p:nvSpPr>
        <p:spPr>
          <a:xfrm>
            <a:off x="2667000" y="3886200"/>
            <a:ext cx="1524000" cy="1552575"/>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B→b</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B→bS</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B→aBB</a:t>
            </a:r>
            <a:endParaRPr lang="en-US" altLang="zh-CN" b="1" dirty="0">
              <a:latin typeface="Times New Roman" panose="02020603050405020304" pitchFamily="18" charset="0"/>
            </a:endParaRPr>
          </a:p>
        </p:txBody>
      </p:sp>
      <p:sp>
        <p:nvSpPr>
          <p:cNvPr id="11271" name="AutoShape 7"/>
          <p:cNvSpPr/>
          <p:nvPr/>
        </p:nvSpPr>
        <p:spPr>
          <a:xfrm>
            <a:off x="4191000" y="3962400"/>
            <a:ext cx="457200" cy="2438400"/>
          </a:xfrm>
          <a:prstGeom prst="rightBrace">
            <a:avLst>
              <a:gd name="adj1" fmla="val 44444"/>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1272" name="Text Box 8"/>
          <p:cNvSpPr txBox="1"/>
          <p:nvPr/>
        </p:nvSpPr>
        <p:spPr>
          <a:xfrm>
            <a:off x="4800600" y="4876800"/>
            <a:ext cx="32004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上下文无关文法</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blinds(horizontal)">
                                      <p:cBhvr>
                                        <p:cTn id="7" dur="500"/>
                                        <p:tgtEl>
                                          <p:spTgt spid="112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71"/>
                                        </p:tgtEl>
                                        <p:attrNameLst>
                                          <p:attrName>style.visibility</p:attrName>
                                        </p:attrNameLst>
                                      </p:cBhvr>
                                      <p:to>
                                        <p:strVal val="visible"/>
                                      </p:to>
                                    </p:set>
                                    <p:animEffect transition="in" filter="blinds(horizontal)">
                                      <p:cBhvr>
                                        <p:cTn id="10"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p:bldP spid="11271" grpId="0" animBg="1"/>
      <p:bldP spid="11272" grpId="1"/>
      <p:bldP spid="11271"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228600" y="457200"/>
            <a:ext cx="8077200" cy="521970"/>
          </a:xfrm>
          <a:prstGeom prst="rect">
            <a:avLst/>
          </a:prstGeom>
          <a:noFill/>
          <a:ln w="9525">
            <a:noFill/>
          </a:ln>
        </p:spPr>
        <p:txBody>
          <a:bodyPr>
            <a:spAutoFit/>
          </a:bodyPr>
          <a:p>
            <a:pPr>
              <a:spcBef>
                <a:spcPct val="50000"/>
              </a:spcBef>
            </a:pPr>
            <a:r>
              <a:rPr lang="zh-CN" altLang="en-US" sz="2800" dirty="0">
                <a:latin typeface="Times New Roman" panose="02020603050405020304" pitchFamily="18" charset="0"/>
              </a:rPr>
              <a:t>例：</a:t>
            </a:r>
            <a:r>
              <a:rPr lang="en-US" altLang="zh-CN" sz="2800" dirty="0">
                <a:latin typeface="Times New Roman" panose="02020603050405020304" pitchFamily="18" charset="0"/>
              </a:rPr>
              <a:t>G</a:t>
            </a:r>
            <a:r>
              <a:rPr lang="zh-CN" altLang="en-US" sz="2800" dirty="0">
                <a:latin typeface="Times New Roman" panose="02020603050405020304" pitchFamily="18" charset="0"/>
              </a:rPr>
              <a:t>＝</a:t>
            </a:r>
            <a:r>
              <a:rPr lang="en-US" altLang="zh-CN" sz="2800" dirty="0">
                <a:latin typeface="Times New Roman" panose="02020603050405020304" pitchFamily="18" charset="0"/>
              </a:rPr>
              <a:t>({S,A,B},{0,1},P,S)</a:t>
            </a:r>
            <a:r>
              <a:rPr lang="zh-CN" altLang="en-US" sz="2800" dirty="0">
                <a:latin typeface="Times New Roman" panose="02020603050405020304" pitchFamily="18" charset="0"/>
              </a:rPr>
              <a:t>，</a:t>
            </a:r>
            <a:r>
              <a:rPr lang="en-US" altLang="zh-CN" sz="2800" dirty="0">
                <a:latin typeface="Times New Roman" panose="02020603050405020304" pitchFamily="18" charset="0"/>
              </a:rPr>
              <a:t>P</a:t>
            </a:r>
            <a:r>
              <a:rPr lang="zh-CN" altLang="en-US" sz="2800" dirty="0">
                <a:latin typeface="Times New Roman" panose="02020603050405020304" pitchFamily="18" charset="0"/>
              </a:rPr>
              <a:t>的产生式如下：</a:t>
            </a:r>
            <a:endParaRPr lang="zh-CN" altLang="en-US" sz="2800" dirty="0">
              <a:latin typeface="Times New Roman" panose="02020603050405020304" pitchFamily="18" charset="0"/>
            </a:endParaRPr>
          </a:p>
        </p:txBody>
      </p:sp>
      <p:sp>
        <p:nvSpPr>
          <p:cNvPr id="13315" name="Text Box 3"/>
          <p:cNvSpPr txBox="1"/>
          <p:nvPr/>
        </p:nvSpPr>
        <p:spPr>
          <a:xfrm>
            <a:off x="457200" y="1371600"/>
            <a:ext cx="1371600" cy="264795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S→0A     </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S→1B</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S→0 </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A→0S</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A→0A</a:t>
            </a:r>
            <a:endParaRPr lang="en-US" altLang="zh-CN" b="1" dirty="0">
              <a:latin typeface="Times New Roman" panose="02020603050405020304" pitchFamily="18" charset="0"/>
            </a:endParaRPr>
          </a:p>
        </p:txBody>
      </p:sp>
      <p:sp>
        <p:nvSpPr>
          <p:cNvPr id="13316" name="Text Box 4"/>
          <p:cNvSpPr txBox="1"/>
          <p:nvPr/>
        </p:nvSpPr>
        <p:spPr>
          <a:xfrm>
            <a:off x="2209800" y="1600200"/>
            <a:ext cx="1447800" cy="2100263"/>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A</a:t>
            </a:r>
            <a:r>
              <a:rPr lang="en-US" altLang="zh-CN" dirty="0">
                <a:latin typeface="Times New Roman" panose="02020603050405020304" pitchFamily="18" charset="0"/>
              </a:rPr>
              <a:t>→</a:t>
            </a:r>
            <a:r>
              <a:rPr lang="en-US" altLang="zh-CN" b="1" dirty="0">
                <a:latin typeface="Times New Roman" panose="02020603050405020304" pitchFamily="18" charset="0"/>
              </a:rPr>
              <a:t>1B</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B→1</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B→0</a:t>
            </a:r>
            <a:endParaRPr lang="en-US" altLang="zh-CN"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B→1B</a:t>
            </a:r>
            <a:endParaRPr lang="en-US" altLang="zh-CN" b="1" dirty="0">
              <a:latin typeface="Times New Roman" panose="02020603050405020304" pitchFamily="18" charset="0"/>
            </a:endParaRPr>
          </a:p>
        </p:txBody>
      </p:sp>
      <p:sp>
        <p:nvSpPr>
          <p:cNvPr id="13317" name="AutoShape 5"/>
          <p:cNvSpPr/>
          <p:nvPr/>
        </p:nvSpPr>
        <p:spPr>
          <a:xfrm>
            <a:off x="3581400" y="1447800"/>
            <a:ext cx="457200" cy="2743200"/>
          </a:xfrm>
          <a:prstGeom prst="rightBrace">
            <a:avLst>
              <a:gd name="adj1" fmla="val 50000"/>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13318" name="Text Box 6"/>
          <p:cNvSpPr txBox="1"/>
          <p:nvPr/>
        </p:nvSpPr>
        <p:spPr>
          <a:xfrm>
            <a:off x="4419600" y="2438400"/>
            <a:ext cx="23622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正规文法</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3319" name="Text Box 7"/>
          <p:cNvSpPr txBox="1"/>
          <p:nvPr/>
        </p:nvSpPr>
        <p:spPr>
          <a:xfrm>
            <a:off x="381000" y="4953000"/>
            <a:ext cx="29718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该文法可以写成：</a:t>
            </a:r>
            <a:endParaRPr lang="zh-CN" altLang="en-US" sz="2800" b="1" dirty="0">
              <a:latin typeface="Times New Roman" panose="02020603050405020304" pitchFamily="18" charset="0"/>
            </a:endParaRPr>
          </a:p>
        </p:txBody>
      </p:sp>
      <p:sp>
        <p:nvSpPr>
          <p:cNvPr id="13320" name="Text Box 8"/>
          <p:cNvSpPr txBox="1"/>
          <p:nvPr/>
        </p:nvSpPr>
        <p:spPr>
          <a:xfrm>
            <a:off x="3505200" y="4419600"/>
            <a:ext cx="3048000" cy="1811338"/>
          </a:xfrm>
          <a:prstGeom prst="rect">
            <a:avLst/>
          </a:prstGeom>
          <a:noFill/>
          <a:ln w="9525" cap="flat" cmpd="sng">
            <a:solidFill>
              <a:schemeClr val="accent1"/>
            </a:solidFill>
            <a:prstDash val="solid"/>
            <a:miter/>
            <a:headEnd type="none" w="med" len="med"/>
            <a:tailEnd type="none" w="med" len="med"/>
          </a:ln>
        </p:spPr>
        <p:txBody>
          <a:bodyPr>
            <a:spAutoFit/>
          </a:bodyPr>
          <a:p>
            <a:pPr>
              <a:spcBef>
                <a:spcPct val="50000"/>
              </a:spcBef>
            </a:pPr>
            <a:r>
              <a:rPr lang="en-US" altLang="zh-CN" sz="2800" b="1" dirty="0">
                <a:latin typeface="Times New Roman" panose="02020603050405020304" pitchFamily="18" charset="0"/>
              </a:rPr>
              <a:t>S→ 0 </a:t>
            </a:r>
            <a:r>
              <a:rPr lang="en-US" altLang="zh-CN" sz="2800" b="1" dirty="0">
                <a:latin typeface="Times New Roman" panose="02020603050405020304" pitchFamily="18" charset="0"/>
                <a:cs typeface="Times New Roman" panose="02020603050405020304" pitchFamily="18" charset="0"/>
              </a:rPr>
              <a:t>| 0A | 1B</a:t>
            </a:r>
            <a:endParaRPr lang="en-US" altLang="zh-CN" sz="2800" b="1" dirty="0">
              <a:latin typeface="Times New Roman" panose="02020603050405020304" pitchFamily="18" charset="0"/>
            </a:endParaRPr>
          </a:p>
          <a:p>
            <a:pPr>
              <a:spcBef>
                <a:spcPct val="50000"/>
              </a:spcBef>
            </a:pPr>
            <a:r>
              <a:rPr lang="en-US" altLang="zh-CN" sz="2800" b="1" dirty="0">
                <a:latin typeface="Times New Roman" panose="02020603050405020304" pitchFamily="18" charset="0"/>
              </a:rPr>
              <a:t>A→ 0S </a:t>
            </a:r>
            <a:r>
              <a:rPr lang="en-US" altLang="zh-CN" sz="2800" b="1" dirty="0">
                <a:latin typeface="Times New Roman" panose="02020603050405020304" pitchFamily="18" charset="0"/>
                <a:cs typeface="Times New Roman" panose="02020603050405020304" pitchFamily="18" charset="0"/>
              </a:rPr>
              <a:t>| 0A | 1B</a:t>
            </a:r>
            <a:endParaRPr lang="en-US" altLang="zh-CN" sz="2800" b="1" dirty="0">
              <a:latin typeface="Times New Roman" panose="02020603050405020304" pitchFamily="18" charset="0"/>
            </a:endParaRPr>
          </a:p>
          <a:p>
            <a:pPr>
              <a:spcBef>
                <a:spcPct val="50000"/>
              </a:spcBef>
            </a:pPr>
            <a:r>
              <a:rPr lang="en-US" altLang="zh-CN" sz="2800" b="1" dirty="0">
                <a:latin typeface="Times New Roman" panose="02020603050405020304" pitchFamily="18" charset="0"/>
              </a:rPr>
              <a:t>B→ 0 </a:t>
            </a:r>
            <a:r>
              <a:rPr lang="en-US" altLang="zh-CN" sz="2800" b="1" dirty="0">
                <a:latin typeface="Times New Roman" panose="02020603050405020304" pitchFamily="18" charset="0"/>
                <a:cs typeface="Times New Roman" panose="02020603050405020304" pitchFamily="18" charset="0"/>
              </a:rPr>
              <a:t>| 1 | 1B</a:t>
            </a:r>
            <a:endParaRPr lang="en-US" altLang="zh-CN" sz="28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P spid="13318" grpId="0"/>
      <p:bldP spid="13317" grpId="1" animBg="1"/>
      <p:bldP spid="13318"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2"/>
          <p:cNvSpPr>
            <a:spLocks noGrp="1"/>
          </p:cNvSpPr>
          <p:nvPr>
            <p:ph type="title"/>
          </p:nvPr>
        </p:nvSpPr>
        <p:spPr>
          <a:xfrm>
            <a:off x="685800" y="609600"/>
            <a:ext cx="7772400" cy="838200"/>
          </a:xfrm>
        </p:spPr>
        <p:txBody>
          <a:bodyPr vert="horz" wrap="square" lIns="91440" tIns="45720" rIns="91440" bIns="45720" anchor="ctr" anchorCtr="0"/>
          <a:p>
            <a:pPr eaLnBrk="1" hangingPunct="1"/>
            <a:r>
              <a:rPr lang="en-US" altLang="zh-CN" u="sng" dirty="0">
                <a:solidFill>
                  <a:srgbClr val="FF0000"/>
                </a:solidFill>
              </a:rPr>
              <a:t>2</a:t>
            </a:r>
            <a:r>
              <a:rPr lang="zh-CN" altLang="en-US" u="sng" dirty="0">
                <a:solidFill>
                  <a:srgbClr val="FF0000"/>
                </a:solidFill>
              </a:rPr>
              <a:t>．</a:t>
            </a:r>
            <a:r>
              <a:rPr lang="en-US" altLang="zh-CN" u="sng" dirty="0">
                <a:solidFill>
                  <a:srgbClr val="FF0000"/>
                </a:solidFill>
              </a:rPr>
              <a:t>3</a:t>
            </a:r>
            <a:r>
              <a:rPr lang="zh-CN" altLang="en-US" u="sng" dirty="0">
                <a:solidFill>
                  <a:srgbClr val="FF0000"/>
                </a:solidFill>
              </a:rPr>
              <a:t>．</a:t>
            </a:r>
            <a:r>
              <a:rPr lang="en-US" altLang="zh-CN" u="sng" dirty="0">
                <a:solidFill>
                  <a:srgbClr val="FF0000"/>
                </a:solidFill>
              </a:rPr>
              <a:t>3 </a:t>
            </a:r>
            <a:r>
              <a:rPr lang="zh-CN" altLang="en-US" u="sng" dirty="0">
                <a:solidFill>
                  <a:srgbClr val="FF0000"/>
                </a:solidFill>
              </a:rPr>
              <a:t>形式语言鸟瞰</a:t>
            </a:r>
            <a:r>
              <a:rPr lang="zh-CN" altLang="en-US" dirty="0"/>
              <a:t> </a:t>
            </a:r>
            <a:endParaRPr lang="zh-CN" altLang="en-US" dirty="0"/>
          </a:p>
        </p:txBody>
      </p:sp>
      <p:graphicFrame>
        <p:nvGraphicFramePr>
          <p:cNvPr id="62576" name="Group 112"/>
          <p:cNvGraphicFramePr>
            <a:graphicFrameLocks noGrp="1"/>
          </p:cNvGraphicFramePr>
          <p:nvPr>
            <p:ph type="tbl" idx="1"/>
          </p:nvPr>
        </p:nvGraphicFramePr>
        <p:xfrm>
          <a:off x="609600" y="1447800"/>
          <a:ext cx="7848600" cy="4632325"/>
        </p:xfrm>
        <a:graphic>
          <a:graphicData uri="http://schemas.openxmlformats.org/drawingml/2006/table">
            <a:tbl>
              <a:tblPr/>
              <a:tblGrid>
                <a:gridCol w="2057400"/>
                <a:gridCol w="5791200"/>
              </a:tblGrid>
              <a:tr h="685697">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60950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0 </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短语文法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rgbClr val="000099"/>
                          </a:solidFill>
                          <a:effectLst/>
                          <a:latin typeface="宋体" panose="02010600030101010101" pitchFamily="2" charset="-122"/>
                          <a:ea typeface="宋体" panose="02010600030101010101" pitchFamily="2" charset="-122"/>
                        </a:rPr>
                        <a:t>能力相当于图灵机</a:t>
                      </a:r>
                      <a:endParaRPr kumimoji="1" lang="en-US" altLang="zh-CN" sz="1600" b="1" i="0" u="none" strike="noStrike" cap="none" normalizeH="0" baseline="0" dirty="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上下文有关</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smtClean="0">
                          <a:ln>
                            <a:noFill/>
                          </a:ln>
                          <a:solidFill>
                            <a:srgbClr val="000099"/>
                          </a:solidFill>
                          <a:effectLst/>
                          <a:latin typeface="宋体" panose="02010600030101010101" pitchFamily="2" charset="-122"/>
                          <a:ea typeface="宋体" panose="02010600030101010101" pitchFamily="2" charset="-122"/>
                        </a:rPr>
                        <a:t>能力相当于线性有界自动机</a:t>
                      </a:r>
                      <a:endParaRPr kumimoji="1" lang="zh-CN" altLang="en-US" sz="2400" b="0" i="0" u="none" strike="noStrike" cap="none" normalizeH="0" baseline="0" dirty="0" smtClean="0">
                        <a:ln>
                          <a:noFill/>
                        </a:ln>
                        <a:solidFill>
                          <a:srgbClr val="000099"/>
                        </a:solidFill>
                        <a:effectLst/>
                        <a:latin typeface="宋体" panose="02010600030101010101" pitchFamily="2" charset="-122"/>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4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上下文无关</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kern="1200" cap="none" normalizeH="0" baseline="0" dirty="0" smtClean="0">
                          <a:ln>
                            <a:noFill/>
                          </a:ln>
                          <a:solidFill>
                            <a:srgbClr val="000099"/>
                          </a:solidFill>
                          <a:effectLst/>
                          <a:latin typeface="宋体" panose="02010600030101010101" pitchFamily="2" charset="-122"/>
                          <a:ea typeface="宋体" panose="02010600030101010101" pitchFamily="2" charset="-122"/>
                          <a:cs typeface="+mn-cs"/>
                        </a:rPr>
                        <a:t>能力相当于下推自动机</a:t>
                      </a:r>
                      <a:endParaRPr kumimoji="1" lang="en-US" altLang="zh-CN" sz="2400" b="0" i="0" u="none" strike="noStrike" kern="1200" cap="none" normalizeH="0" baseline="0" dirty="0" smtClean="0">
                        <a:ln>
                          <a:noFill/>
                        </a:ln>
                        <a:solidFill>
                          <a:srgbClr val="000099"/>
                        </a:solidFill>
                        <a:effectLst/>
                        <a:latin typeface="宋体" panose="02010600030101010101" pitchFamily="2" charset="-122"/>
                        <a:ea typeface="宋体" panose="02010600030101010101" pitchFamily="2" charset="-122"/>
                        <a:cs typeface="+mn-cs"/>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26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右</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kern="1200" cap="none" normalizeH="0" baseline="0" dirty="0" smtClean="0">
                          <a:ln>
                            <a:noFill/>
                          </a:ln>
                          <a:solidFill>
                            <a:srgbClr val="000099"/>
                          </a:solidFill>
                          <a:effectLst/>
                          <a:latin typeface="宋体" panose="02010600030101010101" pitchFamily="2" charset="-122"/>
                          <a:ea typeface="宋体" panose="02010600030101010101" pitchFamily="2" charset="-122"/>
                          <a:cs typeface="+mn-cs"/>
                        </a:rPr>
                        <a:t>能力相当于有限自动机</a:t>
                      </a:r>
                      <a:endParaRPr kumimoji="1" lang="en-US" altLang="zh-CN" sz="2400" b="0" i="0" u="none" strike="noStrike" kern="1200" cap="none" normalizeH="0" baseline="0" dirty="0" smtClean="0">
                        <a:ln>
                          <a:noFill/>
                        </a:ln>
                        <a:solidFill>
                          <a:srgbClr val="000099"/>
                        </a:solidFill>
                        <a:effectLst/>
                        <a:latin typeface="宋体" panose="02010600030101010101" pitchFamily="2" charset="-122"/>
                        <a:ea typeface="宋体" panose="02010600030101010101" pitchFamily="2" charset="-122"/>
                        <a:cs typeface="+mn-cs"/>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91426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  </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正规文法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左</a:t>
                      </a:r>
                      <a:r>
                        <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rPr>
                        <a:t>线性文法）</a:t>
                      </a:r>
                      <a:endParaRPr kumimoji="1" lang="zh-CN" altLang="en-US" sz="2000" b="0"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rot="-2033894">
            <a:off x="7150100" y="4576763"/>
            <a:ext cx="1416050" cy="460375"/>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表达词法</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rot="-1755722">
            <a:off x="7164388" y="3573463"/>
            <a:ext cx="141605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表达语法</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120859" name="Line 6"/>
          <p:cNvSpPr/>
          <p:nvPr/>
        </p:nvSpPr>
        <p:spPr>
          <a:xfrm>
            <a:off x="8523288" y="2509838"/>
            <a:ext cx="0" cy="2514600"/>
          </a:xfrm>
          <a:prstGeom prst="line">
            <a:avLst/>
          </a:prstGeom>
          <a:ln w="9525" cap="flat" cmpd="sng">
            <a:solidFill>
              <a:schemeClr val="tx1"/>
            </a:solidFill>
            <a:prstDash val="solid"/>
            <a:round/>
            <a:headEnd type="none" w="med" len="med"/>
            <a:tailEnd type="triangle" w="med" len="med"/>
          </a:ln>
        </p:spPr>
      </p:sp>
      <p:sp>
        <p:nvSpPr>
          <p:cNvPr id="120860" name="Text Box 7"/>
          <p:cNvSpPr txBox="1"/>
          <p:nvPr/>
        </p:nvSpPr>
        <p:spPr>
          <a:xfrm>
            <a:off x="8675688" y="2586038"/>
            <a:ext cx="549275" cy="2438400"/>
          </a:xfrm>
          <a:prstGeom prst="rect">
            <a:avLst/>
          </a:prstGeom>
          <a:noFill/>
          <a:ln w="9525">
            <a:noFill/>
          </a:ln>
        </p:spPr>
        <p:txBody>
          <a:bodyPr vert="eaVert" anchor="t" anchorCtr="0">
            <a:spAutoFit/>
          </a:bodyPr>
          <a:p>
            <a:pPr>
              <a:spcBef>
                <a:spcPct val="50000"/>
              </a:spcBef>
            </a:pPr>
            <a:r>
              <a:rPr lang="zh-CN" altLang="en-US" dirty="0">
                <a:latin typeface="Times New Roman" panose="02020603050405020304" pitchFamily="18" charset="0"/>
                <a:ea typeface="宋体" panose="02010600030101010101" pitchFamily="2" charset="-122"/>
              </a:rPr>
              <a:t>逐 渐 增 加 限 制</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2"/>
          <p:cNvSpPr>
            <a:spLocks noGrp="1"/>
          </p:cNvSpPr>
          <p:nvPr>
            <p:ph type="title"/>
          </p:nvPr>
        </p:nvSpPr>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rPr>
              <a:t>．</a:t>
            </a:r>
            <a:r>
              <a:rPr lang="en-US" altLang="zh-CN" sz="3200" u="sng" dirty="0">
                <a:solidFill>
                  <a:srgbClr val="FF0000"/>
                </a:solidFill>
              </a:rPr>
              <a:t>3</a:t>
            </a:r>
            <a:r>
              <a:rPr lang="zh-CN" altLang="en-US" sz="3200" u="sng" dirty="0">
                <a:solidFill>
                  <a:srgbClr val="FF0000"/>
                </a:solidFill>
              </a:rPr>
              <a:t>．</a:t>
            </a:r>
            <a:r>
              <a:rPr lang="en-US" altLang="zh-CN" sz="3200" u="sng" dirty="0">
                <a:solidFill>
                  <a:srgbClr val="FF0000"/>
                </a:solidFill>
              </a:rPr>
              <a:t>3 </a:t>
            </a:r>
            <a:r>
              <a:rPr lang="zh-CN" altLang="en-US" sz="3200" u="sng" dirty="0">
                <a:solidFill>
                  <a:srgbClr val="FF0000"/>
                </a:solidFill>
              </a:rPr>
              <a:t>形式语言鸟瞰</a:t>
            </a:r>
            <a:br>
              <a:rPr lang="zh-CN" altLang="en-US" sz="3200" u="sng" dirty="0">
                <a:solidFill>
                  <a:srgbClr val="FF0000"/>
                </a:solidFill>
              </a:rPr>
            </a:br>
            <a:r>
              <a:rPr lang="zh-CN" altLang="en-US" sz="3200" dirty="0">
                <a:solidFill>
                  <a:srgbClr val="A50021"/>
                </a:solidFill>
              </a:rPr>
              <a:t>上下文无关文法讨论</a:t>
            </a:r>
            <a:r>
              <a:rPr lang="en-US" altLang="zh-CN" sz="3200" dirty="0">
                <a:solidFill>
                  <a:srgbClr val="A50021"/>
                </a:solidFill>
              </a:rPr>
              <a:t>1</a:t>
            </a:r>
            <a:endParaRPr lang="en-US" altLang="zh-CN" sz="3200" dirty="0">
              <a:solidFill>
                <a:srgbClr val="A50021"/>
              </a:solidFill>
            </a:endParaRPr>
          </a:p>
        </p:txBody>
      </p:sp>
      <p:sp>
        <p:nvSpPr>
          <p:cNvPr id="122882" name="Rectangle 3"/>
          <p:cNvSpPr>
            <a:spLocks noGrp="1"/>
          </p:cNvSpPr>
          <p:nvPr>
            <p:ph idx="1"/>
          </p:nvPr>
        </p:nvSpPr>
        <p:spPr/>
        <p:txBody>
          <a:bodyPr vert="horz" wrap="square" lIns="91440" tIns="45720" rIns="91440" bIns="45720" anchor="t" anchorCtr="0"/>
          <a:p>
            <a:pPr eaLnBrk="1" hangingPunct="1"/>
            <a:r>
              <a:rPr lang="zh-CN" altLang="en-US" sz="2800" dirty="0">
                <a:solidFill>
                  <a:schemeClr val="accent2"/>
                </a:solidFill>
              </a:rPr>
              <a:t>正规文法</a:t>
            </a:r>
            <a:r>
              <a:rPr lang="en-US" altLang="zh-CN" sz="2800" dirty="0">
                <a:solidFill>
                  <a:schemeClr val="accent2"/>
                </a:solidFill>
              </a:rPr>
              <a:t>(</a:t>
            </a:r>
            <a:r>
              <a:rPr lang="en-US" altLang="zh-CN" sz="2800" u="sng" dirty="0">
                <a:solidFill>
                  <a:srgbClr val="FF0000"/>
                </a:solidFill>
              </a:rPr>
              <a:t>Regular Grammar</a:t>
            </a:r>
            <a:r>
              <a:rPr lang="en-US" altLang="zh-CN" sz="2800" dirty="0">
                <a:solidFill>
                  <a:schemeClr val="accent2"/>
                </a:solidFill>
              </a:rPr>
              <a:t>)</a:t>
            </a:r>
            <a:r>
              <a:rPr lang="zh-CN" altLang="en-US" sz="2800" dirty="0">
                <a:solidFill>
                  <a:schemeClr val="accent2"/>
                </a:solidFill>
              </a:rPr>
              <a:t>能力比上下文无关文法弱</a:t>
            </a:r>
            <a:r>
              <a:rPr lang="zh-CN" altLang="en-US" sz="2800" dirty="0">
                <a:solidFill>
                  <a:schemeClr val="tx2"/>
                </a:solidFill>
              </a:rPr>
              <a:t>：</a:t>
            </a:r>
            <a:endParaRPr lang="zh-CN" altLang="en-US" sz="2800" dirty="0">
              <a:solidFill>
                <a:schemeClr val="tx2"/>
              </a:solidFill>
            </a:endParaRPr>
          </a:p>
          <a:p>
            <a:pPr eaLnBrk="1" hangingPunct="1"/>
            <a:r>
              <a:rPr lang="zh-CN" altLang="en-US" sz="2800" dirty="0">
                <a:solidFill>
                  <a:schemeClr val="tx2"/>
                </a:solidFill>
              </a:rPr>
              <a:t>举例：</a:t>
            </a:r>
            <a:endParaRPr lang="zh-CN" altLang="en-US" sz="2800" dirty="0">
              <a:solidFill>
                <a:schemeClr val="tx2"/>
              </a:solidFill>
            </a:endParaRPr>
          </a:p>
          <a:p>
            <a:pPr eaLnBrk="1" hangingPunct="1">
              <a:buNone/>
            </a:pPr>
            <a:r>
              <a:rPr lang="zh-CN" altLang="en-US" sz="2800" dirty="0">
                <a:solidFill>
                  <a:schemeClr val="tx2"/>
                </a:solidFill>
              </a:rPr>
              <a:t>     语言  </a:t>
            </a:r>
            <a:r>
              <a:rPr lang="en-US" altLang="zh-CN" sz="2800" dirty="0">
                <a:solidFill>
                  <a:schemeClr val="tx2"/>
                </a:solidFill>
              </a:rPr>
              <a:t>L2={</a:t>
            </a:r>
            <a:r>
              <a:rPr lang="en-US" altLang="zh-CN" b="1" dirty="0">
                <a:solidFill>
                  <a:schemeClr val="accent2"/>
                </a:solidFill>
              </a:rPr>
              <a:t>a</a:t>
            </a:r>
            <a:r>
              <a:rPr lang="en-US" altLang="zh-CN" b="1" baseline="30000" dirty="0">
                <a:solidFill>
                  <a:schemeClr val="accent2"/>
                </a:solidFill>
                <a:latin typeface="宋体" panose="02010600030101010101" pitchFamily="2" charset="-122"/>
              </a:rPr>
              <a:t>n</a:t>
            </a:r>
            <a:r>
              <a:rPr lang="en-US" altLang="zh-CN" b="1" dirty="0">
                <a:solidFill>
                  <a:schemeClr val="accent2"/>
                </a:solidFill>
              </a:rPr>
              <a:t>b</a:t>
            </a:r>
            <a:r>
              <a:rPr lang="en-US" altLang="zh-CN" b="1" baseline="30000" dirty="0">
                <a:solidFill>
                  <a:schemeClr val="accent2"/>
                </a:solidFill>
                <a:latin typeface="宋体" panose="02010600030101010101" pitchFamily="2" charset="-122"/>
              </a:rPr>
              <a:t>n</a:t>
            </a:r>
            <a:r>
              <a:rPr lang="en-US" altLang="zh-CN" sz="2800" dirty="0">
                <a:solidFill>
                  <a:schemeClr val="tx2"/>
                </a:solidFill>
              </a:rPr>
              <a:t> </a:t>
            </a:r>
            <a:r>
              <a:rPr lang="en-US" altLang="zh-CN" sz="2800" dirty="0"/>
              <a:t> </a:t>
            </a:r>
            <a:r>
              <a:rPr lang="en-US" altLang="zh-CN" sz="2800" b="1" dirty="0"/>
              <a:t>| n</a:t>
            </a:r>
            <a:r>
              <a:rPr lang="en-US" altLang="zh-CN" sz="2400" b="1" dirty="0">
                <a:latin typeface="宋体" panose="02010600030101010101" pitchFamily="2" charset="-122"/>
              </a:rPr>
              <a:t>≥</a:t>
            </a:r>
            <a:r>
              <a:rPr lang="en-US" altLang="zh-CN" sz="2400" b="1" dirty="0"/>
              <a:t> </a:t>
            </a:r>
            <a:r>
              <a:rPr lang="en-US" altLang="zh-CN" sz="2800" b="1" dirty="0"/>
              <a:t>1</a:t>
            </a:r>
            <a:r>
              <a:rPr lang="en-US" altLang="zh-CN" sz="2800" dirty="0">
                <a:solidFill>
                  <a:schemeClr val="tx2"/>
                </a:solidFill>
              </a:rPr>
              <a:t>} ,</a:t>
            </a:r>
            <a:endParaRPr lang="en-US" altLang="zh-CN" sz="2800" dirty="0">
              <a:solidFill>
                <a:schemeClr val="tx2"/>
              </a:solidFill>
            </a:endParaRPr>
          </a:p>
          <a:p>
            <a:pPr eaLnBrk="1" hangingPunct="1">
              <a:buNone/>
            </a:pPr>
            <a:r>
              <a:rPr lang="en-US" altLang="zh-CN" sz="2800" dirty="0">
                <a:solidFill>
                  <a:schemeClr val="tx2"/>
                </a:solidFill>
              </a:rPr>
              <a:t>     </a:t>
            </a:r>
            <a:r>
              <a:rPr lang="zh-CN" altLang="en-US" sz="2800" dirty="0">
                <a:solidFill>
                  <a:srgbClr val="A50021"/>
                </a:solidFill>
              </a:rPr>
              <a:t>正规文法不能表示；</a:t>
            </a:r>
            <a:endParaRPr lang="zh-CN" altLang="en-US" sz="2800" dirty="0">
              <a:solidFill>
                <a:srgbClr val="A50021"/>
              </a:solidFill>
            </a:endParaRPr>
          </a:p>
          <a:p>
            <a:pPr eaLnBrk="1" hangingPunct="1">
              <a:buNone/>
            </a:pPr>
            <a:r>
              <a:rPr lang="zh-CN" altLang="en-US" sz="2800" dirty="0">
                <a:solidFill>
                  <a:schemeClr val="accent2"/>
                </a:solidFill>
              </a:rPr>
              <a:t>    </a:t>
            </a:r>
            <a:r>
              <a:rPr lang="zh-CN" altLang="en-US" sz="2800" dirty="0">
                <a:solidFill>
                  <a:srgbClr val="A50021"/>
                </a:solidFill>
              </a:rPr>
              <a:t>上下文无关文法：</a:t>
            </a:r>
            <a:endParaRPr lang="zh-CN" altLang="en-US" sz="2800" dirty="0">
              <a:solidFill>
                <a:srgbClr val="A50021"/>
              </a:solidFill>
            </a:endParaRPr>
          </a:p>
          <a:p>
            <a:pPr eaLnBrk="1" hangingPunct="1">
              <a:buNone/>
            </a:pPr>
            <a:r>
              <a:rPr lang="zh-CN" altLang="en-US" sz="2800" dirty="0">
                <a:solidFill>
                  <a:srgbClr val="A50021"/>
                </a:solidFill>
              </a:rPr>
              <a:t>                               </a:t>
            </a:r>
            <a:r>
              <a:rPr lang="en-US" altLang="zh-CN" sz="2800" dirty="0">
                <a:solidFill>
                  <a:schemeClr val="tx2"/>
                </a:solidFill>
              </a:rPr>
              <a:t>S </a:t>
            </a:r>
            <a:r>
              <a:rPr lang="en-US" altLang="zh-CN" sz="2600" b="1" dirty="0">
                <a:solidFill>
                  <a:schemeClr val="tx2"/>
                </a:solidFill>
              </a:rPr>
              <a:t>→aSb</a:t>
            </a:r>
            <a:r>
              <a:rPr lang="en-US" altLang="zh-CN" sz="2600" b="1" dirty="0">
                <a:solidFill>
                  <a:srgbClr val="A50021"/>
                </a:solidFill>
              </a:rPr>
              <a:t> </a:t>
            </a:r>
            <a:r>
              <a:rPr lang="en-US" altLang="zh-CN" sz="2800" b="1" dirty="0"/>
              <a:t>|ab</a:t>
            </a:r>
            <a:endParaRPr lang="en-US" altLang="zh-CN" sz="2800" dirty="0">
              <a:solidFill>
                <a:srgbClr val="A5002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2"/>
          <p:cNvSpPr>
            <a:spLocks noGrp="1"/>
          </p:cNvSpPr>
          <p:nvPr>
            <p:ph type="title"/>
          </p:nvPr>
        </p:nvSpPr>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rPr>
              <a:t>．</a:t>
            </a:r>
            <a:r>
              <a:rPr lang="en-US" altLang="zh-CN" sz="3200" u="sng" dirty="0">
                <a:solidFill>
                  <a:srgbClr val="FF0000"/>
                </a:solidFill>
              </a:rPr>
              <a:t>3</a:t>
            </a:r>
            <a:r>
              <a:rPr lang="zh-CN" altLang="en-US" sz="3200" u="sng" dirty="0">
                <a:solidFill>
                  <a:srgbClr val="FF0000"/>
                </a:solidFill>
              </a:rPr>
              <a:t>．</a:t>
            </a:r>
            <a:r>
              <a:rPr lang="en-US" altLang="zh-CN" sz="3200" u="sng" dirty="0">
                <a:solidFill>
                  <a:srgbClr val="FF0000"/>
                </a:solidFill>
              </a:rPr>
              <a:t>3 </a:t>
            </a:r>
            <a:r>
              <a:rPr lang="zh-CN" altLang="en-US" sz="3200" u="sng" dirty="0">
                <a:solidFill>
                  <a:srgbClr val="FF0000"/>
                </a:solidFill>
              </a:rPr>
              <a:t>形式语言鸟瞰</a:t>
            </a:r>
            <a:br>
              <a:rPr lang="zh-CN" altLang="en-US" sz="3200" u="sng" dirty="0">
                <a:solidFill>
                  <a:srgbClr val="FF0000"/>
                </a:solidFill>
              </a:rPr>
            </a:br>
            <a:r>
              <a:rPr lang="zh-CN" altLang="en-US" sz="3200" dirty="0">
                <a:solidFill>
                  <a:srgbClr val="A50021"/>
                </a:solidFill>
              </a:rPr>
              <a:t>上下文无关文法讨论</a:t>
            </a:r>
            <a:r>
              <a:rPr lang="en-US" altLang="zh-CN" sz="3200" dirty="0">
                <a:solidFill>
                  <a:srgbClr val="A50021"/>
                </a:solidFill>
              </a:rPr>
              <a:t>2</a:t>
            </a:r>
            <a:endParaRPr lang="en-US" altLang="zh-CN" sz="3200" dirty="0">
              <a:solidFill>
                <a:srgbClr val="A50021"/>
              </a:solidFill>
            </a:endParaRPr>
          </a:p>
        </p:txBody>
      </p:sp>
      <p:sp>
        <p:nvSpPr>
          <p:cNvPr id="124930" name="Rectangle 3"/>
          <p:cNvSpPr>
            <a:spLocks noGrp="1"/>
          </p:cNvSpPr>
          <p:nvPr>
            <p:ph idx="1"/>
          </p:nvPr>
        </p:nvSpPr>
        <p:spPr/>
        <p:txBody>
          <a:bodyPr vert="horz" wrap="square" lIns="91440" tIns="45720" rIns="91440" bIns="45720" anchor="t" anchorCtr="0"/>
          <a:p>
            <a:pPr eaLnBrk="1" hangingPunct="1">
              <a:lnSpc>
                <a:spcPct val="90000"/>
              </a:lnSpc>
            </a:pPr>
            <a:r>
              <a:rPr lang="zh-CN" altLang="en-US" sz="2400" dirty="0">
                <a:solidFill>
                  <a:schemeClr val="accent2"/>
                </a:solidFill>
              </a:rPr>
              <a:t>上下文无关文法</a:t>
            </a:r>
            <a:r>
              <a:rPr lang="zh-CN" altLang="en-US" sz="2400" u="sng" dirty="0">
                <a:solidFill>
                  <a:srgbClr val="FF0000"/>
                </a:solidFill>
              </a:rPr>
              <a:t>（</a:t>
            </a:r>
            <a:r>
              <a:rPr lang="en-US" altLang="zh-CN" sz="2400" u="sng" dirty="0">
                <a:solidFill>
                  <a:srgbClr val="FF0000"/>
                </a:solidFill>
              </a:rPr>
              <a:t>Context-Free Grammar, CFG</a:t>
            </a:r>
            <a:r>
              <a:rPr lang="zh-CN" altLang="en-US" sz="2400" u="sng" dirty="0">
                <a:solidFill>
                  <a:srgbClr val="FF0000"/>
                </a:solidFill>
              </a:rPr>
              <a:t>）</a:t>
            </a:r>
            <a:r>
              <a:rPr lang="zh-CN" altLang="en-US" sz="2400" dirty="0">
                <a:solidFill>
                  <a:schemeClr val="accent2"/>
                </a:solidFill>
              </a:rPr>
              <a:t>适合多数程序设计语言：</a:t>
            </a:r>
            <a:endParaRPr lang="zh-CN" altLang="en-US" sz="2400" dirty="0">
              <a:solidFill>
                <a:schemeClr val="accent2"/>
              </a:solidFill>
            </a:endParaRPr>
          </a:p>
          <a:p>
            <a:pPr eaLnBrk="1" hangingPunct="1">
              <a:lnSpc>
                <a:spcPct val="90000"/>
              </a:lnSpc>
              <a:buNone/>
            </a:pPr>
            <a:endParaRPr lang="zh-CN" altLang="en-US" sz="2400" dirty="0">
              <a:solidFill>
                <a:schemeClr val="accent2"/>
              </a:solidFill>
            </a:endParaRPr>
          </a:p>
          <a:p>
            <a:pPr eaLnBrk="1" hangingPunct="1">
              <a:lnSpc>
                <a:spcPct val="90000"/>
              </a:lnSpc>
              <a:buNone/>
            </a:pPr>
            <a:r>
              <a:rPr lang="zh-CN" altLang="en-US" sz="2400" dirty="0">
                <a:solidFill>
                  <a:schemeClr val="accent2"/>
                </a:solidFill>
              </a:rPr>
              <a:t>举例：嵌套的条件语句</a:t>
            </a:r>
            <a:r>
              <a:rPr lang="zh-CN" altLang="en-US" sz="2400" dirty="0">
                <a:solidFill>
                  <a:srgbClr val="A50021"/>
                </a:solidFill>
              </a:rPr>
              <a:t>    </a:t>
            </a:r>
            <a:r>
              <a:rPr lang="en-US" altLang="zh-CN" sz="2400" dirty="0">
                <a:solidFill>
                  <a:srgbClr val="A50021"/>
                </a:solidFill>
              </a:rPr>
              <a:t>if  C1 then if  C2 then S1 else S2</a:t>
            </a:r>
            <a:endParaRPr lang="en-US" altLang="zh-CN" sz="2400" dirty="0">
              <a:solidFill>
                <a:srgbClr val="A50021"/>
              </a:solidFill>
            </a:endParaRPr>
          </a:p>
          <a:p>
            <a:pPr eaLnBrk="1" hangingPunct="1">
              <a:lnSpc>
                <a:spcPct val="90000"/>
              </a:lnSpc>
              <a:buNone/>
            </a:pPr>
            <a:r>
              <a:rPr lang="en-US" altLang="zh-CN" sz="2400" dirty="0">
                <a:solidFill>
                  <a:schemeClr val="accent2"/>
                </a:solidFill>
              </a:rPr>
              <a:t>     </a:t>
            </a:r>
            <a:r>
              <a:rPr lang="zh-CN" altLang="en-US" sz="2400" dirty="0">
                <a:solidFill>
                  <a:schemeClr val="accent2"/>
                </a:solidFill>
              </a:rPr>
              <a:t>上下文无关文法一</a:t>
            </a:r>
            <a:r>
              <a:rPr lang="en-US" altLang="zh-CN" sz="2400" dirty="0">
                <a:solidFill>
                  <a:schemeClr val="accent2"/>
                </a:solidFill>
              </a:rPr>
              <a:t>(</a:t>
            </a:r>
            <a:r>
              <a:rPr lang="zh-CN" altLang="en-US" sz="2400" dirty="0">
                <a:solidFill>
                  <a:schemeClr val="accent2"/>
                </a:solidFill>
              </a:rPr>
              <a:t>二义文法）</a:t>
            </a:r>
            <a:endParaRPr lang="zh-CN" altLang="en-US" sz="2400" dirty="0">
              <a:solidFill>
                <a:schemeClr val="accent2"/>
              </a:solidFill>
            </a:endParaRPr>
          </a:p>
          <a:p>
            <a:pPr eaLnBrk="1" hangingPunct="1">
              <a:lnSpc>
                <a:spcPct val="90000"/>
              </a:lnSpc>
              <a:buNone/>
            </a:pPr>
            <a:r>
              <a:rPr lang="zh-CN" altLang="en-US" sz="2400" dirty="0">
                <a:solidFill>
                  <a:schemeClr val="accent2"/>
                </a:solidFill>
              </a:rPr>
              <a:t>          </a:t>
            </a:r>
            <a:r>
              <a:rPr lang="en-US" altLang="zh-CN" sz="2400" dirty="0">
                <a:solidFill>
                  <a:schemeClr val="tx2"/>
                </a:solidFill>
              </a:rPr>
              <a:t>S</a:t>
            </a:r>
            <a:r>
              <a:rPr lang="en-US" altLang="zh-CN" sz="2600" b="1" dirty="0">
                <a:solidFill>
                  <a:schemeClr val="tx2"/>
                </a:solidFill>
              </a:rPr>
              <a:t>→if  C then S </a:t>
            </a:r>
            <a:r>
              <a:rPr lang="en-US" altLang="zh-CN" sz="2800" b="1" dirty="0"/>
              <a:t>| </a:t>
            </a:r>
            <a:r>
              <a:rPr lang="en-US" altLang="zh-CN" sz="2600" b="1" dirty="0">
                <a:solidFill>
                  <a:schemeClr val="tx2"/>
                </a:solidFill>
              </a:rPr>
              <a:t>if  C then S else S</a:t>
            </a:r>
            <a:endParaRPr lang="en-US" altLang="zh-CN" sz="2600" b="1" dirty="0">
              <a:solidFill>
                <a:schemeClr val="tx2"/>
              </a:solidFill>
            </a:endParaRPr>
          </a:p>
          <a:p>
            <a:pPr eaLnBrk="1" hangingPunct="1">
              <a:lnSpc>
                <a:spcPct val="90000"/>
              </a:lnSpc>
              <a:buNone/>
            </a:pPr>
            <a:r>
              <a:rPr lang="en-US" altLang="zh-CN" sz="2400" dirty="0">
                <a:solidFill>
                  <a:schemeClr val="accent2"/>
                </a:solidFill>
              </a:rPr>
              <a:t>     </a:t>
            </a:r>
            <a:r>
              <a:rPr lang="zh-CN" altLang="en-US" sz="2400" dirty="0">
                <a:solidFill>
                  <a:schemeClr val="accent2"/>
                </a:solidFill>
              </a:rPr>
              <a:t>上下文无关文法二</a:t>
            </a:r>
            <a:endParaRPr lang="zh-CN" altLang="en-US" sz="2800" b="1" dirty="0"/>
          </a:p>
          <a:p>
            <a:pPr eaLnBrk="1" hangingPunct="1">
              <a:lnSpc>
                <a:spcPct val="90000"/>
              </a:lnSpc>
              <a:buNone/>
            </a:pPr>
            <a:r>
              <a:rPr lang="zh-CN" altLang="en-US" sz="2800" b="1" dirty="0"/>
              <a:t>        </a:t>
            </a:r>
            <a:r>
              <a:rPr lang="en-US" altLang="zh-CN" sz="2400" dirty="0">
                <a:solidFill>
                  <a:schemeClr val="tx2"/>
                </a:solidFill>
              </a:rPr>
              <a:t>S</a:t>
            </a:r>
            <a:r>
              <a:rPr lang="en-US" altLang="zh-CN" sz="2600" b="1" dirty="0">
                <a:solidFill>
                  <a:schemeClr val="tx2"/>
                </a:solidFill>
              </a:rPr>
              <a:t>→</a:t>
            </a:r>
            <a:r>
              <a:rPr lang="en-US" altLang="zh-CN" sz="2200" dirty="0">
                <a:solidFill>
                  <a:schemeClr val="tx2"/>
                </a:solidFill>
              </a:rPr>
              <a:t>MS </a:t>
            </a:r>
            <a:r>
              <a:rPr lang="en-US" altLang="zh-CN" sz="2400" dirty="0"/>
              <a:t>| NS</a:t>
            </a:r>
            <a:endParaRPr lang="en-US" altLang="zh-CN" sz="2400" dirty="0"/>
          </a:p>
          <a:p>
            <a:pPr eaLnBrk="1" hangingPunct="1">
              <a:lnSpc>
                <a:spcPct val="90000"/>
              </a:lnSpc>
              <a:buNone/>
            </a:pPr>
            <a:r>
              <a:rPr lang="en-US" altLang="zh-CN" sz="2400" dirty="0"/>
              <a:t>          MS</a:t>
            </a:r>
            <a:r>
              <a:rPr lang="en-US" altLang="zh-CN" sz="2400" b="1" dirty="0"/>
              <a:t> </a:t>
            </a:r>
            <a:r>
              <a:rPr lang="en-US" altLang="zh-CN" sz="2600" b="1" dirty="0">
                <a:solidFill>
                  <a:schemeClr val="tx2"/>
                </a:solidFill>
              </a:rPr>
              <a:t>→</a:t>
            </a:r>
            <a:r>
              <a:rPr lang="en-US" altLang="zh-CN" sz="2200" dirty="0">
                <a:solidFill>
                  <a:schemeClr val="tx2"/>
                </a:solidFill>
              </a:rPr>
              <a:t>if  C  then MS</a:t>
            </a:r>
            <a:r>
              <a:rPr lang="en-US" altLang="zh-CN" sz="2400" b="1" dirty="0"/>
              <a:t>  </a:t>
            </a:r>
            <a:r>
              <a:rPr lang="en-US" altLang="zh-CN" sz="2400" dirty="0"/>
              <a:t>else  MS</a:t>
            </a:r>
            <a:r>
              <a:rPr lang="en-US" altLang="zh-CN" sz="2200" dirty="0">
                <a:solidFill>
                  <a:schemeClr val="tx2"/>
                </a:solidFill>
              </a:rPr>
              <a:t> </a:t>
            </a:r>
            <a:r>
              <a:rPr lang="en-US" altLang="zh-CN" sz="2200" b="1" dirty="0">
                <a:solidFill>
                  <a:schemeClr val="tx2"/>
                </a:solidFill>
              </a:rPr>
              <a:t> </a:t>
            </a:r>
            <a:r>
              <a:rPr lang="en-US" altLang="zh-CN" sz="2400" dirty="0"/>
              <a:t>| others</a:t>
            </a:r>
            <a:endParaRPr lang="en-US" altLang="zh-CN" sz="2400" dirty="0"/>
          </a:p>
          <a:p>
            <a:pPr eaLnBrk="1" hangingPunct="1">
              <a:lnSpc>
                <a:spcPct val="90000"/>
              </a:lnSpc>
              <a:buNone/>
            </a:pPr>
            <a:r>
              <a:rPr lang="en-US" altLang="zh-CN" sz="2400" dirty="0"/>
              <a:t>         NS </a:t>
            </a:r>
            <a:r>
              <a:rPr lang="en-US" altLang="zh-CN" sz="2600" b="1" dirty="0">
                <a:solidFill>
                  <a:schemeClr val="tx2"/>
                </a:solidFill>
              </a:rPr>
              <a:t>→ </a:t>
            </a:r>
            <a:r>
              <a:rPr lang="en-US" altLang="zh-CN" sz="2200" dirty="0">
                <a:solidFill>
                  <a:schemeClr val="tx2"/>
                </a:solidFill>
              </a:rPr>
              <a:t>if  C  then S</a:t>
            </a:r>
            <a:r>
              <a:rPr lang="en-US" altLang="zh-CN" sz="2400" b="1" dirty="0"/>
              <a:t> </a:t>
            </a:r>
            <a:r>
              <a:rPr lang="en-US" altLang="zh-CN" sz="2400" dirty="0"/>
              <a:t>| </a:t>
            </a:r>
            <a:r>
              <a:rPr lang="en-US" altLang="zh-CN" sz="2200" dirty="0">
                <a:solidFill>
                  <a:schemeClr val="tx2"/>
                </a:solidFill>
              </a:rPr>
              <a:t>if  C  then MS</a:t>
            </a:r>
            <a:r>
              <a:rPr lang="en-US" altLang="zh-CN" sz="2400" b="1" dirty="0"/>
              <a:t>  </a:t>
            </a:r>
            <a:r>
              <a:rPr lang="en-US" altLang="zh-CN" sz="2400" dirty="0"/>
              <a:t>else  NS</a:t>
            </a:r>
            <a:r>
              <a:rPr lang="en-US" altLang="zh-CN" sz="2200" dirty="0">
                <a:solidFill>
                  <a:schemeClr val="tx2"/>
                </a:solidFill>
              </a:rPr>
              <a:t> </a:t>
            </a:r>
            <a:endParaRPr lang="en-US" altLang="zh-CN" sz="2200" dirty="0">
              <a:solidFill>
                <a:schemeClr val="tx2"/>
              </a:solidFill>
            </a:endParaRPr>
          </a:p>
        </p:txBody>
      </p:sp>
      <p:sp>
        <p:nvSpPr>
          <p:cNvPr id="124931" name="矩形 1"/>
          <p:cNvSpPr/>
          <p:nvPr/>
        </p:nvSpPr>
        <p:spPr>
          <a:xfrm>
            <a:off x="6804025" y="3500438"/>
            <a:ext cx="2032000" cy="461962"/>
          </a:xfrm>
          <a:prstGeom prst="rect">
            <a:avLst/>
          </a:prstGeom>
          <a:noFill/>
          <a:ln w="9525">
            <a:noFill/>
          </a:ln>
        </p:spPr>
        <p:txBody>
          <a:bodyPr wrap="none" anchor="t" anchorCtr="0">
            <a:spAutoFit/>
          </a:bodyPr>
          <a:p>
            <a:r>
              <a:rPr lang="zh-CN" altLang="en-US" dirty="0">
                <a:solidFill>
                  <a:srgbClr val="FF0000"/>
                </a:solidFill>
                <a:latin typeface="Times New Roman" panose="02020603050405020304" pitchFamily="18" charset="0"/>
                <a:ea typeface="宋体" panose="02010600030101010101" pitchFamily="2" charset="-122"/>
              </a:rPr>
              <a:t>为什么二义？</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2"/>
          <p:cNvSpPr>
            <a:spLocks noGrp="1"/>
          </p:cNvSpPr>
          <p:nvPr>
            <p:ph type="title"/>
          </p:nvPr>
        </p:nvSpPr>
        <p:spPr/>
        <p:txBody>
          <a:bodyPr vert="horz" wrap="square" lIns="91440" tIns="45720" rIns="91440" bIns="45720" anchor="ctr" anchorCtr="0"/>
          <a:p>
            <a:pPr eaLnBrk="1" hangingPunct="1"/>
            <a:r>
              <a:rPr lang="en-US" altLang="zh-CN" sz="3200" u="sng" dirty="0">
                <a:solidFill>
                  <a:srgbClr val="FF0000"/>
                </a:solidFill>
              </a:rPr>
              <a:t>2</a:t>
            </a:r>
            <a:r>
              <a:rPr lang="zh-CN" altLang="en-US" sz="3200" u="sng" dirty="0">
                <a:solidFill>
                  <a:srgbClr val="FF0000"/>
                </a:solidFill>
              </a:rPr>
              <a:t>．</a:t>
            </a:r>
            <a:r>
              <a:rPr lang="en-US" altLang="zh-CN" sz="3200" u="sng" dirty="0">
                <a:solidFill>
                  <a:srgbClr val="FF0000"/>
                </a:solidFill>
              </a:rPr>
              <a:t>3</a:t>
            </a:r>
            <a:r>
              <a:rPr lang="zh-CN" altLang="en-US" sz="3200" u="sng" dirty="0">
                <a:solidFill>
                  <a:srgbClr val="FF0000"/>
                </a:solidFill>
              </a:rPr>
              <a:t>．</a:t>
            </a:r>
            <a:r>
              <a:rPr lang="en-US" altLang="zh-CN" sz="3200" u="sng" dirty="0">
                <a:solidFill>
                  <a:srgbClr val="FF0000"/>
                </a:solidFill>
              </a:rPr>
              <a:t>3 </a:t>
            </a:r>
            <a:r>
              <a:rPr lang="zh-CN" altLang="en-US" sz="3200" u="sng" dirty="0">
                <a:solidFill>
                  <a:srgbClr val="FF0000"/>
                </a:solidFill>
              </a:rPr>
              <a:t>形式语言鸟瞰</a:t>
            </a:r>
            <a:br>
              <a:rPr lang="zh-CN" altLang="en-US" sz="3200" u="sng" dirty="0">
                <a:solidFill>
                  <a:srgbClr val="FF0000"/>
                </a:solidFill>
              </a:rPr>
            </a:br>
            <a:r>
              <a:rPr lang="zh-CN" altLang="en-US" sz="3200" dirty="0">
                <a:solidFill>
                  <a:srgbClr val="A50021"/>
                </a:solidFill>
              </a:rPr>
              <a:t>上下文无关文法讨论</a:t>
            </a:r>
            <a:r>
              <a:rPr lang="en-US" altLang="zh-CN" sz="3200" dirty="0">
                <a:solidFill>
                  <a:srgbClr val="A50021"/>
                </a:solidFill>
              </a:rPr>
              <a:t>3</a:t>
            </a:r>
            <a:endParaRPr lang="en-US" altLang="zh-CN" sz="3200" dirty="0">
              <a:solidFill>
                <a:srgbClr val="A50021"/>
              </a:solidFill>
            </a:endParaRPr>
          </a:p>
        </p:txBody>
      </p:sp>
      <p:sp>
        <p:nvSpPr>
          <p:cNvPr id="126978" name="Rectangle 3"/>
          <p:cNvSpPr>
            <a:spLocks noGrp="1"/>
          </p:cNvSpPr>
          <p:nvPr>
            <p:ph idx="1"/>
          </p:nvPr>
        </p:nvSpPr>
        <p:spPr/>
        <p:txBody>
          <a:bodyPr vert="horz" wrap="square" lIns="91440" tIns="45720" rIns="91440" bIns="45720" anchor="t" anchorCtr="0"/>
          <a:p>
            <a:pPr eaLnBrk="1" hangingPunct="1"/>
            <a:r>
              <a:rPr lang="zh-CN" altLang="en-US" sz="2400" dirty="0">
                <a:solidFill>
                  <a:schemeClr val="tx2"/>
                </a:solidFill>
              </a:rPr>
              <a:t>上下文无关文法能力依然有限</a:t>
            </a:r>
            <a:endParaRPr lang="zh-CN" altLang="en-US" sz="2400" dirty="0">
              <a:solidFill>
                <a:schemeClr val="tx2"/>
              </a:solidFill>
            </a:endParaRPr>
          </a:p>
          <a:p>
            <a:pPr eaLnBrk="1" hangingPunct="1"/>
            <a:r>
              <a:rPr lang="zh-CN" altLang="en-US" sz="2400" dirty="0">
                <a:solidFill>
                  <a:schemeClr val="tx2"/>
                </a:solidFill>
              </a:rPr>
              <a:t>能表示      语言  </a:t>
            </a:r>
            <a:r>
              <a:rPr lang="en-US" altLang="zh-CN" sz="2400" dirty="0">
                <a:solidFill>
                  <a:schemeClr val="tx2"/>
                </a:solidFill>
              </a:rPr>
              <a:t>L={</a:t>
            </a:r>
            <a:r>
              <a:rPr lang="en-US" altLang="zh-CN" sz="2800" b="1" dirty="0">
                <a:solidFill>
                  <a:schemeClr val="tx2"/>
                </a:solidFill>
              </a:rPr>
              <a:t>a</a:t>
            </a:r>
            <a:r>
              <a:rPr lang="en-US" altLang="zh-CN" sz="2800" b="1" baseline="30000" dirty="0">
                <a:solidFill>
                  <a:schemeClr val="tx2"/>
                </a:solidFill>
                <a:latin typeface="宋体" panose="02010600030101010101" pitchFamily="2" charset="-122"/>
              </a:rPr>
              <a:t>n</a:t>
            </a:r>
            <a:r>
              <a:rPr lang="en-US" altLang="zh-CN" sz="2800" b="1" dirty="0">
                <a:solidFill>
                  <a:schemeClr val="tx2"/>
                </a:solidFill>
              </a:rPr>
              <a:t>b</a:t>
            </a:r>
            <a:r>
              <a:rPr lang="en-US" altLang="zh-CN" sz="2800" b="1" baseline="30000" dirty="0">
                <a:solidFill>
                  <a:schemeClr val="tx2"/>
                </a:solidFill>
                <a:latin typeface="宋体" panose="02010600030101010101" pitchFamily="2" charset="-122"/>
              </a:rPr>
              <a:t>n</a:t>
            </a:r>
            <a:r>
              <a:rPr lang="en-US" altLang="zh-CN" sz="2800" b="1" dirty="0">
                <a:solidFill>
                  <a:schemeClr val="tx2"/>
                </a:solidFill>
              </a:rPr>
              <a:t>c</a:t>
            </a:r>
            <a:r>
              <a:rPr lang="en-US" altLang="zh-CN" sz="2800" b="1" baseline="30000" dirty="0">
                <a:solidFill>
                  <a:schemeClr val="tx2"/>
                </a:solidFill>
                <a:latin typeface="宋体" panose="02010600030101010101" pitchFamily="2" charset="-122"/>
              </a:rPr>
              <a:t>i</a:t>
            </a:r>
            <a:r>
              <a:rPr lang="en-US" altLang="zh-CN" sz="2400" dirty="0">
                <a:solidFill>
                  <a:schemeClr val="tx2"/>
                </a:solidFill>
              </a:rPr>
              <a:t>  </a:t>
            </a:r>
            <a:r>
              <a:rPr lang="en-US" altLang="zh-CN" sz="2400" b="1" dirty="0">
                <a:solidFill>
                  <a:schemeClr val="tx2"/>
                </a:solidFill>
              </a:rPr>
              <a:t>| i </a:t>
            </a:r>
            <a:r>
              <a:rPr lang="en-US" altLang="zh-CN" sz="2000" b="1" dirty="0">
                <a:solidFill>
                  <a:schemeClr val="tx2"/>
                </a:solidFill>
                <a:latin typeface="宋体" panose="02010600030101010101" pitchFamily="2" charset="-122"/>
              </a:rPr>
              <a:t>≥</a:t>
            </a:r>
            <a:r>
              <a:rPr lang="en-US" altLang="zh-CN" sz="2000" b="1" dirty="0">
                <a:solidFill>
                  <a:schemeClr val="tx2"/>
                </a:solidFill>
              </a:rPr>
              <a:t> </a:t>
            </a:r>
            <a:r>
              <a:rPr lang="en-US" altLang="zh-CN" sz="2400" b="1" dirty="0">
                <a:solidFill>
                  <a:schemeClr val="tx2"/>
                </a:solidFill>
              </a:rPr>
              <a:t>1 , n</a:t>
            </a:r>
            <a:r>
              <a:rPr lang="en-US" altLang="zh-CN" sz="2000" b="1" dirty="0">
                <a:solidFill>
                  <a:schemeClr val="tx2"/>
                </a:solidFill>
                <a:latin typeface="宋体" panose="02010600030101010101" pitchFamily="2" charset="-122"/>
              </a:rPr>
              <a:t>≥</a:t>
            </a:r>
            <a:r>
              <a:rPr lang="en-US" altLang="zh-CN" sz="2000" b="1" dirty="0">
                <a:solidFill>
                  <a:schemeClr val="tx2"/>
                </a:solidFill>
              </a:rPr>
              <a:t> </a:t>
            </a:r>
            <a:r>
              <a:rPr lang="en-US" altLang="zh-CN" sz="2400" b="1" dirty="0">
                <a:solidFill>
                  <a:schemeClr val="tx2"/>
                </a:solidFill>
              </a:rPr>
              <a:t>1</a:t>
            </a:r>
            <a:r>
              <a:rPr lang="en-US" altLang="zh-CN" sz="2400" dirty="0">
                <a:solidFill>
                  <a:schemeClr val="tx2"/>
                </a:solidFill>
              </a:rPr>
              <a:t>} </a:t>
            </a:r>
            <a:endParaRPr lang="en-US" altLang="zh-CN" sz="2400" dirty="0">
              <a:solidFill>
                <a:schemeClr val="tx2"/>
              </a:solidFill>
            </a:endParaRPr>
          </a:p>
          <a:p>
            <a:pPr eaLnBrk="1" hangingPunct="1">
              <a:buNone/>
            </a:pPr>
            <a:r>
              <a:rPr lang="en-US" altLang="zh-CN" sz="2400" dirty="0">
                <a:solidFill>
                  <a:schemeClr val="tx2"/>
                </a:solidFill>
              </a:rPr>
              <a:t>              </a:t>
            </a:r>
            <a:r>
              <a:rPr lang="en-US" altLang="zh-CN" sz="2800" dirty="0">
                <a:solidFill>
                  <a:schemeClr val="tx2"/>
                </a:solidFill>
              </a:rPr>
              <a:t>S </a:t>
            </a:r>
            <a:r>
              <a:rPr lang="en-US" altLang="zh-CN" sz="2600" b="1" dirty="0">
                <a:solidFill>
                  <a:schemeClr val="tx2"/>
                </a:solidFill>
              </a:rPr>
              <a:t>→TP; T → aSb</a:t>
            </a:r>
            <a:r>
              <a:rPr lang="en-US" altLang="zh-CN" sz="2600" b="1" dirty="0">
                <a:solidFill>
                  <a:srgbClr val="A50021"/>
                </a:solidFill>
              </a:rPr>
              <a:t> </a:t>
            </a:r>
            <a:r>
              <a:rPr lang="en-US" altLang="zh-CN" sz="2800" b="1" dirty="0"/>
              <a:t>|ab ;  P</a:t>
            </a:r>
            <a:r>
              <a:rPr lang="en-US" altLang="zh-CN" sz="2600" b="1" dirty="0">
                <a:solidFill>
                  <a:schemeClr val="tx2"/>
                </a:solidFill>
              </a:rPr>
              <a:t>→Pc </a:t>
            </a:r>
            <a:r>
              <a:rPr lang="en-US" altLang="zh-CN" sz="2800" b="1" dirty="0">
                <a:solidFill>
                  <a:schemeClr val="tx2"/>
                </a:solidFill>
              </a:rPr>
              <a:t>|c</a:t>
            </a:r>
            <a:endParaRPr lang="en-US" altLang="zh-CN" sz="2400" dirty="0">
              <a:solidFill>
                <a:schemeClr val="tx2"/>
              </a:solidFill>
            </a:endParaRPr>
          </a:p>
          <a:p>
            <a:pPr eaLnBrk="1" hangingPunct="1"/>
            <a:r>
              <a:rPr lang="zh-CN" altLang="en-US" sz="2400" dirty="0">
                <a:solidFill>
                  <a:schemeClr val="tx2"/>
                </a:solidFill>
              </a:rPr>
              <a:t>不能表示语言  </a:t>
            </a:r>
            <a:r>
              <a:rPr lang="en-US" altLang="zh-CN" sz="2400" dirty="0">
                <a:solidFill>
                  <a:schemeClr val="tx2"/>
                </a:solidFill>
              </a:rPr>
              <a:t>L={</a:t>
            </a:r>
            <a:r>
              <a:rPr lang="en-US" altLang="zh-CN" sz="2800" b="1" dirty="0">
                <a:solidFill>
                  <a:schemeClr val="tx2"/>
                </a:solidFill>
              </a:rPr>
              <a:t>a</a:t>
            </a:r>
            <a:r>
              <a:rPr lang="en-US" altLang="zh-CN" sz="2800" b="1" baseline="30000" dirty="0">
                <a:solidFill>
                  <a:schemeClr val="tx2"/>
                </a:solidFill>
                <a:latin typeface="宋体" panose="02010600030101010101" pitchFamily="2" charset="-122"/>
              </a:rPr>
              <a:t>n</a:t>
            </a:r>
            <a:r>
              <a:rPr lang="en-US" altLang="zh-CN" sz="2800" b="1" dirty="0">
                <a:solidFill>
                  <a:schemeClr val="tx2"/>
                </a:solidFill>
              </a:rPr>
              <a:t>b</a:t>
            </a:r>
            <a:r>
              <a:rPr lang="en-US" altLang="zh-CN" sz="2800" b="1" baseline="30000" dirty="0">
                <a:solidFill>
                  <a:schemeClr val="tx2"/>
                </a:solidFill>
                <a:latin typeface="宋体" panose="02010600030101010101" pitchFamily="2" charset="-122"/>
              </a:rPr>
              <a:t>n</a:t>
            </a:r>
            <a:r>
              <a:rPr lang="en-US" altLang="zh-CN" sz="2800" b="1" dirty="0">
                <a:solidFill>
                  <a:schemeClr val="tx2"/>
                </a:solidFill>
              </a:rPr>
              <a:t>c</a:t>
            </a:r>
            <a:r>
              <a:rPr lang="en-US" altLang="zh-CN" sz="2800" b="1" baseline="30000" dirty="0">
                <a:solidFill>
                  <a:schemeClr val="tx2"/>
                </a:solidFill>
                <a:latin typeface="宋体" panose="02010600030101010101" pitchFamily="2" charset="-122"/>
              </a:rPr>
              <a:t>n</a:t>
            </a:r>
            <a:r>
              <a:rPr lang="en-US" altLang="zh-CN" sz="2400" dirty="0">
                <a:solidFill>
                  <a:schemeClr val="tx2"/>
                </a:solidFill>
              </a:rPr>
              <a:t>  </a:t>
            </a:r>
            <a:r>
              <a:rPr lang="en-US" altLang="zh-CN" sz="2400" b="1" dirty="0">
                <a:solidFill>
                  <a:schemeClr val="tx2"/>
                </a:solidFill>
              </a:rPr>
              <a:t>| n</a:t>
            </a:r>
            <a:r>
              <a:rPr lang="en-US" altLang="zh-CN" sz="2000" b="1" dirty="0">
                <a:solidFill>
                  <a:schemeClr val="tx2"/>
                </a:solidFill>
                <a:latin typeface="宋体" panose="02010600030101010101" pitchFamily="2" charset="-122"/>
              </a:rPr>
              <a:t>≥</a:t>
            </a:r>
            <a:r>
              <a:rPr lang="en-US" altLang="zh-CN" sz="2000" b="1" dirty="0">
                <a:solidFill>
                  <a:schemeClr val="tx2"/>
                </a:solidFill>
              </a:rPr>
              <a:t> </a:t>
            </a:r>
            <a:r>
              <a:rPr lang="en-US" altLang="zh-CN" sz="2400" b="1" dirty="0">
                <a:solidFill>
                  <a:schemeClr val="tx2"/>
                </a:solidFill>
              </a:rPr>
              <a:t>1</a:t>
            </a:r>
            <a:r>
              <a:rPr lang="en-US" altLang="zh-CN" sz="2400" dirty="0">
                <a:solidFill>
                  <a:schemeClr val="tx2"/>
                </a:solidFill>
              </a:rPr>
              <a:t>} </a:t>
            </a:r>
            <a:endParaRPr lang="en-US" altLang="zh-CN" sz="2400" dirty="0">
              <a:solidFill>
                <a:schemeClr val="tx2"/>
              </a:solidFill>
            </a:endParaRPr>
          </a:p>
          <a:p>
            <a:pPr eaLnBrk="1" hangingPunct="1"/>
            <a:r>
              <a:rPr lang="zh-CN" altLang="en-US" sz="2400" dirty="0">
                <a:solidFill>
                  <a:schemeClr val="tx2"/>
                </a:solidFill>
              </a:rPr>
              <a:t>上下文有关文法：</a:t>
            </a:r>
            <a:endParaRPr lang="zh-CN" altLang="en-US" sz="2400" dirty="0">
              <a:solidFill>
                <a:schemeClr val="tx2"/>
              </a:solidFill>
            </a:endParaRPr>
          </a:p>
          <a:p>
            <a:pPr eaLnBrk="1" hangingPunct="1">
              <a:buNone/>
            </a:pPr>
            <a:endParaRPr lang="zh-CN" altLang="en-US" sz="2400" dirty="0">
              <a:solidFill>
                <a:schemeClr val="tx2"/>
              </a:solidFill>
            </a:endParaRPr>
          </a:p>
          <a:p>
            <a:pPr eaLnBrk="1" hangingPunct="1"/>
            <a:r>
              <a:rPr lang="zh-CN" altLang="en-US" sz="2400" dirty="0">
                <a:solidFill>
                  <a:schemeClr val="tx2"/>
                </a:solidFill>
              </a:rPr>
              <a:t>语言  </a:t>
            </a:r>
            <a:r>
              <a:rPr lang="en-US" altLang="zh-CN" sz="2400" dirty="0">
                <a:solidFill>
                  <a:schemeClr val="tx2"/>
                </a:solidFill>
              </a:rPr>
              <a:t>L={</a:t>
            </a:r>
            <a:r>
              <a:rPr lang="en-US" altLang="zh-CN" sz="2800" b="1" dirty="0">
                <a:solidFill>
                  <a:schemeClr val="tx2"/>
                </a:solidFill>
              </a:rPr>
              <a:t>AcB</a:t>
            </a:r>
            <a:r>
              <a:rPr lang="en-US" altLang="zh-CN" sz="2400" dirty="0">
                <a:solidFill>
                  <a:schemeClr val="tx2"/>
                </a:solidFill>
              </a:rPr>
              <a:t>  </a:t>
            </a:r>
            <a:r>
              <a:rPr lang="en-US" altLang="zh-CN" sz="2400" b="1" dirty="0">
                <a:solidFill>
                  <a:schemeClr val="tx2"/>
                </a:solidFill>
              </a:rPr>
              <a:t>| A</a:t>
            </a:r>
            <a:r>
              <a:rPr lang="en-US" altLang="zh-CN" sz="2400" b="1" dirty="0">
                <a:solidFill>
                  <a:schemeClr val="tx2"/>
                </a:solidFill>
                <a:ea typeface="MingLiU" pitchFamily="49" charset="-120"/>
                <a:sym typeface="Symbol" panose="05050102010706020507" pitchFamily="18" charset="2"/>
              </a:rPr>
              <a:t></a:t>
            </a:r>
            <a:r>
              <a:rPr lang="en-US" altLang="zh-CN" sz="2800" b="1" dirty="0">
                <a:solidFill>
                  <a:schemeClr val="tx2"/>
                </a:solidFill>
              </a:rPr>
              <a:t>a</a:t>
            </a:r>
            <a:r>
              <a:rPr lang="en-US" altLang="zh-CN" sz="2800" b="1" baseline="30000" dirty="0">
                <a:solidFill>
                  <a:schemeClr val="tx2"/>
                </a:solidFill>
                <a:latin typeface="宋体" panose="02010600030101010101" pitchFamily="2" charset="-122"/>
              </a:rPr>
              <a:t>*</a:t>
            </a:r>
            <a:r>
              <a:rPr lang="en-US" altLang="zh-CN" sz="2400" b="1" dirty="0">
                <a:solidFill>
                  <a:schemeClr val="tx2"/>
                </a:solidFill>
              </a:rPr>
              <a:t> , </a:t>
            </a:r>
            <a:r>
              <a:rPr lang="en-US" altLang="zh-CN" sz="2800" b="1" dirty="0">
                <a:solidFill>
                  <a:schemeClr val="tx2"/>
                </a:solidFill>
              </a:rPr>
              <a:t>B </a:t>
            </a:r>
            <a:r>
              <a:rPr lang="en-US" altLang="zh-CN" sz="2400" b="1" dirty="0">
                <a:solidFill>
                  <a:schemeClr val="tx2"/>
                </a:solidFill>
                <a:ea typeface="MingLiU" pitchFamily="49" charset="-120"/>
                <a:sym typeface="Symbol" panose="05050102010706020507" pitchFamily="18" charset="2"/>
              </a:rPr>
              <a:t></a:t>
            </a:r>
            <a:r>
              <a:rPr lang="en-US" altLang="zh-CN" sz="2800" b="1" dirty="0">
                <a:solidFill>
                  <a:schemeClr val="tx2"/>
                </a:solidFill>
              </a:rPr>
              <a:t>b</a:t>
            </a:r>
            <a:r>
              <a:rPr lang="en-US" altLang="zh-CN" sz="2800" b="1" baseline="30000" dirty="0">
                <a:solidFill>
                  <a:schemeClr val="tx2"/>
                </a:solidFill>
                <a:latin typeface="宋体" panose="02010600030101010101" pitchFamily="2" charset="-122"/>
              </a:rPr>
              <a:t>*</a:t>
            </a:r>
            <a:r>
              <a:rPr lang="en-US" altLang="zh-CN" sz="2400" b="1" dirty="0">
                <a:solidFill>
                  <a:schemeClr val="tx2"/>
                </a:solidFill>
              </a:rPr>
              <a:t> </a:t>
            </a:r>
            <a:r>
              <a:rPr lang="en-US" altLang="zh-CN" sz="2400" dirty="0">
                <a:solidFill>
                  <a:schemeClr val="tx2"/>
                </a:solidFill>
              </a:rPr>
              <a:t>} </a:t>
            </a:r>
            <a:endParaRPr lang="en-US" altLang="zh-CN" sz="2400" dirty="0">
              <a:solidFill>
                <a:schemeClr val="tx2"/>
              </a:solidFill>
            </a:endParaRPr>
          </a:p>
          <a:p>
            <a:pPr eaLnBrk="1" hangingPunct="1"/>
            <a:r>
              <a:rPr lang="zh-CN" altLang="en-US" sz="2400" dirty="0">
                <a:solidFill>
                  <a:schemeClr val="tx2"/>
                </a:solidFill>
              </a:rPr>
              <a:t>语言  </a:t>
            </a:r>
            <a:r>
              <a:rPr lang="en-US" altLang="zh-CN" sz="2400" dirty="0">
                <a:solidFill>
                  <a:schemeClr val="tx2"/>
                </a:solidFill>
              </a:rPr>
              <a:t>L={</a:t>
            </a:r>
            <a:r>
              <a:rPr lang="en-US" altLang="zh-CN" sz="2800" b="1" dirty="0">
                <a:solidFill>
                  <a:schemeClr val="tx2"/>
                </a:solidFill>
              </a:rPr>
              <a:t>AcA</a:t>
            </a:r>
            <a:r>
              <a:rPr lang="en-US" altLang="zh-CN" sz="2400" dirty="0">
                <a:solidFill>
                  <a:schemeClr val="tx2"/>
                </a:solidFill>
              </a:rPr>
              <a:t>  </a:t>
            </a:r>
            <a:r>
              <a:rPr lang="en-US" altLang="zh-CN" sz="2400" b="1" dirty="0">
                <a:solidFill>
                  <a:schemeClr val="tx2"/>
                </a:solidFill>
              </a:rPr>
              <a:t>| A</a:t>
            </a:r>
            <a:r>
              <a:rPr lang="en-US" altLang="zh-CN" sz="2400" b="1" dirty="0">
                <a:solidFill>
                  <a:schemeClr val="tx2"/>
                </a:solidFill>
                <a:ea typeface="MingLiU" pitchFamily="49" charset="-120"/>
                <a:sym typeface="Symbol" panose="05050102010706020507" pitchFamily="18" charset="2"/>
              </a:rPr>
              <a:t>(</a:t>
            </a:r>
            <a:r>
              <a:rPr lang="en-US" altLang="zh-CN" sz="2800" b="1" dirty="0">
                <a:solidFill>
                  <a:schemeClr val="tx2"/>
                </a:solidFill>
              </a:rPr>
              <a:t>a </a:t>
            </a:r>
            <a:r>
              <a:rPr lang="en-US" altLang="zh-CN" sz="2400" b="1" dirty="0">
                <a:solidFill>
                  <a:schemeClr val="tx2"/>
                </a:solidFill>
              </a:rPr>
              <a:t>| </a:t>
            </a:r>
            <a:r>
              <a:rPr lang="en-US" altLang="zh-CN" sz="2800" b="1" dirty="0">
                <a:solidFill>
                  <a:schemeClr val="tx2"/>
                </a:solidFill>
              </a:rPr>
              <a:t>b)</a:t>
            </a:r>
            <a:r>
              <a:rPr lang="en-US" altLang="zh-CN" sz="2400" b="1" dirty="0">
                <a:solidFill>
                  <a:schemeClr val="tx2"/>
                </a:solidFill>
              </a:rPr>
              <a:t> </a:t>
            </a:r>
            <a:r>
              <a:rPr lang="en-US" altLang="zh-CN" sz="2800" b="1" baseline="30000" dirty="0">
                <a:solidFill>
                  <a:schemeClr val="tx2"/>
                </a:solidFill>
                <a:latin typeface="宋体" panose="02010600030101010101" pitchFamily="2" charset="-122"/>
              </a:rPr>
              <a:t>*</a:t>
            </a:r>
            <a:r>
              <a:rPr lang="en-US" altLang="zh-CN" sz="2400" b="1" dirty="0">
                <a:solidFill>
                  <a:schemeClr val="tx2"/>
                </a:solidFill>
              </a:rPr>
              <a:t> </a:t>
            </a:r>
            <a:r>
              <a:rPr lang="en-US" altLang="zh-CN" sz="2400" dirty="0">
                <a:solidFill>
                  <a:schemeClr val="tx2"/>
                </a:solidFill>
              </a:rPr>
              <a:t>}     ( 0 </a:t>
            </a:r>
            <a:r>
              <a:rPr lang="zh-CN" altLang="en-US" sz="2400" dirty="0">
                <a:solidFill>
                  <a:schemeClr val="tx2"/>
                </a:solidFill>
              </a:rPr>
              <a:t>型文法）</a:t>
            </a:r>
            <a:endParaRPr lang="zh-CN" altLang="en-US" sz="2800" b="1" dirty="0">
              <a:solidFill>
                <a:schemeClr val="tx2"/>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上下文有关文法</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(CSG</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，英语：</a:t>
            </a:r>
            <a:r>
              <a:rPr kumimoji="1" lang="en-US" altLang="zh-CN" sz="2400" b="0" i="0" u="sng" strike="noStrike" kern="0" cap="none" spc="0" normalizeH="0" baseline="0" noProof="0" dirty="0" smtClean="0">
                <a:ln>
                  <a:noFill/>
                </a:ln>
                <a:solidFill>
                  <a:srgbClr val="FF0000"/>
                </a:solidFill>
                <a:effectLst/>
                <a:uLnTx/>
                <a:uFillTx/>
                <a:latin typeface="+mn-lt"/>
                <a:ea typeface="+mn-ea"/>
                <a:cs typeface="+mn-cs"/>
              </a:rPr>
              <a:t>context-sensitive grammar</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是一种形式文法，其中任何产生式规则的左手端和右手端都可以被终结符和非终结符构成的上下文所围绕。上下文有关文法比上下文无关文法更一般性，但仍足够有秩序得可以被</a:t>
            </a:r>
            <a:r>
              <a:rPr kumimoji="1" lang="zh-CN" altLang="en-US" sz="2400" b="0" i="0" u="none" strike="noStrike" kern="0" cap="none" spc="0" normalizeH="0" baseline="0" noProof="0" dirty="0" smtClean="0">
                <a:ln>
                  <a:noFill/>
                </a:ln>
                <a:solidFill>
                  <a:srgbClr val="FF0000"/>
                </a:solidFill>
                <a:effectLst/>
                <a:uLnTx/>
                <a:uFillTx/>
                <a:latin typeface="+mn-lt"/>
                <a:ea typeface="+mn-ea"/>
                <a:cs typeface="+mn-cs"/>
              </a:rPr>
              <a:t>线性有界自动机</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所解析。 上下文有关文法的概念是诺姆</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乔姆斯基在</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1950</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年代介入的，</a:t>
            </a:r>
            <a:r>
              <a:rPr kumimoji="1" lang="zh-CN" altLang="en-US" sz="2400" b="0" i="0" u="none" strike="noStrike" kern="0" cap="none" spc="0" normalizeH="0" baseline="0" noProof="0" dirty="0" smtClean="0">
                <a:ln>
                  <a:noFill/>
                </a:ln>
                <a:solidFill>
                  <a:srgbClr val="FF0000"/>
                </a:solidFill>
                <a:effectLst/>
                <a:uLnTx/>
                <a:uFillTx/>
                <a:latin typeface="+mn-lt"/>
                <a:ea typeface="+mn-ea"/>
                <a:cs typeface="+mn-cs"/>
              </a:rPr>
              <a:t>被作为描述自然语言的语法的一种方式</a:t>
            </a: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，在自然语言中一个单词是否可以出现在特定位置上，要依赖于上下文。可以被上下文有关文法描述的形式语言叫做上下文有关语言。</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128002" name="Rectangle 2"/>
          <p:cNvSpPr txBox="1"/>
          <p:nvPr/>
        </p:nvSpPr>
        <p:spPr>
          <a:xfrm>
            <a:off x="838200" y="762000"/>
            <a:ext cx="7772400" cy="1143000"/>
          </a:xfrm>
          <a:prstGeom prst="rect">
            <a:avLst/>
          </a:prstGeom>
          <a:noFill/>
          <a:ln w="9525">
            <a:noFill/>
          </a:ln>
        </p:spPr>
        <p:txBody>
          <a:bodyPr anchor="ctr" anchorCtr="0"/>
          <a:p>
            <a:pPr algn="ctr"/>
            <a:r>
              <a:rPr lang="en-US" altLang="zh-CN" sz="3200" u="sng" dirty="0">
                <a:solidFill>
                  <a:srgbClr val="FF0000"/>
                </a:solidFill>
                <a:latin typeface="Times New Roman" panose="02020603050405020304" pitchFamily="18" charset="0"/>
                <a:ea typeface="宋体" panose="02010600030101010101" pitchFamily="2" charset="-122"/>
              </a:rPr>
              <a:t>2</a:t>
            </a:r>
            <a:r>
              <a:rPr lang="zh-CN" altLang="en-US" sz="3200" u="sng" dirty="0">
                <a:solidFill>
                  <a:srgbClr val="FF0000"/>
                </a:solidFill>
                <a:latin typeface="Times New Roman" panose="02020603050405020304" pitchFamily="18" charset="0"/>
                <a:ea typeface="宋体" panose="02010600030101010101" pitchFamily="2" charset="-122"/>
              </a:rPr>
              <a:t>．</a:t>
            </a:r>
            <a:r>
              <a:rPr lang="en-US" altLang="zh-CN" sz="3200" u="sng" dirty="0">
                <a:solidFill>
                  <a:srgbClr val="FF0000"/>
                </a:solidFill>
                <a:latin typeface="Times New Roman" panose="02020603050405020304" pitchFamily="18" charset="0"/>
                <a:ea typeface="宋体" panose="02010600030101010101" pitchFamily="2" charset="-122"/>
              </a:rPr>
              <a:t>3</a:t>
            </a:r>
            <a:r>
              <a:rPr lang="zh-CN" altLang="en-US" sz="3200" u="sng" dirty="0">
                <a:solidFill>
                  <a:srgbClr val="FF0000"/>
                </a:solidFill>
                <a:latin typeface="Times New Roman" panose="02020603050405020304" pitchFamily="18" charset="0"/>
                <a:ea typeface="宋体" panose="02010600030101010101" pitchFamily="2" charset="-122"/>
              </a:rPr>
              <a:t>．</a:t>
            </a:r>
            <a:r>
              <a:rPr lang="en-US" altLang="zh-CN" sz="3200" u="sng" dirty="0">
                <a:solidFill>
                  <a:srgbClr val="FF0000"/>
                </a:solidFill>
                <a:latin typeface="Times New Roman" panose="02020603050405020304" pitchFamily="18" charset="0"/>
                <a:ea typeface="宋体" panose="02010600030101010101" pitchFamily="2" charset="-122"/>
              </a:rPr>
              <a:t>3 </a:t>
            </a:r>
            <a:r>
              <a:rPr lang="zh-CN" altLang="en-US" sz="3200" u="sng" dirty="0">
                <a:solidFill>
                  <a:srgbClr val="FF0000"/>
                </a:solidFill>
                <a:latin typeface="Times New Roman" panose="02020603050405020304" pitchFamily="18" charset="0"/>
                <a:ea typeface="宋体" panose="02010600030101010101" pitchFamily="2" charset="-122"/>
              </a:rPr>
              <a:t>形式语言鸟瞰</a:t>
            </a:r>
            <a:br>
              <a:rPr lang="zh-CN" altLang="en-US" sz="3200" u="sng" dirty="0">
                <a:solidFill>
                  <a:srgbClr val="FF0000"/>
                </a:solidFill>
                <a:latin typeface="Times New Roman" panose="02020603050405020304" pitchFamily="18" charset="0"/>
                <a:ea typeface="宋体" panose="02010600030101010101" pitchFamily="2" charset="-122"/>
              </a:rPr>
            </a:br>
            <a:r>
              <a:rPr lang="zh-CN" altLang="en-US" sz="3200" dirty="0">
                <a:solidFill>
                  <a:srgbClr val="A50021"/>
                </a:solidFill>
                <a:latin typeface="Times New Roman" panose="02020603050405020304" pitchFamily="18" charset="0"/>
                <a:ea typeface="宋体" panose="02010600030101010101" pitchFamily="2" charset="-122"/>
              </a:rPr>
              <a:t>上下文无关文法讨论</a:t>
            </a:r>
            <a:r>
              <a:rPr lang="en-US" altLang="zh-CN" sz="3200" dirty="0">
                <a:solidFill>
                  <a:srgbClr val="A50021"/>
                </a:solidFill>
                <a:latin typeface="Times New Roman" panose="02020603050405020304" pitchFamily="18" charset="0"/>
                <a:ea typeface="宋体" panose="02010600030101010101" pitchFamily="2" charset="-122"/>
              </a:rPr>
              <a:t>3</a:t>
            </a:r>
            <a:endParaRPr lang="en-US" altLang="zh-CN" sz="3200" dirty="0">
              <a:solidFill>
                <a:srgbClr val="A50021"/>
              </a:solidFill>
              <a:latin typeface="Times New Roman" panose="02020603050405020304" pitchFamily="18"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1"/>
          <p:cNvSpPr>
            <a:spLocks noGrp="1"/>
          </p:cNvSpPr>
          <p:nvPr>
            <p:ph type="title"/>
          </p:nvPr>
        </p:nvSpPr>
        <p:spPr/>
        <p:txBody>
          <a:bodyPr vert="horz" wrap="square" lIns="91440" tIns="45720" rIns="91440" bIns="45720" anchor="ctr" anchorCtr="0"/>
          <a:p>
            <a:r>
              <a:rPr lang="zh-CN" altLang="en-US" u="sng" dirty="0">
                <a:solidFill>
                  <a:srgbClr val="FF0000"/>
                </a:solidFill>
              </a:rPr>
              <a:t>总结</a:t>
            </a:r>
            <a:endParaRPr lang="zh-CN" altLang="en-US" dirty="0"/>
          </a:p>
        </p:txBody>
      </p:sp>
      <p:sp>
        <p:nvSpPr>
          <p:cNvPr id="129026" name="内容占位符 2"/>
          <p:cNvSpPr>
            <a:spLocks noGrp="1"/>
          </p:cNvSpPr>
          <p:nvPr>
            <p:ph idx="1"/>
          </p:nvPr>
        </p:nvSpPr>
        <p:spPr/>
        <p:txBody>
          <a:bodyPr vert="horz" wrap="square" lIns="91440" tIns="45720" rIns="91440" bIns="45720" anchor="t" anchorCtr="0"/>
          <a:p>
            <a:r>
              <a:rPr lang="zh-CN" altLang="en-US" sz="2800" dirty="0"/>
              <a:t>程序设计的共性特征：是从程序功能和实现的层面来看</a:t>
            </a:r>
            <a:endParaRPr lang="en-US" altLang="zh-CN" sz="2800" dirty="0"/>
          </a:p>
          <a:p>
            <a:pPr lvl="1"/>
            <a:r>
              <a:rPr lang="zh-CN" altLang="en-US" sz="2400" dirty="0"/>
              <a:t>数据（基本，复杂，抽象）</a:t>
            </a:r>
            <a:r>
              <a:rPr lang="en-US" altLang="zh-CN" sz="2400" dirty="0"/>
              <a:t>+ </a:t>
            </a:r>
            <a:r>
              <a:rPr lang="zh-CN" altLang="en-US" sz="2400" dirty="0"/>
              <a:t>操作 </a:t>
            </a:r>
            <a:r>
              <a:rPr lang="en-US" altLang="zh-CN" sz="2400" dirty="0"/>
              <a:t>/ </a:t>
            </a:r>
            <a:r>
              <a:rPr lang="zh-CN" altLang="en-US" sz="2400" dirty="0"/>
              <a:t>数据</a:t>
            </a:r>
            <a:r>
              <a:rPr lang="en-US" altLang="zh-CN" sz="2400" dirty="0"/>
              <a:t>+</a:t>
            </a:r>
            <a:r>
              <a:rPr lang="zh-CN" altLang="en-US" sz="2400" dirty="0"/>
              <a:t>函数</a:t>
            </a:r>
            <a:endParaRPr lang="en-US" altLang="zh-CN" sz="2400" dirty="0"/>
          </a:p>
          <a:p>
            <a:pPr lvl="1"/>
            <a:r>
              <a:rPr lang="zh-CN" altLang="en-US" sz="2400" dirty="0"/>
              <a:t>表达式，句子，子程序、程序</a:t>
            </a:r>
            <a:endParaRPr lang="en-US" altLang="zh-CN" sz="2400" dirty="0"/>
          </a:p>
          <a:p>
            <a:endParaRPr lang="en-US" altLang="zh-CN" sz="2800" dirty="0"/>
          </a:p>
          <a:p>
            <a:r>
              <a:rPr lang="zh-CN" altLang="en-US" sz="2800" dirty="0"/>
              <a:t>上下文无关文法：是从理论模型的层面来看</a:t>
            </a:r>
            <a:endParaRPr lang="en-US" altLang="zh-CN" sz="2800" dirty="0"/>
          </a:p>
          <a:p>
            <a:pPr lvl="1"/>
            <a:r>
              <a:rPr lang="zh-CN" altLang="en-US" sz="2400" dirty="0"/>
              <a:t>字母表</a:t>
            </a:r>
            <a:r>
              <a:rPr lang="en-US" altLang="zh-CN" sz="2400" dirty="0"/>
              <a:t>+</a:t>
            </a:r>
            <a:r>
              <a:rPr lang="zh-CN" altLang="en-US" sz="2400" dirty="0"/>
              <a:t>上下文无关文法、语法推导、语法树、文法二义性、</a:t>
            </a:r>
            <a:r>
              <a:rPr lang="en-US" altLang="zh-CN" sz="2400" dirty="0"/>
              <a:t>Chomsky</a:t>
            </a:r>
            <a:r>
              <a:rPr lang="zh-CN" altLang="en-US" sz="2400" dirty="0"/>
              <a:t>文法分类</a:t>
            </a:r>
            <a:endParaRPr lang="en-US" altLang="zh-CN" sz="2400" dirty="0"/>
          </a:p>
          <a:p>
            <a:r>
              <a:rPr lang="zh-CN" altLang="en-US" sz="2800" dirty="0">
                <a:solidFill>
                  <a:srgbClr val="FF0000"/>
                </a:solidFill>
              </a:rPr>
              <a:t>学习编译原理，需要学会从这两个层面看问题</a:t>
            </a:r>
            <a:endParaRPr lang="en-US" altLang="zh-CN" sz="2800" dirty="0">
              <a:solidFill>
                <a:srgbClr val="FF0000"/>
              </a:solidFill>
            </a:endParaRPr>
          </a:p>
          <a:p>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p:cNvSpPr>
          <p:nvPr>
            <p:ph type="title"/>
          </p:nvPr>
        </p:nvSpPr>
        <p:spPr/>
        <p:txBody>
          <a:bodyPr vert="horz" wrap="square" lIns="91440" tIns="45720" rIns="91440" bIns="45720" anchor="ctr" anchorCtr="0"/>
          <a:p>
            <a:r>
              <a:rPr lang="zh-CN" altLang="en-US" dirty="0"/>
              <a:t>作业</a:t>
            </a:r>
            <a:endParaRPr lang="zh-CN" altLang="en-US" dirty="0"/>
          </a:p>
        </p:txBody>
      </p:sp>
      <p:sp>
        <p:nvSpPr>
          <p:cNvPr id="130050" name="内容占位符 2"/>
          <p:cNvSpPr>
            <a:spLocks noGrp="1"/>
          </p:cNvSpPr>
          <p:nvPr>
            <p:ph idx="1"/>
          </p:nvPr>
        </p:nvSpPr>
        <p:spPr/>
        <p:txBody>
          <a:bodyPr vert="horz" wrap="square" lIns="91440" tIns="45720" rIns="91440" bIns="45720" anchor="t" anchorCtr="0"/>
          <a:p>
            <a:r>
              <a:rPr lang="en-US" altLang="zh-CN" dirty="0"/>
              <a:t>3,5</a:t>
            </a:r>
            <a:r>
              <a:rPr lang="zh-CN" altLang="en-US" dirty="0"/>
              <a:t>，</a:t>
            </a:r>
            <a:r>
              <a:rPr lang="en-US" altLang="zh-CN" dirty="0"/>
              <a:t>6,7,8,9,11</a:t>
            </a: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2"/>
          <p:cNvSpPr>
            <a:spLocks noGrp="1"/>
          </p:cNvSpPr>
          <p:nvPr>
            <p:ph type="title"/>
          </p:nvPr>
        </p:nvSpPr>
        <p:spPr/>
        <p:txBody>
          <a:bodyPr vert="horz" wrap="square" lIns="91440" tIns="45720" rIns="91440" bIns="45720" anchor="ctr" anchorCtr="0"/>
          <a:p>
            <a:pPr eaLnBrk="1" hangingPunct="1"/>
            <a:r>
              <a:rPr lang="zh-CN" altLang="en-US" u="sng" dirty="0">
                <a:solidFill>
                  <a:srgbClr val="FF0000"/>
                </a:solidFill>
              </a:rPr>
              <a:t>课程学习方法</a:t>
            </a:r>
            <a:endParaRPr lang="zh-CN" altLang="en-US" u="sng" dirty="0">
              <a:solidFill>
                <a:srgbClr val="FF0000"/>
              </a:solidFill>
            </a:endParaRPr>
          </a:p>
        </p:txBody>
      </p:sp>
      <p:sp>
        <p:nvSpPr>
          <p:cNvPr id="131074" name="Rectangle 3"/>
          <p:cNvSpPr>
            <a:spLocks noGrp="1"/>
          </p:cNvSpPr>
          <p:nvPr>
            <p:ph type="body" sz="half" idx="1"/>
          </p:nvPr>
        </p:nvSpPr>
        <p:spPr>
          <a:xfrm>
            <a:off x="685800" y="1981200"/>
            <a:ext cx="3505200" cy="4114800"/>
          </a:xfrm>
        </p:spPr>
        <p:txBody>
          <a:bodyPr vert="horz" wrap="square" lIns="91440" tIns="45720" rIns="91440" bIns="45720" anchor="t" anchorCtr="0"/>
          <a:p>
            <a:pPr eaLnBrk="1" hangingPunct="1">
              <a:buClrTx/>
              <a:buSzTx/>
              <a:buFontTx/>
              <a:buNone/>
            </a:pPr>
            <a:r>
              <a:rPr lang="zh-CN" altLang="en-US" sz="2800" dirty="0">
                <a:solidFill>
                  <a:srgbClr val="000099"/>
                </a:solidFill>
              </a:rPr>
              <a:t>各个击破，分而治之；</a:t>
            </a:r>
            <a:endParaRPr lang="zh-CN" altLang="en-US" sz="2800" dirty="0">
              <a:solidFill>
                <a:srgbClr val="000099"/>
              </a:solidFill>
            </a:endParaRPr>
          </a:p>
          <a:p>
            <a:pPr eaLnBrk="1" hangingPunct="1">
              <a:buClrTx/>
              <a:buSzTx/>
              <a:buFontTx/>
              <a:buNone/>
            </a:pPr>
            <a:endParaRPr lang="zh-CN" altLang="en-US" sz="2800" dirty="0"/>
          </a:p>
          <a:p>
            <a:pPr eaLnBrk="1" hangingPunct="1">
              <a:buClrTx/>
              <a:buSzTx/>
              <a:buFontTx/>
              <a:buNone/>
            </a:pPr>
            <a:r>
              <a:rPr lang="zh-CN" altLang="en-US" sz="2800" dirty="0">
                <a:solidFill>
                  <a:srgbClr val="000099"/>
                </a:solidFill>
              </a:rPr>
              <a:t>前后联系，融会贯通；</a:t>
            </a:r>
            <a:endParaRPr lang="zh-CN" altLang="en-US" sz="2800" dirty="0">
              <a:solidFill>
                <a:srgbClr val="000099"/>
              </a:solidFill>
            </a:endParaRPr>
          </a:p>
          <a:p>
            <a:pPr eaLnBrk="1" hangingPunct="1">
              <a:buClrTx/>
              <a:buSzTx/>
              <a:buFontTx/>
              <a:buNone/>
            </a:pPr>
            <a:endParaRPr lang="zh-CN" altLang="en-US" sz="2800" dirty="0">
              <a:solidFill>
                <a:srgbClr val="000099"/>
              </a:solidFill>
            </a:endParaRPr>
          </a:p>
          <a:p>
            <a:pPr eaLnBrk="1" hangingPunct="1">
              <a:buClrTx/>
              <a:buSzTx/>
              <a:buFontTx/>
              <a:buNone/>
            </a:pPr>
            <a:r>
              <a:rPr lang="zh-CN" altLang="en-US" sz="2800" dirty="0">
                <a:solidFill>
                  <a:srgbClr val="000099"/>
                </a:solidFill>
              </a:rPr>
              <a:t>联系实际，学以致用；</a:t>
            </a:r>
            <a:endParaRPr lang="zh-CN" altLang="en-US" sz="2800" dirty="0">
              <a:solidFill>
                <a:srgbClr val="000099"/>
              </a:solidFill>
            </a:endParaRPr>
          </a:p>
          <a:p>
            <a:pPr eaLnBrk="1" hangingPunct="1">
              <a:buClrTx/>
              <a:buSzTx/>
              <a:buFontTx/>
              <a:buNone/>
            </a:pPr>
            <a:endParaRPr lang="zh-CN" altLang="en-US" sz="2800" dirty="0">
              <a:solidFill>
                <a:srgbClr val="000099"/>
              </a:solidFill>
            </a:endParaRPr>
          </a:p>
          <a:p>
            <a:pPr eaLnBrk="1" hangingPunct="1">
              <a:buClrTx/>
              <a:buSzTx/>
              <a:buFontTx/>
              <a:buNone/>
            </a:pPr>
            <a:r>
              <a:rPr lang="zh-CN" altLang="en-US" sz="2800" dirty="0">
                <a:solidFill>
                  <a:srgbClr val="000099"/>
                </a:solidFill>
              </a:rPr>
              <a:t>强调方法，不拘细节</a:t>
            </a:r>
            <a:r>
              <a:rPr lang="zh-CN" altLang="en-US" sz="2800" dirty="0"/>
              <a:t>。</a:t>
            </a:r>
            <a:endParaRPr lang="zh-CN" altLang="en-US" sz="2800" dirty="0"/>
          </a:p>
          <a:p>
            <a:pPr eaLnBrk="1" hangingPunct="1">
              <a:buClrTx/>
              <a:buSzTx/>
              <a:buFontTx/>
              <a:buNone/>
            </a:pPr>
            <a:endParaRPr lang="en-US" altLang="zh-CN" sz="2800" dirty="0"/>
          </a:p>
        </p:txBody>
      </p:sp>
      <p:pic>
        <p:nvPicPr>
          <p:cNvPr id="131075" name="Picture 9" descr="D:\Program Files\Common Files\Microsoft Shared\Clipart\cagcat50\BD05299_.WMF"/>
          <p:cNvPicPr>
            <a:picLocks noGrp="1" noChangeAspect="1"/>
          </p:cNvPicPr>
          <p:nvPr>
            <p:ph type="clipArt" sz="half" idx="2"/>
          </p:nvPr>
        </p:nvPicPr>
        <p:blipFill>
          <a:blip r:embed="rId1"/>
          <a:stretch>
            <a:fillRect/>
          </a:stretch>
        </p:blipFill>
        <p:spPr>
          <a:xfrm>
            <a:off x="4648200" y="2276475"/>
            <a:ext cx="3810000" cy="35226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p:txBody>
          <a:bodyPr vert="horz" wrap="square" lIns="91440" tIns="45720" rIns="91440" bIns="45720" anchor="ctr" anchorCtr="0"/>
          <a:p>
            <a:r>
              <a:rPr lang="zh-CN" altLang="en-US" dirty="0"/>
              <a:t>举例：</a:t>
            </a:r>
            <a:r>
              <a:rPr lang="en-US" altLang="zh-CN" dirty="0"/>
              <a:t>Ada</a:t>
            </a:r>
            <a:r>
              <a:rPr lang="zh-CN" altLang="en-US" dirty="0"/>
              <a:t>语言</a:t>
            </a:r>
            <a:endParaRPr lang="zh-CN" altLang="en-US" dirty="0"/>
          </a:p>
        </p:txBody>
      </p:sp>
      <p:sp>
        <p:nvSpPr>
          <p:cNvPr id="17410" name="内容占位符 2"/>
          <p:cNvSpPr>
            <a:spLocks noGrp="1"/>
          </p:cNvSpPr>
          <p:nvPr>
            <p:ph idx="1"/>
          </p:nvPr>
        </p:nvSpPr>
        <p:spPr>
          <a:xfrm>
            <a:off x="250825" y="1989138"/>
            <a:ext cx="4752975" cy="4114800"/>
          </a:xfrm>
        </p:spPr>
        <p:txBody>
          <a:bodyPr vert="horz" wrap="square" lIns="91440" tIns="45720" rIns="91440" bIns="45720" anchor="t" anchorCtr="0"/>
          <a:p>
            <a:r>
              <a:rPr lang="zh-CN" altLang="en-US" sz="1400" dirty="0"/>
              <a:t>关于欧洲航天局阿利亚纳五号火箭失败的说法是</a:t>
            </a:r>
            <a:r>
              <a:rPr lang="zh-CN" altLang="en-US" sz="1400" dirty="0">
                <a:solidFill>
                  <a:srgbClr val="FF0000"/>
                </a:solidFill>
              </a:rPr>
              <a:t>因为 </a:t>
            </a:r>
            <a:r>
              <a:rPr lang="en-US" altLang="zh-CN" sz="1400" dirty="0">
                <a:solidFill>
                  <a:srgbClr val="FF0000"/>
                </a:solidFill>
              </a:rPr>
              <a:t>Ada </a:t>
            </a:r>
            <a:r>
              <a:rPr lang="zh-CN" altLang="en-US" sz="1400" dirty="0">
                <a:solidFill>
                  <a:srgbClr val="FF0000"/>
                </a:solidFill>
              </a:rPr>
              <a:t>语言在编译过程的检查失败导致的</a:t>
            </a:r>
            <a:r>
              <a:rPr lang="zh-CN" altLang="en-US" sz="1400" dirty="0"/>
              <a:t>。 将大的浮点数转换成整数是一种常见的程序错误来源。</a:t>
            </a:r>
            <a:r>
              <a:rPr lang="en-US" altLang="zh-CN" sz="1400" dirty="0"/>
              <a:t>1996</a:t>
            </a:r>
            <a:r>
              <a:rPr lang="zh-CN" altLang="en-US" sz="1400" dirty="0"/>
              <a:t>年</a:t>
            </a:r>
            <a:r>
              <a:rPr lang="en-US" altLang="zh-CN" sz="1400" dirty="0"/>
              <a:t>6</a:t>
            </a:r>
            <a:r>
              <a:rPr lang="zh-CN" altLang="en-US" sz="1400" dirty="0"/>
              <a:t>月</a:t>
            </a:r>
            <a:r>
              <a:rPr lang="en-US" altLang="zh-CN" sz="1400" dirty="0"/>
              <a:t>4</a:t>
            </a:r>
            <a:r>
              <a:rPr lang="zh-CN" altLang="en-US" sz="1400" dirty="0"/>
              <a:t>日，对于</a:t>
            </a:r>
            <a:r>
              <a:rPr lang="en-US" altLang="zh-CN" sz="1400" dirty="0"/>
              <a:t>Ariane 5</a:t>
            </a:r>
            <a:r>
              <a:rPr lang="zh-CN" altLang="en-US" sz="1400" dirty="0"/>
              <a:t>火箭的初次航行来说，这样一个错误产生了灾难性的后果。发射后仅仅</a:t>
            </a:r>
            <a:r>
              <a:rPr lang="en-US" altLang="zh-CN" sz="1400" dirty="0"/>
              <a:t>37</a:t>
            </a:r>
            <a:r>
              <a:rPr lang="zh-CN" altLang="en-US" sz="1400" dirty="0"/>
              <a:t>秒，火箭偏离它的飞行路径，解体并爆炸了。火箭上载有价值</a:t>
            </a:r>
            <a:r>
              <a:rPr lang="en-US" altLang="zh-CN" sz="1400" dirty="0"/>
              <a:t>5</a:t>
            </a:r>
            <a:r>
              <a:rPr lang="zh-CN" altLang="en-US" sz="1400" dirty="0"/>
              <a:t>亿美元的通信卫星。</a:t>
            </a:r>
            <a:r>
              <a:rPr lang="en-US" altLang="zh-CN" sz="1400" dirty="0"/>
              <a:t>6</a:t>
            </a:r>
            <a:r>
              <a:rPr lang="zh-CN" altLang="en-US" sz="1400" dirty="0"/>
              <a:t>亿美元付之一炬。后来的调查显示，控制惯性导航系统的计算机向控制引擎喷嘴的计算机发送了一个无效数据。</a:t>
            </a:r>
            <a:endParaRPr lang="en-US" altLang="zh-CN" sz="1400" dirty="0"/>
          </a:p>
          <a:p>
            <a:r>
              <a:rPr lang="zh-CN" altLang="en-US" sz="1400" dirty="0"/>
              <a:t>它没有发送飞行控制信息，而是送出了一个诊断位模式，表明在将一个</a:t>
            </a:r>
            <a:r>
              <a:rPr lang="en-US" altLang="zh-CN" sz="1400" dirty="0"/>
              <a:t>64</a:t>
            </a:r>
            <a:r>
              <a:rPr lang="zh-CN" altLang="en-US" sz="1400" dirty="0"/>
              <a:t>位浮点数转换成</a:t>
            </a:r>
            <a:r>
              <a:rPr lang="en-US" altLang="zh-CN" sz="1400" dirty="0"/>
              <a:t>16</a:t>
            </a:r>
            <a:r>
              <a:rPr lang="zh-CN" altLang="en-US" sz="1400" dirty="0"/>
              <a:t>位有符号整数时，产生了溢出。 溢出值测量的是火箭的水平速率，这比早先的</a:t>
            </a:r>
            <a:r>
              <a:rPr lang="en-US" altLang="zh-CN" sz="1400" dirty="0"/>
              <a:t>Ariane 4</a:t>
            </a:r>
            <a:r>
              <a:rPr lang="zh-CN" altLang="en-US" sz="1400" dirty="0"/>
              <a:t>火箭所能达到的高出了</a:t>
            </a:r>
            <a:r>
              <a:rPr lang="en-US" altLang="zh-CN" sz="1400" dirty="0"/>
              <a:t>5</a:t>
            </a:r>
            <a:r>
              <a:rPr lang="zh-CN" altLang="en-US" sz="1400" dirty="0"/>
              <a:t>倍。在设计阿利亚纳</a:t>
            </a:r>
            <a:r>
              <a:rPr lang="en-US" altLang="zh-CN" sz="1400" dirty="0"/>
              <a:t>4</a:t>
            </a:r>
            <a:r>
              <a:rPr lang="zh-CN" altLang="en-US" sz="1400" dirty="0"/>
              <a:t>火箭的软件时，他们小心地分析了数字值，并且确定水平速率绝不会超出一个</a:t>
            </a:r>
            <a:r>
              <a:rPr lang="en-US" altLang="zh-CN" sz="1400" dirty="0"/>
              <a:t>16</a:t>
            </a:r>
            <a:r>
              <a:rPr lang="zh-CN" altLang="en-US" sz="1400" dirty="0"/>
              <a:t>位的数。不幸的是，他们在阿利亚纳</a:t>
            </a:r>
            <a:r>
              <a:rPr lang="en-US" altLang="zh-CN" sz="1400" dirty="0"/>
              <a:t>5</a:t>
            </a:r>
            <a:r>
              <a:rPr lang="zh-CN" altLang="en-US" sz="1400" dirty="0"/>
              <a:t>火箭的系统中简单地重新使用了这一部分，而没有检查它所基于的假设。</a:t>
            </a:r>
            <a:endParaRPr lang="zh-CN" altLang="en-US" sz="1400" dirty="0"/>
          </a:p>
        </p:txBody>
      </p:sp>
      <p:pic>
        <p:nvPicPr>
          <p:cNvPr id="17411" name="Picture 2"/>
          <p:cNvPicPr>
            <a:picLocks noChangeAspect="1"/>
          </p:cNvPicPr>
          <p:nvPr/>
        </p:nvPicPr>
        <p:blipFill>
          <a:blip r:embed="rId1"/>
          <a:stretch>
            <a:fillRect/>
          </a:stretch>
        </p:blipFill>
        <p:spPr>
          <a:xfrm>
            <a:off x="4886325" y="3860800"/>
            <a:ext cx="4257675" cy="1352550"/>
          </a:xfrm>
          <a:prstGeom prst="rect">
            <a:avLst/>
          </a:prstGeom>
          <a:noFill/>
          <a:ln w="9525">
            <a:noFill/>
          </a:ln>
        </p:spPr>
      </p:pic>
      <p:pic>
        <p:nvPicPr>
          <p:cNvPr id="17412" name="Picture 4" descr="http://tse3.mm.bing.net/th?id=OIP.AhVXHFkDDnIUQzvUPXFdwQAAAA&amp;w=282&amp;h=185&amp;c=7&amp;o=5&amp;pid=1.7"/>
          <p:cNvPicPr>
            <a:picLocks noChangeAspect="1"/>
          </p:cNvPicPr>
          <p:nvPr/>
        </p:nvPicPr>
        <p:blipFill>
          <a:blip r:embed="rId2"/>
          <a:stretch>
            <a:fillRect/>
          </a:stretch>
        </p:blipFill>
        <p:spPr>
          <a:xfrm>
            <a:off x="5364163" y="1916113"/>
            <a:ext cx="2686050" cy="1762125"/>
          </a:xfrm>
          <a:prstGeom prst="rect">
            <a:avLst/>
          </a:prstGeom>
          <a:noFill/>
          <a:ln w="9525">
            <a:noFill/>
          </a:ln>
        </p:spPr>
      </p:pic>
      <p:sp>
        <p:nvSpPr>
          <p:cNvPr id="17413" name="AutoShape 8" descr="data:image/jpeg;base64,/9j/4AAQSkZJRgABAQAAAQABAAD/2wBDAAsJCQcJCQcJCQkJCwkJCQkJCQsJCwsMCwsLDA0QDBEODQ4MEhkSJRodJR0ZHxwpKRYlNzU2GioyPi0pMBk7IRP/2wBDAQcICAsJCxULCxUsHRkdLCwsLCwsLCwsLCwsLCwsLCwsLCwsLCwsLCwsLCwsLCwsLCwsLCwsLCwsLCwsLCwsLCz/wAARCABiAL4DASIAAhEBAxEB/8QAGwABAQADAQEBAAAAAAAAAAAAAAEDBAUGBwL/xAA3EAABBAEDAwEGBAUDBQAAAAABAAIDBBEFEiEGEzFBFBUiMlGBI2FxkQdCUqHRJMHwU3Kx0uH/xAAZAQEBAQEBAQAAAAAAAAAAAAAAAgMBBAX/xAAhEQADAAMAAwACAwAAAAAAAAAAAQIDESESMUFRgQQTFP/aAAwDAQACEQMRAD8A+toiIAqoqgIiIgCIiAqiIgCqiIAiIgCqiIAiIgCIiAIiIAqoqgIiIgCqiqAiIh8ICKhcXVuotJ0aavDcdMZJ2GSNsEYedoO3n4h59Fv0LtbUatW7WJMFiNskZdgOwfQ7SRkeDyqcUl5NcJVJvSfTcURTg5AIypKKVAvL6r1T7u1ippAqGQ2HUx3e7jZ337Plx6L1A/8Aipw5Sb+kK020vhUKKFSXsItWe/Sgx3JQTnG2M73A/QgLU990c4LbOPrsb/7KlFNegqR1VQsFexBaYJIiS05+YYPCzhR1PoCIi6AicIgCqioQEREQBVREAQkIuJ1PqPuvRdRsNdiWRns1fA57s3w5+wyfsuzLpqfycpqU2eJNU9XdR9QScmCpVsQVS0lrQ9n4cBP6kE/ddX+Ht8mvqGkTOxJTl70LHcObHI4te0D8nA5/VYumLWldNaDFqWqTdh2sWXvj+B0j3sY3DMNbz4GT+q4cGtaXV6v946ZY36feshk7ix7MCzgPy1/gNdhw49CvrNPKqwr0lz9HzppY/HI/b9/s+p3r9DTq7rNydkMLSBueTlxPhrQOSSvLH+IPTgl2iDUXRtPMwihDf12mTf8A2XG6tlm1XqbTNE3PbVY6tE4NPk2MSSykfoQ0fde9radp9SuyrBWiZXADO2GNw4AY+IHyvG4jHEu1ts9Pnd01HEj5vrV+jqPU+hXakwmryu0khzdzS091uWuGMg/UL2+q9WaFpFh9Sw6zLbYGufBWhLnta8Za4ueWt59PiXh9boU9O6uoRVYxHHJZ0yyyMD4WOdIA4NHoF7fV9a6X0SyZbzozfexg2wQ9y26PnbuLBkD6ZK3yqaUJJvhhjdS7beumlW686enkbFKy9ULsYfbjZ2+Tjl0b3EfcLtane7FVjoHNc+wCY3t5HbwCXtI+uRheT6htadr3S1vVWU7MDqlyGKH2ljGzvD5o4SeM/Cd5I59E0mWafQ+nHyue7ENiHc85cQycgAn8hgfZZrDNJWud00X/AGUm5fT0unaY3ayacZkeN2HchoPgLqezVwPkYf1aF+4yNjP+1uP2X7OF5Kumz1zKSMOatOLcSyONv2HP0XPdrlLeWtbORnGQxoH93ZWrqJdb1GKoDhkYYC30JeA4khdpleJrdoaMDjGByFblSk69snbp6RjrXatrcYnZ2+Q7h37LH7xrd6zC4uY6BrnPL8BvHoDnz9ly7cfsGo1pYhhsha8tHAwXbSCsb4BZ1WaIghjpXOePU8b/APCpYlrfweTXDr19SqWZJWx7wI2by6QBrdv1GSsb9aoNcWsbPKAcF0bRtz9PiIWvqzI4Iq0ETWxtlMgdtGCWtAG0/v8A2WVs1DTWVopGy5e0fIzc3OOScrimdb0c8mbVa/Ut/DGSHjksfgOx4yMLdHheYlnhffrz1GPaS+LuBwxlxcWngemF6ZvhRcqdaKmtlREWZYRFUB+D4P8AsvnXXM8uo6ro3T9fJO6N0gH/AFZzgZz9G5P3X0Yg8/7eVz/c+j+2nUBp9UXi/cbIhYJnHGMl/lbYcix15NGWWHc+KMjNPoitVrOrwyRV42RwiSNjw0NaACA8EZXkuutGre62XKsDIjUk2zivGyPMM2GbiGDnBx+69zjCx2K9ezDLBYijlhlaWSRyNDmOafRwK5izPHao5kxK5aPkd61cc/p3qhgc8s9mr3XEktZcpHH4jgMDe3B+699B1b0zNAyd9+OF4G+SKRr+5GRnIwAQf3Wd9TR9IgdWraU32a7KGPiqxVmwyTP4DXtc9vP29Fzoun+ipL08J0+nHYhlY0V5HMxJuiEp2w7sHGfoV6Ly4sqSpNa9Gc4skdTXTx97U26t1NpGpNhlZTkuafFT7jS100MVgMLyPzP/AIWXSpqdfq3VZddMbJe9a2yWGl0cdgubtOTwBjIb9Mr6D7u6evywydjT7E1BzWxOa2GR9ba7cGt2+OVqWtO0DXbTu/pUk/ZkkrOvGONjQ+PIc0Pc8SkZG35CM/lyNV/KjXjrXNGP+e9+Tf3Zw+r+odGn02zpVGw2zYmlhfP2NzmV44pGS7nuAxyQAP8AmdnpylJZ6V0kN4ngdYLWnyfxHZH3W3plbpKSCKpT02FsV91iGWN0LM5iaHnvbiXEHGQujps2lQi7R0un246T+IK8ccTZC9zgXxZIbjLSDkjx+fODzTMKI/OzdYqdeVGOlqjYmivb3MdH+GHEcYH9RXQOp6YGgm1Hz44dnxnxha8MlHVawtyVJGwua57DM2Il7G5JeO25x9PXC067tCn7rpIX1QyKvOTcMbN0U+8xuDg8t52uAHB48crFuH1myVLhjuSB00GpVtz4i8BxAw7LSWnI/P0XXZqenmLeZ2NIaNzXE7mn6EBVr9LaTUZJW3uxIIA9hkILdwIjB3eOfC0bEOmMsiFlOeacRtklFdsRbCx7trTI6V7Rzg4AJPHhHU17Clo1pS7Vb0Tomv7EL2gOAGA1rg4l2fqskBxrVgf0OeByP6cLpwS6bE+WtFNWEsLMyxNkj3sbjcS9mdw/ZYop9DlsskhsUX2JNrW9ueFznFzdwwGnPIXVl5r4S4+mPWa8ksMcsbdzoC44/J2P8K1tRozRMFh7GSMaGuEg88eWra9t017ZcXKrhEHumImiwwMO1xfzwAeCtSVnT72xWJJagZLv7cvejEbywEuwc7ePVSqTXjRTT3tGwyxpckjYo5Y3PccgNznI+y3gubCzSIXtMRrdwOiaCHs3b5huY0c/zDkLpBTWt8KRVERSdCqiIAiIgCcIiA1blVtoVWn4excgtA4zkxHOFrSaYH2H2O64ON6O5jn+SDsbAfQLppygOTpmlM050pa5z9zI4WF2/c2JjnPAdl5aTknkNC/A0cNt1Z2TDt1rc9yJphjMrDNvL4mzZBEZLiduDzjnhdjH1VCA4UOheyzUJ4bL+5UqSV8Fo2yvLXNZK5od5aCQslDRY9PnpywzTntV5K0rZXOcJQ93dL+Twd2T912eVOUBpU6Qp0IqTHkiKKSIPxg/EXHP2ytWLRasVStVja1ojlqyyvbGzdP2H7wH59PPk+q6+FUByxpWLjbPfk7Yue3CLaziYwezfP8ANtx4CyS0pva326s3ZfJFBBO18bZY5GRPLm8FwIIy4cH18LocoEBxjo570sntEpjcdRfHEQ0bH3Bh5Lm8kD0H+Ej0YRyQyCXmGShIGhjQD7JEYgBzxuzkrsogPOVdFuCHMll8EzWXYYOztBjZYt+0He9h3Oztb/MPJHrxnj0PDY2usvcWyalITsHm9F23Dlx+X08/T9e4phAcKPSZWahSk59nqUoYnl+z/U2Y27I5toJILG7hk4+bjwu8MAf8KmFQgKoiIAqoiAIiIAiIgKoiIAqoiAIiIAqoiAKqIgCqiICqIiAKqIgKiIgCIiAIiIAiIgCIiAIiIAiIgCIiAIiIAiIgCIiAIiID/9k="/>
          <p:cNvSpPr>
            <a:spLocks noChangeAspect="1"/>
          </p:cNvSpPr>
          <p:nvPr/>
        </p:nvSpPr>
        <p:spPr>
          <a:xfrm>
            <a:off x="168275" y="-182562"/>
            <a:ext cx="304800" cy="30480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17414" name="AutoShape 10" descr="data:image/jpeg;base64,/9j/4AAQSkZJRgABAQAAAQABAAD/2wBDAAsJCQcJCQcJCQkJCwkJCQkJCQsJCwsMCwsLDA0QDBEODQ4MEhkSJRodJR0ZHxwpKRYlNzU2GioyPi0pMBk7IRP/2wBDAQcICAsJCxULCxUsHRkdLCwsLCwsLCwsLCwsLCwsLCwsLCwsLCwsLCwsLCwsLCwsLCwsLCwsLCwsLCwsLCwsLCz/wAARCABiAL4DASIAAhEBAxEB/8QAGwABAQADAQEBAAAAAAAAAAAAAAEDBAUGBwL/xAA3EAABBAEDAwEGBAUDBQAAAAABAAIDBBEFEiEGEzFBFBUiMlGBI2FxkQdCUqHRJMHwU3Kx0uH/xAAZAQEBAQEBAQAAAAAAAAAAAAAAAgMBBAX/xAAhEQADAAMAAwACAwAAAAAAAAAAAQIDESESMUFRgQQTFP/aAAwDAQACEQMRAD8A+toiIAqoqgIiIgCIiAqiIgCqiIAiIgCqiIAiIgCIiAIiIAqoqgIiIgCqiqAiIh8ICKhcXVuotJ0aavDcdMZJ2GSNsEYedoO3n4h59Fv0LtbUatW7WJMFiNskZdgOwfQ7SRkeDyqcUl5NcJVJvSfTcURTg5AIypKKVAvL6r1T7u1ippAqGQ2HUx3e7jZ337Plx6L1A/8Aipw5Sb+kK020vhUKKFSXsItWe/Sgx3JQTnG2M73A/QgLU990c4LbOPrsb/7KlFNegqR1VQsFexBaYJIiS05+YYPCzhR1PoCIi6AicIgCqioQEREQBVREAQkIuJ1PqPuvRdRsNdiWRns1fA57s3w5+wyfsuzLpqfycpqU2eJNU9XdR9QScmCpVsQVS0lrQ9n4cBP6kE/ddX+Ht8mvqGkTOxJTl70LHcObHI4te0D8nA5/VYumLWldNaDFqWqTdh2sWXvj+B0j3sY3DMNbz4GT+q4cGtaXV6v946ZY36feshk7ix7MCzgPy1/gNdhw49CvrNPKqwr0lz9HzppY/HI/b9/s+p3r9DTq7rNydkMLSBueTlxPhrQOSSvLH+IPTgl2iDUXRtPMwihDf12mTf8A2XG6tlm1XqbTNE3PbVY6tE4NPk2MSSykfoQ0fde9radp9SuyrBWiZXADO2GNw4AY+IHyvG4jHEu1ts9Pnd01HEj5vrV+jqPU+hXakwmryu0khzdzS091uWuGMg/UL2+q9WaFpFh9Sw6zLbYGufBWhLnta8Za4ueWt59PiXh9boU9O6uoRVYxHHJZ0yyyMD4WOdIA4NHoF7fV9a6X0SyZbzozfexg2wQ9y26PnbuLBkD6ZK3yqaUJJvhhjdS7beumlW686enkbFKy9ULsYfbjZ2+Tjl0b3EfcLtane7FVjoHNc+wCY3t5HbwCXtI+uRheT6htadr3S1vVWU7MDqlyGKH2ljGzvD5o4SeM/Cd5I59E0mWafQ+nHyue7ENiHc85cQycgAn8hgfZZrDNJWud00X/AGUm5fT0unaY3ayacZkeN2HchoPgLqezVwPkYf1aF+4yNjP+1uP2X7OF5Kumz1zKSMOatOLcSyONv2HP0XPdrlLeWtbORnGQxoH93ZWrqJdb1GKoDhkYYC30JeA4khdpleJrdoaMDjGByFblSk69snbp6RjrXatrcYnZ2+Q7h37LH7xrd6zC4uY6BrnPL8BvHoDnz9ly7cfsGo1pYhhsha8tHAwXbSCsb4BZ1WaIghjpXOePU8b/APCpYlrfweTXDr19SqWZJWx7wI2by6QBrdv1GSsb9aoNcWsbPKAcF0bRtz9PiIWvqzI4Iq0ETWxtlMgdtGCWtAG0/v8A2WVs1DTWVopGy5e0fIzc3OOScrimdb0c8mbVa/Ut/DGSHjksfgOx4yMLdHheYlnhffrz1GPaS+LuBwxlxcWngemF6ZvhRcqdaKmtlREWZYRFUB+D4P8AsvnXXM8uo6ro3T9fJO6N0gH/AFZzgZz9G5P3X0Yg8/7eVz/c+j+2nUBp9UXi/cbIhYJnHGMl/lbYcix15NGWWHc+KMjNPoitVrOrwyRV42RwiSNjw0NaACA8EZXkuutGre62XKsDIjUk2zivGyPMM2GbiGDnBx+69zjCx2K9ezDLBYijlhlaWSRyNDmOafRwK5izPHao5kxK5aPkd61cc/p3qhgc8s9mr3XEktZcpHH4jgMDe3B+699B1b0zNAyd9+OF4G+SKRr+5GRnIwAQf3Wd9TR9IgdWraU32a7KGPiqxVmwyTP4DXtc9vP29Fzoun+ipL08J0+nHYhlY0V5HMxJuiEp2w7sHGfoV6Ly4sqSpNa9Gc4skdTXTx97U26t1NpGpNhlZTkuafFT7jS100MVgMLyPzP/AIWXSpqdfq3VZddMbJe9a2yWGl0cdgubtOTwBjIb9Mr6D7u6evywydjT7E1BzWxOa2GR9ba7cGt2+OVqWtO0DXbTu/pUk/ZkkrOvGONjQ+PIc0Pc8SkZG35CM/lyNV/KjXjrXNGP+e9+Tf3Zw+r+odGn02zpVGw2zYmlhfP2NzmV44pGS7nuAxyQAP8AmdnpylJZ6V0kN4ngdYLWnyfxHZH3W3plbpKSCKpT02FsV91iGWN0LM5iaHnvbiXEHGQujps2lQi7R0un246T+IK8ccTZC9zgXxZIbjLSDkjx+fODzTMKI/OzdYqdeVGOlqjYmivb3MdH+GHEcYH9RXQOp6YGgm1Hz44dnxnxha8MlHVawtyVJGwua57DM2Il7G5JeO25x9PXC067tCn7rpIX1QyKvOTcMbN0U+8xuDg8t52uAHB48crFuH1myVLhjuSB00GpVtz4i8BxAw7LSWnI/P0XXZqenmLeZ2NIaNzXE7mn6EBVr9LaTUZJW3uxIIA9hkILdwIjB3eOfC0bEOmMsiFlOeacRtklFdsRbCx7trTI6V7Rzg4AJPHhHU17Clo1pS7Vb0Tomv7EL2gOAGA1rg4l2fqskBxrVgf0OeByP6cLpwS6bE+WtFNWEsLMyxNkj3sbjcS9mdw/ZYop9DlsskhsUX2JNrW9ueFznFzdwwGnPIXVl5r4S4+mPWa8ksMcsbdzoC44/J2P8K1tRozRMFh7GSMaGuEg88eWra9t017ZcXKrhEHumImiwwMO1xfzwAeCtSVnT72xWJJagZLv7cvejEbywEuwc7ePVSqTXjRTT3tGwyxpckjYo5Y3PccgNznI+y3gubCzSIXtMRrdwOiaCHs3b5huY0c/zDkLpBTWt8KRVERSdCqiIAiIgCcIiA1blVtoVWn4excgtA4zkxHOFrSaYH2H2O64ON6O5jn+SDsbAfQLppygOTpmlM050pa5z9zI4WF2/c2JjnPAdl5aTknkNC/A0cNt1Z2TDt1rc9yJphjMrDNvL4mzZBEZLiduDzjnhdjH1VCA4UOheyzUJ4bL+5UqSV8Fo2yvLXNZK5od5aCQslDRY9PnpywzTntV5K0rZXOcJQ93dL+Twd2T912eVOUBpU6Qp0IqTHkiKKSIPxg/EXHP2ytWLRasVStVja1ojlqyyvbGzdP2H7wH59PPk+q6+FUByxpWLjbPfk7Yue3CLaziYwezfP8ANtx4CyS0pva326s3ZfJFBBO18bZY5GRPLm8FwIIy4cH18LocoEBxjo570sntEpjcdRfHEQ0bH3Bh5Lm8kD0H+Ej0YRyQyCXmGShIGhjQD7JEYgBzxuzkrsogPOVdFuCHMll8EzWXYYOztBjZYt+0He9h3Oztb/MPJHrxnj0PDY2usvcWyalITsHm9F23Dlx+X08/T9e4phAcKPSZWahSk59nqUoYnl+z/U2Y27I5toJILG7hk4+bjwu8MAf8KmFQgKoiIAqoiAIiIAiIgKoiIAqoiAIiIAqoiAKqIgCqiICqIiAKqIgKiIgCIiAIiIAiIgCIiAIiIAiIgCIiAIiIAiIgCIiAIiID/9k="/>
          <p:cNvSpPr>
            <a:spLocks noChangeAspect="1"/>
          </p:cNvSpPr>
          <p:nvPr/>
        </p:nvSpPr>
        <p:spPr>
          <a:xfrm>
            <a:off x="320675" y="-30162"/>
            <a:ext cx="304800" cy="304800"/>
          </a:xfrm>
          <a:prstGeom prst="rect">
            <a:avLst/>
          </a:prstGeom>
          <a:no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pic>
        <p:nvPicPr>
          <p:cNvPr id="17415" name="Picture 12" descr="http://www.lynx.com/wp-content/uploads/2015/10/partners-adacore.jpg"/>
          <p:cNvPicPr>
            <a:picLocks noChangeAspect="1"/>
          </p:cNvPicPr>
          <p:nvPr/>
        </p:nvPicPr>
        <p:blipFill>
          <a:blip r:embed="rId3"/>
          <a:stretch>
            <a:fillRect/>
          </a:stretch>
        </p:blipFill>
        <p:spPr>
          <a:xfrm>
            <a:off x="5602288" y="5373688"/>
            <a:ext cx="2209800" cy="962025"/>
          </a:xfrm>
          <a:prstGeom prst="rect">
            <a:avLst/>
          </a:prstGeom>
          <a:noFill/>
          <a:ln w="9525">
            <a:noFill/>
          </a:ln>
        </p:spPr>
      </p:pic>
      <p:sp>
        <p:nvSpPr>
          <p:cNvPr id="17416" name="矩形 5"/>
          <p:cNvSpPr/>
          <p:nvPr/>
        </p:nvSpPr>
        <p:spPr>
          <a:xfrm>
            <a:off x="5153025" y="6335713"/>
            <a:ext cx="3338513" cy="368300"/>
          </a:xfrm>
          <a:prstGeom prst="rect">
            <a:avLst/>
          </a:prstGeom>
          <a:noFill/>
          <a:ln w="9525">
            <a:noFill/>
          </a:ln>
        </p:spPr>
        <p:txBody>
          <a:bodyPr wrap="none" anchor="t" anchorCtr="0">
            <a:spAutoFit/>
          </a:bodyPr>
          <a:p>
            <a:r>
              <a:rPr lang="zh-CN" altLang="en-US" sz="1800" dirty="0">
                <a:latin typeface="Times New Roman" panose="02020603050405020304" pitchFamily="18" charset="0"/>
                <a:ea typeface="宋体" panose="02010600030101010101" pitchFamily="2" charset="-122"/>
              </a:rPr>
              <a:t>一个商用</a:t>
            </a:r>
            <a:r>
              <a:rPr lang="en-US" altLang="zh-CN" sz="1800" dirty="0">
                <a:latin typeface="Times New Roman" panose="02020603050405020304" pitchFamily="18" charset="0"/>
                <a:ea typeface="宋体" panose="02010600030101010101" pitchFamily="2" charset="-122"/>
              </a:rPr>
              <a:t>Ada</a:t>
            </a:r>
            <a:r>
              <a:rPr lang="zh-CN" altLang="en-US" sz="1800" dirty="0">
                <a:latin typeface="Times New Roman" panose="02020603050405020304" pitchFamily="18" charset="0"/>
                <a:ea typeface="宋体" panose="02010600030101010101" pitchFamily="2" charset="-122"/>
              </a:rPr>
              <a:t>编译器近</a:t>
            </a:r>
            <a:r>
              <a:rPr lang="en-US" altLang="zh-CN" sz="1800" dirty="0">
                <a:latin typeface="Times New Roman" panose="02020603050405020304" pitchFamily="18" charset="0"/>
                <a:ea typeface="宋体" panose="02010600030101010101" pitchFamily="2" charset="-122"/>
              </a:rPr>
              <a:t>50</a:t>
            </a:r>
            <a:r>
              <a:rPr lang="zh-CN" altLang="en-US" sz="1800" dirty="0">
                <a:latin typeface="Times New Roman" panose="02020603050405020304" pitchFamily="18" charset="0"/>
                <a:ea typeface="宋体" panose="02010600030101010101" pitchFamily="2" charset="-122"/>
              </a:rPr>
              <a:t>万美元</a:t>
            </a:r>
            <a:endParaRPr lang="zh-CN" altLang="en-US" sz="1800" dirty="0">
              <a:latin typeface="Times New Roman" panose="02020603050405020304" pitchFamily="18" charset="0"/>
              <a:ea typeface="宋体" panose="02010600030101010101" pitchFamily="2" charset="-122"/>
            </a:endParaRPr>
          </a:p>
        </p:txBody>
      </p:sp>
      <p:sp>
        <p:nvSpPr>
          <p:cNvPr id="2" name="文本框 1"/>
          <p:cNvSpPr txBox="1"/>
          <p:nvPr/>
        </p:nvSpPr>
        <p:spPr>
          <a:xfrm>
            <a:off x="179388" y="5781675"/>
            <a:ext cx="5089525" cy="1076325"/>
          </a:xfrm>
          <a:prstGeom prst="rect">
            <a:avLst/>
          </a:prstGeom>
          <a:noFill/>
          <a:ln w="9525">
            <a:noFill/>
          </a:ln>
        </p:spPr>
        <p:txBody>
          <a:bodyPr wrap="square" anchor="t" anchorCtr="0">
            <a:spAutoFit/>
          </a:bodyPr>
          <a:p>
            <a:r>
              <a:rPr lang="zh-CN" altLang="en-US" sz="1600">
                <a:solidFill>
                  <a:srgbClr val="FF0000"/>
                </a:solidFill>
                <a:latin typeface="Times New Roman" panose="02020603050405020304" pitchFamily="18" charset="0"/>
                <a:ea typeface="宋体" panose="02010600030101010101" pitchFamily="2" charset="-122"/>
              </a:rPr>
              <a:t>Zhibin Yang, </a:t>
            </a:r>
            <a:r>
              <a:rPr lang="en-US" altLang="zh-CN" sz="1600">
                <a:solidFill>
                  <a:srgbClr val="FF0000"/>
                </a:solidFill>
                <a:latin typeface="Times New Roman" panose="02020603050405020304" pitchFamily="18" charset="0"/>
                <a:ea typeface="宋体" panose="02010600030101010101" pitchFamily="2" charset="-122"/>
              </a:rPr>
              <a:t>et al</a:t>
            </a:r>
            <a:r>
              <a:rPr lang="zh-CN" altLang="en-US" sz="1600">
                <a:solidFill>
                  <a:srgbClr val="FF0000"/>
                </a:solidFill>
                <a:latin typeface="Times New Roman" panose="02020603050405020304" pitchFamily="18" charset="0"/>
                <a:ea typeface="宋体" panose="02010600030101010101" pitchFamily="2" charset="-122"/>
              </a:rPr>
              <a:t>:</a:t>
            </a:r>
            <a:r>
              <a:rPr lang="en-US" altLang="zh-CN" sz="1600">
                <a:solidFill>
                  <a:srgbClr val="FF0000"/>
                </a:solidFill>
                <a:latin typeface="Times New Roman" panose="02020603050405020304" pitchFamily="18" charset="0"/>
                <a:ea typeface="宋体" panose="02010600030101010101" pitchFamily="2" charset="-122"/>
              </a:rPr>
              <a:t> </a:t>
            </a:r>
            <a:r>
              <a:rPr lang="zh-CN" altLang="en-US" sz="1600">
                <a:solidFill>
                  <a:srgbClr val="FF0000"/>
                </a:solidFill>
                <a:latin typeface="Times New Roman" panose="02020603050405020304" pitchFamily="18" charset="0"/>
                <a:ea typeface="宋体" panose="02010600030101010101" pitchFamily="2" charset="-122"/>
              </a:rPr>
              <a:t>Multi-task Ada code generation from synchronous dataflow programs on multi-core: Approach and industrial study. Sci. Comput. Program. 207: 102644 (2021)</a:t>
            </a:r>
            <a:endParaRPr lang="zh-CN" altLang="en-US" sz="16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p:txBody>
          <a:bodyPr vert="horz" wrap="square" lIns="91440" tIns="45720" rIns="91440" bIns="45720" anchor="ctr" anchorCtr="0"/>
          <a:p>
            <a:r>
              <a:rPr lang="zh-CN" altLang="en-US" dirty="0"/>
              <a:t>举例</a:t>
            </a:r>
            <a:r>
              <a:rPr lang="en-US" altLang="zh-CN" dirty="0"/>
              <a:t>:OCAML</a:t>
            </a:r>
            <a:endParaRPr lang="zh-CN" altLang="en-US" dirty="0"/>
          </a:p>
        </p:txBody>
      </p:sp>
      <p:sp>
        <p:nvSpPr>
          <p:cNvPr id="19458" name="内容占位符 2"/>
          <p:cNvSpPr>
            <a:spLocks noGrp="1"/>
          </p:cNvSpPr>
          <p:nvPr>
            <p:ph idx="1"/>
          </p:nvPr>
        </p:nvSpPr>
        <p:spPr>
          <a:xfrm>
            <a:off x="685800" y="1981200"/>
            <a:ext cx="7772400" cy="2671763"/>
          </a:xfrm>
        </p:spPr>
        <p:txBody>
          <a:bodyPr vert="horz" wrap="square" lIns="91440" tIns="45720" rIns="91440" bIns="45720" anchor="t" anchorCtr="0"/>
          <a:p>
            <a:pPr marL="0" indent="0">
              <a:buNone/>
            </a:pPr>
            <a:r>
              <a:rPr lang="en-US" altLang="zh-CN" sz="1400" dirty="0"/>
              <a:t>function gcd(m,n: integer):integer;</a:t>
            </a:r>
            <a:endParaRPr lang="en-US" altLang="zh-CN" sz="1400" dirty="0"/>
          </a:p>
          <a:p>
            <a:pPr marL="0" indent="0">
              <a:buNone/>
            </a:pPr>
            <a:r>
              <a:rPr lang="en-US" altLang="zh-CN" sz="1400" dirty="0"/>
              <a:t>var tmp:integer;</a:t>
            </a:r>
            <a:endParaRPr lang="en-US" altLang="zh-CN" sz="1400" dirty="0"/>
          </a:p>
          <a:p>
            <a:pPr marL="0" indent="0">
              <a:buNone/>
            </a:pPr>
            <a:r>
              <a:rPr lang="en-US" altLang="zh-CN" sz="1400" dirty="0"/>
              <a:t>begin</a:t>
            </a:r>
            <a:endParaRPr lang="en-US" altLang="zh-CN" sz="1400" dirty="0"/>
          </a:p>
          <a:p>
            <a:pPr marL="0" indent="0">
              <a:buNone/>
            </a:pPr>
            <a:r>
              <a:rPr lang="en-US" altLang="zh-CN" sz="1400" dirty="0"/>
              <a:t>       while m&lt;&gt;0 do</a:t>
            </a:r>
            <a:endParaRPr lang="en-US" altLang="zh-CN" sz="1400" dirty="0"/>
          </a:p>
          <a:p>
            <a:pPr marL="0" indent="0">
              <a:buNone/>
            </a:pPr>
            <a:r>
              <a:rPr lang="en-US" altLang="zh-CN" sz="1400" dirty="0"/>
              <a:t>       begin</a:t>
            </a:r>
            <a:endParaRPr lang="en-US" altLang="zh-CN" sz="1400" dirty="0"/>
          </a:p>
          <a:p>
            <a:pPr marL="0" indent="0">
              <a:buNone/>
            </a:pPr>
            <a:r>
              <a:rPr lang="en-US" altLang="zh-CN" sz="1400" dirty="0"/>
              <a:t>              tmp:=m;</a:t>
            </a:r>
            <a:endParaRPr lang="en-US" altLang="zh-CN" sz="1400" dirty="0"/>
          </a:p>
          <a:p>
            <a:pPr marL="0" indent="0">
              <a:buNone/>
            </a:pPr>
            <a:r>
              <a:rPr lang="en-US" altLang="zh-CN" sz="1400" dirty="0"/>
              <a:t>              m:=n mod m;</a:t>
            </a:r>
            <a:endParaRPr lang="en-US" altLang="zh-CN" sz="1400" dirty="0"/>
          </a:p>
          <a:p>
            <a:pPr marL="0" indent="0">
              <a:buNone/>
            </a:pPr>
            <a:r>
              <a:rPr lang="en-US" altLang="zh-CN" sz="1400" dirty="0"/>
              <a:t>              n:=tmp;</a:t>
            </a:r>
            <a:endParaRPr lang="en-US" altLang="zh-CN" sz="1400" dirty="0"/>
          </a:p>
          <a:p>
            <a:pPr marL="0" indent="0">
              <a:buNone/>
            </a:pPr>
            <a:r>
              <a:rPr lang="en-US" altLang="zh-CN" sz="1400" dirty="0"/>
              <a:t>       gcd:=n</a:t>
            </a:r>
            <a:endParaRPr lang="en-US" altLang="zh-CN" sz="1400" dirty="0"/>
          </a:p>
          <a:p>
            <a:pPr marL="0" indent="0">
              <a:buNone/>
            </a:pPr>
            <a:r>
              <a:rPr lang="en-US" altLang="zh-CN" sz="1400" dirty="0"/>
              <a:t>       end;</a:t>
            </a:r>
            <a:endParaRPr lang="en-US" altLang="zh-CN" sz="1400" dirty="0"/>
          </a:p>
          <a:p>
            <a:pPr marL="0" indent="0">
              <a:buNone/>
            </a:pPr>
            <a:endParaRPr lang="zh-CN" altLang="en-US" dirty="0"/>
          </a:p>
        </p:txBody>
      </p:sp>
      <p:pic>
        <p:nvPicPr>
          <p:cNvPr id="19459" name="Picture 2" descr="https://ocaml.org/img/real-world-ocaml.jpg"/>
          <p:cNvPicPr>
            <a:picLocks noChangeAspect="1"/>
          </p:cNvPicPr>
          <p:nvPr/>
        </p:nvPicPr>
        <p:blipFill>
          <a:blip r:embed="rId1"/>
          <a:stretch>
            <a:fillRect/>
          </a:stretch>
        </p:blipFill>
        <p:spPr>
          <a:xfrm>
            <a:off x="4645025" y="3297238"/>
            <a:ext cx="1455738" cy="1911350"/>
          </a:xfrm>
          <a:prstGeom prst="rect">
            <a:avLst/>
          </a:prstGeom>
          <a:noFill/>
          <a:ln w="9525">
            <a:noFill/>
          </a:ln>
        </p:spPr>
      </p:pic>
      <p:pic>
        <p:nvPicPr>
          <p:cNvPr id="19460" name="Picture 4" descr="http://img13.360buyimg.com/n0/jfs/t1690/66/1393584544/73358/14733288/55c9563cN1aa7b1ca.jpg"/>
          <p:cNvPicPr>
            <a:picLocks noChangeAspect="1"/>
          </p:cNvPicPr>
          <p:nvPr/>
        </p:nvPicPr>
        <p:blipFill>
          <a:blip r:embed="rId2"/>
          <a:stretch>
            <a:fillRect/>
          </a:stretch>
        </p:blipFill>
        <p:spPr>
          <a:xfrm>
            <a:off x="6415088" y="3013075"/>
            <a:ext cx="2225675" cy="2225675"/>
          </a:xfrm>
          <a:prstGeom prst="rect">
            <a:avLst/>
          </a:prstGeom>
          <a:noFill/>
          <a:ln w="9525">
            <a:noFill/>
          </a:ln>
        </p:spPr>
      </p:pic>
      <p:pic>
        <p:nvPicPr>
          <p:cNvPr id="19461" name="Picture 6" descr="http://tse1.mm.bing.net/th?id=OIP.EPlLhCJB7gsMYY1ZGu7CDgAAAA&amp;w=146&amp;h=202&amp;c=7&amp;o=5&amp;pid=1.7"/>
          <p:cNvPicPr>
            <a:picLocks noChangeAspect="1"/>
          </p:cNvPicPr>
          <p:nvPr/>
        </p:nvPicPr>
        <p:blipFill>
          <a:blip r:embed="rId3"/>
          <a:stretch>
            <a:fillRect/>
          </a:stretch>
        </p:blipFill>
        <p:spPr>
          <a:xfrm>
            <a:off x="3060700" y="3297238"/>
            <a:ext cx="1208088" cy="1673225"/>
          </a:xfrm>
          <a:prstGeom prst="rect">
            <a:avLst/>
          </a:prstGeom>
          <a:noFill/>
          <a:ln w="9525">
            <a:noFill/>
          </a:ln>
        </p:spPr>
      </p:pic>
      <p:sp>
        <p:nvSpPr>
          <p:cNvPr id="19462" name="矩形 3"/>
          <p:cNvSpPr/>
          <p:nvPr/>
        </p:nvSpPr>
        <p:spPr>
          <a:xfrm>
            <a:off x="4068763" y="2060575"/>
            <a:ext cx="4572000" cy="830263"/>
          </a:xfrm>
          <a:prstGeom prst="rect">
            <a:avLst/>
          </a:prstGeom>
          <a:noFill/>
          <a:ln w="9525">
            <a:noFill/>
          </a:ln>
        </p:spPr>
        <p:txBody>
          <a:bodyPr anchor="t" anchorCtr="0">
            <a:spAutoFit/>
          </a:bodyPr>
          <a:p>
            <a:r>
              <a:rPr lang="en-US" altLang="zh-CN" sz="1600" dirty="0">
                <a:latin typeface="Times New Roman" panose="02020603050405020304" pitchFamily="18" charset="0"/>
                <a:ea typeface="宋体" panose="02010600030101010101" pitchFamily="2" charset="-122"/>
              </a:rPr>
              <a:t>fun gcd (m,n)=</a:t>
            </a:r>
            <a:endParaRPr lang="en-US" altLang="zh-CN" sz="1600" dirty="0">
              <a:latin typeface="Times New Roman" panose="02020603050405020304" pitchFamily="18" charset="0"/>
              <a:ea typeface="宋体" panose="02010600030101010101" pitchFamily="2" charset="-122"/>
            </a:endParaRPr>
          </a:p>
          <a:p>
            <a:r>
              <a:rPr lang="en-US" altLang="zh-CN" sz="1600" dirty="0">
                <a:latin typeface="Times New Roman" panose="02020603050405020304" pitchFamily="18" charset="0"/>
                <a:ea typeface="宋体" panose="02010600030101010101" pitchFamily="2" charset="-122"/>
              </a:rPr>
              <a:t>       If m=0 then n</a:t>
            </a:r>
            <a:endParaRPr lang="en-US" altLang="zh-CN" sz="1600" dirty="0">
              <a:latin typeface="Times New Roman" panose="02020603050405020304" pitchFamily="18" charset="0"/>
              <a:ea typeface="宋体" panose="02010600030101010101" pitchFamily="2" charset="-122"/>
            </a:endParaRPr>
          </a:p>
          <a:p>
            <a:r>
              <a:rPr lang="en-US" altLang="zh-CN" sz="1600" dirty="0">
                <a:latin typeface="Times New Roman" panose="02020603050405020304" pitchFamily="18" charset="0"/>
                <a:ea typeface="宋体" panose="02010600030101010101" pitchFamily="2" charset="-122"/>
              </a:rPr>
              <a:t>              else gcd (n mod m,m);</a:t>
            </a:r>
            <a:endParaRPr lang="en-US" altLang="zh-CN" sz="1600" dirty="0">
              <a:latin typeface="Times New Roman" panose="02020603050405020304" pitchFamily="18" charset="0"/>
              <a:ea typeface="宋体" panose="02010600030101010101" pitchFamily="2" charset="-122"/>
            </a:endParaRPr>
          </a:p>
        </p:txBody>
      </p:sp>
      <p:sp>
        <p:nvSpPr>
          <p:cNvPr id="2" name="文本框 1"/>
          <p:cNvSpPr txBox="1"/>
          <p:nvPr/>
        </p:nvSpPr>
        <p:spPr>
          <a:xfrm>
            <a:off x="323850" y="5614988"/>
            <a:ext cx="8423275" cy="922337"/>
          </a:xfrm>
          <a:prstGeom prst="rect">
            <a:avLst/>
          </a:prstGeom>
          <a:noFill/>
          <a:ln w="9525">
            <a:noFill/>
          </a:ln>
        </p:spPr>
        <p:txBody>
          <a:bodyPr wrap="square" anchor="t" anchorCtr="0">
            <a:spAutoFit/>
          </a:bodyPr>
          <a:p>
            <a:r>
              <a:rPr lang="zh-CN" altLang="en-US" sz="1800">
                <a:solidFill>
                  <a:srgbClr val="FF0000"/>
                </a:solidFill>
                <a:latin typeface="Times New Roman" panose="02020603050405020304" pitchFamily="18" charset="0"/>
                <a:ea typeface="宋体" panose="02010600030101010101" pitchFamily="2" charset="-122"/>
              </a:rPr>
              <a:t>Zhibin Yang, Jean-Paul Bodeveix, Mamoun Filali:</a:t>
            </a:r>
            <a:endParaRPr lang="zh-CN" altLang="en-US" sz="1800">
              <a:solidFill>
                <a:srgbClr val="FF0000"/>
              </a:solidFill>
              <a:latin typeface="Times New Roman" panose="02020603050405020304" pitchFamily="18" charset="0"/>
              <a:ea typeface="宋体" panose="02010600030101010101" pitchFamily="2" charset="-122"/>
            </a:endParaRPr>
          </a:p>
          <a:p>
            <a:r>
              <a:rPr lang="zh-CN" altLang="en-US" sz="1800">
                <a:solidFill>
                  <a:srgbClr val="FF0000"/>
                </a:solidFill>
                <a:latin typeface="Times New Roman" panose="02020603050405020304" pitchFamily="18" charset="0"/>
                <a:ea typeface="宋体" panose="02010600030101010101" pitchFamily="2" charset="-122"/>
              </a:rPr>
              <a:t>Towards a simple and safe Objective Caml compiling framework for the synchronous language SIGNAL. Frontiers Comput. Sci. 13(4): 715-734 (2019)</a:t>
            </a:r>
            <a:endParaRPr lang="zh-CN" altLang="en-US" sz="18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p="http://schemas.openxmlformats.org/presentationml/2006/main">
  <p:tag name="KSO_WM_UNIT_PLACING_PICTURE_USER_VIEWPORT" val="{&quot;height&quot;:3977,&quot;width&quot;:6187}"/>
</p:tagLst>
</file>

<file path=ppt/tags/tag2.xml><?xml version="1.0" encoding="utf-8"?>
<p:tagLst xmlns:p="http://schemas.openxmlformats.org/presentationml/2006/main">
  <p:tag name="KSO_WM_UNIT_PLACING_PICTURE_USER_VIEWPORT" val="{&quot;height&quot;:1912,&quot;width&quot;:14484}"/>
</p:tagLst>
</file>

<file path=ppt/tags/tag3.xml><?xml version="1.0" encoding="utf-8"?>
<p:tagLst xmlns:p="http://schemas.openxmlformats.org/presentationml/2006/main">
  <p:tag name="KSO_WM_UNIT_PLACING_PICTURE_USER_VIEWPORT" val="{&quot;height&quot;:6495,&quot;width&quot;:5430}"/>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14769</Words>
  <Application>WPS 演示</Application>
  <PresentationFormat>全屏显示(4:3)</PresentationFormat>
  <Paragraphs>1277</Paragraphs>
  <Slides>79</Slides>
  <Notes>50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79</vt:i4>
      </vt:variant>
    </vt:vector>
  </HeadingPairs>
  <TitlesOfParts>
    <vt:vector size="98" baseType="lpstr">
      <vt:lpstr>Arial</vt:lpstr>
      <vt:lpstr>宋体</vt:lpstr>
      <vt:lpstr>Wingdings</vt:lpstr>
      <vt:lpstr>Times New Roman</vt:lpstr>
      <vt:lpstr>黑体</vt:lpstr>
      <vt:lpstr>Cambria</vt:lpstr>
      <vt:lpstr>微软雅黑</vt:lpstr>
      <vt:lpstr>Arial Unicode MS</vt:lpstr>
      <vt:lpstr>Arial Black</vt:lpstr>
      <vt:lpstr>方正舒体</vt:lpstr>
      <vt:lpstr>Symbol</vt:lpstr>
      <vt:lpstr>MingLiU</vt:lpstr>
      <vt:lpstr>MingLiU-ExtB</vt:lpstr>
      <vt:lpstr>Wingdings</vt:lpstr>
      <vt:lpstr>Wingdings 2</vt:lpstr>
      <vt:lpstr>默认设计模板</vt:lpstr>
      <vt:lpstr>1_默认设计模板</vt:lpstr>
      <vt:lpstr>OrgPlusWOPX.4</vt:lpstr>
      <vt:lpstr>Equation.DSMT4</vt:lpstr>
      <vt:lpstr>第二章 高级程序语言概述 </vt:lpstr>
      <vt:lpstr>2．1 程序语言的定义 </vt:lpstr>
      <vt:lpstr>2．1 程序语言的定义 </vt:lpstr>
      <vt:lpstr>2．1 程序语言的定义 </vt:lpstr>
      <vt:lpstr>2．1 程序语言的定义 </vt:lpstr>
      <vt:lpstr>PowerPoint 演示文稿</vt:lpstr>
      <vt:lpstr>举例：Ada语言</vt:lpstr>
      <vt:lpstr>举例：Ada语言</vt:lpstr>
      <vt:lpstr>举例:OCAML</vt:lpstr>
      <vt:lpstr>程序语言是一个记号系统</vt:lpstr>
      <vt:lpstr>符号和符号串</vt:lpstr>
      <vt:lpstr>2．1．1 语法：（1）字母表</vt:lpstr>
      <vt:lpstr>2．1．1 语法：（2）合式程序</vt:lpstr>
      <vt:lpstr>2．1．1 语法：（3）词法</vt:lpstr>
      <vt:lpstr>2．1．1 语法：（4）语法</vt:lpstr>
      <vt:lpstr>2．1．2 语义 ：(1)定义</vt:lpstr>
      <vt:lpstr>2．1．2 语义 ：(2)规则</vt:lpstr>
      <vt:lpstr>2．1．2 语义 ：(3)意义二重性</vt:lpstr>
      <vt:lpstr>扩展知识</vt:lpstr>
      <vt:lpstr>2．1．3 程序的层次结构</vt:lpstr>
      <vt:lpstr>2．2 高级语言的一般特性 </vt:lpstr>
      <vt:lpstr>2．2．1 高级语言的分类:1,2</vt:lpstr>
      <vt:lpstr>2．2．1 高级语言的分类:3,4</vt:lpstr>
      <vt:lpstr>2．2．2 程序结构 :Fortran</vt:lpstr>
      <vt:lpstr>2．2．2 程序结构 :C</vt:lpstr>
      <vt:lpstr>2．2．2 程序结构 :Pascal</vt:lpstr>
      <vt:lpstr>2．2．2 程序结构 :Ada</vt:lpstr>
      <vt:lpstr>2．2．2 程序结构 :Java</vt:lpstr>
      <vt:lpstr>2．2．3 数据类型与操作： </vt:lpstr>
      <vt:lpstr>2．2．3 数据类型与操作： 类型三要素</vt:lpstr>
      <vt:lpstr>2．2．3 数据类型与操作： 初等数据类型</vt:lpstr>
      <vt:lpstr>2．2．3 数据类型与操作： 名字与标识符</vt:lpstr>
      <vt:lpstr>2．2．3 数据类型与操作： 名字与说明语句</vt:lpstr>
      <vt:lpstr>2．2．3 数据类型与操作： 数据结构：数组</vt:lpstr>
      <vt:lpstr>PowerPoint 演示文稿</vt:lpstr>
      <vt:lpstr>2．2．3 数据类型与操作： 数据结构：记录/结构</vt:lpstr>
      <vt:lpstr>2．2．3 数据类型与操作： 数据结构：其它</vt:lpstr>
      <vt:lpstr>2．2．3 数据类型与操作： 抽象数据类型（ADT)</vt:lpstr>
      <vt:lpstr>2．2．4 语句与控制结构 </vt:lpstr>
      <vt:lpstr>2．2．4 语句与控制结构 </vt:lpstr>
      <vt:lpstr>PowerPoint 演示文稿</vt:lpstr>
      <vt:lpstr>PowerPoint 演示文稿</vt:lpstr>
      <vt:lpstr>总结</vt:lpstr>
      <vt:lpstr>PowerPoint 演示文稿</vt:lpstr>
      <vt:lpstr>2．3 程序语言的语法描述 </vt:lpstr>
      <vt:lpstr>2．3．1 上下文无关文法 </vt:lpstr>
      <vt:lpstr>2．3．1上下文无关文法  You give me a surprise</vt:lpstr>
      <vt:lpstr>2．3．1上下文无关文法  You give me a surprise</vt:lpstr>
      <vt:lpstr>PowerPoint 演示文稿</vt:lpstr>
      <vt:lpstr>2．3．1上下文无关文法  形式定义</vt:lpstr>
      <vt:lpstr>2．3．1上下文无关文法  形式定义</vt:lpstr>
      <vt:lpstr>2．3．1上下文无关文法 例：算术表达式</vt:lpstr>
      <vt:lpstr>PowerPoint 演示文稿</vt:lpstr>
      <vt:lpstr>2．3．1上下文无关文法 若干定义</vt:lpstr>
      <vt:lpstr>PowerPoint 演示文稿</vt:lpstr>
      <vt:lpstr>2．3．1上下文无关文法 文法与语言举例</vt:lpstr>
      <vt:lpstr>PowerPoint 演示文稿</vt:lpstr>
      <vt:lpstr>PowerPoint 演示文稿</vt:lpstr>
      <vt:lpstr>PowerPoint 演示文稿</vt:lpstr>
      <vt:lpstr>PowerPoint 演示文稿</vt:lpstr>
      <vt:lpstr>2．3．2 语法分析树与二义性</vt:lpstr>
      <vt:lpstr>2．3．2 语法分析树与二义性</vt:lpstr>
      <vt:lpstr>2．3．2 语法分析树与二义性 E→E+E| E*E |(E) | i</vt:lpstr>
      <vt:lpstr>2．3．2 语法分析树与二义性 E→E+E| E*E |(E) | i      如何去二义性?</vt:lpstr>
      <vt:lpstr>2．3．2 语法分析树与二义性 </vt:lpstr>
      <vt:lpstr>考点1</vt:lpstr>
      <vt:lpstr>考点2</vt:lpstr>
      <vt:lpstr>2．3．3 形式语言鸟瞰 </vt:lpstr>
      <vt:lpstr>PowerPoint 演示文稿</vt:lpstr>
      <vt:lpstr>PowerPoint 演示文稿</vt:lpstr>
      <vt:lpstr>PowerPoint 演示文稿</vt:lpstr>
      <vt:lpstr>2．3．3 形式语言鸟瞰 </vt:lpstr>
      <vt:lpstr>2．3．3 形式语言鸟瞰 上下文无关文法讨论1</vt:lpstr>
      <vt:lpstr>2．3．3 形式语言鸟瞰 上下文无关文法讨论2</vt:lpstr>
      <vt:lpstr>2．3．3 形式语言鸟瞰 上下文无关文法讨论3</vt:lpstr>
      <vt:lpstr>PowerPoint 演示文稿</vt:lpstr>
      <vt:lpstr>总结</vt:lpstr>
      <vt:lpstr>作业</vt:lpstr>
      <vt:lpstr>课程学习方法</vt:lpstr>
    </vt:vector>
  </TitlesOfParts>
  <Company>EMSoft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高级程序语言概述 </dc:title>
  <dc:creator>hzq</dc:creator>
  <cp:lastModifiedBy>莫言. 杨志斌</cp:lastModifiedBy>
  <cp:revision>438</cp:revision>
  <cp:lastPrinted>2015-09-23T08:56:00Z</cp:lastPrinted>
  <dcterms:created xsi:type="dcterms:W3CDTF">2002-02-26T03:43:00Z</dcterms:created>
  <dcterms:modified xsi:type="dcterms:W3CDTF">2021-10-04T01:40:57Z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736B2AAC3CDA47E89AD733C83294C420</vt:lpwstr>
  </property>
  <property fmtid="{D5CDD505-2E9C-101B-9397-08002B2CF9AE}" pid="3" name="KSOProductBuildVer">
    <vt:lpwstr>2052-11.1.0.10700</vt:lpwstr>
  </property>
</Properties>
</file>