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334" r:id="rId2"/>
    <p:sldId id="335" r:id="rId3"/>
    <p:sldId id="336" r:id="rId4"/>
    <p:sldId id="337" r:id="rId5"/>
    <p:sldId id="338" r:id="rId6"/>
    <p:sldId id="339" r:id="rId7"/>
    <p:sldId id="340" r:id="rId8"/>
    <p:sldId id="341" r:id="rId9"/>
    <p:sldId id="342" r:id="rId10"/>
    <p:sldId id="343" r:id="rId11"/>
    <p:sldId id="344" r:id="rId12"/>
    <p:sldId id="345" r:id="rId13"/>
    <p:sldId id="346" r:id="rId14"/>
    <p:sldId id="347" r:id="rId15"/>
    <p:sldId id="348" r:id="rId16"/>
    <p:sldId id="349" r:id="rId17"/>
    <p:sldId id="350" r:id="rId18"/>
    <p:sldId id="351" r:id="rId19"/>
    <p:sldId id="352" r:id="rId20"/>
    <p:sldId id="365" r:id="rId21"/>
    <p:sldId id="354" r:id="rId22"/>
    <p:sldId id="355" r:id="rId23"/>
    <p:sldId id="356" r:id="rId24"/>
    <p:sldId id="357" r:id="rId25"/>
    <p:sldId id="358" r:id="rId26"/>
    <p:sldId id="359" r:id="rId27"/>
    <p:sldId id="360" r:id="rId28"/>
    <p:sldId id="361" r:id="rId29"/>
    <p:sldId id="362" r:id="rId30"/>
    <p:sldId id="363"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第一章 绪论 概念、获取途径与过程" id="{7E4C16A8-270C-4FCB-BE9C-A5BF1B45BE93}">
          <p14:sldIdLst>
            <p14:sldId id="334"/>
            <p14:sldId id="335"/>
            <p14:sldId id="336"/>
            <p14:sldId id="337"/>
            <p14:sldId id="338"/>
            <p14:sldId id="339"/>
            <p14:sldId id="340"/>
            <p14:sldId id="341"/>
            <p14:sldId id="342"/>
            <p14:sldId id="343"/>
            <p14:sldId id="344"/>
            <p14:sldId id="345"/>
            <p14:sldId id="346"/>
            <p14:sldId id="347"/>
            <p14:sldId id="348"/>
            <p14:sldId id="349"/>
            <p14:sldId id="350"/>
            <p14:sldId id="351"/>
            <p14:sldId id="352"/>
            <p14:sldId id="365"/>
            <p14:sldId id="354"/>
            <p14:sldId id="355"/>
            <p14:sldId id="356"/>
            <p14:sldId id="357"/>
            <p14:sldId id="358"/>
            <p14:sldId id="359"/>
            <p14:sldId id="360"/>
            <p14:sldId id="361"/>
            <p14:sldId id="362"/>
            <p14:sldId id="3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555EC5-2E20-4810-BC51-F29F3E0B9635}" type="datetimeFigureOut">
              <a:rPr lang="zh-CN" altLang="en-US" smtClean="0"/>
              <a:t>2021/9/15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D12D2A-5DD5-45CE-B978-1ACF6B8A2E4B}" type="slidenum">
              <a:rPr lang="zh-CN" altLang="en-US" smtClean="0"/>
              <a:t>‹#›</a:t>
            </a:fld>
            <a:endParaRPr lang="zh-CN" altLang="en-US"/>
          </a:p>
        </p:txBody>
      </p:sp>
    </p:spTree>
    <p:extLst>
      <p:ext uri="{BB962C8B-B14F-4D97-AF65-F5344CB8AC3E}">
        <p14:creationId xmlns:p14="http://schemas.microsoft.com/office/powerpoint/2010/main" val="5888912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07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3307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685817" indent="-263776" eaLnBrk="0" hangingPunct="0">
              <a:defRPr>
                <a:solidFill>
                  <a:schemeClr val="tx1"/>
                </a:solidFill>
                <a:latin typeface="Arial" charset="0"/>
                <a:ea typeface="宋体" pitchFamily="2" charset="-122"/>
              </a:defRPr>
            </a:lvl2pPr>
            <a:lvl3pPr marL="1055103" indent="-211021" eaLnBrk="0" hangingPunct="0">
              <a:defRPr>
                <a:solidFill>
                  <a:schemeClr val="tx1"/>
                </a:solidFill>
                <a:latin typeface="Arial" charset="0"/>
                <a:ea typeface="宋体" pitchFamily="2" charset="-122"/>
              </a:defRPr>
            </a:lvl3pPr>
            <a:lvl4pPr marL="1477145" indent="-211021" eaLnBrk="0" hangingPunct="0">
              <a:defRPr>
                <a:solidFill>
                  <a:schemeClr val="tx1"/>
                </a:solidFill>
                <a:latin typeface="Arial" charset="0"/>
                <a:ea typeface="宋体" pitchFamily="2" charset="-122"/>
              </a:defRPr>
            </a:lvl4pPr>
            <a:lvl5pPr marL="1899186" indent="-211021" eaLnBrk="0" hangingPunct="0">
              <a:defRPr>
                <a:solidFill>
                  <a:schemeClr val="tx1"/>
                </a:solidFill>
                <a:latin typeface="Arial" charset="0"/>
                <a:ea typeface="宋体" pitchFamily="2" charset="-122"/>
              </a:defRPr>
            </a:lvl5pPr>
            <a:lvl6pPr marL="2321227" indent="-211021" eaLnBrk="0" fontAlgn="base" hangingPunct="0">
              <a:spcBef>
                <a:spcPct val="0"/>
              </a:spcBef>
              <a:spcAft>
                <a:spcPct val="0"/>
              </a:spcAft>
              <a:defRPr>
                <a:solidFill>
                  <a:schemeClr val="tx1"/>
                </a:solidFill>
                <a:latin typeface="Arial" charset="0"/>
                <a:ea typeface="宋体" pitchFamily="2" charset="-122"/>
              </a:defRPr>
            </a:lvl6pPr>
            <a:lvl7pPr marL="2743269" indent="-211021" eaLnBrk="0" fontAlgn="base" hangingPunct="0">
              <a:spcBef>
                <a:spcPct val="0"/>
              </a:spcBef>
              <a:spcAft>
                <a:spcPct val="0"/>
              </a:spcAft>
              <a:defRPr>
                <a:solidFill>
                  <a:schemeClr val="tx1"/>
                </a:solidFill>
                <a:latin typeface="Arial" charset="0"/>
                <a:ea typeface="宋体" pitchFamily="2" charset="-122"/>
              </a:defRPr>
            </a:lvl7pPr>
            <a:lvl8pPr marL="3165310" indent="-211021" eaLnBrk="0" fontAlgn="base" hangingPunct="0">
              <a:spcBef>
                <a:spcPct val="0"/>
              </a:spcBef>
              <a:spcAft>
                <a:spcPct val="0"/>
              </a:spcAft>
              <a:defRPr>
                <a:solidFill>
                  <a:schemeClr val="tx1"/>
                </a:solidFill>
                <a:latin typeface="Arial" charset="0"/>
                <a:ea typeface="宋体" pitchFamily="2" charset="-122"/>
              </a:defRPr>
            </a:lvl8pPr>
            <a:lvl9pPr marL="3587351" indent="-211021"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615D2CE-2F2F-4A91-B85B-37FF39489145}" type="slidenum">
              <a:rPr lang="zh-CN" altLang="en-US" smtClean="0"/>
              <a:pPr eaLnBrk="1" hangingPunct="1"/>
              <a:t>11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17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33178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685817" indent="-263776" eaLnBrk="0" hangingPunct="0">
              <a:defRPr>
                <a:solidFill>
                  <a:schemeClr val="tx1"/>
                </a:solidFill>
                <a:latin typeface="Arial" charset="0"/>
                <a:ea typeface="宋体" pitchFamily="2" charset="-122"/>
              </a:defRPr>
            </a:lvl2pPr>
            <a:lvl3pPr marL="1055103" indent="-211021" eaLnBrk="0" hangingPunct="0">
              <a:defRPr>
                <a:solidFill>
                  <a:schemeClr val="tx1"/>
                </a:solidFill>
                <a:latin typeface="Arial" charset="0"/>
                <a:ea typeface="宋体" pitchFamily="2" charset="-122"/>
              </a:defRPr>
            </a:lvl3pPr>
            <a:lvl4pPr marL="1477145" indent="-211021" eaLnBrk="0" hangingPunct="0">
              <a:defRPr>
                <a:solidFill>
                  <a:schemeClr val="tx1"/>
                </a:solidFill>
                <a:latin typeface="Arial" charset="0"/>
                <a:ea typeface="宋体" pitchFamily="2" charset="-122"/>
              </a:defRPr>
            </a:lvl4pPr>
            <a:lvl5pPr marL="1899186" indent="-211021" eaLnBrk="0" hangingPunct="0">
              <a:defRPr>
                <a:solidFill>
                  <a:schemeClr val="tx1"/>
                </a:solidFill>
                <a:latin typeface="Arial" charset="0"/>
                <a:ea typeface="宋体" pitchFamily="2" charset="-122"/>
              </a:defRPr>
            </a:lvl5pPr>
            <a:lvl6pPr marL="2321227" indent="-211021" eaLnBrk="0" fontAlgn="base" hangingPunct="0">
              <a:spcBef>
                <a:spcPct val="0"/>
              </a:spcBef>
              <a:spcAft>
                <a:spcPct val="0"/>
              </a:spcAft>
              <a:defRPr>
                <a:solidFill>
                  <a:schemeClr val="tx1"/>
                </a:solidFill>
                <a:latin typeface="Arial" charset="0"/>
                <a:ea typeface="宋体" pitchFamily="2" charset="-122"/>
              </a:defRPr>
            </a:lvl6pPr>
            <a:lvl7pPr marL="2743269" indent="-211021" eaLnBrk="0" fontAlgn="base" hangingPunct="0">
              <a:spcBef>
                <a:spcPct val="0"/>
              </a:spcBef>
              <a:spcAft>
                <a:spcPct val="0"/>
              </a:spcAft>
              <a:defRPr>
                <a:solidFill>
                  <a:schemeClr val="tx1"/>
                </a:solidFill>
                <a:latin typeface="Arial" charset="0"/>
                <a:ea typeface="宋体" pitchFamily="2" charset="-122"/>
              </a:defRPr>
            </a:lvl7pPr>
            <a:lvl8pPr marL="3165310" indent="-211021" eaLnBrk="0" fontAlgn="base" hangingPunct="0">
              <a:spcBef>
                <a:spcPct val="0"/>
              </a:spcBef>
              <a:spcAft>
                <a:spcPct val="0"/>
              </a:spcAft>
              <a:defRPr>
                <a:solidFill>
                  <a:schemeClr val="tx1"/>
                </a:solidFill>
                <a:latin typeface="Arial" charset="0"/>
                <a:ea typeface="宋体" pitchFamily="2" charset="-122"/>
              </a:defRPr>
            </a:lvl8pPr>
            <a:lvl9pPr marL="3587351" indent="-211021"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AC82643-9A20-4FC9-8C99-30DC2A7637E0}" type="slidenum">
              <a:rPr lang="zh-CN" altLang="en-US" smtClean="0"/>
              <a:pPr eaLnBrk="1" hangingPunct="1"/>
              <a:t>24</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C4936C-C2F9-4473-8F2F-EA386385256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44E5AFF-271F-444A-A083-06704CFA3E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8E1454C-BD8D-4ECA-ABC1-2FEA47BF96A7}"/>
              </a:ext>
            </a:extLst>
          </p:cNvPr>
          <p:cNvSpPr>
            <a:spLocks noGrp="1"/>
          </p:cNvSpPr>
          <p:nvPr>
            <p:ph type="dt" sz="half" idx="10"/>
          </p:nvPr>
        </p:nvSpPr>
        <p:spPr/>
        <p:txBody>
          <a:bodyPr/>
          <a:lstStyle/>
          <a:p>
            <a:fld id="{C06196C5-3092-46A8-B0F0-84D2EE397A25}" type="datetimeFigureOut">
              <a:rPr lang="zh-CN" altLang="en-US" smtClean="0"/>
              <a:t>2021/9/15</a:t>
            </a:fld>
            <a:endParaRPr lang="zh-CN" altLang="en-US"/>
          </a:p>
        </p:txBody>
      </p:sp>
      <p:sp>
        <p:nvSpPr>
          <p:cNvPr id="5" name="页脚占位符 4">
            <a:extLst>
              <a:ext uri="{FF2B5EF4-FFF2-40B4-BE49-F238E27FC236}">
                <a16:creationId xmlns:a16="http://schemas.microsoft.com/office/drawing/2014/main" id="{90A2F210-E5F3-4884-A0F8-D22DE6EFE21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826B0CE-2FEA-4923-9FCA-7F1ED5CCFDBB}"/>
              </a:ext>
            </a:extLst>
          </p:cNvPr>
          <p:cNvSpPr>
            <a:spLocks noGrp="1"/>
          </p:cNvSpPr>
          <p:nvPr>
            <p:ph type="sldNum" sz="quarter" idx="12"/>
          </p:nvPr>
        </p:nvSpPr>
        <p:spPr/>
        <p:txBody>
          <a:bodyPr/>
          <a:lstStyle/>
          <a:p>
            <a:fld id="{D82DC2CE-F703-477C-B872-DE2A26F84CB2}" type="slidenum">
              <a:rPr lang="zh-CN" altLang="en-US" smtClean="0"/>
              <a:t>‹#›</a:t>
            </a:fld>
            <a:endParaRPr lang="zh-CN" altLang="en-US"/>
          </a:p>
        </p:txBody>
      </p:sp>
    </p:spTree>
    <p:extLst>
      <p:ext uri="{BB962C8B-B14F-4D97-AF65-F5344CB8AC3E}">
        <p14:creationId xmlns:p14="http://schemas.microsoft.com/office/powerpoint/2010/main" val="1988238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028572-C473-4040-8FEF-36CE6695732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05618C3-3F5A-4733-9351-6554CCC1DEF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5940170-3ADD-4DB8-ACDD-551FA8A869AB}"/>
              </a:ext>
            </a:extLst>
          </p:cNvPr>
          <p:cNvSpPr>
            <a:spLocks noGrp="1"/>
          </p:cNvSpPr>
          <p:nvPr>
            <p:ph type="dt" sz="half" idx="10"/>
          </p:nvPr>
        </p:nvSpPr>
        <p:spPr/>
        <p:txBody>
          <a:bodyPr/>
          <a:lstStyle/>
          <a:p>
            <a:fld id="{C06196C5-3092-46A8-B0F0-84D2EE397A25}" type="datetimeFigureOut">
              <a:rPr lang="zh-CN" altLang="en-US" smtClean="0"/>
              <a:t>2021/9/15</a:t>
            </a:fld>
            <a:endParaRPr lang="zh-CN" altLang="en-US"/>
          </a:p>
        </p:txBody>
      </p:sp>
      <p:sp>
        <p:nvSpPr>
          <p:cNvPr id="5" name="页脚占位符 4">
            <a:extLst>
              <a:ext uri="{FF2B5EF4-FFF2-40B4-BE49-F238E27FC236}">
                <a16:creationId xmlns:a16="http://schemas.microsoft.com/office/drawing/2014/main" id="{A7EA84FB-06F4-461B-88D6-5AB65E542DC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EC09A30-1147-40A7-9C58-995724E990D1}"/>
              </a:ext>
            </a:extLst>
          </p:cNvPr>
          <p:cNvSpPr>
            <a:spLocks noGrp="1"/>
          </p:cNvSpPr>
          <p:nvPr>
            <p:ph type="sldNum" sz="quarter" idx="12"/>
          </p:nvPr>
        </p:nvSpPr>
        <p:spPr/>
        <p:txBody>
          <a:bodyPr/>
          <a:lstStyle/>
          <a:p>
            <a:fld id="{D82DC2CE-F703-477C-B872-DE2A26F84CB2}" type="slidenum">
              <a:rPr lang="zh-CN" altLang="en-US" smtClean="0"/>
              <a:t>‹#›</a:t>
            </a:fld>
            <a:endParaRPr lang="zh-CN" altLang="en-US"/>
          </a:p>
        </p:txBody>
      </p:sp>
    </p:spTree>
    <p:extLst>
      <p:ext uri="{BB962C8B-B14F-4D97-AF65-F5344CB8AC3E}">
        <p14:creationId xmlns:p14="http://schemas.microsoft.com/office/powerpoint/2010/main" val="4087471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0A4BFA9-A7AF-4970-B43F-B12F18C7760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8216E9F-8757-4A52-8FB6-B59F00462F8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6F32E93-38E8-475B-B673-B82469D18CC0}"/>
              </a:ext>
            </a:extLst>
          </p:cNvPr>
          <p:cNvSpPr>
            <a:spLocks noGrp="1"/>
          </p:cNvSpPr>
          <p:nvPr>
            <p:ph type="dt" sz="half" idx="10"/>
          </p:nvPr>
        </p:nvSpPr>
        <p:spPr/>
        <p:txBody>
          <a:bodyPr/>
          <a:lstStyle/>
          <a:p>
            <a:fld id="{C06196C5-3092-46A8-B0F0-84D2EE397A25}" type="datetimeFigureOut">
              <a:rPr lang="zh-CN" altLang="en-US" smtClean="0"/>
              <a:t>2021/9/15</a:t>
            </a:fld>
            <a:endParaRPr lang="zh-CN" altLang="en-US"/>
          </a:p>
        </p:txBody>
      </p:sp>
      <p:sp>
        <p:nvSpPr>
          <p:cNvPr id="5" name="页脚占位符 4">
            <a:extLst>
              <a:ext uri="{FF2B5EF4-FFF2-40B4-BE49-F238E27FC236}">
                <a16:creationId xmlns:a16="http://schemas.microsoft.com/office/drawing/2014/main" id="{FCA42337-0BF8-4205-A19F-34DCAEB2427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4ED646B-EFD8-4723-9041-6BB9106930F4}"/>
              </a:ext>
            </a:extLst>
          </p:cNvPr>
          <p:cNvSpPr>
            <a:spLocks noGrp="1"/>
          </p:cNvSpPr>
          <p:nvPr>
            <p:ph type="sldNum" sz="quarter" idx="12"/>
          </p:nvPr>
        </p:nvSpPr>
        <p:spPr/>
        <p:txBody>
          <a:bodyPr/>
          <a:lstStyle/>
          <a:p>
            <a:fld id="{D82DC2CE-F703-477C-B872-DE2A26F84CB2}" type="slidenum">
              <a:rPr lang="zh-CN" altLang="en-US" smtClean="0"/>
              <a:t>‹#›</a:t>
            </a:fld>
            <a:endParaRPr lang="zh-CN" altLang="en-US"/>
          </a:p>
        </p:txBody>
      </p:sp>
    </p:spTree>
    <p:extLst>
      <p:ext uri="{BB962C8B-B14F-4D97-AF65-F5344CB8AC3E}">
        <p14:creationId xmlns:p14="http://schemas.microsoft.com/office/powerpoint/2010/main" val="14160036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09600" y="274639"/>
            <a:ext cx="10972800" cy="58515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85C0799E-6196-4848-8A15-78E82EAFCFE8}" type="slidenum">
              <a:rPr lang="en-US" altLang="zh-CN"/>
              <a:pPr>
                <a:defRPr/>
              </a:pPr>
              <a:t>‹#›</a:t>
            </a:fld>
            <a:endParaRPr lang="en-US" altLang="zh-CN"/>
          </a:p>
        </p:txBody>
      </p:sp>
    </p:spTree>
    <p:extLst>
      <p:ext uri="{BB962C8B-B14F-4D97-AF65-F5344CB8AC3E}">
        <p14:creationId xmlns:p14="http://schemas.microsoft.com/office/powerpoint/2010/main" val="3536830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44F824-11F5-40E6-B5F7-ADEE574D5E5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9309C63-DC59-4AEB-B9D5-F947F07537F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1D7ECED-C1A5-4DF2-943A-83B3B6D62E7A}"/>
              </a:ext>
            </a:extLst>
          </p:cNvPr>
          <p:cNvSpPr>
            <a:spLocks noGrp="1"/>
          </p:cNvSpPr>
          <p:nvPr>
            <p:ph type="dt" sz="half" idx="10"/>
          </p:nvPr>
        </p:nvSpPr>
        <p:spPr/>
        <p:txBody>
          <a:bodyPr/>
          <a:lstStyle/>
          <a:p>
            <a:fld id="{C06196C5-3092-46A8-B0F0-84D2EE397A25}" type="datetimeFigureOut">
              <a:rPr lang="zh-CN" altLang="en-US" smtClean="0"/>
              <a:t>2021/9/15</a:t>
            </a:fld>
            <a:endParaRPr lang="zh-CN" altLang="en-US"/>
          </a:p>
        </p:txBody>
      </p:sp>
      <p:sp>
        <p:nvSpPr>
          <p:cNvPr id="5" name="页脚占位符 4">
            <a:extLst>
              <a:ext uri="{FF2B5EF4-FFF2-40B4-BE49-F238E27FC236}">
                <a16:creationId xmlns:a16="http://schemas.microsoft.com/office/drawing/2014/main" id="{B5533FDA-0C96-4A58-8FDF-27A5E4CF926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9039ED5-F255-4FBD-95DA-51D8AE515D37}"/>
              </a:ext>
            </a:extLst>
          </p:cNvPr>
          <p:cNvSpPr>
            <a:spLocks noGrp="1"/>
          </p:cNvSpPr>
          <p:nvPr>
            <p:ph type="sldNum" sz="quarter" idx="12"/>
          </p:nvPr>
        </p:nvSpPr>
        <p:spPr/>
        <p:txBody>
          <a:bodyPr/>
          <a:lstStyle/>
          <a:p>
            <a:fld id="{D82DC2CE-F703-477C-B872-DE2A26F84CB2}" type="slidenum">
              <a:rPr lang="zh-CN" altLang="en-US" smtClean="0"/>
              <a:t>‹#›</a:t>
            </a:fld>
            <a:endParaRPr lang="zh-CN" altLang="en-US"/>
          </a:p>
        </p:txBody>
      </p:sp>
    </p:spTree>
    <p:extLst>
      <p:ext uri="{BB962C8B-B14F-4D97-AF65-F5344CB8AC3E}">
        <p14:creationId xmlns:p14="http://schemas.microsoft.com/office/powerpoint/2010/main" val="3333027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949542-D107-4DE0-8955-CD0891D52B7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3FF0C60-C375-4288-956C-2CFD47F79B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F3E2444-B445-433F-9DFA-70C176362FEB}"/>
              </a:ext>
            </a:extLst>
          </p:cNvPr>
          <p:cNvSpPr>
            <a:spLocks noGrp="1"/>
          </p:cNvSpPr>
          <p:nvPr>
            <p:ph type="dt" sz="half" idx="10"/>
          </p:nvPr>
        </p:nvSpPr>
        <p:spPr/>
        <p:txBody>
          <a:bodyPr/>
          <a:lstStyle/>
          <a:p>
            <a:fld id="{C06196C5-3092-46A8-B0F0-84D2EE397A25}" type="datetimeFigureOut">
              <a:rPr lang="zh-CN" altLang="en-US" smtClean="0"/>
              <a:t>2021/9/15</a:t>
            </a:fld>
            <a:endParaRPr lang="zh-CN" altLang="en-US"/>
          </a:p>
        </p:txBody>
      </p:sp>
      <p:sp>
        <p:nvSpPr>
          <p:cNvPr id="5" name="页脚占位符 4">
            <a:extLst>
              <a:ext uri="{FF2B5EF4-FFF2-40B4-BE49-F238E27FC236}">
                <a16:creationId xmlns:a16="http://schemas.microsoft.com/office/drawing/2014/main" id="{EE4D096B-6EF7-4D5C-98EE-C320A3987CB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FFF337D-F4A6-4432-900B-702A808A8EF1}"/>
              </a:ext>
            </a:extLst>
          </p:cNvPr>
          <p:cNvSpPr>
            <a:spLocks noGrp="1"/>
          </p:cNvSpPr>
          <p:nvPr>
            <p:ph type="sldNum" sz="quarter" idx="12"/>
          </p:nvPr>
        </p:nvSpPr>
        <p:spPr/>
        <p:txBody>
          <a:bodyPr/>
          <a:lstStyle/>
          <a:p>
            <a:fld id="{D82DC2CE-F703-477C-B872-DE2A26F84CB2}" type="slidenum">
              <a:rPr lang="zh-CN" altLang="en-US" smtClean="0"/>
              <a:t>‹#›</a:t>
            </a:fld>
            <a:endParaRPr lang="zh-CN" altLang="en-US"/>
          </a:p>
        </p:txBody>
      </p:sp>
    </p:spTree>
    <p:extLst>
      <p:ext uri="{BB962C8B-B14F-4D97-AF65-F5344CB8AC3E}">
        <p14:creationId xmlns:p14="http://schemas.microsoft.com/office/powerpoint/2010/main" val="180167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FCBFF4-C0D3-440D-B7B3-7CB0ADB7546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FD9A317-D966-4F72-8307-837E7697B08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E4780FA-7BE2-4A62-AC86-BEDD1FB1FFE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D567D37-F04E-4DCE-A613-8D2DE33A496C}"/>
              </a:ext>
            </a:extLst>
          </p:cNvPr>
          <p:cNvSpPr>
            <a:spLocks noGrp="1"/>
          </p:cNvSpPr>
          <p:nvPr>
            <p:ph type="dt" sz="half" idx="10"/>
          </p:nvPr>
        </p:nvSpPr>
        <p:spPr/>
        <p:txBody>
          <a:bodyPr/>
          <a:lstStyle/>
          <a:p>
            <a:fld id="{C06196C5-3092-46A8-B0F0-84D2EE397A25}" type="datetimeFigureOut">
              <a:rPr lang="zh-CN" altLang="en-US" smtClean="0"/>
              <a:t>2021/9/15</a:t>
            </a:fld>
            <a:endParaRPr lang="zh-CN" altLang="en-US"/>
          </a:p>
        </p:txBody>
      </p:sp>
      <p:sp>
        <p:nvSpPr>
          <p:cNvPr id="6" name="页脚占位符 5">
            <a:extLst>
              <a:ext uri="{FF2B5EF4-FFF2-40B4-BE49-F238E27FC236}">
                <a16:creationId xmlns:a16="http://schemas.microsoft.com/office/drawing/2014/main" id="{8FCAC81D-D2E2-4CB4-BBAB-FEABF2BAD5E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4240D78-290E-4C8E-A70E-58652B3CE1D1}"/>
              </a:ext>
            </a:extLst>
          </p:cNvPr>
          <p:cNvSpPr>
            <a:spLocks noGrp="1"/>
          </p:cNvSpPr>
          <p:nvPr>
            <p:ph type="sldNum" sz="quarter" idx="12"/>
          </p:nvPr>
        </p:nvSpPr>
        <p:spPr/>
        <p:txBody>
          <a:bodyPr/>
          <a:lstStyle/>
          <a:p>
            <a:fld id="{D82DC2CE-F703-477C-B872-DE2A26F84CB2}" type="slidenum">
              <a:rPr lang="zh-CN" altLang="en-US" smtClean="0"/>
              <a:t>‹#›</a:t>
            </a:fld>
            <a:endParaRPr lang="zh-CN" altLang="en-US"/>
          </a:p>
        </p:txBody>
      </p:sp>
    </p:spTree>
    <p:extLst>
      <p:ext uri="{BB962C8B-B14F-4D97-AF65-F5344CB8AC3E}">
        <p14:creationId xmlns:p14="http://schemas.microsoft.com/office/powerpoint/2010/main" val="368981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DF0DCA-27A5-4610-8016-C2368B16F52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42F8CE9-0D28-42ED-ABD0-F1664EAFDA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96B9B80-3FE1-4A32-80CB-053CF9F7C495}"/>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048D865-757B-4820-AD49-3D31D9D265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69DEED5-BC52-43EC-9436-20CC66FC558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F2CFC0A-AF0B-48AC-BB5A-10DF66CC3718}"/>
              </a:ext>
            </a:extLst>
          </p:cNvPr>
          <p:cNvSpPr>
            <a:spLocks noGrp="1"/>
          </p:cNvSpPr>
          <p:nvPr>
            <p:ph type="dt" sz="half" idx="10"/>
          </p:nvPr>
        </p:nvSpPr>
        <p:spPr/>
        <p:txBody>
          <a:bodyPr/>
          <a:lstStyle/>
          <a:p>
            <a:fld id="{C06196C5-3092-46A8-B0F0-84D2EE397A25}" type="datetimeFigureOut">
              <a:rPr lang="zh-CN" altLang="en-US" smtClean="0"/>
              <a:t>2021/9/15</a:t>
            </a:fld>
            <a:endParaRPr lang="zh-CN" altLang="en-US"/>
          </a:p>
        </p:txBody>
      </p:sp>
      <p:sp>
        <p:nvSpPr>
          <p:cNvPr id="8" name="页脚占位符 7">
            <a:extLst>
              <a:ext uri="{FF2B5EF4-FFF2-40B4-BE49-F238E27FC236}">
                <a16:creationId xmlns:a16="http://schemas.microsoft.com/office/drawing/2014/main" id="{705C88D9-BAC0-4263-9908-22FA0012B47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E381BAA-36AC-4532-8ECF-A1375EF5DFC6}"/>
              </a:ext>
            </a:extLst>
          </p:cNvPr>
          <p:cNvSpPr>
            <a:spLocks noGrp="1"/>
          </p:cNvSpPr>
          <p:nvPr>
            <p:ph type="sldNum" sz="quarter" idx="12"/>
          </p:nvPr>
        </p:nvSpPr>
        <p:spPr/>
        <p:txBody>
          <a:bodyPr/>
          <a:lstStyle/>
          <a:p>
            <a:fld id="{D82DC2CE-F703-477C-B872-DE2A26F84CB2}" type="slidenum">
              <a:rPr lang="zh-CN" altLang="en-US" smtClean="0"/>
              <a:t>‹#›</a:t>
            </a:fld>
            <a:endParaRPr lang="zh-CN" altLang="en-US"/>
          </a:p>
        </p:txBody>
      </p:sp>
    </p:spTree>
    <p:extLst>
      <p:ext uri="{BB962C8B-B14F-4D97-AF65-F5344CB8AC3E}">
        <p14:creationId xmlns:p14="http://schemas.microsoft.com/office/powerpoint/2010/main" val="683722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E01BB8-0364-4D77-83BC-775DEFDEDA5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96AF6A8-97AF-4695-AE97-88A23B550C3B}"/>
              </a:ext>
            </a:extLst>
          </p:cNvPr>
          <p:cNvSpPr>
            <a:spLocks noGrp="1"/>
          </p:cNvSpPr>
          <p:nvPr>
            <p:ph type="dt" sz="half" idx="10"/>
          </p:nvPr>
        </p:nvSpPr>
        <p:spPr/>
        <p:txBody>
          <a:bodyPr/>
          <a:lstStyle/>
          <a:p>
            <a:fld id="{C06196C5-3092-46A8-B0F0-84D2EE397A25}" type="datetimeFigureOut">
              <a:rPr lang="zh-CN" altLang="en-US" smtClean="0"/>
              <a:t>2021/9/15</a:t>
            </a:fld>
            <a:endParaRPr lang="zh-CN" altLang="en-US"/>
          </a:p>
        </p:txBody>
      </p:sp>
      <p:sp>
        <p:nvSpPr>
          <p:cNvPr id="4" name="页脚占位符 3">
            <a:extLst>
              <a:ext uri="{FF2B5EF4-FFF2-40B4-BE49-F238E27FC236}">
                <a16:creationId xmlns:a16="http://schemas.microsoft.com/office/drawing/2014/main" id="{536E868D-D177-4F82-9AF7-16F4599AEA4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07B9D4A-0988-489C-9AA6-0A9EB984494F}"/>
              </a:ext>
            </a:extLst>
          </p:cNvPr>
          <p:cNvSpPr>
            <a:spLocks noGrp="1"/>
          </p:cNvSpPr>
          <p:nvPr>
            <p:ph type="sldNum" sz="quarter" idx="12"/>
          </p:nvPr>
        </p:nvSpPr>
        <p:spPr/>
        <p:txBody>
          <a:bodyPr/>
          <a:lstStyle/>
          <a:p>
            <a:fld id="{D82DC2CE-F703-477C-B872-DE2A26F84CB2}" type="slidenum">
              <a:rPr lang="zh-CN" altLang="en-US" smtClean="0"/>
              <a:t>‹#›</a:t>
            </a:fld>
            <a:endParaRPr lang="zh-CN" altLang="en-US"/>
          </a:p>
        </p:txBody>
      </p:sp>
    </p:spTree>
    <p:extLst>
      <p:ext uri="{BB962C8B-B14F-4D97-AF65-F5344CB8AC3E}">
        <p14:creationId xmlns:p14="http://schemas.microsoft.com/office/powerpoint/2010/main" val="3611549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037A0B5-E833-4E59-8BD9-4701BC1C2E43}"/>
              </a:ext>
            </a:extLst>
          </p:cNvPr>
          <p:cNvSpPr>
            <a:spLocks noGrp="1"/>
          </p:cNvSpPr>
          <p:nvPr>
            <p:ph type="dt" sz="half" idx="10"/>
          </p:nvPr>
        </p:nvSpPr>
        <p:spPr/>
        <p:txBody>
          <a:bodyPr/>
          <a:lstStyle/>
          <a:p>
            <a:fld id="{C06196C5-3092-46A8-B0F0-84D2EE397A25}" type="datetimeFigureOut">
              <a:rPr lang="zh-CN" altLang="en-US" smtClean="0"/>
              <a:t>2021/9/15</a:t>
            </a:fld>
            <a:endParaRPr lang="zh-CN" altLang="en-US"/>
          </a:p>
        </p:txBody>
      </p:sp>
      <p:sp>
        <p:nvSpPr>
          <p:cNvPr id="3" name="页脚占位符 2">
            <a:extLst>
              <a:ext uri="{FF2B5EF4-FFF2-40B4-BE49-F238E27FC236}">
                <a16:creationId xmlns:a16="http://schemas.microsoft.com/office/drawing/2014/main" id="{6852FC46-B38F-4585-A816-E88FFF77C46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121B845-24F7-416F-880E-9A97145A1B0D}"/>
              </a:ext>
            </a:extLst>
          </p:cNvPr>
          <p:cNvSpPr>
            <a:spLocks noGrp="1"/>
          </p:cNvSpPr>
          <p:nvPr>
            <p:ph type="sldNum" sz="quarter" idx="12"/>
          </p:nvPr>
        </p:nvSpPr>
        <p:spPr/>
        <p:txBody>
          <a:bodyPr/>
          <a:lstStyle/>
          <a:p>
            <a:fld id="{D82DC2CE-F703-477C-B872-DE2A26F84CB2}" type="slidenum">
              <a:rPr lang="zh-CN" altLang="en-US" smtClean="0"/>
              <a:t>‹#›</a:t>
            </a:fld>
            <a:endParaRPr lang="zh-CN" altLang="en-US"/>
          </a:p>
        </p:txBody>
      </p:sp>
    </p:spTree>
    <p:extLst>
      <p:ext uri="{BB962C8B-B14F-4D97-AF65-F5344CB8AC3E}">
        <p14:creationId xmlns:p14="http://schemas.microsoft.com/office/powerpoint/2010/main" val="4082044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8BF779-7100-452D-8D00-606518A932D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13508E0-3ED8-496F-A6E3-49FC58914E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B320B1B-A1E9-4C4D-AB6B-81AEE9ECB8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225E826-7A3F-4F78-B8EE-45D3131D8EE6}"/>
              </a:ext>
            </a:extLst>
          </p:cNvPr>
          <p:cNvSpPr>
            <a:spLocks noGrp="1"/>
          </p:cNvSpPr>
          <p:nvPr>
            <p:ph type="dt" sz="half" idx="10"/>
          </p:nvPr>
        </p:nvSpPr>
        <p:spPr/>
        <p:txBody>
          <a:bodyPr/>
          <a:lstStyle/>
          <a:p>
            <a:fld id="{C06196C5-3092-46A8-B0F0-84D2EE397A25}" type="datetimeFigureOut">
              <a:rPr lang="zh-CN" altLang="en-US" smtClean="0"/>
              <a:t>2021/9/15</a:t>
            </a:fld>
            <a:endParaRPr lang="zh-CN" altLang="en-US"/>
          </a:p>
        </p:txBody>
      </p:sp>
      <p:sp>
        <p:nvSpPr>
          <p:cNvPr id="6" name="页脚占位符 5">
            <a:extLst>
              <a:ext uri="{FF2B5EF4-FFF2-40B4-BE49-F238E27FC236}">
                <a16:creationId xmlns:a16="http://schemas.microsoft.com/office/drawing/2014/main" id="{17FFFF4A-8EA8-4B0F-AAA2-B42B928E4F8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F3C56BB-34C5-4B95-B7D2-1991B8B91249}"/>
              </a:ext>
            </a:extLst>
          </p:cNvPr>
          <p:cNvSpPr>
            <a:spLocks noGrp="1"/>
          </p:cNvSpPr>
          <p:nvPr>
            <p:ph type="sldNum" sz="quarter" idx="12"/>
          </p:nvPr>
        </p:nvSpPr>
        <p:spPr/>
        <p:txBody>
          <a:bodyPr/>
          <a:lstStyle/>
          <a:p>
            <a:fld id="{D82DC2CE-F703-477C-B872-DE2A26F84CB2}" type="slidenum">
              <a:rPr lang="zh-CN" altLang="en-US" smtClean="0"/>
              <a:t>‹#›</a:t>
            </a:fld>
            <a:endParaRPr lang="zh-CN" altLang="en-US"/>
          </a:p>
        </p:txBody>
      </p:sp>
    </p:spTree>
    <p:extLst>
      <p:ext uri="{BB962C8B-B14F-4D97-AF65-F5344CB8AC3E}">
        <p14:creationId xmlns:p14="http://schemas.microsoft.com/office/powerpoint/2010/main" val="1709007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3E689C-6B6B-4794-A537-79127115A52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D3CE360-59CE-4076-864B-80D5C1301B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60FA385-8DAB-4BEA-8E13-04335418E2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8DE73AF-B4A6-4E1F-B0E0-B2062E2B3090}"/>
              </a:ext>
            </a:extLst>
          </p:cNvPr>
          <p:cNvSpPr>
            <a:spLocks noGrp="1"/>
          </p:cNvSpPr>
          <p:nvPr>
            <p:ph type="dt" sz="half" idx="10"/>
          </p:nvPr>
        </p:nvSpPr>
        <p:spPr/>
        <p:txBody>
          <a:bodyPr/>
          <a:lstStyle/>
          <a:p>
            <a:fld id="{C06196C5-3092-46A8-B0F0-84D2EE397A25}" type="datetimeFigureOut">
              <a:rPr lang="zh-CN" altLang="en-US" smtClean="0"/>
              <a:t>2021/9/15</a:t>
            </a:fld>
            <a:endParaRPr lang="zh-CN" altLang="en-US"/>
          </a:p>
        </p:txBody>
      </p:sp>
      <p:sp>
        <p:nvSpPr>
          <p:cNvPr id="6" name="页脚占位符 5">
            <a:extLst>
              <a:ext uri="{FF2B5EF4-FFF2-40B4-BE49-F238E27FC236}">
                <a16:creationId xmlns:a16="http://schemas.microsoft.com/office/drawing/2014/main" id="{0E54F02E-D71F-4184-9C0E-CF8540D542B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EF889DC-8AFE-4484-9932-720E82206849}"/>
              </a:ext>
            </a:extLst>
          </p:cNvPr>
          <p:cNvSpPr>
            <a:spLocks noGrp="1"/>
          </p:cNvSpPr>
          <p:nvPr>
            <p:ph type="sldNum" sz="quarter" idx="12"/>
          </p:nvPr>
        </p:nvSpPr>
        <p:spPr/>
        <p:txBody>
          <a:bodyPr/>
          <a:lstStyle/>
          <a:p>
            <a:fld id="{D82DC2CE-F703-477C-B872-DE2A26F84CB2}" type="slidenum">
              <a:rPr lang="zh-CN" altLang="en-US" smtClean="0"/>
              <a:t>‹#›</a:t>
            </a:fld>
            <a:endParaRPr lang="zh-CN" altLang="en-US"/>
          </a:p>
        </p:txBody>
      </p:sp>
    </p:spTree>
    <p:extLst>
      <p:ext uri="{BB962C8B-B14F-4D97-AF65-F5344CB8AC3E}">
        <p14:creationId xmlns:p14="http://schemas.microsoft.com/office/powerpoint/2010/main" val="847883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55D5539-15CC-4631-9C43-CE155E5781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B961217-872F-487C-993D-8857F51DBE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6DFC497-168C-4757-9B55-C718C63467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6196C5-3092-46A8-B0F0-84D2EE397A25}" type="datetimeFigureOut">
              <a:rPr lang="zh-CN" altLang="en-US" smtClean="0"/>
              <a:t>2021/9/15</a:t>
            </a:fld>
            <a:endParaRPr lang="zh-CN" altLang="en-US"/>
          </a:p>
        </p:txBody>
      </p:sp>
      <p:sp>
        <p:nvSpPr>
          <p:cNvPr id="5" name="页脚占位符 4">
            <a:extLst>
              <a:ext uri="{FF2B5EF4-FFF2-40B4-BE49-F238E27FC236}">
                <a16:creationId xmlns:a16="http://schemas.microsoft.com/office/drawing/2014/main" id="{3BF7C781-4748-4D04-A8DA-58D536330D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88B34AA-9A3E-490B-A68C-3D6581D0E8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2DC2CE-F703-477C-B872-DE2A26F84CB2}" type="slidenum">
              <a:rPr lang="zh-CN" altLang="en-US" smtClean="0"/>
              <a:t>‹#›</a:t>
            </a:fld>
            <a:endParaRPr lang="zh-CN" altLang="en-US"/>
          </a:p>
        </p:txBody>
      </p:sp>
    </p:spTree>
    <p:extLst>
      <p:ext uri="{BB962C8B-B14F-4D97-AF65-F5344CB8AC3E}">
        <p14:creationId xmlns:p14="http://schemas.microsoft.com/office/powerpoint/2010/main" val="20087577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8.xml"/><Relationship Id="rId7" Type="http://schemas.openxmlformats.org/officeDocument/2006/relationships/slide" Target="slide24.xml"/><Relationship Id="rId2" Type="http://schemas.openxmlformats.org/officeDocument/2006/relationships/slide" Target="slide2.xml"/><Relationship Id="rId1" Type="http://schemas.openxmlformats.org/officeDocument/2006/relationships/slideLayout" Target="../slideLayouts/slideLayout4.xml"/><Relationship Id="rId6" Type="http://schemas.openxmlformats.org/officeDocument/2006/relationships/slide" Target="slide21.xml"/><Relationship Id="rId5" Type="http://schemas.openxmlformats.org/officeDocument/2006/relationships/slide" Target="slide20.xml"/><Relationship Id="rId4" Type="http://schemas.openxmlformats.org/officeDocument/2006/relationships/slide" Target="slide13.xml"/></Relationships>
</file>

<file path=ppt/slides/_rels/slide1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oleObject" Target="../embeddings/oleObject3.bin"/><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4.bin"/><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image" Target="../media/image11.emf"/><Relationship Id="rId7" Type="http://schemas.openxmlformats.org/officeDocument/2006/relationships/image" Target="../media/image13.wmf"/><Relationship Id="rId2" Type="http://schemas.openxmlformats.org/officeDocument/2006/relationships/oleObject" Target="../embeddings/oleObject5.bin"/><Relationship Id="rId1" Type="http://schemas.openxmlformats.org/officeDocument/2006/relationships/slideLayout" Target="../slideLayouts/slideLayout2.xml"/><Relationship Id="rId6" Type="http://schemas.openxmlformats.org/officeDocument/2006/relationships/oleObject" Target="../embeddings/oleObject7.bin"/><Relationship Id="rId5" Type="http://schemas.openxmlformats.org/officeDocument/2006/relationships/image" Target="../media/image12.emf"/><Relationship Id="rId4" Type="http://schemas.openxmlformats.org/officeDocument/2006/relationships/oleObject" Target="../embeddings/oleObject6.bin"/><Relationship Id="rId9" Type="http://schemas.openxmlformats.org/officeDocument/2006/relationships/image" Target="../media/image14.wmf"/></Relationships>
</file>

<file path=ppt/slides/_rels/slide21.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9.bin"/><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oleObject" Target="../embeddings/oleObject10.bin"/><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oleObject" Target="../embeddings/oleObject11.bin"/><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1.bin"/><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oleObject" Target="../embeddings/oleObject2.bin"/><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3"/>
          <p:cNvSpPr txBox="1">
            <a:spLocks noChangeArrowheads="1"/>
          </p:cNvSpPr>
          <p:nvPr/>
        </p:nvSpPr>
        <p:spPr bwMode="auto">
          <a:xfrm>
            <a:off x="1774826" y="260350"/>
            <a:ext cx="8893175" cy="707886"/>
          </a:xfrm>
          <a:prstGeom prst="rect">
            <a:avLst/>
          </a:prstGeom>
          <a:solidFill>
            <a:schemeClr val="accent1"/>
          </a:solidFill>
          <a:extLst>
            <a:ext uri="{91240B29-F687-4F45-9708-019B960494DF}">
              <a14:hiddenLine xmlns:a14="http://schemas.microsoft.com/office/drawing/2010/main" w="9525">
                <a:solidFill>
                  <a:schemeClr val="tx1"/>
                </a:solidFill>
                <a:miter lim="800000"/>
                <a:headEnd/>
                <a:tailEnd/>
              </a14:hiddenLine>
            </a:ext>
          </a:extLst>
        </p:spPr>
        <p:txBody>
          <a:bodyPr vert="horz" lIns="91440" tIns="45720" rIns="91440" bIns="45720" rtlCol="0" anchor="ctr">
            <a:noAutofit/>
          </a:bodyPr>
          <a:lstStyle>
            <a:defPPr>
              <a:defRPr lang="zh-CN"/>
            </a:defPPr>
            <a:lvl1pPr algn="ctr">
              <a:spcBef>
                <a:spcPct val="0"/>
              </a:spcBef>
              <a:buNone/>
              <a:defRPr sz="4000" b="1">
                <a:solidFill>
                  <a:schemeClr val="bg1"/>
                </a:solidFill>
                <a:latin typeface="华文细黑" panose="02010600040101010101" pitchFamily="2" charset="-122"/>
                <a:ea typeface="华文细黑" panose="02010600040101010101" pitchFamily="2" charset="-122"/>
                <a:cs typeface="+mj-cs"/>
              </a:defRPr>
            </a:lvl1pPr>
          </a:lstStyle>
          <a:p>
            <a:r>
              <a:rPr lang="zh-CN" altLang="en-US" sz="3200" dirty="0"/>
              <a:t>一、软件可靠性工程：重要性与必要性</a:t>
            </a:r>
          </a:p>
        </p:txBody>
      </p:sp>
      <p:sp>
        <p:nvSpPr>
          <p:cNvPr id="5123" name="Rectangle 4"/>
          <p:cNvSpPr>
            <a:spLocks noChangeArrowheads="1"/>
          </p:cNvSpPr>
          <p:nvPr/>
        </p:nvSpPr>
        <p:spPr bwMode="auto">
          <a:xfrm>
            <a:off x="1919289" y="1125539"/>
            <a:ext cx="8569325" cy="209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ea typeface="华文仿宋" pitchFamily="2" charset="-122"/>
              </a:rPr>
              <a:t>       </a:t>
            </a:r>
            <a:r>
              <a:rPr lang="zh-CN" altLang="en-US" sz="2600" b="1">
                <a:ea typeface="华文仿宋" pitchFamily="2" charset="-122"/>
              </a:rPr>
              <a:t>因为软件可靠性问题造成的产品故障甚至事故或灾难屡见不鲜，俯拾皆是，触目惊心！重视软件可靠性工程的研究并付诸于实践，是改进软件过程，提高软件可靠性的根本出路！加强软件可靠性工程的研究和实践，势在必行，势在必然！</a:t>
            </a:r>
          </a:p>
        </p:txBody>
      </p:sp>
      <p:sp>
        <p:nvSpPr>
          <p:cNvPr id="5124" name="AutoShape 5"/>
          <p:cNvSpPr>
            <a:spLocks noChangeArrowheads="1"/>
          </p:cNvSpPr>
          <p:nvPr/>
        </p:nvSpPr>
        <p:spPr bwMode="auto">
          <a:xfrm>
            <a:off x="2424114" y="4510089"/>
            <a:ext cx="2160587" cy="574675"/>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5" name="Text Box 6"/>
          <p:cNvSpPr txBox="1">
            <a:spLocks noChangeArrowheads="1"/>
          </p:cNvSpPr>
          <p:nvPr/>
        </p:nvSpPr>
        <p:spPr bwMode="auto">
          <a:xfrm>
            <a:off x="4819651" y="3181350"/>
            <a:ext cx="5453063" cy="34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600" b="1" dirty="0">
                <a:latin typeface="华文仿宋" pitchFamily="2" charset="-122"/>
                <a:ea typeface="华文仿宋" pitchFamily="2" charset="-122"/>
              </a:rPr>
              <a:t>1.1 </a:t>
            </a:r>
            <a:r>
              <a:rPr lang="zh-CN" altLang="en-US" sz="2600" b="1" dirty="0">
                <a:latin typeface="华文仿宋" pitchFamily="2" charset="-122"/>
                <a:ea typeface="华文仿宋" pitchFamily="2" charset="-122"/>
                <a:hlinkClick r:id="rId2" action="ppaction://hlinksldjump"/>
              </a:rPr>
              <a:t>实例分析</a:t>
            </a:r>
            <a:endParaRPr lang="zh-CN" altLang="en-US" sz="2600" b="1" dirty="0">
              <a:latin typeface="华文仿宋" pitchFamily="2" charset="-122"/>
              <a:ea typeface="华文仿宋" pitchFamily="2" charset="-122"/>
            </a:endParaRPr>
          </a:p>
          <a:p>
            <a:pPr eaLnBrk="1" hangingPunct="1">
              <a:spcBef>
                <a:spcPct val="50000"/>
              </a:spcBef>
            </a:pPr>
            <a:r>
              <a:rPr lang="en-US" altLang="zh-CN" sz="2600" b="1" dirty="0">
                <a:latin typeface="华文仿宋" pitchFamily="2" charset="-122"/>
                <a:ea typeface="华文仿宋" pitchFamily="2" charset="-122"/>
              </a:rPr>
              <a:t>1.2 </a:t>
            </a:r>
            <a:r>
              <a:rPr lang="zh-CN" altLang="en-US" sz="2600" b="1" dirty="0">
                <a:latin typeface="华文仿宋" pitchFamily="2" charset="-122"/>
                <a:ea typeface="华文仿宋" pitchFamily="2" charset="-122"/>
                <a:hlinkClick r:id="rId3" action="ppaction://hlinksldjump"/>
              </a:rPr>
              <a:t>软件现状</a:t>
            </a:r>
            <a:endParaRPr lang="zh-CN" altLang="en-US" sz="2600" b="1" dirty="0">
              <a:latin typeface="华文仿宋" pitchFamily="2" charset="-122"/>
              <a:ea typeface="华文仿宋" pitchFamily="2" charset="-122"/>
            </a:endParaRPr>
          </a:p>
          <a:p>
            <a:pPr eaLnBrk="1" hangingPunct="1">
              <a:spcBef>
                <a:spcPct val="50000"/>
              </a:spcBef>
            </a:pPr>
            <a:r>
              <a:rPr lang="en-US" altLang="zh-CN" sz="2600" b="1" dirty="0">
                <a:latin typeface="华文仿宋" pitchFamily="2" charset="-122"/>
                <a:ea typeface="华文仿宋" pitchFamily="2" charset="-122"/>
              </a:rPr>
              <a:t>1.3 </a:t>
            </a:r>
            <a:r>
              <a:rPr lang="zh-CN" altLang="en-US" sz="2600" b="1" dirty="0">
                <a:latin typeface="华文仿宋" pitchFamily="2" charset="-122"/>
                <a:ea typeface="华文仿宋" pitchFamily="2" charset="-122"/>
                <a:hlinkClick r:id="rId4" action="ppaction://hlinksldjump"/>
              </a:rPr>
              <a:t>软件可靠性工程进展</a:t>
            </a:r>
            <a:endParaRPr lang="zh-CN" altLang="en-US" sz="2600" b="1" dirty="0">
              <a:latin typeface="华文仿宋" pitchFamily="2" charset="-122"/>
              <a:ea typeface="华文仿宋" pitchFamily="2" charset="-122"/>
            </a:endParaRPr>
          </a:p>
          <a:p>
            <a:pPr eaLnBrk="1" hangingPunct="1">
              <a:spcBef>
                <a:spcPct val="50000"/>
              </a:spcBef>
            </a:pPr>
            <a:r>
              <a:rPr lang="en-US" altLang="zh-CN" sz="2600" b="1" dirty="0">
                <a:latin typeface="华文仿宋" pitchFamily="2" charset="-122"/>
                <a:ea typeface="华文仿宋" pitchFamily="2" charset="-122"/>
              </a:rPr>
              <a:t>1.4 </a:t>
            </a:r>
            <a:r>
              <a:rPr lang="zh-CN" altLang="en-US" sz="2600" b="1" dirty="0">
                <a:latin typeface="华文仿宋" pitchFamily="2" charset="-122"/>
                <a:ea typeface="华文仿宋" pitchFamily="2" charset="-122"/>
                <a:hlinkClick r:id="rId5" action="ppaction://hlinksldjump"/>
              </a:rPr>
              <a:t>软件可靠性对装备可靠性的影响</a:t>
            </a:r>
            <a:endParaRPr lang="zh-CN" altLang="en-US" sz="2600" b="1" dirty="0">
              <a:latin typeface="华文仿宋" pitchFamily="2" charset="-122"/>
              <a:ea typeface="华文仿宋" pitchFamily="2" charset="-122"/>
            </a:endParaRPr>
          </a:p>
          <a:p>
            <a:pPr eaLnBrk="1" hangingPunct="1">
              <a:spcBef>
                <a:spcPct val="50000"/>
              </a:spcBef>
            </a:pPr>
            <a:r>
              <a:rPr lang="en-US" altLang="zh-CN" sz="2600" b="1" dirty="0">
                <a:latin typeface="华文仿宋" pitchFamily="2" charset="-122"/>
                <a:ea typeface="华文仿宋" pitchFamily="2" charset="-122"/>
              </a:rPr>
              <a:t>1.5 </a:t>
            </a:r>
            <a:r>
              <a:rPr lang="zh-CN" altLang="en-US" sz="2600" b="1" dirty="0">
                <a:latin typeface="华文仿宋" pitchFamily="2" charset="-122"/>
                <a:ea typeface="华文仿宋" pitchFamily="2" charset="-122"/>
                <a:hlinkClick r:id="rId6" action="ppaction://hlinksldjump"/>
              </a:rPr>
              <a:t>软件可靠性工程的基本问题</a:t>
            </a:r>
            <a:endParaRPr lang="zh-CN" altLang="en-US" sz="2600" b="1" dirty="0">
              <a:latin typeface="华文仿宋" pitchFamily="2" charset="-122"/>
              <a:ea typeface="华文仿宋" pitchFamily="2" charset="-122"/>
            </a:endParaRPr>
          </a:p>
          <a:p>
            <a:pPr eaLnBrk="1" hangingPunct="1">
              <a:spcBef>
                <a:spcPct val="50000"/>
              </a:spcBef>
            </a:pPr>
            <a:r>
              <a:rPr lang="en-US" altLang="zh-CN" sz="2600" b="1" dirty="0">
                <a:latin typeface="华文仿宋" pitchFamily="2" charset="-122"/>
                <a:ea typeface="华文仿宋" pitchFamily="2" charset="-122"/>
              </a:rPr>
              <a:t>1.6 </a:t>
            </a:r>
            <a:r>
              <a:rPr lang="zh-CN" altLang="en-US" sz="2600" b="1" dirty="0">
                <a:latin typeface="华文仿宋" pitchFamily="2" charset="-122"/>
                <a:ea typeface="华文仿宋" pitchFamily="2" charset="-122"/>
                <a:hlinkClick r:id="rId7" action="ppaction://hlinksldjump"/>
              </a:rPr>
              <a:t>总结</a:t>
            </a:r>
            <a:endParaRPr lang="zh-CN" altLang="en-US" sz="2600" b="1" dirty="0">
              <a:latin typeface="华文仿宋" pitchFamily="2" charset="-122"/>
              <a:ea typeface="华文仿宋" pitchFamily="2" charset="-122"/>
            </a:endParaRPr>
          </a:p>
        </p:txBody>
      </p:sp>
    </p:spTree>
    <p:extLst>
      <p:ext uri="{BB962C8B-B14F-4D97-AF65-F5344CB8AC3E}">
        <p14:creationId xmlns:p14="http://schemas.microsoft.com/office/powerpoint/2010/main" val="3089430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3"/>
          <p:cNvSpPr txBox="1">
            <a:spLocks noChangeArrowheads="1"/>
          </p:cNvSpPr>
          <p:nvPr/>
        </p:nvSpPr>
        <p:spPr bwMode="auto">
          <a:xfrm>
            <a:off x="1917700" y="423864"/>
            <a:ext cx="8642350" cy="584775"/>
          </a:xfrm>
          <a:prstGeom prst="rect">
            <a:avLst/>
          </a:prstGeom>
          <a:solidFill>
            <a:schemeClr val="accent1"/>
          </a:solidFill>
          <a:extLst>
            <a:ext uri="{91240B29-F687-4F45-9708-019B960494DF}">
              <a14:hiddenLine xmlns:a14="http://schemas.microsoft.com/office/drawing/2010/main" w="9525">
                <a:solidFill>
                  <a:schemeClr val="tx1"/>
                </a:solidFill>
                <a:miter lim="800000"/>
                <a:headEnd/>
                <a:tailEnd/>
              </a14:hiddenLine>
            </a:ext>
          </a:extLst>
        </p:spPr>
        <p:txBody>
          <a:bodyPr vert="horz" lIns="91440" tIns="45720" rIns="91440" bIns="45720" rtlCol="0" anchor="ctr">
            <a:noAutofit/>
          </a:bodyPr>
          <a:lstStyle>
            <a:defPPr>
              <a:defRPr lang="zh-CN"/>
            </a:defPPr>
            <a:lvl1pPr algn="ctr">
              <a:spcBef>
                <a:spcPct val="0"/>
              </a:spcBef>
              <a:buNone/>
              <a:defRPr sz="3200" b="1">
                <a:solidFill>
                  <a:schemeClr val="bg1"/>
                </a:solidFill>
                <a:latin typeface="华文细黑" panose="02010600040101010101" pitchFamily="2" charset="-122"/>
                <a:ea typeface="华文细黑" panose="02010600040101010101" pitchFamily="2" charset="-122"/>
                <a:cs typeface="+mj-cs"/>
              </a:defRPr>
            </a:lvl1pPr>
          </a:lstStyle>
          <a:p>
            <a:r>
              <a:rPr lang="en-US" altLang="zh-CN" dirty="0"/>
              <a:t>1.2 </a:t>
            </a:r>
            <a:r>
              <a:rPr lang="zh-CN" altLang="en-US" dirty="0"/>
              <a:t>软件现状：软件可靠性</a:t>
            </a:r>
          </a:p>
        </p:txBody>
      </p:sp>
      <p:graphicFrame>
        <p:nvGraphicFramePr>
          <p:cNvPr id="14339" name="Object 4"/>
          <p:cNvGraphicFramePr>
            <a:graphicFrameLocks noGrp="1" noChangeAspect="1"/>
          </p:cNvGraphicFramePr>
          <p:nvPr>
            <p:ph/>
          </p:nvPr>
        </p:nvGraphicFramePr>
        <p:xfrm>
          <a:off x="3071814" y="1350964"/>
          <a:ext cx="7043737" cy="4306887"/>
        </p:xfrm>
        <a:graphic>
          <a:graphicData uri="http://schemas.openxmlformats.org/presentationml/2006/ole">
            <mc:AlternateContent xmlns:mc="http://schemas.openxmlformats.org/markup-compatibility/2006">
              <mc:Choice xmlns:v="urn:schemas-microsoft-com:vml" Requires="v">
                <p:oleObj name="图表" r:id="rId2" imgW="10048831" imgH="6143566" progId="MSGraph.Chart.8">
                  <p:embed followColorScheme="full"/>
                </p:oleObj>
              </mc:Choice>
              <mc:Fallback>
                <p:oleObj name="图表" r:id="rId2" imgW="10048831" imgH="6143566" progId="MSGraph.Chart.8">
                  <p:embed followColorScheme="full"/>
                  <p:pic>
                    <p:nvPicPr>
                      <p:cNvPr id="14339" name="Object 4"/>
                      <p:cNvPicPr>
                        <a:picLocks noChangeAspect="1" noChangeArrowheads="1"/>
                      </p:cNvPicPr>
                      <p:nvPr/>
                    </p:nvPicPr>
                    <p:blipFill>
                      <a:blip r:embed="rId3"/>
                      <a:srcRect/>
                      <a:stretch>
                        <a:fillRect/>
                      </a:stretch>
                    </p:blipFill>
                    <p:spPr bwMode="auto">
                      <a:xfrm>
                        <a:off x="3071814" y="1350964"/>
                        <a:ext cx="7043737" cy="4306887"/>
                      </a:xfrm>
                      <a:prstGeom prst="rect">
                        <a:avLst/>
                      </a:prstGeom>
                      <a:solidFill>
                        <a:schemeClr val="accent1"/>
                      </a:solidFill>
                      <a:ln>
                        <a:noFill/>
                      </a:ln>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4340" name="Rectangle 5"/>
          <p:cNvSpPr>
            <a:spLocks noChangeArrowheads="1"/>
          </p:cNvSpPr>
          <p:nvPr/>
        </p:nvSpPr>
        <p:spPr bwMode="auto">
          <a:xfrm>
            <a:off x="3556000" y="5686425"/>
            <a:ext cx="4756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2400">
                <a:latin typeface="黑体" pitchFamily="49" charset="-122"/>
                <a:ea typeface="黑体" pitchFamily="49" charset="-122"/>
              </a:rPr>
              <a:t>软件可靠性问题呈逐年上升趋势！</a:t>
            </a:r>
          </a:p>
        </p:txBody>
      </p:sp>
    </p:spTree>
    <p:extLst>
      <p:ext uri="{BB962C8B-B14F-4D97-AF65-F5344CB8AC3E}">
        <p14:creationId xmlns:p14="http://schemas.microsoft.com/office/powerpoint/2010/main" val="1042542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3"/>
          <p:cNvSpPr txBox="1">
            <a:spLocks noChangeArrowheads="1"/>
          </p:cNvSpPr>
          <p:nvPr/>
        </p:nvSpPr>
        <p:spPr bwMode="auto">
          <a:xfrm>
            <a:off x="1917700" y="423864"/>
            <a:ext cx="8642350" cy="584775"/>
          </a:xfrm>
          <a:prstGeom prst="rect">
            <a:avLst/>
          </a:prstGeom>
          <a:solidFill>
            <a:schemeClr val="accent1"/>
          </a:solidFill>
          <a:extLs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Autofit/>
          </a:bodyPr>
          <a:lstStyle>
            <a:defPPr>
              <a:defRPr lang="zh-CN"/>
            </a:defPPr>
            <a:lvl1pPr algn="ctr">
              <a:spcBef>
                <a:spcPct val="0"/>
              </a:spcBef>
              <a:buNone/>
              <a:defRPr sz="3200" b="1">
                <a:solidFill>
                  <a:schemeClr val="bg1"/>
                </a:solidFill>
                <a:latin typeface="华文细黑" panose="02010600040101010101" pitchFamily="2" charset="-122"/>
                <a:ea typeface="华文细黑" panose="02010600040101010101" pitchFamily="2" charset="-122"/>
                <a:cs typeface="+mj-cs"/>
              </a:defRPr>
            </a:lvl1pPr>
          </a:lstStyle>
          <a:p>
            <a:r>
              <a:rPr lang="en-US" altLang="zh-CN" dirty="0"/>
              <a:t>1.2 </a:t>
            </a:r>
            <a:r>
              <a:rPr lang="zh-CN" altLang="en-US" dirty="0"/>
              <a:t>软件现状：软件工程意识</a:t>
            </a:r>
          </a:p>
        </p:txBody>
      </p:sp>
      <p:grpSp>
        <p:nvGrpSpPr>
          <p:cNvPr id="15363" name="Group 5"/>
          <p:cNvGrpSpPr>
            <a:grpSpLocks/>
          </p:cNvGrpSpPr>
          <p:nvPr/>
        </p:nvGrpSpPr>
        <p:grpSpPr bwMode="auto">
          <a:xfrm>
            <a:off x="2155825" y="3632200"/>
            <a:ext cx="2503488" cy="1587500"/>
            <a:chOff x="215" y="1720"/>
            <a:chExt cx="1577" cy="1000"/>
          </a:xfrm>
        </p:grpSpPr>
        <p:grpSp>
          <p:nvGrpSpPr>
            <p:cNvPr id="15424" name="Group 6"/>
            <p:cNvGrpSpPr>
              <a:grpSpLocks/>
            </p:cNvGrpSpPr>
            <p:nvPr/>
          </p:nvGrpSpPr>
          <p:grpSpPr bwMode="auto">
            <a:xfrm>
              <a:off x="488" y="1720"/>
              <a:ext cx="819" cy="688"/>
              <a:chOff x="488" y="1720"/>
              <a:chExt cx="819" cy="688"/>
            </a:xfrm>
          </p:grpSpPr>
          <p:sp>
            <p:nvSpPr>
              <p:cNvPr id="15427" name="Oval 7"/>
              <p:cNvSpPr>
                <a:spLocks noChangeArrowheads="1"/>
              </p:cNvSpPr>
              <p:nvPr/>
            </p:nvSpPr>
            <p:spPr bwMode="auto">
              <a:xfrm>
                <a:off x="488" y="1763"/>
                <a:ext cx="233" cy="299"/>
              </a:xfrm>
              <a:prstGeom prst="ellipse">
                <a:avLst/>
              </a:prstGeom>
              <a:noFill/>
              <a:ln w="2540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28" name="Line 8"/>
              <p:cNvSpPr>
                <a:spLocks noChangeShapeType="1"/>
              </p:cNvSpPr>
              <p:nvPr/>
            </p:nvSpPr>
            <p:spPr bwMode="auto">
              <a:xfrm>
                <a:off x="629" y="2085"/>
                <a:ext cx="29" cy="225"/>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29" name="Line 9"/>
              <p:cNvSpPr>
                <a:spLocks noChangeShapeType="1"/>
              </p:cNvSpPr>
              <p:nvPr/>
            </p:nvSpPr>
            <p:spPr bwMode="auto">
              <a:xfrm flipH="1">
                <a:off x="574" y="2309"/>
                <a:ext cx="82" cy="75"/>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30" name="Line 10"/>
              <p:cNvSpPr>
                <a:spLocks noChangeShapeType="1"/>
              </p:cNvSpPr>
              <p:nvPr/>
            </p:nvSpPr>
            <p:spPr bwMode="auto">
              <a:xfrm>
                <a:off x="659" y="2309"/>
                <a:ext cx="62" cy="51"/>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31" name="Line 11"/>
              <p:cNvSpPr>
                <a:spLocks noChangeShapeType="1"/>
              </p:cNvSpPr>
              <p:nvPr/>
            </p:nvSpPr>
            <p:spPr bwMode="auto">
              <a:xfrm flipH="1">
                <a:off x="565" y="2109"/>
                <a:ext cx="134" cy="8"/>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32" name="Line 12"/>
              <p:cNvSpPr>
                <a:spLocks noChangeShapeType="1"/>
              </p:cNvSpPr>
              <p:nvPr/>
            </p:nvSpPr>
            <p:spPr bwMode="auto">
              <a:xfrm flipH="1">
                <a:off x="1059" y="2085"/>
                <a:ext cx="61" cy="215"/>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33" name="Line 13"/>
              <p:cNvSpPr>
                <a:spLocks noChangeShapeType="1"/>
              </p:cNvSpPr>
              <p:nvPr/>
            </p:nvSpPr>
            <p:spPr bwMode="auto">
              <a:xfrm flipH="1">
                <a:off x="940" y="2297"/>
                <a:ext cx="117" cy="54"/>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34" name="Line 14"/>
              <p:cNvSpPr>
                <a:spLocks noChangeShapeType="1"/>
              </p:cNvSpPr>
              <p:nvPr/>
            </p:nvSpPr>
            <p:spPr bwMode="auto">
              <a:xfrm>
                <a:off x="1057" y="2295"/>
                <a:ext cx="16" cy="113"/>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35" name="Line 15"/>
              <p:cNvSpPr>
                <a:spLocks noChangeShapeType="1"/>
              </p:cNvSpPr>
              <p:nvPr/>
            </p:nvSpPr>
            <p:spPr bwMode="auto">
              <a:xfrm>
                <a:off x="1043" y="2094"/>
                <a:ext cx="117" cy="42"/>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36" name="Oval 16"/>
              <p:cNvSpPr>
                <a:spLocks noChangeArrowheads="1"/>
              </p:cNvSpPr>
              <p:nvPr/>
            </p:nvSpPr>
            <p:spPr bwMode="auto">
              <a:xfrm>
                <a:off x="1034" y="1787"/>
                <a:ext cx="218" cy="275"/>
              </a:xfrm>
              <a:prstGeom prst="ellipse">
                <a:avLst/>
              </a:prstGeom>
              <a:noFill/>
              <a:ln w="2540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37" name="Line 17"/>
              <p:cNvSpPr>
                <a:spLocks noChangeShapeType="1"/>
              </p:cNvSpPr>
              <p:nvPr/>
            </p:nvSpPr>
            <p:spPr bwMode="auto">
              <a:xfrm flipH="1" flipV="1">
                <a:off x="987" y="1811"/>
                <a:ext cx="70" cy="81"/>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38" name="Line 18"/>
              <p:cNvSpPr>
                <a:spLocks noChangeShapeType="1"/>
              </p:cNvSpPr>
              <p:nvPr/>
            </p:nvSpPr>
            <p:spPr bwMode="auto">
              <a:xfrm flipH="1" flipV="1">
                <a:off x="1033" y="1755"/>
                <a:ext cx="56" cy="96"/>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39" name="Line 19"/>
              <p:cNvSpPr>
                <a:spLocks noChangeShapeType="1"/>
              </p:cNvSpPr>
              <p:nvPr/>
            </p:nvSpPr>
            <p:spPr bwMode="auto">
              <a:xfrm flipV="1">
                <a:off x="1122" y="1720"/>
                <a:ext cx="0" cy="105"/>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40" name="Line 20"/>
              <p:cNvSpPr>
                <a:spLocks noChangeShapeType="1"/>
              </p:cNvSpPr>
              <p:nvPr/>
            </p:nvSpPr>
            <p:spPr bwMode="auto">
              <a:xfrm flipV="1">
                <a:off x="1177" y="1720"/>
                <a:ext cx="6" cy="88"/>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41" name="Line 21"/>
              <p:cNvSpPr>
                <a:spLocks noChangeShapeType="1"/>
              </p:cNvSpPr>
              <p:nvPr/>
            </p:nvSpPr>
            <p:spPr bwMode="auto">
              <a:xfrm flipV="1">
                <a:off x="1213" y="1739"/>
                <a:ext cx="24" cy="96"/>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42" name="Line 22"/>
              <p:cNvSpPr>
                <a:spLocks noChangeShapeType="1"/>
              </p:cNvSpPr>
              <p:nvPr/>
            </p:nvSpPr>
            <p:spPr bwMode="auto">
              <a:xfrm flipV="1">
                <a:off x="1220" y="1824"/>
                <a:ext cx="73" cy="60"/>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43" name="Line 23"/>
              <p:cNvSpPr>
                <a:spLocks noChangeShapeType="1"/>
              </p:cNvSpPr>
              <p:nvPr/>
            </p:nvSpPr>
            <p:spPr bwMode="auto">
              <a:xfrm>
                <a:off x="1224" y="1913"/>
                <a:ext cx="83" cy="7"/>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44" name="Line 24"/>
              <p:cNvSpPr>
                <a:spLocks noChangeShapeType="1"/>
              </p:cNvSpPr>
              <p:nvPr/>
            </p:nvSpPr>
            <p:spPr bwMode="auto">
              <a:xfrm>
                <a:off x="1233" y="1969"/>
                <a:ext cx="42" cy="44"/>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45" name="Oval 25"/>
              <p:cNvSpPr>
                <a:spLocks noChangeArrowheads="1"/>
              </p:cNvSpPr>
              <p:nvPr/>
            </p:nvSpPr>
            <p:spPr bwMode="auto">
              <a:xfrm>
                <a:off x="1110" y="1904"/>
                <a:ext cx="14" cy="4"/>
              </a:xfrm>
              <a:prstGeom prst="ellipse">
                <a:avLst/>
              </a:prstGeom>
              <a:noFill/>
              <a:ln w="2540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46" name="Oval 26"/>
              <p:cNvSpPr>
                <a:spLocks noChangeArrowheads="1"/>
              </p:cNvSpPr>
              <p:nvPr/>
            </p:nvSpPr>
            <p:spPr bwMode="auto">
              <a:xfrm>
                <a:off x="1159" y="1918"/>
                <a:ext cx="11" cy="6"/>
              </a:xfrm>
              <a:prstGeom prst="ellipse">
                <a:avLst/>
              </a:prstGeom>
              <a:noFill/>
              <a:ln w="2540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47" name="Oval 27"/>
              <p:cNvSpPr>
                <a:spLocks noChangeArrowheads="1"/>
              </p:cNvSpPr>
              <p:nvPr/>
            </p:nvSpPr>
            <p:spPr bwMode="auto">
              <a:xfrm>
                <a:off x="652" y="1932"/>
                <a:ext cx="31" cy="49"/>
              </a:xfrm>
              <a:prstGeom prst="ellipse">
                <a:avLst/>
              </a:prstGeom>
              <a:noFill/>
              <a:ln w="2540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48" name="Line 28"/>
              <p:cNvSpPr>
                <a:spLocks noChangeShapeType="1"/>
              </p:cNvSpPr>
              <p:nvPr/>
            </p:nvSpPr>
            <p:spPr bwMode="auto">
              <a:xfrm flipH="1">
                <a:off x="603" y="1878"/>
                <a:ext cx="33" cy="2"/>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49" name="Line 29"/>
              <p:cNvSpPr>
                <a:spLocks noChangeShapeType="1"/>
              </p:cNvSpPr>
              <p:nvPr/>
            </p:nvSpPr>
            <p:spPr bwMode="auto">
              <a:xfrm flipV="1">
                <a:off x="659" y="1863"/>
                <a:ext cx="31" cy="4"/>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5425" name="Rectangle 30"/>
            <p:cNvSpPr>
              <a:spLocks noChangeArrowheads="1"/>
            </p:cNvSpPr>
            <p:nvPr/>
          </p:nvSpPr>
          <p:spPr bwMode="auto">
            <a:xfrm>
              <a:off x="215" y="2431"/>
              <a:ext cx="503"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2400">
                  <a:latin typeface="黑体" pitchFamily="49" charset="-122"/>
                  <a:ea typeface="黑体" pitchFamily="49" charset="-122"/>
                </a:rPr>
                <a:t>顾客</a:t>
              </a:r>
            </a:p>
          </p:txBody>
        </p:sp>
        <p:sp>
          <p:nvSpPr>
            <p:cNvPr id="15426" name="Rectangle 31"/>
            <p:cNvSpPr>
              <a:spLocks noChangeArrowheads="1"/>
            </p:cNvSpPr>
            <p:nvPr/>
          </p:nvSpPr>
          <p:spPr bwMode="auto">
            <a:xfrm>
              <a:off x="1095" y="2427"/>
              <a:ext cx="697"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2400">
                  <a:latin typeface="黑体" pitchFamily="49" charset="-122"/>
                  <a:ea typeface="黑体" pitchFamily="49" charset="-122"/>
                </a:rPr>
                <a:t>程序员</a:t>
              </a:r>
            </a:p>
          </p:txBody>
        </p:sp>
      </p:grpSp>
      <p:grpSp>
        <p:nvGrpSpPr>
          <p:cNvPr id="16417" name="Group 33"/>
          <p:cNvGrpSpPr>
            <a:grpSpLocks/>
          </p:cNvGrpSpPr>
          <p:nvPr/>
        </p:nvGrpSpPr>
        <p:grpSpPr bwMode="auto">
          <a:xfrm>
            <a:off x="4162425" y="3038475"/>
            <a:ext cx="3379788" cy="2249488"/>
            <a:chOff x="1504" y="1384"/>
            <a:chExt cx="2129" cy="1417"/>
          </a:xfrm>
        </p:grpSpPr>
        <p:grpSp>
          <p:nvGrpSpPr>
            <p:cNvPr id="15402" name="Group 34"/>
            <p:cNvGrpSpPr>
              <a:grpSpLocks/>
            </p:cNvGrpSpPr>
            <p:nvPr/>
          </p:nvGrpSpPr>
          <p:grpSpPr bwMode="auto">
            <a:xfrm>
              <a:off x="2080" y="1384"/>
              <a:ext cx="1553" cy="1417"/>
              <a:chOff x="2080" y="1384"/>
              <a:chExt cx="1553" cy="1417"/>
            </a:xfrm>
          </p:grpSpPr>
          <p:sp>
            <p:nvSpPr>
              <p:cNvPr id="15404" name="Freeform 35" descr="20%"/>
              <p:cNvSpPr>
                <a:spLocks/>
              </p:cNvSpPr>
              <p:nvPr/>
            </p:nvSpPr>
            <p:spPr bwMode="auto">
              <a:xfrm>
                <a:off x="2080" y="1384"/>
                <a:ext cx="1553" cy="1417"/>
              </a:xfrm>
              <a:custGeom>
                <a:avLst/>
                <a:gdLst>
                  <a:gd name="T0" fmla="*/ 416 w 1553"/>
                  <a:gd name="T1" fmla="*/ 328 h 1417"/>
                  <a:gd name="T2" fmla="*/ 370 w 1553"/>
                  <a:gd name="T3" fmla="*/ 7 h 1417"/>
                  <a:gd name="T4" fmla="*/ 601 w 1553"/>
                  <a:gd name="T5" fmla="*/ 265 h 1417"/>
                  <a:gd name="T6" fmla="*/ 892 w 1553"/>
                  <a:gd name="T7" fmla="*/ 0 h 1417"/>
                  <a:gd name="T8" fmla="*/ 839 w 1553"/>
                  <a:gd name="T9" fmla="*/ 342 h 1417"/>
                  <a:gd name="T10" fmla="*/ 1222 w 1553"/>
                  <a:gd name="T11" fmla="*/ 119 h 1417"/>
                  <a:gd name="T12" fmla="*/ 1209 w 1553"/>
                  <a:gd name="T13" fmla="*/ 495 h 1417"/>
                  <a:gd name="T14" fmla="*/ 1552 w 1553"/>
                  <a:gd name="T15" fmla="*/ 509 h 1417"/>
                  <a:gd name="T16" fmla="*/ 1334 w 1553"/>
                  <a:gd name="T17" fmla="*/ 746 h 1417"/>
                  <a:gd name="T18" fmla="*/ 1552 w 1553"/>
                  <a:gd name="T19" fmla="*/ 1130 h 1417"/>
                  <a:gd name="T20" fmla="*/ 1189 w 1553"/>
                  <a:gd name="T21" fmla="*/ 914 h 1417"/>
                  <a:gd name="T22" fmla="*/ 1209 w 1553"/>
                  <a:gd name="T23" fmla="*/ 1318 h 1417"/>
                  <a:gd name="T24" fmla="*/ 1024 w 1553"/>
                  <a:gd name="T25" fmla="*/ 984 h 1417"/>
                  <a:gd name="T26" fmla="*/ 687 w 1553"/>
                  <a:gd name="T27" fmla="*/ 1416 h 1417"/>
                  <a:gd name="T28" fmla="*/ 740 w 1553"/>
                  <a:gd name="T29" fmla="*/ 1011 h 1417"/>
                  <a:gd name="T30" fmla="*/ 159 w 1553"/>
                  <a:gd name="T31" fmla="*/ 1256 h 1417"/>
                  <a:gd name="T32" fmla="*/ 383 w 1553"/>
                  <a:gd name="T33" fmla="*/ 963 h 1417"/>
                  <a:gd name="T34" fmla="*/ 0 w 1553"/>
                  <a:gd name="T35" fmla="*/ 684 h 1417"/>
                  <a:gd name="T36" fmla="*/ 396 w 1553"/>
                  <a:gd name="T37" fmla="*/ 711 h 1417"/>
                  <a:gd name="T38" fmla="*/ 159 w 1553"/>
                  <a:gd name="T39" fmla="*/ 244 h 1417"/>
                  <a:gd name="T40" fmla="*/ 416 w 1553"/>
                  <a:gd name="T41" fmla="*/ 328 h 141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553" h="1417">
                    <a:moveTo>
                      <a:pt x="416" y="328"/>
                    </a:moveTo>
                    <a:lnTo>
                      <a:pt x="370" y="7"/>
                    </a:lnTo>
                    <a:lnTo>
                      <a:pt x="601" y="265"/>
                    </a:lnTo>
                    <a:lnTo>
                      <a:pt x="892" y="0"/>
                    </a:lnTo>
                    <a:lnTo>
                      <a:pt x="839" y="342"/>
                    </a:lnTo>
                    <a:lnTo>
                      <a:pt x="1222" y="119"/>
                    </a:lnTo>
                    <a:lnTo>
                      <a:pt x="1209" y="495"/>
                    </a:lnTo>
                    <a:lnTo>
                      <a:pt x="1552" y="509"/>
                    </a:lnTo>
                    <a:lnTo>
                      <a:pt x="1334" y="746"/>
                    </a:lnTo>
                    <a:lnTo>
                      <a:pt x="1552" y="1130"/>
                    </a:lnTo>
                    <a:lnTo>
                      <a:pt x="1189" y="914"/>
                    </a:lnTo>
                    <a:lnTo>
                      <a:pt x="1209" y="1318"/>
                    </a:lnTo>
                    <a:lnTo>
                      <a:pt x="1024" y="984"/>
                    </a:lnTo>
                    <a:lnTo>
                      <a:pt x="687" y="1416"/>
                    </a:lnTo>
                    <a:lnTo>
                      <a:pt x="740" y="1011"/>
                    </a:lnTo>
                    <a:lnTo>
                      <a:pt x="159" y="1256"/>
                    </a:lnTo>
                    <a:lnTo>
                      <a:pt x="383" y="963"/>
                    </a:lnTo>
                    <a:lnTo>
                      <a:pt x="0" y="684"/>
                    </a:lnTo>
                    <a:lnTo>
                      <a:pt x="396" y="711"/>
                    </a:lnTo>
                    <a:lnTo>
                      <a:pt x="159" y="244"/>
                    </a:lnTo>
                    <a:lnTo>
                      <a:pt x="416" y="328"/>
                    </a:lnTo>
                  </a:path>
                </a:pathLst>
              </a:custGeom>
              <a:pattFill prst="pct20">
                <a:fgClr>
                  <a:schemeClr val="accent1"/>
                </a:fgClr>
                <a:bgClr>
                  <a:schemeClr val="bg1"/>
                </a:bgClr>
              </a:pattFill>
              <a:ln w="25400" cap="rnd" cmpd="sng">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405" name="Oval 36"/>
              <p:cNvSpPr>
                <a:spLocks noChangeArrowheads="1"/>
              </p:cNvSpPr>
              <p:nvPr/>
            </p:nvSpPr>
            <p:spPr bwMode="auto">
              <a:xfrm>
                <a:off x="2554" y="1787"/>
                <a:ext cx="197" cy="269"/>
              </a:xfrm>
              <a:prstGeom prst="ellipse">
                <a:avLst/>
              </a:prstGeom>
              <a:solidFill>
                <a:schemeClr val="bg1"/>
              </a:solidFill>
              <a:ln w="25400">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06" name="Line 37"/>
              <p:cNvSpPr>
                <a:spLocks noChangeShapeType="1"/>
              </p:cNvSpPr>
              <p:nvPr/>
            </p:nvSpPr>
            <p:spPr bwMode="auto">
              <a:xfrm flipH="1" flipV="1">
                <a:off x="2510" y="1811"/>
                <a:ext cx="66" cy="80"/>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07" name="Line 38"/>
              <p:cNvSpPr>
                <a:spLocks noChangeShapeType="1"/>
              </p:cNvSpPr>
              <p:nvPr/>
            </p:nvSpPr>
            <p:spPr bwMode="auto">
              <a:xfrm flipH="1" flipV="1">
                <a:off x="2553" y="1756"/>
                <a:ext cx="51" cy="95"/>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08" name="Line 39"/>
              <p:cNvSpPr>
                <a:spLocks noChangeShapeType="1"/>
              </p:cNvSpPr>
              <p:nvPr/>
            </p:nvSpPr>
            <p:spPr bwMode="auto">
              <a:xfrm flipV="1">
                <a:off x="2634" y="1722"/>
                <a:ext cx="0" cy="103"/>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09" name="Line 40"/>
              <p:cNvSpPr>
                <a:spLocks noChangeShapeType="1"/>
              </p:cNvSpPr>
              <p:nvPr/>
            </p:nvSpPr>
            <p:spPr bwMode="auto">
              <a:xfrm flipV="1">
                <a:off x="2684" y="1722"/>
                <a:ext cx="5" cy="87"/>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10" name="Line 41"/>
              <p:cNvSpPr>
                <a:spLocks noChangeShapeType="1"/>
              </p:cNvSpPr>
              <p:nvPr/>
            </p:nvSpPr>
            <p:spPr bwMode="auto">
              <a:xfrm flipV="1">
                <a:off x="2717" y="1740"/>
                <a:ext cx="21" cy="95"/>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11" name="Line 42"/>
              <p:cNvSpPr>
                <a:spLocks noChangeShapeType="1"/>
              </p:cNvSpPr>
              <p:nvPr/>
            </p:nvSpPr>
            <p:spPr bwMode="auto">
              <a:xfrm flipV="1">
                <a:off x="2519" y="1956"/>
                <a:ext cx="48" cy="47"/>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12" name="Line 43"/>
              <p:cNvSpPr>
                <a:spLocks noChangeShapeType="1"/>
              </p:cNvSpPr>
              <p:nvPr/>
            </p:nvSpPr>
            <p:spPr bwMode="auto">
              <a:xfrm>
                <a:off x="2505" y="1914"/>
                <a:ext cx="55" cy="4"/>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13" name="Oval 44"/>
              <p:cNvSpPr>
                <a:spLocks noChangeArrowheads="1"/>
              </p:cNvSpPr>
              <p:nvPr/>
            </p:nvSpPr>
            <p:spPr bwMode="auto">
              <a:xfrm>
                <a:off x="2722" y="1923"/>
                <a:ext cx="13" cy="4"/>
              </a:xfrm>
              <a:prstGeom prst="ellipse">
                <a:avLst/>
              </a:prstGeom>
              <a:noFill/>
              <a:ln w="2540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14" name="Line 45"/>
              <p:cNvSpPr>
                <a:spLocks noChangeShapeType="1"/>
              </p:cNvSpPr>
              <p:nvPr/>
            </p:nvSpPr>
            <p:spPr bwMode="auto">
              <a:xfrm flipH="1">
                <a:off x="2578" y="2076"/>
                <a:ext cx="65" cy="179"/>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15" name="Line 46"/>
              <p:cNvSpPr>
                <a:spLocks noChangeShapeType="1"/>
              </p:cNvSpPr>
              <p:nvPr/>
            </p:nvSpPr>
            <p:spPr bwMode="auto">
              <a:xfrm>
                <a:off x="2576" y="2259"/>
                <a:ext cx="174" cy="80"/>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16" name="Line 47"/>
              <p:cNvSpPr>
                <a:spLocks noChangeShapeType="1"/>
              </p:cNvSpPr>
              <p:nvPr/>
            </p:nvSpPr>
            <p:spPr bwMode="auto">
              <a:xfrm flipV="1">
                <a:off x="2594" y="2241"/>
                <a:ext cx="106" cy="27"/>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17" name="Line 48"/>
              <p:cNvSpPr>
                <a:spLocks noChangeShapeType="1"/>
              </p:cNvSpPr>
              <p:nvPr/>
            </p:nvSpPr>
            <p:spPr bwMode="auto">
              <a:xfrm flipH="1">
                <a:off x="2623" y="2238"/>
                <a:ext cx="81" cy="128"/>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18" name="Line 49"/>
              <p:cNvSpPr>
                <a:spLocks noChangeShapeType="1"/>
              </p:cNvSpPr>
              <p:nvPr/>
            </p:nvSpPr>
            <p:spPr bwMode="auto">
              <a:xfrm flipH="1">
                <a:off x="2690" y="2341"/>
                <a:ext cx="55" cy="50"/>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19" name="Line 50"/>
              <p:cNvSpPr>
                <a:spLocks noChangeShapeType="1"/>
              </p:cNvSpPr>
              <p:nvPr/>
            </p:nvSpPr>
            <p:spPr bwMode="auto">
              <a:xfrm>
                <a:off x="2633" y="2110"/>
                <a:ext cx="255" cy="75"/>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20" name="Line 51"/>
              <p:cNvSpPr>
                <a:spLocks noChangeShapeType="1"/>
              </p:cNvSpPr>
              <p:nvPr/>
            </p:nvSpPr>
            <p:spPr bwMode="auto">
              <a:xfrm>
                <a:off x="2636" y="2107"/>
                <a:ext cx="206" cy="26"/>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21" name="Freeform 52"/>
              <p:cNvSpPr>
                <a:spLocks/>
              </p:cNvSpPr>
              <p:nvPr/>
            </p:nvSpPr>
            <p:spPr bwMode="auto">
              <a:xfrm>
                <a:off x="2942" y="1918"/>
                <a:ext cx="248" cy="214"/>
              </a:xfrm>
              <a:custGeom>
                <a:avLst/>
                <a:gdLst>
                  <a:gd name="T0" fmla="*/ 30 w 248"/>
                  <a:gd name="T1" fmla="*/ 0 h 214"/>
                  <a:gd name="T2" fmla="*/ 0 w 248"/>
                  <a:gd name="T3" fmla="*/ 147 h 214"/>
                  <a:gd name="T4" fmla="*/ 211 w 248"/>
                  <a:gd name="T5" fmla="*/ 213 h 214"/>
                  <a:gd name="T6" fmla="*/ 247 w 248"/>
                  <a:gd name="T7" fmla="*/ 56 h 214"/>
                  <a:gd name="T8" fmla="*/ 30 w 248"/>
                  <a:gd name="T9" fmla="*/ 0 h 2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8" h="214">
                    <a:moveTo>
                      <a:pt x="30" y="0"/>
                    </a:moveTo>
                    <a:lnTo>
                      <a:pt x="0" y="147"/>
                    </a:lnTo>
                    <a:lnTo>
                      <a:pt x="211" y="213"/>
                    </a:lnTo>
                    <a:lnTo>
                      <a:pt x="247" y="56"/>
                    </a:lnTo>
                    <a:lnTo>
                      <a:pt x="30" y="0"/>
                    </a:lnTo>
                  </a:path>
                </a:pathLst>
              </a:custGeom>
              <a:solidFill>
                <a:schemeClr val="bg1"/>
              </a:solidFill>
              <a:ln w="25400" cap="rnd" cmpd="sng">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422" name="Freeform 53"/>
              <p:cNvSpPr>
                <a:spLocks/>
              </p:cNvSpPr>
              <p:nvPr/>
            </p:nvSpPr>
            <p:spPr bwMode="auto">
              <a:xfrm>
                <a:off x="2826" y="1973"/>
                <a:ext cx="494" cy="277"/>
              </a:xfrm>
              <a:custGeom>
                <a:avLst/>
                <a:gdLst>
                  <a:gd name="T0" fmla="*/ 361 w 494"/>
                  <a:gd name="T1" fmla="*/ 0 h 277"/>
                  <a:gd name="T2" fmla="*/ 493 w 494"/>
                  <a:gd name="T3" fmla="*/ 49 h 277"/>
                  <a:gd name="T4" fmla="*/ 483 w 494"/>
                  <a:gd name="T5" fmla="*/ 161 h 277"/>
                  <a:gd name="T6" fmla="*/ 328 w 494"/>
                  <a:gd name="T7" fmla="*/ 157 h 277"/>
                  <a:gd name="T8" fmla="*/ 212 w 494"/>
                  <a:gd name="T9" fmla="*/ 210 h 277"/>
                  <a:gd name="T10" fmla="*/ 66 w 494"/>
                  <a:gd name="T11" fmla="*/ 143 h 277"/>
                  <a:gd name="T12" fmla="*/ 0 w 494"/>
                  <a:gd name="T13" fmla="*/ 171 h 277"/>
                  <a:gd name="T14" fmla="*/ 202 w 494"/>
                  <a:gd name="T15" fmla="*/ 276 h 277"/>
                  <a:gd name="T16" fmla="*/ 255 w 494"/>
                  <a:gd name="T17" fmla="*/ 234 h 277"/>
                  <a:gd name="T18" fmla="*/ 208 w 494"/>
                  <a:gd name="T19" fmla="*/ 210 h 27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94" h="277">
                    <a:moveTo>
                      <a:pt x="361" y="0"/>
                    </a:moveTo>
                    <a:lnTo>
                      <a:pt x="493" y="49"/>
                    </a:lnTo>
                    <a:lnTo>
                      <a:pt x="483" y="161"/>
                    </a:lnTo>
                    <a:lnTo>
                      <a:pt x="328" y="157"/>
                    </a:lnTo>
                    <a:lnTo>
                      <a:pt x="212" y="210"/>
                    </a:lnTo>
                    <a:lnTo>
                      <a:pt x="66" y="143"/>
                    </a:lnTo>
                    <a:lnTo>
                      <a:pt x="0" y="171"/>
                    </a:lnTo>
                    <a:lnTo>
                      <a:pt x="202" y="276"/>
                    </a:lnTo>
                    <a:lnTo>
                      <a:pt x="255" y="234"/>
                    </a:lnTo>
                    <a:lnTo>
                      <a:pt x="208" y="210"/>
                    </a:lnTo>
                  </a:path>
                </a:pathLst>
              </a:custGeom>
              <a:noFill/>
              <a:ln w="254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423" name="Freeform 54"/>
              <p:cNvSpPr>
                <a:spLocks/>
              </p:cNvSpPr>
              <p:nvPr/>
            </p:nvSpPr>
            <p:spPr bwMode="auto">
              <a:xfrm>
                <a:off x="3054" y="2120"/>
                <a:ext cx="173" cy="53"/>
              </a:xfrm>
              <a:custGeom>
                <a:avLst/>
                <a:gdLst>
                  <a:gd name="T0" fmla="*/ 43 w 173"/>
                  <a:gd name="T1" fmla="*/ 0 h 53"/>
                  <a:gd name="T2" fmla="*/ 0 w 173"/>
                  <a:gd name="T3" fmla="*/ 28 h 53"/>
                  <a:gd name="T4" fmla="*/ 172 w 173"/>
                  <a:gd name="T5" fmla="*/ 52 h 53"/>
                  <a:gd name="T6" fmla="*/ 146 w 173"/>
                  <a:gd name="T7" fmla="*/ 10 h 5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3" h="53">
                    <a:moveTo>
                      <a:pt x="43" y="0"/>
                    </a:moveTo>
                    <a:lnTo>
                      <a:pt x="0" y="28"/>
                    </a:lnTo>
                    <a:lnTo>
                      <a:pt x="172" y="52"/>
                    </a:lnTo>
                    <a:lnTo>
                      <a:pt x="146" y="10"/>
                    </a:lnTo>
                  </a:path>
                </a:pathLst>
              </a:custGeom>
              <a:noFill/>
              <a:ln w="254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5403" name="Freeform 55"/>
            <p:cNvSpPr>
              <a:spLocks/>
            </p:cNvSpPr>
            <p:nvPr/>
          </p:nvSpPr>
          <p:spPr bwMode="auto">
            <a:xfrm>
              <a:off x="1504" y="1728"/>
              <a:ext cx="465" cy="361"/>
            </a:xfrm>
            <a:custGeom>
              <a:avLst/>
              <a:gdLst>
                <a:gd name="T0" fmla="*/ 0 w 465"/>
                <a:gd name="T1" fmla="*/ 136 h 361"/>
                <a:gd name="T2" fmla="*/ 128 w 465"/>
                <a:gd name="T3" fmla="*/ 88 h 361"/>
                <a:gd name="T4" fmla="*/ 256 w 465"/>
                <a:gd name="T5" fmla="*/ 112 h 361"/>
                <a:gd name="T6" fmla="*/ 320 w 465"/>
                <a:gd name="T7" fmla="*/ 152 h 361"/>
                <a:gd name="T8" fmla="*/ 304 w 465"/>
                <a:gd name="T9" fmla="*/ 0 h 361"/>
                <a:gd name="T10" fmla="*/ 464 w 465"/>
                <a:gd name="T11" fmla="*/ 280 h 361"/>
                <a:gd name="T12" fmla="*/ 256 w 465"/>
                <a:gd name="T13" fmla="*/ 360 h 361"/>
                <a:gd name="T14" fmla="*/ 336 w 465"/>
                <a:gd name="T15" fmla="*/ 272 h 361"/>
                <a:gd name="T16" fmla="*/ 232 w 465"/>
                <a:gd name="T17" fmla="*/ 224 h 361"/>
                <a:gd name="T18" fmla="*/ 128 w 465"/>
                <a:gd name="T19" fmla="*/ 240 h 361"/>
                <a:gd name="T20" fmla="*/ 40 w 465"/>
                <a:gd name="T21" fmla="*/ 280 h 361"/>
                <a:gd name="T22" fmla="*/ 64 w 465"/>
                <a:gd name="T23" fmla="*/ 184 h 361"/>
                <a:gd name="T24" fmla="*/ 0 w 465"/>
                <a:gd name="T25" fmla="*/ 136 h 36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5" h="361">
                  <a:moveTo>
                    <a:pt x="0" y="136"/>
                  </a:moveTo>
                  <a:lnTo>
                    <a:pt x="128" y="88"/>
                  </a:lnTo>
                  <a:lnTo>
                    <a:pt x="256" y="112"/>
                  </a:lnTo>
                  <a:lnTo>
                    <a:pt x="320" y="152"/>
                  </a:lnTo>
                  <a:lnTo>
                    <a:pt x="304" y="0"/>
                  </a:lnTo>
                  <a:lnTo>
                    <a:pt x="464" y="280"/>
                  </a:lnTo>
                  <a:lnTo>
                    <a:pt x="256" y="360"/>
                  </a:lnTo>
                  <a:lnTo>
                    <a:pt x="336" y="272"/>
                  </a:lnTo>
                  <a:lnTo>
                    <a:pt x="232" y="224"/>
                  </a:lnTo>
                  <a:lnTo>
                    <a:pt x="128" y="240"/>
                  </a:lnTo>
                  <a:lnTo>
                    <a:pt x="40" y="280"/>
                  </a:lnTo>
                  <a:lnTo>
                    <a:pt x="64" y="184"/>
                  </a:lnTo>
                  <a:lnTo>
                    <a:pt x="0" y="136"/>
                  </a:lnTo>
                </a:path>
              </a:pathLst>
            </a:custGeom>
            <a:solidFill>
              <a:schemeClr val="accent1"/>
            </a:solidFill>
            <a:ln w="25400" cap="rnd" cmpd="sng">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6441" name="Group 57"/>
          <p:cNvGrpSpPr>
            <a:grpSpLocks/>
          </p:cNvGrpSpPr>
          <p:nvPr/>
        </p:nvGrpSpPr>
        <p:grpSpPr bwMode="auto">
          <a:xfrm>
            <a:off x="7997826" y="3570289"/>
            <a:ext cx="2352675" cy="1158875"/>
            <a:chOff x="3920" y="1773"/>
            <a:chExt cx="1482" cy="730"/>
          </a:xfrm>
        </p:grpSpPr>
        <p:grpSp>
          <p:nvGrpSpPr>
            <p:cNvPr id="15369" name="Group 58"/>
            <p:cNvGrpSpPr>
              <a:grpSpLocks/>
            </p:cNvGrpSpPr>
            <p:nvPr/>
          </p:nvGrpSpPr>
          <p:grpSpPr bwMode="auto">
            <a:xfrm>
              <a:off x="4574" y="1773"/>
              <a:ext cx="828" cy="730"/>
              <a:chOff x="4574" y="1773"/>
              <a:chExt cx="828" cy="730"/>
            </a:xfrm>
          </p:grpSpPr>
          <p:grpSp>
            <p:nvGrpSpPr>
              <p:cNvPr id="15371" name="Group 59"/>
              <p:cNvGrpSpPr>
                <a:grpSpLocks/>
              </p:cNvGrpSpPr>
              <p:nvPr/>
            </p:nvGrpSpPr>
            <p:grpSpPr bwMode="auto">
              <a:xfrm>
                <a:off x="4860" y="2011"/>
                <a:ext cx="261" cy="272"/>
                <a:chOff x="4860" y="2011"/>
                <a:chExt cx="261" cy="272"/>
              </a:xfrm>
            </p:grpSpPr>
            <p:sp>
              <p:nvSpPr>
                <p:cNvPr id="15397" name="Freeform 60"/>
                <p:cNvSpPr>
                  <a:spLocks/>
                </p:cNvSpPr>
                <p:nvPr/>
              </p:nvSpPr>
              <p:spPr bwMode="auto">
                <a:xfrm>
                  <a:off x="4940" y="2011"/>
                  <a:ext cx="181" cy="272"/>
                </a:xfrm>
                <a:custGeom>
                  <a:avLst/>
                  <a:gdLst>
                    <a:gd name="T0" fmla="*/ 0 w 181"/>
                    <a:gd name="T1" fmla="*/ 12 h 272"/>
                    <a:gd name="T2" fmla="*/ 8 w 181"/>
                    <a:gd name="T3" fmla="*/ 2 h 272"/>
                    <a:gd name="T4" fmla="*/ 26 w 181"/>
                    <a:gd name="T5" fmla="*/ 0 h 272"/>
                    <a:gd name="T6" fmla="*/ 180 w 181"/>
                    <a:gd name="T7" fmla="*/ 55 h 272"/>
                    <a:gd name="T8" fmla="*/ 100 w 181"/>
                    <a:gd name="T9" fmla="*/ 271 h 272"/>
                    <a:gd name="T10" fmla="*/ 76 w 181"/>
                    <a:gd name="T11" fmla="*/ 271 h 272"/>
                    <a:gd name="T12" fmla="*/ 0 w 181"/>
                    <a:gd name="T13" fmla="*/ 12 h 2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1" h="272">
                      <a:moveTo>
                        <a:pt x="0" y="12"/>
                      </a:moveTo>
                      <a:lnTo>
                        <a:pt x="8" y="2"/>
                      </a:lnTo>
                      <a:lnTo>
                        <a:pt x="26" y="0"/>
                      </a:lnTo>
                      <a:lnTo>
                        <a:pt x="180" y="55"/>
                      </a:lnTo>
                      <a:lnTo>
                        <a:pt x="100" y="271"/>
                      </a:lnTo>
                      <a:lnTo>
                        <a:pt x="76" y="271"/>
                      </a:lnTo>
                      <a:lnTo>
                        <a:pt x="0" y="12"/>
                      </a:lnTo>
                    </a:path>
                  </a:pathLst>
                </a:custGeom>
                <a:solidFill>
                  <a:schemeClr val="accent1"/>
                </a:solidFill>
                <a:ln w="25400" cap="rnd" cmpd="sng">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98" name="Freeform 61"/>
                <p:cNvSpPr>
                  <a:spLocks/>
                </p:cNvSpPr>
                <p:nvPr/>
              </p:nvSpPr>
              <p:spPr bwMode="auto">
                <a:xfrm>
                  <a:off x="4876" y="2027"/>
                  <a:ext cx="217" cy="256"/>
                </a:xfrm>
                <a:custGeom>
                  <a:avLst/>
                  <a:gdLst>
                    <a:gd name="T0" fmla="*/ 66 w 217"/>
                    <a:gd name="T1" fmla="*/ 0 h 256"/>
                    <a:gd name="T2" fmla="*/ 0 w 217"/>
                    <a:gd name="T3" fmla="*/ 203 h 256"/>
                    <a:gd name="T4" fmla="*/ 140 w 217"/>
                    <a:gd name="T5" fmla="*/ 255 h 256"/>
                    <a:gd name="T6" fmla="*/ 216 w 217"/>
                    <a:gd name="T7" fmla="*/ 47 h 256"/>
                    <a:gd name="T8" fmla="*/ 66 w 217"/>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7" h="256">
                      <a:moveTo>
                        <a:pt x="66" y="0"/>
                      </a:moveTo>
                      <a:lnTo>
                        <a:pt x="0" y="203"/>
                      </a:lnTo>
                      <a:lnTo>
                        <a:pt x="140" y="255"/>
                      </a:lnTo>
                      <a:lnTo>
                        <a:pt x="216" y="47"/>
                      </a:lnTo>
                      <a:lnTo>
                        <a:pt x="66" y="0"/>
                      </a:lnTo>
                    </a:path>
                  </a:pathLst>
                </a:custGeom>
                <a:solidFill>
                  <a:schemeClr val="accent1"/>
                </a:solidFill>
                <a:ln w="25400" cap="rnd" cmpd="sng">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5399" name="Group 62"/>
                <p:cNvGrpSpPr>
                  <a:grpSpLocks/>
                </p:cNvGrpSpPr>
                <p:nvPr/>
              </p:nvGrpSpPr>
              <p:grpSpPr bwMode="auto">
                <a:xfrm>
                  <a:off x="4860" y="2079"/>
                  <a:ext cx="116" cy="118"/>
                  <a:chOff x="4860" y="2079"/>
                  <a:chExt cx="116" cy="118"/>
                </a:xfrm>
              </p:grpSpPr>
              <p:sp>
                <p:nvSpPr>
                  <p:cNvPr id="15400" name="Freeform 63"/>
                  <p:cNvSpPr>
                    <a:spLocks/>
                  </p:cNvSpPr>
                  <p:nvPr/>
                </p:nvSpPr>
                <p:spPr bwMode="auto">
                  <a:xfrm>
                    <a:off x="4860" y="2079"/>
                    <a:ext cx="116" cy="118"/>
                  </a:xfrm>
                  <a:custGeom>
                    <a:avLst/>
                    <a:gdLst>
                      <a:gd name="T0" fmla="*/ 19 w 116"/>
                      <a:gd name="T1" fmla="*/ 0 h 118"/>
                      <a:gd name="T2" fmla="*/ 115 w 116"/>
                      <a:gd name="T3" fmla="*/ 30 h 118"/>
                      <a:gd name="T4" fmla="*/ 86 w 116"/>
                      <a:gd name="T5" fmla="*/ 117 h 118"/>
                      <a:gd name="T6" fmla="*/ 39 w 116"/>
                      <a:gd name="T7" fmla="*/ 102 h 118"/>
                      <a:gd name="T8" fmla="*/ 50 w 116"/>
                      <a:gd name="T9" fmla="*/ 69 h 118"/>
                      <a:gd name="T10" fmla="*/ 42 w 116"/>
                      <a:gd name="T11" fmla="*/ 67 h 118"/>
                      <a:gd name="T12" fmla="*/ 31 w 116"/>
                      <a:gd name="T13" fmla="*/ 97 h 118"/>
                      <a:gd name="T14" fmla="*/ 0 w 116"/>
                      <a:gd name="T15" fmla="*/ 87 h 118"/>
                      <a:gd name="T16" fmla="*/ 19 w 116"/>
                      <a:gd name="T17" fmla="*/ 0 h 1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6" h="118">
                        <a:moveTo>
                          <a:pt x="19" y="0"/>
                        </a:moveTo>
                        <a:lnTo>
                          <a:pt x="115" y="30"/>
                        </a:lnTo>
                        <a:lnTo>
                          <a:pt x="86" y="117"/>
                        </a:lnTo>
                        <a:lnTo>
                          <a:pt x="39" y="102"/>
                        </a:lnTo>
                        <a:lnTo>
                          <a:pt x="50" y="69"/>
                        </a:lnTo>
                        <a:lnTo>
                          <a:pt x="42" y="67"/>
                        </a:lnTo>
                        <a:lnTo>
                          <a:pt x="31" y="97"/>
                        </a:lnTo>
                        <a:lnTo>
                          <a:pt x="0" y="87"/>
                        </a:lnTo>
                        <a:lnTo>
                          <a:pt x="19" y="0"/>
                        </a:lnTo>
                      </a:path>
                    </a:pathLst>
                  </a:custGeom>
                  <a:solidFill>
                    <a:schemeClr val="accent1"/>
                  </a:solidFill>
                  <a:ln w="25400" cap="rnd" cmpd="sng">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401" name="Oval 64"/>
                  <p:cNvSpPr>
                    <a:spLocks noChangeArrowheads="1"/>
                  </p:cNvSpPr>
                  <p:nvPr/>
                </p:nvSpPr>
                <p:spPr bwMode="auto">
                  <a:xfrm>
                    <a:off x="4911" y="2132"/>
                    <a:ext cx="2" cy="4"/>
                  </a:xfrm>
                  <a:prstGeom prst="ellipse">
                    <a:avLst/>
                  </a:prstGeom>
                  <a:solidFill>
                    <a:schemeClr val="accent1"/>
                  </a:solidFill>
                  <a:ln w="25400">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5372" name="Oval 65"/>
              <p:cNvSpPr>
                <a:spLocks noChangeArrowheads="1"/>
              </p:cNvSpPr>
              <p:nvPr/>
            </p:nvSpPr>
            <p:spPr bwMode="auto">
              <a:xfrm>
                <a:off x="5171" y="1817"/>
                <a:ext cx="231" cy="318"/>
              </a:xfrm>
              <a:prstGeom prst="ellipse">
                <a:avLst/>
              </a:prstGeom>
              <a:noFill/>
              <a:ln w="2540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3" name="Oval 66"/>
              <p:cNvSpPr>
                <a:spLocks noChangeArrowheads="1"/>
              </p:cNvSpPr>
              <p:nvPr/>
            </p:nvSpPr>
            <p:spPr bwMode="auto">
              <a:xfrm>
                <a:off x="4644" y="1843"/>
                <a:ext cx="217" cy="292"/>
              </a:xfrm>
              <a:prstGeom prst="ellipse">
                <a:avLst/>
              </a:prstGeom>
              <a:noFill/>
              <a:ln w="2540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4" name="Line 67"/>
              <p:cNvSpPr>
                <a:spLocks noChangeShapeType="1"/>
              </p:cNvSpPr>
              <p:nvPr/>
            </p:nvSpPr>
            <p:spPr bwMode="auto">
              <a:xfrm flipH="1">
                <a:off x="5232" y="2159"/>
                <a:ext cx="46" cy="224"/>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5" name="Line 68"/>
              <p:cNvSpPr>
                <a:spLocks noChangeShapeType="1"/>
              </p:cNvSpPr>
              <p:nvPr/>
            </p:nvSpPr>
            <p:spPr bwMode="auto">
              <a:xfrm>
                <a:off x="5251" y="2397"/>
                <a:ext cx="50" cy="80"/>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6" name="Line 69"/>
              <p:cNvSpPr>
                <a:spLocks noChangeShapeType="1"/>
              </p:cNvSpPr>
              <p:nvPr/>
            </p:nvSpPr>
            <p:spPr bwMode="auto">
              <a:xfrm flipH="1">
                <a:off x="5155" y="2397"/>
                <a:ext cx="93" cy="55"/>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7" name="Line 70"/>
              <p:cNvSpPr>
                <a:spLocks noChangeShapeType="1"/>
              </p:cNvSpPr>
              <p:nvPr/>
            </p:nvSpPr>
            <p:spPr bwMode="auto">
              <a:xfrm>
                <a:off x="5209" y="2177"/>
                <a:ext cx="48" cy="14"/>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8" name="Line 71"/>
              <p:cNvSpPr>
                <a:spLocks noChangeShapeType="1"/>
              </p:cNvSpPr>
              <p:nvPr/>
            </p:nvSpPr>
            <p:spPr bwMode="auto">
              <a:xfrm>
                <a:off x="4791" y="2159"/>
                <a:ext cx="46" cy="207"/>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9" name="Line 72"/>
              <p:cNvSpPr>
                <a:spLocks noChangeShapeType="1"/>
              </p:cNvSpPr>
              <p:nvPr/>
            </p:nvSpPr>
            <p:spPr bwMode="auto">
              <a:xfrm>
                <a:off x="4853" y="2384"/>
                <a:ext cx="85" cy="58"/>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0" name="Line 73"/>
              <p:cNvSpPr>
                <a:spLocks noChangeShapeType="1"/>
              </p:cNvSpPr>
              <p:nvPr/>
            </p:nvSpPr>
            <p:spPr bwMode="auto">
              <a:xfrm flipH="1">
                <a:off x="4806" y="2382"/>
                <a:ext cx="47" cy="121"/>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1" name="Line 74"/>
              <p:cNvSpPr>
                <a:spLocks noChangeShapeType="1"/>
              </p:cNvSpPr>
              <p:nvPr/>
            </p:nvSpPr>
            <p:spPr bwMode="auto">
              <a:xfrm flipH="1">
                <a:off x="4789" y="2170"/>
                <a:ext cx="93" cy="17"/>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2" name="Line 75"/>
              <p:cNvSpPr>
                <a:spLocks noChangeShapeType="1"/>
              </p:cNvSpPr>
              <p:nvPr/>
            </p:nvSpPr>
            <p:spPr bwMode="auto">
              <a:xfrm flipV="1">
                <a:off x="4853" y="1869"/>
                <a:ext cx="38" cy="85"/>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3" name="Line 76"/>
              <p:cNvSpPr>
                <a:spLocks noChangeShapeType="1"/>
              </p:cNvSpPr>
              <p:nvPr/>
            </p:nvSpPr>
            <p:spPr bwMode="auto">
              <a:xfrm flipV="1">
                <a:off x="4822" y="1810"/>
                <a:ext cx="23" cy="101"/>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4" name="Line 77"/>
              <p:cNvSpPr>
                <a:spLocks noChangeShapeType="1"/>
              </p:cNvSpPr>
              <p:nvPr/>
            </p:nvSpPr>
            <p:spPr bwMode="auto">
              <a:xfrm flipV="1">
                <a:off x="4773" y="1773"/>
                <a:ext cx="0" cy="110"/>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5" name="Line 78"/>
              <p:cNvSpPr>
                <a:spLocks noChangeShapeType="1"/>
              </p:cNvSpPr>
              <p:nvPr/>
            </p:nvSpPr>
            <p:spPr bwMode="auto">
              <a:xfrm flipH="1" flipV="1">
                <a:off x="4697" y="1773"/>
                <a:ext cx="38" cy="92"/>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6" name="Line 79"/>
              <p:cNvSpPr>
                <a:spLocks noChangeShapeType="1"/>
              </p:cNvSpPr>
              <p:nvPr/>
            </p:nvSpPr>
            <p:spPr bwMode="auto">
              <a:xfrm flipH="1" flipV="1">
                <a:off x="4643" y="1792"/>
                <a:ext cx="56" cy="102"/>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7" name="Line 80"/>
              <p:cNvSpPr>
                <a:spLocks noChangeShapeType="1"/>
              </p:cNvSpPr>
              <p:nvPr/>
            </p:nvSpPr>
            <p:spPr bwMode="auto">
              <a:xfrm flipH="1" flipV="1">
                <a:off x="4587" y="1882"/>
                <a:ext cx="87" cy="51"/>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8" name="Line 81"/>
              <p:cNvSpPr>
                <a:spLocks noChangeShapeType="1"/>
              </p:cNvSpPr>
              <p:nvPr/>
            </p:nvSpPr>
            <p:spPr bwMode="auto">
              <a:xfrm flipH="1">
                <a:off x="4574" y="1980"/>
                <a:ext cx="93" cy="4"/>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9" name="Line 82"/>
              <p:cNvSpPr>
                <a:spLocks noChangeShapeType="1"/>
              </p:cNvSpPr>
              <p:nvPr/>
            </p:nvSpPr>
            <p:spPr bwMode="auto">
              <a:xfrm flipH="1">
                <a:off x="4605" y="2048"/>
                <a:ext cx="62" cy="35"/>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90" name="Oval 83"/>
              <p:cNvSpPr>
                <a:spLocks noChangeArrowheads="1"/>
              </p:cNvSpPr>
              <p:nvPr/>
            </p:nvSpPr>
            <p:spPr bwMode="auto">
              <a:xfrm>
                <a:off x="4795" y="1964"/>
                <a:ext cx="13" cy="6"/>
              </a:xfrm>
              <a:prstGeom prst="ellipse">
                <a:avLst/>
              </a:prstGeom>
              <a:noFill/>
              <a:ln w="2540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91" name="Oval 84"/>
              <p:cNvSpPr>
                <a:spLocks noChangeArrowheads="1"/>
              </p:cNvSpPr>
              <p:nvPr/>
            </p:nvSpPr>
            <p:spPr bwMode="auto">
              <a:xfrm>
                <a:off x="4749" y="1979"/>
                <a:ext cx="11" cy="7"/>
              </a:xfrm>
              <a:prstGeom prst="ellipse">
                <a:avLst/>
              </a:prstGeom>
              <a:noFill/>
              <a:ln w="2540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92" name="Line 85"/>
              <p:cNvSpPr>
                <a:spLocks noChangeShapeType="1"/>
              </p:cNvSpPr>
              <p:nvPr/>
            </p:nvSpPr>
            <p:spPr bwMode="auto">
              <a:xfrm flipH="1">
                <a:off x="5201" y="2202"/>
                <a:ext cx="69" cy="14"/>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93" name="Oval 86"/>
              <p:cNvSpPr>
                <a:spLocks noChangeArrowheads="1"/>
              </p:cNvSpPr>
              <p:nvPr/>
            </p:nvSpPr>
            <p:spPr bwMode="auto">
              <a:xfrm>
                <a:off x="5274" y="1954"/>
                <a:ext cx="13" cy="6"/>
              </a:xfrm>
              <a:prstGeom prst="ellipse">
                <a:avLst/>
              </a:prstGeom>
              <a:noFill/>
              <a:ln w="2540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94" name="Oval 87"/>
              <p:cNvSpPr>
                <a:spLocks noChangeArrowheads="1"/>
              </p:cNvSpPr>
              <p:nvPr/>
            </p:nvSpPr>
            <p:spPr bwMode="auto">
              <a:xfrm>
                <a:off x="5228" y="1944"/>
                <a:ext cx="12" cy="7"/>
              </a:xfrm>
              <a:prstGeom prst="ellipse">
                <a:avLst/>
              </a:prstGeom>
              <a:noFill/>
              <a:ln w="2540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95" name="Freeform 88"/>
              <p:cNvSpPr>
                <a:spLocks/>
              </p:cNvSpPr>
              <p:nvPr/>
            </p:nvSpPr>
            <p:spPr bwMode="auto">
              <a:xfrm>
                <a:off x="4754" y="2027"/>
                <a:ext cx="64" cy="41"/>
              </a:xfrm>
              <a:custGeom>
                <a:avLst/>
                <a:gdLst>
                  <a:gd name="T0" fmla="*/ 63 w 64"/>
                  <a:gd name="T1" fmla="*/ 0 h 41"/>
                  <a:gd name="T2" fmla="*/ 60 w 64"/>
                  <a:gd name="T3" fmla="*/ 12 h 41"/>
                  <a:gd name="T4" fmla="*/ 56 w 64"/>
                  <a:gd name="T5" fmla="*/ 25 h 41"/>
                  <a:gd name="T6" fmla="*/ 53 w 64"/>
                  <a:gd name="T7" fmla="*/ 30 h 41"/>
                  <a:gd name="T8" fmla="*/ 49 w 64"/>
                  <a:gd name="T9" fmla="*/ 32 h 41"/>
                  <a:gd name="T10" fmla="*/ 43 w 64"/>
                  <a:gd name="T11" fmla="*/ 35 h 41"/>
                  <a:gd name="T12" fmla="*/ 39 w 64"/>
                  <a:gd name="T13" fmla="*/ 38 h 41"/>
                  <a:gd name="T14" fmla="*/ 34 w 64"/>
                  <a:gd name="T15" fmla="*/ 38 h 41"/>
                  <a:gd name="T16" fmla="*/ 29 w 64"/>
                  <a:gd name="T17" fmla="*/ 40 h 41"/>
                  <a:gd name="T18" fmla="*/ 24 w 64"/>
                  <a:gd name="T19" fmla="*/ 40 h 41"/>
                  <a:gd name="T20" fmla="*/ 17 w 64"/>
                  <a:gd name="T21" fmla="*/ 38 h 41"/>
                  <a:gd name="T22" fmla="*/ 13 w 64"/>
                  <a:gd name="T23" fmla="*/ 38 h 41"/>
                  <a:gd name="T24" fmla="*/ 7 w 64"/>
                  <a:gd name="T25" fmla="*/ 35 h 41"/>
                  <a:gd name="T26" fmla="*/ 5 w 64"/>
                  <a:gd name="T27" fmla="*/ 30 h 41"/>
                  <a:gd name="T28" fmla="*/ 0 w 64"/>
                  <a:gd name="T29" fmla="*/ 28 h 41"/>
                  <a:gd name="T30" fmla="*/ 0 w 64"/>
                  <a:gd name="T31" fmla="*/ 25 h 4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64" h="41">
                    <a:moveTo>
                      <a:pt x="63" y="0"/>
                    </a:moveTo>
                    <a:lnTo>
                      <a:pt x="60" y="12"/>
                    </a:lnTo>
                    <a:lnTo>
                      <a:pt x="56" y="25"/>
                    </a:lnTo>
                    <a:lnTo>
                      <a:pt x="53" y="30"/>
                    </a:lnTo>
                    <a:lnTo>
                      <a:pt x="49" y="32"/>
                    </a:lnTo>
                    <a:lnTo>
                      <a:pt x="43" y="35"/>
                    </a:lnTo>
                    <a:lnTo>
                      <a:pt x="39" y="38"/>
                    </a:lnTo>
                    <a:lnTo>
                      <a:pt x="34" y="38"/>
                    </a:lnTo>
                    <a:lnTo>
                      <a:pt x="29" y="40"/>
                    </a:lnTo>
                    <a:lnTo>
                      <a:pt x="24" y="40"/>
                    </a:lnTo>
                    <a:lnTo>
                      <a:pt x="17" y="38"/>
                    </a:lnTo>
                    <a:lnTo>
                      <a:pt x="13" y="38"/>
                    </a:lnTo>
                    <a:lnTo>
                      <a:pt x="7" y="35"/>
                    </a:lnTo>
                    <a:lnTo>
                      <a:pt x="5" y="30"/>
                    </a:lnTo>
                    <a:lnTo>
                      <a:pt x="0" y="28"/>
                    </a:lnTo>
                    <a:lnTo>
                      <a:pt x="0" y="25"/>
                    </a:lnTo>
                  </a:path>
                </a:pathLst>
              </a:custGeom>
              <a:noFill/>
              <a:ln w="254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96" name="Line 89"/>
              <p:cNvSpPr>
                <a:spLocks noChangeShapeType="1"/>
              </p:cNvSpPr>
              <p:nvPr/>
            </p:nvSpPr>
            <p:spPr bwMode="auto">
              <a:xfrm>
                <a:off x="4808" y="2206"/>
                <a:ext cx="90" cy="28"/>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5370" name="Freeform 90"/>
            <p:cNvSpPr>
              <a:spLocks/>
            </p:cNvSpPr>
            <p:nvPr/>
          </p:nvSpPr>
          <p:spPr bwMode="auto">
            <a:xfrm>
              <a:off x="3920" y="1816"/>
              <a:ext cx="465" cy="361"/>
            </a:xfrm>
            <a:custGeom>
              <a:avLst/>
              <a:gdLst>
                <a:gd name="T0" fmla="*/ 0 w 465"/>
                <a:gd name="T1" fmla="*/ 136 h 361"/>
                <a:gd name="T2" fmla="*/ 128 w 465"/>
                <a:gd name="T3" fmla="*/ 88 h 361"/>
                <a:gd name="T4" fmla="*/ 256 w 465"/>
                <a:gd name="T5" fmla="*/ 112 h 361"/>
                <a:gd name="T6" fmla="*/ 320 w 465"/>
                <a:gd name="T7" fmla="*/ 152 h 361"/>
                <a:gd name="T8" fmla="*/ 304 w 465"/>
                <a:gd name="T9" fmla="*/ 0 h 361"/>
                <a:gd name="T10" fmla="*/ 464 w 465"/>
                <a:gd name="T11" fmla="*/ 280 h 361"/>
                <a:gd name="T12" fmla="*/ 256 w 465"/>
                <a:gd name="T13" fmla="*/ 360 h 361"/>
                <a:gd name="T14" fmla="*/ 336 w 465"/>
                <a:gd name="T15" fmla="*/ 272 h 361"/>
                <a:gd name="T16" fmla="*/ 232 w 465"/>
                <a:gd name="T17" fmla="*/ 224 h 361"/>
                <a:gd name="T18" fmla="*/ 128 w 465"/>
                <a:gd name="T19" fmla="*/ 240 h 361"/>
                <a:gd name="T20" fmla="*/ 40 w 465"/>
                <a:gd name="T21" fmla="*/ 280 h 361"/>
                <a:gd name="T22" fmla="*/ 64 w 465"/>
                <a:gd name="T23" fmla="*/ 184 h 361"/>
                <a:gd name="T24" fmla="*/ 0 w 465"/>
                <a:gd name="T25" fmla="*/ 136 h 36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5" h="361">
                  <a:moveTo>
                    <a:pt x="0" y="136"/>
                  </a:moveTo>
                  <a:lnTo>
                    <a:pt x="128" y="88"/>
                  </a:lnTo>
                  <a:lnTo>
                    <a:pt x="256" y="112"/>
                  </a:lnTo>
                  <a:lnTo>
                    <a:pt x="320" y="152"/>
                  </a:lnTo>
                  <a:lnTo>
                    <a:pt x="304" y="0"/>
                  </a:lnTo>
                  <a:lnTo>
                    <a:pt x="464" y="280"/>
                  </a:lnTo>
                  <a:lnTo>
                    <a:pt x="256" y="360"/>
                  </a:lnTo>
                  <a:lnTo>
                    <a:pt x="336" y="272"/>
                  </a:lnTo>
                  <a:lnTo>
                    <a:pt x="232" y="224"/>
                  </a:lnTo>
                  <a:lnTo>
                    <a:pt x="128" y="240"/>
                  </a:lnTo>
                  <a:lnTo>
                    <a:pt x="40" y="280"/>
                  </a:lnTo>
                  <a:lnTo>
                    <a:pt x="64" y="184"/>
                  </a:lnTo>
                  <a:lnTo>
                    <a:pt x="0" y="136"/>
                  </a:lnTo>
                </a:path>
              </a:pathLst>
            </a:custGeom>
            <a:solidFill>
              <a:schemeClr val="accent1"/>
            </a:solidFill>
            <a:ln w="25400" cap="rnd" cmpd="sng">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6476" name="AutoShape 92"/>
          <p:cNvSpPr>
            <a:spLocks noChangeArrowheads="1"/>
          </p:cNvSpPr>
          <p:nvPr/>
        </p:nvSpPr>
        <p:spPr bwMode="auto">
          <a:xfrm>
            <a:off x="1774825" y="2413000"/>
            <a:ext cx="1600200" cy="838200"/>
          </a:xfrm>
          <a:prstGeom prst="cloudCallout">
            <a:avLst>
              <a:gd name="adj1" fmla="val -8037"/>
              <a:gd name="adj2" fmla="val 79167"/>
            </a:avLst>
          </a:prstGeom>
          <a:solidFill>
            <a:schemeClr val="accent1"/>
          </a:solidFill>
          <a:ln w="9525">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defRPr/>
            </a:pPr>
            <a:r>
              <a:rPr kumimoji="1" lang="zh-CN" altLang="en-US" sz="1600" b="1" dirty="0">
                <a:effectLst>
                  <a:outerShdw blurRad="38100" dist="38100" dir="2700000" algn="tl">
                    <a:srgbClr val="000000"/>
                  </a:outerShdw>
                </a:effectLst>
                <a:latin typeface="黑体" panose="02010609060101010101" pitchFamily="49" charset="-122"/>
                <a:ea typeface="黑体" panose="02010609060101010101" pitchFamily="49" charset="-122"/>
              </a:rPr>
              <a:t>为我开发一个软件</a:t>
            </a:r>
          </a:p>
        </p:txBody>
      </p:sp>
      <p:sp>
        <p:nvSpPr>
          <p:cNvPr id="16477" name="AutoShape 93"/>
          <p:cNvSpPr>
            <a:spLocks noChangeArrowheads="1"/>
          </p:cNvSpPr>
          <p:nvPr/>
        </p:nvSpPr>
        <p:spPr bwMode="auto">
          <a:xfrm>
            <a:off x="3832225" y="2413000"/>
            <a:ext cx="1143000" cy="914400"/>
          </a:xfrm>
          <a:prstGeom prst="cloudCallout">
            <a:avLst>
              <a:gd name="adj1" fmla="val -63750"/>
              <a:gd name="adj2" fmla="val 64931"/>
            </a:avLst>
          </a:prstGeom>
          <a:solidFill>
            <a:schemeClr val="accent1"/>
          </a:solidFill>
          <a:ln w="9525">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defRPr/>
            </a:pPr>
            <a:r>
              <a:rPr kumimoji="1" lang="en-US" altLang="zh-CN" sz="2000" b="1">
                <a:effectLst>
                  <a:outerShdw blurRad="38100" dist="38100" dir="2700000" algn="tl">
                    <a:srgbClr val="000000"/>
                  </a:outerShdw>
                </a:effectLst>
                <a:latin typeface="华文仿宋" pitchFamily="2" charset="-122"/>
                <a:ea typeface="华文仿宋" pitchFamily="2" charset="-122"/>
              </a:rPr>
              <a:t>OK</a:t>
            </a:r>
          </a:p>
        </p:txBody>
      </p:sp>
      <p:sp>
        <p:nvSpPr>
          <p:cNvPr id="15368" name="Rectangle 94"/>
          <p:cNvSpPr>
            <a:spLocks noChangeArrowheads="1"/>
          </p:cNvSpPr>
          <p:nvPr/>
        </p:nvSpPr>
        <p:spPr bwMode="auto">
          <a:xfrm>
            <a:off x="3708400" y="5686425"/>
            <a:ext cx="4451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2400">
                <a:latin typeface="黑体" pitchFamily="49" charset="-122"/>
                <a:ea typeface="黑体" pitchFamily="49" charset="-122"/>
              </a:rPr>
              <a:t>软件工程意识有待进一步加强！</a:t>
            </a:r>
          </a:p>
        </p:txBody>
      </p:sp>
    </p:spTree>
    <p:extLst>
      <p:ext uri="{BB962C8B-B14F-4D97-AF65-F5344CB8AC3E}">
        <p14:creationId xmlns:p14="http://schemas.microsoft.com/office/powerpoint/2010/main" val="2800830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6417"/>
                                        </p:tgtEl>
                                        <p:attrNameLst>
                                          <p:attrName>style.visibility</p:attrName>
                                        </p:attrNameLst>
                                      </p:cBhvr>
                                      <p:to>
                                        <p:strVal val="visible"/>
                                      </p:to>
                                    </p:set>
                                    <p:animEffect transition="in" filter="dissolve">
                                      <p:cBhvr>
                                        <p:cTn id="7" dur="500"/>
                                        <p:tgtEl>
                                          <p:spTgt spid="164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nodeType="clickEffect">
                                  <p:stCondLst>
                                    <p:cond delay="0"/>
                                  </p:stCondLst>
                                  <p:childTnLst>
                                    <p:set>
                                      <p:cBhvr>
                                        <p:cTn id="11" dur="1" fill="hold">
                                          <p:stCondLst>
                                            <p:cond delay="0"/>
                                          </p:stCondLst>
                                        </p:cTn>
                                        <p:tgtEl>
                                          <p:spTgt spid="16441"/>
                                        </p:tgtEl>
                                        <p:attrNameLst>
                                          <p:attrName>style.visibility</p:attrName>
                                        </p:attrNameLst>
                                      </p:cBhvr>
                                      <p:to>
                                        <p:strVal val="visible"/>
                                      </p:to>
                                    </p:set>
                                    <p:anim calcmode="lin" valueType="num">
                                      <p:cBhvr additive="base">
                                        <p:cTn id="12" dur="500" fill="hold"/>
                                        <p:tgtEl>
                                          <p:spTgt spid="16441"/>
                                        </p:tgtEl>
                                        <p:attrNameLst>
                                          <p:attrName>ppt_x</p:attrName>
                                        </p:attrNameLst>
                                      </p:cBhvr>
                                      <p:tavLst>
                                        <p:tav tm="0">
                                          <p:val>
                                            <p:strVal val="1+#ppt_w/2"/>
                                          </p:val>
                                        </p:tav>
                                        <p:tav tm="100000">
                                          <p:val>
                                            <p:strVal val="#ppt_x"/>
                                          </p:val>
                                        </p:tav>
                                      </p:tavLst>
                                    </p:anim>
                                    <p:anim calcmode="lin" valueType="num">
                                      <p:cBhvr additive="base">
                                        <p:cTn id="13" dur="500" fill="hold"/>
                                        <p:tgtEl>
                                          <p:spTgt spid="164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386" name="Object 3">
            <a:hlinkClick r:id="" action="ppaction://ole?verb=0"/>
          </p:cNvPr>
          <p:cNvGraphicFramePr>
            <a:graphicFrameLocks/>
          </p:cNvGraphicFramePr>
          <p:nvPr/>
        </p:nvGraphicFramePr>
        <p:xfrm>
          <a:off x="3648075" y="2205038"/>
          <a:ext cx="4103688" cy="3529012"/>
        </p:xfrm>
        <a:graphic>
          <a:graphicData uri="http://schemas.openxmlformats.org/presentationml/2006/ole">
            <mc:AlternateContent xmlns:mc="http://schemas.openxmlformats.org/markup-compatibility/2006">
              <mc:Choice xmlns:v="urn:schemas-microsoft-com:vml" Requires="v">
                <p:oleObj name="剪辑" r:id="rId2" imgW="3135313" imgH="3649663" progId="MS_ClipArt_Gallery.2">
                  <p:embed/>
                </p:oleObj>
              </mc:Choice>
              <mc:Fallback>
                <p:oleObj name="剪辑" r:id="rId2" imgW="3135313" imgH="3649663" progId="MS_ClipArt_Gallery.2">
                  <p:embed/>
                  <p:pic>
                    <p:nvPicPr>
                      <p:cNvPr id="16386" name="Object 3">
                        <a:hlinkClick r:id="" action="ppaction://ole?verb=0"/>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8075" y="2205038"/>
                        <a:ext cx="4103688" cy="3529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387" name="AutoShape 4"/>
          <p:cNvSpPr>
            <a:spLocks noChangeArrowheads="1"/>
          </p:cNvSpPr>
          <p:nvPr/>
        </p:nvSpPr>
        <p:spPr bwMode="auto">
          <a:xfrm>
            <a:off x="6702425" y="1196975"/>
            <a:ext cx="3505200" cy="1511300"/>
          </a:xfrm>
          <a:prstGeom prst="cloudCallout">
            <a:avLst>
              <a:gd name="adj1" fmla="val -92028"/>
              <a:gd name="adj2" fmla="val 33056"/>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a:latin typeface="黑体" pitchFamily="49" charset="-122"/>
                <a:ea typeface="黑体" pitchFamily="49" charset="-122"/>
              </a:rPr>
              <a:t>软件测试：成也萧何，败也萧何！！</a:t>
            </a:r>
          </a:p>
        </p:txBody>
      </p:sp>
      <p:sp>
        <p:nvSpPr>
          <p:cNvPr id="16388" name="Text Box 5"/>
          <p:cNvSpPr txBox="1">
            <a:spLocks noChangeArrowheads="1"/>
          </p:cNvSpPr>
          <p:nvPr/>
        </p:nvSpPr>
        <p:spPr bwMode="auto">
          <a:xfrm>
            <a:off x="1917700" y="423864"/>
            <a:ext cx="8642350" cy="584775"/>
          </a:xfrm>
          <a:prstGeom prst="rect">
            <a:avLst/>
          </a:prstGeom>
          <a:solidFill>
            <a:schemeClr val="accent1"/>
          </a:solidFill>
          <a:extLst>
            <a:ext uri="{91240B29-F687-4F45-9708-019B960494DF}">
              <a14:hiddenLine xmlns:a14="http://schemas.microsoft.com/office/drawing/2010/main" w="9525">
                <a:solidFill>
                  <a:schemeClr val="tx1"/>
                </a:solidFill>
                <a:miter lim="800000"/>
                <a:headEnd/>
                <a:tailEnd/>
              </a14:hiddenLine>
            </a:ext>
          </a:extLst>
        </p:spPr>
        <p:txBody>
          <a:bodyPr vert="horz" lIns="91440" tIns="45720" rIns="91440" bIns="45720" rtlCol="0" anchor="ctr">
            <a:noAutofit/>
          </a:bodyPr>
          <a:lstStyle>
            <a:defPPr>
              <a:defRPr lang="zh-CN"/>
            </a:defPPr>
            <a:lvl1pPr algn="ctr">
              <a:spcBef>
                <a:spcPct val="0"/>
              </a:spcBef>
              <a:buNone/>
              <a:defRPr sz="3200" b="1">
                <a:solidFill>
                  <a:schemeClr val="bg1"/>
                </a:solidFill>
                <a:latin typeface="华文细黑" panose="02010600040101010101" pitchFamily="2" charset="-122"/>
                <a:ea typeface="华文细黑" panose="02010600040101010101" pitchFamily="2" charset="-122"/>
                <a:cs typeface="+mj-cs"/>
              </a:defRPr>
            </a:lvl1pPr>
          </a:lstStyle>
          <a:p>
            <a:r>
              <a:rPr lang="en-US" altLang="zh-CN" dirty="0"/>
              <a:t>1.2 </a:t>
            </a:r>
            <a:r>
              <a:rPr lang="zh-CN" altLang="en-US" dirty="0"/>
              <a:t>软件现状：软件可靠性工程意识</a:t>
            </a:r>
          </a:p>
        </p:txBody>
      </p:sp>
      <p:sp>
        <p:nvSpPr>
          <p:cNvPr id="16389" name="Rectangle 6"/>
          <p:cNvSpPr>
            <a:spLocks noChangeArrowheads="1"/>
          </p:cNvSpPr>
          <p:nvPr/>
        </p:nvSpPr>
        <p:spPr bwMode="auto">
          <a:xfrm>
            <a:off x="3708400" y="5924550"/>
            <a:ext cx="4451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2400">
                <a:latin typeface="黑体" pitchFamily="49" charset="-122"/>
                <a:ea typeface="黑体" pitchFamily="49" charset="-122"/>
              </a:rPr>
              <a:t>软件可靠性工程意识亟待提高！</a:t>
            </a:r>
          </a:p>
        </p:txBody>
      </p:sp>
    </p:spTree>
    <p:extLst>
      <p:ext uri="{BB962C8B-B14F-4D97-AF65-F5344CB8AC3E}">
        <p14:creationId xmlns:p14="http://schemas.microsoft.com/office/powerpoint/2010/main" val="3078606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3"/>
          <p:cNvSpPr txBox="1">
            <a:spLocks noChangeArrowheads="1"/>
          </p:cNvSpPr>
          <p:nvPr/>
        </p:nvSpPr>
        <p:spPr bwMode="auto">
          <a:xfrm>
            <a:off x="1917700" y="260351"/>
            <a:ext cx="8642350" cy="584775"/>
          </a:xfrm>
          <a:prstGeom prst="rect">
            <a:avLst/>
          </a:prstGeom>
          <a:solidFill>
            <a:schemeClr val="accent1"/>
          </a:solidFill>
          <a:extLst>
            <a:ext uri="{91240B29-F687-4F45-9708-019B960494DF}">
              <a14:hiddenLine xmlns:a14="http://schemas.microsoft.com/office/drawing/2010/main" w="9525">
                <a:solidFill>
                  <a:schemeClr val="tx1"/>
                </a:solidFill>
                <a:miter lim="800000"/>
                <a:headEnd/>
                <a:tailEnd/>
              </a14:hiddenLine>
            </a:ext>
          </a:extLst>
        </p:spPr>
        <p:txBody>
          <a:bodyPr vert="horz" lIns="91440" tIns="45720" rIns="91440" bIns="45720" rtlCol="0" anchor="ctr">
            <a:noAutofit/>
          </a:bodyPr>
          <a:lstStyle>
            <a:defPPr>
              <a:defRPr lang="zh-CN"/>
            </a:defPPr>
            <a:lvl1pPr algn="ctr">
              <a:spcBef>
                <a:spcPct val="0"/>
              </a:spcBef>
              <a:buNone/>
              <a:defRPr sz="3200" b="1">
                <a:solidFill>
                  <a:schemeClr val="bg1"/>
                </a:solidFill>
                <a:latin typeface="华文细黑" panose="02010600040101010101" pitchFamily="2" charset="-122"/>
                <a:ea typeface="华文细黑" panose="02010600040101010101" pitchFamily="2" charset="-122"/>
                <a:cs typeface="+mj-cs"/>
              </a:defRPr>
            </a:lvl1pPr>
          </a:lstStyle>
          <a:p>
            <a:r>
              <a:rPr lang="en-US" altLang="zh-CN" dirty="0"/>
              <a:t>1.3 </a:t>
            </a:r>
            <a:r>
              <a:rPr lang="zh-CN" altLang="en-US" dirty="0"/>
              <a:t>软件可靠性工程进展：发展历程</a:t>
            </a:r>
          </a:p>
        </p:txBody>
      </p:sp>
      <p:sp>
        <p:nvSpPr>
          <p:cNvPr id="17411" name="Rectangle 4"/>
          <p:cNvSpPr>
            <a:spLocks noChangeArrowheads="1"/>
          </p:cNvSpPr>
          <p:nvPr/>
        </p:nvSpPr>
        <p:spPr bwMode="auto">
          <a:xfrm>
            <a:off x="2279650" y="1268414"/>
            <a:ext cx="7848600"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ts val="1200"/>
              </a:spcBef>
            </a:pPr>
            <a:r>
              <a:rPr lang="en-US" altLang="zh-CN" sz="2400">
                <a:latin typeface="黑体" pitchFamily="49" charset="-122"/>
                <a:ea typeface="黑体" pitchFamily="49" charset="-122"/>
              </a:rPr>
              <a:t>1</a:t>
            </a:r>
            <a:r>
              <a:rPr lang="zh-CN" altLang="en-US" sz="2400">
                <a:latin typeface="黑体" pitchFamily="49" charset="-122"/>
                <a:ea typeface="黑体" pitchFamily="49" charset="-122"/>
              </a:rPr>
              <a:t>、由于计算机技术的飞速发展与广泛应用，软件可靠性问题于上个世纪 </a:t>
            </a:r>
            <a:r>
              <a:rPr lang="en-US" altLang="zh-CN" sz="2400">
                <a:latin typeface="黑体" pitchFamily="49" charset="-122"/>
                <a:ea typeface="黑体" pitchFamily="49" charset="-122"/>
              </a:rPr>
              <a:t>50 </a:t>
            </a:r>
            <a:r>
              <a:rPr lang="zh-CN" altLang="en-US" sz="2400">
                <a:latin typeface="黑体" pitchFamily="49" charset="-122"/>
                <a:ea typeface="黑体" pitchFamily="49" charset="-122"/>
              </a:rPr>
              <a:t>年代在美国航空航天界得到关注和研究，相应的概念得以产生。</a:t>
            </a:r>
          </a:p>
          <a:p>
            <a:pPr>
              <a:spcBef>
                <a:spcPts val="1200"/>
              </a:spcBef>
            </a:pPr>
            <a:r>
              <a:rPr lang="en-US" altLang="zh-CN" sz="2400">
                <a:latin typeface="黑体" pitchFamily="49" charset="-122"/>
                <a:ea typeface="黑体" pitchFamily="49" charset="-122"/>
              </a:rPr>
              <a:t>2</a:t>
            </a:r>
            <a:r>
              <a:rPr lang="zh-CN" altLang="en-US" sz="2400">
                <a:latin typeface="黑体" pitchFamily="49" charset="-122"/>
                <a:ea typeface="黑体" pitchFamily="49" charset="-122"/>
              </a:rPr>
              <a:t>、上个世纪</a:t>
            </a:r>
            <a:r>
              <a:rPr lang="en-US" altLang="zh-CN" sz="2400">
                <a:latin typeface="黑体" pitchFamily="49" charset="-122"/>
                <a:ea typeface="黑体" pitchFamily="49" charset="-122"/>
              </a:rPr>
              <a:t>70</a:t>
            </a:r>
            <a:r>
              <a:rPr lang="zh-CN" altLang="en-US" sz="2400">
                <a:latin typeface="黑体" pitchFamily="49" charset="-122"/>
                <a:ea typeface="黑体" pitchFamily="49" charset="-122"/>
              </a:rPr>
              <a:t>年代中后期以来，以软件工程的大力发展为契机， 假传统可靠性工程技术和方法， 软件可靠性工程得以产生和发展。 </a:t>
            </a:r>
          </a:p>
          <a:p>
            <a:pPr>
              <a:spcBef>
                <a:spcPts val="1200"/>
              </a:spcBef>
            </a:pPr>
            <a:r>
              <a:rPr lang="en-US" altLang="zh-CN" sz="2400">
                <a:latin typeface="黑体" pitchFamily="49" charset="-122"/>
                <a:ea typeface="黑体" pitchFamily="49" charset="-122"/>
              </a:rPr>
              <a:t>3</a:t>
            </a:r>
            <a:r>
              <a:rPr lang="zh-CN" altLang="en-US" sz="2400">
                <a:latin typeface="黑体" pitchFamily="49" charset="-122"/>
                <a:ea typeface="黑体" pitchFamily="49" charset="-122"/>
              </a:rPr>
              <a:t>、软件可靠性工程的发展得益于软件可靠性模型的研究与应用。</a:t>
            </a:r>
            <a:r>
              <a:rPr lang="en-US" altLang="zh-CN" sz="2400">
                <a:latin typeface="黑体" pitchFamily="49" charset="-122"/>
                <a:ea typeface="黑体" pitchFamily="49" charset="-122"/>
              </a:rPr>
              <a:t>20 </a:t>
            </a:r>
            <a:r>
              <a:rPr lang="zh-CN" altLang="en-US" sz="2400">
                <a:latin typeface="黑体" pitchFamily="49" charset="-122"/>
                <a:ea typeface="黑体" pitchFamily="49" charset="-122"/>
              </a:rPr>
              <a:t>世纪</a:t>
            </a:r>
            <a:r>
              <a:rPr lang="en-US" altLang="zh-CN" sz="2400">
                <a:latin typeface="黑体" pitchFamily="49" charset="-122"/>
                <a:ea typeface="黑体" pitchFamily="49" charset="-122"/>
              </a:rPr>
              <a:t>80 </a:t>
            </a:r>
            <a:r>
              <a:rPr lang="zh-CN" altLang="en-US" sz="2400">
                <a:latin typeface="黑体" pitchFamily="49" charset="-122"/>
                <a:ea typeface="黑体" pitchFamily="49" charset="-122"/>
              </a:rPr>
              <a:t>年代之前，软件可靠性工作主要侧重于模型的研究和建立。</a:t>
            </a:r>
          </a:p>
        </p:txBody>
      </p:sp>
    </p:spTree>
    <p:extLst>
      <p:ext uri="{BB962C8B-B14F-4D97-AF65-F5344CB8AC3E}">
        <p14:creationId xmlns:p14="http://schemas.microsoft.com/office/powerpoint/2010/main" val="35556051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3"/>
          <p:cNvSpPr txBox="1">
            <a:spLocks noChangeArrowheads="1"/>
          </p:cNvSpPr>
          <p:nvPr/>
        </p:nvSpPr>
        <p:spPr bwMode="auto">
          <a:xfrm>
            <a:off x="1917700" y="423864"/>
            <a:ext cx="8642350" cy="584775"/>
          </a:xfrm>
          <a:prstGeom prst="rect">
            <a:avLst/>
          </a:prstGeom>
          <a:solidFill>
            <a:schemeClr val="accent1"/>
          </a:solidFill>
          <a:extLst>
            <a:ext uri="{91240B29-F687-4F45-9708-019B960494DF}">
              <a14:hiddenLine xmlns:a14="http://schemas.microsoft.com/office/drawing/2010/main" w="9525">
                <a:solidFill>
                  <a:schemeClr val="tx1"/>
                </a:solidFill>
                <a:miter lim="800000"/>
                <a:headEnd/>
                <a:tailEnd/>
              </a14:hiddenLine>
            </a:ext>
          </a:extLst>
        </p:spPr>
        <p:txBody>
          <a:bodyPr vert="horz" lIns="91440" tIns="45720" rIns="91440" bIns="45720" rtlCol="0" anchor="ctr">
            <a:noAutofit/>
          </a:bodyPr>
          <a:lstStyle>
            <a:defPPr>
              <a:defRPr lang="zh-CN"/>
            </a:defPPr>
            <a:lvl1pPr algn="ctr">
              <a:spcBef>
                <a:spcPct val="0"/>
              </a:spcBef>
              <a:buNone/>
              <a:defRPr sz="3200" b="1">
                <a:solidFill>
                  <a:schemeClr val="bg1"/>
                </a:solidFill>
                <a:latin typeface="华文细黑" panose="02010600040101010101" pitchFamily="2" charset="-122"/>
                <a:ea typeface="华文细黑" panose="02010600040101010101" pitchFamily="2" charset="-122"/>
                <a:cs typeface="+mj-cs"/>
              </a:defRPr>
            </a:lvl1pPr>
          </a:lstStyle>
          <a:p>
            <a:r>
              <a:rPr lang="en-US" altLang="zh-CN" dirty="0"/>
              <a:t>1.3 </a:t>
            </a:r>
            <a:r>
              <a:rPr lang="zh-CN" altLang="en-US" dirty="0"/>
              <a:t>软件可靠性工程进展：发展历程</a:t>
            </a:r>
          </a:p>
        </p:txBody>
      </p:sp>
      <p:sp>
        <p:nvSpPr>
          <p:cNvPr id="18435" name="Rectangle 4"/>
          <p:cNvSpPr>
            <a:spLocks noChangeArrowheads="1"/>
          </p:cNvSpPr>
          <p:nvPr/>
        </p:nvSpPr>
        <p:spPr bwMode="auto">
          <a:xfrm>
            <a:off x="2566988" y="1412876"/>
            <a:ext cx="7777162" cy="409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ts val="1200"/>
              </a:spcBef>
            </a:pPr>
            <a:r>
              <a:rPr lang="en-US" altLang="zh-CN" sz="2400">
                <a:latin typeface="黑体" pitchFamily="49" charset="-122"/>
                <a:ea typeface="黑体" pitchFamily="49" charset="-122"/>
              </a:rPr>
              <a:t>4</a:t>
            </a:r>
            <a:r>
              <a:rPr lang="zh-CN" altLang="en-US" sz="2400">
                <a:latin typeface="黑体" pitchFamily="49" charset="-122"/>
                <a:ea typeface="黑体" pitchFamily="49" charset="-122"/>
              </a:rPr>
              <a:t>、</a:t>
            </a:r>
            <a:r>
              <a:rPr lang="en-US" altLang="zh-CN" sz="2400">
                <a:latin typeface="黑体" pitchFamily="49" charset="-122"/>
                <a:ea typeface="黑体" pitchFamily="49" charset="-122"/>
              </a:rPr>
              <a:t>20 </a:t>
            </a:r>
            <a:r>
              <a:rPr lang="zh-CN" altLang="en-US" sz="2400">
                <a:latin typeface="黑体" pitchFamily="49" charset="-122"/>
                <a:ea typeface="黑体" pitchFamily="49" charset="-122"/>
              </a:rPr>
              <a:t>世纪 </a:t>
            </a:r>
            <a:r>
              <a:rPr lang="en-US" altLang="zh-CN" sz="2400">
                <a:latin typeface="黑体" pitchFamily="49" charset="-122"/>
                <a:ea typeface="黑体" pitchFamily="49" charset="-122"/>
              </a:rPr>
              <a:t>90 </a:t>
            </a:r>
            <a:r>
              <a:rPr lang="zh-CN" altLang="en-US" sz="2400">
                <a:latin typeface="黑体" pitchFamily="49" charset="-122"/>
                <a:ea typeface="黑体" pitchFamily="49" charset="-122"/>
              </a:rPr>
              <a:t>年代以来，软件可靠性工程的研究和实践最终跳出了模型论战，在软件可靠性设计、测试、分析评估、预计预测等方面进行了比较系统的研究和比较广泛的实践，取得了显著成效。</a:t>
            </a:r>
          </a:p>
          <a:p>
            <a:pPr>
              <a:spcBef>
                <a:spcPts val="1200"/>
              </a:spcBef>
            </a:pPr>
            <a:r>
              <a:rPr lang="en-US" altLang="zh-CN" sz="2400">
                <a:latin typeface="黑体" pitchFamily="49" charset="-122"/>
                <a:ea typeface="黑体" pitchFamily="49" charset="-122"/>
              </a:rPr>
              <a:t>5</a:t>
            </a:r>
            <a:r>
              <a:rPr lang="zh-CN" altLang="en-US" sz="2400">
                <a:latin typeface="黑体" pitchFamily="49" charset="-122"/>
                <a:ea typeface="黑体" pitchFamily="49" charset="-122"/>
              </a:rPr>
              <a:t>、以</a:t>
            </a:r>
            <a:r>
              <a:rPr lang="en-US" altLang="zh-CN" sz="2400">
                <a:latin typeface="黑体" pitchFamily="49" charset="-122"/>
                <a:ea typeface="黑体" pitchFamily="49" charset="-122"/>
              </a:rPr>
              <a:t>1992</a:t>
            </a:r>
            <a:r>
              <a:rPr lang="zh-CN" altLang="en-US" sz="2400">
                <a:latin typeface="黑体" pitchFamily="49" charset="-122"/>
                <a:ea typeface="黑体" pitchFamily="49" charset="-122"/>
              </a:rPr>
              <a:t>年</a:t>
            </a:r>
            <a:r>
              <a:rPr lang="en-US" altLang="zh-CN" sz="2400">
                <a:latin typeface="黑体" pitchFamily="49" charset="-122"/>
                <a:ea typeface="黑体" pitchFamily="49" charset="-122"/>
              </a:rPr>
              <a:t>AT&amp;T Bell </a:t>
            </a:r>
            <a:r>
              <a:rPr lang="zh-CN" altLang="en-US" sz="2400">
                <a:latin typeface="黑体" pitchFamily="49" charset="-122"/>
                <a:ea typeface="黑体" pitchFamily="49" charset="-122"/>
              </a:rPr>
              <a:t>实验室定义的最佳软件可靠性工程大纲为标志，开启了软件可靠性工程管理之先河，从体系上进一步完善了软件可靠性工程体系。</a:t>
            </a:r>
          </a:p>
          <a:p>
            <a:pPr>
              <a:spcBef>
                <a:spcPts val="1200"/>
              </a:spcBef>
            </a:pPr>
            <a:r>
              <a:rPr lang="en-US" altLang="zh-CN" sz="2400">
                <a:latin typeface="黑体" pitchFamily="49" charset="-122"/>
                <a:ea typeface="黑体" pitchFamily="49" charset="-122"/>
              </a:rPr>
              <a:t>6</a:t>
            </a:r>
            <a:r>
              <a:rPr lang="zh-CN" altLang="en-US" sz="2400">
                <a:latin typeface="黑体" pitchFamily="49" charset="-122"/>
                <a:ea typeface="黑体" pitchFamily="49" charset="-122"/>
              </a:rPr>
              <a:t>、目前， 软件可靠性工程的发展着重于技术体系、 标准规范的建立，着重于理论和方法的应用，着重于各类工具的开发与应用，正在取得工程上的突破与进展。</a:t>
            </a:r>
          </a:p>
        </p:txBody>
      </p:sp>
    </p:spTree>
    <p:extLst>
      <p:ext uri="{BB962C8B-B14F-4D97-AF65-F5344CB8AC3E}">
        <p14:creationId xmlns:p14="http://schemas.microsoft.com/office/powerpoint/2010/main" val="30948160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ChangeArrowheads="1"/>
          </p:cNvSpPr>
          <p:nvPr/>
        </p:nvSpPr>
        <p:spPr bwMode="auto">
          <a:xfrm>
            <a:off x="1998664" y="1341245"/>
            <a:ext cx="8207375" cy="5062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ts val="1200"/>
              </a:spcBef>
            </a:pPr>
            <a:r>
              <a:rPr lang="en-US" altLang="zh-CN" sz="2400" dirty="0">
                <a:latin typeface="黑体" pitchFamily="49" charset="-122"/>
                <a:ea typeface="黑体" pitchFamily="49" charset="-122"/>
              </a:rPr>
              <a:t>    </a:t>
            </a:r>
            <a:r>
              <a:rPr lang="zh-CN" altLang="en-US" sz="2400" dirty="0">
                <a:latin typeface="黑体" pitchFamily="49" charset="-122"/>
                <a:ea typeface="黑体" pitchFamily="49" charset="-122"/>
              </a:rPr>
              <a:t>目前，各种软件可靠性模型相继推出并得到不断改进和优化</a:t>
            </a:r>
            <a:r>
              <a:rPr lang="en-US" altLang="zh-CN" sz="2400" dirty="0">
                <a:latin typeface="黑体" pitchFamily="49" charset="-122"/>
                <a:ea typeface="黑体" pitchFamily="49" charset="-122"/>
              </a:rPr>
              <a:t>:</a:t>
            </a:r>
          </a:p>
          <a:p>
            <a:pPr marL="742950" lvl="1" indent="-285750">
              <a:spcBef>
                <a:spcPts val="600"/>
              </a:spcBef>
              <a:buFont typeface="Wingdings" pitchFamily="2" charset="2"/>
              <a:buChar char="p"/>
            </a:pPr>
            <a:r>
              <a:rPr lang="zh-CN" altLang="en-US" sz="2400">
                <a:latin typeface="黑体" pitchFamily="49" charset="-122"/>
                <a:ea typeface="黑体" pitchFamily="49" charset="-122"/>
              </a:rPr>
              <a:t> 模型验证</a:t>
            </a:r>
            <a:endParaRPr lang="en-US" altLang="zh-CN" sz="2400" dirty="0">
              <a:latin typeface="黑体" pitchFamily="49" charset="-122"/>
              <a:ea typeface="黑体" pitchFamily="49" charset="-122"/>
            </a:endParaRPr>
          </a:p>
          <a:p>
            <a:pPr marL="742950" lvl="1" indent="-285750">
              <a:spcBef>
                <a:spcPts val="600"/>
              </a:spcBef>
              <a:buFont typeface="Wingdings" pitchFamily="2" charset="2"/>
              <a:buChar char="p"/>
            </a:pPr>
            <a:r>
              <a:rPr lang="en-US" altLang="zh-CN" sz="2400" dirty="0">
                <a:latin typeface="黑体" pitchFamily="49" charset="-122"/>
                <a:ea typeface="黑体" pitchFamily="49" charset="-122"/>
              </a:rPr>
              <a:t> </a:t>
            </a:r>
            <a:r>
              <a:rPr lang="zh-CN" altLang="en-US" sz="2400" dirty="0">
                <a:latin typeface="黑体" pitchFamily="49" charset="-122"/>
                <a:ea typeface="黑体" pitchFamily="49" charset="-122"/>
              </a:rPr>
              <a:t>软件可靠性设计与测试技术</a:t>
            </a:r>
            <a:endParaRPr lang="en-US" altLang="zh-CN" sz="2400" dirty="0">
              <a:latin typeface="黑体" pitchFamily="49" charset="-122"/>
              <a:ea typeface="黑体" pitchFamily="49" charset="-122"/>
            </a:endParaRPr>
          </a:p>
          <a:p>
            <a:pPr marL="742950" lvl="1" indent="-285750">
              <a:spcBef>
                <a:spcPts val="600"/>
              </a:spcBef>
              <a:buFont typeface="Wingdings" pitchFamily="2" charset="2"/>
              <a:buChar char="p"/>
            </a:pPr>
            <a:r>
              <a:rPr lang="en-US" altLang="zh-CN" sz="2400" dirty="0">
                <a:latin typeface="黑体" pitchFamily="49" charset="-122"/>
                <a:ea typeface="黑体" pitchFamily="49" charset="-122"/>
              </a:rPr>
              <a:t> </a:t>
            </a:r>
            <a:r>
              <a:rPr lang="zh-CN" altLang="en-US" sz="2400" dirty="0">
                <a:latin typeface="黑体" pitchFamily="49" charset="-122"/>
                <a:ea typeface="黑体" pitchFamily="49" charset="-122"/>
              </a:rPr>
              <a:t>软件可靠性分析、评估方法</a:t>
            </a:r>
            <a:endParaRPr lang="en-US" altLang="zh-CN" sz="2400" dirty="0">
              <a:latin typeface="黑体" pitchFamily="49" charset="-122"/>
              <a:ea typeface="黑体" pitchFamily="49" charset="-122"/>
            </a:endParaRPr>
          </a:p>
          <a:p>
            <a:pPr marL="742950" lvl="1" indent="-285750">
              <a:spcBef>
                <a:spcPts val="600"/>
              </a:spcBef>
              <a:buFont typeface="Wingdings" pitchFamily="2" charset="2"/>
              <a:buChar char="p"/>
            </a:pPr>
            <a:r>
              <a:rPr lang="en-US" altLang="zh-CN" sz="2400" dirty="0">
                <a:latin typeface="黑体" pitchFamily="49" charset="-122"/>
                <a:ea typeface="黑体" pitchFamily="49" charset="-122"/>
              </a:rPr>
              <a:t> </a:t>
            </a:r>
            <a:r>
              <a:rPr lang="zh-CN" altLang="en-US" sz="2400" dirty="0">
                <a:latin typeface="黑体" pitchFamily="49" charset="-122"/>
                <a:ea typeface="黑体" pitchFamily="49" charset="-122"/>
              </a:rPr>
              <a:t>软件可靠性工程管理技术</a:t>
            </a:r>
            <a:endParaRPr lang="en-US" altLang="zh-CN" sz="2400" dirty="0">
              <a:latin typeface="黑体" pitchFamily="49" charset="-122"/>
              <a:ea typeface="黑体" pitchFamily="49" charset="-122"/>
            </a:endParaRPr>
          </a:p>
          <a:p>
            <a:pPr marL="742950" lvl="1" indent="-285750">
              <a:spcBef>
                <a:spcPts val="600"/>
              </a:spcBef>
              <a:buFont typeface="Wingdings" pitchFamily="2" charset="2"/>
              <a:buChar char="p"/>
            </a:pPr>
            <a:r>
              <a:rPr lang="zh-CN" altLang="en-US" sz="2400" dirty="0">
                <a:latin typeface="黑体" pitchFamily="49" charset="-122"/>
                <a:ea typeface="黑体" pitchFamily="49" charset="-122"/>
              </a:rPr>
              <a:t> 软件可靠性标准</a:t>
            </a:r>
            <a:endParaRPr lang="en-US" altLang="zh-CN" sz="2400" dirty="0">
              <a:latin typeface="黑体" pitchFamily="49" charset="-122"/>
              <a:ea typeface="黑体" pitchFamily="49" charset="-122"/>
            </a:endParaRPr>
          </a:p>
          <a:p>
            <a:pPr>
              <a:spcBef>
                <a:spcPts val="600"/>
              </a:spcBef>
            </a:pPr>
            <a:r>
              <a:rPr lang="zh-CN" altLang="en-US" sz="2400" dirty="0">
                <a:latin typeface="黑体" pitchFamily="49" charset="-122"/>
                <a:ea typeface="黑体" pitchFamily="49" charset="-122"/>
              </a:rPr>
              <a:t>    软件可靠性工程的发展是硬件可靠性工程发展的必然结果，是系统可靠性工程发展的历史要求，是软件工程发展的的必然产物，其发展是渐进式的。</a:t>
            </a:r>
            <a:endParaRPr lang="en-US" altLang="zh-CN" sz="2400" dirty="0">
              <a:latin typeface="黑体" pitchFamily="49" charset="-122"/>
              <a:ea typeface="黑体" pitchFamily="49" charset="-122"/>
            </a:endParaRPr>
          </a:p>
          <a:p>
            <a:pPr>
              <a:spcBef>
                <a:spcPts val="600"/>
              </a:spcBef>
            </a:pPr>
            <a:r>
              <a:rPr lang="en-US" altLang="zh-CN" sz="2400" dirty="0">
                <a:latin typeface="黑体" pitchFamily="49" charset="-122"/>
                <a:ea typeface="黑体" pitchFamily="49" charset="-122"/>
              </a:rPr>
              <a:t>    </a:t>
            </a:r>
            <a:r>
              <a:rPr lang="zh-CN" altLang="en-US" sz="2400" dirty="0">
                <a:latin typeface="黑体" pitchFamily="49" charset="-122"/>
                <a:ea typeface="黑体" pitchFamily="49" charset="-122"/>
              </a:rPr>
              <a:t>软件可靠性工程根植于软件工程和硬件可靠性工程，经历了一个漫长的发展过程。</a:t>
            </a:r>
          </a:p>
        </p:txBody>
      </p:sp>
      <p:sp>
        <p:nvSpPr>
          <p:cNvPr id="19459" name="Text Box 4"/>
          <p:cNvSpPr txBox="1">
            <a:spLocks noChangeArrowheads="1"/>
          </p:cNvSpPr>
          <p:nvPr/>
        </p:nvSpPr>
        <p:spPr bwMode="auto">
          <a:xfrm>
            <a:off x="1917700" y="423864"/>
            <a:ext cx="8642350" cy="584775"/>
          </a:xfrm>
          <a:prstGeom prst="rect">
            <a:avLst/>
          </a:prstGeom>
          <a:solidFill>
            <a:schemeClr val="accent1"/>
          </a:solidFill>
          <a:extLst>
            <a:ext uri="{91240B29-F687-4F45-9708-019B960494DF}">
              <a14:hiddenLine xmlns:a14="http://schemas.microsoft.com/office/drawing/2010/main" w="9525">
                <a:solidFill>
                  <a:schemeClr val="tx1"/>
                </a:solidFill>
                <a:miter lim="800000"/>
                <a:headEnd/>
                <a:tailEnd/>
              </a14:hiddenLine>
            </a:ext>
          </a:extLst>
        </p:spPr>
        <p:txBody>
          <a:bodyPr vert="horz" lIns="91440" tIns="45720" rIns="91440" bIns="45720" rtlCol="0" anchor="ctr">
            <a:noAutofit/>
          </a:bodyPr>
          <a:lstStyle>
            <a:defPPr>
              <a:defRPr lang="zh-CN"/>
            </a:defPPr>
            <a:lvl1pPr algn="ctr">
              <a:spcBef>
                <a:spcPct val="0"/>
              </a:spcBef>
              <a:buNone/>
              <a:defRPr sz="3200" b="1">
                <a:solidFill>
                  <a:schemeClr val="bg1"/>
                </a:solidFill>
                <a:latin typeface="华文细黑" panose="02010600040101010101" pitchFamily="2" charset="-122"/>
                <a:ea typeface="华文细黑" panose="02010600040101010101" pitchFamily="2" charset="-122"/>
                <a:cs typeface="+mj-cs"/>
              </a:defRPr>
            </a:lvl1pPr>
          </a:lstStyle>
          <a:p>
            <a:r>
              <a:rPr lang="en-US" altLang="zh-CN"/>
              <a:t>1.3 </a:t>
            </a:r>
            <a:r>
              <a:rPr lang="zh-CN" altLang="en-US"/>
              <a:t>软件可靠性工程进展：发展现状</a:t>
            </a:r>
          </a:p>
        </p:txBody>
      </p:sp>
    </p:spTree>
    <p:extLst>
      <p:ext uri="{BB962C8B-B14F-4D97-AF65-F5344CB8AC3E}">
        <p14:creationId xmlns:p14="http://schemas.microsoft.com/office/powerpoint/2010/main" val="19631743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3"/>
          <p:cNvSpPr txBox="1">
            <a:spLocks noChangeArrowheads="1"/>
          </p:cNvSpPr>
          <p:nvPr/>
        </p:nvSpPr>
        <p:spPr bwMode="auto">
          <a:xfrm>
            <a:off x="1917700" y="423864"/>
            <a:ext cx="8642350" cy="584775"/>
          </a:xfrm>
          <a:prstGeom prst="rect">
            <a:avLst/>
          </a:prstGeom>
          <a:solidFill>
            <a:schemeClr val="accent1"/>
          </a:solidFill>
          <a:extLst>
            <a:ext uri="{91240B29-F687-4F45-9708-019B960494DF}">
              <a14:hiddenLine xmlns:a14="http://schemas.microsoft.com/office/drawing/2010/main" w="9525">
                <a:solidFill>
                  <a:schemeClr val="tx1"/>
                </a:solidFill>
                <a:miter lim="800000"/>
                <a:headEnd/>
                <a:tailEnd/>
              </a14:hiddenLine>
            </a:ext>
          </a:extLst>
        </p:spPr>
        <p:txBody>
          <a:bodyPr vert="horz" lIns="91440" tIns="45720" rIns="91440" bIns="45720" rtlCol="0" anchor="ctr">
            <a:noAutofit/>
          </a:bodyPr>
          <a:lstStyle>
            <a:defPPr>
              <a:defRPr lang="zh-CN"/>
            </a:defPPr>
            <a:lvl1pPr algn="ctr">
              <a:spcBef>
                <a:spcPct val="0"/>
              </a:spcBef>
              <a:buNone/>
              <a:defRPr sz="3200" b="1">
                <a:solidFill>
                  <a:schemeClr val="bg1"/>
                </a:solidFill>
                <a:latin typeface="华文细黑" panose="02010600040101010101" pitchFamily="2" charset="-122"/>
                <a:ea typeface="华文细黑" panose="02010600040101010101" pitchFamily="2" charset="-122"/>
                <a:cs typeface="+mj-cs"/>
              </a:defRPr>
            </a:lvl1pPr>
          </a:lstStyle>
          <a:p>
            <a:r>
              <a:rPr lang="en-US" altLang="zh-CN"/>
              <a:t>1.3 </a:t>
            </a:r>
            <a:r>
              <a:rPr lang="zh-CN" altLang="en-US"/>
              <a:t>软件可靠性工程进展：技术进展</a:t>
            </a:r>
          </a:p>
        </p:txBody>
      </p:sp>
      <p:sp>
        <p:nvSpPr>
          <p:cNvPr id="21508" name="Rectangle 4"/>
          <p:cNvSpPr>
            <a:spLocks noChangeArrowheads="1"/>
          </p:cNvSpPr>
          <p:nvPr/>
        </p:nvSpPr>
        <p:spPr bwMode="auto">
          <a:xfrm>
            <a:off x="1992313" y="1196976"/>
            <a:ext cx="8424862" cy="554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defRPr/>
            </a:pPr>
            <a:r>
              <a:rPr lang="en-US" altLang="zh-CN" sz="2400" b="1" dirty="0">
                <a:latin typeface="黑体" panose="02010609060101010101" pitchFamily="49" charset="-122"/>
                <a:ea typeface="黑体" panose="02010609060101010101" pitchFamily="49" charset="-122"/>
              </a:rPr>
              <a:t>1</a:t>
            </a:r>
            <a:r>
              <a:rPr lang="zh-CN" altLang="en-US" sz="2400" b="1" dirty="0">
                <a:latin typeface="黑体" panose="02010609060101010101" pitchFamily="49" charset="-122"/>
                <a:ea typeface="黑体" panose="02010609060101010101" pitchFamily="49" charset="-122"/>
              </a:rPr>
              <a:t>、软件可靠性模型</a:t>
            </a:r>
            <a:endParaRPr lang="en-US" altLang="zh-CN" sz="2400" b="1" dirty="0">
              <a:latin typeface="黑体" panose="02010609060101010101" pitchFamily="49" charset="-122"/>
              <a:ea typeface="黑体" panose="02010609060101010101" pitchFamily="49" charset="-122"/>
            </a:endParaRPr>
          </a:p>
          <a:p>
            <a:pPr marL="342900" indent="-342900">
              <a:spcBef>
                <a:spcPct val="50000"/>
              </a:spcBef>
              <a:buFont typeface="Wingdings" panose="05000000000000000000" pitchFamily="2" charset="2"/>
              <a:buChar char="p"/>
              <a:defRPr/>
            </a:pPr>
            <a:r>
              <a:rPr lang="zh-CN" altLang="en-US" sz="2200" dirty="0">
                <a:latin typeface="黑体" panose="02010609060101010101" pitchFamily="49" charset="-122"/>
                <a:ea typeface="黑体" panose="02010609060101010101" pitchFamily="49" charset="-122"/>
              </a:rPr>
              <a:t>假设验证</a:t>
            </a:r>
            <a:r>
              <a:rPr lang="en-US" altLang="zh-CN" sz="2200" dirty="0">
                <a:latin typeface="黑体" panose="02010609060101010101" pitchFamily="49" charset="-122"/>
                <a:ea typeface="黑体" panose="02010609060101010101" pitchFamily="49" charset="-122"/>
              </a:rPr>
              <a:t>— </a:t>
            </a:r>
            <a:r>
              <a:rPr lang="zh-CN" altLang="en-US" sz="2200" dirty="0">
                <a:latin typeface="黑体" panose="02010609060101010101" pitchFamily="49" charset="-122"/>
                <a:ea typeface="黑体" panose="02010609060101010101" pitchFamily="49" charset="-122"/>
              </a:rPr>
              <a:t>用以描述软件过程、运行剖面、错误分布、测试策略等的假设大多以经验为基础，其正确性、合理性等难以得到有效验证，对现有模型中使用的典型假设进行验证，确定能够进行测试的假设是软件可靠性模型开发的关键和主要方向之一；</a:t>
            </a:r>
            <a:endParaRPr lang="en-US" altLang="zh-CN" sz="2200" dirty="0">
              <a:latin typeface="黑体" panose="02010609060101010101" pitchFamily="49" charset="-122"/>
              <a:ea typeface="黑体" panose="02010609060101010101" pitchFamily="49" charset="-122"/>
            </a:endParaRPr>
          </a:p>
          <a:p>
            <a:pPr marL="342900" indent="-342900">
              <a:spcBef>
                <a:spcPct val="50000"/>
              </a:spcBef>
              <a:buFont typeface="Wingdings" panose="05000000000000000000" pitchFamily="2" charset="2"/>
              <a:buChar char="p"/>
              <a:defRPr/>
            </a:pPr>
            <a:r>
              <a:rPr lang="zh-CN" altLang="en-US" sz="2200" dirty="0">
                <a:latin typeface="黑体" panose="02010609060101010101" pitchFamily="49" charset="-122"/>
                <a:ea typeface="黑体" panose="02010609060101010101" pitchFamily="49" charset="-122"/>
              </a:rPr>
              <a:t>软件测度</a:t>
            </a:r>
            <a:r>
              <a:rPr lang="en-US" altLang="zh-CN" sz="2200" dirty="0">
                <a:latin typeface="黑体" panose="02010609060101010101" pitchFamily="49" charset="-122"/>
                <a:ea typeface="黑体" panose="02010609060101010101" pitchFamily="49" charset="-122"/>
              </a:rPr>
              <a:t>—</a:t>
            </a:r>
            <a:r>
              <a:rPr lang="zh-CN" altLang="en-US" sz="2200" dirty="0">
                <a:latin typeface="黑体" panose="02010609060101010101" pitchFamily="49" charset="-122"/>
                <a:ea typeface="黑体" panose="02010609060101010101" pitchFamily="49" charset="-122"/>
              </a:rPr>
              <a:t>为了提高软件可靠性模型的准确性，应尽可能多、尽可能准确地描述软件的开发过程、设计评审、软件测试、运行剖面等测度，简化模型的数学表示及其应用；</a:t>
            </a:r>
            <a:endParaRPr lang="en-US" altLang="zh-CN" sz="2200" dirty="0">
              <a:latin typeface="黑体" panose="02010609060101010101" pitchFamily="49" charset="-122"/>
              <a:ea typeface="黑体" panose="02010609060101010101" pitchFamily="49" charset="-122"/>
            </a:endParaRPr>
          </a:p>
          <a:p>
            <a:pPr marL="342900" lvl="2" indent="-342900">
              <a:spcBef>
                <a:spcPct val="50000"/>
              </a:spcBef>
              <a:buFont typeface="Wingdings" panose="05000000000000000000" pitchFamily="2" charset="2"/>
              <a:buChar char="p"/>
              <a:defRPr/>
            </a:pPr>
            <a:r>
              <a:rPr lang="zh-CN" altLang="en-US" sz="2200" dirty="0">
                <a:latin typeface="黑体" panose="02010609060101010101" pitchFamily="49" charset="-122"/>
                <a:ea typeface="黑体" panose="02010609060101010101" pitchFamily="49" charset="-122"/>
              </a:rPr>
              <a:t>决策理论</a:t>
            </a:r>
            <a:r>
              <a:rPr lang="en-US" altLang="zh-CN" sz="2200" dirty="0">
                <a:latin typeface="黑体" panose="02010609060101010101" pitchFamily="49" charset="-122"/>
                <a:ea typeface="黑体" panose="02010609060101010101" pitchFamily="49" charset="-122"/>
              </a:rPr>
              <a:t>—</a:t>
            </a:r>
            <a:r>
              <a:rPr lang="zh-CN" altLang="en-US" sz="2200" dirty="0">
                <a:latin typeface="黑体" panose="02010609060101010101" pitchFamily="49" charset="-122"/>
                <a:ea typeface="黑体" panose="02010609060101010101" pitchFamily="49" charset="-122"/>
              </a:rPr>
              <a:t>为软件可靠性模型定义合适的可使用性函数，设定合理的成本函数，使先验分布准确地反映不同的事实分布，保证估计的准确性；</a:t>
            </a:r>
            <a:endParaRPr lang="en-US" altLang="zh-CN" sz="2200" dirty="0">
              <a:latin typeface="黑体" panose="02010609060101010101" pitchFamily="49" charset="-122"/>
              <a:ea typeface="黑体" panose="02010609060101010101" pitchFamily="49" charset="-122"/>
            </a:endParaRPr>
          </a:p>
          <a:p>
            <a:pPr marL="342900" lvl="2" indent="-342900">
              <a:spcBef>
                <a:spcPct val="50000"/>
              </a:spcBef>
              <a:buFont typeface="Wingdings" panose="05000000000000000000" pitchFamily="2" charset="2"/>
              <a:buChar char="p"/>
              <a:defRPr/>
            </a:pPr>
            <a:r>
              <a:rPr lang="zh-CN" altLang="en-US" sz="2200" dirty="0">
                <a:latin typeface="黑体" panose="02010609060101010101" pitchFamily="49" charset="-122"/>
                <a:ea typeface="黑体" panose="02010609060101010101" pitchFamily="49" charset="-122"/>
              </a:rPr>
              <a:t>模型统一</a:t>
            </a:r>
            <a:r>
              <a:rPr lang="en-US" altLang="zh-CN" sz="2200" dirty="0">
                <a:latin typeface="黑体" panose="02010609060101010101" pitchFamily="49" charset="-122"/>
                <a:ea typeface="黑体" panose="02010609060101010101" pitchFamily="49" charset="-122"/>
              </a:rPr>
              <a:t>—</a:t>
            </a:r>
            <a:r>
              <a:rPr lang="zh-CN" altLang="en-US" sz="2200" dirty="0">
                <a:latin typeface="黑体" panose="02010609060101010101" pitchFamily="49" charset="-122"/>
                <a:ea typeface="黑体" panose="02010609060101010101" pitchFamily="49" charset="-122"/>
              </a:rPr>
              <a:t>从软件可靠性模型所涉及的范围、结构、应用等建立一个统一的框架，实现模型统一，解决现有模型各自为政的混乱状态。</a:t>
            </a:r>
          </a:p>
        </p:txBody>
      </p:sp>
    </p:spTree>
    <p:extLst>
      <p:ext uri="{BB962C8B-B14F-4D97-AF65-F5344CB8AC3E}">
        <p14:creationId xmlns:p14="http://schemas.microsoft.com/office/powerpoint/2010/main" val="12516523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3"/>
          <p:cNvSpPr txBox="1">
            <a:spLocks noChangeArrowheads="1"/>
          </p:cNvSpPr>
          <p:nvPr/>
        </p:nvSpPr>
        <p:spPr bwMode="auto">
          <a:xfrm>
            <a:off x="1917700" y="423864"/>
            <a:ext cx="8642350" cy="584775"/>
          </a:xfrm>
          <a:prstGeom prst="rect">
            <a:avLst/>
          </a:prstGeom>
          <a:solidFill>
            <a:schemeClr val="accent1"/>
          </a:solidFill>
          <a:extLst>
            <a:ext uri="{91240B29-F687-4F45-9708-019B960494DF}">
              <a14:hiddenLine xmlns:a14="http://schemas.microsoft.com/office/drawing/2010/main" w="9525">
                <a:solidFill>
                  <a:schemeClr val="tx1"/>
                </a:solidFill>
                <a:miter lim="800000"/>
                <a:headEnd/>
                <a:tailEnd/>
              </a14:hiddenLine>
            </a:ext>
          </a:extLst>
        </p:spPr>
        <p:txBody>
          <a:bodyPr vert="horz" lIns="91440" tIns="45720" rIns="91440" bIns="45720" rtlCol="0" anchor="ctr">
            <a:noAutofit/>
          </a:bodyPr>
          <a:lstStyle>
            <a:defPPr>
              <a:defRPr lang="zh-CN"/>
            </a:defPPr>
            <a:lvl1pPr algn="ctr">
              <a:spcBef>
                <a:spcPct val="0"/>
              </a:spcBef>
              <a:buNone/>
              <a:defRPr sz="3200" b="1">
                <a:solidFill>
                  <a:schemeClr val="bg1"/>
                </a:solidFill>
                <a:latin typeface="华文细黑" panose="02010600040101010101" pitchFamily="2" charset="-122"/>
                <a:ea typeface="华文细黑" panose="02010600040101010101" pitchFamily="2" charset="-122"/>
                <a:cs typeface="+mj-cs"/>
              </a:defRPr>
            </a:lvl1pPr>
          </a:lstStyle>
          <a:p>
            <a:r>
              <a:rPr lang="en-US" altLang="zh-CN" dirty="0"/>
              <a:t>1.3 </a:t>
            </a:r>
            <a:r>
              <a:rPr lang="zh-CN" altLang="en-US" dirty="0"/>
              <a:t>软件可靠性工程进展：技术进展</a:t>
            </a:r>
          </a:p>
        </p:txBody>
      </p:sp>
      <p:sp>
        <p:nvSpPr>
          <p:cNvPr id="21507" name="Rectangle 4"/>
          <p:cNvSpPr>
            <a:spLocks noChangeArrowheads="1"/>
          </p:cNvSpPr>
          <p:nvPr/>
        </p:nvSpPr>
        <p:spPr bwMode="auto">
          <a:xfrm>
            <a:off x="1908175" y="1341438"/>
            <a:ext cx="8675688" cy="4462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sz="2400" b="1">
                <a:ea typeface="华文仿宋" pitchFamily="2" charset="-122"/>
              </a:rPr>
              <a:t> </a:t>
            </a:r>
            <a:r>
              <a:rPr lang="en-US" altLang="zh-CN" sz="2400" b="1">
                <a:latin typeface="黑体" pitchFamily="49" charset="-122"/>
                <a:ea typeface="黑体" pitchFamily="49" charset="-122"/>
              </a:rPr>
              <a:t>2</a:t>
            </a:r>
            <a:r>
              <a:rPr lang="zh-CN" altLang="en-US" sz="2400" b="1">
                <a:latin typeface="黑体" pitchFamily="49" charset="-122"/>
                <a:ea typeface="黑体" pitchFamily="49" charset="-122"/>
              </a:rPr>
              <a:t>、软件可靠性设计</a:t>
            </a:r>
            <a:endParaRPr lang="en-US" altLang="zh-CN" sz="2400" b="1">
              <a:latin typeface="黑体" pitchFamily="49" charset="-122"/>
              <a:ea typeface="黑体" pitchFamily="49" charset="-122"/>
            </a:endParaRPr>
          </a:p>
          <a:p>
            <a:pPr>
              <a:spcBef>
                <a:spcPts val="1200"/>
              </a:spcBef>
            </a:pPr>
            <a:r>
              <a:rPr lang="en-US" altLang="zh-CN" sz="2200">
                <a:latin typeface="黑体" pitchFamily="49" charset="-122"/>
                <a:ea typeface="黑体" pitchFamily="49" charset="-122"/>
              </a:rPr>
              <a:t>    </a:t>
            </a:r>
            <a:r>
              <a:rPr lang="zh-CN" altLang="en-US" sz="2200">
                <a:latin typeface="黑体" pitchFamily="49" charset="-122"/>
                <a:ea typeface="黑体" pitchFamily="49" charset="-122"/>
              </a:rPr>
              <a:t>避错设计是软件可靠性设计的基本方法，软件工程与软件开发技术的飞速发展与成功应用，为避错设计奠定了坚实的基础。但避错设计只能确保一定的软件可靠性水平，通常达到 </a:t>
            </a:r>
            <a:r>
              <a:rPr lang="zh-CN" altLang="zh-CN" sz="2200">
                <a:latin typeface="黑体" pitchFamily="49" charset="-122"/>
                <a:ea typeface="黑体" pitchFamily="49" charset="-122"/>
              </a:rPr>
              <a:t>λ</a:t>
            </a:r>
            <a:r>
              <a:rPr lang="en-US" altLang="zh-CN" sz="2200">
                <a:latin typeface="黑体" pitchFamily="49" charset="-122"/>
                <a:ea typeface="黑体" pitchFamily="49" charset="-122"/>
              </a:rPr>
              <a:t>=10</a:t>
            </a:r>
            <a:r>
              <a:rPr lang="en-US" altLang="zh-CN" sz="2200" baseline="30000">
                <a:latin typeface="黑体" pitchFamily="49" charset="-122"/>
                <a:ea typeface="黑体" pitchFamily="49" charset="-122"/>
              </a:rPr>
              <a:t>-3</a:t>
            </a:r>
            <a:r>
              <a:rPr lang="en-US" altLang="zh-CN" sz="2200">
                <a:latin typeface="黑体" pitchFamily="49" charset="-122"/>
                <a:ea typeface="黑体" pitchFamily="49" charset="-122"/>
              </a:rPr>
              <a:t> </a:t>
            </a:r>
            <a:r>
              <a:rPr lang="zh-CN" altLang="en-US" sz="2200">
                <a:latin typeface="黑体" pitchFamily="49" charset="-122"/>
                <a:ea typeface="黑体" pitchFamily="49" charset="-122"/>
              </a:rPr>
              <a:t>数量级，如果要进一步提高软件可靠性，则必须在严格遵循软件工程原理的基础上，采用查错设计、纠错设计、容错设计等技术和方法。但在这些领域内，目前尚存大量需要研究和解决的问题。</a:t>
            </a:r>
          </a:p>
          <a:p>
            <a:pPr>
              <a:spcBef>
                <a:spcPct val="50000"/>
              </a:spcBef>
            </a:pPr>
            <a:r>
              <a:rPr lang="en-US" altLang="zh-CN" sz="2400" b="1">
                <a:latin typeface="黑体" pitchFamily="49" charset="-122"/>
                <a:ea typeface="黑体" pitchFamily="49" charset="-122"/>
              </a:rPr>
              <a:t>3</a:t>
            </a:r>
            <a:r>
              <a:rPr lang="zh-CN" altLang="en-US" sz="2400" b="1">
                <a:latin typeface="黑体" pitchFamily="49" charset="-122"/>
                <a:ea typeface="黑体" pitchFamily="49" charset="-122"/>
              </a:rPr>
              <a:t>、软件可靠性测试</a:t>
            </a:r>
            <a:endParaRPr lang="en-US" altLang="zh-CN" sz="2400" b="1">
              <a:latin typeface="黑体" pitchFamily="49" charset="-122"/>
              <a:ea typeface="黑体" pitchFamily="49" charset="-122"/>
            </a:endParaRPr>
          </a:p>
          <a:p>
            <a:pPr>
              <a:spcBef>
                <a:spcPts val="1200"/>
              </a:spcBef>
            </a:pPr>
            <a:r>
              <a:rPr lang="en-US" altLang="zh-CN" sz="2400">
                <a:latin typeface="黑体" pitchFamily="49" charset="-122"/>
                <a:ea typeface="黑体" pitchFamily="49" charset="-122"/>
              </a:rPr>
              <a:t>   </a:t>
            </a:r>
            <a:r>
              <a:rPr lang="zh-CN" altLang="en-US" sz="2400">
                <a:latin typeface="黑体" pitchFamily="49" charset="-122"/>
                <a:ea typeface="黑体" pitchFamily="49" charset="-122"/>
              </a:rPr>
              <a:t> </a:t>
            </a:r>
            <a:r>
              <a:rPr lang="zh-CN" altLang="en-US" sz="2200">
                <a:latin typeface="黑体" pitchFamily="49" charset="-122"/>
                <a:ea typeface="黑体" pitchFamily="49" charset="-122"/>
              </a:rPr>
              <a:t>由于软件故障定义的主观性、 不准确性以及软件可靠性目标的不确定性，使得软件可靠性测试有别于传统的软件测试，而且在技术、方法和工具等的支持上还存在着很大的差距。</a:t>
            </a:r>
          </a:p>
        </p:txBody>
      </p:sp>
    </p:spTree>
    <p:extLst>
      <p:ext uri="{BB962C8B-B14F-4D97-AF65-F5344CB8AC3E}">
        <p14:creationId xmlns:p14="http://schemas.microsoft.com/office/powerpoint/2010/main" val="29573416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3"/>
          <p:cNvSpPr txBox="1">
            <a:spLocks noChangeArrowheads="1"/>
          </p:cNvSpPr>
          <p:nvPr/>
        </p:nvSpPr>
        <p:spPr bwMode="auto">
          <a:xfrm>
            <a:off x="1917700" y="423864"/>
            <a:ext cx="8642350" cy="584775"/>
          </a:xfrm>
          <a:prstGeom prst="rect">
            <a:avLst/>
          </a:prstGeom>
          <a:solidFill>
            <a:schemeClr val="accent1"/>
          </a:solidFill>
          <a:extLst>
            <a:ext uri="{91240B29-F687-4F45-9708-019B960494DF}">
              <a14:hiddenLine xmlns:a14="http://schemas.microsoft.com/office/drawing/2010/main" w="9525">
                <a:solidFill>
                  <a:schemeClr val="tx1"/>
                </a:solidFill>
                <a:miter lim="800000"/>
                <a:headEnd/>
                <a:tailEnd/>
              </a14:hiddenLine>
            </a:ext>
          </a:extLst>
        </p:spPr>
        <p:txBody>
          <a:bodyPr vert="horz" lIns="91440" tIns="45720" rIns="91440" bIns="45720" rtlCol="0" anchor="ctr">
            <a:noAutofit/>
          </a:bodyPr>
          <a:lstStyle>
            <a:defPPr>
              <a:defRPr lang="zh-CN"/>
            </a:defPPr>
            <a:lvl1pPr algn="ctr">
              <a:spcBef>
                <a:spcPct val="0"/>
              </a:spcBef>
              <a:buNone/>
              <a:defRPr sz="3200" b="1">
                <a:solidFill>
                  <a:schemeClr val="bg1"/>
                </a:solidFill>
                <a:latin typeface="华文细黑" panose="02010600040101010101" pitchFamily="2" charset="-122"/>
                <a:ea typeface="华文细黑" panose="02010600040101010101" pitchFamily="2" charset="-122"/>
                <a:cs typeface="+mj-cs"/>
              </a:defRPr>
            </a:lvl1pPr>
          </a:lstStyle>
          <a:p>
            <a:r>
              <a:rPr lang="en-US" altLang="zh-CN"/>
              <a:t>1.3 </a:t>
            </a:r>
            <a:r>
              <a:rPr lang="zh-CN" altLang="en-US"/>
              <a:t>软件可靠性工程进展：技术进展</a:t>
            </a:r>
          </a:p>
        </p:txBody>
      </p:sp>
      <p:sp>
        <p:nvSpPr>
          <p:cNvPr id="23556" name="Rectangle 4"/>
          <p:cNvSpPr>
            <a:spLocks noChangeArrowheads="1"/>
          </p:cNvSpPr>
          <p:nvPr/>
        </p:nvSpPr>
        <p:spPr bwMode="auto">
          <a:xfrm>
            <a:off x="1814514" y="1341438"/>
            <a:ext cx="8675687" cy="5200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defRPr/>
            </a:pPr>
            <a:r>
              <a:rPr lang="en-US" altLang="zh-CN" sz="2400" b="1" dirty="0">
                <a:latin typeface="黑体" panose="02010609060101010101" pitchFamily="49" charset="-122"/>
                <a:ea typeface="黑体" panose="02010609060101010101" pitchFamily="49" charset="-122"/>
              </a:rPr>
              <a:t>4</a:t>
            </a:r>
            <a:r>
              <a:rPr lang="zh-CN" altLang="en-US" sz="2400" b="1" dirty="0">
                <a:latin typeface="黑体" panose="02010609060101010101" pitchFamily="49" charset="-122"/>
                <a:ea typeface="黑体" panose="02010609060101010101" pitchFamily="49" charset="-122"/>
              </a:rPr>
              <a:t>、软件可靠性预计与分配</a:t>
            </a:r>
            <a:endParaRPr lang="en-US" altLang="zh-CN" sz="2400" b="1" dirty="0">
              <a:latin typeface="黑体" panose="02010609060101010101" pitchFamily="49" charset="-122"/>
              <a:ea typeface="黑体" panose="02010609060101010101" pitchFamily="49" charset="-122"/>
            </a:endParaRPr>
          </a:p>
          <a:p>
            <a:pPr marL="342900" indent="-342900">
              <a:spcBef>
                <a:spcPct val="50000"/>
              </a:spcBef>
              <a:buFont typeface="Wingdings" panose="05000000000000000000" pitchFamily="2" charset="2"/>
              <a:buChar char="p"/>
              <a:defRPr/>
            </a:pPr>
            <a:r>
              <a:rPr lang="zh-CN" altLang="en-US" sz="2200" dirty="0">
                <a:latin typeface="黑体" panose="02010609060101010101" pitchFamily="49" charset="-122"/>
                <a:ea typeface="黑体" panose="02010609060101010101" pitchFamily="49" charset="-122"/>
              </a:rPr>
              <a:t>用现有模型预计软件的可靠性往往存在着较大的偏差， 当给定或已知数据分布时，极大似然估计是模型参数估计的基本方法， 有利于对预计的改进。</a:t>
            </a:r>
            <a:endParaRPr lang="en-US" altLang="zh-CN" sz="2200" dirty="0">
              <a:latin typeface="黑体" panose="02010609060101010101" pitchFamily="49" charset="-122"/>
              <a:ea typeface="黑体" panose="02010609060101010101" pitchFamily="49" charset="-122"/>
            </a:endParaRPr>
          </a:p>
          <a:p>
            <a:pPr marL="342900" indent="-342900">
              <a:spcBef>
                <a:spcPct val="50000"/>
              </a:spcBef>
              <a:buFont typeface="Wingdings" panose="05000000000000000000" pitchFamily="2" charset="2"/>
              <a:buChar char="p"/>
              <a:defRPr/>
            </a:pPr>
            <a:r>
              <a:rPr lang="zh-CN" altLang="en-US" sz="2200" dirty="0">
                <a:latin typeface="黑体" panose="02010609060101010101" pitchFamily="49" charset="-122"/>
                <a:ea typeface="黑体" panose="02010609060101010101" pitchFamily="49" charset="-122"/>
              </a:rPr>
              <a:t>通过故障强度拟合来估计模型参数的最小二乘法能很好地代替极大似然估计，对于中小样本的情况， 具有较小的偏差和较快的收敛性，</a:t>
            </a:r>
            <a:r>
              <a:rPr lang="en-US" altLang="zh-CN" sz="2200" dirty="0">
                <a:latin typeface="黑体" panose="02010609060101010101" pitchFamily="49" charset="-122"/>
                <a:ea typeface="黑体" panose="02010609060101010101" pitchFamily="49" charset="-122"/>
              </a:rPr>
              <a:t>Bayes </a:t>
            </a:r>
            <a:r>
              <a:rPr lang="zh-CN" altLang="en-US" sz="2200" dirty="0">
                <a:latin typeface="黑体" panose="02010609060101010101" pitchFamily="49" charset="-122"/>
                <a:ea typeface="黑体" panose="02010609060101010101" pitchFamily="49" charset="-122"/>
              </a:rPr>
              <a:t>分析方法提供了一种将先验知识综合到估计过程的方法， 为把不同数据源综合起来提供了有效的手段，然而其分析和计算极为复杂， 数据融合算法似乎为此带来了希望，但毕竟才刚刚起步。</a:t>
            </a:r>
            <a:endParaRPr lang="en-US" altLang="zh-CN" sz="2200" dirty="0">
              <a:latin typeface="黑体" panose="02010609060101010101" pitchFamily="49" charset="-122"/>
              <a:ea typeface="黑体" panose="02010609060101010101" pitchFamily="49" charset="-122"/>
            </a:endParaRPr>
          </a:p>
          <a:p>
            <a:pPr marL="342900" indent="-342900">
              <a:spcBef>
                <a:spcPct val="50000"/>
              </a:spcBef>
              <a:buFont typeface="Wingdings" panose="05000000000000000000" pitchFamily="2" charset="2"/>
              <a:buChar char="p"/>
              <a:defRPr/>
            </a:pPr>
            <a:r>
              <a:rPr lang="zh-CN" altLang="en-US" sz="2200" dirty="0">
                <a:latin typeface="黑体" panose="02010609060101010101" pitchFamily="49" charset="-122"/>
                <a:ea typeface="黑体" panose="02010609060101010101" pitchFamily="49" charset="-122"/>
              </a:rPr>
              <a:t> 软件可靠性分配还缺乏成熟的技术。</a:t>
            </a:r>
            <a:endParaRPr lang="en-US" altLang="zh-CN" sz="2200" dirty="0">
              <a:latin typeface="黑体" panose="02010609060101010101" pitchFamily="49" charset="-122"/>
              <a:ea typeface="黑体" panose="02010609060101010101" pitchFamily="49" charset="-122"/>
            </a:endParaRPr>
          </a:p>
          <a:p>
            <a:pPr>
              <a:spcBef>
                <a:spcPct val="50000"/>
              </a:spcBef>
              <a:defRPr/>
            </a:pPr>
            <a:r>
              <a:rPr lang="en-US" altLang="zh-CN" sz="2200" dirty="0">
                <a:latin typeface="黑体" panose="02010609060101010101" pitchFamily="49" charset="-122"/>
                <a:ea typeface="黑体" panose="02010609060101010101" pitchFamily="49" charset="-122"/>
              </a:rPr>
              <a:t>    </a:t>
            </a:r>
            <a:r>
              <a:rPr lang="zh-CN" altLang="en-US" sz="2200" dirty="0">
                <a:latin typeface="黑体" panose="02010609060101010101" pitchFamily="49" charset="-122"/>
                <a:ea typeface="黑体" panose="02010609060101010101" pitchFamily="49" charset="-122"/>
              </a:rPr>
              <a:t>目前主要是按软件体系结构划分确定层次，应用分析分层过程推定需要的模型参数，然后以求解非线性规划问题，确定不同软件级别上的分配方案。</a:t>
            </a:r>
          </a:p>
        </p:txBody>
      </p:sp>
    </p:spTree>
    <p:extLst>
      <p:ext uri="{BB962C8B-B14F-4D97-AF65-F5344CB8AC3E}">
        <p14:creationId xmlns:p14="http://schemas.microsoft.com/office/powerpoint/2010/main" val="2520201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3"/>
          <p:cNvSpPr txBox="1">
            <a:spLocks noChangeArrowheads="1"/>
          </p:cNvSpPr>
          <p:nvPr/>
        </p:nvSpPr>
        <p:spPr bwMode="auto">
          <a:xfrm>
            <a:off x="1917700" y="423864"/>
            <a:ext cx="8642350" cy="584775"/>
          </a:xfrm>
          <a:prstGeom prst="rect">
            <a:avLst/>
          </a:prstGeom>
          <a:solidFill>
            <a:schemeClr val="accent1"/>
          </a:solidFill>
          <a:extLst>
            <a:ext uri="{91240B29-F687-4F45-9708-019B960494DF}">
              <a14:hiddenLine xmlns:a14="http://schemas.microsoft.com/office/drawing/2010/main" w="9525">
                <a:solidFill>
                  <a:schemeClr val="tx1"/>
                </a:solidFill>
                <a:miter lim="800000"/>
                <a:headEnd/>
                <a:tailEnd/>
              </a14:hiddenLine>
            </a:ext>
          </a:extLst>
        </p:spPr>
        <p:txBody>
          <a:bodyPr vert="horz" lIns="91440" tIns="45720" rIns="91440" bIns="45720" rtlCol="0" anchor="ctr">
            <a:noAutofit/>
          </a:bodyPr>
          <a:lstStyle>
            <a:defPPr>
              <a:defRPr lang="zh-CN"/>
            </a:defPPr>
            <a:lvl1pPr algn="ctr">
              <a:spcBef>
                <a:spcPct val="0"/>
              </a:spcBef>
              <a:buNone/>
              <a:defRPr sz="3200" b="1">
                <a:solidFill>
                  <a:schemeClr val="bg1"/>
                </a:solidFill>
                <a:latin typeface="华文细黑" panose="02010600040101010101" pitchFamily="2" charset="-122"/>
                <a:ea typeface="华文细黑" panose="02010600040101010101" pitchFamily="2" charset="-122"/>
                <a:cs typeface="+mj-cs"/>
              </a:defRPr>
            </a:lvl1pPr>
          </a:lstStyle>
          <a:p>
            <a:r>
              <a:rPr lang="en-US" altLang="zh-CN" dirty="0"/>
              <a:t>1.3 </a:t>
            </a:r>
            <a:r>
              <a:rPr lang="zh-CN" altLang="en-US" dirty="0"/>
              <a:t>软件可靠性工程进展：技术进展</a:t>
            </a:r>
          </a:p>
        </p:txBody>
      </p:sp>
      <p:sp>
        <p:nvSpPr>
          <p:cNvPr id="24580" name="Rectangle 4"/>
          <p:cNvSpPr>
            <a:spLocks noChangeArrowheads="1"/>
          </p:cNvSpPr>
          <p:nvPr/>
        </p:nvSpPr>
        <p:spPr bwMode="auto">
          <a:xfrm>
            <a:off x="1847850" y="1271588"/>
            <a:ext cx="8496300" cy="5586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defRPr/>
            </a:pPr>
            <a:r>
              <a:rPr lang="en-US" altLang="zh-CN" sz="2400" b="1" dirty="0">
                <a:latin typeface="黑体" panose="02010609060101010101" pitchFamily="49" charset="-122"/>
                <a:ea typeface="黑体" panose="02010609060101010101" pitchFamily="49" charset="-122"/>
              </a:rPr>
              <a:t>5</a:t>
            </a:r>
            <a:r>
              <a:rPr lang="zh-CN" altLang="en-US" sz="2400" b="1" dirty="0">
                <a:latin typeface="黑体" panose="02010609060101010101" pitchFamily="49" charset="-122"/>
                <a:ea typeface="黑体" panose="02010609060101010101" pitchFamily="49" charset="-122"/>
              </a:rPr>
              <a:t>、软件可靠性分析与评估</a:t>
            </a:r>
            <a:endParaRPr lang="en-US" altLang="zh-CN" sz="2400" b="1" dirty="0">
              <a:latin typeface="黑体" panose="02010609060101010101" pitchFamily="49" charset="-122"/>
              <a:ea typeface="黑体" panose="02010609060101010101" pitchFamily="49" charset="-122"/>
            </a:endParaRPr>
          </a:p>
          <a:p>
            <a:pPr marL="342900" indent="-342900">
              <a:spcBef>
                <a:spcPct val="50000"/>
              </a:spcBef>
              <a:buFont typeface="Wingdings" panose="05000000000000000000" pitchFamily="2" charset="2"/>
              <a:buChar char="p"/>
              <a:defRPr/>
            </a:pPr>
            <a:r>
              <a:rPr lang="zh-CN" altLang="en-US" sz="2200" dirty="0">
                <a:latin typeface="黑体" panose="02010609060101010101" pitchFamily="49" charset="-122"/>
                <a:ea typeface="黑体" panose="02010609060101010101" pitchFamily="49" charset="-122"/>
              </a:rPr>
              <a:t>目前主要是在考虑软件特点的基础上，继承和应用硬件可靠性分析技术如故障树分析、故障模式与影响分析、潜通路分析等方法来进行软件的可靠性分析与评估。</a:t>
            </a:r>
            <a:endParaRPr lang="en-US" altLang="zh-CN" sz="2200" dirty="0">
              <a:latin typeface="黑体" panose="02010609060101010101" pitchFamily="49" charset="-122"/>
              <a:ea typeface="黑体" panose="02010609060101010101" pitchFamily="49" charset="-122"/>
            </a:endParaRPr>
          </a:p>
          <a:p>
            <a:pPr marL="342900" indent="-342900">
              <a:spcBef>
                <a:spcPct val="50000"/>
              </a:spcBef>
              <a:buFont typeface="Wingdings" panose="05000000000000000000" pitchFamily="2" charset="2"/>
              <a:buChar char="p"/>
              <a:defRPr/>
            </a:pPr>
            <a:r>
              <a:rPr lang="en-US" altLang="zh-CN" sz="2200" dirty="0">
                <a:latin typeface="黑体" panose="02010609060101010101" pitchFamily="49" charset="-122"/>
                <a:ea typeface="黑体" panose="02010609060101010101" pitchFamily="49" charset="-122"/>
              </a:rPr>
              <a:t>Petri</a:t>
            </a:r>
            <a:r>
              <a:rPr lang="zh-CN" altLang="en-US" sz="2200" dirty="0">
                <a:latin typeface="黑体" panose="02010609060101010101" pitchFamily="49" charset="-122"/>
                <a:ea typeface="黑体" panose="02010609060101010101" pitchFamily="49" charset="-122"/>
              </a:rPr>
              <a:t>网分析、</a:t>
            </a:r>
            <a:r>
              <a:rPr lang="zh-CN" altLang="en-US" sz="2200">
                <a:latin typeface="黑体" panose="02010609060101010101" pitchFamily="49" charset="-122"/>
                <a:ea typeface="黑体" panose="02010609060101010101" pitchFamily="49" charset="-122"/>
              </a:rPr>
              <a:t>基于神经网络、深度学习的</a:t>
            </a:r>
            <a:r>
              <a:rPr lang="zh-CN" altLang="en-US" sz="2200" dirty="0">
                <a:latin typeface="黑体" panose="02010609060101010101" pitchFamily="49" charset="-122"/>
                <a:ea typeface="黑体" panose="02010609060101010101" pitchFamily="49" charset="-122"/>
              </a:rPr>
              <a:t>分析等方法的研究和应用取得了实质性的进展。</a:t>
            </a:r>
          </a:p>
          <a:p>
            <a:pPr>
              <a:spcBef>
                <a:spcPct val="50000"/>
              </a:spcBef>
              <a:defRPr/>
            </a:pPr>
            <a:r>
              <a:rPr lang="en-US" altLang="zh-CN" sz="2400" b="1" dirty="0">
                <a:latin typeface="黑体" panose="02010609060101010101" pitchFamily="49" charset="-122"/>
                <a:ea typeface="黑体" panose="02010609060101010101" pitchFamily="49" charset="-122"/>
              </a:rPr>
              <a:t>6</a:t>
            </a:r>
            <a:r>
              <a:rPr lang="zh-CN" altLang="en-US" sz="2400" b="1" dirty="0">
                <a:latin typeface="黑体" panose="02010609060101010101" pitchFamily="49" charset="-122"/>
                <a:ea typeface="黑体" panose="02010609060101010101" pitchFamily="49" charset="-122"/>
              </a:rPr>
              <a:t>、可靠性数据处理</a:t>
            </a:r>
            <a:endParaRPr lang="en-US" altLang="zh-CN" sz="2400" b="1" dirty="0">
              <a:latin typeface="黑体" panose="02010609060101010101" pitchFamily="49" charset="-122"/>
              <a:ea typeface="黑体" panose="02010609060101010101" pitchFamily="49" charset="-122"/>
            </a:endParaRPr>
          </a:p>
          <a:p>
            <a:pPr marL="342900" indent="-342900">
              <a:spcBef>
                <a:spcPct val="50000"/>
              </a:spcBef>
              <a:buFont typeface="Wingdings" panose="05000000000000000000" pitchFamily="2" charset="2"/>
              <a:buChar char="p"/>
              <a:defRPr/>
            </a:pPr>
            <a:r>
              <a:rPr lang="zh-CN" altLang="en-US" sz="2200" dirty="0">
                <a:latin typeface="黑体" panose="02010609060101010101" pitchFamily="49" charset="-122"/>
                <a:ea typeface="黑体" panose="02010609060101010101" pitchFamily="49" charset="-122"/>
              </a:rPr>
              <a:t>通常所收集的软件可靠性数据失效计数数据和失效时间间隔数据两大类。</a:t>
            </a:r>
            <a:endParaRPr lang="en-US" altLang="zh-CN" sz="2200" dirty="0">
              <a:latin typeface="黑体" panose="02010609060101010101" pitchFamily="49" charset="-122"/>
              <a:ea typeface="黑体" panose="02010609060101010101" pitchFamily="49" charset="-122"/>
            </a:endParaRPr>
          </a:p>
          <a:p>
            <a:pPr marL="342900" indent="-342900">
              <a:spcBef>
                <a:spcPct val="50000"/>
              </a:spcBef>
              <a:buFont typeface="Wingdings" panose="05000000000000000000" pitchFamily="2" charset="2"/>
              <a:buChar char="p"/>
              <a:defRPr/>
            </a:pPr>
            <a:r>
              <a:rPr lang="zh-CN" altLang="en-US" sz="2200" dirty="0">
                <a:latin typeface="黑体" panose="02010609060101010101" pitchFamily="49" charset="-122"/>
                <a:ea typeface="黑体" panose="02010609060101010101" pitchFamily="49" charset="-122"/>
              </a:rPr>
              <a:t>目前已经开发出一些自动收集软件可靠性数据的支持工具，但局限性很大。</a:t>
            </a:r>
            <a:endParaRPr lang="en-US" altLang="zh-CN" sz="2200" dirty="0">
              <a:latin typeface="黑体" panose="02010609060101010101" pitchFamily="49" charset="-122"/>
              <a:ea typeface="黑体" panose="02010609060101010101" pitchFamily="49" charset="-122"/>
            </a:endParaRPr>
          </a:p>
          <a:p>
            <a:pPr marL="342900" indent="-342900">
              <a:spcBef>
                <a:spcPct val="50000"/>
              </a:spcBef>
              <a:buFont typeface="Wingdings" panose="05000000000000000000" pitchFamily="2" charset="2"/>
              <a:buChar char="p"/>
              <a:defRPr/>
            </a:pPr>
            <a:r>
              <a:rPr lang="zh-CN" altLang="en-US" sz="2200" dirty="0">
                <a:latin typeface="黑体" panose="02010609060101010101" pitchFamily="49" charset="-122"/>
                <a:ea typeface="黑体" panose="02010609060101010101" pitchFamily="49" charset="-122"/>
              </a:rPr>
              <a:t>如何准确而高效地自动收集各种软件可靠性数据，有待进一步研究和实践。</a:t>
            </a:r>
          </a:p>
        </p:txBody>
      </p:sp>
    </p:spTree>
    <p:extLst>
      <p:ext uri="{BB962C8B-B14F-4D97-AF65-F5344CB8AC3E}">
        <p14:creationId xmlns:p14="http://schemas.microsoft.com/office/powerpoint/2010/main" val="1339991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3"/>
          <p:cNvSpPr txBox="1">
            <a:spLocks noChangeArrowheads="1"/>
          </p:cNvSpPr>
          <p:nvPr/>
        </p:nvSpPr>
        <p:spPr bwMode="auto">
          <a:xfrm>
            <a:off x="2208214" y="333376"/>
            <a:ext cx="7921625" cy="584775"/>
          </a:xfrm>
          <a:prstGeom prst="rect">
            <a:avLst/>
          </a:prstGeom>
          <a:solidFill>
            <a:schemeClr val="accent1"/>
          </a:solidFill>
          <a:extLst>
            <a:ext uri="{91240B29-F687-4F45-9708-019B960494DF}">
              <a14:hiddenLine xmlns:a14="http://schemas.microsoft.com/office/drawing/2010/main" w="9525">
                <a:solidFill>
                  <a:schemeClr val="tx1"/>
                </a:solidFill>
                <a:miter lim="800000"/>
                <a:headEnd/>
                <a:tailEnd/>
              </a14:hiddenLine>
            </a:ext>
          </a:extLst>
        </p:spPr>
        <p:txBody>
          <a:bodyPr vert="horz" lIns="91440" tIns="45720" rIns="91440" bIns="45720" rtlCol="0" anchor="ctr">
            <a:noAutofit/>
          </a:bodyPr>
          <a:lstStyle>
            <a:defPPr>
              <a:defRPr lang="zh-CN"/>
            </a:defPPr>
            <a:lvl1pPr algn="ctr">
              <a:spcBef>
                <a:spcPct val="0"/>
              </a:spcBef>
              <a:buNone/>
              <a:defRPr sz="3200" b="1">
                <a:solidFill>
                  <a:schemeClr val="bg1"/>
                </a:solidFill>
                <a:latin typeface="华文细黑" panose="02010600040101010101" pitchFamily="2" charset="-122"/>
                <a:ea typeface="华文细黑" panose="02010600040101010101" pitchFamily="2" charset="-122"/>
                <a:cs typeface="+mj-cs"/>
              </a:defRPr>
            </a:lvl1pPr>
          </a:lstStyle>
          <a:p>
            <a:r>
              <a:rPr lang="en-US" altLang="zh-CN" dirty="0"/>
              <a:t>1.1  </a:t>
            </a:r>
            <a:r>
              <a:rPr lang="zh-CN" altLang="en-US" dirty="0"/>
              <a:t>实例分析：</a:t>
            </a:r>
            <a:r>
              <a:rPr lang="en-US" altLang="zh-CN" dirty="0"/>
              <a:t>ARAINA-5</a:t>
            </a:r>
            <a:r>
              <a:rPr lang="zh-CN" altLang="en-US" dirty="0"/>
              <a:t>发射失败</a:t>
            </a:r>
          </a:p>
        </p:txBody>
      </p:sp>
      <p:pic>
        <p:nvPicPr>
          <p:cNvPr id="614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3388" y="1412876"/>
            <a:ext cx="3529012" cy="524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8" name="Text Box 5"/>
          <p:cNvSpPr txBox="1">
            <a:spLocks noChangeArrowheads="1"/>
          </p:cNvSpPr>
          <p:nvPr/>
        </p:nvSpPr>
        <p:spPr bwMode="auto">
          <a:xfrm>
            <a:off x="5375275" y="1341439"/>
            <a:ext cx="5113338" cy="310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fontAlgn="b" hangingPunct="1">
              <a:spcBef>
                <a:spcPct val="50000"/>
              </a:spcBef>
            </a:pPr>
            <a:r>
              <a:rPr lang="en-US" altLang="zh-CN" sz="2800" b="1" dirty="0">
                <a:latin typeface="黑体" pitchFamily="49" charset="-122"/>
                <a:ea typeface="黑体" pitchFamily="49" charset="-122"/>
              </a:rPr>
              <a:t>    </a:t>
            </a:r>
            <a:r>
              <a:rPr lang="en-US" altLang="zh-CN" sz="2800" b="1" dirty="0">
                <a:latin typeface="华文仿宋" pitchFamily="2" charset="-122"/>
                <a:ea typeface="华文仿宋" pitchFamily="2" charset="-122"/>
              </a:rPr>
              <a:t>1996</a:t>
            </a:r>
            <a:r>
              <a:rPr lang="zh-CN" altLang="en-US" sz="2800" b="1" dirty="0">
                <a:latin typeface="华文仿宋" pitchFamily="2" charset="-122"/>
                <a:ea typeface="华文仿宋" pitchFamily="2" charset="-122"/>
              </a:rPr>
              <a:t>年</a:t>
            </a:r>
            <a:r>
              <a:rPr lang="en-US" altLang="zh-CN" sz="2800" b="1" dirty="0">
                <a:latin typeface="华文仿宋" pitchFamily="2" charset="-122"/>
                <a:ea typeface="华文仿宋" pitchFamily="2" charset="-122"/>
              </a:rPr>
              <a:t>6 </a:t>
            </a:r>
            <a:r>
              <a:rPr lang="zh-CN" altLang="en-US" sz="2800" b="1" dirty="0">
                <a:latin typeface="华文仿宋" pitchFamily="2" charset="-122"/>
                <a:ea typeface="华文仿宋" pitchFamily="2" charset="-122"/>
              </a:rPr>
              <a:t>月</a:t>
            </a:r>
            <a:r>
              <a:rPr lang="en-US" altLang="zh-CN" sz="2800" b="1" dirty="0">
                <a:latin typeface="华文仿宋" pitchFamily="2" charset="-122"/>
                <a:ea typeface="华文仿宋" pitchFamily="2" charset="-122"/>
              </a:rPr>
              <a:t>4</a:t>
            </a:r>
            <a:r>
              <a:rPr lang="zh-CN" altLang="en-US" sz="2800" b="1" dirty="0">
                <a:latin typeface="华文仿宋" pitchFamily="2" charset="-122"/>
                <a:ea typeface="华文仿宋" pitchFamily="2" charset="-122"/>
              </a:rPr>
              <a:t>日，欧洲航天局历时</a:t>
            </a:r>
            <a:r>
              <a:rPr lang="en-US" altLang="zh-CN" sz="2800" b="1" dirty="0">
                <a:latin typeface="华文仿宋" pitchFamily="2" charset="-122"/>
                <a:ea typeface="华文仿宋" pitchFamily="2" charset="-122"/>
              </a:rPr>
              <a:t>10</a:t>
            </a:r>
            <a:r>
              <a:rPr lang="zh-CN" altLang="en-US" sz="2800" b="1" dirty="0">
                <a:latin typeface="华文仿宋" pitchFamily="2" charset="-122"/>
                <a:ea typeface="华文仿宋" pitchFamily="2" charset="-122"/>
              </a:rPr>
              <a:t>年，耗资</a:t>
            </a:r>
            <a:r>
              <a:rPr lang="en-US" altLang="zh-CN" sz="2800" b="1" dirty="0">
                <a:latin typeface="华文仿宋" pitchFamily="2" charset="-122"/>
                <a:ea typeface="华文仿宋" pitchFamily="2" charset="-122"/>
              </a:rPr>
              <a:t>50</a:t>
            </a:r>
            <a:r>
              <a:rPr lang="zh-CN" altLang="en-US" sz="2800" b="1" dirty="0">
                <a:latin typeface="华文仿宋" pitchFamily="2" charset="-122"/>
                <a:ea typeface="华文仿宋" pitchFamily="2" charset="-122"/>
              </a:rPr>
              <a:t>亿美元的阿里亚娜</a:t>
            </a:r>
            <a:r>
              <a:rPr lang="en-US" altLang="zh-CN" sz="2800" b="1" dirty="0">
                <a:latin typeface="华文仿宋" pitchFamily="2" charset="-122"/>
                <a:ea typeface="华文仿宋" pitchFamily="2" charset="-122"/>
              </a:rPr>
              <a:t>(ARIANA)-5 </a:t>
            </a:r>
            <a:r>
              <a:rPr lang="zh-CN" altLang="en-US" sz="2800" b="1" dirty="0">
                <a:latin typeface="华文仿宋" pitchFamily="2" charset="-122"/>
                <a:ea typeface="华文仿宋" pitchFamily="2" charset="-122"/>
              </a:rPr>
              <a:t>火箭在发射升空</a:t>
            </a:r>
            <a:r>
              <a:rPr lang="en-US" altLang="zh-CN" sz="2800" b="1" dirty="0">
                <a:latin typeface="华文仿宋" pitchFamily="2" charset="-122"/>
                <a:ea typeface="华文仿宋" pitchFamily="2" charset="-122"/>
              </a:rPr>
              <a:t>40</a:t>
            </a:r>
            <a:r>
              <a:rPr lang="zh-CN" altLang="en-US" sz="2800" b="1" dirty="0">
                <a:latin typeface="华文仿宋" pitchFamily="2" charset="-122"/>
                <a:ea typeface="华文仿宋" pitchFamily="2" charset="-122"/>
              </a:rPr>
              <a:t>秒后，由于攻角大于</a:t>
            </a:r>
            <a:r>
              <a:rPr lang="en-US" altLang="zh-CN" sz="2800" b="1" dirty="0">
                <a:latin typeface="华文仿宋" pitchFamily="2" charset="-122"/>
                <a:ea typeface="华文仿宋" pitchFamily="2" charset="-122"/>
              </a:rPr>
              <a:t>20</a:t>
            </a:r>
            <a:r>
              <a:rPr lang="zh-CN" altLang="en-US" sz="2800" b="1" dirty="0">
                <a:latin typeface="华文仿宋" pitchFamily="2" charset="-122"/>
                <a:ea typeface="华文仿宋" pitchFamily="2" charset="-122"/>
              </a:rPr>
              <a:t>度，引起了极高的气动载荷，导致火箭的助推级与芯级分离，不得不启动自毁装置引爆火箭。</a:t>
            </a:r>
          </a:p>
        </p:txBody>
      </p:sp>
      <p:sp>
        <p:nvSpPr>
          <p:cNvPr id="6149" name="Rectangle 6"/>
          <p:cNvSpPr>
            <a:spLocks noChangeArrowheads="1"/>
          </p:cNvSpPr>
          <p:nvPr/>
        </p:nvSpPr>
        <p:spPr bwMode="auto">
          <a:xfrm>
            <a:off x="1774825" y="6092826"/>
            <a:ext cx="33845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spcBef>
                <a:spcPct val="50000"/>
              </a:spcBef>
            </a:pPr>
            <a:r>
              <a:rPr lang="zh-CN" altLang="en-US" sz="2000" b="1">
                <a:latin typeface="华文仿宋" pitchFamily="2" charset="-122"/>
                <a:ea typeface="华文仿宋" pitchFamily="2" charset="-122"/>
              </a:rPr>
              <a:t>实例一：</a:t>
            </a:r>
            <a:r>
              <a:rPr lang="en-US" altLang="zh-CN" sz="2000" b="1">
                <a:latin typeface="华文仿宋" pitchFamily="2" charset="-122"/>
                <a:ea typeface="华文仿宋" pitchFamily="2" charset="-122"/>
              </a:rPr>
              <a:t>ARIANA-5</a:t>
            </a:r>
            <a:r>
              <a:rPr lang="zh-CN" altLang="en-US" sz="2000" b="1">
                <a:latin typeface="华文仿宋" pitchFamily="2" charset="-122"/>
                <a:ea typeface="华文仿宋" pitchFamily="2" charset="-122"/>
              </a:rPr>
              <a:t>发射失败</a:t>
            </a:r>
          </a:p>
        </p:txBody>
      </p:sp>
    </p:spTree>
    <p:extLst>
      <p:ext uri="{BB962C8B-B14F-4D97-AF65-F5344CB8AC3E}">
        <p14:creationId xmlns:p14="http://schemas.microsoft.com/office/powerpoint/2010/main" val="25684647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631950" y="423864"/>
            <a:ext cx="8928100" cy="584775"/>
          </a:xfrm>
          <a:prstGeom prst="rect">
            <a:avLst/>
          </a:prstGeom>
          <a:solidFill>
            <a:schemeClr val="accent1"/>
          </a:solidFill>
          <a:extLst>
            <a:ext uri="{91240B29-F687-4F45-9708-019B960494DF}">
              <a14:hiddenLine xmlns:a14="http://schemas.microsoft.com/office/drawing/2010/main" w="9525">
                <a:solidFill>
                  <a:schemeClr val="tx1"/>
                </a:solidFill>
                <a:miter lim="800000"/>
                <a:headEnd/>
                <a:tailEnd/>
              </a14:hiddenLine>
            </a:ext>
          </a:extLst>
        </p:spPr>
        <p:txBody>
          <a:bodyPr vert="horz" lIns="91440" tIns="45720" rIns="91440" bIns="45720" rtlCol="0" anchor="ctr">
            <a:noAutofit/>
          </a:bodyPr>
          <a:lstStyle>
            <a:defPPr>
              <a:defRPr lang="zh-CN"/>
            </a:defPPr>
            <a:lvl1pPr algn="ctr">
              <a:spcBef>
                <a:spcPct val="0"/>
              </a:spcBef>
              <a:buNone/>
              <a:defRPr sz="3200" b="1">
                <a:solidFill>
                  <a:schemeClr val="bg1"/>
                </a:solidFill>
                <a:latin typeface="华文细黑" panose="02010600040101010101" pitchFamily="2" charset="-122"/>
                <a:ea typeface="华文细黑" panose="02010600040101010101" pitchFamily="2" charset="-122"/>
                <a:cs typeface="+mj-cs"/>
              </a:defRPr>
            </a:lvl1pPr>
          </a:lstStyle>
          <a:p>
            <a:r>
              <a:rPr lang="en-US" altLang="zh-CN"/>
              <a:t>1.4 </a:t>
            </a:r>
            <a:r>
              <a:rPr lang="zh-CN" altLang="en-US"/>
              <a:t>软件可靠性对系统可靠性的影响：示例</a:t>
            </a:r>
          </a:p>
        </p:txBody>
      </p:sp>
      <p:graphicFrame>
        <p:nvGraphicFramePr>
          <p:cNvPr id="6" name="Object 6"/>
          <p:cNvGraphicFramePr>
            <a:graphicFrameLocks noChangeAspect="1"/>
          </p:cNvGraphicFramePr>
          <p:nvPr/>
        </p:nvGraphicFramePr>
        <p:xfrm>
          <a:off x="1847851" y="1268413"/>
          <a:ext cx="6696075" cy="1992312"/>
        </p:xfrm>
        <a:graphic>
          <a:graphicData uri="http://schemas.openxmlformats.org/presentationml/2006/ole">
            <mc:AlternateContent xmlns:mc="http://schemas.openxmlformats.org/markup-compatibility/2006">
              <mc:Choice xmlns:v="urn:schemas-microsoft-com:vml" Requires="v">
                <p:oleObj name="Visio" r:id="rId2" imgW="4543789" imgH="1944677" progId="Visio.Drawing.11">
                  <p:embed/>
                </p:oleObj>
              </mc:Choice>
              <mc:Fallback>
                <p:oleObj name="Visio" r:id="rId2" imgW="4543789" imgH="1944677" progId="Visio.Drawing.11">
                  <p:embed/>
                  <p:pic>
                    <p:nvPicPr>
                      <p:cNvPr id="6" name="Object 6"/>
                      <p:cNvPicPr>
                        <a:picLocks noChangeAspect="1" noChangeArrowheads="1"/>
                      </p:cNvPicPr>
                      <p:nvPr/>
                    </p:nvPicPr>
                    <p:blipFill>
                      <a:blip r:embed="rId3"/>
                      <a:srcRect/>
                      <a:stretch>
                        <a:fillRect/>
                      </a:stretch>
                    </p:blipFill>
                    <p:spPr bwMode="auto">
                      <a:xfrm>
                        <a:off x="1847851" y="1268413"/>
                        <a:ext cx="6696075" cy="199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7"/>
          <p:cNvGraphicFramePr>
            <a:graphicFrameLocks noChangeAspect="1"/>
          </p:cNvGraphicFramePr>
          <p:nvPr/>
        </p:nvGraphicFramePr>
        <p:xfrm>
          <a:off x="1847851" y="3500438"/>
          <a:ext cx="7127875" cy="3097212"/>
        </p:xfrm>
        <a:graphic>
          <a:graphicData uri="http://schemas.openxmlformats.org/presentationml/2006/ole">
            <mc:AlternateContent xmlns:mc="http://schemas.openxmlformats.org/markup-compatibility/2006">
              <mc:Choice xmlns:v="urn:schemas-microsoft-com:vml" Requires="v">
                <p:oleObj name="Visio" r:id="rId4" imgW="7606782" imgH="2218997" progId="Visio.Drawing.11">
                  <p:embed/>
                </p:oleObj>
              </mc:Choice>
              <mc:Fallback>
                <p:oleObj name="Visio" r:id="rId4" imgW="7606782" imgH="2218997" progId="Visio.Drawing.11">
                  <p:embed/>
                  <p:pic>
                    <p:nvPicPr>
                      <p:cNvPr id="7" name="Object 7"/>
                      <p:cNvPicPr>
                        <a:picLocks noChangeAspect="1" noChangeArrowheads="1"/>
                      </p:cNvPicPr>
                      <p:nvPr/>
                    </p:nvPicPr>
                    <p:blipFill>
                      <a:blip r:embed="rId5"/>
                      <a:srcRect/>
                      <a:stretch>
                        <a:fillRect/>
                      </a:stretch>
                    </p:blipFill>
                    <p:spPr bwMode="auto">
                      <a:xfrm>
                        <a:off x="1847851" y="3500438"/>
                        <a:ext cx="7127875" cy="309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8"/>
          <p:cNvGraphicFramePr>
            <a:graphicFrameLocks noChangeAspect="1"/>
          </p:cNvGraphicFramePr>
          <p:nvPr/>
        </p:nvGraphicFramePr>
        <p:xfrm>
          <a:off x="8904313" y="4684662"/>
          <a:ext cx="1577975" cy="688554"/>
        </p:xfrm>
        <a:graphic>
          <a:graphicData uri="http://schemas.openxmlformats.org/presentationml/2006/ole">
            <mc:AlternateContent xmlns:mc="http://schemas.openxmlformats.org/markup-compatibility/2006">
              <mc:Choice xmlns:v="urn:schemas-microsoft-com:vml" Requires="v">
                <p:oleObj name="Equation" r:id="rId6" imgW="622080" imgH="228600" progId="Equation.DSMT4">
                  <p:embed/>
                </p:oleObj>
              </mc:Choice>
              <mc:Fallback>
                <p:oleObj name="Equation" r:id="rId6" imgW="622080" imgH="228600" progId="Equation.DSMT4">
                  <p:embed/>
                  <p:pic>
                    <p:nvPicPr>
                      <p:cNvPr id="8" name="Object 8"/>
                      <p:cNvPicPr>
                        <a:picLocks noChangeAspect="1" noChangeArrowheads="1"/>
                      </p:cNvPicPr>
                      <p:nvPr/>
                    </p:nvPicPr>
                    <p:blipFill>
                      <a:blip r:embed="rId7"/>
                      <a:srcRect/>
                      <a:stretch>
                        <a:fillRect/>
                      </a:stretch>
                    </p:blipFill>
                    <p:spPr bwMode="auto">
                      <a:xfrm>
                        <a:off x="8904313" y="4684662"/>
                        <a:ext cx="1577975" cy="688554"/>
                      </a:xfrm>
                      <a:prstGeom prst="rect">
                        <a:avLst/>
                      </a:prstGeom>
                      <a:noFill/>
                      <a:ln>
                        <a:noFill/>
                      </a:ln>
                    </p:spPr>
                  </p:pic>
                </p:oleObj>
              </mc:Fallback>
            </mc:AlternateContent>
          </a:graphicData>
        </a:graphic>
      </p:graphicFrame>
      <p:graphicFrame>
        <p:nvGraphicFramePr>
          <p:cNvPr id="9" name="Object 9"/>
          <p:cNvGraphicFramePr>
            <a:graphicFrameLocks noChangeAspect="1"/>
          </p:cNvGraphicFramePr>
          <p:nvPr/>
        </p:nvGraphicFramePr>
        <p:xfrm>
          <a:off x="8544272" y="1988841"/>
          <a:ext cx="1779588" cy="621679"/>
        </p:xfrm>
        <a:graphic>
          <a:graphicData uri="http://schemas.openxmlformats.org/presentationml/2006/ole">
            <mc:AlternateContent xmlns:mc="http://schemas.openxmlformats.org/markup-compatibility/2006">
              <mc:Choice xmlns:v="urn:schemas-microsoft-com:vml" Requires="v">
                <p:oleObj name="Equation" r:id="rId8" imgW="698400" imgH="228600" progId="Equation.DSMT4">
                  <p:embed/>
                </p:oleObj>
              </mc:Choice>
              <mc:Fallback>
                <p:oleObj name="Equation" r:id="rId8" imgW="698400" imgH="228600" progId="Equation.DSMT4">
                  <p:embed/>
                  <p:pic>
                    <p:nvPicPr>
                      <p:cNvPr id="9" name="Object 9"/>
                      <p:cNvPicPr>
                        <a:picLocks noChangeAspect="1" noChangeArrowheads="1"/>
                      </p:cNvPicPr>
                      <p:nvPr/>
                    </p:nvPicPr>
                    <p:blipFill>
                      <a:blip r:embed="rId9"/>
                      <a:srcRect/>
                      <a:stretch>
                        <a:fillRect/>
                      </a:stretch>
                    </p:blipFill>
                    <p:spPr bwMode="auto">
                      <a:xfrm>
                        <a:off x="8544272" y="1988841"/>
                        <a:ext cx="1779588" cy="621679"/>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5845276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5"/>
          <p:cNvSpPr txBox="1">
            <a:spLocks noChangeArrowheads="1"/>
          </p:cNvSpPr>
          <p:nvPr/>
        </p:nvSpPr>
        <p:spPr bwMode="auto">
          <a:xfrm>
            <a:off x="1917700" y="423864"/>
            <a:ext cx="8642350" cy="584775"/>
          </a:xfrm>
          <a:prstGeom prst="rect">
            <a:avLst/>
          </a:prstGeom>
          <a:solidFill>
            <a:schemeClr val="accent1"/>
          </a:solidFill>
          <a:extLst>
            <a:ext uri="{91240B29-F687-4F45-9708-019B960494DF}">
              <a14:hiddenLine xmlns:a14="http://schemas.microsoft.com/office/drawing/2010/main" w="9525">
                <a:solidFill>
                  <a:schemeClr val="tx1"/>
                </a:solidFill>
                <a:miter lim="800000"/>
                <a:headEnd/>
                <a:tailEnd/>
              </a14:hiddenLine>
            </a:ext>
          </a:extLst>
        </p:spPr>
        <p:txBody>
          <a:bodyPr vert="horz" lIns="91440" tIns="45720" rIns="91440" bIns="45720" rtlCol="0" anchor="ctr">
            <a:noAutofit/>
          </a:bodyPr>
          <a:lstStyle>
            <a:defPPr>
              <a:defRPr lang="zh-CN"/>
            </a:defPPr>
            <a:lvl1pPr algn="ctr">
              <a:spcBef>
                <a:spcPct val="0"/>
              </a:spcBef>
              <a:buNone/>
              <a:defRPr sz="3200" b="1">
                <a:solidFill>
                  <a:schemeClr val="bg1"/>
                </a:solidFill>
                <a:latin typeface="华文细黑" panose="02010600040101010101" pitchFamily="2" charset="-122"/>
                <a:ea typeface="华文细黑" panose="02010600040101010101" pitchFamily="2" charset="-122"/>
                <a:cs typeface="+mj-cs"/>
              </a:defRPr>
            </a:lvl1pPr>
          </a:lstStyle>
          <a:p>
            <a:r>
              <a:rPr lang="en-US" altLang="zh-CN" dirty="0"/>
              <a:t>1.5  </a:t>
            </a:r>
            <a:r>
              <a:rPr lang="zh-CN" altLang="en-US" dirty="0"/>
              <a:t>基本问题：软件为什么失效</a:t>
            </a:r>
          </a:p>
        </p:txBody>
      </p:sp>
      <p:graphicFrame>
        <p:nvGraphicFramePr>
          <p:cNvPr id="25603" name="Object 6"/>
          <p:cNvGraphicFramePr>
            <a:graphicFrameLocks noChangeAspect="1"/>
          </p:cNvGraphicFramePr>
          <p:nvPr/>
        </p:nvGraphicFramePr>
        <p:xfrm>
          <a:off x="1524000" y="2493964"/>
          <a:ext cx="2268538" cy="2879725"/>
        </p:xfrm>
        <a:graphic>
          <a:graphicData uri="http://schemas.openxmlformats.org/presentationml/2006/ole">
            <mc:AlternateContent xmlns:mc="http://schemas.openxmlformats.org/markup-compatibility/2006">
              <mc:Choice xmlns:v="urn:schemas-microsoft-com:vml" Requires="v">
                <p:oleObj name="剪辑" r:id="rId2" imgW="4000500" imgH="3148013" progId="MS_ClipArt_Gallery.2">
                  <p:embed/>
                </p:oleObj>
              </mc:Choice>
              <mc:Fallback>
                <p:oleObj name="剪辑" r:id="rId2" imgW="4000500" imgH="3148013" progId="MS_ClipArt_Gallery.2">
                  <p:embed/>
                  <p:pic>
                    <p:nvPicPr>
                      <p:cNvPr id="25603"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493964"/>
                        <a:ext cx="2268538" cy="2879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28" name="AutoShape 8"/>
          <p:cNvSpPr>
            <a:spLocks noChangeArrowheads="1"/>
          </p:cNvSpPr>
          <p:nvPr/>
        </p:nvSpPr>
        <p:spPr bwMode="auto">
          <a:xfrm>
            <a:off x="1703389" y="1196976"/>
            <a:ext cx="2160587" cy="1330325"/>
          </a:xfrm>
          <a:prstGeom prst="cloudCallout">
            <a:avLst>
              <a:gd name="adj1" fmla="val -26653"/>
              <a:gd name="adj2" fmla="val 42958"/>
            </a:avLst>
          </a:prstGeom>
          <a:gradFill rotWithShape="1">
            <a:gsLst>
              <a:gs pos="0">
                <a:srgbClr val="FFCCFF"/>
              </a:gs>
              <a:gs pos="100000">
                <a:srgbClr val="FFFFFF"/>
              </a:gs>
            </a:gsLst>
            <a:lin ang="5400000" scaled="1"/>
          </a:gradFill>
          <a:ln w="9525">
            <a:solidFill>
              <a:srgbClr val="FFFF99"/>
            </a:solidFill>
            <a:round/>
            <a:headEnd/>
            <a:tailEnd/>
          </a:ln>
        </p:spPr>
        <p:txBody>
          <a:bodyPr/>
          <a:lstStyle/>
          <a:p>
            <a:pPr>
              <a:defRPr/>
            </a:pPr>
            <a:endParaRPr lang="en-US" altLang="zh-CN" sz="2000" b="1">
              <a:effectLst>
                <a:outerShdw blurRad="38100" dist="38100" dir="2700000" algn="tl">
                  <a:srgbClr val="000000"/>
                </a:outerShdw>
              </a:effectLst>
              <a:ea typeface="华文仿宋" pitchFamily="2" charset="-122"/>
            </a:endParaRPr>
          </a:p>
          <a:p>
            <a:pPr>
              <a:defRPr/>
            </a:pPr>
            <a:r>
              <a:rPr lang="zh-CN" altLang="en-US" sz="2000" b="1">
                <a:effectLst>
                  <a:outerShdw blurRad="38100" dist="38100" dir="2700000" algn="tl">
                    <a:srgbClr val="000000"/>
                  </a:outerShdw>
                </a:effectLst>
                <a:ea typeface="华文仿宋" pitchFamily="2" charset="-122"/>
              </a:rPr>
              <a:t>软件为什么失效？</a:t>
            </a:r>
          </a:p>
        </p:txBody>
      </p:sp>
      <p:sp>
        <p:nvSpPr>
          <p:cNvPr id="30727" name="Rectangle 7"/>
          <p:cNvSpPr>
            <a:spLocks noChangeArrowheads="1"/>
          </p:cNvSpPr>
          <p:nvPr/>
        </p:nvSpPr>
        <p:spPr bwMode="auto">
          <a:xfrm>
            <a:off x="4151313" y="1576388"/>
            <a:ext cx="6265862" cy="4710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defRPr/>
            </a:pPr>
            <a:r>
              <a:rPr lang="en-US" altLang="zh-CN" sz="2400" b="1" dirty="0">
                <a:effectLst>
                  <a:outerShdw blurRad="38100" dist="38100" dir="2700000" algn="tl">
                    <a:srgbClr val="C0C0C0"/>
                  </a:outerShdw>
                </a:effectLst>
                <a:latin typeface="华文仿宋" pitchFamily="2" charset="-122"/>
                <a:ea typeface="华文仿宋" pitchFamily="2" charset="-122"/>
              </a:rPr>
              <a:t> </a:t>
            </a:r>
            <a:r>
              <a:rPr lang="zh-CN" altLang="en-US" sz="2400" b="1" dirty="0">
                <a:latin typeface="黑体" panose="02010609060101010101" pitchFamily="49" charset="-122"/>
                <a:ea typeface="黑体" panose="02010609060101010101" pitchFamily="49" charset="-122"/>
              </a:rPr>
              <a:t>软件失效是逻辑失效，没有因果关系的连续性，没有可追踪的一致性，没有透明的可测性与可控性。</a:t>
            </a:r>
            <a:endParaRPr lang="en-US" altLang="zh-CN" sz="2400" b="1" dirty="0">
              <a:latin typeface="黑体" panose="02010609060101010101" pitchFamily="49" charset="-122"/>
              <a:ea typeface="黑体" panose="02010609060101010101" pitchFamily="49" charset="-122"/>
            </a:endParaRPr>
          </a:p>
          <a:p>
            <a:pPr marL="342900" indent="-342900">
              <a:spcBef>
                <a:spcPts val="1200"/>
              </a:spcBef>
              <a:buFont typeface="Wingdings" pitchFamily="2" charset="2"/>
              <a:buChar char="p"/>
              <a:defRPr/>
            </a:pPr>
            <a:r>
              <a:rPr lang="zh-CN" altLang="en-US" sz="2200" dirty="0">
                <a:latin typeface="黑体" panose="02010609060101010101" pitchFamily="49" charset="-122"/>
                <a:ea typeface="黑体" panose="02010609060101010101" pitchFamily="49" charset="-122"/>
              </a:rPr>
              <a:t>软件失效机理存在着不同的表现形式，有的失效过程简单，易于追踪、分析、测量和控制；而有的失效过程可能非常复杂，难以甚至不可能进行详尽的描述和分析。</a:t>
            </a:r>
            <a:endParaRPr lang="en-US" altLang="zh-CN" sz="2200" dirty="0">
              <a:latin typeface="黑体" panose="02010609060101010101" pitchFamily="49" charset="-122"/>
              <a:ea typeface="黑体" panose="02010609060101010101" pitchFamily="49" charset="-122"/>
            </a:endParaRPr>
          </a:p>
          <a:p>
            <a:pPr marL="342900" indent="-342900">
              <a:spcBef>
                <a:spcPts val="1200"/>
              </a:spcBef>
              <a:buFont typeface="Wingdings" pitchFamily="2" charset="2"/>
              <a:buChar char="p"/>
              <a:defRPr/>
            </a:pPr>
            <a:r>
              <a:rPr lang="zh-CN" altLang="en-US" sz="2200" dirty="0">
                <a:latin typeface="黑体" panose="02010609060101010101" pitchFamily="49" charset="-122"/>
                <a:ea typeface="黑体" panose="02010609060101010101" pitchFamily="49" charset="-122"/>
              </a:rPr>
              <a:t>软件失效不是像硬件那样因为老化、磨损等物理原因所致，主要是软件内部错误和缺陷所引起。</a:t>
            </a:r>
            <a:endParaRPr lang="en-US" altLang="zh-CN" sz="2200" dirty="0">
              <a:latin typeface="黑体" panose="02010609060101010101" pitchFamily="49" charset="-122"/>
              <a:ea typeface="黑体" panose="02010609060101010101" pitchFamily="49" charset="-122"/>
            </a:endParaRPr>
          </a:p>
          <a:p>
            <a:pPr marL="342900" indent="-342900">
              <a:spcBef>
                <a:spcPts val="1200"/>
              </a:spcBef>
              <a:buFont typeface="Wingdings" pitchFamily="2" charset="2"/>
              <a:buChar char="p"/>
              <a:defRPr/>
            </a:pPr>
            <a:r>
              <a:rPr lang="zh-CN" altLang="en-US" sz="2200" dirty="0">
                <a:latin typeface="黑体" panose="02010609060101010101" pitchFamily="49" charset="-122"/>
                <a:ea typeface="黑体" panose="02010609060101010101" pitchFamily="49" charset="-122"/>
              </a:rPr>
              <a:t>软件错误能够被传播和放大，难以甚至无法进行隔离。</a:t>
            </a:r>
          </a:p>
        </p:txBody>
      </p:sp>
    </p:spTree>
    <p:extLst>
      <p:ext uri="{BB962C8B-B14F-4D97-AF65-F5344CB8AC3E}">
        <p14:creationId xmlns:p14="http://schemas.microsoft.com/office/powerpoint/2010/main" val="3801184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5"/>
          <p:cNvSpPr txBox="1">
            <a:spLocks noChangeArrowheads="1"/>
          </p:cNvSpPr>
          <p:nvPr/>
        </p:nvSpPr>
        <p:spPr bwMode="auto">
          <a:xfrm>
            <a:off x="1917700" y="423864"/>
            <a:ext cx="8642350" cy="584775"/>
          </a:xfrm>
          <a:prstGeom prst="rect">
            <a:avLst/>
          </a:prstGeom>
          <a:solidFill>
            <a:schemeClr val="accent1"/>
          </a:solidFill>
          <a:extLst>
            <a:ext uri="{91240B29-F687-4F45-9708-019B960494DF}">
              <a14:hiddenLine xmlns:a14="http://schemas.microsoft.com/office/drawing/2010/main" w="9525">
                <a:solidFill>
                  <a:schemeClr val="tx1"/>
                </a:solidFill>
                <a:miter lim="800000"/>
                <a:headEnd/>
                <a:tailEnd/>
              </a14:hiddenLine>
            </a:ext>
          </a:extLst>
        </p:spPr>
        <p:txBody>
          <a:bodyPr vert="horz" lIns="91440" tIns="45720" rIns="91440" bIns="45720" rtlCol="0" anchor="ctr">
            <a:noAutofit/>
          </a:bodyPr>
          <a:lstStyle>
            <a:defPPr>
              <a:defRPr lang="zh-CN"/>
            </a:defPPr>
            <a:lvl1pPr algn="ctr">
              <a:spcBef>
                <a:spcPct val="0"/>
              </a:spcBef>
              <a:buNone/>
              <a:defRPr sz="3200" b="1">
                <a:solidFill>
                  <a:schemeClr val="bg1"/>
                </a:solidFill>
                <a:latin typeface="华文细黑" panose="02010600040101010101" pitchFamily="2" charset="-122"/>
                <a:ea typeface="华文细黑" panose="02010600040101010101" pitchFamily="2" charset="-122"/>
                <a:cs typeface="+mj-cs"/>
              </a:defRPr>
            </a:lvl1pPr>
          </a:lstStyle>
          <a:p>
            <a:r>
              <a:rPr lang="en-US" altLang="zh-CN"/>
              <a:t>1.5  </a:t>
            </a:r>
            <a:r>
              <a:rPr lang="zh-CN" altLang="en-US"/>
              <a:t>基本问题：如何开发可靠的软件</a:t>
            </a:r>
          </a:p>
        </p:txBody>
      </p:sp>
      <p:sp>
        <p:nvSpPr>
          <p:cNvPr id="26627" name="Rectangle 6"/>
          <p:cNvSpPr>
            <a:spLocks noChangeArrowheads="1"/>
          </p:cNvSpPr>
          <p:nvPr/>
        </p:nvSpPr>
        <p:spPr bwMode="auto">
          <a:xfrm>
            <a:off x="4872038" y="1670050"/>
            <a:ext cx="5543550" cy="2954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342900" indent="-342900">
              <a:spcBef>
                <a:spcPts val="1200"/>
              </a:spcBef>
              <a:buFont typeface="Wingdings" pitchFamily="2" charset="2"/>
              <a:buChar char="p"/>
            </a:pPr>
            <a:r>
              <a:rPr lang="zh-CN" altLang="en-US" sz="2200">
                <a:latin typeface="黑体" pitchFamily="49" charset="-122"/>
                <a:ea typeface="黑体" pitchFamily="49" charset="-122"/>
              </a:rPr>
              <a:t>软件可靠性工程的核心问题是如何开发可靠的软件，软件可靠性工程直接面向预防和过程驱动。软件可靠性是通过设计来赋予的。</a:t>
            </a:r>
            <a:endParaRPr lang="en-US" altLang="zh-CN" sz="2200">
              <a:latin typeface="黑体" pitchFamily="49" charset="-122"/>
              <a:ea typeface="黑体" pitchFamily="49" charset="-122"/>
            </a:endParaRPr>
          </a:p>
          <a:p>
            <a:pPr marL="342900" indent="-342900">
              <a:spcBef>
                <a:spcPts val="1200"/>
              </a:spcBef>
              <a:buFont typeface="Wingdings" pitchFamily="2" charset="2"/>
              <a:buChar char="p"/>
            </a:pPr>
            <a:r>
              <a:rPr lang="zh-CN" altLang="en-US" sz="2200">
                <a:latin typeface="黑体" pitchFamily="49" charset="-122"/>
                <a:ea typeface="黑体" pitchFamily="49" charset="-122"/>
              </a:rPr>
              <a:t>软件可靠性设计的实质就是在软件开发过程中，严格遵循软件工程原理，采用合适的可靠性设计技术和方法，避免人为差错以及人为引入错误，预防为主。</a:t>
            </a:r>
          </a:p>
        </p:txBody>
      </p:sp>
      <p:sp>
        <p:nvSpPr>
          <p:cNvPr id="31751" name="AutoShape 7"/>
          <p:cNvSpPr>
            <a:spLocks noChangeArrowheads="1"/>
          </p:cNvSpPr>
          <p:nvPr/>
        </p:nvSpPr>
        <p:spPr bwMode="auto">
          <a:xfrm>
            <a:off x="1992314" y="1268413"/>
            <a:ext cx="2663825" cy="825500"/>
          </a:xfrm>
          <a:prstGeom prst="cloudCallout">
            <a:avLst>
              <a:gd name="adj1" fmla="val -28426"/>
              <a:gd name="adj2" fmla="val 93269"/>
            </a:avLst>
          </a:prstGeom>
          <a:solidFill>
            <a:schemeClr val="accent1"/>
          </a:solidFill>
          <a:ln w="9525">
            <a:solidFill>
              <a:srgbClr val="FFFF99"/>
            </a:solidFill>
            <a:round/>
            <a:headEnd/>
            <a:tailEnd/>
          </a:ln>
        </p:spPr>
        <p:txBody>
          <a:bodyPr/>
          <a:lstStyle/>
          <a:p>
            <a:pPr>
              <a:defRPr/>
            </a:pPr>
            <a:r>
              <a:rPr lang="zh-CN" altLang="en-US" b="1">
                <a:effectLst>
                  <a:outerShdw blurRad="38100" dist="38100" dir="2700000" algn="tl">
                    <a:srgbClr val="000000"/>
                  </a:outerShdw>
                </a:effectLst>
                <a:ea typeface="华文行楷" pitchFamily="2" charset="-122"/>
              </a:rPr>
              <a:t>如何开发可靠的软件？</a:t>
            </a:r>
          </a:p>
        </p:txBody>
      </p:sp>
      <p:graphicFrame>
        <p:nvGraphicFramePr>
          <p:cNvPr id="26629" name="Object 8"/>
          <p:cNvGraphicFramePr>
            <a:graphicFrameLocks noChangeAspect="1"/>
          </p:cNvGraphicFramePr>
          <p:nvPr/>
        </p:nvGraphicFramePr>
        <p:xfrm>
          <a:off x="1631951" y="2420939"/>
          <a:ext cx="2519363" cy="2808287"/>
        </p:xfrm>
        <a:graphic>
          <a:graphicData uri="http://schemas.openxmlformats.org/presentationml/2006/ole">
            <mc:AlternateContent xmlns:mc="http://schemas.openxmlformats.org/markup-compatibility/2006">
              <mc:Choice xmlns:v="urn:schemas-microsoft-com:vml" Requires="v">
                <p:oleObj name="剪辑" r:id="rId2" imgW="944575" imgH="1180490" progId="MS_ClipArt_Gallery.2">
                  <p:embed/>
                </p:oleObj>
              </mc:Choice>
              <mc:Fallback>
                <p:oleObj name="剪辑" r:id="rId2" imgW="944575" imgH="1180490" progId="MS_ClipArt_Gallery.2">
                  <p:embed/>
                  <p:pic>
                    <p:nvPicPr>
                      <p:cNvPr id="26629"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1951" y="2420939"/>
                        <a:ext cx="2519363" cy="2808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8088070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5"/>
          <p:cNvSpPr txBox="1">
            <a:spLocks noChangeArrowheads="1"/>
          </p:cNvSpPr>
          <p:nvPr/>
        </p:nvSpPr>
        <p:spPr bwMode="auto">
          <a:xfrm>
            <a:off x="1917700" y="423864"/>
            <a:ext cx="8642350" cy="584775"/>
          </a:xfrm>
          <a:prstGeom prst="rect">
            <a:avLst/>
          </a:prstGeom>
          <a:solidFill>
            <a:schemeClr val="accent1"/>
          </a:solidFill>
          <a:extLst>
            <a:ext uri="{91240B29-F687-4F45-9708-019B960494DF}">
              <a14:hiddenLine xmlns:a14="http://schemas.microsoft.com/office/drawing/2010/main" w="9525">
                <a:solidFill>
                  <a:schemeClr val="tx1"/>
                </a:solidFill>
                <a:miter lim="800000"/>
                <a:headEnd/>
                <a:tailEnd/>
              </a14:hiddenLine>
            </a:ext>
          </a:extLst>
        </p:spPr>
        <p:txBody>
          <a:bodyPr vert="horz" lIns="91440" tIns="45720" rIns="91440" bIns="45720" rtlCol="0" anchor="ctr">
            <a:noAutofit/>
          </a:bodyPr>
          <a:lstStyle>
            <a:defPPr>
              <a:defRPr lang="zh-CN"/>
            </a:defPPr>
            <a:lvl1pPr algn="ctr">
              <a:spcBef>
                <a:spcPct val="0"/>
              </a:spcBef>
              <a:buNone/>
              <a:defRPr sz="3200" b="1">
                <a:solidFill>
                  <a:schemeClr val="bg1"/>
                </a:solidFill>
                <a:latin typeface="华文细黑" panose="02010600040101010101" pitchFamily="2" charset="-122"/>
                <a:ea typeface="华文细黑" panose="02010600040101010101" pitchFamily="2" charset="-122"/>
                <a:cs typeface="+mj-cs"/>
              </a:defRPr>
            </a:lvl1pPr>
          </a:lstStyle>
          <a:p>
            <a:r>
              <a:rPr lang="en-US" altLang="zh-CN"/>
              <a:t>1.5  </a:t>
            </a:r>
            <a:r>
              <a:rPr lang="zh-CN" altLang="en-US"/>
              <a:t>基本问题：如何检验软件可靠性</a:t>
            </a:r>
          </a:p>
        </p:txBody>
      </p:sp>
      <p:graphicFrame>
        <p:nvGraphicFramePr>
          <p:cNvPr id="27651" name="Object 6"/>
          <p:cNvGraphicFramePr>
            <a:graphicFrameLocks noChangeAspect="1"/>
          </p:cNvGraphicFramePr>
          <p:nvPr/>
        </p:nvGraphicFramePr>
        <p:xfrm>
          <a:off x="1631951" y="2420939"/>
          <a:ext cx="2303463" cy="3252787"/>
        </p:xfrm>
        <a:graphic>
          <a:graphicData uri="http://schemas.openxmlformats.org/presentationml/2006/ole">
            <mc:AlternateContent xmlns:mc="http://schemas.openxmlformats.org/markup-compatibility/2006">
              <mc:Choice xmlns:v="urn:schemas-microsoft-com:vml" Requires="v">
                <p:oleObj name="剪辑" r:id="rId2" imgW="3025775" imgH="3252788" progId="MS_ClipArt_Gallery.2">
                  <p:embed/>
                </p:oleObj>
              </mc:Choice>
              <mc:Fallback>
                <p:oleObj name="剪辑" r:id="rId2" imgW="3025775" imgH="3252788" progId="MS_ClipArt_Gallery.2">
                  <p:embed/>
                  <p:pic>
                    <p:nvPicPr>
                      <p:cNvPr id="27651"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1951" y="2420939"/>
                        <a:ext cx="2303463" cy="3252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75" name="AutoShape 7"/>
          <p:cNvSpPr>
            <a:spLocks noChangeArrowheads="1"/>
          </p:cNvSpPr>
          <p:nvPr/>
        </p:nvSpPr>
        <p:spPr bwMode="auto">
          <a:xfrm>
            <a:off x="1774825" y="1235076"/>
            <a:ext cx="1944688" cy="1114425"/>
          </a:xfrm>
          <a:prstGeom prst="cloudCallout">
            <a:avLst>
              <a:gd name="adj1" fmla="val 32120"/>
              <a:gd name="adj2" fmla="val 88889"/>
            </a:avLst>
          </a:prstGeom>
          <a:gradFill rotWithShape="1">
            <a:gsLst>
              <a:gs pos="0">
                <a:srgbClr val="FFCCFF"/>
              </a:gs>
              <a:gs pos="100000">
                <a:srgbClr val="FF7C80"/>
              </a:gs>
            </a:gsLst>
            <a:lin ang="5400000" scaled="1"/>
          </a:gradFill>
          <a:ln w="9525">
            <a:solidFill>
              <a:srgbClr val="FFFF99"/>
            </a:solidFill>
            <a:round/>
            <a:headEnd/>
            <a:tailEnd/>
          </a:ln>
        </p:spPr>
        <p:txBody>
          <a:bodyPr/>
          <a:lstStyle/>
          <a:p>
            <a:pPr>
              <a:defRPr/>
            </a:pPr>
            <a:r>
              <a:rPr lang="zh-CN" altLang="en-US" b="1">
                <a:effectLst>
                  <a:outerShdw blurRad="38100" dist="38100" dir="2700000" algn="tl">
                    <a:srgbClr val="000000"/>
                  </a:outerShdw>
                </a:effectLst>
                <a:ea typeface="华文行楷" pitchFamily="2" charset="-122"/>
              </a:rPr>
              <a:t>如何检验软件可靠性？</a:t>
            </a:r>
          </a:p>
        </p:txBody>
      </p:sp>
      <p:sp>
        <p:nvSpPr>
          <p:cNvPr id="32776" name="Rectangle 8"/>
          <p:cNvSpPr>
            <a:spLocks noChangeArrowheads="1"/>
          </p:cNvSpPr>
          <p:nvPr/>
        </p:nvSpPr>
        <p:spPr bwMode="auto">
          <a:xfrm>
            <a:off x="4495801" y="1484314"/>
            <a:ext cx="5616575" cy="233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defRPr/>
            </a:pPr>
            <a:r>
              <a:rPr lang="zh-CN" altLang="en-US" sz="2400" dirty="0">
                <a:latin typeface="黑体" panose="02010609060101010101" pitchFamily="49" charset="-122"/>
                <a:ea typeface="黑体" panose="02010609060101010101" pitchFamily="49" charset="-122"/>
              </a:rPr>
              <a:t>如何对软件所固有的可靠性水平予以考核和评价？</a:t>
            </a:r>
            <a:endParaRPr lang="en-US" altLang="zh-CN" sz="2400" dirty="0">
              <a:latin typeface="黑体" panose="02010609060101010101" pitchFamily="49" charset="-122"/>
              <a:ea typeface="黑体" panose="02010609060101010101" pitchFamily="49" charset="-122"/>
            </a:endParaRPr>
          </a:p>
          <a:p>
            <a:pPr marL="342900" indent="-342900">
              <a:spcBef>
                <a:spcPts val="1200"/>
              </a:spcBef>
              <a:buFont typeface="Wingdings" pitchFamily="2" charset="2"/>
              <a:buChar char="p"/>
              <a:defRPr/>
            </a:pPr>
            <a:r>
              <a:rPr lang="zh-CN" altLang="en-US" sz="2200" dirty="0">
                <a:latin typeface="黑体" panose="02010609060101010101" pitchFamily="49" charset="-122"/>
                <a:ea typeface="黑体" panose="02010609060101010101" pitchFamily="49" charset="-122"/>
              </a:rPr>
              <a:t>软件测试是检验和验证软件可靠性的主要有效方法。可以预测，软件测试尤其是软件可靠性测试在软件可靠性工程中将持续发挥巨大作用。 </a:t>
            </a:r>
          </a:p>
        </p:txBody>
      </p:sp>
    </p:spTree>
    <p:extLst>
      <p:ext uri="{BB962C8B-B14F-4D97-AF65-F5344CB8AC3E}">
        <p14:creationId xmlns:p14="http://schemas.microsoft.com/office/powerpoint/2010/main" val="9060228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3"/>
          <p:cNvSpPr txBox="1">
            <a:spLocks noChangeArrowheads="1"/>
          </p:cNvSpPr>
          <p:nvPr/>
        </p:nvSpPr>
        <p:spPr bwMode="auto">
          <a:xfrm>
            <a:off x="1774825" y="333376"/>
            <a:ext cx="8642350" cy="584775"/>
          </a:xfrm>
          <a:prstGeom prst="rect">
            <a:avLst/>
          </a:prstGeom>
          <a:solidFill>
            <a:schemeClr val="accent1"/>
          </a:solidFill>
          <a:extLst>
            <a:ext uri="{91240B29-F687-4F45-9708-019B960494DF}">
              <a14:hiddenLine xmlns:a14="http://schemas.microsoft.com/office/drawing/2010/main" w="9525">
                <a:solidFill>
                  <a:schemeClr val="tx1"/>
                </a:solidFill>
                <a:miter lim="800000"/>
                <a:headEnd/>
                <a:tailEnd/>
              </a14:hiddenLine>
            </a:ext>
          </a:extLst>
        </p:spPr>
        <p:txBody>
          <a:bodyPr vert="horz" lIns="91440" tIns="45720" rIns="91440" bIns="45720" rtlCol="0" anchor="ctr">
            <a:noAutofit/>
          </a:bodyPr>
          <a:lstStyle>
            <a:defPPr>
              <a:defRPr lang="zh-CN"/>
            </a:defPPr>
            <a:lvl1pPr algn="ctr">
              <a:spcBef>
                <a:spcPct val="0"/>
              </a:spcBef>
              <a:buNone/>
              <a:defRPr sz="3200" b="1">
                <a:solidFill>
                  <a:schemeClr val="bg1"/>
                </a:solidFill>
                <a:latin typeface="华文细黑" panose="02010600040101010101" pitchFamily="2" charset="-122"/>
                <a:ea typeface="华文细黑" panose="02010600040101010101" pitchFamily="2" charset="-122"/>
                <a:cs typeface="+mj-cs"/>
              </a:defRPr>
            </a:lvl1pPr>
          </a:lstStyle>
          <a:p>
            <a:r>
              <a:rPr lang="en-US" altLang="zh-CN"/>
              <a:t>1.6  </a:t>
            </a:r>
            <a:r>
              <a:rPr lang="zh-CN" altLang="en-US"/>
              <a:t>总结：软件可靠性需求</a:t>
            </a:r>
          </a:p>
        </p:txBody>
      </p:sp>
      <p:sp>
        <p:nvSpPr>
          <p:cNvPr id="25604" name="Rectangle 4"/>
          <p:cNvSpPr>
            <a:spLocks noChangeArrowheads="1"/>
          </p:cNvSpPr>
          <p:nvPr/>
        </p:nvSpPr>
        <p:spPr bwMode="auto">
          <a:xfrm>
            <a:off x="2352675" y="1274763"/>
            <a:ext cx="7704138" cy="4894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defRPr/>
            </a:pPr>
            <a:r>
              <a:rPr lang="en-US" altLang="zh-CN" sz="2400" dirty="0">
                <a:effectLst>
                  <a:outerShdw blurRad="38100" dist="38100" dir="2700000" algn="tl">
                    <a:srgbClr val="C0C0C0"/>
                  </a:outerShdw>
                </a:effectLst>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通过软件业界和可靠性工程界的不懈努力，软件可靠性工程得到广泛的研究和实践，取得了显著成效。但直到今天，开发足够可靠的软件并测试和验证其可靠性，仍然是非常困难的问题。</a:t>
            </a:r>
            <a:endParaRPr lang="en-US" altLang="zh-CN" sz="2400" dirty="0">
              <a:latin typeface="黑体" panose="02010609060101010101" pitchFamily="49" charset="-122"/>
              <a:ea typeface="黑体" panose="02010609060101010101" pitchFamily="49" charset="-122"/>
            </a:endParaRPr>
          </a:p>
          <a:p>
            <a:pPr marL="800100" lvl="1" indent="-342900">
              <a:spcBef>
                <a:spcPts val="1200"/>
              </a:spcBef>
              <a:buFont typeface="Wingdings" pitchFamily="2" charset="2"/>
              <a:buChar char="p"/>
              <a:defRPr/>
            </a:pPr>
            <a:r>
              <a:rPr lang="zh-CN" altLang="en-US" sz="2200" dirty="0">
                <a:latin typeface="黑体" panose="02010609060101010101" pitchFamily="49" charset="-122"/>
                <a:ea typeface="黑体" panose="02010609060101010101" pitchFamily="49" charset="-122"/>
              </a:rPr>
              <a:t>日益增长的需求</a:t>
            </a:r>
            <a:endParaRPr lang="en-US" altLang="zh-CN" sz="2200" dirty="0">
              <a:latin typeface="黑体" panose="02010609060101010101" pitchFamily="49" charset="-122"/>
              <a:ea typeface="黑体" panose="02010609060101010101" pitchFamily="49" charset="-122"/>
            </a:endParaRPr>
          </a:p>
          <a:p>
            <a:pPr>
              <a:spcBef>
                <a:spcPts val="1200"/>
              </a:spcBef>
              <a:defRPr/>
            </a:pPr>
            <a:r>
              <a:rPr lang="en-US" altLang="zh-CN" sz="2200" dirty="0">
                <a:latin typeface="黑体" panose="02010609060101010101" pitchFamily="49" charset="-122"/>
                <a:ea typeface="黑体" panose="02010609060101010101" pitchFamily="49" charset="-122"/>
              </a:rPr>
              <a:t>    </a:t>
            </a:r>
            <a:r>
              <a:rPr lang="zh-CN" altLang="en-US" sz="2200" b="1" dirty="0">
                <a:latin typeface="华文仿宋" panose="02010600040101010101" pitchFamily="2" charset="-122"/>
                <a:ea typeface="华文仿宋" panose="02010600040101010101" pitchFamily="2" charset="-122"/>
              </a:rPr>
              <a:t>软件应具有检定合格的可靠性，如武器装备系统、载人航天系统、核安全控制系统等无不对软件可靠性提出了前所未有的高要求。</a:t>
            </a:r>
            <a:endParaRPr lang="en-US" altLang="zh-CN" sz="2200" b="1" dirty="0">
              <a:latin typeface="华文仿宋" panose="02010600040101010101" pitchFamily="2" charset="-122"/>
              <a:ea typeface="华文仿宋" panose="02010600040101010101" pitchFamily="2" charset="-122"/>
            </a:endParaRPr>
          </a:p>
          <a:p>
            <a:pPr marL="800100" lvl="1" indent="-342900">
              <a:spcBef>
                <a:spcPts val="1200"/>
              </a:spcBef>
              <a:buFont typeface="Wingdings" pitchFamily="2" charset="2"/>
              <a:buChar char="p"/>
              <a:defRPr/>
            </a:pPr>
            <a:r>
              <a:rPr lang="zh-CN" altLang="en-US" sz="2200" dirty="0">
                <a:latin typeface="黑体" panose="02010609060101010101" pitchFamily="49" charset="-122"/>
                <a:ea typeface="黑体" panose="02010609060101010101" pitchFamily="49" charset="-122"/>
              </a:rPr>
              <a:t>市场对其可靠性要求也越来越高</a:t>
            </a:r>
            <a:endParaRPr lang="en-US" altLang="zh-CN" sz="2200" dirty="0">
              <a:latin typeface="黑体" panose="02010609060101010101" pitchFamily="49" charset="-122"/>
              <a:ea typeface="黑体" panose="02010609060101010101" pitchFamily="49" charset="-122"/>
            </a:endParaRPr>
          </a:p>
          <a:p>
            <a:pPr>
              <a:spcBef>
                <a:spcPts val="1200"/>
              </a:spcBef>
              <a:defRPr/>
            </a:pPr>
            <a:r>
              <a:rPr lang="zh-CN" altLang="en-US" sz="2200" dirty="0">
                <a:latin typeface="黑体" panose="02010609060101010101" pitchFamily="49" charset="-122"/>
                <a:ea typeface="黑体" panose="02010609060101010101" pitchFamily="49" charset="-122"/>
              </a:rPr>
              <a:t>    </a:t>
            </a:r>
            <a:r>
              <a:rPr lang="zh-CN" altLang="en-US" sz="2200" b="1" dirty="0">
                <a:latin typeface="华文仿宋" panose="02010600040101010101" pitchFamily="2" charset="-122"/>
                <a:ea typeface="华文仿宋" panose="02010600040101010101" pitchFamily="2" charset="-122"/>
              </a:rPr>
              <a:t>不能保证软件可靠性水平哪怕是在一段时间的将来是足够的，四十多年前就已波及到全世界范围的</a:t>
            </a:r>
            <a:r>
              <a:rPr lang="zh-CN" altLang="en-US" sz="2200" b="1" dirty="0">
                <a:solidFill>
                  <a:srgbClr val="FF0000"/>
                </a:solidFill>
                <a:latin typeface="华文仿宋" panose="02010600040101010101" pitchFamily="2" charset="-122"/>
                <a:ea typeface="华文仿宋" panose="02010600040101010101" pitchFamily="2" charset="-122"/>
              </a:rPr>
              <a:t>软件危机</a:t>
            </a:r>
            <a:r>
              <a:rPr lang="zh-CN" altLang="en-US" sz="2200" b="1" dirty="0">
                <a:latin typeface="华文仿宋" panose="02010600040101010101" pitchFamily="2" charset="-122"/>
                <a:ea typeface="华文仿宋" panose="02010600040101010101" pitchFamily="2" charset="-122"/>
              </a:rPr>
              <a:t>，直到今天依然是我们难以逾越的障碍。</a:t>
            </a:r>
          </a:p>
        </p:txBody>
      </p:sp>
    </p:spTree>
    <p:extLst>
      <p:ext uri="{BB962C8B-B14F-4D97-AF65-F5344CB8AC3E}">
        <p14:creationId xmlns:p14="http://schemas.microsoft.com/office/powerpoint/2010/main" val="12415392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5"/>
          <p:cNvSpPr txBox="1">
            <a:spLocks noChangeArrowheads="1"/>
          </p:cNvSpPr>
          <p:nvPr/>
        </p:nvSpPr>
        <p:spPr bwMode="auto">
          <a:xfrm>
            <a:off x="1774825" y="423864"/>
            <a:ext cx="8642350" cy="584775"/>
          </a:xfrm>
          <a:prstGeom prst="rect">
            <a:avLst/>
          </a:prstGeom>
          <a:solidFill>
            <a:schemeClr val="accent1"/>
          </a:solidFill>
          <a:extLst>
            <a:ext uri="{91240B29-F687-4F45-9708-019B960494DF}">
              <a14:hiddenLine xmlns:a14="http://schemas.microsoft.com/office/drawing/2010/main" w="9525">
                <a:solidFill>
                  <a:schemeClr val="tx1"/>
                </a:solidFill>
                <a:miter lim="800000"/>
                <a:headEnd/>
                <a:tailEnd/>
              </a14:hiddenLine>
            </a:ext>
          </a:extLst>
        </p:spPr>
        <p:txBody>
          <a:bodyPr vert="horz" lIns="91440" tIns="45720" rIns="91440" bIns="45720" rtlCol="0" anchor="ctr">
            <a:noAutofit/>
          </a:bodyPr>
          <a:lstStyle>
            <a:defPPr>
              <a:defRPr lang="zh-CN"/>
            </a:defPPr>
            <a:lvl1pPr algn="ctr">
              <a:spcBef>
                <a:spcPct val="0"/>
              </a:spcBef>
              <a:buNone/>
              <a:defRPr sz="3200" b="1">
                <a:solidFill>
                  <a:schemeClr val="bg1"/>
                </a:solidFill>
                <a:latin typeface="华文细黑" panose="02010600040101010101" pitchFamily="2" charset="-122"/>
                <a:ea typeface="华文细黑" panose="02010600040101010101" pitchFamily="2" charset="-122"/>
                <a:cs typeface="+mj-cs"/>
              </a:defRPr>
            </a:lvl1pPr>
          </a:lstStyle>
          <a:p>
            <a:r>
              <a:rPr lang="en-US" altLang="zh-CN"/>
              <a:t>1.6  </a:t>
            </a:r>
            <a:r>
              <a:rPr lang="zh-CN" altLang="en-US"/>
              <a:t>总结：软件可靠性问题综述</a:t>
            </a:r>
          </a:p>
        </p:txBody>
      </p:sp>
      <p:sp>
        <p:nvSpPr>
          <p:cNvPr id="29699" name="Rectangle 7"/>
          <p:cNvSpPr>
            <a:spLocks noChangeArrowheads="1"/>
          </p:cNvSpPr>
          <p:nvPr/>
        </p:nvSpPr>
        <p:spPr bwMode="auto">
          <a:xfrm>
            <a:off x="5159376" y="1844676"/>
            <a:ext cx="5167313" cy="304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a:latin typeface="Times New Roman" pitchFamily="18" charset="0"/>
                <a:ea typeface="黑体" pitchFamily="49" charset="-122"/>
                <a:cs typeface="Times New Roman" pitchFamily="18" charset="0"/>
              </a:rPr>
              <a:t>  正如</a:t>
            </a:r>
            <a:r>
              <a:rPr lang="en-US" altLang="zh-CN" sz="2400">
                <a:latin typeface="Times New Roman" pitchFamily="18" charset="0"/>
                <a:ea typeface="黑体" pitchFamily="49" charset="-122"/>
                <a:cs typeface="Times New Roman" pitchFamily="18" charset="0"/>
              </a:rPr>
              <a:t>IBM 360</a:t>
            </a:r>
            <a:r>
              <a:rPr lang="zh-CN" altLang="en-US" sz="2400">
                <a:latin typeface="Times New Roman" pitchFamily="18" charset="0"/>
                <a:ea typeface="黑体" pitchFamily="49" charset="-122"/>
                <a:cs typeface="Times New Roman" pitchFamily="18" charset="0"/>
              </a:rPr>
              <a:t>操作系统负责人</a:t>
            </a:r>
            <a:r>
              <a:rPr lang="en-US" altLang="zh-CN" sz="2400">
                <a:latin typeface="Times New Roman" pitchFamily="18" charset="0"/>
                <a:ea typeface="黑体" pitchFamily="49" charset="-122"/>
                <a:cs typeface="Times New Roman" pitchFamily="18" charset="0"/>
              </a:rPr>
              <a:t>F·D·</a:t>
            </a:r>
            <a:r>
              <a:rPr lang="zh-CN" altLang="en-US" sz="2400">
                <a:latin typeface="Times New Roman" pitchFamily="18" charset="0"/>
                <a:ea typeface="黑体" pitchFamily="49" charset="-122"/>
                <a:cs typeface="Times New Roman" pitchFamily="18" charset="0"/>
              </a:rPr>
              <a:t>希罗克斯在总结该项目时无比沉痛地说：“</a:t>
            </a:r>
            <a:r>
              <a:rPr lang="en-US" altLang="zh-CN" sz="2400">
                <a:latin typeface="Times New Roman" pitchFamily="18" charset="0"/>
                <a:ea typeface="黑体" pitchFamily="49" charset="-122"/>
                <a:cs typeface="Times New Roman" pitchFamily="18" charset="0"/>
              </a:rPr>
              <a:t>…… </a:t>
            </a:r>
            <a:r>
              <a:rPr lang="zh-CN" altLang="en-US" sz="2400">
                <a:latin typeface="Times New Roman" pitchFamily="18" charset="0"/>
                <a:ea typeface="黑体" pitchFamily="49" charset="-122"/>
                <a:cs typeface="Times New Roman" pitchFamily="18" charset="0"/>
              </a:rPr>
              <a:t>正像一只逃亡的 野兽落到泥潭中作垂死挣扎，越是挣扎， 陷得越深，最后无法逃脱灭顶的灾难，</a:t>
            </a:r>
            <a:r>
              <a:rPr lang="en-US" altLang="zh-CN" sz="2400">
                <a:latin typeface="Times New Roman" pitchFamily="18" charset="0"/>
                <a:ea typeface="黑体" pitchFamily="49" charset="-122"/>
                <a:cs typeface="Times New Roman" pitchFamily="18" charset="0"/>
              </a:rPr>
              <a:t>…… </a:t>
            </a:r>
            <a:r>
              <a:rPr lang="zh-CN" altLang="en-US" sz="2400">
                <a:latin typeface="Times New Roman" pitchFamily="18" charset="0"/>
                <a:ea typeface="黑体" pitchFamily="49" charset="-122"/>
                <a:cs typeface="Times New Roman" pitchFamily="18" charset="0"/>
              </a:rPr>
              <a:t>程序设计工作正像这样一个泥潭 </a:t>
            </a:r>
            <a:r>
              <a:rPr lang="en-US" altLang="zh-CN" sz="2400">
                <a:latin typeface="Times New Roman" pitchFamily="18" charset="0"/>
                <a:ea typeface="黑体" pitchFamily="49" charset="-122"/>
                <a:cs typeface="Times New Roman" pitchFamily="18" charset="0"/>
              </a:rPr>
              <a:t>……</a:t>
            </a:r>
            <a:r>
              <a:rPr lang="zh-CN" altLang="en-US" sz="2400">
                <a:latin typeface="Times New Roman" pitchFamily="18" charset="0"/>
                <a:ea typeface="黑体" pitchFamily="49" charset="-122"/>
                <a:cs typeface="Times New Roman" pitchFamily="18" charset="0"/>
              </a:rPr>
              <a:t>一批批程序员被迫在泥潭中拼命挣扎，</a:t>
            </a:r>
            <a:r>
              <a:rPr lang="en-US" altLang="zh-CN" sz="2400">
                <a:latin typeface="Times New Roman" pitchFamily="18" charset="0"/>
                <a:ea typeface="黑体" pitchFamily="49" charset="-122"/>
                <a:cs typeface="Times New Roman" pitchFamily="18" charset="0"/>
              </a:rPr>
              <a:t>……</a:t>
            </a:r>
            <a:r>
              <a:rPr lang="zh-CN" altLang="en-US" sz="2400">
                <a:latin typeface="Times New Roman" pitchFamily="18" charset="0"/>
                <a:ea typeface="黑体" pitchFamily="49" charset="-122"/>
                <a:cs typeface="Times New Roman" pitchFamily="18" charset="0"/>
              </a:rPr>
              <a:t>” </a:t>
            </a:r>
          </a:p>
        </p:txBody>
      </p:sp>
      <p:pic>
        <p:nvPicPr>
          <p:cNvPr id="29700" name="Picture 8" descr="u=43543303,3071290409&amp;fm=0&amp;gp=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2313" y="1844675"/>
            <a:ext cx="2952750" cy="361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839038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3"/>
          <p:cNvSpPr txBox="1">
            <a:spLocks noChangeArrowheads="1"/>
          </p:cNvSpPr>
          <p:nvPr/>
        </p:nvSpPr>
        <p:spPr bwMode="auto">
          <a:xfrm>
            <a:off x="1774825" y="115889"/>
            <a:ext cx="8642350" cy="584775"/>
          </a:xfrm>
          <a:prstGeom prst="rect">
            <a:avLst/>
          </a:prstGeom>
          <a:solidFill>
            <a:schemeClr val="accent1"/>
          </a:solidFill>
          <a:extLst>
            <a:ext uri="{91240B29-F687-4F45-9708-019B960494DF}">
              <a14:hiddenLine xmlns:a14="http://schemas.microsoft.com/office/drawing/2010/main" w="9525">
                <a:solidFill>
                  <a:schemeClr val="tx1"/>
                </a:solidFill>
                <a:miter lim="800000"/>
                <a:headEnd/>
                <a:tailEnd/>
              </a14:hiddenLine>
            </a:ext>
          </a:extLst>
        </p:spPr>
        <p:txBody>
          <a:bodyPr vert="horz" lIns="91440" tIns="45720" rIns="91440" bIns="45720" rtlCol="0" anchor="ctr">
            <a:noAutofit/>
          </a:bodyPr>
          <a:lstStyle>
            <a:defPPr>
              <a:defRPr lang="zh-CN"/>
            </a:defPPr>
            <a:lvl1pPr algn="ctr">
              <a:spcBef>
                <a:spcPct val="0"/>
              </a:spcBef>
              <a:buNone/>
              <a:defRPr sz="3200" b="1">
                <a:solidFill>
                  <a:schemeClr val="bg1"/>
                </a:solidFill>
                <a:latin typeface="华文细黑" panose="02010600040101010101" pitchFamily="2" charset="-122"/>
                <a:ea typeface="华文细黑" panose="02010600040101010101" pitchFamily="2" charset="-122"/>
                <a:cs typeface="+mj-cs"/>
              </a:defRPr>
            </a:lvl1pPr>
          </a:lstStyle>
          <a:p>
            <a:r>
              <a:rPr lang="en-US" altLang="zh-CN" dirty="0"/>
              <a:t>1.6 </a:t>
            </a:r>
            <a:r>
              <a:rPr lang="zh-CN" altLang="en-US" dirty="0"/>
              <a:t>总结：软件业界存在的问题</a:t>
            </a:r>
          </a:p>
        </p:txBody>
      </p:sp>
      <p:sp>
        <p:nvSpPr>
          <p:cNvPr id="30723" name="Rectangle 4"/>
          <p:cNvSpPr>
            <a:spLocks noChangeArrowheads="1"/>
          </p:cNvSpPr>
          <p:nvPr/>
        </p:nvSpPr>
        <p:spPr bwMode="auto">
          <a:xfrm>
            <a:off x="2135189" y="868364"/>
            <a:ext cx="8243887" cy="5786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indent="266700">
              <a:spcBef>
                <a:spcPts val="1200"/>
              </a:spcBef>
            </a:pPr>
            <a:r>
              <a:rPr lang="en-US" altLang="zh-CN" sz="2200">
                <a:latin typeface="黑体" pitchFamily="49" charset="-122"/>
                <a:ea typeface="黑体" pitchFamily="49" charset="-122"/>
              </a:rPr>
              <a:t>1</a:t>
            </a:r>
            <a:r>
              <a:rPr lang="zh-CN" altLang="en-US" sz="2200">
                <a:latin typeface="黑体" pitchFamily="49" charset="-122"/>
                <a:ea typeface="黑体" pitchFamily="49" charset="-122"/>
              </a:rPr>
              <a:t>、软件发展战略研究不够，发展目标与发展方向不明确，发展路线不清晰，缺乏拥有自主知识产权的核心软件工程技术；</a:t>
            </a:r>
          </a:p>
          <a:p>
            <a:pPr indent="266700">
              <a:spcBef>
                <a:spcPts val="1200"/>
              </a:spcBef>
            </a:pPr>
            <a:r>
              <a:rPr lang="en-US" altLang="zh-CN" sz="2200">
                <a:latin typeface="黑体" pitchFamily="49" charset="-122"/>
                <a:ea typeface="黑体" pitchFamily="49" charset="-122"/>
              </a:rPr>
              <a:t>2</a:t>
            </a:r>
            <a:r>
              <a:rPr lang="zh-CN" altLang="en-US" sz="2200">
                <a:latin typeface="黑体" pitchFamily="49" charset="-122"/>
                <a:ea typeface="黑体" pitchFamily="49" charset="-122"/>
              </a:rPr>
              <a:t>、软件工程化管理起步较晚，缺乏系统、 规范化的软件工程管理方法，标准软件过程没有得以有效建立，项目软件过程未得以开发和维护，软件工程管理的作用不能持续地、积极地发挥出来；      </a:t>
            </a:r>
          </a:p>
          <a:p>
            <a:pPr indent="266700">
              <a:spcBef>
                <a:spcPts val="1200"/>
              </a:spcBef>
            </a:pPr>
            <a:r>
              <a:rPr lang="en-US" altLang="zh-CN" sz="2200">
                <a:latin typeface="黑体" pitchFamily="49" charset="-122"/>
                <a:ea typeface="黑体" pitchFamily="49" charset="-122"/>
              </a:rPr>
              <a:t>3</a:t>
            </a:r>
            <a:r>
              <a:rPr lang="zh-CN" altLang="en-US" sz="2200">
                <a:latin typeface="黑体" pitchFamily="49" charset="-122"/>
                <a:ea typeface="黑体" pitchFamily="49" charset="-122"/>
              </a:rPr>
              <a:t>、顶层软件开发、软件工程、质量管理人才匮乏， 软件从业人员的工作规范化意识不强，软件设计、实现、测试人员未真正地实现分离，软件开发人员的</a:t>
            </a:r>
            <a:r>
              <a:rPr lang="en-US" altLang="zh-CN" sz="2200">
                <a:latin typeface="黑体" pitchFamily="49" charset="-122"/>
                <a:ea typeface="黑体" pitchFamily="49" charset="-122"/>
              </a:rPr>
              <a:t>A</a:t>
            </a:r>
            <a:r>
              <a:rPr lang="zh-CN" altLang="en-US" sz="2200">
                <a:latin typeface="黑体" pitchFamily="49" charset="-122"/>
                <a:ea typeface="黑体" pitchFamily="49" charset="-122"/>
              </a:rPr>
              <a:t>、</a:t>
            </a:r>
            <a:r>
              <a:rPr lang="en-US" altLang="zh-CN" sz="2200">
                <a:latin typeface="黑体" pitchFamily="49" charset="-122"/>
                <a:ea typeface="黑体" pitchFamily="49" charset="-122"/>
              </a:rPr>
              <a:t>B</a:t>
            </a:r>
            <a:r>
              <a:rPr lang="zh-CN" altLang="en-US" sz="2200">
                <a:latin typeface="黑体" pitchFamily="49" charset="-122"/>
                <a:ea typeface="黑体" pitchFamily="49" charset="-122"/>
              </a:rPr>
              <a:t>角规定难以落实；</a:t>
            </a:r>
          </a:p>
          <a:p>
            <a:pPr indent="266700">
              <a:spcBef>
                <a:spcPts val="1200"/>
              </a:spcBef>
            </a:pPr>
            <a:r>
              <a:rPr lang="en-US" altLang="zh-CN" sz="2200">
                <a:latin typeface="黑体" pitchFamily="49" charset="-122"/>
                <a:ea typeface="黑体" pitchFamily="49" charset="-122"/>
              </a:rPr>
              <a:t>4</a:t>
            </a:r>
            <a:r>
              <a:rPr lang="zh-CN" altLang="en-US" sz="2200">
                <a:latin typeface="黑体" pitchFamily="49" charset="-122"/>
                <a:ea typeface="黑体" pitchFamily="49" charset="-122"/>
              </a:rPr>
              <a:t>、团队开发环境没有真正建立， 软件开发依然是分散、无约束的手工作坊方式，软件三化程度低，可重构、重用能力低，软件构件匮乏；</a:t>
            </a:r>
          </a:p>
          <a:p>
            <a:pPr indent="266700">
              <a:spcBef>
                <a:spcPts val="1200"/>
              </a:spcBef>
            </a:pPr>
            <a:r>
              <a:rPr lang="en-US" altLang="zh-CN" sz="2200">
                <a:latin typeface="黑体" pitchFamily="49" charset="-122"/>
                <a:ea typeface="黑体" pitchFamily="49" charset="-122"/>
              </a:rPr>
              <a:t>5</a:t>
            </a:r>
            <a:r>
              <a:rPr lang="zh-CN" altLang="en-US" sz="2200">
                <a:latin typeface="黑体" pitchFamily="49" charset="-122"/>
                <a:ea typeface="黑体" pitchFamily="49" charset="-122"/>
              </a:rPr>
              <a:t>、软件质量管理和项目管理还处于摸索阶段， 缺乏定量分析方法和足够的可靠性保证措施，普遍存在重技术轻管理、重开发轻组织、重结果轻过程的现象，基本没有进行软件风险管理；</a:t>
            </a:r>
          </a:p>
        </p:txBody>
      </p:sp>
    </p:spTree>
    <p:extLst>
      <p:ext uri="{BB962C8B-B14F-4D97-AF65-F5344CB8AC3E}">
        <p14:creationId xmlns:p14="http://schemas.microsoft.com/office/powerpoint/2010/main" val="32563715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3"/>
          <p:cNvSpPr txBox="1">
            <a:spLocks noChangeArrowheads="1"/>
          </p:cNvSpPr>
          <p:nvPr/>
        </p:nvSpPr>
        <p:spPr bwMode="auto">
          <a:xfrm>
            <a:off x="1774825" y="333376"/>
            <a:ext cx="8642350" cy="584775"/>
          </a:xfrm>
          <a:prstGeom prst="rect">
            <a:avLst/>
          </a:prstGeom>
          <a:solidFill>
            <a:schemeClr val="accent1"/>
          </a:solidFill>
          <a:extLst>
            <a:ext uri="{91240B29-F687-4F45-9708-019B960494DF}">
              <a14:hiddenLine xmlns:a14="http://schemas.microsoft.com/office/drawing/2010/main" w="9525">
                <a:solidFill>
                  <a:schemeClr val="tx1"/>
                </a:solidFill>
                <a:miter lim="800000"/>
                <a:headEnd/>
                <a:tailEnd/>
              </a14:hiddenLine>
            </a:ext>
          </a:extLst>
        </p:spPr>
        <p:txBody>
          <a:bodyPr vert="horz" lIns="91440" tIns="45720" rIns="91440" bIns="45720" rtlCol="0" anchor="ctr">
            <a:noAutofit/>
          </a:bodyPr>
          <a:lstStyle>
            <a:defPPr>
              <a:defRPr lang="zh-CN"/>
            </a:defPPr>
            <a:lvl1pPr algn="ctr">
              <a:spcBef>
                <a:spcPct val="0"/>
              </a:spcBef>
              <a:buNone/>
              <a:defRPr sz="3200" b="1">
                <a:solidFill>
                  <a:schemeClr val="bg1"/>
                </a:solidFill>
                <a:latin typeface="华文细黑" panose="02010600040101010101" pitchFamily="2" charset="-122"/>
                <a:ea typeface="华文细黑" panose="02010600040101010101" pitchFamily="2" charset="-122"/>
                <a:cs typeface="+mj-cs"/>
              </a:defRPr>
            </a:lvl1pPr>
          </a:lstStyle>
          <a:p>
            <a:r>
              <a:rPr lang="en-US" altLang="zh-CN" dirty="0"/>
              <a:t>1.6  </a:t>
            </a:r>
            <a:r>
              <a:rPr lang="zh-CN" altLang="en-US" dirty="0"/>
              <a:t>总结：软件业界存在的问题</a:t>
            </a:r>
          </a:p>
        </p:txBody>
      </p:sp>
      <p:sp>
        <p:nvSpPr>
          <p:cNvPr id="31747" name="Rectangle 4"/>
          <p:cNvSpPr>
            <a:spLocks noChangeArrowheads="1"/>
          </p:cNvSpPr>
          <p:nvPr/>
        </p:nvSpPr>
        <p:spPr bwMode="auto">
          <a:xfrm>
            <a:off x="2063750" y="1397000"/>
            <a:ext cx="7920038" cy="4954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indent="266700">
              <a:spcBef>
                <a:spcPts val="1200"/>
              </a:spcBef>
            </a:pPr>
            <a:r>
              <a:rPr lang="en-US" altLang="zh-CN" sz="2200" dirty="0">
                <a:latin typeface="黑体" pitchFamily="49" charset="-122"/>
                <a:ea typeface="黑体" pitchFamily="49" charset="-122"/>
              </a:rPr>
              <a:t>6</a:t>
            </a:r>
            <a:r>
              <a:rPr lang="zh-CN" altLang="en-US" sz="2200" dirty="0">
                <a:latin typeface="黑体" pitchFamily="49" charset="-122"/>
                <a:ea typeface="黑体" pitchFamily="49" charset="-122"/>
              </a:rPr>
              <a:t>、大多没有给定单独的软件可靠性指标，通常将系统的可靠性指标 </a:t>
            </a:r>
            <a:r>
              <a:rPr lang="en-US" altLang="zh-CN" sz="2200" dirty="0">
                <a:latin typeface="黑体" pitchFamily="49" charset="-122"/>
                <a:ea typeface="黑体" pitchFamily="49" charset="-122"/>
              </a:rPr>
              <a:t>100 %</a:t>
            </a:r>
            <a:r>
              <a:rPr lang="zh-CN" altLang="en-US" sz="2200" dirty="0">
                <a:latin typeface="黑体" pitchFamily="49" charset="-122"/>
                <a:ea typeface="黑体" pitchFamily="49" charset="-122"/>
              </a:rPr>
              <a:t>地分配给硬件，认为软件可靠度</a:t>
            </a:r>
            <a:r>
              <a:rPr lang="en-US" altLang="zh-CN" sz="2200" dirty="0">
                <a:latin typeface="黑体" pitchFamily="49" charset="-122"/>
                <a:ea typeface="黑体" pitchFamily="49" charset="-122"/>
              </a:rPr>
              <a:t>R=1.0</a:t>
            </a:r>
            <a:r>
              <a:rPr lang="zh-CN" altLang="en-US" sz="2200" dirty="0">
                <a:latin typeface="黑体" pitchFamily="49" charset="-122"/>
                <a:ea typeface="黑体" pitchFamily="49" charset="-122"/>
              </a:rPr>
              <a:t>。 </a:t>
            </a:r>
          </a:p>
          <a:p>
            <a:pPr indent="266700">
              <a:spcBef>
                <a:spcPts val="1200"/>
              </a:spcBef>
            </a:pPr>
            <a:r>
              <a:rPr lang="en-US" altLang="zh-CN" sz="2200" dirty="0">
                <a:latin typeface="黑体" pitchFamily="49" charset="-122"/>
                <a:ea typeface="黑体" pitchFamily="49" charset="-122"/>
              </a:rPr>
              <a:t>7</a:t>
            </a:r>
            <a:r>
              <a:rPr lang="zh-CN" altLang="en-US" sz="2200" dirty="0">
                <a:latin typeface="黑体" pitchFamily="49" charset="-122"/>
                <a:ea typeface="黑体" pitchFamily="49" charset="-122"/>
              </a:rPr>
              <a:t>、软件配置管理概念模糊，配置管理不严格，配置管理工具缺乏，软件三库的设置与管理不当，致使软件在交付前基本不受控。</a:t>
            </a:r>
          </a:p>
          <a:p>
            <a:pPr indent="266700">
              <a:spcBef>
                <a:spcPts val="1200"/>
              </a:spcBef>
            </a:pPr>
            <a:r>
              <a:rPr lang="en-US" altLang="zh-CN" sz="2200" dirty="0">
                <a:latin typeface="黑体" pitchFamily="49" charset="-122"/>
                <a:ea typeface="黑体" pitchFamily="49" charset="-122"/>
              </a:rPr>
              <a:t>8</a:t>
            </a:r>
            <a:r>
              <a:rPr lang="zh-CN" altLang="en-US" sz="2200" dirty="0">
                <a:latin typeface="黑体" pitchFamily="49" charset="-122"/>
                <a:ea typeface="黑体" pitchFamily="49" charset="-122"/>
              </a:rPr>
              <a:t>、软件测试，成也萧何，败也萧何。对软件测试的概念和过程认识模糊，没有开展并行的软件测试，软件测试主要还是事后验证性测试，软件测试的工程化尚未起步。</a:t>
            </a:r>
          </a:p>
          <a:p>
            <a:pPr indent="266700">
              <a:spcBef>
                <a:spcPts val="1200"/>
              </a:spcBef>
            </a:pPr>
            <a:r>
              <a:rPr lang="en-US" altLang="zh-CN" sz="2200" dirty="0">
                <a:latin typeface="黑体" pitchFamily="49" charset="-122"/>
                <a:ea typeface="黑体" pitchFamily="49" charset="-122"/>
              </a:rPr>
              <a:t>9</a:t>
            </a:r>
            <a:r>
              <a:rPr lang="zh-CN" altLang="en-US" sz="2200" dirty="0">
                <a:latin typeface="黑体" pitchFamily="49" charset="-122"/>
                <a:ea typeface="黑体" pitchFamily="49" charset="-122"/>
              </a:rPr>
              <a:t>、对于嵌入式系统，普遍认为软件最终将嵌入到目标系统中，常将软件开发过程与硬件研制混为一体，没有软件研制任务书、不按软件过程而按硬件研制过程开发、没有单独的测试而与硬件一起调试、没有单独的评审、甚至连文档也与硬件合为一体编写，严重影响了按软件工程化方法开发与管理软件。</a:t>
            </a:r>
          </a:p>
        </p:txBody>
      </p:sp>
    </p:spTree>
    <p:extLst>
      <p:ext uri="{BB962C8B-B14F-4D97-AF65-F5344CB8AC3E}">
        <p14:creationId xmlns:p14="http://schemas.microsoft.com/office/powerpoint/2010/main" val="41066885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5"/>
          <p:cNvSpPr>
            <a:spLocks noChangeArrowheads="1"/>
          </p:cNvSpPr>
          <p:nvPr/>
        </p:nvSpPr>
        <p:spPr bwMode="auto">
          <a:xfrm>
            <a:off x="2243139" y="1412875"/>
            <a:ext cx="8029575" cy="4478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indent="266700">
              <a:lnSpc>
                <a:spcPts val="3400"/>
              </a:lnSpc>
              <a:spcBef>
                <a:spcPts val="1200"/>
              </a:spcBef>
            </a:pPr>
            <a:r>
              <a:rPr lang="en-US" altLang="zh-CN" sz="2400" dirty="0">
                <a:latin typeface="黑体" pitchFamily="49" charset="-122"/>
                <a:ea typeface="黑体" pitchFamily="49" charset="-122"/>
              </a:rPr>
              <a:t>   </a:t>
            </a:r>
            <a:r>
              <a:rPr lang="zh-CN" altLang="en-US" sz="2400" dirty="0">
                <a:latin typeface="黑体" pitchFamily="49" charset="-122"/>
                <a:ea typeface="黑体" pitchFamily="49" charset="-122"/>
              </a:rPr>
              <a:t>即便是已经走过了二十一世纪的二十年，人们仍然在质量的大堤下生活，企业在质量的波涛中经受考验。</a:t>
            </a:r>
            <a:r>
              <a:rPr lang="en-US" altLang="zh-CN" sz="2400" dirty="0">
                <a:latin typeface="黑体" pitchFamily="49" charset="-122"/>
                <a:ea typeface="黑体" pitchFamily="49" charset="-122"/>
              </a:rPr>
              <a:t> </a:t>
            </a:r>
          </a:p>
          <a:p>
            <a:pPr marL="800100" lvl="1" indent="-342900">
              <a:lnSpc>
                <a:spcPts val="3400"/>
              </a:lnSpc>
              <a:spcBef>
                <a:spcPts val="1200"/>
              </a:spcBef>
              <a:buFont typeface="Wingdings" pitchFamily="2" charset="2"/>
              <a:buChar char="p"/>
            </a:pPr>
            <a:r>
              <a:rPr lang="zh-CN" altLang="en-US" sz="2400" b="1" dirty="0">
                <a:latin typeface="华文仿宋" pitchFamily="2" charset="-122"/>
                <a:ea typeface="华文仿宋" pitchFamily="2" charset="-122"/>
              </a:rPr>
              <a:t>质量工作已不再是“单个烟囱”，软件质量正在向着不同的深度和广度发生着深刻的变革。</a:t>
            </a:r>
            <a:endParaRPr lang="en-US" altLang="zh-CN" sz="2400" b="1" dirty="0">
              <a:latin typeface="华文仿宋" pitchFamily="2" charset="-122"/>
              <a:ea typeface="华文仿宋" pitchFamily="2" charset="-122"/>
            </a:endParaRPr>
          </a:p>
          <a:p>
            <a:pPr marL="800100" lvl="1" indent="-342900">
              <a:lnSpc>
                <a:spcPts val="3400"/>
              </a:lnSpc>
              <a:spcBef>
                <a:spcPts val="1200"/>
              </a:spcBef>
              <a:buFont typeface="Wingdings" pitchFamily="2" charset="2"/>
              <a:buChar char="p"/>
            </a:pPr>
            <a:r>
              <a:rPr lang="zh-CN" altLang="en-US" sz="2400" b="1" dirty="0">
                <a:latin typeface="华文仿宋" pitchFamily="2" charset="-122"/>
                <a:ea typeface="华文仿宋" pitchFamily="2" charset="-122"/>
              </a:rPr>
              <a:t>作为软件最重要质量特性的可靠性已经成为开放式技术社会中企业的最后一道防火墙与最重要的市场竞争武器。</a:t>
            </a:r>
            <a:endParaRPr lang="en-US" altLang="zh-CN" sz="2400" b="1" dirty="0">
              <a:latin typeface="华文仿宋" pitchFamily="2" charset="-122"/>
              <a:ea typeface="华文仿宋" pitchFamily="2" charset="-122"/>
            </a:endParaRPr>
          </a:p>
          <a:p>
            <a:pPr indent="266700">
              <a:lnSpc>
                <a:spcPts val="3400"/>
              </a:lnSpc>
              <a:spcBef>
                <a:spcPts val="1200"/>
              </a:spcBef>
            </a:pPr>
            <a:r>
              <a:rPr lang="zh-CN" altLang="en-US" sz="2400" dirty="0">
                <a:latin typeface="黑体" pitchFamily="49" charset="-122"/>
                <a:ea typeface="黑体" pitchFamily="49" charset="-122"/>
              </a:rPr>
              <a:t>  这一现实强力地推进着软件可靠性工程理论研究与实践的进展。</a:t>
            </a:r>
          </a:p>
        </p:txBody>
      </p:sp>
      <p:sp>
        <p:nvSpPr>
          <p:cNvPr id="32771" name="Text Box 6"/>
          <p:cNvSpPr txBox="1">
            <a:spLocks noChangeArrowheads="1"/>
          </p:cNvSpPr>
          <p:nvPr/>
        </p:nvSpPr>
        <p:spPr bwMode="auto">
          <a:xfrm>
            <a:off x="1774825" y="495301"/>
            <a:ext cx="8642350" cy="584775"/>
          </a:xfrm>
          <a:prstGeom prst="rect">
            <a:avLst/>
          </a:prstGeom>
          <a:solidFill>
            <a:schemeClr val="accent1"/>
          </a:solidFill>
          <a:extLst>
            <a:ext uri="{91240B29-F687-4F45-9708-019B960494DF}">
              <a14:hiddenLine xmlns:a14="http://schemas.microsoft.com/office/drawing/2010/main" w="9525">
                <a:solidFill>
                  <a:schemeClr val="tx1"/>
                </a:solidFill>
                <a:miter lim="800000"/>
                <a:headEnd/>
                <a:tailEnd/>
              </a14:hiddenLine>
            </a:ext>
          </a:extLst>
        </p:spPr>
        <p:txBody>
          <a:bodyPr vert="horz" lIns="91440" tIns="45720" rIns="91440" bIns="45720" rtlCol="0" anchor="ctr">
            <a:noAutofit/>
          </a:bodyPr>
          <a:lstStyle>
            <a:defPPr>
              <a:defRPr lang="zh-CN"/>
            </a:defPPr>
            <a:lvl1pPr algn="ctr">
              <a:spcBef>
                <a:spcPct val="0"/>
              </a:spcBef>
              <a:buNone/>
              <a:defRPr sz="3200" b="1">
                <a:solidFill>
                  <a:schemeClr val="bg1"/>
                </a:solidFill>
                <a:latin typeface="华文细黑" panose="02010600040101010101" pitchFamily="2" charset="-122"/>
                <a:ea typeface="华文细黑" panose="02010600040101010101" pitchFamily="2" charset="-122"/>
                <a:cs typeface="+mj-cs"/>
              </a:defRPr>
            </a:lvl1pPr>
          </a:lstStyle>
          <a:p>
            <a:r>
              <a:rPr lang="en-US" altLang="zh-CN" dirty="0"/>
              <a:t>1.6  </a:t>
            </a:r>
            <a:r>
              <a:rPr lang="zh-CN" altLang="en-US" dirty="0"/>
              <a:t>总结：作用与意义</a:t>
            </a:r>
          </a:p>
        </p:txBody>
      </p:sp>
    </p:spTree>
    <p:extLst>
      <p:ext uri="{BB962C8B-B14F-4D97-AF65-F5344CB8AC3E}">
        <p14:creationId xmlns:p14="http://schemas.microsoft.com/office/powerpoint/2010/main" val="16352876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5"/>
          <p:cNvSpPr>
            <a:spLocks noChangeArrowheads="1"/>
          </p:cNvSpPr>
          <p:nvPr/>
        </p:nvSpPr>
        <p:spPr bwMode="auto">
          <a:xfrm>
            <a:off x="2135188" y="1484314"/>
            <a:ext cx="8064500" cy="495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dirty="0">
                <a:latin typeface="黑体" pitchFamily="49" charset="-122"/>
                <a:ea typeface="黑体" pitchFamily="49" charset="-122"/>
              </a:rPr>
              <a:t>    </a:t>
            </a:r>
            <a:r>
              <a:rPr lang="zh-CN" altLang="en-US" sz="2400" b="1" dirty="0">
                <a:latin typeface="黑体" pitchFamily="49" charset="-122"/>
                <a:ea typeface="黑体" pitchFamily="49" charset="-122"/>
              </a:rPr>
              <a:t>软件可靠性的研究和实践具有如下重要意义：</a:t>
            </a:r>
          </a:p>
          <a:p>
            <a:pPr>
              <a:spcBef>
                <a:spcPts val="1200"/>
              </a:spcBef>
            </a:pPr>
            <a:r>
              <a:rPr lang="en-US" altLang="zh-CN" sz="2200" dirty="0">
                <a:latin typeface="黑体" pitchFamily="49" charset="-122"/>
                <a:ea typeface="黑体" pitchFamily="49" charset="-122"/>
              </a:rPr>
              <a:t>    1</a:t>
            </a:r>
            <a:r>
              <a:rPr lang="zh-CN" altLang="en-US" sz="2200" dirty="0">
                <a:latin typeface="黑体" pitchFamily="49" charset="-122"/>
                <a:ea typeface="黑体" pitchFamily="49" charset="-122"/>
              </a:rPr>
              <a:t>、推进软件的可靠性预计预测、分析设计、测试验证及其软件可靠性工程管理能力的改进提高，确保并不断改进软件可靠性，提高企业诚信，增强顾客满意，超越顾客期望；</a:t>
            </a:r>
          </a:p>
          <a:p>
            <a:pPr>
              <a:spcBef>
                <a:spcPts val="1200"/>
              </a:spcBef>
            </a:pPr>
            <a:r>
              <a:rPr lang="en-US" altLang="zh-CN" sz="2200" dirty="0">
                <a:latin typeface="黑体" pitchFamily="49" charset="-122"/>
                <a:ea typeface="黑体" pitchFamily="49" charset="-122"/>
              </a:rPr>
              <a:t>    2</a:t>
            </a:r>
            <a:r>
              <a:rPr lang="zh-CN" altLang="en-US" sz="2200" dirty="0">
                <a:latin typeface="黑体" pitchFamily="49" charset="-122"/>
                <a:ea typeface="黑体" pitchFamily="49" charset="-122"/>
              </a:rPr>
              <a:t>、指导软件可靠性分析、评估、验证与鉴定，为软件验收（验证）提供依据，增强用户信心；</a:t>
            </a:r>
          </a:p>
          <a:p>
            <a:pPr>
              <a:spcBef>
                <a:spcPts val="1200"/>
              </a:spcBef>
            </a:pPr>
            <a:r>
              <a:rPr lang="en-US" altLang="zh-CN" sz="2200" dirty="0">
                <a:latin typeface="黑体" pitchFamily="49" charset="-122"/>
                <a:ea typeface="黑体" pitchFamily="49" charset="-122"/>
              </a:rPr>
              <a:t>    3</a:t>
            </a:r>
            <a:r>
              <a:rPr lang="zh-CN" altLang="en-US" sz="2200" dirty="0">
                <a:latin typeface="黑体" pitchFamily="49" charset="-122"/>
                <a:ea typeface="黑体" pitchFamily="49" charset="-122"/>
              </a:rPr>
              <a:t>、推进软、硬件可靠性工程的均衡发展，提高系统可靠性水平；</a:t>
            </a:r>
          </a:p>
          <a:p>
            <a:pPr>
              <a:spcBef>
                <a:spcPts val="1200"/>
              </a:spcBef>
            </a:pPr>
            <a:r>
              <a:rPr lang="en-US" altLang="zh-CN" sz="2200" dirty="0">
                <a:latin typeface="黑体" pitchFamily="49" charset="-122"/>
                <a:ea typeface="黑体" pitchFamily="49" charset="-122"/>
              </a:rPr>
              <a:t>    4</a:t>
            </a:r>
            <a:r>
              <a:rPr lang="zh-CN" altLang="en-US" sz="2200" dirty="0">
                <a:latin typeface="黑体" pitchFamily="49" charset="-122"/>
                <a:ea typeface="黑体" pitchFamily="49" charset="-122"/>
              </a:rPr>
              <a:t>、推进软件工程的不断丰富和发展，促进软件工程管理水平及其软件过程能力的改进提高；</a:t>
            </a:r>
          </a:p>
          <a:p>
            <a:pPr>
              <a:spcBef>
                <a:spcPts val="1200"/>
              </a:spcBef>
            </a:pPr>
            <a:r>
              <a:rPr lang="en-US" altLang="zh-CN" sz="2200" dirty="0">
                <a:latin typeface="黑体" pitchFamily="49" charset="-122"/>
                <a:ea typeface="黑体" pitchFamily="49" charset="-122"/>
              </a:rPr>
              <a:t>    5</a:t>
            </a:r>
            <a:r>
              <a:rPr lang="zh-CN" altLang="en-US" sz="2200" dirty="0">
                <a:latin typeface="黑体" pitchFamily="49" charset="-122"/>
                <a:ea typeface="黑体" pitchFamily="49" charset="-122"/>
              </a:rPr>
              <a:t>、转变观念，有效扭转只重视硬件，忽视软件可靠性的现状。</a:t>
            </a:r>
          </a:p>
        </p:txBody>
      </p:sp>
      <p:sp>
        <p:nvSpPr>
          <p:cNvPr id="33795" name="Text Box 6"/>
          <p:cNvSpPr txBox="1">
            <a:spLocks noChangeArrowheads="1"/>
          </p:cNvSpPr>
          <p:nvPr/>
        </p:nvSpPr>
        <p:spPr bwMode="auto">
          <a:xfrm>
            <a:off x="1774825" y="495301"/>
            <a:ext cx="8642350" cy="584775"/>
          </a:xfrm>
          <a:prstGeom prst="rect">
            <a:avLst/>
          </a:prstGeom>
          <a:solidFill>
            <a:schemeClr val="accent1"/>
          </a:solidFill>
          <a:extLst>
            <a:ext uri="{91240B29-F687-4F45-9708-019B960494DF}">
              <a14:hiddenLine xmlns:a14="http://schemas.microsoft.com/office/drawing/2010/main" w="9525">
                <a:solidFill>
                  <a:schemeClr val="tx1"/>
                </a:solidFill>
                <a:miter lim="800000"/>
                <a:headEnd/>
                <a:tailEnd/>
              </a14:hiddenLine>
            </a:ext>
          </a:extLst>
        </p:spPr>
        <p:txBody>
          <a:bodyPr vert="horz" lIns="91440" tIns="45720" rIns="91440" bIns="45720" rtlCol="0" anchor="ctr">
            <a:noAutofit/>
          </a:bodyPr>
          <a:lstStyle>
            <a:defPPr>
              <a:defRPr lang="zh-CN"/>
            </a:defPPr>
            <a:lvl1pPr algn="ctr">
              <a:spcBef>
                <a:spcPct val="0"/>
              </a:spcBef>
              <a:buNone/>
              <a:defRPr sz="3200" b="1">
                <a:solidFill>
                  <a:schemeClr val="bg1"/>
                </a:solidFill>
                <a:latin typeface="华文细黑" panose="02010600040101010101" pitchFamily="2" charset="-122"/>
                <a:ea typeface="华文细黑" panose="02010600040101010101" pitchFamily="2" charset="-122"/>
                <a:cs typeface="+mj-cs"/>
              </a:defRPr>
            </a:lvl1pPr>
          </a:lstStyle>
          <a:p>
            <a:r>
              <a:rPr lang="en-US" altLang="zh-CN" dirty="0"/>
              <a:t>1.6  </a:t>
            </a:r>
            <a:r>
              <a:rPr lang="zh-CN" altLang="en-US" dirty="0"/>
              <a:t>总结：作用与意义</a:t>
            </a:r>
          </a:p>
        </p:txBody>
      </p:sp>
    </p:spTree>
    <p:extLst>
      <p:ext uri="{BB962C8B-B14F-4D97-AF65-F5344CB8AC3E}">
        <p14:creationId xmlns:p14="http://schemas.microsoft.com/office/powerpoint/2010/main" val="4032708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3"/>
          <p:cNvSpPr txBox="1">
            <a:spLocks noChangeArrowheads="1"/>
          </p:cNvSpPr>
          <p:nvPr/>
        </p:nvSpPr>
        <p:spPr bwMode="auto">
          <a:xfrm>
            <a:off x="1774825" y="333376"/>
            <a:ext cx="8713788" cy="584775"/>
          </a:xfrm>
          <a:prstGeom prst="rect">
            <a:avLst/>
          </a:prstGeom>
          <a:solidFill>
            <a:schemeClr val="accent1"/>
          </a:solidFill>
          <a:extLst>
            <a:ext uri="{91240B29-F687-4F45-9708-019B960494DF}">
              <a14:hiddenLine xmlns:a14="http://schemas.microsoft.com/office/drawing/2010/main" w="9525">
                <a:solidFill>
                  <a:schemeClr val="tx1"/>
                </a:solidFill>
                <a:miter lim="800000"/>
                <a:headEnd/>
                <a:tailEnd/>
              </a14:hiddenLine>
            </a:ext>
          </a:extLst>
        </p:spPr>
        <p:txBody>
          <a:bodyPr vert="horz" lIns="91440" tIns="45720" rIns="91440" bIns="45720" rtlCol="0" anchor="ctr">
            <a:noAutofit/>
          </a:bodyPr>
          <a:lstStyle>
            <a:defPPr>
              <a:defRPr lang="zh-CN"/>
            </a:defPPr>
            <a:lvl1pPr algn="ctr">
              <a:spcBef>
                <a:spcPct val="0"/>
              </a:spcBef>
              <a:buNone/>
              <a:defRPr sz="3200" b="1">
                <a:solidFill>
                  <a:schemeClr val="bg1"/>
                </a:solidFill>
                <a:latin typeface="华文细黑" panose="02010600040101010101" pitchFamily="2" charset="-122"/>
                <a:ea typeface="华文细黑" panose="02010600040101010101" pitchFamily="2" charset="-122"/>
                <a:cs typeface="+mj-cs"/>
              </a:defRPr>
            </a:lvl1pPr>
          </a:lstStyle>
          <a:p>
            <a:r>
              <a:rPr lang="en-US" altLang="zh-CN"/>
              <a:t>1.1 </a:t>
            </a:r>
            <a:r>
              <a:rPr lang="zh-CN" altLang="en-US"/>
              <a:t>实例分析：</a:t>
            </a:r>
            <a:r>
              <a:rPr lang="en-US" altLang="zh-CN"/>
              <a:t>VIKING</a:t>
            </a:r>
            <a:r>
              <a:rPr lang="zh-CN" altLang="en-US"/>
              <a:t>着陆爆炸</a:t>
            </a:r>
          </a:p>
        </p:txBody>
      </p:sp>
      <p:pic>
        <p:nvPicPr>
          <p:cNvPr id="717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7439" y="1628776"/>
            <a:ext cx="4321175" cy="482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Text Box 5"/>
          <p:cNvSpPr txBox="1">
            <a:spLocks noChangeArrowheads="1"/>
          </p:cNvSpPr>
          <p:nvPr/>
        </p:nvSpPr>
        <p:spPr bwMode="auto">
          <a:xfrm>
            <a:off x="1847528" y="1624231"/>
            <a:ext cx="3960812" cy="2246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800" b="1" dirty="0">
                <a:latin typeface="华文仿宋" pitchFamily="2" charset="-122"/>
                <a:ea typeface="华文仿宋" pitchFamily="2" charset="-122"/>
              </a:rPr>
              <a:t>1963</a:t>
            </a:r>
            <a:r>
              <a:rPr lang="zh-CN" altLang="en-US" sz="2800" b="1" dirty="0">
                <a:latin typeface="华文仿宋" pitchFamily="2" charset="-122"/>
                <a:ea typeface="华文仿宋" pitchFamily="2" charset="-122"/>
              </a:rPr>
              <a:t>年，美国航天局火星探测器 </a:t>
            </a:r>
            <a:r>
              <a:rPr lang="en-US" altLang="zh-CN" sz="2800" b="1" dirty="0">
                <a:latin typeface="华文仿宋" pitchFamily="2" charset="-122"/>
                <a:ea typeface="华文仿宋" pitchFamily="2" charset="-122"/>
              </a:rPr>
              <a:t>Viking </a:t>
            </a:r>
            <a:r>
              <a:rPr lang="zh-CN" altLang="en-US" sz="2800" b="1" dirty="0">
                <a:latin typeface="华文仿宋" pitchFamily="2" charset="-122"/>
                <a:ea typeface="华文仿宋" pitchFamily="2" charset="-122"/>
              </a:rPr>
              <a:t>在接近火星表面时发生爆炸，导致项目失败，造成高达数亿美元的损失。</a:t>
            </a:r>
          </a:p>
        </p:txBody>
      </p:sp>
      <p:sp>
        <p:nvSpPr>
          <p:cNvPr id="7173" name="Rectangle 6"/>
          <p:cNvSpPr>
            <a:spLocks noChangeArrowheads="1"/>
          </p:cNvSpPr>
          <p:nvPr/>
        </p:nvSpPr>
        <p:spPr bwMode="auto">
          <a:xfrm>
            <a:off x="6597650" y="5722939"/>
            <a:ext cx="3386138"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a:spcBef>
                <a:spcPct val="50000"/>
              </a:spcBef>
            </a:pPr>
            <a:r>
              <a:rPr lang="zh-CN" altLang="en-US" sz="2000" b="1">
                <a:latin typeface="华文仿宋" pitchFamily="2" charset="-122"/>
                <a:ea typeface="华文仿宋" pitchFamily="2" charset="-122"/>
              </a:rPr>
              <a:t>实例二：</a:t>
            </a:r>
            <a:r>
              <a:rPr lang="en-US" altLang="zh-CN" sz="2000" b="1">
                <a:latin typeface="华文仿宋" pitchFamily="2" charset="-122"/>
                <a:ea typeface="华文仿宋" pitchFamily="2" charset="-122"/>
              </a:rPr>
              <a:t>NASA</a:t>
            </a:r>
            <a:r>
              <a:rPr lang="zh-CN" altLang="en-US" sz="2000" b="1">
                <a:latin typeface="华文仿宋" pitchFamily="2" charset="-122"/>
                <a:ea typeface="华文仿宋" pitchFamily="2" charset="-122"/>
              </a:rPr>
              <a:t>火星项目失败</a:t>
            </a:r>
          </a:p>
        </p:txBody>
      </p:sp>
    </p:spTree>
    <p:extLst>
      <p:ext uri="{BB962C8B-B14F-4D97-AF65-F5344CB8AC3E}">
        <p14:creationId xmlns:p14="http://schemas.microsoft.com/office/powerpoint/2010/main" val="29836355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3"/>
          <p:cNvSpPr txBox="1">
            <a:spLocks noChangeArrowheads="1"/>
          </p:cNvSpPr>
          <p:nvPr/>
        </p:nvSpPr>
        <p:spPr bwMode="auto">
          <a:xfrm>
            <a:off x="2208214" y="260351"/>
            <a:ext cx="7921625" cy="584775"/>
          </a:xfrm>
          <a:prstGeom prst="rect">
            <a:avLst/>
          </a:prstGeom>
          <a:solidFill>
            <a:schemeClr val="accent1"/>
          </a:solidFill>
          <a:extLst>
            <a:ext uri="{91240B29-F687-4F45-9708-019B960494DF}">
              <a14:hiddenLine xmlns:a14="http://schemas.microsoft.com/office/drawing/2010/main" w="9525">
                <a:solidFill>
                  <a:schemeClr val="tx1"/>
                </a:solidFill>
                <a:miter lim="800000"/>
                <a:headEnd/>
                <a:tailEnd/>
              </a14:hiddenLine>
            </a:ext>
          </a:extLst>
        </p:spPr>
        <p:txBody>
          <a:bodyPr vert="horz" lIns="91440" tIns="45720" rIns="91440" bIns="45720" rtlCol="0" anchor="ctr">
            <a:noAutofit/>
          </a:bodyPr>
          <a:lstStyle>
            <a:defPPr>
              <a:defRPr lang="zh-CN"/>
            </a:defPPr>
            <a:lvl1pPr algn="ctr">
              <a:spcBef>
                <a:spcPct val="0"/>
              </a:spcBef>
              <a:buNone/>
              <a:defRPr sz="3200" b="1">
                <a:solidFill>
                  <a:schemeClr val="bg1"/>
                </a:solidFill>
                <a:latin typeface="华文细黑" panose="02010600040101010101" pitchFamily="2" charset="-122"/>
                <a:ea typeface="华文细黑" panose="02010600040101010101" pitchFamily="2" charset="-122"/>
                <a:cs typeface="+mj-cs"/>
              </a:defRPr>
            </a:lvl1pPr>
          </a:lstStyle>
          <a:p>
            <a:r>
              <a:rPr lang="en-US" altLang="zh-CN" dirty="0"/>
              <a:t>1.6  </a:t>
            </a:r>
            <a:r>
              <a:rPr lang="zh-CN" altLang="en-US" dirty="0"/>
              <a:t>总结：启示与对策</a:t>
            </a:r>
          </a:p>
        </p:txBody>
      </p:sp>
      <p:grpSp>
        <p:nvGrpSpPr>
          <p:cNvPr id="34819" name="Group 5"/>
          <p:cNvGrpSpPr>
            <a:grpSpLocks/>
          </p:cNvGrpSpPr>
          <p:nvPr/>
        </p:nvGrpSpPr>
        <p:grpSpPr bwMode="auto">
          <a:xfrm rot="-5400000">
            <a:off x="567532" y="1180307"/>
            <a:ext cx="5113337" cy="2984500"/>
            <a:chOff x="1862" y="1190"/>
            <a:chExt cx="1272" cy="1880"/>
          </a:xfrm>
        </p:grpSpPr>
        <p:sp>
          <p:nvSpPr>
            <p:cNvPr id="34822" name="Freeform 6"/>
            <p:cNvSpPr>
              <a:spLocks/>
            </p:cNvSpPr>
            <p:nvPr/>
          </p:nvSpPr>
          <p:spPr bwMode="auto">
            <a:xfrm>
              <a:off x="1862" y="1590"/>
              <a:ext cx="1008" cy="1480"/>
            </a:xfrm>
            <a:custGeom>
              <a:avLst/>
              <a:gdLst>
                <a:gd name="T0" fmla="*/ 992 w 1008"/>
                <a:gd name="T1" fmla="*/ 1248 h 1480"/>
                <a:gd name="T2" fmla="*/ 960 w 1008"/>
                <a:gd name="T3" fmla="*/ 968 h 1480"/>
                <a:gd name="T4" fmla="*/ 944 w 1008"/>
                <a:gd name="T5" fmla="*/ 792 h 1480"/>
                <a:gd name="T6" fmla="*/ 912 w 1008"/>
                <a:gd name="T7" fmla="*/ 584 h 1480"/>
                <a:gd name="T8" fmla="*/ 880 w 1008"/>
                <a:gd name="T9" fmla="*/ 376 h 1480"/>
                <a:gd name="T10" fmla="*/ 864 w 1008"/>
                <a:gd name="T11" fmla="*/ 208 h 1480"/>
                <a:gd name="T12" fmla="*/ 856 w 1008"/>
                <a:gd name="T13" fmla="*/ 88 h 1480"/>
                <a:gd name="T14" fmla="*/ 848 w 1008"/>
                <a:gd name="T15" fmla="*/ 80 h 1480"/>
                <a:gd name="T16" fmla="*/ 848 w 1008"/>
                <a:gd name="T17" fmla="*/ 72 h 1480"/>
                <a:gd name="T18" fmla="*/ 848 w 1008"/>
                <a:gd name="T19" fmla="*/ 72 h 1480"/>
                <a:gd name="T20" fmla="*/ 848 w 1008"/>
                <a:gd name="T21" fmla="*/ 64 h 1480"/>
                <a:gd name="T22" fmla="*/ 848 w 1008"/>
                <a:gd name="T23" fmla="*/ 64 h 1480"/>
                <a:gd name="T24" fmla="*/ 848 w 1008"/>
                <a:gd name="T25" fmla="*/ 56 h 1480"/>
                <a:gd name="T26" fmla="*/ 848 w 1008"/>
                <a:gd name="T27" fmla="*/ 56 h 1480"/>
                <a:gd name="T28" fmla="*/ 840 w 1008"/>
                <a:gd name="T29" fmla="*/ 48 h 1480"/>
                <a:gd name="T30" fmla="*/ 840 w 1008"/>
                <a:gd name="T31" fmla="*/ 40 h 1480"/>
                <a:gd name="T32" fmla="*/ 840 w 1008"/>
                <a:gd name="T33" fmla="*/ 40 h 1480"/>
                <a:gd name="T34" fmla="*/ 832 w 1008"/>
                <a:gd name="T35" fmla="*/ 32 h 1480"/>
                <a:gd name="T36" fmla="*/ 832 w 1008"/>
                <a:gd name="T37" fmla="*/ 32 h 1480"/>
                <a:gd name="T38" fmla="*/ 824 w 1008"/>
                <a:gd name="T39" fmla="*/ 32 h 1480"/>
                <a:gd name="T40" fmla="*/ 824 w 1008"/>
                <a:gd name="T41" fmla="*/ 24 h 1480"/>
                <a:gd name="T42" fmla="*/ 816 w 1008"/>
                <a:gd name="T43" fmla="*/ 24 h 1480"/>
                <a:gd name="T44" fmla="*/ 816 w 1008"/>
                <a:gd name="T45" fmla="*/ 24 h 1480"/>
                <a:gd name="T46" fmla="*/ 808 w 1008"/>
                <a:gd name="T47" fmla="*/ 24 h 1480"/>
                <a:gd name="T48" fmla="*/ 760 w 1008"/>
                <a:gd name="T49" fmla="*/ 8 h 1480"/>
                <a:gd name="T50" fmla="*/ 696 w 1008"/>
                <a:gd name="T51" fmla="*/ 0 h 1480"/>
                <a:gd name="T52" fmla="*/ 608 w 1008"/>
                <a:gd name="T53" fmla="*/ 0 h 1480"/>
                <a:gd name="T54" fmla="*/ 512 w 1008"/>
                <a:gd name="T55" fmla="*/ 8 h 1480"/>
                <a:gd name="T56" fmla="*/ 0 w 1008"/>
                <a:gd name="T57" fmla="*/ 32 h 1480"/>
                <a:gd name="T58" fmla="*/ 48 w 1008"/>
                <a:gd name="T59" fmla="*/ 56 h 1480"/>
                <a:gd name="T60" fmla="*/ 640 w 1008"/>
                <a:gd name="T61" fmla="*/ 40 h 1480"/>
                <a:gd name="T62" fmla="*/ 752 w 1008"/>
                <a:gd name="T63" fmla="*/ 40 h 1480"/>
                <a:gd name="T64" fmla="*/ 784 w 1008"/>
                <a:gd name="T65" fmla="*/ 48 h 1480"/>
                <a:gd name="T66" fmla="*/ 800 w 1008"/>
                <a:gd name="T67" fmla="*/ 56 h 1480"/>
                <a:gd name="T68" fmla="*/ 824 w 1008"/>
                <a:gd name="T69" fmla="*/ 88 h 1480"/>
                <a:gd name="T70" fmla="*/ 840 w 1008"/>
                <a:gd name="T71" fmla="*/ 216 h 1480"/>
                <a:gd name="T72" fmla="*/ 856 w 1008"/>
                <a:gd name="T73" fmla="*/ 328 h 1480"/>
                <a:gd name="T74" fmla="*/ 872 w 1008"/>
                <a:gd name="T75" fmla="*/ 440 h 1480"/>
                <a:gd name="T76" fmla="*/ 888 w 1008"/>
                <a:gd name="T77" fmla="*/ 560 h 1480"/>
                <a:gd name="T78" fmla="*/ 912 w 1008"/>
                <a:gd name="T79" fmla="*/ 696 h 1480"/>
                <a:gd name="T80" fmla="*/ 928 w 1008"/>
                <a:gd name="T81" fmla="*/ 840 h 1480"/>
                <a:gd name="T82" fmla="*/ 944 w 1008"/>
                <a:gd name="T83" fmla="*/ 984 h 1480"/>
                <a:gd name="T84" fmla="*/ 952 w 1008"/>
                <a:gd name="T85" fmla="*/ 1096 h 1480"/>
                <a:gd name="T86" fmla="*/ 976 w 1008"/>
                <a:gd name="T87" fmla="*/ 1256 h 1480"/>
                <a:gd name="T88" fmla="*/ 984 w 1008"/>
                <a:gd name="T89" fmla="*/ 1368 h 1480"/>
                <a:gd name="T90" fmla="*/ 984 w 1008"/>
                <a:gd name="T91" fmla="*/ 1368 h 1480"/>
                <a:gd name="T92" fmla="*/ 992 w 1008"/>
                <a:gd name="T93" fmla="*/ 1480 h 1480"/>
                <a:gd name="T94" fmla="*/ 1008 w 1008"/>
                <a:gd name="T95" fmla="*/ 1472 h 1480"/>
                <a:gd name="T96" fmla="*/ 1008 w 1008"/>
                <a:gd name="T97" fmla="*/ 1400 h 1480"/>
                <a:gd name="T98" fmla="*/ 1000 w 1008"/>
                <a:gd name="T99" fmla="*/ 1296 h 1480"/>
                <a:gd name="T100" fmla="*/ 992 w 1008"/>
                <a:gd name="T101" fmla="*/ 1248 h 148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008" h="1480">
                  <a:moveTo>
                    <a:pt x="992" y="1248"/>
                  </a:moveTo>
                  <a:lnTo>
                    <a:pt x="960" y="968"/>
                  </a:lnTo>
                  <a:lnTo>
                    <a:pt x="944" y="792"/>
                  </a:lnTo>
                  <a:lnTo>
                    <a:pt x="912" y="584"/>
                  </a:lnTo>
                  <a:lnTo>
                    <a:pt x="880" y="376"/>
                  </a:lnTo>
                  <a:lnTo>
                    <a:pt x="864" y="208"/>
                  </a:lnTo>
                  <a:lnTo>
                    <a:pt x="856" y="88"/>
                  </a:lnTo>
                  <a:lnTo>
                    <a:pt x="848" y="80"/>
                  </a:lnTo>
                  <a:lnTo>
                    <a:pt x="848" y="72"/>
                  </a:lnTo>
                  <a:lnTo>
                    <a:pt x="848" y="64"/>
                  </a:lnTo>
                  <a:lnTo>
                    <a:pt x="848" y="56"/>
                  </a:lnTo>
                  <a:lnTo>
                    <a:pt x="840" y="48"/>
                  </a:lnTo>
                  <a:lnTo>
                    <a:pt x="840" y="40"/>
                  </a:lnTo>
                  <a:lnTo>
                    <a:pt x="832" y="32"/>
                  </a:lnTo>
                  <a:lnTo>
                    <a:pt x="824" y="32"/>
                  </a:lnTo>
                  <a:lnTo>
                    <a:pt x="824" y="24"/>
                  </a:lnTo>
                  <a:lnTo>
                    <a:pt x="816" y="24"/>
                  </a:lnTo>
                  <a:lnTo>
                    <a:pt x="808" y="24"/>
                  </a:lnTo>
                  <a:lnTo>
                    <a:pt x="760" y="8"/>
                  </a:lnTo>
                  <a:lnTo>
                    <a:pt x="696" y="0"/>
                  </a:lnTo>
                  <a:lnTo>
                    <a:pt x="608" y="0"/>
                  </a:lnTo>
                  <a:lnTo>
                    <a:pt x="512" y="8"/>
                  </a:lnTo>
                  <a:lnTo>
                    <a:pt x="0" y="32"/>
                  </a:lnTo>
                  <a:lnTo>
                    <a:pt x="48" y="56"/>
                  </a:lnTo>
                  <a:lnTo>
                    <a:pt x="640" y="40"/>
                  </a:lnTo>
                  <a:lnTo>
                    <a:pt x="752" y="40"/>
                  </a:lnTo>
                  <a:lnTo>
                    <a:pt x="784" y="48"/>
                  </a:lnTo>
                  <a:lnTo>
                    <a:pt x="800" y="56"/>
                  </a:lnTo>
                  <a:lnTo>
                    <a:pt x="824" y="88"/>
                  </a:lnTo>
                  <a:lnTo>
                    <a:pt x="840" y="216"/>
                  </a:lnTo>
                  <a:lnTo>
                    <a:pt x="856" y="328"/>
                  </a:lnTo>
                  <a:lnTo>
                    <a:pt x="872" y="440"/>
                  </a:lnTo>
                  <a:lnTo>
                    <a:pt x="888" y="560"/>
                  </a:lnTo>
                  <a:lnTo>
                    <a:pt x="912" y="696"/>
                  </a:lnTo>
                  <a:lnTo>
                    <a:pt x="928" y="840"/>
                  </a:lnTo>
                  <a:lnTo>
                    <a:pt x="944" y="984"/>
                  </a:lnTo>
                  <a:lnTo>
                    <a:pt x="952" y="1096"/>
                  </a:lnTo>
                  <a:lnTo>
                    <a:pt x="976" y="1256"/>
                  </a:lnTo>
                  <a:lnTo>
                    <a:pt x="984" y="1368"/>
                  </a:lnTo>
                  <a:lnTo>
                    <a:pt x="992" y="1480"/>
                  </a:lnTo>
                  <a:lnTo>
                    <a:pt x="1008" y="1472"/>
                  </a:lnTo>
                  <a:lnTo>
                    <a:pt x="1008" y="1400"/>
                  </a:lnTo>
                  <a:lnTo>
                    <a:pt x="1000" y="1296"/>
                  </a:lnTo>
                  <a:lnTo>
                    <a:pt x="992" y="1248"/>
                  </a:lnTo>
                  <a:close/>
                </a:path>
              </a:pathLst>
            </a:custGeom>
            <a:solidFill>
              <a:srgbClr val="5F5F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23" name="Freeform 7"/>
            <p:cNvSpPr>
              <a:spLocks/>
            </p:cNvSpPr>
            <p:nvPr/>
          </p:nvSpPr>
          <p:spPr bwMode="auto">
            <a:xfrm>
              <a:off x="2894" y="1958"/>
              <a:ext cx="176" cy="208"/>
            </a:xfrm>
            <a:custGeom>
              <a:avLst/>
              <a:gdLst>
                <a:gd name="T0" fmla="*/ 56 w 176"/>
                <a:gd name="T1" fmla="*/ 48 h 208"/>
                <a:gd name="T2" fmla="*/ 72 w 176"/>
                <a:gd name="T3" fmla="*/ 40 h 208"/>
                <a:gd name="T4" fmla="*/ 96 w 176"/>
                <a:gd name="T5" fmla="*/ 32 h 208"/>
                <a:gd name="T6" fmla="*/ 120 w 176"/>
                <a:gd name="T7" fmla="*/ 32 h 208"/>
                <a:gd name="T8" fmla="*/ 144 w 176"/>
                <a:gd name="T9" fmla="*/ 40 h 208"/>
                <a:gd name="T10" fmla="*/ 160 w 176"/>
                <a:gd name="T11" fmla="*/ 48 h 208"/>
                <a:gd name="T12" fmla="*/ 176 w 176"/>
                <a:gd name="T13" fmla="*/ 64 h 208"/>
                <a:gd name="T14" fmla="*/ 176 w 176"/>
                <a:gd name="T15" fmla="*/ 88 h 208"/>
                <a:gd name="T16" fmla="*/ 176 w 176"/>
                <a:gd name="T17" fmla="*/ 112 h 208"/>
                <a:gd name="T18" fmla="*/ 168 w 176"/>
                <a:gd name="T19" fmla="*/ 136 h 208"/>
                <a:gd name="T20" fmla="*/ 144 w 176"/>
                <a:gd name="T21" fmla="*/ 160 h 208"/>
                <a:gd name="T22" fmla="*/ 120 w 176"/>
                <a:gd name="T23" fmla="*/ 184 h 208"/>
                <a:gd name="T24" fmla="*/ 96 w 176"/>
                <a:gd name="T25" fmla="*/ 200 h 208"/>
                <a:gd name="T26" fmla="*/ 80 w 176"/>
                <a:gd name="T27" fmla="*/ 208 h 208"/>
                <a:gd name="T28" fmla="*/ 48 w 176"/>
                <a:gd name="T29" fmla="*/ 208 h 208"/>
                <a:gd name="T30" fmla="*/ 24 w 176"/>
                <a:gd name="T31" fmla="*/ 208 h 208"/>
                <a:gd name="T32" fmla="*/ 8 w 176"/>
                <a:gd name="T33" fmla="*/ 200 h 208"/>
                <a:gd name="T34" fmla="*/ 0 w 176"/>
                <a:gd name="T35" fmla="*/ 176 h 208"/>
                <a:gd name="T36" fmla="*/ 0 w 176"/>
                <a:gd name="T37" fmla="*/ 152 h 208"/>
                <a:gd name="T38" fmla="*/ 8 w 176"/>
                <a:gd name="T39" fmla="*/ 128 h 208"/>
                <a:gd name="T40" fmla="*/ 24 w 176"/>
                <a:gd name="T41" fmla="*/ 96 h 208"/>
                <a:gd name="T42" fmla="*/ 40 w 176"/>
                <a:gd name="T43" fmla="*/ 72 h 208"/>
                <a:gd name="T44" fmla="*/ 24 w 176"/>
                <a:gd name="T45" fmla="*/ 40 h 208"/>
                <a:gd name="T46" fmla="*/ 8 w 176"/>
                <a:gd name="T47" fmla="*/ 24 h 208"/>
                <a:gd name="T48" fmla="*/ 8 w 176"/>
                <a:gd name="T49" fmla="*/ 24 h 208"/>
                <a:gd name="T50" fmla="*/ 0 w 176"/>
                <a:gd name="T51" fmla="*/ 16 h 208"/>
                <a:gd name="T52" fmla="*/ 0 w 176"/>
                <a:gd name="T53" fmla="*/ 16 h 208"/>
                <a:gd name="T54" fmla="*/ 0 w 176"/>
                <a:gd name="T55" fmla="*/ 8 h 208"/>
                <a:gd name="T56" fmla="*/ 0 w 176"/>
                <a:gd name="T57" fmla="*/ 8 h 208"/>
                <a:gd name="T58" fmla="*/ 8 w 176"/>
                <a:gd name="T59" fmla="*/ 0 h 208"/>
                <a:gd name="T60" fmla="*/ 8 w 176"/>
                <a:gd name="T61" fmla="*/ 0 h 208"/>
                <a:gd name="T62" fmla="*/ 16 w 176"/>
                <a:gd name="T63" fmla="*/ 0 h 208"/>
                <a:gd name="T64" fmla="*/ 24 w 176"/>
                <a:gd name="T65" fmla="*/ 0 h 208"/>
                <a:gd name="T66" fmla="*/ 24 w 176"/>
                <a:gd name="T67" fmla="*/ 0 h 208"/>
                <a:gd name="T68" fmla="*/ 32 w 176"/>
                <a:gd name="T69" fmla="*/ 0 h 208"/>
                <a:gd name="T70" fmla="*/ 32 w 176"/>
                <a:gd name="T71" fmla="*/ 0 h 208"/>
                <a:gd name="T72" fmla="*/ 32 w 176"/>
                <a:gd name="T73" fmla="*/ 0 h 208"/>
                <a:gd name="T74" fmla="*/ 48 w 176"/>
                <a:gd name="T75" fmla="*/ 24 h 208"/>
                <a:gd name="T76" fmla="*/ 56 w 176"/>
                <a:gd name="T77" fmla="*/ 48 h 20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76" h="208">
                  <a:moveTo>
                    <a:pt x="56" y="48"/>
                  </a:moveTo>
                  <a:lnTo>
                    <a:pt x="72" y="40"/>
                  </a:lnTo>
                  <a:lnTo>
                    <a:pt x="96" y="32"/>
                  </a:lnTo>
                  <a:lnTo>
                    <a:pt x="120" y="32"/>
                  </a:lnTo>
                  <a:lnTo>
                    <a:pt x="144" y="40"/>
                  </a:lnTo>
                  <a:lnTo>
                    <a:pt x="160" y="48"/>
                  </a:lnTo>
                  <a:lnTo>
                    <a:pt x="176" y="64"/>
                  </a:lnTo>
                  <a:lnTo>
                    <a:pt x="176" y="88"/>
                  </a:lnTo>
                  <a:lnTo>
                    <a:pt x="176" y="112"/>
                  </a:lnTo>
                  <a:lnTo>
                    <a:pt x="168" y="136"/>
                  </a:lnTo>
                  <a:lnTo>
                    <a:pt x="144" y="160"/>
                  </a:lnTo>
                  <a:lnTo>
                    <a:pt x="120" y="184"/>
                  </a:lnTo>
                  <a:lnTo>
                    <a:pt x="96" y="200"/>
                  </a:lnTo>
                  <a:lnTo>
                    <a:pt x="80" y="208"/>
                  </a:lnTo>
                  <a:lnTo>
                    <a:pt x="48" y="208"/>
                  </a:lnTo>
                  <a:lnTo>
                    <a:pt x="24" y="208"/>
                  </a:lnTo>
                  <a:lnTo>
                    <a:pt x="8" y="200"/>
                  </a:lnTo>
                  <a:lnTo>
                    <a:pt x="0" y="176"/>
                  </a:lnTo>
                  <a:lnTo>
                    <a:pt x="0" y="152"/>
                  </a:lnTo>
                  <a:lnTo>
                    <a:pt x="8" y="128"/>
                  </a:lnTo>
                  <a:lnTo>
                    <a:pt x="24" y="96"/>
                  </a:lnTo>
                  <a:lnTo>
                    <a:pt x="40" y="72"/>
                  </a:lnTo>
                  <a:lnTo>
                    <a:pt x="24" y="40"/>
                  </a:lnTo>
                  <a:lnTo>
                    <a:pt x="8" y="24"/>
                  </a:lnTo>
                  <a:lnTo>
                    <a:pt x="0" y="16"/>
                  </a:lnTo>
                  <a:lnTo>
                    <a:pt x="0" y="8"/>
                  </a:lnTo>
                  <a:lnTo>
                    <a:pt x="8" y="0"/>
                  </a:lnTo>
                  <a:lnTo>
                    <a:pt x="16" y="0"/>
                  </a:lnTo>
                  <a:lnTo>
                    <a:pt x="24" y="0"/>
                  </a:lnTo>
                  <a:lnTo>
                    <a:pt x="32" y="0"/>
                  </a:lnTo>
                  <a:lnTo>
                    <a:pt x="48" y="24"/>
                  </a:lnTo>
                  <a:lnTo>
                    <a:pt x="56" y="48"/>
                  </a:ln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24" name="Freeform 8"/>
            <p:cNvSpPr>
              <a:spLocks/>
            </p:cNvSpPr>
            <p:nvPr/>
          </p:nvSpPr>
          <p:spPr bwMode="auto">
            <a:xfrm>
              <a:off x="2718" y="1982"/>
              <a:ext cx="248" cy="320"/>
            </a:xfrm>
            <a:custGeom>
              <a:avLst/>
              <a:gdLst>
                <a:gd name="T0" fmla="*/ 216 w 248"/>
                <a:gd name="T1" fmla="*/ 232 h 320"/>
                <a:gd name="T2" fmla="*/ 248 w 248"/>
                <a:gd name="T3" fmla="*/ 256 h 320"/>
                <a:gd name="T4" fmla="*/ 240 w 248"/>
                <a:gd name="T5" fmla="*/ 280 h 320"/>
                <a:gd name="T6" fmla="*/ 168 w 248"/>
                <a:gd name="T7" fmla="*/ 320 h 320"/>
                <a:gd name="T8" fmla="*/ 104 w 248"/>
                <a:gd name="T9" fmla="*/ 304 h 320"/>
                <a:gd name="T10" fmla="*/ 88 w 248"/>
                <a:gd name="T11" fmla="*/ 224 h 320"/>
                <a:gd name="T12" fmla="*/ 72 w 248"/>
                <a:gd name="T13" fmla="*/ 128 h 320"/>
                <a:gd name="T14" fmla="*/ 56 w 248"/>
                <a:gd name="T15" fmla="*/ 112 h 320"/>
                <a:gd name="T16" fmla="*/ 48 w 248"/>
                <a:gd name="T17" fmla="*/ 112 h 320"/>
                <a:gd name="T18" fmla="*/ 40 w 248"/>
                <a:gd name="T19" fmla="*/ 120 h 320"/>
                <a:gd name="T20" fmla="*/ 40 w 248"/>
                <a:gd name="T21" fmla="*/ 128 h 320"/>
                <a:gd name="T22" fmla="*/ 40 w 248"/>
                <a:gd name="T23" fmla="*/ 136 h 320"/>
                <a:gd name="T24" fmla="*/ 40 w 248"/>
                <a:gd name="T25" fmla="*/ 144 h 320"/>
                <a:gd name="T26" fmla="*/ 24 w 248"/>
                <a:gd name="T27" fmla="*/ 152 h 320"/>
                <a:gd name="T28" fmla="*/ 16 w 248"/>
                <a:gd name="T29" fmla="*/ 152 h 320"/>
                <a:gd name="T30" fmla="*/ 16 w 248"/>
                <a:gd name="T31" fmla="*/ 144 h 320"/>
                <a:gd name="T32" fmla="*/ 16 w 248"/>
                <a:gd name="T33" fmla="*/ 136 h 320"/>
                <a:gd name="T34" fmla="*/ 16 w 248"/>
                <a:gd name="T35" fmla="*/ 128 h 320"/>
                <a:gd name="T36" fmla="*/ 16 w 248"/>
                <a:gd name="T37" fmla="*/ 120 h 320"/>
                <a:gd name="T38" fmla="*/ 24 w 248"/>
                <a:gd name="T39" fmla="*/ 112 h 320"/>
                <a:gd name="T40" fmla="*/ 24 w 248"/>
                <a:gd name="T41" fmla="*/ 104 h 320"/>
                <a:gd name="T42" fmla="*/ 32 w 248"/>
                <a:gd name="T43" fmla="*/ 96 h 320"/>
                <a:gd name="T44" fmla="*/ 32 w 248"/>
                <a:gd name="T45" fmla="*/ 88 h 320"/>
                <a:gd name="T46" fmla="*/ 24 w 248"/>
                <a:gd name="T47" fmla="*/ 80 h 320"/>
                <a:gd name="T48" fmla="*/ 16 w 248"/>
                <a:gd name="T49" fmla="*/ 80 h 320"/>
                <a:gd name="T50" fmla="*/ 8 w 248"/>
                <a:gd name="T51" fmla="*/ 72 h 320"/>
                <a:gd name="T52" fmla="*/ 0 w 248"/>
                <a:gd name="T53" fmla="*/ 72 h 320"/>
                <a:gd name="T54" fmla="*/ 0 w 248"/>
                <a:gd name="T55" fmla="*/ 56 h 320"/>
                <a:gd name="T56" fmla="*/ 0 w 248"/>
                <a:gd name="T57" fmla="*/ 56 h 320"/>
                <a:gd name="T58" fmla="*/ 8 w 248"/>
                <a:gd name="T59" fmla="*/ 48 h 320"/>
                <a:gd name="T60" fmla="*/ 24 w 248"/>
                <a:gd name="T61" fmla="*/ 56 h 320"/>
                <a:gd name="T62" fmla="*/ 32 w 248"/>
                <a:gd name="T63" fmla="*/ 56 h 320"/>
                <a:gd name="T64" fmla="*/ 24 w 248"/>
                <a:gd name="T65" fmla="*/ 48 h 320"/>
                <a:gd name="T66" fmla="*/ 16 w 248"/>
                <a:gd name="T67" fmla="*/ 40 h 320"/>
                <a:gd name="T68" fmla="*/ 8 w 248"/>
                <a:gd name="T69" fmla="*/ 32 h 320"/>
                <a:gd name="T70" fmla="*/ 8 w 248"/>
                <a:gd name="T71" fmla="*/ 24 h 320"/>
                <a:gd name="T72" fmla="*/ 8 w 248"/>
                <a:gd name="T73" fmla="*/ 16 h 320"/>
                <a:gd name="T74" fmla="*/ 8 w 248"/>
                <a:gd name="T75" fmla="*/ 8 h 320"/>
                <a:gd name="T76" fmla="*/ 16 w 248"/>
                <a:gd name="T77" fmla="*/ 8 h 320"/>
                <a:gd name="T78" fmla="*/ 24 w 248"/>
                <a:gd name="T79" fmla="*/ 8 h 320"/>
                <a:gd name="T80" fmla="*/ 32 w 248"/>
                <a:gd name="T81" fmla="*/ 8 h 320"/>
                <a:gd name="T82" fmla="*/ 40 w 248"/>
                <a:gd name="T83" fmla="*/ 16 h 320"/>
                <a:gd name="T84" fmla="*/ 48 w 248"/>
                <a:gd name="T85" fmla="*/ 24 h 320"/>
                <a:gd name="T86" fmla="*/ 56 w 248"/>
                <a:gd name="T87" fmla="*/ 32 h 320"/>
                <a:gd name="T88" fmla="*/ 56 w 248"/>
                <a:gd name="T89" fmla="*/ 40 h 320"/>
                <a:gd name="T90" fmla="*/ 56 w 248"/>
                <a:gd name="T91" fmla="*/ 56 h 320"/>
                <a:gd name="T92" fmla="*/ 72 w 248"/>
                <a:gd name="T93" fmla="*/ 80 h 320"/>
                <a:gd name="T94" fmla="*/ 104 w 248"/>
                <a:gd name="T95" fmla="*/ 144 h 320"/>
                <a:gd name="T96" fmla="*/ 112 w 248"/>
                <a:gd name="T97" fmla="*/ 224 h 320"/>
                <a:gd name="T98" fmla="*/ 128 w 248"/>
                <a:gd name="T99" fmla="*/ 272 h 320"/>
                <a:gd name="T100" fmla="*/ 152 w 248"/>
                <a:gd name="T101" fmla="*/ 280 h 320"/>
                <a:gd name="T102" fmla="*/ 192 w 248"/>
                <a:gd name="T103" fmla="*/ 248 h 32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248" h="320">
                  <a:moveTo>
                    <a:pt x="192" y="248"/>
                  </a:moveTo>
                  <a:lnTo>
                    <a:pt x="216" y="232"/>
                  </a:lnTo>
                  <a:lnTo>
                    <a:pt x="240" y="240"/>
                  </a:lnTo>
                  <a:lnTo>
                    <a:pt x="248" y="256"/>
                  </a:lnTo>
                  <a:lnTo>
                    <a:pt x="240" y="280"/>
                  </a:lnTo>
                  <a:lnTo>
                    <a:pt x="224" y="304"/>
                  </a:lnTo>
                  <a:lnTo>
                    <a:pt x="168" y="320"/>
                  </a:lnTo>
                  <a:lnTo>
                    <a:pt x="128" y="320"/>
                  </a:lnTo>
                  <a:lnTo>
                    <a:pt x="104" y="304"/>
                  </a:lnTo>
                  <a:lnTo>
                    <a:pt x="96" y="280"/>
                  </a:lnTo>
                  <a:lnTo>
                    <a:pt x="88" y="224"/>
                  </a:lnTo>
                  <a:lnTo>
                    <a:pt x="88" y="176"/>
                  </a:lnTo>
                  <a:lnTo>
                    <a:pt x="72" y="128"/>
                  </a:lnTo>
                  <a:lnTo>
                    <a:pt x="56" y="112"/>
                  </a:lnTo>
                  <a:lnTo>
                    <a:pt x="48" y="112"/>
                  </a:lnTo>
                  <a:lnTo>
                    <a:pt x="40" y="120"/>
                  </a:lnTo>
                  <a:lnTo>
                    <a:pt x="40" y="128"/>
                  </a:lnTo>
                  <a:lnTo>
                    <a:pt x="40" y="136"/>
                  </a:lnTo>
                  <a:lnTo>
                    <a:pt x="40" y="144"/>
                  </a:lnTo>
                  <a:lnTo>
                    <a:pt x="32" y="152"/>
                  </a:lnTo>
                  <a:lnTo>
                    <a:pt x="24" y="152"/>
                  </a:lnTo>
                  <a:lnTo>
                    <a:pt x="16" y="152"/>
                  </a:lnTo>
                  <a:lnTo>
                    <a:pt x="16" y="144"/>
                  </a:lnTo>
                  <a:lnTo>
                    <a:pt x="16" y="136"/>
                  </a:lnTo>
                  <a:lnTo>
                    <a:pt x="16" y="128"/>
                  </a:lnTo>
                  <a:lnTo>
                    <a:pt x="16" y="120"/>
                  </a:lnTo>
                  <a:lnTo>
                    <a:pt x="16" y="112"/>
                  </a:lnTo>
                  <a:lnTo>
                    <a:pt x="24" y="112"/>
                  </a:lnTo>
                  <a:lnTo>
                    <a:pt x="24" y="104"/>
                  </a:lnTo>
                  <a:lnTo>
                    <a:pt x="32" y="96"/>
                  </a:lnTo>
                  <a:lnTo>
                    <a:pt x="40" y="88"/>
                  </a:lnTo>
                  <a:lnTo>
                    <a:pt x="32" y="88"/>
                  </a:lnTo>
                  <a:lnTo>
                    <a:pt x="32" y="80"/>
                  </a:lnTo>
                  <a:lnTo>
                    <a:pt x="24" y="80"/>
                  </a:lnTo>
                  <a:lnTo>
                    <a:pt x="16" y="80"/>
                  </a:lnTo>
                  <a:lnTo>
                    <a:pt x="8" y="72"/>
                  </a:lnTo>
                  <a:lnTo>
                    <a:pt x="0" y="72"/>
                  </a:lnTo>
                  <a:lnTo>
                    <a:pt x="0" y="64"/>
                  </a:lnTo>
                  <a:lnTo>
                    <a:pt x="0" y="56"/>
                  </a:lnTo>
                  <a:lnTo>
                    <a:pt x="8" y="48"/>
                  </a:lnTo>
                  <a:lnTo>
                    <a:pt x="16" y="48"/>
                  </a:lnTo>
                  <a:lnTo>
                    <a:pt x="24" y="56"/>
                  </a:lnTo>
                  <a:lnTo>
                    <a:pt x="32" y="56"/>
                  </a:lnTo>
                  <a:lnTo>
                    <a:pt x="32" y="48"/>
                  </a:lnTo>
                  <a:lnTo>
                    <a:pt x="24" y="48"/>
                  </a:lnTo>
                  <a:lnTo>
                    <a:pt x="24" y="40"/>
                  </a:lnTo>
                  <a:lnTo>
                    <a:pt x="16" y="40"/>
                  </a:lnTo>
                  <a:lnTo>
                    <a:pt x="8" y="32"/>
                  </a:lnTo>
                  <a:lnTo>
                    <a:pt x="8" y="24"/>
                  </a:lnTo>
                  <a:lnTo>
                    <a:pt x="8" y="16"/>
                  </a:lnTo>
                  <a:lnTo>
                    <a:pt x="8" y="8"/>
                  </a:lnTo>
                  <a:lnTo>
                    <a:pt x="16" y="8"/>
                  </a:lnTo>
                  <a:lnTo>
                    <a:pt x="24" y="0"/>
                  </a:lnTo>
                  <a:lnTo>
                    <a:pt x="24" y="8"/>
                  </a:lnTo>
                  <a:lnTo>
                    <a:pt x="32" y="8"/>
                  </a:lnTo>
                  <a:lnTo>
                    <a:pt x="40" y="16"/>
                  </a:lnTo>
                  <a:lnTo>
                    <a:pt x="48" y="24"/>
                  </a:lnTo>
                  <a:lnTo>
                    <a:pt x="48" y="32"/>
                  </a:lnTo>
                  <a:lnTo>
                    <a:pt x="56" y="32"/>
                  </a:lnTo>
                  <a:lnTo>
                    <a:pt x="56" y="40"/>
                  </a:lnTo>
                  <a:lnTo>
                    <a:pt x="56" y="48"/>
                  </a:lnTo>
                  <a:lnTo>
                    <a:pt x="56" y="56"/>
                  </a:lnTo>
                  <a:lnTo>
                    <a:pt x="64" y="56"/>
                  </a:lnTo>
                  <a:lnTo>
                    <a:pt x="72" y="80"/>
                  </a:lnTo>
                  <a:lnTo>
                    <a:pt x="96" y="120"/>
                  </a:lnTo>
                  <a:lnTo>
                    <a:pt x="104" y="144"/>
                  </a:lnTo>
                  <a:lnTo>
                    <a:pt x="112" y="176"/>
                  </a:lnTo>
                  <a:lnTo>
                    <a:pt x="112" y="224"/>
                  </a:lnTo>
                  <a:lnTo>
                    <a:pt x="120" y="256"/>
                  </a:lnTo>
                  <a:lnTo>
                    <a:pt x="128" y="272"/>
                  </a:lnTo>
                  <a:lnTo>
                    <a:pt x="144" y="280"/>
                  </a:lnTo>
                  <a:lnTo>
                    <a:pt x="152" y="280"/>
                  </a:lnTo>
                  <a:lnTo>
                    <a:pt x="176" y="264"/>
                  </a:lnTo>
                  <a:lnTo>
                    <a:pt x="192" y="248"/>
                  </a:ln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25" name="Freeform 9"/>
            <p:cNvSpPr>
              <a:spLocks/>
            </p:cNvSpPr>
            <p:nvPr/>
          </p:nvSpPr>
          <p:spPr bwMode="auto">
            <a:xfrm>
              <a:off x="2814" y="1734"/>
              <a:ext cx="152" cy="480"/>
            </a:xfrm>
            <a:custGeom>
              <a:avLst/>
              <a:gdLst>
                <a:gd name="T0" fmla="*/ 96 w 152"/>
                <a:gd name="T1" fmla="*/ 368 h 480"/>
                <a:gd name="T2" fmla="*/ 144 w 152"/>
                <a:gd name="T3" fmla="*/ 424 h 480"/>
                <a:gd name="T4" fmla="*/ 144 w 152"/>
                <a:gd name="T5" fmla="*/ 464 h 480"/>
                <a:gd name="T6" fmla="*/ 104 w 152"/>
                <a:gd name="T7" fmla="*/ 480 h 480"/>
                <a:gd name="T8" fmla="*/ 80 w 152"/>
                <a:gd name="T9" fmla="*/ 440 h 480"/>
                <a:gd name="T10" fmla="*/ 32 w 152"/>
                <a:gd name="T11" fmla="*/ 288 h 480"/>
                <a:gd name="T12" fmla="*/ 24 w 152"/>
                <a:gd name="T13" fmla="*/ 184 h 480"/>
                <a:gd name="T14" fmla="*/ 48 w 152"/>
                <a:gd name="T15" fmla="*/ 104 h 480"/>
                <a:gd name="T16" fmla="*/ 48 w 152"/>
                <a:gd name="T17" fmla="*/ 80 h 480"/>
                <a:gd name="T18" fmla="*/ 40 w 152"/>
                <a:gd name="T19" fmla="*/ 72 h 480"/>
                <a:gd name="T20" fmla="*/ 32 w 152"/>
                <a:gd name="T21" fmla="*/ 72 h 480"/>
                <a:gd name="T22" fmla="*/ 24 w 152"/>
                <a:gd name="T23" fmla="*/ 72 h 480"/>
                <a:gd name="T24" fmla="*/ 8 w 152"/>
                <a:gd name="T25" fmla="*/ 72 h 480"/>
                <a:gd name="T26" fmla="*/ 0 w 152"/>
                <a:gd name="T27" fmla="*/ 64 h 480"/>
                <a:gd name="T28" fmla="*/ 0 w 152"/>
                <a:gd name="T29" fmla="*/ 56 h 480"/>
                <a:gd name="T30" fmla="*/ 0 w 152"/>
                <a:gd name="T31" fmla="*/ 48 h 480"/>
                <a:gd name="T32" fmla="*/ 8 w 152"/>
                <a:gd name="T33" fmla="*/ 40 h 480"/>
                <a:gd name="T34" fmla="*/ 16 w 152"/>
                <a:gd name="T35" fmla="*/ 40 h 480"/>
                <a:gd name="T36" fmla="*/ 32 w 152"/>
                <a:gd name="T37" fmla="*/ 48 h 480"/>
                <a:gd name="T38" fmla="*/ 40 w 152"/>
                <a:gd name="T39" fmla="*/ 48 h 480"/>
                <a:gd name="T40" fmla="*/ 40 w 152"/>
                <a:gd name="T41" fmla="*/ 40 h 480"/>
                <a:gd name="T42" fmla="*/ 40 w 152"/>
                <a:gd name="T43" fmla="*/ 32 h 480"/>
                <a:gd name="T44" fmla="*/ 32 w 152"/>
                <a:gd name="T45" fmla="*/ 24 h 480"/>
                <a:gd name="T46" fmla="*/ 40 w 152"/>
                <a:gd name="T47" fmla="*/ 16 h 480"/>
                <a:gd name="T48" fmla="*/ 40 w 152"/>
                <a:gd name="T49" fmla="*/ 0 h 480"/>
                <a:gd name="T50" fmla="*/ 56 w 152"/>
                <a:gd name="T51" fmla="*/ 0 h 480"/>
                <a:gd name="T52" fmla="*/ 64 w 152"/>
                <a:gd name="T53" fmla="*/ 8 h 480"/>
                <a:gd name="T54" fmla="*/ 64 w 152"/>
                <a:gd name="T55" fmla="*/ 16 h 480"/>
                <a:gd name="T56" fmla="*/ 64 w 152"/>
                <a:gd name="T57" fmla="*/ 32 h 480"/>
                <a:gd name="T58" fmla="*/ 64 w 152"/>
                <a:gd name="T59" fmla="*/ 40 h 480"/>
                <a:gd name="T60" fmla="*/ 72 w 152"/>
                <a:gd name="T61" fmla="*/ 40 h 480"/>
                <a:gd name="T62" fmla="*/ 80 w 152"/>
                <a:gd name="T63" fmla="*/ 32 h 480"/>
                <a:gd name="T64" fmla="*/ 88 w 152"/>
                <a:gd name="T65" fmla="*/ 24 h 480"/>
                <a:gd name="T66" fmla="*/ 96 w 152"/>
                <a:gd name="T67" fmla="*/ 16 h 480"/>
                <a:gd name="T68" fmla="*/ 112 w 152"/>
                <a:gd name="T69" fmla="*/ 16 h 480"/>
                <a:gd name="T70" fmla="*/ 120 w 152"/>
                <a:gd name="T71" fmla="*/ 16 h 480"/>
                <a:gd name="T72" fmla="*/ 128 w 152"/>
                <a:gd name="T73" fmla="*/ 24 h 480"/>
                <a:gd name="T74" fmla="*/ 128 w 152"/>
                <a:gd name="T75" fmla="*/ 32 h 480"/>
                <a:gd name="T76" fmla="*/ 120 w 152"/>
                <a:gd name="T77" fmla="*/ 40 h 480"/>
                <a:gd name="T78" fmla="*/ 112 w 152"/>
                <a:gd name="T79" fmla="*/ 48 h 480"/>
                <a:gd name="T80" fmla="*/ 104 w 152"/>
                <a:gd name="T81" fmla="*/ 56 h 480"/>
                <a:gd name="T82" fmla="*/ 96 w 152"/>
                <a:gd name="T83" fmla="*/ 48 h 480"/>
                <a:gd name="T84" fmla="*/ 88 w 152"/>
                <a:gd name="T85" fmla="*/ 48 h 480"/>
                <a:gd name="T86" fmla="*/ 80 w 152"/>
                <a:gd name="T87" fmla="*/ 56 h 480"/>
                <a:gd name="T88" fmla="*/ 64 w 152"/>
                <a:gd name="T89" fmla="*/ 120 h 480"/>
                <a:gd name="T90" fmla="*/ 40 w 152"/>
                <a:gd name="T91" fmla="*/ 208 h 480"/>
                <a:gd name="T92" fmla="*/ 56 w 152"/>
                <a:gd name="T93" fmla="*/ 280 h 480"/>
                <a:gd name="T94" fmla="*/ 72 w 152"/>
                <a:gd name="T95" fmla="*/ 320 h 48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52" h="480">
                  <a:moveTo>
                    <a:pt x="72" y="320"/>
                  </a:moveTo>
                  <a:lnTo>
                    <a:pt x="96" y="368"/>
                  </a:lnTo>
                  <a:lnTo>
                    <a:pt x="128" y="408"/>
                  </a:lnTo>
                  <a:lnTo>
                    <a:pt x="144" y="424"/>
                  </a:lnTo>
                  <a:lnTo>
                    <a:pt x="152" y="440"/>
                  </a:lnTo>
                  <a:lnTo>
                    <a:pt x="144" y="464"/>
                  </a:lnTo>
                  <a:lnTo>
                    <a:pt x="128" y="480"/>
                  </a:lnTo>
                  <a:lnTo>
                    <a:pt x="104" y="480"/>
                  </a:lnTo>
                  <a:lnTo>
                    <a:pt x="96" y="472"/>
                  </a:lnTo>
                  <a:lnTo>
                    <a:pt x="80" y="440"/>
                  </a:lnTo>
                  <a:lnTo>
                    <a:pt x="56" y="368"/>
                  </a:lnTo>
                  <a:lnTo>
                    <a:pt x="32" y="288"/>
                  </a:lnTo>
                  <a:lnTo>
                    <a:pt x="24" y="232"/>
                  </a:lnTo>
                  <a:lnTo>
                    <a:pt x="24" y="184"/>
                  </a:lnTo>
                  <a:lnTo>
                    <a:pt x="32" y="144"/>
                  </a:lnTo>
                  <a:lnTo>
                    <a:pt x="48" y="104"/>
                  </a:lnTo>
                  <a:lnTo>
                    <a:pt x="48" y="88"/>
                  </a:lnTo>
                  <a:lnTo>
                    <a:pt x="48" y="80"/>
                  </a:lnTo>
                  <a:lnTo>
                    <a:pt x="48" y="72"/>
                  </a:lnTo>
                  <a:lnTo>
                    <a:pt x="40" y="72"/>
                  </a:lnTo>
                  <a:lnTo>
                    <a:pt x="32" y="72"/>
                  </a:lnTo>
                  <a:lnTo>
                    <a:pt x="24" y="72"/>
                  </a:lnTo>
                  <a:lnTo>
                    <a:pt x="16" y="72"/>
                  </a:lnTo>
                  <a:lnTo>
                    <a:pt x="8" y="72"/>
                  </a:lnTo>
                  <a:lnTo>
                    <a:pt x="0" y="64"/>
                  </a:lnTo>
                  <a:lnTo>
                    <a:pt x="0" y="56"/>
                  </a:lnTo>
                  <a:lnTo>
                    <a:pt x="0" y="48"/>
                  </a:lnTo>
                  <a:lnTo>
                    <a:pt x="0" y="40"/>
                  </a:lnTo>
                  <a:lnTo>
                    <a:pt x="8" y="40"/>
                  </a:lnTo>
                  <a:lnTo>
                    <a:pt x="16" y="40"/>
                  </a:lnTo>
                  <a:lnTo>
                    <a:pt x="24" y="48"/>
                  </a:lnTo>
                  <a:lnTo>
                    <a:pt x="32" y="48"/>
                  </a:lnTo>
                  <a:lnTo>
                    <a:pt x="40" y="48"/>
                  </a:lnTo>
                  <a:lnTo>
                    <a:pt x="40" y="40"/>
                  </a:lnTo>
                  <a:lnTo>
                    <a:pt x="40" y="32"/>
                  </a:lnTo>
                  <a:lnTo>
                    <a:pt x="32" y="24"/>
                  </a:lnTo>
                  <a:lnTo>
                    <a:pt x="32" y="16"/>
                  </a:lnTo>
                  <a:lnTo>
                    <a:pt x="40" y="16"/>
                  </a:lnTo>
                  <a:lnTo>
                    <a:pt x="40" y="8"/>
                  </a:lnTo>
                  <a:lnTo>
                    <a:pt x="40" y="0"/>
                  </a:lnTo>
                  <a:lnTo>
                    <a:pt x="48" y="0"/>
                  </a:lnTo>
                  <a:lnTo>
                    <a:pt x="56" y="0"/>
                  </a:lnTo>
                  <a:lnTo>
                    <a:pt x="64" y="8"/>
                  </a:lnTo>
                  <a:lnTo>
                    <a:pt x="64" y="16"/>
                  </a:lnTo>
                  <a:lnTo>
                    <a:pt x="64" y="24"/>
                  </a:lnTo>
                  <a:lnTo>
                    <a:pt x="64" y="32"/>
                  </a:lnTo>
                  <a:lnTo>
                    <a:pt x="64" y="40"/>
                  </a:lnTo>
                  <a:lnTo>
                    <a:pt x="72" y="40"/>
                  </a:lnTo>
                  <a:lnTo>
                    <a:pt x="72" y="32"/>
                  </a:lnTo>
                  <a:lnTo>
                    <a:pt x="80" y="32"/>
                  </a:lnTo>
                  <a:lnTo>
                    <a:pt x="88" y="24"/>
                  </a:lnTo>
                  <a:lnTo>
                    <a:pt x="96" y="16"/>
                  </a:lnTo>
                  <a:lnTo>
                    <a:pt x="104" y="16"/>
                  </a:lnTo>
                  <a:lnTo>
                    <a:pt x="112" y="16"/>
                  </a:lnTo>
                  <a:lnTo>
                    <a:pt x="120" y="16"/>
                  </a:lnTo>
                  <a:lnTo>
                    <a:pt x="128" y="24"/>
                  </a:lnTo>
                  <a:lnTo>
                    <a:pt x="128" y="32"/>
                  </a:lnTo>
                  <a:lnTo>
                    <a:pt x="128" y="40"/>
                  </a:lnTo>
                  <a:lnTo>
                    <a:pt x="120" y="40"/>
                  </a:lnTo>
                  <a:lnTo>
                    <a:pt x="120" y="48"/>
                  </a:lnTo>
                  <a:lnTo>
                    <a:pt x="112" y="48"/>
                  </a:lnTo>
                  <a:lnTo>
                    <a:pt x="104" y="48"/>
                  </a:lnTo>
                  <a:lnTo>
                    <a:pt x="104" y="56"/>
                  </a:lnTo>
                  <a:lnTo>
                    <a:pt x="96" y="56"/>
                  </a:lnTo>
                  <a:lnTo>
                    <a:pt x="96" y="48"/>
                  </a:lnTo>
                  <a:lnTo>
                    <a:pt x="88" y="48"/>
                  </a:lnTo>
                  <a:lnTo>
                    <a:pt x="80" y="48"/>
                  </a:lnTo>
                  <a:lnTo>
                    <a:pt x="80" y="56"/>
                  </a:lnTo>
                  <a:lnTo>
                    <a:pt x="72" y="80"/>
                  </a:lnTo>
                  <a:lnTo>
                    <a:pt x="64" y="120"/>
                  </a:lnTo>
                  <a:lnTo>
                    <a:pt x="48" y="160"/>
                  </a:lnTo>
                  <a:lnTo>
                    <a:pt x="40" y="208"/>
                  </a:lnTo>
                  <a:lnTo>
                    <a:pt x="40" y="240"/>
                  </a:lnTo>
                  <a:lnTo>
                    <a:pt x="56" y="280"/>
                  </a:lnTo>
                  <a:lnTo>
                    <a:pt x="64" y="312"/>
                  </a:lnTo>
                  <a:lnTo>
                    <a:pt x="72" y="320"/>
                  </a:ln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26" name="Freeform 10"/>
            <p:cNvSpPr>
              <a:spLocks/>
            </p:cNvSpPr>
            <p:nvPr/>
          </p:nvSpPr>
          <p:spPr bwMode="auto">
            <a:xfrm>
              <a:off x="2806" y="2190"/>
              <a:ext cx="200" cy="416"/>
            </a:xfrm>
            <a:custGeom>
              <a:avLst/>
              <a:gdLst>
                <a:gd name="T0" fmla="*/ 72 w 200"/>
                <a:gd name="T1" fmla="*/ 40 h 416"/>
                <a:gd name="T2" fmla="*/ 88 w 200"/>
                <a:gd name="T3" fmla="*/ 16 h 416"/>
                <a:gd name="T4" fmla="*/ 104 w 200"/>
                <a:gd name="T5" fmla="*/ 0 h 416"/>
                <a:gd name="T6" fmla="*/ 136 w 200"/>
                <a:gd name="T7" fmla="*/ 0 h 416"/>
                <a:gd name="T8" fmla="*/ 160 w 200"/>
                <a:gd name="T9" fmla="*/ 0 h 416"/>
                <a:gd name="T10" fmla="*/ 176 w 200"/>
                <a:gd name="T11" fmla="*/ 0 h 416"/>
                <a:gd name="T12" fmla="*/ 184 w 200"/>
                <a:gd name="T13" fmla="*/ 16 h 416"/>
                <a:gd name="T14" fmla="*/ 200 w 200"/>
                <a:gd name="T15" fmla="*/ 32 h 416"/>
                <a:gd name="T16" fmla="*/ 200 w 200"/>
                <a:gd name="T17" fmla="*/ 56 h 416"/>
                <a:gd name="T18" fmla="*/ 200 w 200"/>
                <a:gd name="T19" fmla="*/ 96 h 416"/>
                <a:gd name="T20" fmla="*/ 192 w 200"/>
                <a:gd name="T21" fmla="*/ 120 h 416"/>
                <a:gd name="T22" fmla="*/ 176 w 200"/>
                <a:gd name="T23" fmla="*/ 152 h 416"/>
                <a:gd name="T24" fmla="*/ 152 w 200"/>
                <a:gd name="T25" fmla="*/ 192 h 416"/>
                <a:gd name="T26" fmla="*/ 144 w 200"/>
                <a:gd name="T27" fmla="*/ 224 h 416"/>
                <a:gd name="T28" fmla="*/ 136 w 200"/>
                <a:gd name="T29" fmla="*/ 248 h 416"/>
                <a:gd name="T30" fmla="*/ 152 w 200"/>
                <a:gd name="T31" fmla="*/ 280 h 416"/>
                <a:gd name="T32" fmla="*/ 160 w 200"/>
                <a:gd name="T33" fmla="*/ 304 h 416"/>
                <a:gd name="T34" fmla="*/ 160 w 200"/>
                <a:gd name="T35" fmla="*/ 328 h 416"/>
                <a:gd name="T36" fmla="*/ 160 w 200"/>
                <a:gd name="T37" fmla="*/ 352 h 416"/>
                <a:gd name="T38" fmla="*/ 152 w 200"/>
                <a:gd name="T39" fmla="*/ 376 h 416"/>
                <a:gd name="T40" fmla="*/ 136 w 200"/>
                <a:gd name="T41" fmla="*/ 392 h 416"/>
                <a:gd name="T42" fmla="*/ 120 w 200"/>
                <a:gd name="T43" fmla="*/ 408 h 416"/>
                <a:gd name="T44" fmla="*/ 96 w 200"/>
                <a:gd name="T45" fmla="*/ 416 h 416"/>
                <a:gd name="T46" fmla="*/ 72 w 200"/>
                <a:gd name="T47" fmla="*/ 408 h 416"/>
                <a:gd name="T48" fmla="*/ 48 w 200"/>
                <a:gd name="T49" fmla="*/ 408 h 416"/>
                <a:gd name="T50" fmla="*/ 32 w 200"/>
                <a:gd name="T51" fmla="*/ 400 h 416"/>
                <a:gd name="T52" fmla="*/ 16 w 200"/>
                <a:gd name="T53" fmla="*/ 376 h 416"/>
                <a:gd name="T54" fmla="*/ 0 w 200"/>
                <a:gd name="T55" fmla="*/ 336 h 416"/>
                <a:gd name="T56" fmla="*/ 0 w 200"/>
                <a:gd name="T57" fmla="*/ 296 h 416"/>
                <a:gd name="T58" fmla="*/ 0 w 200"/>
                <a:gd name="T59" fmla="*/ 256 h 416"/>
                <a:gd name="T60" fmla="*/ 0 w 200"/>
                <a:gd name="T61" fmla="*/ 208 h 416"/>
                <a:gd name="T62" fmla="*/ 16 w 200"/>
                <a:gd name="T63" fmla="*/ 160 h 416"/>
                <a:gd name="T64" fmla="*/ 32 w 200"/>
                <a:gd name="T65" fmla="*/ 128 h 416"/>
                <a:gd name="T66" fmla="*/ 48 w 200"/>
                <a:gd name="T67" fmla="*/ 88 h 416"/>
                <a:gd name="T68" fmla="*/ 64 w 200"/>
                <a:gd name="T69" fmla="*/ 56 h 416"/>
                <a:gd name="T70" fmla="*/ 80 w 200"/>
                <a:gd name="T71" fmla="*/ 32 h 416"/>
                <a:gd name="T72" fmla="*/ 72 w 200"/>
                <a:gd name="T73" fmla="*/ 40 h 4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00" h="416">
                  <a:moveTo>
                    <a:pt x="72" y="40"/>
                  </a:moveTo>
                  <a:lnTo>
                    <a:pt x="88" y="16"/>
                  </a:lnTo>
                  <a:lnTo>
                    <a:pt x="104" y="0"/>
                  </a:lnTo>
                  <a:lnTo>
                    <a:pt x="136" y="0"/>
                  </a:lnTo>
                  <a:lnTo>
                    <a:pt x="160" y="0"/>
                  </a:lnTo>
                  <a:lnTo>
                    <a:pt x="176" y="0"/>
                  </a:lnTo>
                  <a:lnTo>
                    <a:pt x="184" y="16"/>
                  </a:lnTo>
                  <a:lnTo>
                    <a:pt x="200" y="32"/>
                  </a:lnTo>
                  <a:lnTo>
                    <a:pt x="200" y="56"/>
                  </a:lnTo>
                  <a:lnTo>
                    <a:pt x="200" y="96"/>
                  </a:lnTo>
                  <a:lnTo>
                    <a:pt x="192" y="120"/>
                  </a:lnTo>
                  <a:lnTo>
                    <a:pt x="176" y="152"/>
                  </a:lnTo>
                  <a:lnTo>
                    <a:pt x="152" y="192"/>
                  </a:lnTo>
                  <a:lnTo>
                    <a:pt x="144" y="224"/>
                  </a:lnTo>
                  <a:lnTo>
                    <a:pt x="136" y="248"/>
                  </a:lnTo>
                  <a:lnTo>
                    <a:pt x="152" y="280"/>
                  </a:lnTo>
                  <a:lnTo>
                    <a:pt x="160" y="304"/>
                  </a:lnTo>
                  <a:lnTo>
                    <a:pt x="160" y="328"/>
                  </a:lnTo>
                  <a:lnTo>
                    <a:pt x="160" y="352"/>
                  </a:lnTo>
                  <a:lnTo>
                    <a:pt x="152" y="376"/>
                  </a:lnTo>
                  <a:lnTo>
                    <a:pt x="136" y="392"/>
                  </a:lnTo>
                  <a:lnTo>
                    <a:pt x="120" y="408"/>
                  </a:lnTo>
                  <a:lnTo>
                    <a:pt x="96" y="416"/>
                  </a:lnTo>
                  <a:lnTo>
                    <a:pt x="72" y="408"/>
                  </a:lnTo>
                  <a:lnTo>
                    <a:pt x="48" y="408"/>
                  </a:lnTo>
                  <a:lnTo>
                    <a:pt x="32" y="400"/>
                  </a:lnTo>
                  <a:lnTo>
                    <a:pt x="16" y="376"/>
                  </a:lnTo>
                  <a:lnTo>
                    <a:pt x="0" y="336"/>
                  </a:lnTo>
                  <a:lnTo>
                    <a:pt x="0" y="296"/>
                  </a:lnTo>
                  <a:lnTo>
                    <a:pt x="0" y="256"/>
                  </a:lnTo>
                  <a:lnTo>
                    <a:pt x="0" y="208"/>
                  </a:lnTo>
                  <a:lnTo>
                    <a:pt x="16" y="160"/>
                  </a:lnTo>
                  <a:lnTo>
                    <a:pt x="32" y="128"/>
                  </a:lnTo>
                  <a:lnTo>
                    <a:pt x="48" y="88"/>
                  </a:lnTo>
                  <a:lnTo>
                    <a:pt x="64" y="56"/>
                  </a:lnTo>
                  <a:lnTo>
                    <a:pt x="80" y="32"/>
                  </a:lnTo>
                  <a:lnTo>
                    <a:pt x="72" y="40"/>
                  </a:ln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27" name="Freeform 11"/>
            <p:cNvSpPr>
              <a:spLocks/>
            </p:cNvSpPr>
            <p:nvPr/>
          </p:nvSpPr>
          <p:spPr bwMode="auto">
            <a:xfrm>
              <a:off x="2622" y="2494"/>
              <a:ext cx="288" cy="328"/>
            </a:xfrm>
            <a:custGeom>
              <a:avLst/>
              <a:gdLst>
                <a:gd name="T0" fmla="*/ 168 w 288"/>
                <a:gd name="T1" fmla="*/ 32 h 328"/>
                <a:gd name="T2" fmla="*/ 224 w 288"/>
                <a:gd name="T3" fmla="*/ 32 h 328"/>
                <a:gd name="T4" fmla="*/ 272 w 288"/>
                <a:gd name="T5" fmla="*/ 40 h 328"/>
                <a:gd name="T6" fmla="*/ 288 w 288"/>
                <a:gd name="T7" fmla="*/ 56 h 328"/>
                <a:gd name="T8" fmla="*/ 288 w 288"/>
                <a:gd name="T9" fmla="*/ 80 h 328"/>
                <a:gd name="T10" fmla="*/ 280 w 288"/>
                <a:gd name="T11" fmla="*/ 96 h 328"/>
                <a:gd name="T12" fmla="*/ 256 w 288"/>
                <a:gd name="T13" fmla="*/ 104 h 328"/>
                <a:gd name="T14" fmla="*/ 216 w 288"/>
                <a:gd name="T15" fmla="*/ 104 h 328"/>
                <a:gd name="T16" fmla="*/ 176 w 288"/>
                <a:gd name="T17" fmla="*/ 96 h 328"/>
                <a:gd name="T18" fmla="*/ 144 w 288"/>
                <a:gd name="T19" fmla="*/ 88 h 328"/>
                <a:gd name="T20" fmla="*/ 104 w 288"/>
                <a:gd name="T21" fmla="*/ 64 h 328"/>
                <a:gd name="T22" fmla="*/ 72 w 288"/>
                <a:gd name="T23" fmla="*/ 48 h 328"/>
                <a:gd name="T24" fmla="*/ 48 w 288"/>
                <a:gd name="T25" fmla="*/ 40 h 328"/>
                <a:gd name="T26" fmla="*/ 40 w 288"/>
                <a:gd name="T27" fmla="*/ 48 h 328"/>
                <a:gd name="T28" fmla="*/ 48 w 288"/>
                <a:gd name="T29" fmla="*/ 64 h 328"/>
                <a:gd name="T30" fmla="*/ 64 w 288"/>
                <a:gd name="T31" fmla="*/ 96 h 328"/>
                <a:gd name="T32" fmla="*/ 80 w 288"/>
                <a:gd name="T33" fmla="*/ 136 h 328"/>
                <a:gd name="T34" fmla="*/ 112 w 288"/>
                <a:gd name="T35" fmla="*/ 184 h 328"/>
                <a:gd name="T36" fmla="*/ 120 w 288"/>
                <a:gd name="T37" fmla="*/ 200 h 328"/>
                <a:gd name="T38" fmla="*/ 128 w 288"/>
                <a:gd name="T39" fmla="*/ 208 h 328"/>
                <a:gd name="T40" fmla="*/ 136 w 288"/>
                <a:gd name="T41" fmla="*/ 216 h 328"/>
                <a:gd name="T42" fmla="*/ 136 w 288"/>
                <a:gd name="T43" fmla="*/ 232 h 328"/>
                <a:gd name="T44" fmla="*/ 120 w 288"/>
                <a:gd name="T45" fmla="*/ 248 h 328"/>
                <a:gd name="T46" fmla="*/ 96 w 288"/>
                <a:gd name="T47" fmla="*/ 256 h 328"/>
                <a:gd name="T48" fmla="*/ 80 w 288"/>
                <a:gd name="T49" fmla="*/ 280 h 328"/>
                <a:gd name="T50" fmla="*/ 72 w 288"/>
                <a:gd name="T51" fmla="*/ 312 h 328"/>
                <a:gd name="T52" fmla="*/ 64 w 288"/>
                <a:gd name="T53" fmla="*/ 320 h 328"/>
                <a:gd name="T54" fmla="*/ 64 w 288"/>
                <a:gd name="T55" fmla="*/ 328 h 328"/>
                <a:gd name="T56" fmla="*/ 48 w 288"/>
                <a:gd name="T57" fmla="*/ 328 h 328"/>
                <a:gd name="T58" fmla="*/ 24 w 288"/>
                <a:gd name="T59" fmla="*/ 328 h 328"/>
                <a:gd name="T60" fmla="*/ 16 w 288"/>
                <a:gd name="T61" fmla="*/ 312 h 328"/>
                <a:gd name="T62" fmla="*/ 16 w 288"/>
                <a:gd name="T63" fmla="*/ 288 h 328"/>
                <a:gd name="T64" fmla="*/ 8 w 288"/>
                <a:gd name="T65" fmla="*/ 288 h 328"/>
                <a:gd name="T66" fmla="*/ 32 w 288"/>
                <a:gd name="T67" fmla="*/ 288 h 328"/>
                <a:gd name="T68" fmla="*/ 48 w 288"/>
                <a:gd name="T69" fmla="*/ 288 h 328"/>
                <a:gd name="T70" fmla="*/ 48 w 288"/>
                <a:gd name="T71" fmla="*/ 264 h 328"/>
                <a:gd name="T72" fmla="*/ 64 w 288"/>
                <a:gd name="T73" fmla="*/ 240 h 328"/>
                <a:gd name="T74" fmla="*/ 80 w 288"/>
                <a:gd name="T75" fmla="*/ 216 h 328"/>
                <a:gd name="T76" fmla="*/ 88 w 288"/>
                <a:gd name="T77" fmla="*/ 200 h 328"/>
                <a:gd name="T78" fmla="*/ 72 w 288"/>
                <a:gd name="T79" fmla="*/ 168 h 328"/>
                <a:gd name="T80" fmla="*/ 40 w 288"/>
                <a:gd name="T81" fmla="*/ 128 h 328"/>
                <a:gd name="T82" fmla="*/ 16 w 288"/>
                <a:gd name="T83" fmla="*/ 96 h 328"/>
                <a:gd name="T84" fmla="*/ 8 w 288"/>
                <a:gd name="T85" fmla="*/ 56 h 328"/>
                <a:gd name="T86" fmla="*/ 0 w 288"/>
                <a:gd name="T87" fmla="*/ 40 h 328"/>
                <a:gd name="T88" fmla="*/ 8 w 288"/>
                <a:gd name="T89" fmla="*/ 24 h 328"/>
                <a:gd name="T90" fmla="*/ 16 w 288"/>
                <a:gd name="T91" fmla="*/ 8 h 328"/>
                <a:gd name="T92" fmla="*/ 32 w 288"/>
                <a:gd name="T93" fmla="*/ 0 h 328"/>
                <a:gd name="T94" fmla="*/ 56 w 288"/>
                <a:gd name="T95" fmla="*/ 0 h 328"/>
                <a:gd name="T96" fmla="*/ 88 w 288"/>
                <a:gd name="T97" fmla="*/ 8 h 328"/>
                <a:gd name="T98" fmla="*/ 112 w 288"/>
                <a:gd name="T99" fmla="*/ 16 h 328"/>
                <a:gd name="T100" fmla="*/ 136 w 288"/>
                <a:gd name="T101" fmla="*/ 24 h 328"/>
                <a:gd name="T102" fmla="*/ 168 w 288"/>
                <a:gd name="T103" fmla="*/ 32 h 32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288" h="328">
                  <a:moveTo>
                    <a:pt x="168" y="32"/>
                  </a:moveTo>
                  <a:lnTo>
                    <a:pt x="224" y="32"/>
                  </a:lnTo>
                  <a:lnTo>
                    <a:pt x="272" y="40"/>
                  </a:lnTo>
                  <a:lnTo>
                    <a:pt x="288" y="56"/>
                  </a:lnTo>
                  <a:lnTo>
                    <a:pt x="288" y="80"/>
                  </a:lnTo>
                  <a:lnTo>
                    <a:pt x="280" y="96"/>
                  </a:lnTo>
                  <a:lnTo>
                    <a:pt x="256" y="104"/>
                  </a:lnTo>
                  <a:lnTo>
                    <a:pt x="216" y="104"/>
                  </a:lnTo>
                  <a:lnTo>
                    <a:pt x="176" y="96"/>
                  </a:lnTo>
                  <a:lnTo>
                    <a:pt x="144" y="88"/>
                  </a:lnTo>
                  <a:lnTo>
                    <a:pt x="104" y="64"/>
                  </a:lnTo>
                  <a:lnTo>
                    <a:pt x="72" y="48"/>
                  </a:lnTo>
                  <a:lnTo>
                    <a:pt x="48" y="40"/>
                  </a:lnTo>
                  <a:lnTo>
                    <a:pt x="40" y="48"/>
                  </a:lnTo>
                  <a:lnTo>
                    <a:pt x="48" y="64"/>
                  </a:lnTo>
                  <a:lnTo>
                    <a:pt x="64" y="96"/>
                  </a:lnTo>
                  <a:lnTo>
                    <a:pt x="80" y="136"/>
                  </a:lnTo>
                  <a:lnTo>
                    <a:pt x="112" y="184"/>
                  </a:lnTo>
                  <a:lnTo>
                    <a:pt x="120" y="200"/>
                  </a:lnTo>
                  <a:lnTo>
                    <a:pt x="128" y="208"/>
                  </a:lnTo>
                  <a:lnTo>
                    <a:pt x="136" y="216"/>
                  </a:lnTo>
                  <a:lnTo>
                    <a:pt x="136" y="232"/>
                  </a:lnTo>
                  <a:lnTo>
                    <a:pt x="120" y="248"/>
                  </a:lnTo>
                  <a:lnTo>
                    <a:pt x="96" y="256"/>
                  </a:lnTo>
                  <a:lnTo>
                    <a:pt x="80" y="280"/>
                  </a:lnTo>
                  <a:lnTo>
                    <a:pt x="72" y="312"/>
                  </a:lnTo>
                  <a:lnTo>
                    <a:pt x="64" y="320"/>
                  </a:lnTo>
                  <a:lnTo>
                    <a:pt x="64" y="328"/>
                  </a:lnTo>
                  <a:lnTo>
                    <a:pt x="48" y="328"/>
                  </a:lnTo>
                  <a:lnTo>
                    <a:pt x="24" y="328"/>
                  </a:lnTo>
                  <a:lnTo>
                    <a:pt x="16" y="312"/>
                  </a:lnTo>
                  <a:lnTo>
                    <a:pt x="16" y="288"/>
                  </a:lnTo>
                  <a:lnTo>
                    <a:pt x="8" y="288"/>
                  </a:lnTo>
                  <a:lnTo>
                    <a:pt x="32" y="288"/>
                  </a:lnTo>
                  <a:lnTo>
                    <a:pt x="48" y="288"/>
                  </a:lnTo>
                  <a:lnTo>
                    <a:pt x="48" y="264"/>
                  </a:lnTo>
                  <a:lnTo>
                    <a:pt x="64" y="240"/>
                  </a:lnTo>
                  <a:lnTo>
                    <a:pt x="80" y="216"/>
                  </a:lnTo>
                  <a:lnTo>
                    <a:pt x="88" y="200"/>
                  </a:lnTo>
                  <a:lnTo>
                    <a:pt x="72" y="168"/>
                  </a:lnTo>
                  <a:lnTo>
                    <a:pt x="40" y="128"/>
                  </a:lnTo>
                  <a:lnTo>
                    <a:pt x="16" y="96"/>
                  </a:lnTo>
                  <a:lnTo>
                    <a:pt x="8" y="56"/>
                  </a:lnTo>
                  <a:lnTo>
                    <a:pt x="0" y="40"/>
                  </a:lnTo>
                  <a:lnTo>
                    <a:pt x="8" y="24"/>
                  </a:lnTo>
                  <a:lnTo>
                    <a:pt x="16" y="8"/>
                  </a:lnTo>
                  <a:lnTo>
                    <a:pt x="32" y="0"/>
                  </a:lnTo>
                  <a:lnTo>
                    <a:pt x="56" y="0"/>
                  </a:lnTo>
                  <a:lnTo>
                    <a:pt x="88" y="8"/>
                  </a:lnTo>
                  <a:lnTo>
                    <a:pt x="112" y="16"/>
                  </a:lnTo>
                  <a:lnTo>
                    <a:pt x="136" y="24"/>
                  </a:lnTo>
                  <a:lnTo>
                    <a:pt x="168" y="32"/>
                  </a:ln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28" name="Freeform 12"/>
            <p:cNvSpPr>
              <a:spLocks/>
            </p:cNvSpPr>
            <p:nvPr/>
          </p:nvSpPr>
          <p:spPr bwMode="auto">
            <a:xfrm>
              <a:off x="2798" y="2518"/>
              <a:ext cx="152" cy="448"/>
            </a:xfrm>
            <a:custGeom>
              <a:avLst/>
              <a:gdLst>
                <a:gd name="T0" fmla="*/ 56 w 152"/>
                <a:gd name="T1" fmla="*/ 112 h 448"/>
                <a:gd name="T2" fmla="*/ 64 w 152"/>
                <a:gd name="T3" fmla="*/ 48 h 448"/>
                <a:gd name="T4" fmla="*/ 80 w 152"/>
                <a:gd name="T5" fmla="*/ 8 h 448"/>
                <a:gd name="T6" fmla="*/ 96 w 152"/>
                <a:gd name="T7" fmla="*/ 0 h 448"/>
                <a:gd name="T8" fmla="*/ 136 w 152"/>
                <a:gd name="T9" fmla="*/ 0 h 448"/>
                <a:gd name="T10" fmla="*/ 152 w 152"/>
                <a:gd name="T11" fmla="*/ 16 h 448"/>
                <a:gd name="T12" fmla="*/ 152 w 152"/>
                <a:gd name="T13" fmla="*/ 48 h 448"/>
                <a:gd name="T14" fmla="*/ 128 w 152"/>
                <a:gd name="T15" fmla="*/ 96 h 448"/>
                <a:gd name="T16" fmla="*/ 96 w 152"/>
                <a:gd name="T17" fmla="*/ 144 h 448"/>
                <a:gd name="T18" fmla="*/ 72 w 152"/>
                <a:gd name="T19" fmla="*/ 192 h 448"/>
                <a:gd name="T20" fmla="*/ 56 w 152"/>
                <a:gd name="T21" fmla="*/ 232 h 448"/>
                <a:gd name="T22" fmla="*/ 56 w 152"/>
                <a:gd name="T23" fmla="*/ 248 h 448"/>
                <a:gd name="T24" fmla="*/ 64 w 152"/>
                <a:gd name="T25" fmla="*/ 272 h 448"/>
                <a:gd name="T26" fmla="*/ 88 w 152"/>
                <a:gd name="T27" fmla="*/ 304 h 448"/>
                <a:gd name="T28" fmla="*/ 96 w 152"/>
                <a:gd name="T29" fmla="*/ 328 h 448"/>
                <a:gd name="T30" fmla="*/ 104 w 152"/>
                <a:gd name="T31" fmla="*/ 360 h 448"/>
                <a:gd name="T32" fmla="*/ 112 w 152"/>
                <a:gd name="T33" fmla="*/ 392 h 448"/>
                <a:gd name="T34" fmla="*/ 120 w 152"/>
                <a:gd name="T35" fmla="*/ 416 h 448"/>
                <a:gd name="T36" fmla="*/ 120 w 152"/>
                <a:gd name="T37" fmla="*/ 432 h 448"/>
                <a:gd name="T38" fmla="*/ 112 w 152"/>
                <a:gd name="T39" fmla="*/ 440 h 448"/>
                <a:gd name="T40" fmla="*/ 104 w 152"/>
                <a:gd name="T41" fmla="*/ 448 h 448"/>
                <a:gd name="T42" fmla="*/ 88 w 152"/>
                <a:gd name="T43" fmla="*/ 440 h 448"/>
                <a:gd name="T44" fmla="*/ 72 w 152"/>
                <a:gd name="T45" fmla="*/ 440 h 448"/>
                <a:gd name="T46" fmla="*/ 56 w 152"/>
                <a:gd name="T47" fmla="*/ 416 h 448"/>
                <a:gd name="T48" fmla="*/ 40 w 152"/>
                <a:gd name="T49" fmla="*/ 384 h 448"/>
                <a:gd name="T50" fmla="*/ 24 w 152"/>
                <a:gd name="T51" fmla="*/ 376 h 448"/>
                <a:gd name="T52" fmla="*/ 8 w 152"/>
                <a:gd name="T53" fmla="*/ 376 h 448"/>
                <a:gd name="T54" fmla="*/ 0 w 152"/>
                <a:gd name="T55" fmla="*/ 360 h 448"/>
                <a:gd name="T56" fmla="*/ 8 w 152"/>
                <a:gd name="T57" fmla="*/ 328 h 448"/>
                <a:gd name="T58" fmla="*/ 24 w 152"/>
                <a:gd name="T59" fmla="*/ 328 h 448"/>
                <a:gd name="T60" fmla="*/ 48 w 152"/>
                <a:gd name="T61" fmla="*/ 352 h 448"/>
                <a:gd name="T62" fmla="*/ 72 w 152"/>
                <a:gd name="T63" fmla="*/ 376 h 448"/>
                <a:gd name="T64" fmla="*/ 80 w 152"/>
                <a:gd name="T65" fmla="*/ 376 h 448"/>
                <a:gd name="T66" fmla="*/ 72 w 152"/>
                <a:gd name="T67" fmla="*/ 352 h 448"/>
                <a:gd name="T68" fmla="*/ 56 w 152"/>
                <a:gd name="T69" fmla="*/ 320 h 448"/>
                <a:gd name="T70" fmla="*/ 40 w 152"/>
                <a:gd name="T71" fmla="*/ 296 h 448"/>
                <a:gd name="T72" fmla="*/ 24 w 152"/>
                <a:gd name="T73" fmla="*/ 272 h 448"/>
                <a:gd name="T74" fmla="*/ 16 w 152"/>
                <a:gd name="T75" fmla="*/ 256 h 448"/>
                <a:gd name="T76" fmla="*/ 16 w 152"/>
                <a:gd name="T77" fmla="*/ 232 h 448"/>
                <a:gd name="T78" fmla="*/ 32 w 152"/>
                <a:gd name="T79" fmla="*/ 192 h 448"/>
                <a:gd name="T80" fmla="*/ 48 w 152"/>
                <a:gd name="T81" fmla="*/ 144 h 448"/>
                <a:gd name="T82" fmla="*/ 56 w 152"/>
                <a:gd name="T83" fmla="*/ 112 h 44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52" h="448">
                  <a:moveTo>
                    <a:pt x="56" y="112"/>
                  </a:moveTo>
                  <a:lnTo>
                    <a:pt x="64" y="48"/>
                  </a:lnTo>
                  <a:lnTo>
                    <a:pt x="80" y="8"/>
                  </a:lnTo>
                  <a:lnTo>
                    <a:pt x="96" y="0"/>
                  </a:lnTo>
                  <a:lnTo>
                    <a:pt x="136" y="0"/>
                  </a:lnTo>
                  <a:lnTo>
                    <a:pt x="152" y="16"/>
                  </a:lnTo>
                  <a:lnTo>
                    <a:pt x="152" y="48"/>
                  </a:lnTo>
                  <a:lnTo>
                    <a:pt x="128" y="96"/>
                  </a:lnTo>
                  <a:lnTo>
                    <a:pt x="96" y="144"/>
                  </a:lnTo>
                  <a:lnTo>
                    <a:pt x="72" y="192"/>
                  </a:lnTo>
                  <a:lnTo>
                    <a:pt x="56" y="232"/>
                  </a:lnTo>
                  <a:lnTo>
                    <a:pt x="56" y="248"/>
                  </a:lnTo>
                  <a:lnTo>
                    <a:pt x="64" y="272"/>
                  </a:lnTo>
                  <a:lnTo>
                    <a:pt x="88" y="304"/>
                  </a:lnTo>
                  <a:lnTo>
                    <a:pt x="96" y="328"/>
                  </a:lnTo>
                  <a:lnTo>
                    <a:pt x="104" y="360"/>
                  </a:lnTo>
                  <a:lnTo>
                    <a:pt x="112" y="392"/>
                  </a:lnTo>
                  <a:lnTo>
                    <a:pt x="120" y="416"/>
                  </a:lnTo>
                  <a:lnTo>
                    <a:pt x="120" y="432"/>
                  </a:lnTo>
                  <a:lnTo>
                    <a:pt x="112" y="440"/>
                  </a:lnTo>
                  <a:lnTo>
                    <a:pt x="104" y="448"/>
                  </a:lnTo>
                  <a:lnTo>
                    <a:pt x="88" y="440"/>
                  </a:lnTo>
                  <a:lnTo>
                    <a:pt x="72" y="440"/>
                  </a:lnTo>
                  <a:lnTo>
                    <a:pt x="56" y="416"/>
                  </a:lnTo>
                  <a:lnTo>
                    <a:pt x="40" y="384"/>
                  </a:lnTo>
                  <a:lnTo>
                    <a:pt x="24" y="376"/>
                  </a:lnTo>
                  <a:lnTo>
                    <a:pt x="8" y="376"/>
                  </a:lnTo>
                  <a:lnTo>
                    <a:pt x="0" y="360"/>
                  </a:lnTo>
                  <a:lnTo>
                    <a:pt x="8" y="328"/>
                  </a:lnTo>
                  <a:lnTo>
                    <a:pt x="24" y="328"/>
                  </a:lnTo>
                  <a:lnTo>
                    <a:pt x="48" y="352"/>
                  </a:lnTo>
                  <a:lnTo>
                    <a:pt x="72" y="376"/>
                  </a:lnTo>
                  <a:lnTo>
                    <a:pt x="80" y="376"/>
                  </a:lnTo>
                  <a:lnTo>
                    <a:pt x="72" y="352"/>
                  </a:lnTo>
                  <a:lnTo>
                    <a:pt x="56" y="320"/>
                  </a:lnTo>
                  <a:lnTo>
                    <a:pt x="40" y="296"/>
                  </a:lnTo>
                  <a:lnTo>
                    <a:pt x="24" y="272"/>
                  </a:lnTo>
                  <a:lnTo>
                    <a:pt x="16" y="256"/>
                  </a:lnTo>
                  <a:lnTo>
                    <a:pt x="16" y="232"/>
                  </a:lnTo>
                  <a:lnTo>
                    <a:pt x="32" y="192"/>
                  </a:lnTo>
                  <a:lnTo>
                    <a:pt x="48" y="144"/>
                  </a:lnTo>
                  <a:lnTo>
                    <a:pt x="56" y="112"/>
                  </a:ln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29" name="Freeform 13"/>
            <p:cNvSpPr>
              <a:spLocks/>
            </p:cNvSpPr>
            <p:nvPr/>
          </p:nvSpPr>
          <p:spPr bwMode="auto">
            <a:xfrm>
              <a:off x="2894" y="2230"/>
              <a:ext cx="240" cy="328"/>
            </a:xfrm>
            <a:custGeom>
              <a:avLst/>
              <a:gdLst>
                <a:gd name="T0" fmla="*/ 88 w 240"/>
                <a:gd name="T1" fmla="*/ 64 h 328"/>
                <a:gd name="T2" fmla="*/ 88 w 240"/>
                <a:gd name="T3" fmla="*/ 40 h 328"/>
                <a:gd name="T4" fmla="*/ 104 w 240"/>
                <a:gd name="T5" fmla="*/ 16 h 328"/>
                <a:gd name="T6" fmla="*/ 128 w 240"/>
                <a:gd name="T7" fmla="*/ 8 h 328"/>
                <a:gd name="T8" fmla="*/ 168 w 240"/>
                <a:gd name="T9" fmla="*/ 0 h 328"/>
                <a:gd name="T10" fmla="*/ 208 w 240"/>
                <a:gd name="T11" fmla="*/ 16 h 328"/>
                <a:gd name="T12" fmla="*/ 224 w 240"/>
                <a:gd name="T13" fmla="*/ 32 h 328"/>
                <a:gd name="T14" fmla="*/ 240 w 240"/>
                <a:gd name="T15" fmla="*/ 48 h 328"/>
                <a:gd name="T16" fmla="*/ 240 w 240"/>
                <a:gd name="T17" fmla="*/ 80 h 328"/>
                <a:gd name="T18" fmla="*/ 224 w 240"/>
                <a:gd name="T19" fmla="*/ 104 h 328"/>
                <a:gd name="T20" fmla="*/ 208 w 240"/>
                <a:gd name="T21" fmla="*/ 120 h 328"/>
                <a:gd name="T22" fmla="*/ 224 w 240"/>
                <a:gd name="T23" fmla="*/ 144 h 328"/>
                <a:gd name="T24" fmla="*/ 232 w 240"/>
                <a:gd name="T25" fmla="*/ 168 h 328"/>
                <a:gd name="T26" fmla="*/ 232 w 240"/>
                <a:gd name="T27" fmla="*/ 200 h 328"/>
                <a:gd name="T28" fmla="*/ 216 w 240"/>
                <a:gd name="T29" fmla="*/ 216 h 328"/>
                <a:gd name="T30" fmla="*/ 200 w 240"/>
                <a:gd name="T31" fmla="*/ 232 h 328"/>
                <a:gd name="T32" fmla="*/ 160 w 240"/>
                <a:gd name="T33" fmla="*/ 248 h 328"/>
                <a:gd name="T34" fmla="*/ 168 w 240"/>
                <a:gd name="T35" fmla="*/ 272 h 328"/>
                <a:gd name="T36" fmla="*/ 160 w 240"/>
                <a:gd name="T37" fmla="*/ 296 h 328"/>
                <a:gd name="T38" fmla="*/ 144 w 240"/>
                <a:gd name="T39" fmla="*/ 320 h 328"/>
                <a:gd name="T40" fmla="*/ 128 w 240"/>
                <a:gd name="T41" fmla="*/ 328 h 328"/>
                <a:gd name="T42" fmla="*/ 96 w 240"/>
                <a:gd name="T43" fmla="*/ 320 h 328"/>
                <a:gd name="T44" fmla="*/ 72 w 240"/>
                <a:gd name="T45" fmla="*/ 312 h 328"/>
                <a:gd name="T46" fmla="*/ 56 w 240"/>
                <a:gd name="T47" fmla="*/ 288 h 328"/>
                <a:gd name="T48" fmla="*/ 48 w 240"/>
                <a:gd name="T49" fmla="*/ 264 h 328"/>
                <a:gd name="T50" fmla="*/ 24 w 240"/>
                <a:gd name="T51" fmla="*/ 256 h 328"/>
                <a:gd name="T52" fmla="*/ 8 w 240"/>
                <a:gd name="T53" fmla="*/ 240 h 328"/>
                <a:gd name="T54" fmla="*/ 0 w 240"/>
                <a:gd name="T55" fmla="*/ 224 h 328"/>
                <a:gd name="T56" fmla="*/ 0 w 240"/>
                <a:gd name="T57" fmla="*/ 200 h 328"/>
                <a:gd name="T58" fmla="*/ 0 w 240"/>
                <a:gd name="T59" fmla="*/ 176 h 328"/>
                <a:gd name="T60" fmla="*/ 16 w 240"/>
                <a:gd name="T61" fmla="*/ 152 h 328"/>
                <a:gd name="T62" fmla="*/ 32 w 240"/>
                <a:gd name="T63" fmla="*/ 144 h 328"/>
                <a:gd name="T64" fmla="*/ 40 w 240"/>
                <a:gd name="T65" fmla="*/ 120 h 328"/>
                <a:gd name="T66" fmla="*/ 48 w 240"/>
                <a:gd name="T67" fmla="*/ 88 h 328"/>
                <a:gd name="T68" fmla="*/ 64 w 240"/>
                <a:gd name="T69" fmla="*/ 72 h 328"/>
                <a:gd name="T70" fmla="*/ 88 w 240"/>
                <a:gd name="T71" fmla="*/ 64 h 32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40" h="328">
                  <a:moveTo>
                    <a:pt x="88" y="64"/>
                  </a:moveTo>
                  <a:lnTo>
                    <a:pt x="88" y="40"/>
                  </a:lnTo>
                  <a:lnTo>
                    <a:pt x="104" y="16"/>
                  </a:lnTo>
                  <a:lnTo>
                    <a:pt x="128" y="8"/>
                  </a:lnTo>
                  <a:lnTo>
                    <a:pt x="168" y="0"/>
                  </a:lnTo>
                  <a:lnTo>
                    <a:pt x="208" y="16"/>
                  </a:lnTo>
                  <a:lnTo>
                    <a:pt x="224" y="32"/>
                  </a:lnTo>
                  <a:lnTo>
                    <a:pt x="240" y="48"/>
                  </a:lnTo>
                  <a:lnTo>
                    <a:pt x="240" y="80"/>
                  </a:lnTo>
                  <a:lnTo>
                    <a:pt x="224" y="104"/>
                  </a:lnTo>
                  <a:lnTo>
                    <a:pt x="208" y="120"/>
                  </a:lnTo>
                  <a:lnTo>
                    <a:pt x="224" y="144"/>
                  </a:lnTo>
                  <a:lnTo>
                    <a:pt x="232" y="168"/>
                  </a:lnTo>
                  <a:lnTo>
                    <a:pt x="232" y="200"/>
                  </a:lnTo>
                  <a:lnTo>
                    <a:pt x="216" y="216"/>
                  </a:lnTo>
                  <a:lnTo>
                    <a:pt x="200" y="232"/>
                  </a:lnTo>
                  <a:lnTo>
                    <a:pt x="160" y="248"/>
                  </a:lnTo>
                  <a:lnTo>
                    <a:pt x="168" y="272"/>
                  </a:lnTo>
                  <a:lnTo>
                    <a:pt x="160" y="296"/>
                  </a:lnTo>
                  <a:lnTo>
                    <a:pt x="144" y="320"/>
                  </a:lnTo>
                  <a:lnTo>
                    <a:pt x="128" y="328"/>
                  </a:lnTo>
                  <a:lnTo>
                    <a:pt x="96" y="320"/>
                  </a:lnTo>
                  <a:lnTo>
                    <a:pt x="72" y="312"/>
                  </a:lnTo>
                  <a:lnTo>
                    <a:pt x="56" y="288"/>
                  </a:lnTo>
                  <a:lnTo>
                    <a:pt x="48" y="264"/>
                  </a:lnTo>
                  <a:lnTo>
                    <a:pt x="24" y="256"/>
                  </a:lnTo>
                  <a:lnTo>
                    <a:pt x="8" y="240"/>
                  </a:lnTo>
                  <a:lnTo>
                    <a:pt x="0" y="224"/>
                  </a:lnTo>
                  <a:lnTo>
                    <a:pt x="0" y="200"/>
                  </a:lnTo>
                  <a:lnTo>
                    <a:pt x="0" y="176"/>
                  </a:lnTo>
                  <a:lnTo>
                    <a:pt x="16" y="152"/>
                  </a:lnTo>
                  <a:lnTo>
                    <a:pt x="32" y="144"/>
                  </a:lnTo>
                  <a:lnTo>
                    <a:pt x="40" y="120"/>
                  </a:lnTo>
                  <a:lnTo>
                    <a:pt x="48" y="88"/>
                  </a:lnTo>
                  <a:lnTo>
                    <a:pt x="64" y="72"/>
                  </a:lnTo>
                  <a:lnTo>
                    <a:pt x="88" y="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30" name="Freeform 14"/>
            <p:cNvSpPr>
              <a:spLocks/>
            </p:cNvSpPr>
            <p:nvPr/>
          </p:nvSpPr>
          <p:spPr bwMode="auto">
            <a:xfrm>
              <a:off x="2910" y="2246"/>
              <a:ext cx="208" cy="296"/>
            </a:xfrm>
            <a:custGeom>
              <a:avLst/>
              <a:gdLst>
                <a:gd name="T0" fmla="*/ 88 w 208"/>
                <a:gd name="T1" fmla="*/ 64 h 296"/>
                <a:gd name="T2" fmla="*/ 88 w 208"/>
                <a:gd name="T3" fmla="*/ 40 h 296"/>
                <a:gd name="T4" fmla="*/ 88 w 208"/>
                <a:gd name="T5" fmla="*/ 24 h 296"/>
                <a:gd name="T6" fmla="*/ 104 w 208"/>
                <a:gd name="T7" fmla="*/ 8 h 296"/>
                <a:gd name="T8" fmla="*/ 128 w 208"/>
                <a:gd name="T9" fmla="*/ 0 h 296"/>
                <a:gd name="T10" fmla="*/ 160 w 208"/>
                <a:gd name="T11" fmla="*/ 0 h 296"/>
                <a:gd name="T12" fmla="*/ 192 w 208"/>
                <a:gd name="T13" fmla="*/ 16 h 296"/>
                <a:gd name="T14" fmla="*/ 208 w 208"/>
                <a:gd name="T15" fmla="*/ 32 h 296"/>
                <a:gd name="T16" fmla="*/ 208 w 208"/>
                <a:gd name="T17" fmla="*/ 56 h 296"/>
                <a:gd name="T18" fmla="*/ 200 w 208"/>
                <a:gd name="T19" fmla="*/ 72 h 296"/>
                <a:gd name="T20" fmla="*/ 192 w 208"/>
                <a:gd name="T21" fmla="*/ 88 h 296"/>
                <a:gd name="T22" fmla="*/ 168 w 208"/>
                <a:gd name="T23" fmla="*/ 104 h 296"/>
                <a:gd name="T24" fmla="*/ 176 w 208"/>
                <a:gd name="T25" fmla="*/ 112 h 296"/>
                <a:gd name="T26" fmla="*/ 200 w 208"/>
                <a:gd name="T27" fmla="*/ 136 h 296"/>
                <a:gd name="T28" fmla="*/ 200 w 208"/>
                <a:gd name="T29" fmla="*/ 160 h 296"/>
                <a:gd name="T30" fmla="*/ 192 w 208"/>
                <a:gd name="T31" fmla="*/ 184 h 296"/>
                <a:gd name="T32" fmla="*/ 176 w 208"/>
                <a:gd name="T33" fmla="*/ 200 h 296"/>
                <a:gd name="T34" fmla="*/ 152 w 208"/>
                <a:gd name="T35" fmla="*/ 216 h 296"/>
                <a:gd name="T36" fmla="*/ 128 w 208"/>
                <a:gd name="T37" fmla="*/ 224 h 296"/>
                <a:gd name="T38" fmla="*/ 128 w 208"/>
                <a:gd name="T39" fmla="*/ 232 h 296"/>
                <a:gd name="T40" fmla="*/ 136 w 208"/>
                <a:gd name="T41" fmla="*/ 256 h 296"/>
                <a:gd name="T42" fmla="*/ 136 w 208"/>
                <a:gd name="T43" fmla="*/ 272 h 296"/>
                <a:gd name="T44" fmla="*/ 120 w 208"/>
                <a:gd name="T45" fmla="*/ 288 h 296"/>
                <a:gd name="T46" fmla="*/ 104 w 208"/>
                <a:gd name="T47" fmla="*/ 296 h 296"/>
                <a:gd name="T48" fmla="*/ 88 w 208"/>
                <a:gd name="T49" fmla="*/ 296 h 296"/>
                <a:gd name="T50" fmla="*/ 56 w 208"/>
                <a:gd name="T51" fmla="*/ 272 h 296"/>
                <a:gd name="T52" fmla="*/ 48 w 208"/>
                <a:gd name="T53" fmla="*/ 240 h 296"/>
                <a:gd name="T54" fmla="*/ 40 w 208"/>
                <a:gd name="T55" fmla="*/ 240 h 296"/>
                <a:gd name="T56" fmla="*/ 24 w 208"/>
                <a:gd name="T57" fmla="*/ 232 h 296"/>
                <a:gd name="T58" fmla="*/ 8 w 208"/>
                <a:gd name="T59" fmla="*/ 224 h 296"/>
                <a:gd name="T60" fmla="*/ 0 w 208"/>
                <a:gd name="T61" fmla="*/ 200 h 296"/>
                <a:gd name="T62" fmla="*/ 0 w 208"/>
                <a:gd name="T63" fmla="*/ 168 h 296"/>
                <a:gd name="T64" fmla="*/ 16 w 208"/>
                <a:gd name="T65" fmla="*/ 152 h 296"/>
                <a:gd name="T66" fmla="*/ 32 w 208"/>
                <a:gd name="T67" fmla="*/ 144 h 296"/>
                <a:gd name="T68" fmla="*/ 32 w 208"/>
                <a:gd name="T69" fmla="*/ 136 h 296"/>
                <a:gd name="T70" fmla="*/ 32 w 208"/>
                <a:gd name="T71" fmla="*/ 96 h 296"/>
                <a:gd name="T72" fmla="*/ 40 w 208"/>
                <a:gd name="T73" fmla="*/ 80 h 296"/>
                <a:gd name="T74" fmla="*/ 56 w 208"/>
                <a:gd name="T75" fmla="*/ 64 h 296"/>
                <a:gd name="T76" fmla="*/ 80 w 208"/>
                <a:gd name="T77" fmla="*/ 64 h 296"/>
                <a:gd name="T78" fmla="*/ 88 w 208"/>
                <a:gd name="T79" fmla="*/ 64 h 29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08" h="296">
                  <a:moveTo>
                    <a:pt x="88" y="64"/>
                  </a:moveTo>
                  <a:lnTo>
                    <a:pt x="88" y="40"/>
                  </a:lnTo>
                  <a:lnTo>
                    <a:pt x="88" y="24"/>
                  </a:lnTo>
                  <a:lnTo>
                    <a:pt x="104" y="8"/>
                  </a:lnTo>
                  <a:lnTo>
                    <a:pt x="128" y="0"/>
                  </a:lnTo>
                  <a:lnTo>
                    <a:pt x="160" y="0"/>
                  </a:lnTo>
                  <a:lnTo>
                    <a:pt x="192" y="16"/>
                  </a:lnTo>
                  <a:lnTo>
                    <a:pt x="208" y="32"/>
                  </a:lnTo>
                  <a:lnTo>
                    <a:pt x="208" y="56"/>
                  </a:lnTo>
                  <a:lnTo>
                    <a:pt x="200" y="72"/>
                  </a:lnTo>
                  <a:lnTo>
                    <a:pt x="192" y="88"/>
                  </a:lnTo>
                  <a:lnTo>
                    <a:pt x="168" y="104"/>
                  </a:lnTo>
                  <a:lnTo>
                    <a:pt x="176" y="112"/>
                  </a:lnTo>
                  <a:lnTo>
                    <a:pt x="200" y="136"/>
                  </a:lnTo>
                  <a:lnTo>
                    <a:pt x="200" y="160"/>
                  </a:lnTo>
                  <a:lnTo>
                    <a:pt x="192" y="184"/>
                  </a:lnTo>
                  <a:lnTo>
                    <a:pt x="176" y="200"/>
                  </a:lnTo>
                  <a:lnTo>
                    <a:pt x="152" y="216"/>
                  </a:lnTo>
                  <a:lnTo>
                    <a:pt x="128" y="224"/>
                  </a:lnTo>
                  <a:lnTo>
                    <a:pt x="128" y="232"/>
                  </a:lnTo>
                  <a:lnTo>
                    <a:pt x="136" y="256"/>
                  </a:lnTo>
                  <a:lnTo>
                    <a:pt x="136" y="272"/>
                  </a:lnTo>
                  <a:lnTo>
                    <a:pt x="120" y="288"/>
                  </a:lnTo>
                  <a:lnTo>
                    <a:pt x="104" y="296"/>
                  </a:lnTo>
                  <a:lnTo>
                    <a:pt x="88" y="296"/>
                  </a:lnTo>
                  <a:lnTo>
                    <a:pt x="56" y="272"/>
                  </a:lnTo>
                  <a:lnTo>
                    <a:pt x="48" y="240"/>
                  </a:lnTo>
                  <a:lnTo>
                    <a:pt x="40" y="240"/>
                  </a:lnTo>
                  <a:lnTo>
                    <a:pt x="24" y="232"/>
                  </a:lnTo>
                  <a:lnTo>
                    <a:pt x="8" y="224"/>
                  </a:lnTo>
                  <a:lnTo>
                    <a:pt x="0" y="200"/>
                  </a:lnTo>
                  <a:lnTo>
                    <a:pt x="0" y="168"/>
                  </a:lnTo>
                  <a:lnTo>
                    <a:pt x="16" y="152"/>
                  </a:lnTo>
                  <a:lnTo>
                    <a:pt x="32" y="144"/>
                  </a:lnTo>
                  <a:lnTo>
                    <a:pt x="32" y="136"/>
                  </a:lnTo>
                  <a:lnTo>
                    <a:pt x="32" y="96"/>
                  </a:lnTo>
                  <a:lnTo>
                    <a:pt x="40" y="80"/>
                  </a:lnTo>
                  <a:lnTo>
                    <a:pt x="56" y="64"/>
                  </a:lnTo>
                  <a:lnTo>
                    <a:pt x="80" y="64"/>
                  </a:lnTo>
                  <a:lnTo>
                    <a:pt x="88" y="64"/>
                  </a:lnTo>
                  <a:close/>
                </a:path>
              </a:pathLst>
            </a:custGeom>
            <a:solidFill>
              <a:srgbClr val="3366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31" name="Freeform 15"/>
            <p:cNvSpPr>
              <a:spLocks/>
            </p:cNvSpPr>
            <p:nvPr/>
          </p:nvSpPr>
          <p:spPr bwMode="auto">
            <a:xfrm>
              <a:off x="2934" y="2246"/>
              <a:ext cx="160" cy="248"/>
            </a:xfrm>
            <a:custGeom>
              <a:avLst/>
              <a:gdLst>
                <a:gd name="T0" fmla="*/ 56 w 160"/>
                <a:gd name="T1" fmla="*/ 48 h 248"/>
                <a:gd name="T2" fmla="*/ 96 w 160"/>
                <a:gd name="T3" fmla="*/ 56 h 248"/>
                <a:gd name="T4" fmla="*/ 120 w 160"/>
                <a:gd name="T5" fmla="*/ 64 h 248"/>
                <a:gd name="T6" fmla="*/ 128 w 160"/>
                <a:gd name="T7" fmla="*/ 40 h 248"/>
                <a:gd name="T8" fmla="*/ 128 w 160"/>
                <a:gd name="T9" fmla="*/ 16 h 248"/>
                <a:gd name="T10" fmla="*/ 128 w 160"/>
                <a:gd name="T11" fmla="*/ 0 h 248"/>
                <a:gd name="T12" fmla="*/ 144 w 160"/>
                <a:gd name="T13" fmla="*/ 0 h 248"/>
                <a:gd name="T14" fmla="*/ 144 w 160"/>
                <a:gd name="T15" fmla="*/ 24 h 248"/>
                <a:gd name="T16" fmla="*/ 144 w 160"/>
                <a:gd name="T17" fmla="*/ 48 h 248"/>
                <a:gd name="T18" fmla="*/ 128 w 160"/>
                <a:gd name="T19" fmla="*/ 72 h 248"/>
                <a:gd name="T20" fmla="*/ 144 w 160"/>
                <a:gd name="T21" fmla="*/ 88 h 248"/>
                <a:gd name="T22" fmla="*/ 160 w 160"/>
                <a:gd name="T23" fmla="*/ 104 h 248"/>
                <a:gd name="T24" fmla="*/ 152 w 160"/>
                <a:gd name="T25" fmla="*/ 112 h 248"/>
                <a:gd name="T26" fmla="*/ 136 w 160"/>
                <a:gd name="T27" fmla="*/ 96 h 248"/>
                <a:gd name="T28" fmla="*/ 128 w 160"/>
                <a:gd name="T29" fmla="*/ 88 h 248"/>
                <a:gd name="T30" fmla="*/ 120 w 160"/>
                <a:gd name="T31" fmla="*/ 120 h 248"/>
                <a:gd name="T32" fmla="*/ 104 w 160"/>
                <a:gd name="T33" fmla="*/ 152 h 248"/>
                <a:gd name="T34" fmla="*/ 80 w 160"/>
                <a:gd name="T35" fmla="*/ 184 h 248"/>
                <a:gd name="T36" fmla="*/ 96 w 160"/>
                <a:gd name="T37" fmla="*/ 200 h 248"/>
                <a:gd name="T38" fmla="*/ 112 w 160"/>
                <a:gd name="T39" fmla="*/ 224 h 248"/>
                <a:gd name="T40" fmla="*/ 112 w 160"/>
                <a:gd name="T41" fmla="*/ 232 h 248"/>
                <a:gd name="T42" fmla="*/ 96 w 160"/>
                <a:gd name="T43" fmla="*/ 216 h 248"/>
                <a:gd name="T44" fmla="*/ 72 w 160"/>
                <a:gd name="T45" fmla="*/ 200 h 248"/>
                <a:gd name="T46" fmla="*/ 48 w 160"/>
                <a:gd name="T47" fmla="*/ 224 h 248"/>
                <a:gd name="T48" fmla="*/ 24 w 160"/>
                <a:gd name="T49" fmla="*/ 248 h 248"/>
                <a:gd name="T50" fmla="*/ 16 w 160"/>
                <a:gd name="T51" fmla="*/ 240 h 248"/>
                <a:gd name="T52" fmla="*/ 32 w 160"/>
                <a:gd name="T53" fmla="*/ 224 h 248"/>
                <a:gd name="T54" fmla="*/ 48 w 160"/>
                <a:gd name="T55" fmla="*/ 200 h 248"/>
                <a:gd name="T56" fmla="*/ 56 w 160"/>
                <a:gd name="T57" fmla="*/ 192 h 248"/>
                <a:gd name="T58" fmla="*/ 32 w 160"/>
                <a:gd name="T59" fmla="*/ 176 h 248"/>
                <a:gd name="T60" fmla="*/ 16 w 160"/>
                <a:gd name="T61" fmla="*/ 160 h 248"/>
                <a:gd name="T62" fmla="*/ 0 w 160"/>
                <a:gd name="T63" fmla="*/ 144 h 248"/>
                <a:gd name="T64" fmla="*/ 0 w 160"/>
                <a:gd name="T65" fmla="*/ 136 h 248"/>
                <a:gd name="T66" fmla="*/ 16 w 160"/>
                <a:gd name="T67" fmla="*/ 144 h 248"/>
                <a:gd name="T68" fmla="*/ 40 w 160"/>
                <a:gd name="T69" fmla="*/ 160 h 248"/>
                <a:gd name="T70" fmla="*/ 64 w 160"/>
                <a:gd name="T71" fmla="*/ 176 h 248"/>
                <a:gd name="T72" fmla="*/ 80 w 160"/>
                <a:gd name="T73" fmla="*/ 152 h 248"/>
                <a:gd name="T74" fmla="*/ 96 w 160"/>
                <a:gd name="T75" fmla="*/ 128 h 248"/>
                <a:gd name="T76" fmla="*/ 104 w 160"/>
                <a:gd name="T77" fmla="*/ 104 h 248"/>
                <a:gd name="T78" fmla="*/ 112 w 160"/>
                <a:gd name="T79" fmla="*/ 72 h 248"/>
                <a:gd name="T80" fmla="*/ 56 w 160"/>
                <a:gd name="T81" fmla="*/ 56 h 248"/>
                <a:gd name="T82" fmla="*/ 56 w 160"/>
                <a:gd name="T83" fmla="*/ 48 h 24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60" h="248">
                  <a:moveTo>
                    <a:pt x="56" y="48"/>
                  </a:moveTo>
                  <a:lnTo>
                    <a:pt x="96" y="56"/>
                  </a:lnTo>
                  <a:lnTo>
                    <a:pt x="120" y="64"/>
                  </a:lnTo>
                  <a:lnTo>
                    <a:pt x="128" y="40"/>
                  </a:lnTo>
                  <a:lnTo>
                    <a:pt x="128" y="16"/>
                  </a:lnTo>
                  <a:lnTo>
                    <a:pt x="128" y="0"/>
                  </a:lnTo>
                  <a:lnTo>
                    <a:pt x="144" y="0"/>
                  </a:lnTo>
                  <a:lnTo>
                    <a:pt x="144" y="24"/>
                  </a:lnTo>
                  <a:lnTo>
                    <a:pt x="144" y="48"/>
                  </a:lnTo>
                  <a:lnTo>
                    <a:pt x="128" y="72"/>
                  </a:lnTo>
                  <a:lnTo>
                    <a:pt x="144" y="88"/>
                  </a:lnTo>
                  <a:lnTo>
                    <a:pt x="160" y="104"/>
                  </a:lnTo>
                  <a:lnTo>
                    <a:pt x="152" y="112"/>
                  </a:lnTo>
                  <a:lnTo>
                    <a:pt x="136" y="96"/>
                  </a:lnTo>
                  <a:lnTo>
                    <a:pt x="128" y="88"/>
                  </a:lnTo>
                  <a:lnTo>
                    <a:pt x="120" y="120"/>
                  </a:lnTo>
                  <a:lnTo>
                    <a:pt x="104" y="152"/>
                  </a:lnTo>
                  <a:lnTo>
                    <a:pt x="80" y="184"/>
                  </a:lnTo>
                  <a:lnTo>
                    <a:pt x="96" y="200"/>
                  </a:lnTo>
                  <a:lnTo>
                    <a:pt x="112" y="224"/>
                  </a:lnTo>
                  <a:lnTo>
                    <a:pt x="112" y="232"/>
                  </a:lnTo>
                  <a:lnTo>
                    <a:pt x="96" y="216"/>
                  </a:lnTo>
                  <a:lnTo>
                    <a:pt x="72" y="200"/>
                  </a:lnTo>
                  <a:lnTo>
                    <a:pt x="48" y="224"/>
                  </a:lnTo>
                  <a:lnTo>
                    <a:pt x="24" y="248"/>
                  </a:lnTo>
                  <a:lnTo>
                    <a:pt x="16" y="240"/>
                  </a:lnTo>
                  <a:lnTo>
                    <a:pt x="32" y="224"/>
                  </a:lnTo>
                  <a:lnTo>
                    <a:pt x="48" y="200"/>
                  </a:lnTo>
                  <a:lnTo>
                    <a:pt x="56" y="192"/>
                  </a:lnTo>
                  <a:lnTo>
                    <a:pt x="32" y="176"/>
                  </a:lnTo>
                  <a:lnTo>
                    <a:pt x="16" y="160"/>
                  </a:lnTo>
                  <a:lnTo>
                    <a:pt x="0" y="144"/>
                  </a:lnTo>
                  <a:lnTo>
                    <a:pt x="0" y="136"/>
                  </a:lnTo>
                  <a:lnTo>
                    <a:pt x="16" y="144"/>
                  </a:lnTo>
                  <a:lnTo>
                    <a:pt x="40" y="160"/>
                  </a:lnTo>
                  <a:lnTo>
                    <a:pt x="64" y="176"/>
                  </a:lnTo>
                  <a:lnTo>
                    <a:pt x="80" y="152"/>
                  </a:lnTo>
                  <a:lnTo>
                    <a:pt x="96" y="128"/>
                  </a:lnTo>
                  <a:lnTo>
                    <a:pt x="104" y="104"/>
                  </a:lnTo>
                  <a:lnTo>
                    <a:pt x="112" y="72"/>
                  </a:lnTo>
                  <a:lnTo>
                    <a:pt x="56" y="56"/>
                  </a:lnTo>
                  <a:lnTo>
                    <a:pt x="56"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32" name="Freeform 16"/>
            <p:cNvSpPr>
              <a:spLocks/>
            </p:cNvSpPr>
            <p:nvPr/>
          </p:nvSpPr>
          <p:spPr bwMode="auto">
            <a:xfrm>
              <a:off x="2646" y="1190"/>
              <a:ext cx="200" cy="192"/>
            </a:xfrm>
            <a:custGeom>
              <a:avLst/>
              <a:gdLst>
                <a:gd name="T0" fmla="*/ 160 w 200"/>
                <a:gd name="T1" fmla="*/ 128 h 192"/>
                <a:gd name="T2" fmla="*/ 176 w 200"/>
                <a:gd name="T3" fmla="*/ 112 h 192"/>
                <a:gd name="T4" fmla="*/ 184 w 200"/>
                <a:gd name="T5" fmla="*/ 96 h 192"/>
                <a:gd name="T6" fmla="*/ 192 w 200"/>
                <a:gd name="T7" fmla="*/ 80 h 192"/>
                <a:gd name="T8" fmla="*/ 200 w 200"/>
                <a:gd name="T9" fmla="*/ 56 h 192"/>
                <a:gd name="T10" fmla="*/ 200 w 200"/>
                <a:gd name="T11" fmla="*/ 32 h 192"/>
                <a:gd name="T12" fmla="*/ 184 w 200"/>
                <a:gd name="T13" fmla="*/ 16 h 192"/>
                <a:gd name="T14" fmla="*/ 168 w 200"/>
                <a:gd name="T15" fmla="*/ 0 h 192"/>
                <a:gd name="T16" fmla="*/ 152 w 200"/>
                <a:gd name="T17" fmla="*/ 0 h 192"/>
                <a:gd name="T18" fmla="*/ 120 w 200"/>
                <a:gd name="T19" fmla="*/ 0 h 192"/>
                <a:gd name="T20" fmla="*/ 88 w 200"/>
                <a:gd name="T21" fmla="*/ 0 h 192"/>
                <a:gd name="T22" fmla="*/ 64 w 200"/>
                <a:gd name="T23" fmla="*/ 16 h 192"/>
                <a:gd name="T24" fmla="*/ 40 w 200"/>
                <a:gd name="T25" fmla="*/ 32 h 192"/>
                <a:gd name="T26" fmla="*/ 24 w 200"/>
                <a:gd name="T27" fmla="*/ 48 h 192"/>
                <a:gd name="T28" fmla="*/ 8 w 200"/>
                <a:gd name="T29" fmla="*/ 80 h 192"/>
                <a:gd name="T30" fmla="*/ 0 w 200"/>
                <a:gd name="T31" fmla="*/ 96 h 192"/>
                <a:gd name="T32" fmla="*/ 8 w 200"/>
                <a:gd name="T33" fmla="*/ 120 h 192"/>
                <a:gd name="T34" fmla="*/ 24 w 200"/>
                <a:gd name="T35" fmla="*/ 128 h 192"/>
                <a:gd name="T36" fmla="*/ 40 w 200"/>
                <a:gd name="T37" fmla="*/ 136 h 192"/>
                <a:gd name="T38" fmla="*/ 72 w 200"/>
                <a:gd name="T39" fmla="*/ 144 h 192"/>
                <a:gd name="T40" fmla="*/ 104 w 200"/>
                <a:gd name="T41" fmla="*/ 136 h 192"/>
                <a:gd name="T42" fmla="*/ 136 w 200"/>
                <a:gd name="T43" fmla="*/ 136 h 192"/>
                <a:gd name="T44" fmla="*/ 152 w 200"/>
                <a:gd name="T45" fmla="*/ 160 h 192"/>
                <a:gd name="T46" fmla="*/ 160 w 200"/>
                <a:gd name="T47" fmla="*/ 184 h 192"/>
                <a:gd name="T48" fmla="*/ 168 w 200"/>
                <a:gd name="T49" fmla="*/ 184 h 192"/>
                <a:gd name="T50" fmla="*/ 168 w 200"/>
                <a:gd name="T51" fmla="*/ 192 h 192"/>
                <a:gd name="T52" fmla="*/ 176 w 200"/>
                <a:gd name="T53" fmla="*/ 192 h 192"/>
                <a:gd name="T54" fmla="*/ 176 w 200"/>
                <a:gd name="T55" fmla="*/ 192 h 192"/>
                <a:gd name="T56" fmla="*/ 184 w 200"/>
                <a:gd name="T57" fmla="*/ 192 h 192"/>
                <a:gd name="T58" fmla="*/ 184 w 200"/>
                <a:gd name="T59" fmla="*/ 192 h 192"/>
                <a:gd name="T60" fmla="*/ 192 w 200"/>
                <a:gd name="T61" fmla="*/ 192 h 192"/>
                <a:gd name="T62" fmla="*/ 192 w 200"/>
                <a:gd name="T63" fmla="*/ 184 h 192"/>
                <a:gd name="T64" fmla="*/ 192 w 200"/>
                <a:gd name="T65" fmla="*/ 184 h 192"/>
                <a:gd name="T66" fmla="*/ 200 w 200"/>
                <a:gd name="T67" fmla="*/ 176 h 192"/>
                <a:gd name="T68" fmla="*/ 200 w 200"/>
                <a:gd name="T69" fmla="*/ 176 h 192"/>
                <a:gd name="T70" fmla="*/ 200 w 200"/>
                <a:gd name="T71" fmla="*/ 168 h 192"/>
                <a:gd name="T72" fmla="*/ 192 w 200"/>
                <a:gd name="T73" fmla="*/ 168 h 192"/>
                <a:gd name="T74" fmla="*/ 176 w 200"/>
                <a:gd name="T75" fmla="*/ 144 h 192"/>
                <a:gd name="T76" fmla="*/ 160 w 200"/>
                <a:gd name="T77" fmla="*/ 128 h 19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00" h="192">
                  <a:moveTo>
                    <a:pt x="160" y="128"/>
                  </a:moveTo>
                  <a:lnTo>
                    <a:pt x="176" y="112"/>
                  </a:lnTo>
                  <a:lnTo>
                    <a:pt x="184" y="96"/>
                  </a:lnTo>
                  <a:lnTo>
                    <a:pt x="192" y="80"/>
                  </a:lnTo>
                  <a:lnTo>
                    <a:pt x="200" y="56"/>
                  </a:lnTo>
                  <a:lnTo>
                    <a:pt x="200" y="32"/>
                  </a:lnTo>
                  <a:lnTo>
                    <a:pt x="184" y="16"/>
                  </a:lnTo>
                  <a:lnTo>
                    <a:pt x="168" y="0"/>
                  </a:lnTo>
                  <a:lnTo>
                    <a:pt x="152" y="0"/>
                  </a:lnTo>
                  <a:lnTo>
                    <a:pt x="120" y="0"/>
                  </a:lnTo>
                  <a:lnTo>
                    <a:pt x="88" y="0"/>
                  </a:lnTo>
                  <a:lnTo>
                    <a:pt x="64" y="16"/>
                  </a:lnTo>
                  <a:lnTo>
                    <a:pt x="40" y="32"/>
                  </a:lnTo>
                  <a:lnTo>
                    <a:pt x="24" y="48"/>
                  </a:lnTo>
                  <a:lnTo>
                    <a:pt x="8" y="80"/>
                  </a:lnTo>
                  <a:lnTo>
                    <a:pt x="0" y="96"/>
                  </a:lnTo>
                  <a:lnTo>
                    <a:pt x="8" y="120"/>
                  </a:lnTo>
                  <a:lnTo>
                    <a:pt x="24" y="128"/>
                  </a:lnTo>
                  <a:lnTo>
                    <a:pt x="40" y="136"/>
                  </a:lnTo>
                  <a:lnTo>
                    <a:pt x="72" y="144"/>
                  </a:lnTo>
                  <a:lnTo>
                    <a:pt x="104" y="136"/>
                  </a:lnTo>
                  <a:lnTo>
                    <a:pt x="136" y="136"/>
                  </a:lnTo>
                  <a:lnTo>
                    <a:pt x="152" y="160"/>
                  </a:lnTo>
                  <a:lnTo>
                    <a:pt x="160" y="184"/>
                  </a:lnTo>
                  <a:lnTo>
                    <a:pt x="168" y="184"/>
                  </a:lnTo>
                  <a:lnTo>
                    <a:pt x="168" y="192"/>
                  </a:lnTo>
                  <a:lnTo>
                    <a:pt x="176" y="192"/>
                  </a:lnTo>
                  <a:lnTo>
                    <a:pt x="184" y="192"/>
                  </a:lnTo>
                  <a:lnTo>
                    <a:pt x="192" y="192"/>
                  </a:lnTo>
                  <a:lnTo>
                    <a:pt x="192" y="184"/>
                  </a:lnTo>
                  <a:lnTo>
                    <a:pt x="200" y="176"/>
                  </a:lnTo>
                  <a:lnTo>
                    <a:pt x="200" y="168"/>
                  </a:lnTo>
                  <a:lnTo>
                    <a:pt x="192" y="168"/>
                  </a:lnTo>
                  <a:lnTo>
                    <a:pt x="176" y="144"/>
                  </a:lnTo>
                  <a:lnTo>
                    <a:pt x="160" y="128"/>
                  </a:ln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33" name="Freeform 17"/>
            <p:cNvSpPr>
              <a:spLocks/>
            </p:cNvSpPr>
            <p:nvPr/>
          </p:nvSpPr>
          <p:spPr bwMode="auto">
            <a:xfrm>
              <a:off x="2502" y="1342"/>
              <a:ext cx="232" cy="336"/>
            </a:xfrm>
            <a:custGeom>
              <a:avLst/>
              <a:gdLst>
                <a:gd name="T0" fmla="*/ 112 w 232"/>
                <a:gd name="T1" fmla="*/ 48 h 336"/>
                <a:gd name="T2" fmla="*/ 112 w 232"/>
                <a:gd name="T3" fmla="*/ 8 h 336"/>
                <a:gd name="T4" fmla="*/ 80 w 232"/>
                <a:gd name="T5" fmla="*/ 0 h 336"/>
                <a:gd name="T6" fmla="*/ 16 w 232"/>
                <a:gd name="T7" fmla="*/ 48 h 336"/>
                <a:gd name="T8" fmla="*/ 0 w 232"/>
                <a:gd name="T9" fmla="*/ 112 h 336"/>
                <a:gd name="T10" fmla="*/ 64 w 232"/>
                <a:gd name="T11" fmla="*/ 160 h 336"/>
                <a:gd name="T12" fmla="*/ 144 w 232"/>
                <a:gd name="T13" fmla="*/ 224 h 336"/>
                <a:gd name="T14" fmla="*/ 152 w 232"/>
                <a:gd name="T15" fmla="*/ 248 h 336"/>
                <a:gd name="T16" fmla="*/ 144 w 232"/>
                <a:gd name="T17" fmla="*/ 256 h 336"/>
                <a:gd name="T18" fmla="*/ 136 w 232"/>
                <a:gd name="T19" fmla="*/ 256 h 336"/>
                <a:gd name="T20" fmla="*/ 128 w 232"/>
                <a:gd name="T21" fmla="*/ 248 h 336"/>
                <a:gd name="T22" fmla="*/ 120 w 232"/>
                <a:gd name="T23" fmla="*/ 248 h 336"/>
                <a:gd name="T24" fmla="*/ 112 w 232"/>
                <a:gd name="T25" fmla="*/ 248 h 336"/>
                <a:gd name="T26" fmla="*/ 96 w 232"/>
                <a:gd name="T27" fmla="*/ 248 h 336"/>
                <a:gd name="T28" fmla="*/ 96 w 232"/>
                <a:gd name="T29" fmla="*/ 256 h 336"/>
                <a:gd name="T30" fmla="*/ 96 w 232"/>
                <a:gd name="T31" fmla="*/ 264 h 336"/>
                <a:gd name="T32" fmla="*/ 104 w 232"/>
                <a:gd name="T33" fmla="*/ 272 h 336"/>
                <a:gd name="T34" fmla="*/ 120 w 232"/>
                <a:gd name="T35" fmla="*/ 280 h 336"/>
                <a:gd name="T36" fmla="*/ 128 w 232"/>
                <a:gd name="T37" fmla="*/ 280 h 336"/>
                <a:gd name="T38" fmla="*/ 136 w 232"/>
                <a:gd name="T39" fmla="*/ 280 h 336"/>
                <a:gd name="T40" fmla="*/ 144 w 232"/>
                <a:gd name="T41" fmla="*/ 272 h 336"/>
                <a:gd name="T42" fmla="*/ 160 w 232"/>
                <a:gd name="T43" fmla="*/ 272 h 336"/>
                <a:gd name="T44" fmla="*/ 168 w 232"/>
                <a:gd name="T45" fmla="*/ 280 h 336"/>
                <a:gd name="T46" fmla="*/ 168 w 232"/>
                <a:gd name="T47" fmla="*/ 288 h 336"/>
                <a:gd name="T48" fmla="*/ 160 w 232"/>
                <a:gd name="T49" fmla="*/ 296 h 336"/>
                <a:gd name="T50" fmla="*/ 160 w 232"/>
                <a:gd name="T51" fmla="*/ 304 h 336"/>
                <a:gd name="T52" fmla="*/ 160 w 232"/>
                <a:gd name="T53" fmla="*/ 312 h 336"/>
                <a:gd name="T54" fmla="*/ 168 w 232"/>
                <a:gd name="T55" fmla="*/ 320 h 336"/>
                <a:gd name="T56" fmla="*/ 176 w 232"/>
                <a:gd name="T57" fmla="*/ 320 h 336"/>
                <a:gd name="T58" fmla="*/ 184 w 232"/>
                <a:gd name="T59" fmla="*/ 312 h 336"/>
                <a:gd name="T60" fmla="*/ 184 w 232"/>
                <a:gd name="T61" fmla="*/ 304 h 336"/>
                <a:gd name="T62" fmla="*/ 192 w 232"/>
                <a:gd name="T63" fmla="*/ 296 h 336"/>
                <a:gd name="T64" fmla="*/ 192 w 232"/>
                <a:gd name="T65" fmla="*/ 304 h 336"/>
                <a:gd name="T66" fmla="*/ 200 w 232"/>
                <a:gd name="T67" fmla="*/ 312 h 336"/>
                <a:gd name="T68" fmla="*/ 200 w 232"/>
                <a:gd name="T69" fmla="*/ 320 h 336"/>
                <a:gd name="T70" fmla="*/ 208 w 232"/>
                <a:gd name="T71" fmla="*/ 328 h 336"/>
                <a:gd name="T72" fmla="*/ 216 w 232"/>
                <a:gd name="T73" fmla="*/ 336 h 336"/>
                <a:gd name="T74" fmla="*/ 224 w 232"/>
                <a:gd name="T75" fmla="*/ 336 h 336"/>
                <a:gd name="T76" fmla="*/ 232 w 232"/>
                <a:gd name="T77" fmla="*/ 328 h 336"/>
                <a:gd name="T78" fmla="*/ 232 w 232"/>
                <a:gd name="T79" fmla="*/ 320 h 336"/>
                <a:gd name="T80" fmla="*/ 232 w 232"/>
                <a:gd name="T81" fmla="*/ 312 h 336"/>
                <a:gd name="T82" fmla="*/ 224 w 232"/>
                <a:gd name="T83" fmla="*/ 304 h 336"/>
                <a:gd name="T84" fmla="*/ 224 w 232"/>
                <a:gd name="T85" fmla="*/ 288 h 336"/>
                <a:gd name="T86" fmla="*/ 216 w 232"/>
                <a:gd name="T87" fmla="*/ 280 h 336"/>
                <a:gd name="T88" fmla="*/ 208 w 232"/>
                <a:gd name="T89" fmla="*/ 272 h 336"/>
                <a:gd name="T90" fmla="*/ 208 w 232"/>
                <a:gd name="T91" fmla="*/ 272 h 336"/>
                <a:gd name="T92" fmla="*/ 184 w 232"/>
                <a:gd name="T93" fmla="*/ 240 h 336"/>
                <a:gd name="T94" fmla="*/ 144 w 232"/>
                <a:gd name="T95" fmla="*/ 192 h 336"/>
                <a:gd name="T96" fmla="*/ 80 w 232"/>
                <a:gd name="T97" fmla="*/ 144 h 336"/>
                <a:gd name="T98" fmla="*/ 40 w 232"/>
                <a:gd name="T99" fmla="*/ 104 h 336"/>
                <a:gd name="T100" fmla="*/ 48 w 232"/>
                <a:gd name="T101" fmla="*/ 80 h 336"/>
                <a:gd name="T102" fmla="*/ 88 w 232"/>
                <a:gd name="T103" fmla="*/ 64 h 3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232" h="336">
                  <a:moveTo>
                    <a:pt x="88" y="64"/>
                  </a:moveTo>
                  <a:lnTo>
                    <a:pt x="112" y="48"/>
                  </a:lnTo>
                  <a:lnTo>
                    <a:pt x="120" y="24"/>
                  </a:lnTo>
                  <a:lnTo>
                    <a:pt x="112" y="8"/>
                  </a:lnTo>
                  <a:lnTo>
                    <a:pt x="88" y="0"/>
                  </a:lnTo>
                  <a:lnTo>
                    <a:pt x="80" y="0"/>
                  </a:lnTo>
                  <a:lnTo>
                    <a:pt x="56" y="8"/>
                  </a:lnTo>
                  <a:lnTo>
                    <a:pt x="16" y="48"/>
                  </a:lnTo>
                  <a:lnTo>
                    <a:pt x="0" y="88"/>
                  </a:lnTo>
                  <a:lnTo>
                    <a:pt x="0" y="112"/>
                  </a:lnTo>
                  <a:lnTo>
                    <a:pt x="16" y="136"/>
                  </a:lnTo>
                  <a:lnTo>
                    <a:pt x="64" y="160"/>
                  </a:lnTo>
                  <a:lnTo>
                    <a:pt x="104" y="192"/>
                  </a:lnTo>
                  <a:lnTo>
                    <a:pt x="144" y="224"/>
                  </a:lnTo>
                  <a:lnTo>
                    <a:pt x="152" y="248"/>
                  </a:lnTo>
                  <a:lnTo>
                    <a:pt x="144" y="248"/>
                  </a:lnTo>
                  <a:lnTo>
                    <a:pt x="144" y="256"/>
                  </a:lnTo>
                  <a:lnTo>
                    <a:pt x="136" y="256"/>
                  </a:lnTo>
                  <a:lnTo>
                    <a:pt x="128" y="256"/>
                  </a:lnTo>
                  <a:lnTo>
                    <a:pt x="128" y="248"/>
                  </a:lnTo>
                  <a:lnTo>
                    <a:pt x="120" y="248"/>
                  </a:lnTo>
                  <a:lnTo>
                    <a:pt x="112" y="248"/>
                  </a:lnTo>
                  <a:lnTo>
                    <a:pt x="104" y="248"/>
                  </a:lnTo>
                  <a:lnTo>
                    <a:pt x="96" y="248"/>
                  </a:lnTo>
                  <a:lnTo>
                    <a:pt x="96" y="256"/>
                  </a:lnTo>
                  <a:lnTo>
                    <a:pt x="96" y="264"/>
                  </a:lnTo>
                  <a:lnTo>
                    <a:pt x="104" y="272"/>
                  </a:lnTo>
                  <a:lnTo>
                    <a:pt x="112" y="272"/>
                  </a:lnTo>
                  <a:lnTo>
                    <a:pt x="120" y="280"/>
                  </a:lnTo>
                  <a:lnTo>
                    <a:pt x="128" y="280"/>
                  </a:lnTo>
                  <a:lnTo>
                    <a:pt x="136" y="280"/>
                  </a:lnTo>
                  <a:lnTo>
                    <a:pt x="144" y="272"/>
                  </a:lnTo>
                  <a:lnTo>
                    <a:pt x="152" y="272"/>
                  </a:lnTo>
                  <a:lnTo>
                    <a:pt x="160" y="272"/>
                  </a:lnTo>
                  <a:lnTo>
                    <a:pt x="168" y="280"/>
                  </a:lnTo>
                  <a:lnTo>
                    <a:pt x="168" y="288"/>
                  </a:lnTo>
                  <a:lnTo>
                    <a:pt x="160" y="296"/>
                  </a:lnTo>
                  <a:lnTo>
                    <a:pt x="160" y="304"/>
                  </a:lnTo>
                  <a:lnTo>
                    <a:pt x="160" y="312"/>
                  </a:lnTo>
                  <a:lnTo>
                    <a:pt x="168" y="320"/>
                  </a:lnTo>
                  <a:lnTo>
                    <a:pt x="176" y="320"/>
                  </a:lnTo>
                  <a:lnTo>
                    <a:pt x="184" y="320"/>
                  </a:lnTo>
                  <a:lnTo>
                    <a:pt x="184" y="312"/>
                  </a:lnTo>
                  <a:lnTo>
                    <a:pt x="184" y="304"/>
                  </a:lnTo>
                  <a:lnTo>
                    <a:pt x="184" y="296"/>
                  </a:lnTo>
                  <a:lnTo>
                    <a:pt x="192" y="296"/>
                  </a:lnTo>
                  <a:lnTo>
                    <a:pt x="192" y="304"/>
                  </a:lnTo>
                  <a:lnTo>
                    <a:pt x="200" y="304"/>
                  </a:lnTo>
                  <a:lnTo>
                    <a:pt x="200" y="312"/>
                  </a:lnTo>
                  <a:lnTo>
                    <a:pt x="200" y="320"/>
                  </a:lnTo>
                  <a:lnTo>
                    <a:pt x="200" y="328"/>
                  </a:lnTo>
                  <a:lnTo>
                    <a:pt x="208" y="328"/>
                  </a:lnTo>
                  <a:lnTo>
                    <a:pt x="216" y="336"/>
                  </a:lnTo>
                  <a:lnTo>
                    <a:pt x="224" y="336"/>
                  </a:lnTo>
                  <a:lnTo>
                    <a:pt x="232" y="328"/>
                  </a:lnTo>
                  <a:lnTo>
                    <a:pt x="232" y="320"/>
                  </a:lnTo>
                  <a:lnTo>
                    <a:pt x="232" y="312"/>
                  </a:lnTo>
                  <a:lnTo>
                    <a:pt x="232" y="304"/>
                  </a:lnTo>
                  <a:lnTo>
                    <a:pt x="224" y="304"/>
                  </a:lnTo>
                  <a:lnTo>
                    <a:pt x="224" y="296"/>
                  </a:lnTo>
                  <a:lnTo>
                    <a:pt x="224" y="288"/>
                  </a:lnTo>
                  <a:lnTo>
                    <a:pt x="216" y="288"/>
                  </a:lnTo>
                  <a:lnTo>
                    <a:pt x="216" y="280"/>
                  </a:lnTo>
                  <a:lnTo>
                    <a:pt x="208" y="272"/>
                  </a:lnTo>
                  <a:lnTo>
                    <a:pt x="200" y="264"/>
                  </a:lnTo>
                  <a:lnTo>
                    <a:pt x="184" y="240"/>
                  </a:lnTo>
                  <a:lnTo>
                    <a:pt x="160" y="208"/>
                  </a:lnTo>
                  <a:lnTo>
                    <a:pt x="144" y="192"/>
                  </a:lnTo>
                  <a:lnTo>
                    <a:pt x="112" y="168"/>
                  </a:lnTo>
                  <a:lnTo>
                    <a:pt x="80" y="144"/>
                  </a:lnTo>
                  <a:lnTo>
                    <a:pt x="56" y="120"/>
                  </a:lnTo>
                  <a:lnTo>
                    <a:pt x="40" y="104"/>
                  </a:lnTo>
                  <a:lnTo>
                    <a:pt x="40" y="96"/>
                  </a:lnTo>
                  <a:lnTo>
                    <a:pt x="48" y="80"/>
                  </a:lnTo>
                  <a:lnTo>
                    <a:pt x="64" y="72"/>
                  </a:lnTo>
                  <a:lnTo>
                    <a:pt x="88" y="64"/>
                  </a:ln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34" name="Freeform 18"/>
            <p:cNvSpPr>
              <a:spLocks/>
            </p:cNvSpPr>
            <p:nvPr/>
          </p:nvSpPr>
          <p:spPr bwMode="auto">
            <a:xfrm>
              <a:off x="2606" y="1342"/>
              <a:ext cx="320" cy="368"/>
            </a:xfrm>
            <a:custGeom>
              <a:avLst/>
              <a:gdLst>
                <a:gd name="T0" fmla="*/ 72 w 320"/>
                <a:gd name="T1" fmla="*/ 96 h 368"/>
                <a:gd name="T2" fmla="*/ 64 w 320"/>
                <a:gd name="T3" fmla="*/ 32 h 368"/>
                <a:gd name="T4" fmla="*/ 40 w 320"/>
                <a:gd name="T5" fmla="*/ 0 h 368"/>
                <a:gd name="T6" fmla="*/ 0 w 320"/>
                <a:gd name="T7" fmla="*/ 16 h 368"/>
                <a:gd name="T8" fmla="*/ 8 w 320"/>
                <a:gd name="T9" fmla="*/ 56 h 368"/>
                <a:gd name="T10" fmla="*/ 72 w 320"/>
                <a:gd name="T11" fmla="*/ 184 h 368"/>
                <a:gd name="T12" fmla="*/ 136 w 320"/>
                <a:gd name="T13" fmla="*/ 256 h 368"/>
                <a:gd name="T14" fmla="*/ 208 w 320"/>
                <a:gd name="T15" fmla="*/ 296 h 368"/>
                <a:gd name="T16" fmla="*/ 224 w 320"/>
                <a:gd name="T17" fmla="*/ 312 h 368"/>
                <a:gd name="T18" fmla="*/ 224 w 320"/>
                <a:gd name="T19" fmla="*/ 320 h 368"/>
                <a:gd name="T20" fmla="*/ 216 w 320"/>
                <a:gd name="T21" fmla="*/ 328 h 368"/>
                <a:gd name="T22" fmla="*/ 208 w 320"/>
                <a:gd name="T23" fmla="*/ 336 h 368"/>
                <a:gd name="T24" fmla="*/ 200 w 320"/>
                <a:gd name="T25" fmla="*/ 344 h 368"/>
                <a:gd name="T26" fmla="*/ 200 w 320"/>
                <a:gd name="T27" fmla="*/ 352 h 368"/>
                <a:gd name="T28" fmla="*/ 200 w 320"/>
                <a:gd name="T29" fmla="*/ 360 h 368"/>
                <a:gd name="T30" fmla="*/ 208 w 320"/>
                <a:gd name="T31" fmla="*/ 360 h 368"/>
                <a:gd name="T32" fmla="*/ 216 w 320"/>
                <a:gd name="T33" fmla="*/ 360 h 368"/>
                <a:gd name="T34" fmla="*/ 224 w 320"/>
                <a:gd name="T35" fmla="*/ 352 h 368"/>
                <a:gd name="T36" fmla="*/ 232 w 320"/>
                <a:gd name="T37" fmla="*/ 344 h 368"/>
                <a:gd name="T38" fmla="*/ 240 w 320"/>
                <a:gd name="T39" fmla="*/ 336 h 368"/>
                <a:gd name="T40" fmla="*/ 248 w 320"/>
                <a:gd name="T41" fmla="*/ 344 h 368"/>
                <a:gd name="T42" fmla="*/ 248 w 320"/>
                <a:gd name="T43" fmla="*/ 352 h 368"/>
                <a:gd name="T44" fmla="*/ 256 w 320"/>
                <a:gd name="T45" fmla="*/ 360 h 368"/>
                <a:gd name="T46" fmla="*/ 256 w 320"/>
                <a:gd name="T47" fmla="*/ 360 h 368"/>
                <a:gd name="T48" fmla="*/ 272 w 320"/>
                <a:gd name="T49" fmla="*/ 368 h 368"/>
                <a:gd name="T50" fmla="*/ 280 w 320"/>
                <a:gd name="T51" fmla="*/ 360 h 368"/>
                <a:gd name="T52" fmla="*/ 280 w 320"/>
                <a:gd name="T53" fmla="*/ 352 h 368"/>
                <a:gd name="T54" fmla="*/ 272 w 320"/>
                <a:gd name="T55" fmla="*/ 344 h 368"/>
                <a:gd name="T56" fmla="*/ 264 w 320"/>
                <a:gd name="T57" fmla="*/ 336 h 368"/>
                <a:gd name="T58" fmla="*/ 264 w 320"/>
                <a:gd name="T59" fmla="*/ 328 h 368"/>
                <a:gd name="T60" fmla="*/ 272 w 320"/>
                <a:gd name="T61" fmla="*/ 328 h 368"/>
                <a:gd name="T62" fmla="*/ 280 w 320"/>
                <a:gd name="T63" fmla="*/ 328 h 368"/>
                <a:gd name="T64" fmla="*/ 288 w 320"/>
                <a:gd name="T65" fmla="*/ 328 h 368"/>
                <a:gd name="T66" fmla="*/ 304 w 320"/>
                <a:gd name="T67" fmla="*/ 328 h 368"/>
                <a:gd name="T68" fmla="*/ 312 w 320"/>
                <a:gd name="T69" fmla="*/ 320 h 368"/>
                <a:gd name="T70" fmla="*/ 320 w 320"/>
                <a:gd name="T71" fmla="*/ 312 h 368"/>
                <a:gd name="T72" fmla="*/ 320 w 320"/>
                <a:gd name="T73" fmla="*/ 304 h 368"/>
                <a:gd name="T74" fmla="*/ 312 w 320"/>
                <a:gd name="T75" fmla="*/ 296 h 368"/>
                <a:gd name="T76" fmla="*/ 304 w 320"/>
                <a:gd name="T77" fmla="*/ 296 h 368"/>
                <a:gd name="T78" fmla="*/ 288 w 320"/>
                <a:gd name="T79" fmla="*/ 296 h 368"/>
                <a:gd name="T80" fmla="*/ 280 w 320"/>
                <a:gd name="T81" fmla="*/ 296 h 368"/>
                <a:gd name="T82" fmla="*/ 272 w 320"/>
                <a:gd name="T83" fmla="*/ 304 h 368"/>
                <a:gd name="T84" fmla="*/ 272 w 320"/>
                <a:gd name="T85" fmla="*/ 312 h 368"/>
                <a:gd name="T86" fmla="*/ 264 w 320"/>
                <a:gd name="T87" fmla="*/ 312 h 368"/>
                <a:gd name="T88" fmla="*/ 208 w 320"/>
                <a:gd name="T89" fmla="*/ 280 h 368"/>
                <a:gd name="T90" fmla="*/ 136 w 320"/>
                <a:gd name="T91" fmla="*/ 232 h 368"/>
                <a:gd name="T92" fmla="*/ 96 w 320"/>
                <a:gd name="T93" fmla="*/ 176 h 368"/>
                <a:gd name="T94" fmla="*/ 80 w 320"/>
                <a:gd name="T95" fmla="*/ 144 h 36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320" h="368">
                  <a:moveTo>
                    <a:pt x="80" y="144"/>
                  </a:moveTo>
                  <a:lnTo>
                    <a:pt x="72" y="96"/>
                  </a:lnTo>
                  <a:lnTo>
                    <a:pt x="64" y="48"/>
                  </a:lnTo>
                  <a:lnTo>
                    <a:pt x="64" y="32"/>
                  </a:lnTo>
                  <a:lnTo>
                    <a:pt x="56" y="16"/>
                  </a:lnTo>
                  <a:lnTo>
                    <a:pt x="40" y="0"/>
                  </a:lnTo>
                  <a:lnTo>
                    <a:pt x="16" y="0"/>
                  </a:lnTo>
                  <a:lnTo>
                    <a:pt x="0" y="16"/>
                  </a:lnTo>
                  <a:lnTo>
                    <a:pt x="0" y="32"/>
                  </a:lnTo>
                  <a:lnTo>
                    <a:pt x="8" y="56"/>
                  </a:lnTo>
                  <a:lnTo>
                    <a:pt x="40" y="120"/>
                  </a:lnTo>
                  <a:lnTo>
                    <a:pt x="72" y="184"/>
                  </a:lnTo>
                  <a:lnTo>
                    <a:pt x="104" y="224"/>
                  </a:lnTo>
                  <a:lnTo>
                    <a:pt x="136" y="256"/>
                  </a:lnTo>
                  <a:lnTo>
                    <a:pt x="168" y="280"/>
                  </a:lnTo>
                  <a:lnTo>
                    <a:pt x="208" y="296"/>
                  </a:lnTo>
                  <a:lnTo>
                    <a:pt x="224" y="312"/>
                  </a:lnTo>
                  <a:lnTo>
                    <a:pt x="224" y="320"/>
                  </a:lnTo>
                  <a:lnTo>
                    <a:pt x="216" y="328"/>
                  </a:lnTo>
                  <a:lnTo>
                    <a:pt x="208" y="336"/>
                  </a:lnTo>
                  <a:lnTo>
                    <a:pt x="200" y="344"/>
                  </a:lnTo>
                  <a:lnTo>
                    <a:pt x="200" y="352"/>
                  </a:lnTo>
                  <a:lnTo>
                    <a:pt x="200" y="360"/>
                  </a:lnTo>
                  <a:lnTo>
                    <a:pt x="208" y="360"/>
                  </a:lnTo>
                  <a:lnTo>
                    <a:pt x="216" y="360"/>
                  </a:lnTo>
                  <a:lnTo>
                    <a:pt x="224" y="360"/>
                  </a:lnTo>
                  <a:lnTo>
                    <a:pt x="224" y="352"/>
                  </a:lnTo>
                  <a:lnTo>
                    <a:pt x="232" y="352"/>
                  </a:lnTo>
                  <a:lnTo>
                    <a:pt x="232" y="344"/>
                  </a:lnTo>
                  <a:lnTo>
                    <a:pt x="240" y="336"/>
                  </a:lnTo>
                  <a:lnTo>
                    <a:pt x="248" y="344"/>
                  </a:lnTo>
                  <a:lnTo>
                    <a:pt x="248" y="352"/>
                  </a:lnTo>
                  <a:lnTo>
                    <a:pt x="256" y="360"/>
                  </a:lnTo>
                  <a:lnTo>
                    <a:pt x="264" y="368"/>
                  </a:lnTo>
                  <a:lnTo>
                    <a:pt x="272" y="368"/>
                  </a:lnTo>
                  <a:lnTo>
                    <a:pt x="280" y="360"/>
                  </a:lnTo>
                  <a:lnTo>
                    <a:pt x="280" y="352"/>
                  </a:lnTo>
                  <a:lnTo>
                    <a:pt x="280" y="344"/>
                  </a:lnTo>
                  <a:lnTo>
                    <a:pt x="272" y="344"/>
                  </a:lnTo>
                  <a:lnTo>
                    <a:pt x="272" y="336"/>
                  </a:lnTo>
                  <a:lnTo>
                    <a:pt x="264" y="336"/>
                  </a:lnTo>
                  <a:lnTo>
                    <a:pt x="264" y="328"/>
                  </a:lnTo>
                  <a:lnTo>
                    <a:pt x="272" y="328"/>
                  </a:lnTo>
                  <a:lnTo>
                    <a:pt x="280" y="328"/>
                  </a:lnTo>
                  <a:lnTo>
                    <a:pt x="288" y="328"/>
                  </a:lnTo>
                  <a:lnTo>
                    <a:pt x="296" y="328"/>
                  </a:lnTo>
                  <a:lnTo>
                    <a:pt x="304" y="328"/>
                  </a:lnTo>
                  <a:lnTo>
                    <a:pt x="304" y="320"/>
                  </a:lnTo>
                  <a:lnTo>
                    <a:pt x="312" y="320"/>
                  </a:lnTo>
                  <a:lnTo>
                    <a:pt x="320" y="312"/>
                  </a:lnTo>
                  <a:lnTo>
                    <a:pt x="320" y="304"/>
                  </a:lnTo>
                  <a:lnTo>
                    <a:pt x="312" y="304"/>
                  </a:lnTo>
                  <a:lnTo>
                    <a:pt x="312" y="296"/>
                  </a:lnTo>
                  <a:lnTo>
                    <a:pt x="304" y="296"/>
                  </a:lnTo>
                  <a:lnTo>
                    <a:pt x="296" y="296"/>
                  </a:lnTo>
                  <a:lnTo>
                    <a:pt x="288" y="296"/>
                  </a:lnTo>
                  <a:lnTo>
                    <a:pt x="280" y="296"/>
                  </a:lnTo>
                  <a:lnTo>
                    <a:pt x="280" y="304"/>
                  </a:lnTo>
                  <a:lnTo>
                    <a:pt x="272" y="304"/>
                  </a:lnTo>
                  <a:lnTo>
                    <a:pt x="272" y="312"/>
                  </a:lnTo>
                  <a:lnTo>
                    <a:pt x="264" y="312"/>
                  </a:lnTo>
                  <a:lnTo>
                    <a:pt x="240" y="304"/>
                  </a:lnTo>
                  <a:lnTo>
                    <a:pt x="208" y="280"/>
                  </a:lnTo>
                  <a:lnTo>
                    <a:pt x="168" y="256"/>
                  </a:lnTo>
                  <a:lnTo>
                    <a:pt x="136" y="232"/>
                  </a:lnTo>
                  <a:lnTo>
                    <a:pt x="112" y="208"/>
                  </a:lnTo>
                  <a:lnTo>
                    <a:pt x="96" y="176"/>
                  </a:lnTo>
                  <a:lnTo>
                    <a:pt x="88" y="152"/>
                  </a:lnTo>
                  <a:lnTo>
                    <a:pt x="80" y="144"/>
                  </a:ln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35" name="Freeform 19"/>
            <p:cNvSpPr>
              <a:spLocks/>
            </p:cNvSpPr>
            <p:nvPr/>
          </p:nvSpPr>
          <p:spPr bwMode="auto">
            <a:xfrm>
              <a:off x="2294" y="1318"/>
              <a:ext cx="376" cy="304"/>
            </a:xfrm>
            <a:custGeom>
              <a:avLst/>
              <a:gdLst>
                <a:gd name="T0" fmla="*/ 352 w 376"/>
                <a:gd name="T1" fmla="*/ 120 h 304"/>
                <a:gd name="T2" fmla="*/ 368 w 376"/>
                <a:gd name="T3" fmla="*/ 96 h 304"/>
                <a:gd name="T4" fmla="*/ 376 w 376"/>
                <a:gd name="T5" fmla="*/ 72 h 304"/>
                <a:gd name="T6" fmla="*/ 368 w 376"/>
                <a:gd name="T7" fmla="*/ 48 h 304"/>
                <a:gd name="T8" fmla="*/ 360 w 376"/>
                <a:gd name="T9" fmla="*/ 24 h 304"/>
                <a:gd name="T10" fmla="*/ 352 w 376"/>
                <a:gd name="T11" fmla="*/ 8 h 304"/>
                <a:gd name="T12" fmla="*/ 336 w 376"/>
                <a:gd name="T13" fmla="*/ 8 h 304"/>
                <a:gd name="T14" fmla="*/ 312 w 376"/>
                <a:gd name="T15" fmla="*/ 0 h 304"/>
                <a:gd name="T16" fmla="*/ 288 w 376"/>
                <a:gd name="T17" fmla="*/ 8 h 304"/>
                <a:gd name="T18" fmla="*/ 256 w 376"/>
                <a:gd name="T19" fmla="*/ 24 h 304"/>
                <a:gd name="T20" fmla="*/ 232 w 376"/>
                <a:gd name="T21" fmla="*/ 48 h 304"/>
                <a:gd name="T22" fmla="*/ 216 w 376"/>
                <a:gd name="T23" fmla="*/ 72 h 304"/>
                <a:gd name="T24" fmla="*/ 184 w 376"/>
                <a:gd name="T25" fmla="*/ 104 h 304"/>
                <a:gd name="T26" fmla="*/ 160 w 376"/>
                <a:gd name="T27" fmla="*/ 128 h 304"/>
                <a:gd name="T28" fmla="*/ 136 w 376"/>
                <a:gd name="T29" fmla="*/ 144 h 304"/>
                <a:gd name="T30" fmla="*/ 112 w 376"/>
                <a:gd name="T31" fmla="*/ 144 h 304"/>
                <a:gd name="T32" fmla="*/ 80 w 376"/>
                <a:gd name="T33" fmla="*/ 144 h 304"/>
                <a:gd name="T34" fmla="*/ 56 w 376"/>
                <a:gd name="T35" fmla="*/ 152 h 304"/>
                <a:gd name="T36" fmla="*/ 32 w 376"/>
                <a:gd name="T37" fmla="*/ 168 h 304"/>
                <a:gd name="T38" fmla="*/ 16 w 376"/>
                <a:gd name="T39" fmla="*/ 184 h 304"/>
                <a:gd name="T40" fmla="*/ 8 w 376"/>
                <a:gd name="T41" fmla="*/ 200 h 304"/>
                <a:gd name="T42" fmla="*/ 0 w 376"/>
                <a:gd name="T43" fmla="*/ 224 h 304"/>
                <a:gd name="T44" fmla="*/ 8 w 376"/>
                <a:gd name="T45" fmla="*/ 248 h 304"/>
                <a:gd name="T46" fmla="*/ 16 w 376"/>
                <a:gd name="T47" fmla="*/ 272 h 304"/>
                <a:gd name="T48" fmla="*/ 32 w 376"/>
                <a:gd name="T49" fmla="*/ 288 h 304"/>
                <a:gd name="T50" fmla="*/ 48 w 376"/>
                <a:gd name="T51" fmla="*/ 304 h 304"/>
                <a:gd name="T52" fmla="*/ 72 w 376"/>
                <a:gd name="T53" fmla="*/ 304 h 304"/>
                <a:gd name="T54" fmla="*/ 112 w 376"/>
                <a:gd name="T55" fmla="*/ 304 h 304"/>
                <a:gd name="T56" fmla="*/ 152 w 376"/>
                <a:gd name="T57" fmla="*/ 288 h 304"/>
                <a:gd name="T58" fmla="*/ 192 w 376"/>
                <a:gd name="T59" fmla="*/ 272 h 304"/>
                <a:gd name="T60" fmla="*/ 232 w 376"/>
                <a:gd name="T61" fmla="*/ 248 h 304"/>
                <a:gd name="T62" fmla="*/ 272 w 376"/>
                <a:gd name="T63" fmla="*/ 216 h 304"/>
                <a:gd name="T64" fmla="*/ 296 w 376"/>
                <a:gd name="T65" fmla="*/ 192 h 304"/>
                <a:gd name="T66" fmla="*/ 320 w 376"/>
                <a:gd name="T67" fmla="*/ 160 h 304"/>
                <a:gd name="T68" fmla="*/ 344 w 376"/>
                <a:gd name="T69" fmla="*/ 128 h 304"/>
                <a:gd name="T70" fmla="*/ 360 w 376"/>
                <a:gd name="T71" fmla="*/ 104 h 304"/>
                <a:gd name="T72" fmla="*/ 352 w 376"/>
                <a:gd name="T73" fmla="*/ 120 h 30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376" h="304">
                  <a:moveTo>
                    <a:pt x="352" y="120"/>
                  </a:moveTo>
                  <a:lnTo>
                    <a:pt x="368" y="96"/>
                  </a:lnTo>
                  <a:lnTo>
                    <a:pt x="376" y="72"/>
                  </a:lnTo>
                  <a:lnTo>
                    <a:pt x="368" y="48"/>
                  </a:lnTo>
                  <a:lnTo>
                    <a:pt x="360" y="24"/>
                  </a:lnTo>
                  <a:lnTo>
                    <a:pt x="352" y="8"/>
                  </a:lnTo>
                  <a:lnTo>
                    <a:pt x="336" y="8"/>
                  </a:lnTo>
                  <a:lnTo>
                    <a:pt x="312" y="0"/>
                  </a:lnTo>
                  <a:lnTo>
                    <a:pt x="288" y="8"/>
                  </a:lnTo>
                  <a:lnTo>
                    <a:pt x="256" y="24"/>
                  </a:lnTo>
                  <a:lnTo>
                    <a:pt x="232" y="48"/>
                  </a:lnTo>
                  <a:lnTo>
                    <a:pt x="216" y="72"/>
                  </a:lnTo>
                  <a:lnTo>
                    <a:pt x="184" y="104"/>
                  </a:lnTo>
                  <a:lnTo>
                    <a:pt x="160" y="128"/>
                  </a:lnTo>
                  <a:lnTo>
                    <a:pt x="136" y="144"/>
                  </a:lnTo>
                  <a:lnTo>
                    <a:pt x="112" y="144"/>
                  </a:lnTo>
                  <a:lnTo>
                    <a:pt x="80" y="144"/>
                  </a:lnTo>
                  <a:lnTo>
                    <a:pt x="56" y="152"/>
                  </a:lnTo>
                  <a:lnTo>
                    <a:pt x="32" y="168"/>
                  </a:lnTo>
                  <a:lnTo>
                    <a:pt x="16" y="184"/>
                  </a:lnTo>
                  <a:lnTo>
                    <a:pt x="8" y="200"/>
                  </a:lnTo>
                  <a:lnTo>
                    <a:pt x="0" y="224"/>
                  </a:lnTo>
                  <a:lnTo>
                    <a:pt x="8" y="248"/>
                  </a:lnTo>
                  <a:lnTo>
                    <a:pt x="16" y="272"/>
                  </a:lnTo>
                  <a:lnTo>
                    <a:pt x="32" y="288"/>
                  </a:lnTo>
                  <a:lnTo>
                    <a:pt x="48" y="304"/>
                  </a:lnTo>
                  <a:lnTo>
                    <a:pt x="72" y="304"/>
                  </a:lnTo>
                  <a:lnTo>
                    <a:pt x="112" y="304"/>
                  </a:lnTo>
                  <a:lnTo>
                    <a:pt x="152" y="288"/>
                  </a:lnTo>
                  <a:lnTo>
                    <a:pt x="192" y="272"/>
                  </a:lnTo>
                  <a:lnTo>
                    <a:pt x="232" y="248"/>
                  </a:lnTo>
                  <a:lnTo>
                    <a:pt x="272" y="216"/>
                  </a:lnTo>
                  <a:lnTo>
                    <a:pt x="296" y="192"/>
                  </a:lnTo>
                  <a:lnTo>
                    <a:pt x="320" y="160"/>
                  </a:lnTo>
                  <a:lnTo>
                    <a:pt x="344" y="128"/>
                  </a:lnTo>
                  <a:lnTo>
                    <a:pt x="360" y="104"/>
                  </a:lnTo>
                  <a:lnTo>
                    <a:pt x="352" y="120"/>
                  </a:ln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36" name="Freeform 20"/>
            <p:cNvSpPr>
              <a:spLocks/>
            </p:cNvSpPr>
            <p:nvPr/>
          </p:nvSpPr>
          <p:spPr bwMode="auto">
            <a:xfrm>
              <a:off x="1918" y="1478"/>
              <a:ext cx="448" cy="152"/>
            </a:xfrm>
            <a:custGeom>
              <a:avLst/>
              <a:gdLst>
                <a:gd name="T0" fmla="*/ 336 w 448"/>
                <a:gd name="T1" fmla="*/ 96 h 152"/>
                <a:gd name="T2" fmla="*/ 400 w 448"/>
                <a:gd name="T3" fmla="*/ 88 h 152"/>
                <a:gd name="T4" fmla="*/ 440 w 448"/>
                <a:gd name="T5" fmla="*/ 72 h 152"/>
                <a:gd name="T6" fmla="*/ 448 w 448"/>
                <a:gd name="T7" fmla="*/ 48 h 152"/>
                <a:gd name="T8" fmla="*/ 448 w 448"/>
                <a:gd name="T9" fmla="*/ 16 h 152"/>
                <a:gd name="T10" fmla="*/ 432 w 448"/>
                <a:gd name="T11" fmla="*/ 0 h 152"/>
                <a:gd name="T12" fmla="*/ 400 w 448"/>
                <a:gd name="T13" fmla="*/ 0 h 152"/>
                <a:gd name="T14" fmla="*/ 352 w 448"/>
                <a:gd name="T15" fmla="*/ 24 h 152"/>
                <a:gd name="T16" fmla="*/ 304 w 448"/>
                <a:gd name="T17" fmla="*/ 56 h 152"/>
                <a:gd name="T18" fmla="*/ 256 w 448"/>
                <a:gd name="T19" fmla="*/ 80 h 152"/>
                <a:gd name="T20" fmla="*/ 216 w 448"/>
                <a:gd name="T21" fmla="*/ 96 h 152"/>
                <a:gd name="T22" fmla="*/ 200 w 448"/>
                <a:gd name="T23" fmla="*/ 88 h 152"/>
                <a:gd name="T24" fmla="*/ 176 w 448"/>
                <a:gd name="T25" fmla="*/ 80 h 152"/>
                <a:gd name="T26" fmla="*/ 144 w 448"/>
                <a:gd name="T27" fmla="*/ 64 h 152"/>
                <a:gd name="T28" fmla="*/ 120 w 448"/>
                <a:gd name="T29" fmla="*/ 48 h 152"/>
                <a:gd name="T30" fmla="*/ 88 w 448"/>
                <a:gd name="T31" fmla="*/ 40 h 152"/>
                <a:gd name="T32" fmla="*/ 56 w 448"/>
                <a:gd name="T33" fmla="*/ 40 h 152"/>
                <a:gd name="T34" fmla="*/ 32 w 448"/>
                <a:gd name="T35" fmla="*/ 32 h 152"/>
                <a:gd name="T36" fmla="*/ 16 w 448"/>
                <a:gd name="T37" fmla="*/ 32 h 152"/>
                <a:gd name="T38" fmla="*/ 8 w 448"/>
                <a:gd name="T39" fmla="*/ 32 h 152"/>
                <a:gd name="T40" fmla="*/ 0 w 448"/>
                <a:gd name="T41" fmla="*/ 48 h 152"/>
                <a:gd name="T42" fmla="*/ 8 w 448"/>
                <a:gd name="T43" fmla="*/ 64 h 152"/>
                <a:gd name="T44" fmla="*/ 16 w 448"/>
                <a:gd name="T45" fmla="*/ 80 h 152"/>
                <a:gd name="T46" fmla="*/ 32 w 448"/>
                <a:gd name="T47" fmla="*/ 88 h 152"/>
                <a:gd name="T48" fmla="*/ 64 w 448"/>
                <a:gd name="T49" fmla="*/ 112 h 152"/>
                <a:gd name="T50" fmla="*/ 72 w 448"/>
                <a:gd name="T51" fmla="*/ 128 h 152"/>
                <a:gd name="T52" fmla="*/ 72 w 448"/>
                <a:gd name="T53" fmla="*/ 144 h 152"/>
                <a:gd name="T54" fmla="*/ 88 w 448"/>
                <a:gd name="T55" fmla="*/ 152 h 152"/>
                <a:gd name="T56" fmla="*/ 120 w 448"/>
                <a:gd name="T57" fmla="*/ 144 h 152"/>
                <a:gd name="T58" fmla="*/ 120 w 448"/>
                <a:gd name="T59" fmla="*/ 128 h 152"/>
                <a:gd name="T60" fmla="*/ 96 w 448"/>
                <a:gd name="T61" fmla="*/ 104 h 152"/>
                <a:gd name="T62" fmla="*/ 72 w 448"/>
                <a:gd name="T63" fmla="*/ 80 h 152"/>
                <a:gd name="T64" fmla="*/ 72 w 448"/>
                <a:gd name="T65" fmla="*/ 72 h 152"/>
                <a:gd name="T66" fmla="*/ 96 w 448"/>
                <a:gd name="T67" fmla="*/ 72 h 152"/>
                <a:gd name="T68" fmla="*/ 128 w 448"/>
                <a:gd name="T69" fmla="*/ 88 h 152"/>
                <a:gd name="T70" fmla="*/ 152 w 448"/>
                <a:gd name="T71" fmla="*/ 104 h 152"/>
                <a:gd name="T72" fmla="*/ 176 w 448"/>
                <a:gd name="T73" fmla="*/ 128 h 152"/>
                <a:gd name="T74" fmla="*/ 192 w 448"/>
                <a:gd name="T75" fmla="*/ 128 h 152"/>
                <a:gd name="T76" fmla="*/ 216 w 448"/>
                <a:gd name="T77" fmla="*/ 128 h 152"/>
                <a:gd name="T78" fmla="*/ 256 w 448"/>
                <a:gd name="T79" fmla="*/ 120 h 152"/>
                <a:gd name="T80" fmla="*/ 304 w 448"/>
                <a:gd name="T81" fmla="*/ 104 h 152"/>
                <a:gd name="T82" fmla="*/ 336 w 448"/>
                <a:gd name="T83" fmla="*/ 96 h 15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448" h="152">
                  <a:moveTo>
                    <a:pt x="336" y="96"/>
                  </a:moveTo>
                  <a:lnTo>
                    <a:pt x="400" y="88"/>
                  </a:lnTo>
                  <a:lnTo>
                    <a:pt x="440" y="72"/>
                  </a:lnTo>
                  <a:lnTo>
                    <a:pt x="448" y="48"/>
                  </a:lnTo>
                  <a:lnTo>
                    <a:pt x="448" y="16"/>
                  </a:lnTo>
                  <a:lnTo>
                    <a:pt x="432" y="0"/>
                  </a:lnTo>
                  <a:lnTo>
                    <a:pt x="400" y="0"/>
                  </a:lnTo>
                  <a:lnTo>
                    <a:pt x="352" y="24"/>
                  </a:lnTo>
                  <a:lnTo>
                    <a:pt x="304" y="56"/>
                  </a:lnTo>
                  <a:lnTo>
                    <a:pt x="256" y="80"/>
                  </a:lnTo>
                  <a:lnTo>
                    <a:pt x="216" y="96"/>
                  </a:lnTo>
                  <a:lnTo>
                    <a:pt x="200" y="88"/>
                  </a:lnTo>
                  <a:lnTo>
                    <a:pt x="176" y="80"/>
                  </a:lnTo>
                  <a:lnTo>
                    <a:pt x="144" y="64"/>
                  </a:lnTo>
                  <a:lnTo>
                    <a:pt x="120" y="48"/>
                  </a:lnTo>
                  <a:lnTo>
                    <a:pt x="88" y="40"/>
                  </a:lnTo>
                  <a:lnTo>
                    <a:pt x="56" y="40"/>
                  </a:lnTo>
                  <a:lnTo>
                    <a:pt x="32" y="32"/>
                  </a:lnTo>
                  <a:lnTo>
                    <a:pt x="16" y="32"/>
                  </a:lnTo>
                  <a:lnTo>
                    <a:pt x="8" y="32"/>
                  </a:lnTo>
                  <a:lnTo>
                    <a:pt x="0" y="48"/>
                  </a:lnTo>
                  <a:lnTo>
                    <a:pt x="8" y="64"/>
                  </a:lnTo>
                  <a:lnTo>
                    <a:pt x="16" y="80"/>
                  </a:lnTo>
                  <a:lnTo>
                    <a:pt x="32" y="88"/>
                  </a:lnTo>
                  <a:lnTo>
                    <a:pt x="64" y="112"/>
                  </a:lnTo>
                  <a:lnTo>
                    <a:pt x="72" y="128"/>
                  </a:lnTo>
                  <a:lnTo>
                    <a:pt x="72" y="144"/>
                  </a:lnTo>
                  <a:lnTo>
                    <a:pt x="88" y="152"/>
                  </a:lnTo>
                  <a:lnTo>
                    <a:pt x="120" y="144"/>
                  </a:lnTo>
                  <a:lnTo>
                    <a:pt x="120" y="128"/>
                  </a:lnTo>
                  <a:lnTo>
                    <a:pt x="96" y="104"/>
                  </a:lnTo>
                  <a:lnTo>
                    <a:pt x="72" y="80"/>
                  </a:lnTo>
                  <a:lnTo>
                    <a:pt x="72" y="72"/>
                  </a:lnTo>
                  <a:lnTo>
                    <a:pt x="96" y="72"/>
                  </a:lnTo>
                  <a:lnTo>
                    <a:pt x="128" y="88"/>
                  </a:lnTo>
                  <a:lnTo>
                    <a:pt x="152" y="104"/>
                  </a:lnTo>
                  <a:lnTo>
                    <a:pt x="176" y="128"/>
                  </a:lnTo>
                  <a:lnTo>
                    <a:pt x="192" y="128"/>
                  </a:lnTo>
                  <a:lnTo>
                    <a:pt x="216" y="128"/>
                  </a:lnTo>
                  <a:lnTo>
                    <a:pt x="256" y="120"/>
                  </a:lnTo>
                  <a:lnTo>
                    <a:pt x="304" y="104"/>
                  </a:lnTo>
                  <a:lnTo>
                    <a:pt x="336" y="96"/>
                  </a:ln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37" name="Freeform 21"/>
            <p:cNvSpPr>
              <a:spLocks/>
            </p:cNvSpPr>
            <p:nvPr/>
          </p:nvSpPr>
          <p:spPr bwMode="auto">
            <a:xfrm>
              <a:off x="2022" y="1486"/>
              <a:ext cx="440" cy="152"/>
            </a:xfrm>
            <a:custGeom>
              <a:avLst/>
              <a:gdLst>
                <a:gd name="T0" fmla="*/ 336 w 440"/>
                <a:gd name="T1" fmla="*/ 96 h 152"/>
                <a:gd name="T2" fmla="*/ 392 w 440"/>
                <a:gd name="T3" fmla="*/ 88 h 152"/>
                <a:gd name="T4" fmla="*/ 432 w 440"/>
                <a:gd name="T5" fmla="*/ 72 h 152"/>
                <a:gd name="T6" fmla="*/ 440 w 440"/>
                <a:gd name="T7" fmla="*/ 56 h 152"/>
                <a:gd name="T8" fmla="*/ 440 w 440"/>
                <a:gd name="T9" fmla="*/ 16 h 152"/>
                <a:gd name="T10" fmla="*/ 432 w 440"/>
                <a:gd name="T11" fmla="*/ 0 h 152"/>
                <a:gd name="T12" fmla="*/ 400 w 440"/>
                <a:gd name="T13" fmla="*/ 0 h 152"/>
                <a:gd name="T14" fmla="*/ 352 w 440"/>
                <a:gd name="T15" fmla="*/ 24 h 152"/>
                <a:gd name="T16" fmla="*/ 296 w 440"/>
                <a:gd name="T17" fmla="*/ 56 h 152"/>
                <a:gd name="T18" fmla="*/ 256 w 440"/>
                <a:gd name="T19" fmla="*/ 80 h 152"/>
                <a:gd name="T20" fmla="*/ 216 w 440"/>
                <a:gd name="T21" fmla="*/ 96 h 152"/>
                <a:gd name="T22" fmla="*/ 192 w 440"/>
                <a:gd name="T23" fmla="*/ 96 h 152"/>
                <a:gd name="T24" fmla="*/ 168 w 440"/>
                <a:gd name="T25" fmla="*/ 88 h 152"/>
                <a:gd name="T26" fmla="*/ 136 w 440"/>
                <a:gd name="T27" fmla="*/ 64 h 152"/>
                <a:gd name="T28" fmla="*/ 120 w 440"/>
                <a:gd name="T29" fmla="*/ 56 h 152"/>
                <a:gd name="T30" fmla="*/ 88 w 440"/>
                <a:gd name="T31" fmla="*/ 48 h 152"/>
                <a:gd name="T32" fmla="*/ 56 w 440"/>
                <a:gd name="T33" fmla="*/ 40 h 152"/>
                <a:gd name="T34" fmla="*/ 32 w 440"/>
                <a:gd name="T35" fmla="*/ 32 h 152"/>
                <a:gd name="T36" fmla="*/ 16 w 440"/>
                <a:gd name="T37" fmla="*/ 32 h 152"/>
                <a:gd name="T38" fmla="*/ 0 w 440"/>
                <a:gd name="T39" fmla="*/ 40 h 152"/>
                <a:gd name="T40" fmla="*/ 0 w 440"/>
                <a:gd name="T41" fmla="*/ 48 h 152"/>
                <a:gd name="T42" fmla="*/ 0 w 440"/>
                <a:gd name="T43" fmla="*/ 64 h 152"/>
                <a:gd name="T44" fmla="*/ 8 w 440"/>
                <a:gd name="T45" fmla="*/ 80 h 152"/>
                <a:gd name="T46" fmla="*/ 32 w 440"/>
                <a:gd name="T47" fmla="*/ 96 h 152"/>
                <a:gd name="T48" fmla="*/ 56 w 440"/>
                <a:gd name="T49" fmla="*/ 112 h 152"/>
                <a:gd name="T50" fmla="*/ 72 w 440"/>
                <a:gd name="T51" fmla="*/ 128 h 152"/>
                <a:gd name="T52" fmla="*/ 72 w 440"/>
                <a:gd name="T53" fmla="*/ 144 h 152"/>
                <a:gd name="T54" fmla="*/ 80 w 440"/>
                <a:gd name="T55" fmla="*/ 152 h 152"/>
                <a:gd name="T56" fmla="*/ 120 w 440"/>
                <a:gd name="T57" fmla="*/ 144 h 152"/>
                <a:gd name="T58" fmla="*/ 112 w 440"/>
                <a:gd name="T59" fmla="*/ 128 h 152"/>
                <a:gd name="T60" fmla="*/ 96 w 440"/>
                <a:gd name="T61" fmla="*/ 104 h 152"/>
                <a:gd name="T62" fmla="*/ 72 w 440"/>
                <a:gd name="T63" fmla="*/ 80 h 152"/>
                <a:gd name="T64" fmla="*/ 64 w 440"/>
                <a:gd name="T65" fmla="*/ 72 h 152"/>
                <a:gd name="T66" fmla="*/ 96 w 440"/>
                <a:gd name="T67" fmla="*/ 80 h 152"/>
                <a:gd name="T68" fmla="*/ 120 w 440"/>
                <a:gd name="T69" fmla="*/ 96 h 152"/>
                <a:gd name="T70" fmla="*/ 152 w 440"/>
                <a:gd name="T71" fmla="*/ 112 h 152"/>
                <a:gd name="T72" fmla="*/ 176 w 440"/>
                <a:gd name="T73" fmla="*/ 128 h 152"/>
                <a:gd name="T74" fmla="*/ 192 w 440"/>
                <a:gd name="T75" fmla="*/ 136 h 152"/>
                <a:gd name="T76" fmla="*/ 208 w 440"/>
                <a:gd name="T77" fmla="*/ 136 h 152"/>
                <a:gd name="T78" fmla="*/ 256 w 440"/>
                <a:gd name="T79" fmla="*/ 120 h 152"/>
                <a:gd name="T80" fmla="*/ 296 w 440"/>
                <a:gd name="T81" fmla="*/ 104 h 152"/>
                <a:gd name="T82" fmla="*/ 336 w 440"/>
                <a:gd name="T83" fmla="*/ 96 h 15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440" h="152">
                  <a:moveTo>
                    <a:pt x="336" y="96"/>
                  </a:moveTo>
                  <a:lnTo>
                    <a:pt x="392" y="88"/>
                  </a:lnTo>
                  <a:lnTo>
                    <a:pt x="432" y="72"/>
                  </a:lnTo>
                  <a:lnTo>
                    <a:pt x="440" y="56"/>
                  </a:lnTo>
                  <a:lnTo>
                    <a:pt x="440" y="16"/>
                  </a:lnTo>
                  <a:lnTo>
                    <a:pt x="432" y="0"/>
                  </a:lnTo>
                  <a:lnTo>
                    <a:pt x="400" y="0"/>
                  </a:lnTo>
                  <a:lnTo>
                    <a:pt x="352" y="24"/>
                  </a:lnTo>
                  <a:lnTo>
                    <a:pt x="296" y="56"/>
                  </a:lnTo>
                  <a:lnTo>
                    <a:pt x="256" y="80"/>
                  </a:lnTo>
                  <a:lnTo>
                    <a:pt x="216" y="96"/>
                  </a:lnTo>
                  <a:lnTo>
                    <a:pt x="192" y="96"/>
                  </a:lnTo>
                  <a:lnTo>
                    <a:pt x="168" y="88"/>
                  </a:lnTo>
                  <a:lnTo>
                    <a:pt x="136" y="64"/>
                  </a:lnTo>
                  <a:lnTo>
                    <a:pt x="120" y="56"/>
                  </a:lnTo>
                  <a:lnTo>
                    <a:pt x="88" y="48"/>
                  </a:lnTo>
                  <a:lnTo>
                    <a:pt x="56" y="40"/>
                  </a:lnTo>
                  <a:lnTo>
                    <a:pt x="32" y="32"/>
                  </a:lnTo>
                  <a:lnTo>
                    <a:pt x="16" y="32"/>
                  </a:lnTo>
                  <a:lnTo>
                    <a:pt x="0" y="40"/>
                  </a:lnTo>
                  <a:lnTo>
                    <a:pt x="0" y="48"/>
                  </a:lnTo>
                  <a:lnTo>
                    <a:pt x="0" y="64"/>
                  </a:lnTo>
                  <a:lnTo>
                    <a:pt x="8" y="80"/>
                  </a:lnTo>
                  <a:lnTo>
                    <a:pt x="32" y="96"/>
                  </a:lnTo>
                  <a:lnTo>
                    <a:pt x="56" y="112"/>
                  </a:lnTo>
                  <a:lnTo>
                    <a:pt x="72" y="128"/>
                  </a:lnTo>
                  <a:lnTo>
                    <a:pt x="72" y="144"/>
                  </a:lnTo>
                  <a:lnTo>
                    <a:pt x="80" y="152"/>
                  </a:lnTo>
                  <a:lnTo>
                    <a:pt x="120" y="144"/>
                  </a:lnTo>
                  <a:lnTo>
                    <a:pt x="112" y="128"/>
                  </a:lnTo>
                  <a:lnTo>
                    <a:pt x="96" y="104"/>
                  </a:lnTo>
                  <a:lnTo>
                    <a:pt x="72" y="80"/>
                  </a:lnTo>
                  <a:lnTo>
                    <a:pt x="64" y="72"/>
                  </a:lnTo>
                  <a:lnTo>
                    <a:pt x="96" y="80"/>
                  </a:lnTo>
                  <a:lnTo>
                    <a:pt x="120" y="96"/>
                  </a:lnTo>
                  <a:lnTo>
                    <a:pt x="152" y="112"/>
                  </a:lnTo>
                  <a:lnTo>
                    <a:pt x="176" y="128"/>
                  </a:lnTo>
                  <a:lnTo>
                    <a:pt x="192" y="136"/>
                  </a:lnTo>
                  <a:lnTo>
                    <a:pt x="208" y="136"/>
                  </a:lnTo>
                  <a:lnTo>
                    <a:pt x="256" y="120"/>
                  </a:lnTo>
                  <a:lnTo>
                    <a:pt x="296" y="104"/>
                  </a:lnTo>
                  <a:lnTo>
                    <a:pt x="336" y="96"/>
                  </a:ln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38" name="Freeform 22"/>
            <p:cNvSpPr>
              <a:spLocks/>
            </p:cNvSpPr>
            <p:nvPr/>
          </p:nvSpPr>
          <p:spPr bwMode="auto">
            <a:xfrm>
              <a:off x="2254" y="1254"/>
              <a:ext cx="320" cy="256"/>
            </a:xfrm>
            <a:custGeom>
              <a:avLst/>
              <a:gdLst>
                <a:gd name="T0" fmla="*/ 272 w 320"/>
                <a:gd name="T1" fmla="*/ 152 h 256"/>
                <a:gd name="T2" fmla="*/ 296 w 320"/>
                <a:gd name="T3" fmla="*/ 152 h 256"/>
                <a:gd name="T4" fmla="*/ 312 w 320"/>
                <a:gd name="T5" fmla="*/ 136 h 256"/>
                <a:gd name="T6" fmla="*/ 320 w 320"/>
                <a:gd name="T7" fmla="*/ 112 h 256"/>
                <a:gd name="T8" fmla="*/ 320 w 320"/>
                <a:gd name="T9" fmla="*/ 72 h 256"/>
                <a:gd name="T10" fmla="*/ 312 w 320"/>
                <a:gd name="T11" fmla="*/ 32 h 256"/>
                <a:gd name="T12" fmla="*/ 296 w 320"/>
                <a:gd name="T13" fmla="*/ 16 h 256"/>
                <a:gd name="T14" fmla="*/ 272 w 320"/>
                <a:gd name="T15" fmla="*/ 0 h 256"/>
                <a:gd name="T16" fmla="*/ 240 w 320"/>
                <a:gd name="T17" fmla="*/ 8 h 256"/>
                <a:gd name="T18" fmla="*/ 224 w 320"/>
                <a:gd name="T19" fmla="*/ 16 h 256"/>
                <a:gd name="T20" fmla="*/ 200 w 320"/>
                <a:gd name="T21" fmla="*/ 40 h 256"/>
                <a:gd name="T22" fmla="*/ 176 w 320"/>
                <a:gd name="T23" fmla="*/ 24 h 256"/>
                <a:gd name="T24" fmla="*/ 152 w 320"/>
                <a:gd name="T25" fmla="*/ 16 h 256"/>
                <a:gd name="T26" fmla="*/ 128 w 320"/>
                <a:gd name="T27" fmla="*/ 24 h 256"/>
                <a:gd name="T28" fmla="*/ 104 w 320"/>
                <a:gd name="T29" fmla="*/ 40 h 256"/>
                <a:gd name="T30" fmla="*/ 96 w 320"/>
                <a:gd name="T31" fmla="*/ 56 h 256"/>
                <a:gd name="T32" fmla="*/ 80 w 320"/>
                <a:gd name="T33" fmla="*/ 104 h 256"/>
                <a:gd name="T34" fmla="*/ 56 w 320"/>
                <a:gd name="T35" fmla="*/ 96 h 256"/>
                <a:gd name="T36" fmla="*/ 32 w 320"/>
                <a:gd name="T37" fmla="*/ 96 h 256"/>
                <a:gd name="T38" fmla="*/ 8 w 320"/>
                <a:gd name="T39" fmla="*/ 120 h 256"/>
                <a:gd name="T40" fmla="*/ 0 w 320"/>
                <a:gd name="T41" fmla="*/ 136 h 256"/>
                <a:gd name="T42" fmla="*/ 8 w 320"/>
                <a:gd name="T43" fmla="*/ 168 h 256"/>
                <a:gd name="T44" fmla="*/ 24 w 320"/>
                <a:gd name="T45" fmla="*/ 184 h 256"/>
                <a:gd name="T46" fmla="*/ 48 w 320"/>
                <a:gd name="T47" fmla="*/ 200 h 256"/>
                <a:gd name="T48" fmla="*/ 72 w 320"/>
                <a:gd name="T49" fmla="*/ 208 h 256"/>
                <a:gd name="T50" fmla="*/ 88 w 320"/>
                <a:gd name="T51" fmla="*/ 232 h 256"/>
                <a:gd name="T52" fmla="*/ 104 w 320"/>
                <a:gd name="T53" fmla="*/ 248 h 256"/>
                <a:gd name="T54" fmla="*/ 120 w 320"/>
                <a:gd name="T55" fmla="*/ 256 h 256"/>
                <a:gd name="T56" fmla="*/ 144 w 320"/>
                <a:gd name="T57" fmla="*/ 256 h 256"/>
                <a:gd name="T58" fmla="*/ 168 w 320"/>
                <a:gd name="T59" fmla="*/ 248 h 256"/>
                <a:gd name="T60" fmla="*/ 184 w 320"/>
                <a:gd name="T61" fmla="*/ 232 h 256"/>
                <a:gd name="T62" fmla="*/ 192 w 320"/>
                <a:gd name="T63" fmla="*/ 216 h 256"/>
                <a:gd name="T64" fmla="*/ 224 w 320"/>
                <a:gd name="T65" fmla="*/ 200 h 256"/>
                <a:gd name="T66" fmla="*/ 248 w 320"/>
                <a:gd name="T67" fmla="*/ 192 h 256"/>
                <a:gd name="T68" fmla="*/ 264 w 320"/>
                <a:gd name="T69" fmla="*/ 176 h 256"/>
                <a:gd name="T70" fmla="*/ 272 w 320"/>
                <a:gd name="T71" fmla="*/ 152 h 25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320" h="256">
                  <a:moveTo>
                    <a:pt x="272" y="152"/>
                  </a:moveTo>
                  <a:lnTo>
                    <a:pt x="296" y="152"/>
                  </a:lnTo>
                  <a:lnTo>
                    <a:pt x="312" y="136"/>
                  </a:lnTo>
                  <a:lnTo>
                    <a:pt x="320" y="112"/>
                  </a:lnTo>
                  <a:lnTo>
                    <a:pt x="320" y="72"/>
                  </a:lnTo>
                  <a:lnTo>
                    <a:pt x="312" y="32"/>
                  </a:lnTo>
                  <a:lnTo>
                    <a:pt x="296" y="16"/>
                  </a:lnTo>
                  <a:lnTo>
                    <a:pt x="272" y="0"/>
                  </a:lnTo>
                  <a:lnTo>
                    <a:pt x="240" y="8"/>
                  </a:lnTo>
                  <a:lnTo>
                    <a:pt x="224" y="16"/>
                  </a:lnTo>
                  <a:lnTo>
                    <a:pt x="200" y="40"/>
                  </a:lnTo>
                  <a:lnTo>
                    <a:pt x="176" y="24"/>
                  </a:lnTo>
                  <a:lnTo>
                    <a:pt x="152" y="16"/>
                  </a:lnTo>
                  <a:lnTo>
                    <a:pt x="128" y="24"/>
                  </a:lnTo>
                  <a:lnTo>
                    <a:pt x="104" y="40"/>
                  </a:lnTo>
                  <a:lnTo>
                    <a:pt x="96" y="56"/>
                  </a:lnTo>
                  <a:lnTo>
                    <a:pt x="80" y="104"/>
                  </a:lnTo>
                  <a:lnTo>
                    <a:pt x="56" y="96"/>
                  </a:lnTo>
                  <a:lnTo>
                    <a:pt x="32" y="96"/>
                  </a:lnTo>
                  <a:lnTo>
                    <a:pt x="8" y="120"/>
                  </a:lnTo>
                  <a:lnTo>
                    <a:pt x="0" y="136"/>
                  </a:lnTo>
                  <a:lnTo>
                    <a:pt x="8" y="168"/>
                  </a:lnTo>
                  <a:lnTo>
                    <a:pt x="24" y="184"/>
                  </a:lnTo>
                  <a:lnTo>
                    <a:pt x="48" y="200"/>
                  </a:lnTo>
                  <a:lnTo>
                    <a:pt x="72" y="208"/>
                  </a:lnTo>
                  <a:lnTo>
                    <a:pt x="88" y="232"/>
                  </a:lnTo>
                  <a:lnTo>
                    <a:pt x="104" y="248"/>
                  </a:lnTo>
                  <a:lnTo>
                    <a:pt x="120" y="256"/>
                  </a:lnTo>
                  <a:lnTo>
                    <a:pt x="144" y="256"/>
                  </a:lnTo>
                  <a:lnTo>
                    <a:pt x="168" y="248"/>
                  </a:lnTo>
                  <a:lnTo>
                    <a:pt x="184" y="232"/>
                  </a:lnTo>
                  <a:lnTo>
                    <a:pt x="192" y="216"/>
                  </a:lnTo>
                  <a:lnTo>
                    <a:pt x="224" y="200"/>
                  </a:lnTo>
                  <a:lnTo>
                    <a:pt x="248" y="192"/>
                  </a:lnTo>
                  <a:lnTo>
                    <a:pt x="264" y="176"/>
                  </a:lnTo>
                  <a:lnTo>
                    <a:pt x="272" y="1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39" name="Freeform 23"/>
            <p:cNvSpPr>
              <a:spLocks/>
            </p:cNvSpPr>
            <p:nvPr/>
          </p:nvSpPr>
          <p:spPr bwMode="auto">
            <a:xfrm>
              <a:off x="2270" y="1270"/>
              <a:ext cx="296" cy="224"/>
            </a:xfrm>
            <a:custGeom>
              <a:avLst/>
              <a:gdLst>
                <a:gd name="T0" fmla="*/ 240 w 296"/>
                <a:gd name="T1" fmla="*/ 120 h 224"/>
                <a:gd name="T2" fmla="*/ 264 w 296"/>
                <a:gd name="T3" fmla="*/ 120 h 224"/>
                <a:gd name="T4" fmla="*/ 280 w 296"/>
                <a:gd name="T5" fmla="*/ 112 h 224"/>
                <a:gd name="T6" fmla="*/ 288 w 296"/>
                <a:gd name="T7" fmla="*/ 104 h 224"/>
                <a:gd name="T8" fmla="*/ 296 w 296"/>
                <a:gd name="T9" fmla="*/ 80 h 224"/>
                <a:gd name="T10" fmla="*/ 288 w 296"/>
                <a:gd name="T11" fmla="*/ 48 h 224"/>
                <a:gd name="T12" fmla="*/ 280 w 296"/>
                <a:gd name="T13" fmla="*/ 16 h 224"/>
                <a:gd name="T14" fmla="*/ 256 w 296"/>
                <a:gd name="T15" fmla="*/ 0 h 224"/>
                <a:gd name="T16" fmla="*/ 232 w 296"/>
                <a:gd name="T17" fmla="*/ 0 h 224"/>
                <a:gd name="T18" fmla="*/ 216 w 296"/>
                <a:gd name="T19" fmla="*/ 8 h 224"/>
                <a:gd name="T20" fmla="*/ 208 w 296"/>
                <a:gd name="T21" fmla="*/ 24 h 224"/>
                <a:gd name="T22" fmla="*/ 192 w 296"/>
                <a:gd name="T23" fmla="*/ 40 h 224"/>
                <a:gd name="T24" fmla="*/ 184 w 296"/>
                <a:gd name="T25" fmla="*/ 40 h 224"/>
                <a:gd name="T26" fmla="*/ 160 w 296"/>
                <a:gd name="T27" fmla="*/ 16 h 224"/>
                <a:gd name="T28" fmla="*/ 128 w 296"/>
                <a:gd name="T29" fmla="*/ 16 h 224"/>
                <a:gd name="T30" fmla="*/ 112 w 296"/>
                <a:gd name="T31" fmla="*/ 24 h 224"/>
                <a:gd name="T32" fmla="*/ 96 w 296"/>
                <a:gd name="T33" fmla="*/ 48 h 224"/>
                <a:gd name="T34" fmla="*/ 80 w 296"/>
                <a:gd name="T35" fmla="*/ 72 h 224"/>
                <a:gd name="T36" fmla="*/ 80 w 296"/>
                <a:gd name="T37" fmla="*/ 96 h 224"/>
                <a:gd name="T38" fmla="*/ 72 w 296"/>
                <a:gd name="T39" fmla="*/ 96 h 224"/>
                <a:gd name="T40" fmla="*/ 48 w 296"/>
                <a:gd name="T41" fmla="*/ 88 h 224"/>
                <a:gd name="T42" fmla="*/ 24 w 296"/>
                <a:gd name="T43" fmla="*/ 96 h 224"/>
                <a:gd name="T44" fmla="*/ 16 w 296"/>
                <a:gd name="T45" fmla="*/ 104 h 224"/>
                <a:gd name="T46" fmla="*/ 0 w 296"/>
                <a:gd name="T47" fmla="*/ 120 h 224"/>
                <a:gd name="T48" fmla="*/ 8 w 296"/>
                <a:gd name="T49" fmla="*/ 144 h 224"/>
                <a:gd name="T50" fmla="*/ 32 w 296"/>
                <a:gd name="T51" fmla="*/ 168 h 224"/>
                <a:gd name="T52" fmla="*/ 64 w 296"/>
                <a:gd name="T53" fmla="*/ 176 h 224"/>
                <a:gd name="T54" fmla="*/ 72 w 296"/>
                <a:gd name="T55" fmla="*/ 184 h 224"/>
                <a:gd name="T56" fmla="*/ 72 w 296"/>
                <a:gd name="T57" fmla="*/ 192 h 224"/>
                <a:gd name="T58" fmla="*/ 88 w 296"/>
                <a:gd name="T59" fmla="*/ 216 h 224"/>
                <a:gd name="T60" fmla="*/ 104 w 296"/>
                <a:gd name="T61" fmla="*/ 224 h 224"/>
                <a:gd name="T62" fmla="*/ 136 w 296"/>
                <a:gd name="T63" fmla="*/ 216 h 224"/>
                <a:gd name="T64" fmla="*/ 160 w 296"/>
                <a:gd name="T65" fmla="*/ 200 h 224"/>
                <a:gd name="T66" fmla="*/ 160 w 296"/>
                <a:gd name="T67" fmla="*/ 184 h 224"/>
                <a:gd name="T68" fmla="*/ 176 w 296"/>
                <a:gd name="T69" fmla="*/ 184 h 224"/>
                <a:gd name="T70" fmla="*/ 208 w 296"/>
                <a:gd name="T71" fmla="*/ 176 h 224"/>
                <a:gd name="T72" fmla="*/ 224 w 296"/>
                <a:gd name="T73" fmla="*/ 168 h 224"/>
                <a:gd name="T74" fmla="*/ 240 w 296"/>
                <a:gd name="T75" fmla="*/ 144 h 224"/>
                <a:gd name="T76" fmla="*/ 240 w 296"/>
                <a:gd name="T77" fmla="*/ 128 h 224"/>
                <a:gd name="T78" fmla="*/ 240 w 296"/>
                <a:gd name="T79" fmla="*/ 120 h 22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96" h="224">
                  <a:moveTo>
                    <a:pt x="240" y="120"/>
                  </a:moveTo>
                  <a:lnTo>
                    <a:pt x="264" y="120"/>
                  </a:lnTo>
                  <a:lnTo>
                    <a:pt x="280" y="112"/>
                  </a:lnTo>
                  <a:lnTo>
                    <a:pt x="288" y="104"/>
                  </a:lnTo>
                  <a:lnTo>
                    <a:pt x="296" y="80"/>
                  </a:lnTo>
                  <a:lnTo>
                    <a:pt x="288" y="48"/>
                  </a:lnTo>
                  <a:lnTo>
                    <a:pt x="280" y="16"/>
                  </a:lnTo>
                  <a:lnTo>
                    <a:pt x="256" y="0"/>
                  </a:lnTo>
                  <a:lnTo>
                    <a:pt x="232" y="0"/>
                  </a:lnTo>
                  <a:lnTo>
                    <a:pt x="216" y="8"/>
                  </a:lnTo>
                  <a:lnTo>
                    <a:pt x="208" y="24"/>
                  </a:lnTo>
                  <a:lnTo>
                    <a:pt x="192" y="40"/>
                  </a:lnTo>
                  <a:lnTo>
                    <a:pt x="184" y="40"/>
                  </a:lnTo>
                  <a:lnTo>
                    <a:pt x="160" y="16"/>
                  </a:lnTo>
                  <a:lnTo>
                    <a:pt x="128" y="16"/>
                  </a:lnTo>
                  <a:lnTo>
                    <a:pt x="112" y="24"/>
                  </a:lnTo>
                  <a:lnTo>
                    <a:pt x="96" y="48"/>
                  </a:lnTo>
                  <a:lnTo>
                    <a:pt x="80" y="72"/>
                  </a:lnTo>
                  <a:lnTo>
                    <a:pt x="80" y="96"/>
                  </a:lnTo>
                  <a:lnTo>
                    <a:pt x="72" y="96"/>
                  </a:lnTo>
                  <a:lnTo>
                    <a:pt x="48" y="88"/>
                  </a:lnTo>
                  <a:lnTo>
                    <a:pt x="24" y="96"/>
                  </a:lnTo>
                  <a:lnTo>
                    <a:pt x="16" y="104"/>
                  </a:lnTo>
                  <a:lnTo>
                    <a:pt x="0" y="120"/>
                  </a:lnTo>
                  <a:lnTo>
                    <a:pt x="8" y="144"/>
                  </a:lnTo>
                  <a:lnTo>
                    <a:pt x="32" y="168"/>
                  </a:lnTo>
                  <a:lnTo>
                    <a:pt x="64" y="176"/>
                  </a:lnTo>
                  <a:lnTo>
                    <a:pt x="72" y="184"/>
                  </a:lnTo>
                  <a:lnTo>
                    <a:pt x="72" y="192"/>
                  </a:lnTo>
                  <a:lnTo>
                    <a:pt x="88" y="216"/>
                  </a:lnTo>
                  <a:lnTo>
                    <a:pt x="104" y="224"/>
                  </a:lnTo>
                  <a:lnTo>
                    <a:pt x="136" y="216"/>
                  </a:lnTo>
                  <a:lnTo>
                    <a:pt x="160" y="200"/>
                  </a:lnTo>
                  <a:lnTo>
                    <a:pt x="160" y="184"/>
                  </a:lnTo>
                  <a:lnTo>
                    <a:pt x="176" y="184"/>
                  </a:lnTo>
                  <a:lnTo>
                    <a:pt x="208" y="176"/>
                  </a:lnTo>
                  <a:lnTo>
                    <a:pt x="224" y="168"/>
                  </a:lnTo>
                  <a:lnTo>
                    <a:pt x="240" y="144"/>
                  </a:lnTo>
                  <a:lnTo>
                    <a:pt x="240" y="128"/>
                  </a:lnTo>
                  <a:lnTo>
                    <a:pt x="240" y="120"/>
                  </a:lnTo>
                  <a:close/>
                </a:path>
              </a:pathLst>
            </a:custGeom>
            <a:solidFill>
              <a:srgbClr val="3366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40" name="Freeform 24"/>
            <p:cNvSpPr>
              <a:spLocks/>
            </p:cNvSpPr>
            <p:nvPr/>
          </p:nvSpPr>
          <p:spPr bwMode="auto">
            <a:xfrm>
              <a:off x="2326" y="1302"/>
              <a:ext cx="240" cy="160"/>
            </a:xfrm>
            <a:custGeom>
              <a:avLst/>
              <a:gdLst>
                <a:gd name="T0" fmla="*/ 200 w 240"/>
                <a:gd name="T1" fmla="*/ 96 h 160"/>
                <a:gd name="T2" fmla="*/ 184 w 240"/>
                <a:gd name="T3" fmla="*/ 64 h 160"/>
                <a:gd name="T4" fmla="*/ 176 w 240"/>
                <a:gd name="T5" fmla="*/ 40 h 160"/>
                <a:gd name="T6" fmla="*/ 200 w 240"/>
                <a:gd name="T7" fmla="*/ 24 h 160"/>
                <a:gd name="T8" fmla="*/ 224 w 240"/>
                <a:gd name="T9" fmla="*/ 16 h 160"/>
                <a:gd name="T10" fmla="*/ 240 w 240"/>
                <a:gd name="T11" fmla="*/ 16 h 160"/>
                <a:gd name="T12" fmla="*/ 240 w 240"/>
                <a:gd name="T13" fmla="*/ 8 h 160"/>
                <a:gd name="T14" fmla="*/ 216 w 240"/>
                <a:gd name="T15" fmla="*/ 0 h 160"/>
                <a:gd name="T16" fmla="*/ 192 w 240"/>
                <a:gd name="T17" fmla="*/ 8 h 160"/>
                <a:gd name="T18" fmla="*/ 168 w 240"/>
                <a:gd name="T19" fmla="*/ 32 h 160"/>
                <a:gd name="T20" fmla="*/ 152 w 240"/>
                <a:gd name="T21" fmla="*/ 8 h 160"/>
                <a:gd name="T22" fmla="*/ 136 w 240"/>
                <a:gd name="T23" fmla="*/ 0 h 160"/>
                <a:gd name="T24" fmla="*/ 128 w 240"/>
                <a:gd name="T25" fmla="*/ 8 h 160"/>
                <a:gd name="T26" fmla="*/ 144 w 240"/>
                <a:gd name="T27" fmla="*/ 24 h 160"/>
                <a:gd name="T28" fmla="*/ 152 w 240"/>
                <a:gd name="T29" fmla="*/ 32 h 160"/>
                <a:gd name="T30" fmla="*/ 120 w 240"/>
                <a:gd name="T31" fmla="*/ 40 h 160"/>
                <a:gd name="T32" fmla="*/ 88 w 240"/>
                <a:gd name="T33" fmla="*/ 56 h 160"/>
                <a:gd name="T34" fmla="*/ 56 w 240"/>
                <a:gd name="T35" fmla="*/ 80 h 160"/>
                <a:gd name="T36" fmla="*/ 48 w 240"/>
                <a:gd name="T37" fmla="*/ 72 h 160"/>
                <a:gd name="T38" fmla="*/ 16 w 240"/>
                <a:gd name="T39" fmla="*/ 56 h 160"/>
                <a:gd name="T40" fmla="*/ 8 w 240"/>
                <a:gd name="T41" fmla="*/ 56 h 160"/>
                <a:gd name="T42" fmla="*/ 24 w 240"/>
                <a:gd name="T43" fmla="*/ 72 h 160"/>
                <a:gd name="T44" fmla="*/ 48 w 240"/>
                <a:gd name="T45" fmla="*/ 88 h 160"/>
                <a:gd name="T46" fmla="*/ 24 w 240"/>
                <a:gd name="T47" fmla="*/ 120 h 160"/>
                <a:gd name="T48" fmla="*/ 0 w 240"/>
                <a:gd name="T49" fmla="*/ 144 h 160"/>
                <a:gd name="T50" fmla="*/ 8 w 240"/>
                <a:gd name="T51" fmla="*/ 152 h 160"/>
                <a:gd name="T52" fmla="*/ 24 w 240"/>
                <a:gd name="T53" fmla="*/ 136 h 160"/>
                <a:gd name="T54" fmla="*/ 48 w 240"/>
                <a:gd name="T55" fmla="*/ 120 h 160"/>
                <a:gd name="T56" fmla="*/ 56 w 240"/>
                <a:gd name="T57" fmla="*/ 104 h 160"/>
                <a:gd name="T58" fmla="*/ 72 w 240"/>
                <a:gd name="T59" fmla="*/ 128 h 160"/>
                <a:gd name="T60" fmla="*/ 88 w 240"/>
                <a:gd name="T61" fmla="*/ 144 h 160"/>
                <a:gd name="T62" fmla="*/ 112 w 240"/>
                <a:gd name="T63" fmla="*/ 160 h 160"/>
                <a:gd name="T64" fmla="*/ 120 w 240"/>
                <a:gd name="T65" fmla="*/ 160 h 160"/>
                <a:gd name="T66" fmla="*/ 104 w 240"/>
                <a:gd name="T67" fmla="*/ 144 h 160"/>
                <a:gd name="T68" fmla="*/ 88 w 240"/>
                <a:gd name="T69" fmla="*/ 120 h 160"/>
                <a:gd name="T70" fmla="*/ 72 w 240"/>
                <a:gd name="T71" fmla="*/ 96 h 160"/>
                <a:gd name="T72" fmla="*/ 88 w 240"/>
                <a:gd name="T73" fmla="*/ 80 h 160"/>
                <a:gd name="T74" fmla="*/ 112 w 240"/>
                <a:gd name="T75" fmla="*/ 64 h 160"/>
                <a:gd name="T76" fmla="*/ 144 w 240"/>
                <a:gd name="T77" fmla="*/ 56 h 160"/>
                <a:gd name="T78" fmla="*/ 168 w 240"/>
                <a:gd name="T79" fmla="*/ 48 h 160"/>
                <a:gd name="T80" fmla="*/ 184 w 240"/>
                <a:gd name="T81" fmla="*/ 96 h 160"/>
                <a:gd name="T82" fmla="*/ 200 w 240"/>
                <a:gd name="T83" fmla="*/ 96 h 16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0" h="160">
                  <a:moveTo>
                    <a:pt x="200" y="96"/>
                  </a:moveTo>
                  <a:lnTo>
                    <a:pt x="184" y="64"/>
                  </a:lnTo>
                  <a:lnTo>
                    <a:pt x="176" y="40"/>
                  </a:lnTo>
                  <a:lnTo>
                    <a:pt x="200" y="24"/>
                  </a:lnTo>
                  <a:lnTo>
                    <a:pt x="224" y="16"/>
                  </a:lnTo>
                  <a:lnTo>
                    <a:pt x="240" y="16"/>
                  </a:lnTo>
                  <a:lnTo>
                    <a:pt x="240" y="8"/>
                  </a:lnTo>
                  <a:lnTo>
                    <a:pt x="216" y="0"/>
                  </a:lnTo>
                  <a:lnTo>
                    <a:pt x="192" y="8"/>
                  </a:lnTo>
                  <a:lnTo>
                    <a:pt x="168" y="32"/>
                  </a:lnTo>
                  <a:lnTo>
                    <a:pt x="152" y="8"/>
                  </a:lnTo>
                  <a:lnTo>
                    <a:pt x="136" y="0"/>
                  </a:lnTo>
                  <a:lnTo>
                    <a:pt x="128" y="8"/>
                  </a:lnTo>
                  <a:lnTo>
                    <a:pt x="144" y="24"/>
                  </a:lnTo>
                  <a:lnTo>
                    <a:pt x="152" y="32"/>
                  </a:lnTo>
                  <a:lnTo>
                    <a:pt x="120" y="40"/>
                  </a:lnTo>
                  <a:lnTo>
                    <a:pt x="88" y="56"/>
                  </a:lnTo>
                  <a:lnTo>
                    <a:pt x="56" y="80"/>
                  </a:lnTo>
                  <a:lnTo>
                    <a:pt x="48" y="72"/>
                  </a:lnTo>
                  <a:lnTo>
                    <a:pt x="16" y="56"/>
                  </a:lnTo>
                  <a:lnTo>
                    <a:pt x="8" y="56"/>
                  </a:lnTo>
                  <a:lnTo>
                    <a:pt x="24" y="72"/>
                  </a:lnTo>
                  <a:lnTo>
                    <a:pt x="48" y="88"/>
                  </a:lnTo>
                  <a:lnTo>
                    <a:pt x="24" y="120"/>
                  </a:lnTo>
                  <a:lnTo>
                    <a:pt x="0" y="144"/>
                  </a:lnTo>
                  <a:lnTo>
                    <a:pt x="8" y="152"/>
                  </a:lnTo>
                  <a:lnTo>
                    <a:pt x="24" y="136"/>
                  </a:lnTo>
                  <a:lnTo>
                    <a:pt x="48" y="120"/>
                  </a:lnTo>
                  <a:lnTo>
                    <a:pt x="56" y="104"/>
                  </a:lnTo>
                  <a:lnTo>
                    <a:pt x="72" y="128"/>
                  </a:lnTo>
                  <a:lnTo>
                    <a:pt x="88" y="144"/>
                  </a:lnTo>
                  <a:lnTo>
                    <a:pt x="112" y="160"/>
                  </a:lnTo>
                  <a:lnTo>
                    <a:pt x="120" y="160"/>
                  </a:lnTo>
                  <a:lnTo>
                    <a:pt x="104" y="144"/>
                  </a:lnTo>
                  <a:lnTo>
                    <a:pt x="88" y="120"/>
                  </a:lnTo>
                  <a:lnTo>
                    <a:pt x="72" y="96"/>
                  </a:lnTo>
                  <a:lnTo>
                    <a:pt x="88" y="80"/>
                  </a:lnTo>
                  <a:lnTo>
                    <a:pt x="112" y="64"/>
                  </a:lnTo>
                  <a:lnTo>
                    <a:pt x="144" y="56"/>
                  </a:lnTo>
                  <a:lnTo>
                    <a:pt x="168" y="48"/>
                  </a:lnTo>
                  <a:lnTo>
                    <a:pt x="184" y="96"/>
                  </a:lnTo>
                  <a:lnTo>
                    <a:pt x="200" y="9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34820" name="Rectangle 4"/>
          <p:cNvSpPr>
            <a:spLocks noChangeArrowheads="1"/>
          </p:cNvSpPr>
          <p:nvPr/>
        </p:nvSpPr>
        <p:spPr bwMode="auto">
          <a:xfrm>
            <a:off x="2673350" y="2636839"/>
            <a:ext cx="7454900" cy="4154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dirty="0">
                <a:latin typeface="黑体" pitchFamily="49" charset="-122"/>
                <a:ea typeface="黑体" pitchFamily="49" charset="-122"/>
              </a:rPr>
              <a:t>可靠软件不是来自于天才和完美的代码，而是来自于：</a:t>
            </a:r>
          </a:p>
          <a:p>
            <a:pPr marL="800100" lvl="1" indent="-342900">
              <a:buFont typeface="Wingdings" pitchFamily="2" charset="2"/>
              <a:buChar char="p"/>
            </a:pPr>
            <a:r>
              <a:rPr kumimoji="1" lang="zh-CN" altLang="en-US" sz="2400" b="1" dirty="0">
                <a:latin typeface="华文仿宋" pitchFamily="2" charset="-122"/>
                <a:ea typeface="华文仿宋" pitchFamily="2" charset="-122"/>
              </a:rPr>
              <a:t>  沟通（项目组之间信息的共享）</a:t>
            </a:r>
          </a:p>
          <a:p>
            <a:pPr marL="800100" lvl="1" indent="-342900">
              <a:buFont typeface="Wingdings" pitchFamily="2" charset="2"/>
              <a:buChar char="p"/>
            </a:pPr>
            <a:r>
              <a:rPr kumimoji="1" lang="zh-CN" altLang="en-US" sz="2400" b="1" dirty="0">
                <a:latin typeface="华文仿宋" pitchFamily="2" charset="-122"/>
                <a:ea typeface="华文仿宋" pitchFamily="2" charset="-122"/>
              </a:rPr>
              <a:t>  设计（技术与方法）</a:t>
            </a:r>
          </a:p>
          <a:p>
            <a:pPr marL="800100" lvl="1" indent="-342900">
              <a:buFont typeface="Wingdings" pitchFamily="2" charset="2"/>
              <a:buChar char="p"/>
            </a:pPr>
            <a:r>
              <a:rPr kumimoji="1" lang="zh-CN" altLang="en-US" sz="2400" b="1" dirty="0">
                <a:latin typeface="华文仿宋" pitchFamily="2" charset="-122"/>
                <a:ea typeface="华文仿宋" pitchFamily="2" charset="-122"/>
              </a:rPr>
              <a:t>  管理（整个项目资源与风险）</a:t>
            </a:r>
          </a:p>
          <a:p>
            <a:pPr marL="800100" lvl="1" indent="-342900">
              <a:buFont typeface="Wingdings" pitchFamily="2" charset="2"/>
              <a:buChar char="p"/>
            </a:pPr>
            <a:r>
              <a:rPr kumimoji="1" lang="zh-CN" altLang="en-US" sz="2400" b="1" dirty="0">
                <a:latin typeface="华文仿宋" pitchFamily="2" charset="-122"/>
                <a:ea typeface="华文仿宋" pitchFamily="2" charset="-122"/>
              </a:rPr>
              <a:t>  验证与确认</a:t>
            </a:r>
          </a:p>
          <a:p>
            <a:pPr marL="800100" lvl="1" indent="-342900">
              <a:buFont typeface="Wingdings" pitchFamily="2" charset="2"/>
              <a:buChar char="p"/>
            </a:pPr>
            <a:r>
              <a:rPr kumimoji="1" lang="zh-CN" altLang="en-US" sz="2400" b="1" dirty="0">
                <a:latin typeface="华文仿宋" pitchFamily="2" charset="-122"/>
                <a:ea typeface="华文仿宋" pitchFamily="2" charset="-122"/>
              </a:rPr>
              <a:t>  风险识别与追踪</a:t>
            </a:r>
          </a:p>
          <a:p>
            <a:pPr marL="800100" lvl="1" indent="-342900">
              <a:buFont typeface="Wingdings" pitchFamily="2" charset="2"/>
              <a:buChar char="p"/>
            </a:pPr>
            <a:r>
              <a:rPr kumimoji="1" lang="zh-CN" altLang="en-US" sz="2400" b="1" dirty="0">
                <a:latin typeface="华文仿宋" pitchFamily="2" charset="-122"/>
                <a:ea typeface="华文仿宋" pitchFamily="2" charset="-122"/>
              </a:rPr>
              <a:t>  问题假设</a:t>
            </a:r>
          </a:p>
          <a:p>
            <a:r>
              <a:rPr kumimoji="1" lang="zh-CN" altLang="en-US" sz="2400" dirty="0">
                <a:latin typeface="黑体" pitchFamily="49" charset="-122"/>
                <a:ea typeface="黑体" pitchFamily="49" charset="-122"/>
              </a:rPr>
              <a:t>对策：</a:t>
            </a:r>
          </a:p>
          <a:p>
            <a:pPr marL="800100" lvl="1" indent="-342900">
              <a:buFont typeface="Wingdings" pitchFamily="2" charset="2"/>
              <a:buChar char="p"/>
            </a:pPr>
            <a:r>
              <a:rPr kumimoji="1" lang="zh-CN" altLang="en-US" sz="2400" b="1" dirty="0">
                <a:latin typeface="华文仿宋" pitchFamily="2" charset="-122"/>
                <a:ea typeface="华文仿宋" pitchFamily="2" charset="-122"/>
              </a:rPr>
              <a:t>   软件过程建立</a:t>
            </a:r>
          </a:p>
          <a:p>
            <a:pPr marL="800100" lvl="1" indent="-342900">
              <a:buFont typeface="Wingdings" pitchFamily="2" charset="2"/>
              <a:buChar char="p"/>
            </a:pPr>
            <a:r>
              <a:rPr kumimoji="1" lang="zh-CN" altLang="en-US" sz="2400" b="1" dirty="0">
                <a:latin typeface="华文仿宋" pitchFamily="2" charset="-122"/>
                <a:ea typeface="华文仿宋" pitchFamily="2" charset="-122"/>
              </a:rPr>
              <a:t>   软件工程（质量焦点、过程、方法、工具</a:t>
            </a:r>
            <a:r>
              <a:rPr kumimoji="1" lang="en-US" altLang="zh-CN" sz="2400" b="1" dirty="0">
                <a:latin typeface="华文仿宋" pitchFamily="2" charset="-122"/>
                <a:ea typeface="华文仿宋" pitchFamily="2" charset="-122"/>
              </a:rPr>
              <a:t>……</a:t>
            </a:r>
            <a:r>
              <a:rPr kumimoji="1" lang="zh-CN" altLang="en-US" sz="2400" b="1" dirty="0">
                <a:latin typeface="华文仿宋" pitchFamily="2" charset="-122"/>
                <a:ea typeface="华文仿宋" pitchFamily="2" charset="-122"/>
              </a:rPr>
              <a:t>）</a:t>
            </a:r>
          </a:p>
          <a:p>
            <a:pPr marL="800100" lvl="1" indent="-342900">
              <a:buFont typeface="Wingdings" pitchFamily="2" charset="2"/>
              <a:buChar char="p"/>
            </a:pPr>
            <a:r>
              <a:rPr kumimoji="1" lang="zh-CN" altLang="en-US" sz="2400" b="1" dirty="0">
                <a:latin typeface="华文仿宋" pitchFamily="2" charset="-122"/>
                <a:ea typeface="华文仿宋" pitchFamily="2" charset="-122"/>
              </a:rPr>
              <a:t>   软件可靠性工程实践</a:t>
            </a:r>
            <a:endParaRPr kumimoji="1" lang="en-US" altLang="zh-CN" sz="2400" b="1" dirty="0">
              <a:latin typeface="华文仿宋" pitchFamily="2" charset="-122"/>
              <a:ea typeface="华文仿宋" pitchFamily="2" charset="-122"/>
            </a:endParaRPr>
          </a:p>
        </p:txBody>
      </p:sp>
      <p:sp>
        <p:nvSpPr>
          <p:cNvPr id="34821" name="Text Box 25"/>
          <p:cNvSpPr txBox="1">
            <a:spLocks noChangeArrowheads="1"/>
          </p:cNvSpPr>
          <p:nvPr/>
        </p:nvSpPr>
        <p:spPr bwMode="auto">
          <a:xfrm>
            <a:off x="2673350" y="1066800"/>
            <a:ext cx="7810500" cy="157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400" b="1">
                <a:ea typeface="黑体" pitchFamily="49" charset="-122"/>
              </a:rPr>
              <a:t>       </a:t>
            </a:r>
            <a:r>
              <a:rPr lang="zh-CN" altLang="en-US" sz="2400">
                <a:latin typeface="黑体" pitchFamily="49" charset="-122"/>
                <a:ea typeface="黑体" pitchFamily="49" charset="-122"/>
              </a:rPr>
              <a:t>软件：规模越来越大，结构日趋复杂，应用日趋广泛。软件危机依然是我们难以逾越的障碍！ 加强软件工程管理，势在必行，势在必然！改进和提高软件可靠性，为部队提供可靠顶用的装备是我们的义务和责任！</a:t>
            </a:r>
          </a:p>
        </p:txBody>
      </p:sp>
    </p:spTree>
    <p:extLst>
      <p:ext uri="{BB962C8B-B14F-4D97-AF65-F5344CB8AC3E}">
        <p14:creationId xmlns:p14="http://schemas.microsoft.com/office/powerpoint/2010/main" val="774268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5"/>
          <p:cNvSpPr txBox="1">
            <a:spLocks noChangeArrowheads="1"/>
          </p:cNvSpPr>
          <p:nvPr/>
        </p:nvSpPr>
        <p:spPr bwMode="auto">
          <a:xfrm>
            <a:off x="1774825" y="333376"/>
            <a:ext cx="8713788" cy="584775"/>
          </a:xfrm>
          <a:prstGeom prst="rect">
            <a:avLst/>
          </a:prstGeom>
          <a:solidFill>
            <a:schemeClr val="accent1"/>
          </a:solidFill>
          <a:extLst>
            <a:ext uri="{91240B29-F687-4F45-9708-019B960494DF}">
              <a14:hiddenLine xmlns:a14="http://schemas.microsoft.com/office/drawing/2010/main" w="9525">
                <a:solidFill>
                  <a:schemeClr val="tx1"/>
                </a:solidFill>
                <a:miter lim="800000"/>
                <a:headEnd/>
                <a:tailEnd/>
              </a14:hiddenLine>
            </a:ext>
          </a:extLst>
        </p:spPr>
        <p:txBody>
          <a:bodyPr vert="horz" lIns="91440" tIns="45720" rIns="91440" bIns="45720" rtlCol="0" anchor="ctr">
            <a:noAutofit/>
          </a:bodyPr>
          <a:lstStyle>
            <a:defPPr>
              <a:defRPr lang="zh-CN"/>
            </a:defPPr>
            <a:lvl1pPr algn="ctr">
              <a:spcBef>
                <a:spcPct val="0"/>
              </a:spcBef>
              <a:buNone/>
              <a:defRPr sz="3200" b="1">
                <a:solidFill>
                  <a:schemeClr val="bg1"/>
                </a:solidFill>
                <a:latin typeface="华文细黑" panose="02010600040101010101" pitchFamily="2" charset="-122"/>
                <a:ea typeface="华文细黑" panose="02010600040101010101" pitchFamily="2" charset="-122"/>
                <a:cs typeface="+mj-cs"/>
              </a:defRPr>
            </a:lvl1pPr>
          </a:lstStyle>
          <a:p>
            <a:r>
              <a:rPr lang="en-US" altLang="zh-CN"/>
              <a:t>1.1 </a:t>
            </a:r>
            <a:r>
              <a:rPr lang="zh-CN" altLang="en-US"/>
              <a:t>实例分析：</a:t>
            </a:r>
            <a:r>
              <a:rPr lang="en-US" altLang="zh-CN"/>
              <a:t>TMA1</a:t>
            </a:r>
            <a:r>
              <a:rPr lang="zh-CN" altLang="en-US"/>
              <a:t>溅落偏差</a:t>
            </a:r>
          </a:p>
        </p:txBody>
      </p:sp>
      <p:pic>
        <p:nvPicPr>
          <p:cNvPr id="8195" name="Picture 6" descr="u=649802392,3736872768&amp;fm=0&amp;gp=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7851" y="1700213"/>
            <a:ext cx="3884613"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 name="Rectangle 7"/>
          <p:cNvSpPr>
            <a:spLocks noChangeArrowheads="1"/>
          </p:cNvSpPr>
          <p:nvPr/>
        </p:nvSpPr>
        <p:spPr bwMode="auto">
          <a:xfrm>
            <a:off x="2066926" y="5516564"/>
            <a:ext cx="3382963"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a:spcBef>
                <a:spcPct val="50000"/>
              </a:spcBef>
            </a:pPr>
            <a:r>
              <a:rPr lang="zh-CN" altLang="en-US" sz="2000" b="1">
                <a:latin typeface="华文仿宋" pitchFamily="2" charset="-122"/>
                <a:ea typeface="华文仿宋" pitchFamily="2" charset="-122"/>
              </a:rPr>
              <a:t>实例三：</a:t>
            </a:r>
            <a:r>
              <a:rPr lang="en-US" altLang="zh-CN" sz="2000" b="1">
                <a:latin typeface="华文仿宋" pitchFamily="2" charset="-122"/>
                <a:ea typeface="华文仿宋" pitchFamily="2" charset="-122"/>
              </a:rPr>
              <a:t>TMA1</a:t>
            </a:r>
            <a:r>
              <a:rPr lang="zh-CN" altLang="en-US" sz="2000" b="1">
                <a:latin typeface="华文仿宋" pitchFamily="2" charset="-122"/>
                <a:ea typeface="华文仿宋" pitchFamily="2" charset="-122"/>
              </a:rPr>
              <a:t>飞船溅落偏差</a:t>
            </a:r>
          </a:p>
        </p:txBody>
      </p:sp>
      <p:sp>
        <p:nvSpPr>
          <p:cNvPr id="33800" name="Rectangle 8"/>
          <p:cNvSpPr>
            <a:spLocks noChangeArrowheads="1"/>
          </p:cNvSpPr>
          <p:nvPr/>
        </p:nvSpPr>
        <p:spPr bwMode="auto">
          <a:xfrm>
            <a:off x="6240464" y="1458914"/>
            <a:ext cx="4200525" cy="452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defRPr/>
            </a:pPr>
            <a:r>
              <a:rPr lang="en-US" altLang="zh-CN" sz="2400" b="1" dirty="0">
                <a:effectLst>
                  <a:outerShdw blurRad="38100" dist="38100" dir="2700000" algn="tl">
                    <a:srgbClr val="C0C0C0"/>
                  </a:outerShdw>
                </a:effectLst>
                <a:latin typeface="华文仿宋" pitchFamily="2" charset="-122"/>
                <a:ea typeface="华文仿宋" pitchFamily="2" charset="-122"/>
              </a:rPr>
              <a:t>        </a:t>
            </a:r>
            <a:r>
              <a:rPr lang="en-US" altLang="zh-CN" sz="2400" b="1" dirty="0">
                <a:latin typeface="华文仿宋" pitchFamily="2" charset="-122"/>
                <a:ea typeface="华文仿宋" pitchFamily="2" charset="-122"/>
              </a:rPr>
              <a:t>2003</a:t>
            </a:r>
            <a:r>
              <a:rPr lang="zh-CN" altLang="en-US" sz="2400" b="1" dirty="0">
                <a:latin typeface="华文仿宋" pitchFamily="2" charset="-122"/>
                <a:ea typeface="华文仿宋" pitchFamily="2" charset="-122"/>
              </a:rPr>
              <a:t>年</a:t>
            </a:r>
            <a:r>
              <a:rPr lang="en-US" altLang="zh-CN" sz="2400" b="1" dirty="0">
                <a:latin typeface="华文仿宋" pitchFamily="2" charset="-122"/>
                <a:ea typeface="华文仿宋" pitchFamily="2" charset="-122"/>
              </a:rPr>
              <a:t>5</a:t>
            </a:r>
            <a:r>
              <a:rPr lang="zh-CN" altLang="en-US" sz="2400" b="1" dirty="0">
                <a:latin typeface="华文仿宋" pitchFamily="2" charset="-122"/>
                <a:ea typeface="华文仿宋" pitchFamily="2" charset="-122"/>
              </a:rPr>
              <a:t>月</a:t>
            </a:r>
            <a:r>
              <a:rPr lang="en-US" altLang="zh-CN" sz="2400" b="1" dirty="0">
                <a:latin typeface="华文仿宋" pitchFamily="2" charset="-122"/>
                <a:ea typeface="华文仿宋" pitchFamily="2" charset="-122"/>
              </a:rPr>
              <a:t>4</a:t>
            </a:r>
            <a:r>
              <a:rPr lang="zh-CN" altLang="en-US" sz="2400" b="1" dirty="0">
                <a:latin typeface="华文仿宋" pitchFamily="2" charset="-122"/>
                <a:ea typeface="华文仿宋" pitchFamily="2" charset="-122"/>
              </a:rPr>
              <a:t>日，俄罗斯的</a:t>
            </a:r>
            <a:r>
              <a:rPr lang="en-US" altLang="zh-CN" sz="2400" b="1" dirty="0">
                <a:latin typeface="华文仿宋" pitchFamily="2" charset="-122"/>
                <a:ea typeface="华文仿宋" pitchFamily="2" charset="-122"/>
              </a:rPr>
              <a:t>TMA1 </a:t>
            </a:r>
            <a:r>
              <a:rPr lang="zh-CN" altLang="en-US" sz="2400" b="1" dirty="0">
                <a:latin typeface="华文仿宋" pitchFamily="2" charset="-122"/>
                <a:ea typeface="华文仿宋" pitchFamily="2" charset="-122"/>
              </a:rPr>
              <a:t>号宇宙飞船从国际空间站返回地面时，由于软件错误导致导航系统故障，自动驾驶仪只能以弹道方式降落，在降落过程中，计算机又突然开始搜索国际空间站，并试图与国际空间站对接，使得飞行控制中心在飞船返回过程中与飞船失去联系长达</a:t>
            </a:r>
            <a:r>
              <a:rPr lang="en-US" altLang="zh-CN" sz="2400" b="1" dirty="0">
                <a:latin typeface="华文仿宋" pitchFamily="2" charset="-122"/>
                <a:ea typeface="华文仿宋" pitchFamily="2" charset="-122"/>
              </a:rPr>
              <a:t>11</a:t>
            </a:r>
            <a:r>
              <a:rPr lang="zh-CN" altLang="en-US" sz="2400" b="1" dirty="0">
                <a:latin typeface="华文仿宋" pitchFamily="2" charset="-122"/>
                <a:ea typeface="华文仿宋" pitchFamily="2" charset="-122"/>
              </a:rPr>
              <a:t>分钟，最终导致飞船与原定溅落点偏差达到</a:t>
            </a:r>
            <a:r>
              <a:rPr lang="en-US" altLang="zh-CN" sz="2400" b="1" dirty="0">
                <a:latin typeface="华文仿宋" pitchFamily="2" charset="-122"/>
                <a:ea typeface="华文仿宋" pitchFamily="2" charset="-122"/>
              </a:rPr>
              <a:t>460</a:t>
            </a:r>
            <a:r>
              <a:rPr lang="zh-CN" altLang="en-US" sz="2400" b="1" dirty="0">
                <a:latin typeface="华文仿宋" pitchFamily="2" charset="-122"/>
                <a:ea typeface="华文仿宋" pitchFamily="2" charset="-122"/>
              </a:rPr>
              <a:t>多公里。 </a:t>
            </a:r>
          </a:p>
        </p:txBody>
      </p:sp>
    </p:spTree>
    <p:extLst>
      <p:ext uri="{BB962C8B-B14F-4D97-AF65-F5344CB8AC3E}">
        <p14:creationId xmlns:p14="http://schemas.microsoft.com/office/powerpoint/2010/main" val="4158362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5"/>
          <p:cNvSpPr txBox="1">
            <a:spLocks noChangeArrowheads="1"/>
          </p:cNvSpPr>
          <p:nvPr/>
        </p:nvSpPr>
        <p:spPr bwMode="auto">
          <a:xfrm>
            <a:off x="1774825" y="333376"/>
            <a:ext cx="8713788" cy="584775"/>
          </a:xfrm>
          <a:prstGeom prst="rect">
            <a:avLst/>
          </a:prstGeom>
          <a:solidFill>
            <a:schemeClr val="accent1"/>
          </a:solidFill>
          <a:extLst>
            <a:ext uri="{91240B29-F687-4F45-9708-019B960494DF}">
              <a14:hiddenLine xmlns:a14="http://schemas.microsoft.com/office/drawing/2010/main" w="9525">
                <a:solidFill>
                  <a:schemeClr val="tx1"/>
                </a:solidFill>
                <a:miter lim="800000"/>
                <a:headEnd/>
                <a:tailEnd/>
              </a14:hiddenLine>
            </a:ext>
          </a:extLst>
        </p:spPr>
        <p:txBody>
          <a:bodyPr vert="horz" lIns="91440" tIns="45720" rIns="91440" bIns="45720" rtlCol="0" anchor="ctr">
            <a:noAutofit/>
          </a:bodyPr>
          <a:lstStyle>
            <a:defPPr>
              <a:defRPr lang="zh-CN"/>
            </a:defPPr>
            <a:lvl1pPr algn="ctr">
              <a:spcBef>
                <a:spcPct val="0"/>
              </a:spcBef>
              <a:buNone/>
              <a:defRPr sz="3200" b="1">
                <a:solidFill>
                  <a:schemeClr val="bg1"/>
                </a:solidFill>
                <a:latin typeface="华文细黑" panose="02010600040101010101" pitchFamily="2" charset="-122"/>
                <a:ea typeface="华文细黑" panose="02010600040101010101" pitchFamily="2" charset="-122"/>
                <a:cs typeface="+mj-cs"/>
              </a:defRPr>
            </a:lvl1pPr>
          </a:lstStyle>
          <a:p>
            <a:r>
              <a:rPr lang="en-US" altLang="zh-CN"/>
              <a:t>1.1 </a:t>
            </a:r>
            <a:r>
              <a:rPr lang="zh-CN" altLang="en-US"/>
              <a:t>实例分析：爱国者拦截失败</a:t>
            </a:r>
          </a:p>
        </p:txBody>
      </p:sp>
      <p:pic>
        <p:nvPicPr>
          <p:cNvPr id="9219" name="Picture 6" descr="10613699_53402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7850" y="1412875"/>
            <a:ext cx="4319588"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0" name="Rectangle 7"/>
          <p:cNvSpPr>
            <a:spLocks noChangeArrowheads="1"/>
          </p:cNvSpPr>
          <p:nvPr/>
        </p:nvSpPr>
        <p:spPr bwMode="auto">
          <a:xfrm>
            <a:off x="2268538" y="6272486"/>
            <a:ext cx="29781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a:spcBef>
                <a:spcPct val="50000"/>
              </a:spcBef>
            </a:pPr>
            <a:r>
              <a:rPr lang="zh-CN" altLang="en-US" sz="2000" b="1" dirty="0">
                <a:latin typeface="华文仿宋" pitchFamily="2" charset="-122"/>
                <a:ea typeface="华文仿宋" pitchFamily="2" charset="-122"/>
              </a:rPr>
              <a:t>实例四：爱国者拦截失败</a:t>
            </a:r>
          </a:p>
        </p:txBody>
      </p:sp>
      <p:sp>
        <p:nvSpPr>
          <p:cNvPr id="34824" name="Rectangle 8"/>
          <p:cNvSpPr>
            <a:spLocks noChangeArrowheads="1"/>
          </p:cNvSpPr>
          <p:nvPr/>
        </p:nvSpPr>
        <p:spPr bwMode="auto">
          <a:xfrm>
            <a:off x="6240017" y="1415682"/>
            <a:ext cx="4105275" cy="224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defRPr/>
            </a:pPr>
            <a:r>
              <a:rPr lang="en-US" altLang="zh-CN" sz="2800" b="1" dirty="0">
                <a:effectLst>
                  <a:outerShdw blurRad="38100" dist="38100" dir="2700000" algn="tl">
                    <a:srgbClr val="C0C0C0"/>
                  </a:outerShdw>
                </a:effectLst>
                <a:latin typeface="华文仿宋" pitchFamily="2" charset="-122"/>
                <a:ea typeface="华文仿宋" pitchFamily="2" charset="-122"/>
              </a:rPr>
              <a:t>        </a:t>
            </a:r>
            <a:r>
              <a:rPr lang="en-US" altLang="zh-CN" sz="2800" b="1" dirty="0">
                <a:latin typeface="华文仿宋" pitchFamily="2" charset="-122"/>
                <a:ea typeface="华文仿宋" pitchFamily="2" charset="-122"/>
              </a:rPr>
              <a:t>1991</a:t>
            </a:r>
            <a:r>
              <a:rPr lang="zh-CN" altLang="en-US" sz="2800" b="1" dirty="0">
                <a:latin typeface="华文仿宋" pitchFamily="2" charset="-122"/>
                <a:ea typeface="华文仿宋" pitchFamily="2" charset="-122"/>
              </a:rPr>
              <a:t>年海湾战争期间，在一次拦截任务中，爱国者防空系统未能成功拦截来袭的飞毛腿导弹，造成</a:t>
            </a:r>
            <a:r>
              <a:rPr lang="en-US" altLang="zh-CN" sz="2800" b="1" dirty="0">
                <a:latin typeface="华文仿宋" pitchFamily="2" charset="-122"/>
                <a:ea typeface="华文仿宋" pitchFamily="2" charset="-122"/>
              </a:rPr>
              <a:t>28</a:t>
            </a:r>
            <a:r>
              <a:rPr lang="zh-CN" altLang="en-US" sz="2800" b="1" dirty="0">
                <a:latin typeface="华文仿宋" pitchFamily="2" charset="-122"/>
                <a:ea typeface="华文仿宋" pitchFamily="2" charset="-122"/>
              </a:rPr>
              <a:t>名英军官兵被炸身亡。</a:t>
            </a:r>
          </a:p>
        </p:txBody>
      </p:sp>
      <p:sp>
        <p:nvSpPr>
          <p:cNvPr id="2" name="矩形 1"/>
          <p:cNvSpPr/>
          <p:nvPr/>
        </p:nvSpPr>
        <p:spPr>
          <a:xfrm>
            <a:off x="6387243" y="3889375"/>
            <a:ext cx="3958048" cy="2677656"/>
          </a:xfrm>
          <a:prstGeom prst="rect">
            <a:avLst/>
          </a:prstGeom>
        </p:spPr>
        <p:txBody>
          <a:bodyPr wrap="square">
            <a:spAutoFit/>
          </a:bodyPr>
          <a:lstStyle/>
          <a:p>
            <a:r>
              <a:rPr lang="zh-CN" altLang="zh-CN" sz="2400" b="1" dirty="0"/>
              <a:t>一个软件问题导致跟踪计算不准确，系统运行的时间越长，这个问题就越严重。事发当天，该系统已经运行了</a:t>
            </a:r>
            <a:r>
              <a:rPr lang="en-US" altLang="zh-CN" sz="2400" b="1" dirty="0"/>
              <a:t>100</a:t>
            </a:r>
            <a:r>
              <a:rPr lang="zh-CN" altLang="zh-CN" sz="2400" b="1" dirty="0"/>
              <a:t>多个小时，而且不准确度严重到足以导致系统在错误的地方侦测入侵导弹。</a:t>
            </a:r>
            <a:endParaRPr lang="zh-CN" altLang="en-US" sz="2400" b="1" dirty="0"/>
          </a:p>
        </p:txBody>
      </p:sp>
    </p:spTree>
    <p:extLst>
      <p:ext uri="{BB962C8B-B14F-4D97-AF65-F5344CB8AC3E}">
        <p14:creationId xmlns:p14="http://schemas.microsoft.com/office/powerpoint/2010/main" val="4180380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3"/>
          <p:cNvSpPr txBox="1">
            <a:spLocks noChangeArrowheads="1"/>
          </p:cNvSpPr>
          <p:nvPr/>
        </p:nvSpPr>
        <p:spPr bwMode="auto">
          <a:xfrm>
            <a:off x="1774825" y="333376"/>
            <a:ext cx="8713788" cy="584775"/>
          </a:xfrm>
          <a:prstGeom prst="rect">
            <a:avLst/>
          </a:prstGeom>
          <a:solidFill>
            <a:schemeClr val="accent1"/>
          </a:solidFill>
          <a:extLst>
            <a:ext uri="{91240B29-F687-4F45-9708-019B960494DF}">
              <a14:hiddenLine xmlns:a14="http://schemas.microsoft.com/office/drawing/2010/main" w="9525">
                <a:solidFill>
                  <a:schemeClr val="tx1"/>
                </a:solidFill>
                <a:miter lim="800000"/>
                <a:headEnd/>
                <a:tailEnd/>
              </a14:hiddenLine>
            </a:ext>
          </a:extLst>
        </p:spPr>
        <p:txBody>
          <a:bodyPr vert="horz" lIns="91440" tIns="45720" rIns="91440" bIns="45720" rtlCol="0" anchor="ctr">
            <a:noAutofit/>
          </a:bodyPr>
          <a:lstStyle>
            <a:defPPr>
              <a:defRPr lang="zh-CN"/>
            </a:defPPr>
            <a:lvl1pPr algn="ctr">
              <a:spcBef>
                <a:spcPct val="0"/>
              </a:spcBef>
              <a:buNone/>
              <a:defRPr sz="3200" b="1">
                <a:solidFill>
                  <a:schemeClr val="bg1"/>
                </a:solidFill>
                <a:latin typeface="华文细黑" panose="02010600040101010101" pitchFamily="2" charset="-122"/>
                <a:ea typeface="华文细黑" panose="02010600040101010101" pitchFamily="2" charset="-122"/>
                <a:cs typeface="+mj-cs"/>
              </a:defRPr>
            </a:lvl1pPr>
          </a:lstStyle>
          <a:p>
            <a:r>
              <a:rPr lang="en-US" altLang="zh-CN"/>
              <a:t>1.1 </a:t>
            </a:r>
            <a:r>
              <a:rPr lang="zh-CN" altLang="en-US"/>
              <a:t>实例分析：</a:t>
            </a:r>
            <a:r>
              <a:rPr lang="en-US" altLang="zh-CN"/>
              <a:t>CG48</a:t>
            </a:r>
            <a:r>
              <a:rPr lang="zh-CN" altLang="en-US"/>
              <a:t>动力系统故障</a:t>
            </a:r>
          </a:p>
        </p:txBody>
      </p:sp>
      <p:pic>
        <p:nvPicPr>
          <p:cNvPr id="1024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1088" y="1268413"/>
            <a:ext cx="7632700" cy="318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44" name="Rectangle 5"/>
          <p:cNvSpPr>
            <a:spLocks noChangeArrowheads="1"/>
          </p:cNvSpPr>
          <p:nvPr/>
        </p:nvSpPr>
        <p:spPr bwMode="auto">
          <a:xfrm>
            <a:off x="2359026" y="4730368"/>
            <a:ext cx="7631113"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2400" b="1" dirty="0">
                <a:latin typeface="黑体" pitchFamily="49" charset="-122"/>
                <a:ea typeface="黑体" pitchFamily="49" charset="-122"/>
              </a:rPr>
              <a:t>    </a:t>
            </a:r>
            <a:r>
              <a:rPr lang="zh-CN" altLang="en-US" sz="2400" b="1" dirty="0">
                <a:latin typeface="华文仿宋" pitchFamily="2" charset="-122"/>
                <a:ea typeface="华文仿宋" pitchFamily="2" charset="-122"/>
              </a:rPr>
              <a:t>美海军约克城（</a:t>
            </a:r>
            <a:r>
              <a:rPr lang="en-US" altLang="zh-CN" sz="2400" b="1" dirty="0">
                <a:latin typeface="华文仿宋" pitchFamily="2" charset="-122"/>
                <a:ea typeface="华文仿宋" pitchFamily="2" charset="-122"/>
              </a:rPr>
              <a:t>CG- 48</a:t>
            </a:r>
            <a:r>
              <a:rPr lang="zh-CN" altLang="en-US" sz="2400" b="1" dirty="0">
                <a:latin typeface="华文仿宋" pitchFamily="2" charset="-122"/>
                <a:ea typeface="华文仿宋" pitchFamily="2" charset="-122"/>
              </a:rPr>
              <a:t>）号巡洋舰发生动力系统失效事故，导致全舰各系统功能几乎瘫痪，使该舰在海上漂流了</a:t>
            </a:r>
            <a:r>
              <a:rPr lang="en-US" altLang="zh-CN" sz="2400" b="1" dirty="0">
                <a:latin typeface="华文仿宋" pitchFamily="2" charset="-122"/>
                <a:ea typeface="华文仿宋" pitchFamily="2" charset="-122"/>
              </a:rPr>
              <a:t>2  </a:t>
            </a:r>
            <a:r>
              <a:rPr lang="zh-CN" altLang="en-US" sz="2400" b="1" dirty="0">
                <a:latin typeface="华文仿宋" pitchFamily="2" charset="-122"/>
                <a:ea typeface="华文仿宋" pitchFamily="2" charset="-122"/>
              </a:rPr>
              <a:t>小时</a:t>
            </a:r>
            <a:r>
              <a:rPr lang="en-US" altLang="zh-CN" sz="2400" b="1" dirty="0">
                <a:latin typeface="华文仿宋" pitchFamily="2" charset="-122"/>
                <a:ea typeface="华文仿宋" pitchFamily="2" charset="-122"/>
              </a:rPr>
              <a:t>45</a:t>
            </a:r>
            <a:r>
              <a:rPr lang="zh-CN" altLang="en-US" sz="2400" b="1" dirty="0">
                <a:latin typeface="华文仿宋" pitchFamily="2" charset="-122"/>
                <a:ea typeface="华文仿宋" pitchFamily="2" charset="-122"/>
              </a:rPr>
              <a:t>分钟。</a:t>
            </a:r>
            <a:r>
              <a:rPr lang="zh-CN" altLang="en-US" sz="2400" b="1" dirty="0"/>
              <a:t>主要原因是软件发生被零除的错误造成数据溢出，波及到整个网络系统，导致动力系统失灵所致。</a:t>
            </a:r>
            <a:endParaRPr lang="zh-CN" altLang="en-US" sz="2400" b="1" dirty="0">
              <a:latin typeface="华文仿宋" pitchFamily="2" charset="-122"/>
              <a:ea typeface="华文仿宋" pitchFamily="2" charset="-122"/>
            </a:endParaRPr>
          </a:p>
        </p:txBody>
      </p:sp>
      <p:sp>
        <p:nvSpPr>
          <p:cNvPr id="10245" name="Rectangle 6"/>
          <p:cNvSpPr>
            <a:spLocks noChangeArrowheads="1"/>
          </p:cNvSpPr>
          <p:nvPr/>
        </p:nvSpPr>
        <p:spPr bwMode="auto">
          <a:xfrm>
            <a:off x="3544888" y="3994151"/>
            <a:ext cx="48450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a:spcBef>
                <a:spcPct val="50000"/>
              </a:spcBef>
            </a:pPr>
            <a:r>
              <a:rPr lang="zh-CN" altLang="en-US" sz="2000" b="1">
                <a:latin typeface="华文仿宋" pitchFamily="2" charset="-122"/>
                <a:ea typeface="华文仿宋" pitchFamily="2" charset="-122"/>
              </a:rPr>
              <a:t>案例五：美国</a:t>
            </a:r>
            <a:r>
              <a:rPr lang="en-US" altLang="zh-CN" sz="2000" b="1">
                <a:latin typeface="华文仿宋" pitchFamily="2" charset="-122"/>
                <a:ea typeface="华文仿宋" pitchFamily="2" charset="-122"/>
              </a:rPr>
              <a:t>CG48</a:t>
            </a:r>
            <a:r>
              <a:rPr lang="zh-CN" altLang="en-US" sz="2000" b="1">
                <a:latin typeface="华文仿宋" pitchFamily="2" charset="-122"/>
                <a:ea typeface="华文仿宋" pitchFamily="2" charset="-122"/>
              </a:rPr>
              <a:t>号巡洋舰动力系统故障</a:t>
            </a:r>
          </a:p>
        </p:txBody>
      </p:sp>
    </p:spTree>
    <p:extLst>
      <p:ext uri="{BB962C8B-B14F-4D97-AF65-F5344CB8AC3E}">
        <p14:creationId xmlns:p14="http://schemas.microsoft.com/office/powerpoint/2010/main" val="845376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3"/>
          <p:cNvSpPr txBox="1">
            <a:spLocks noChangeArrowheads="1"/>
          </p:cNvSpPr>
          <p:nvPr/>
        </p:nvSpPr>
        <p:spPr bwMode="auto">
          <a:xfrm>
            <a:off x="1774825" y="333376"/>
            <a:ext cx="8713788" cy="584775"/>
          </a:xfrm>
          <a:prstGeom prst="rect">
            <a:avLst/>
          </a:prstGeom>
          <a:solidFill>
            <a:schemeClr val="accent1"/>
          </a:solidFill>
          <a:extLst>
            <a:ext uri="{91240B29-F687-4F45-9708-019B960494DF}">
              <a14:hiddenLine xmlns:a14="http://schemas.microsoft.com/office/drawing/2010/main" w="9525">
                <a:solidFill>
                  <a:schemeClr val="tx1"/>
                </a:solidFill>
                <a:miter lim="800000"/>
                <a:headEnd/>
                <a:tailEnd/>
              </a14:hiddenLine>
            </a:ext>
          </a:extLst>
        </p:spPr>
        <p:txBody>
          <a:bodyPr vert="horz" lIns="91440" tIns="45720" rIns="91440" bIns="45720" rtlCol="0" anchor="ctr">
            <a:noAutofit/>
          </a:bodyPr>
          <a:lstStyle>
            <a:defPPr>
              <a:defRPr lang="zh-CN"/>
            </a:defPPr>
            <a:lvl1pPr algn="ctr">
              <a:spcBef>
                <a:spcPct val="0"/>
              </a:spcBef>
              <a:buNone/>
              <a:defRPr sz="3200" b="1">
                <a:solidFill>
                  <a:schemeClr val="bg1"/>
                </a:solidFill>
                <a:latin typeface="华文细黑" panose="02010600040101010101" pitchFamily="2" charset="-122"/>
                <a:ea typeface="华文细黑" panose="02010600040101010101" pitchFamily="2" charset="-122"/>
                <a:cs typeface="+mj-cs"/>
              </a:defRPr>
            </a:lvl1pPr>
          </a:lstStyle>
          <a:p>
            <a:r>
              <a:rPr lang="en-US" altLang="zh-CN"/>
              <a:t>1.1 </a:t>
            </a:r>
            <a:r>
              <a:rPr lang="zh-CN" altLang="en-US"/>
              <a:t>实例分析：</a:t>
            </a:r>
            <a:r>
              <a:rPr lang="en-US" altLang="zh-CN"/>
              <a:t>IBM360 OS</a:t>
            </a:r>
            <a:r>
              <a:rPr lang="zh-CN" altLang="en-US"/>
              <a:t>开发失败</a:t>
            </a:r>
          </a:p>
        </p:txBody>
      </p:sp>
      <p:sp>
        <p:nvSpPr>
          <p:cNvPr id="11267" name="Rectangle 4"/>
          <p:cNvSpPr>
            <a:spLocks noChangeArrowheads="1"/>
          </p:cNvSpPr>
          <p:nvPr/>
        </p:nvSpPr>
        <p:spPr bwMode="auto">
          <a:xfrm>
            <a:off x="2063751" y="1916113"/>
            <a:ext cx="4176713" cy="304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2400" b="1">
                <a:latin typeface="Times New Roman" pitchFamily="18" charset="0"/>
                <a:ea typeface="华文楷体" pitchFamily="2" charset="-122"/>
                <a:cs typeface="Times New Roman" pitchFamily="18" charset="0"/>
              </a:rPr>
              <a:t>     IBM360</a:t>
            </a:r>
            <a:r>
              <a:rPr lang="zh-CN" altLang="en-US" sz="2400" b="1">
                <a:latin typeface="Times New Roman" pitchFamily="18" charset="0"/>
                <a:ea typeface="华文楷体" pitchFamily="2" charset="-122"/>
                <a:cs typeface="Times New Roman" pitchFamily="18" charset="0"/>
              </a:rPr>
              <a:t>系列计算机操作系统的开发花费了大约 </a:t>
            </a:r>
            <a:r>
              <a:rPr lang="en-US" altLang="zh-CN" sz="2400" b="1">
                <a:latin typeface="Times New Roman" pitchFamily="18" charset="0"/>
                <a:ea typeface="华文楷体" pitchFamily="2" charset="-122"/>
                <a:cs typeface="Times New Roman" pitchFamily="18" charset="0"/>
              </a:rPr>
              <a:t>5 000</a:t>
            </a:r>
            <a:r>
              <a:rPr lang="zh-CN" altLang="en-US" sz="2400" b="1">
                <a:latin typeface="Times New Roman" pitchFamily="18" charset="0"/>
                <a:ea typeface="华文楷体" pitchFamily="2" charset="-122"/>
                <a:cs typeface="Times New Roman" pitchFamily="18" charset="0"/>
              </a:rPr>
              <a:t>人</a:t>
            </a:r>
            <a:r>
              <a:rPr lang="en-US" altLang="zh-CN" sz="2400" b="1">
                <a:latin typeface="Times New Roman" pitchFamily="18" charset="0"/>
                <a:ea typeface="华文楷体" pitchFamily="2" charset="-122"/>
                <a:cs typeface="Times New Roman" pitchFamily="18" charset="0"/>
              </a:rPr>
              <a:t>/</a:t>
            </a:r>
            <a:r>
              <a:rPr lang="zh-CN" altLang="en-US" sz="2400" b="1">
                <a:latin typeface="Times New Roman" pitchFamily="18" charset="0"/>
                <a:ea typeface="华文楷体" pitchFamily="2" charset="-122"/>
                <a:cs typeface="Times New Roman" pitchFamily="18" charset="0"/>
              </a:rPr>
              <a:t>年的人力投入，最多时，</a:t>
            </a:r>
            <a:r>
              <a:rPr lang="en-US" altLang="zh-CN" sz="2400" b="1">
                <a:latin typeface="Times New Roman" pitchFamily="18" charset="0"/>
                <a:ea typeface="华文楷体" pitchFamily="2" charset="-122"/>
                <a:cs typeface="Times New Roman" pitchFamily="18" charset="0"/>
              </a:rPr>
              <a:t>1000</a:t>
            </a:r>
            <a:r>
              <a:rPr lang="zh-CN" altLang="en-US" sz="2400" b="1">
                <a:latin typeface="Times New Roman" pitchFamily="18" charset="0"/>
                <a:ea typeface="华文楷体" pitchFamily="2" charset="-122"/>
                <a:cs typeface="Times New Roman" pitchFamily="18" charset="0"/>
              </a:rPr>
              <a:t>多人同时投入开发工作，写出了近 </a:t>
            </a:r>
            <a:r>
              <a:rPr lang="en-US" altLang="zh-CN" sz="2400" b="1">
                <a:latin typeface="Times New Roman" pitchFamily="18" charset="0"/>
                <a:ea typeface="华文楷体" pitchFamily="2" charset="-122"/>
                <a:cs typeface="Times New Roman" pitchFamily="18" charset="0"/>
              </a:rPr>
              <a:t>100 </a:t>
            </a:r>
            <a:r>
              <a:rPr lang="zh-CN" altLang="en-US" sz="2400" b="1">
                <a:latin typeface="Times New Roman" pitchFamily="18" charset="0"/>
                <a:ea typeface="华文楷体" pitchFamily="2" charset="-122"/>
                <a:cs typeface="Times New Roman" pitchFamily="18" charset="0"/>
              </a:rPr>
              <a:t>万行的源程序。尽管投入了如此多的人力物力，其结果却是进度一拖再拖，最终只得放弃。</a:t>
            </a:r>
          </a:p>
        </p:txBody>
      </p:sp>
      <p:pic>
        <p:nvPicPr>
          <p:cNvPr id="11268" name="Picture 7" descr="06493638f515f23ab8998fe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0826" y="1989138"/>
            <a:ext cx="3692525" cy="381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9" name="Rectangle 6"/>
          <p:cNvSpPr>
            <a:spLocks noChangeArrowheads="1"/>
          </p:cNvSpPr>
          <p:nvPr/>
        </p:nvSpPr>
        <p:spPr bwMode="auto">
          <a:xfrm>
            <a:off x="6421439" y="6021388"/>
            <a:ext cx="4211637"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2400">
                <a:latin typeface="黑体" pitchFamily="49" charset="-122"/>
                <a:ea typeface="黑体" pitchFamily="49" charset="-122"/>
              </a:rPr>
              <a:t>案例六：</a:t>
            </a:r>
            <a:r>
              <a:rPr lang="en-US" altLang="zh-CN" sz="2400">
                <a:latin typeface="黑体" pitchFamily="49" charset="-122"/>
                <a:ea typeface="黑体" pitchFamily="49" charset="-122"/>
              </a:rPr>
              <a:t>IBM360</a:t>
            </a:r>
            <a:r>
              <a:rPr lang="zh-CN" altLang="en-US" sz="2400">
                <a:latin typeface="黑体" pitchFamily="49" charset="-122"/>
                <a:ea typeface="黑体" pitchFamily="49" charset="-122"/>
              </a:rPr>
              <a:t>操作系统失败</a:t>
            </a:r>
          </a:p>
        </p:txBody>
      </p:sp>
    </p:spTree>
    <p:extLst>
      <p:ext uri="{BB962C8B-B14F-4D97-AF65-F5344CB8AC3E}">
        <p14:creationId xmlns:p14="http://schemas.microsoft.com/office/powerpoint/2010/main" val="300561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3"/>
          <p:cNvSpPr txBox="1">
            <a:spLocks noChangeArrowheads="1"/>
          </p:cNvSpPr>
          <p:nvPr/>
        </p:nvSpPr>
        <p:spPr bwMode="auto">
          <a:xfrm>
            <a:off x="1917700" y="423864"/>
            <a:ext cx="8642350" cy="584775"/>
          </a:xfrm>
          <a:prstGeom prst="rect">
            <a:avLst/>
          </a:prstGeom>
          <a:solidFill>
            <a:schemeClr val="accent1"/>
          </a:solidFill>
          <a:extLst>
            <a:ext uri="{91240B29-F687-4F45-9708-019B960494DF}">
              <a14:hiddenLine xmlns:a14="http://schemas.microsoft.com/office/drawing/2010/main" w="9525">
                <a:solidFill>
                  <a:schemeClr val="tx1"/>
                </a:solidFill>
                <a:miter lim="800000"/>
                <a:headEnd/>
                <a:tailEnd/>
              </a14:hiddenLine>
            </a:ext>
          </a:extLst>
        </p:spPr>
        <p:txBody>
          <a:bodyPr vert="horz" lIns="91440" tIns="45720" rIns="91440" bIns="45720" rtlCol="0" anchor="ctr">
            <a:noAutofit/>
          </a:bodyPr>
          <a:lstStyle>
            <a:defPPr>
              <a:defRPr lang="zh-CN"/>
            </a:defPPr>
            <a:lvl1pPr algn="ctr">
              <a:spcBef>
                <a:spcPct val="0"/>
              </a:spcBef>
              <a:buNone/>
              <a:defRPr sz="3200" b="1">
                <a:solidFill>
                  <a:schemeClr val="bg1"/>
                </a:solidFill>
                <a:latin typeface="华文细黑" panose="02010600040101010101" pitchFamily="2" charset="-122"/>
                <a:ea typeface="华文细黑" panose="02010600040101010101" pitchFamily="2" charset="-122"/>
                <a:cs typeface="+mj-cs"/>
              </a:defRPr>
            </a:lvl1pPr>
          </a:lstStyle>
          <a:p>
            <a:r>
              <a:rPr lang="en-US" altLang="zh-CN" dirty="0"/>
              <a:t>1.2 </a:t>
            </a:r>
            <a:r>
              <a:rPr lang="zh-CN" altLang="en-US" dirty="0"/>
              <a:t>软件现状：软件质量</a:t>
            </a:r>
          </a:p>
        </p:txBody>
      </p:sp>
      <p:graphicFrame>
        <p:nvGraphicFramePr>
          <p:cNvPr id="12291" name="Object 4">
            <a:hlinkClick r:id="" action="ppaction://ole?verb=0"/>
          </p:cNvPr>
          <p:cNvGraphicFramePr>
            <a:graphicFrameLocks noGrp="1"/>
          </p:cNvGraphicFramePr>
          <p:nvPr>
            <p:ph sz="half" idx="2"/>
          </p:nvPr>
        </p:nvGraphicFramePr>
        <p:xfrm>
          <a:off x="2855914" y="1628775"/>
          <a:ext cx="6480175" cy="3600450"/>
        </p:xfrm>
        <a:graphic>
          <a:graphicData uri="http://schemas.openxmlformats.org/presentationml/2006/ole">
            <mc:AlternateContent xmlns:mc="http://schemas.openxmlformats.org/markup-compatibility/2006">
              <mc:Choice xmlns:v="urn:schemas-microsoft-com:vml" Requires="v">
                <p:oleObj name="剪辑" r:id="rId2" imgW="7283450" imgH="3895725" progId="MS_ClipArt_Gallery.2">
                  <p:embed/>
                </p:oleObj>
              </mc:Choice>
              <mc:Fallback>
                <p:oleObj name="剪辑" r:id="rId2" imgW="7283450" imgH="3895725" progId="MS_ClipArt_Gallery.2">
                  <p:embed/>
                  <p:pic>
                    <p:nvPicPr>
                      <p:cNvPr id="12291" name="Object 4">
                        <a:hlinkClick r:id="" action="ppaction://ole?verb=0"/>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5914" y="1628775"/>
                        <a:ext cx="6480175" cy="360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292" name="Rectangle 5"/>
          <p:cNvSpPr>
            <a:spLocks noChangeArrowheads="1"/>
          </p:cNvSpPr>
          <p:nvPr/>
        </p:nvSpPr>
        <p:spPr bwMode="auto">
          <a:xfrm>
            <a:off x="3251200" y="5686426"/>
            <a:ext cx="544353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2400">
                <a:latin typeface="黑体" pitchFamily="49" charset="-122"/>
                <a:ea typeface="黑体" pitchFamily="49" charset="-122"/>
              </a:rPr>
              <a:t>软件质量问题越来越突出：令人担忧！</a:t>
            </a:r>
          </a:p>
        </p:txBody>
      </p:sp>
    </p:spTree>
    <p:extLst>
      <p:ext uri="{BB962C8B-B14F-4D97-AF65-F5344CB8AC3E}">
        <p14:creationId xmlns:p14="http://schemas.microsoft.com/office/powerpoint/2010/main" val="794140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3"/>
          <p:cNvSpPr txBox="1">
            <a:spLocks noChangeArrowheads="1"/>
          </p:cNvSpPr>
          <p:nvPr/>
        </p:nvSpPr>
        <p:spPr bwMode="auto">
          <a:xfrm>
            <a:off x="1917700" y="423864"/>
            <a:ext cx="8642350" cy="584775"/>
          </a:xfrm>
          <a:prstGeom prst="rect">
            <a:avLst/>
          </a:prstGeom>
          <a:solidFill>
            <a:schemeClr val="accent1"/>
          </a:solidFill>
          <a:extLst>
            <a:ext uri="{91240B29-F687-4F45-9708-019B960494DF}">
              <a14:hiddenLine xmlns:a14="http://schemas.microsoft.com/office/drawing/2010/main" w="9525">
                <a:solidFill>
                  <a:schemeClr val="tx1"/>
                </a:solidFill>
                <a:miter lim="800000"/>
                <a:headEnd/>
                <a:tailEnd/>
              </a14:hiddenLine>
            </a:ext>
          </a:extLst>
        </p:spPr>
        <p:txBody>
          <a:bodyPr vert="horz" lIns="91440" tIns="45720" rIns="91440" bIns="45720" rtlCol="0" anchor="ctr">
            <a:noAutofit/>
          </a:bodyPr>
          <a:lstStyle>
            <a:defPPr>
              <a:defRPr lang="zh-CN"/>
            </a:defPPr>
            <a:lvl1pPr algn="ctr">
              <a:spcBef>
                <a:spcPct val="0"/>
              </a:spcBef>
              <a:buNone/>
              <a:defRPr sz="3200" b="1">
                <a:solidFill>
                  <a:schemeClr val="bg1"/>
                </a:solidFill>
                <a:latin typeface="华文细黑" panose="02010600040101010101" pitchFamily="2" charset="-122"/>
                <a:ea typeface="华文细黑" panose="02010600040101010101" pitchFamily="2" charset="-122"/>
                <a:cs typeface="+mj-cs"/>
              </a:defRPr>
            </a:lvl1pPr>
          </a:lstStyle>
          <a:p>
            <a:r>
              <a:rPr lang="en-US" altLang="zh-CN" dirty="0"/>
              <a:t>1.2 </a:t>
            </a:r>
            <a:r>
              <a:rPr lang="zh-CN" altLang="en-US" dirty="0"/>
              <a:t>软件现状：软件可靠性</a:t>
            </a:r>
          </a:p>
        </p:txBody>
      </p:sp>
      <p:graphicFrame>
        <p:nvGraphicFramePr>
          <p:cNvPr id="13315" name="Object 4"/>
          <p:cNvGraphicFramePr>
            <a:graphicFrameLocks noGrp="1" noChangeAspect="1"/>
          </p:cNvGraphicFramePr>
          <p:nvPr>
            <p:ph sz="half" idx="2"/>
          </p:nvPr>
        </p:nvGraphicFramePr>
        <p:xfrm>
          <a:off x="3263900" y="1628776"/>
          <a:ext cx="5880100" cy="3922713"/>
        </p:xfrm>
        <a:graphic>
          <a:graphicData uri="http://schemas.openxmlformats.org/presentationml/2006/ole">
            <mc:AlternateContent xmlns:mc="http://schemas.openxmlformats.org/markup-compatibility/2006">
              <mc:Choice xmlns:v="urn:schemas-microsoft-com:vml" Requires="v">
                <p:oleObj name="图表" r:id="rId2" imgW="7619823" imgH="5084111" progId="MSGraph.Chart.8">
                  <p:embed followColorScheme="full"/>
                </p:oleObj>
              </mc:Choice>
              <mc:Fallback>
                <p:oleObj name="图表" r:id="rId2" imgW="7619823" imgH="5084111" progId="MSGraph.Chart.8">
                  <p:embed followColorScheme="full"/>
                  <p:pic>
                    <p:nvPicPr>
                      <p:cNvPr id="13315" name="Object 4"/>
                      <p:cNvPicPr>
                        <a:picLocks noChangeAspect="1" noChangeArrowheads="1"/>
                      </p:cNvPicPr>
                      <p:nvPr/>
                    </p:nvPicPr>
                    <p:blipFill>
                      <a:blip r:embed="rId3"/>
                      <a:srcRect/>
                      <a:stretch>
                        <a:fillRect/>
                      </a:stretch>
                    </p:blipFill>
                    <p:spPr bwMode="auto">
                      <a:xfrm>
                        <a:off x="3263900" y="1628776"/>
                        <a:ext cx="5880100" cy="3922713"/>
                      </a:xfrm>
                      <a:prstGeom prst="rect">
                        <a:avLst/>
                      </a:prstGeom>
                      <a:noFill/>
                      <a:ln>
                        <a:noFill/>
                      </a:ln>
                      <a:effectLst/>
                    </p:spPr>
                  </p:pic>
                </p:oleObj>
              </mc:Fallback>
            </mc:AlternateContent>
          </a:graphicData>
        </a:graphic>
      </p:graphicFrame>
      <p:sp>
        <p:nvSpPr>
          <p:cNvPr id="13316" name="Rectangle 5"/>
          <p:cNvSpPr>
            <a:spLocks noChangeArrowheads="1"/>
          </p:cNvSpPr>
          <p:nvPr/>
        </p:nvSpPr>
        <p:spPr bwMode="auto">
          <a:xfrm>
            <a:off x="2336801" y="5686426"/>
            <a:ext cx="7300913"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2400">
                <a:latin typeface="黑体" pitchFamily="49" charset="-122"/>
                <a:ea typeface="黑体" pitchFamily="49" charset="-122"/>
              </a:rPr>
              <a:t>软件可靠性问题占装备可靠性问题的比例越来越高！</a:t>
            </a:r>
          </a:p>
        </p:txBody>
      </p:sp>
    </p:spTree>
    <p:extLst>
      <p:ext uri="{BB962C8B-B14F-4D97-AF65-F5344CB8AC3E}">
        <p14:creationId xmlns:p14="http://schemas.microsoft.com/office/powerpoint/2010/main" val="210585259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2867</Words>
  <Application>Microsoft Office PowerPoint</Application>
  <PresentationFormat>宽屏</PresentationFormat>
  <Paragraphs>146</Paragraphs>
  <Slides>30</Slides>
  <Notes>2</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4</vt:i4>
      </vt:variant>
      <vt:variant>
        <vt:lpstr>幻灯片标题</vt:lpstr>
      </vt:variant>
      <vt:variant>
        <vt:i4>30</vt:i4>
      </vt:variant>
    </vt:vector>
  </HeadingPairs>
  <TitlesOfParts>
    <vt:vector size="43" baseType="lpstr">
      <vt:lpstr>等线</vt:lpstr>
      <vt:lpstr>等线 Light</vt:lpstr>
      <vt:lpstr>黑体</vt:lpstr>
      <vt:lpstr>华文仿宋</vt:lpstr>
      <vt:lpstr>华文细黑</vt:lpstr>
      <vt:lpstr>Arial</vt:lpstr>
      <vt:lpstr>Times New Roman</vt:lpstr>
      <vt:lpstr>Wingdings</vt:lpstr>
      <vt:lpstr>Office 主题​​</vt:lpstr>
      <vt:lpstr>剪辑</vt:lpstr>
      <vt:lpstr>图表</vt:lpstr>
      <vt:lpstr>Visio</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 咫星</dc:creator>
  <cp:lastModifiedBy>张 咫星</cp:lastModifiedBy>
  <cp:revision>3</cp:revision>
  <dcterms:created xsi:type="dcterms:W3CDTF">2021-09-15T10:07:53Z</dcterms:created>
  <dcterms:modified xsi:type="dcterms:W3CDTF">2021-09-15T10:15:26Z</dcterms:modified>
</cp:coreProperties>
</file>