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838" r:id="rId2"/>
    <p:sldId id="749" r:id="rId3"/>
    <p:sldId id="868" r:id="rId4"/>
    <p:sldId id="750" r:id="rId5"/>
    <p:sldId id="752" r:id="rId6"/>
    <p:sldId id="865" r:id="rId7"/>
    <p:sldId id="866" r:id="rId8"/>
    <p:sldId id="753" r:id="rId9"/>
    <p:sldId id="754" r:id="rId10"/>
    <p:sldId id="755" r:id="rId11"/>
    <p:sldId id="756" r:id="rId12"/>
    <p:sldId id="757" r:id="rId13"/>
    <p:sldId id="758" r:id="rId14"/>
    <p:sldId id="759" r:id="rId15"/>
    <p:sldId id="760" r:id="rId16"/>
    <p:sldId id="761" r:id="rId17"/>
    <p:sldId id="762" r:id="rId18"/>
    <p:sldId id="763" r:id="rId19"/>
    <p:sldId id="867" r:id="rId20"/>
    <p:sldId id="869" r:id="rId21"/>
    <p:sldId id="764" r:id="rId22"/>
    <p:sldId id="765" r:id="rId23"/>
    <p:sldId id="768" r:id="rId24"/>
    <p:sldId id="770" r:id="rId25"/>
    <p:sldId id="771" r:id="rId26"/>
    <p:sldId id="773" r:id="rId27"/>
    <p:sldId id="774" r:id="rId28"/>
    <p:sldId id="775" r:id="rId29"/>
    <p:sldId id="776" r:id="rId30"/>
    <p:sldId id="777" r:id="rId31"/>
    <p:sldId id="778" r:id="rId32"/>
    <p:sldId id="779" r:id="rId33"/>
    <p:sldId id="780" r:id="rId34"/>
    <p:sldId id="781" r:id="rId35"/>
    <p:sldId id="782" r:id="rId36"/>
    <p:sldId id="783" r:id="rId37"/>
    <p:sldId id="784" r:id="rId38"/>
    <p:sldId id="785" r:id="rId39"/>
    <p:sldId id="786" r:id="rId40"/>
    <p:sldId id="787" r:id="rId41"/>
    <p:sldId id="788" r:id="rId42"/>
    <p:sldId id="789" r:id="rId43"/>
    <p:sldId id="790" r:id="rId44"/>
    <p:sldId id="791" r:id="rId45"/>
    <p:sldId id="792" r:id="rId46"/>
    <p:sldId id="793" r:id="rId47"/>
    <p:sldId id="794" r:id="rId48"/>
    <p:sldId id="795" r:id="rId49"/>
    <p:sldId id="796" r:id="rId50"/>
    <p:sldId id="797" r:id="rId51"/>
    <p:sldId id="798" r:id="rId52"/>
    <p:sldId id="799" r:id="rId53"/>
    <p:sldId id="800" r:id="rId54"/>
    <p:sldId id="801" r:id="rId55"/>
    <p:sldId id="802" r:id="rId56"/>
    <p:sldId id="803" r:id="rId57"/>
    <p:sldId id="804" r:id="rId58"/>
    <p:sldId id="805" r:id="rId59"/>
    <p:sldId id="806" r:id="rId60"/>
    <p:sldId id="807" r:id="rId61"/>
    <p:sldId id="808" r:id="rId62"/>
    <p:sldId id="809" r:id="rId63"/>
    <p:sldId id="810" r:id="rId64"/>
    <p:sldId id="811" r:id="rId65"/>
    <p:sldId id="812" r:id="rId66"/>
    <p:sldId id="813" r:id="rId67"/>
    <p:sldId id="814" r:id="rId68"/>
    <p:sldId id="815" r:id="rId69"/>
    <p:sldId id="816" r:id="rId70"/>
    <p:sldId id="817" r:id="rId71"/>
    <p:sldId id="818" r:id="rId72"/>
    <p:sldId id="819" r:id="rId73"/>
    <p:sldId id="820" r:id="rId74"/>
    <p:sldId id="821" r:id="rId75"/>
    <p:sldId id="822" r:id="rId76"/>
    <p:sldId id="823" r:id="rId77"/>
    <p:sldId id="824" r:id="rId78"/>
    <p:sldId id="825" r:id="rId79"/>
    <p:sldId id="826" r:id="rId80"/>
    <p:sldId id="827" r:id="rId81"/>
    <p:sldId id="828" r:id="rId82"/>
    <p:sldId id="829" r:id="rId83"/>
    <p:sldId id="830" r:id="rId84"/>
    <p:sldId id="831" r:id="rId85"/>
    <p:sldId id="832" r:id="rId86"/>
    <p:sldId id="833" r:id="rId87"/>
    <p:sldId id="834" r:id="rId88"/>
    <p:sldId id="835" r:id="rId89"/>
    <p:sldId id="836" r:id="rId90"/>
    <p:sldId id="837"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二章 基础理论 特征量、概率分布" id="{7C58CE6A-80FD-4C4E-8D01-BA20E9E20277}">
          <p14:sldIdLst>
            <p14:sldId id="838"/>
            <p14:sldId id="749"/>
            <p14:sldId id="868"/>
            <p14:sldId id="750"/>
            <p14:sldId id="752"/>
            <p14:sldId id="865"/>
            <p14:sldId id="866"/>
            <p14:sldId id="753"/>
            <p14:sldId id="754"/>
            <p14:sldId id="755"/>
            <p14:sldId id="756"/>
            <p14:sldId id="757"/>
            <p14:sldId id="758"/>
            <p14:sldId id="759"/>
            <p14:sldId id="760"/>
            <p14:sldId id="761"/>
            <p14:sldId id="762"/>
            <p14:sldId id="763"/>
            <p14:sldId id="867"/>
            <p14:sldId id="869"/>
            <p14:sldId id="764"/>
            <p14:sldId id="765"/>
            <p14:sldId id="768"/>
            <p14:sldId id="770"/>
            <p14:sldId id="771"/>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Lst>
        </p14:section>
        <p14:section name="默认节" id="{48F7E94D-1D91-4CEF-BB01-2C9C5235B5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084DA-DD9B-4824-9D47-0CCF90B5CE40}"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74841-D090-4F16-893D-5B84669C712C}" type="slidenum">
              <a:rPr lang="zh-CN" altLang="en-US" smtClean="0"/>
              <a:t>‹#›</a:t>
            </a:fld>
            <a:endParaRPr lang="zh-CN" altLang="en-US"/>
          </a:p>
        </p:txBody>
      </p:sp>
    </p:spTree>
    <p:extLst>
      <p:ext uri="{BB962C8B-B14F-4D97-AF65-F5344CB8AC3E}">
        <p14:creationId xmlns:p14="http://schemas.microsoft.com/office/powerpoint/2010/main" val="2035340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DC53B9-AEB2-45F6-9BD2-362CAF63EA99}" type="slidenum">
              <a:rPr lang="zh-CN" altLang="en-US" smtClean="0"/>
              <a:t>6</a:t>
            </a:fld>
            <a:endParaRPr lang="zh-CN" altLang="en-US"/>
          </a:p>
        </p:txBody>
      </p:sp>
    </p:spTree>
    <p:extLst>
      <p:ext uri="{BB962C8B-B14F-4D97-AF65-F5344CB8AC3E}">
        <p14:creationId xmlns:p14="http://schemas.microsoft.com/office/powerpoint/2010/main" val="210126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DC53B9-AEB2-45F6-9BD2-362CAF63EA99}" type="slidenum">
              <a:rPr lang="zh-CN" altLang="en-US" smtClean="0"/>
              <a:t>21</a:t>
            </a:fld>
            <a:endParaRPr lang="zh-CN" altLang="en-US"/>
          </a:p>
        </p:txBody>
      </p:sp>
    </p:spTree>
    <p:extLst>
      <p:ext uri="{BB962C8B-B14F-4D97-AF65-F5344CB8AC3E}">
        <p14:creationId xmlns:p14="http://schemas.microsoft.com/office/powerpoint/2010/main" val="313363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ACF7-BF20-4CF0-939A-3854AE1796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E3D1F8-0173-409E-80E0-DA718D6CE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6A61A9B-928A-4CFB-BA64-35396649C351}"/>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2A69D1BC-C1AC-4FA3-A730-878AEEEB29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E6F559-12CB-43A1-A4C7-CBED5E1FCBB2}"/>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383332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5789E-F0A2-4A76-B9C6-770E76E37D2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5AB9E3-D56E-4D91-819A-AD9D6D1865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0F3A31-5068-4CA9-A9E8-4702E6CE6D41}"/>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1BCAF04F-1170-496A-8D46-9E2B3FAF03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BBAF97-70F6-4CE1-B4D7-2F61E07B022D}"/>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169853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C5A4B0-670E-48FE-A770-D83D533A4D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051204-3462-4175-9DDB-D81B35947A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DF802B-9666-41E7-8679-416E6C7093A4}"/>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8F0E20E7-DF44-4DA9-B72A-0365182854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F0C933-8EE2-4A79-94F6-6B9357E5C719}"/>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870586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5C0799E-6196-4848-8A15-78E82EAFCFE8}" type="slidenum">
              <a:rPr lang="en-US" altLang="zh-CN"/>
              <a:pPr>
                <a:defRPr/>
              </a:pPr>
              <a:t>‹#›</a:t>
            </a:fld>
            <a:endParaRPr lang="en-US" altLang="zh-CN"/>
          </a:p>
        </p:txBody>
      </p:sp>
    </p:spTree>
    <p:extLst>
      <p:ext uri="{BB962C8B-B14F-4D97-AF65-F5344CB8AC3E}">
        <p14:creationId xmlns:p14="http://schemas.microsoft.com/office/powerpoint/2010/main" val="180262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B2347-BFAD-4750-AE2F-975033C67A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83A3B0-BD9D-497C-8561-4C4314FAE8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A1F9D9-C171-47B9-96EA-3F7846DC2E78}"/>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C2146BF1-8920-4129-8282-32982962A6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0D3365-B090-4E66-AE4A-7E03E742D0D8}"/>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144481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FA89A-2BB6-4B12-B722-EDBAD7AD8B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3F7AB8-5537-481B-A425-754AD2762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AF0120-9543-474F-89E7-2CE406054EF4}"/>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9135054A-7AB2-49FC-9B94-FB1E345970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F10425-9107-4AE9-8637-62B2D4594364}"/>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330279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FA9B3-70CA-4EA7-962F-B715BF1783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37DD89-B93E-4F30-9307-3051636A29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A40A394-283B-444D-8444-D114B31A1D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B401DA-613A-4CA0-ABC6-A255FD2A5036}"/>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F1B8117B-7E23-4D36-B6A1-2658B64ACE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94FEF7-0CF4-4CFA-AEF3-F832184B6D5B}"/>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381697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0CDB0-78CF-4319-B308-FD745F25D5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A6A6AA-1EF5-4747-B00F-A272DA03D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19A803-2F11-489F-A650-6674D07EEC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68E0AAA-CC69-46ED-A71D-C6E14C19A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E93D65D-31A9-49FE-9A1F-60BB4FD78C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9B847F-4F78-48C3-AE8C-711D2FD9BE95}"/>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8" name="页脚占位符 7">
            <a:extLst>
              <a:ext uri="{FF2B5EF4-FFF2-40B4-BE49-F238E27FC236}">
                <a16:creationId xmlns:a16="http://schemas.microsoft.com/office/drawing/2014/main" id="{45E7CBAF-5641-4FC5-AF9E-BC3DDF966F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0637F7-DCD5-4813-BF4D-4CA6032468E8}"/>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345764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E3FE0-CAB0-4CA9-98D0-B2DFBEC8C6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8C10DF-B53D-4514-839E-BD07370B5715}"/>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4" name="页脚占位符 3">
            <a:extLst>
              <a:ext uri="{FF2B5EF4-FFF2-40B4-BE49-F238E27FC236}">
                <a16:creationId xmlns:a16="http://schemas.microsoft.com/office/drawing/2014/main" id="{0A5DC699-285C-47AC-A91E-1875CE7496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13E6CA-95CA-4B2D-A676-0A6E3DDE166B}"/>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241760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F52876-DB80-415E-99B1-E267EC57CDC1}"/>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3" name="页脚占位符 2">
            <a:extLst>
              <a:ext uri="{FF2B5EF4-FFF2-40B4-BE49-F238E27FC236}">
                <a16:creationId xmlns:a16="http://schemas.microsoft.com/office/drawing/2014/main" id="{3D071BFB-CB72-4854-A345-B6590F58EA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7C367B7-9773-43B5-A66C-B60392960BD2}"/>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375808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56C09-4A38-4E2D-9A19-08AFC538D4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44DF5B-6545-4BD2-936B-565275930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923F58-CE16-49FE-AE28-08626E1A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8B607A-1F73-4F3D-8D55-E13B15CBA537}"/>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18CA0AC3-49BA-4438-84AA-008CEF6DB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E00F64-4EB1-4C8A-B9AB-B4E6CDBF0BA5}"/>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130377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95618-05FA-4EEA-9ABC-DCC74E1E46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D6BA736-D68A-4C0A-869B-CD2BC4A5B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0D1A8D-C12B-400F-90DB-DCFB8D5DC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DA2B3A-8FDC-478E-8483-71C4161CF182}"/>
              </a:ext>
            </a:extLst>
          </p:cNvPr>
          <p:cNvSpPr>
            <a:spLocks noGrp="1"/>
          </p:cNvSpPr>
          <p:nvPr>
            <p:ph type="dt" sz="half" idx="10"/>
          </p:nvPr>
        </p:nvSpPr>
        <p:spPr/>
        <p:txBody>
          <a:bodyPr/>
          <a:lstStyle/>
          <a:p>
            <a:fld id="{B5C1F211-06FF-430A-A031-EF1372AD7344}" type="datetimeFigureOut">
              <a:rPr lang="zh-CN" altLang="en-US" smtClean="0"/>
              <a:t>2021/9/15</a:t>
            </a:fld>
            <a:endParaRPr lang="zh-CN" altLang="en-US"/>
          </a:p>
        </p:txBody>
      </p:sp>
      <p:sp>
        <p:nvSpPr>
          <p:cNvPr id="6" name="页脚占位符 5">
            <a:extLst>
              <a:ext uri="{FF2B5EF4-FFF2-40B4-BE49-F238E27FC236}">
                <a16:creationId xmlns:a16="http://schemas.microsoft.com/office/drawing/2014/main" id="{2F565CAD-2D64-424D-8D02-7806F5C2F5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CA9E31-C41A-42ED-BF0C-E1C539CBBC14}"/>
              </a:ext>
            </a:extLst>
          </p:cNvPr>
          <p:cNvSpPr>
            <a:spLocks noGrp="1"/>
          </p:cNvSpPr>
          <p:nvPr>
            <p:ph type="sldNum" sz="quarter" idx="12"/>
          </p:nvPr>
        </p:nvSpPr>
        <p:spPr/>
        <p:txBody>
          <a:body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24587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CF98B6-4798-4312-964D-4B9DFBEC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8DA05C-1713-458E-9BA4-2986F4EE7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B96B37-AB87-454B-A821-477FBB17C8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1F211-06FF-430A-A031-EF1372AD7344}" type="datetimeFigureOut">
              <a:rPr lang="zh-CN" altLang="en-US" smtClean="0"/>
              <a:t>2021/9/15</a:t>
            </a:fld>
            <a:endParaRPr lang="zh-CN" altLang="en-US"/>
          </a:p>
        </p:txBody>
      </p:sp>
      <p:sp>
        <p:nvSpPr>
          <p:cNvPr id="5" name="页脚占位符 4">
            <a:extLst>
              <a:ext uri="{FF2B5EF4-FFF2-40B4-BE49-F238E27FC236}">
                <a16:creationId xmlns:a16="http://schemas.microsoft.com/office/drawing/2014/main" id="{1AAB4B96-6891-487A-B275-A4B3CD841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FB21F4-B913-4A20-A284-BF96AF189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EDBFE-1F98-4458-8723-E021AC7CBF1A}" type="slidenum">
              <a:rPr lang="zh-CN" altLang="en-US" smtClean="0"/>
              <a:t>‹#›</a:t>
            </a:fld>
            <a:endParaRPr lang="zh-CN" altLang="en-US"/>
          </a:p>
        </p:txBody>
      </p:sp>
    </p:spTree>
    <p:extLst>
      <p:ext uri="{BB962C8B-B14F-4D97-AF65-F5344CB8AC3E}">
        <p14:creationId xmlns:p14="http://schemas.microsoft.com/office/powerpoint/2010/main" val="165126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12.xml"/><Relationship Id="rId5" Type="http://schemas.openxmlformats.org/officeDocument/2006/relationships/slide" Target="slide76.xml"/><Relationship Id="rId4" Type="http://schemas.openxmlformats.org/officeDocument/2006/relationships/slide" Target="slide3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33.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4.bin"/><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2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42.w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7.bin"/><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55.wmf"/><Relationship Id="rId4"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43.bin"/><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5" Type="http://schemas.openxmlformats.org/officeDocument/2006/relationships/image" Target="../media/image64.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68.wmf"/><Relationship Id="rId4" Type="http://schemas.openxmlformats.org/officeDocument/2006/relationships/oleObject" Target="../embeddings/oleObject49.bin"/></Relationships>
</file>

<file path=ppt/slides/_rels/slide4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51.bin"/><Relationship Id="rId1" Type="http://schemas.openxmlformats.org/officeDocument/2006/relationships/slideLayout" Target="../slideLayouts/slideLayout2.xml"/><Relationship Id="rId5" Type="http://schemas.openxmlformats.org/officeDocument/2006/relationships/image" Target="../media/image71.wmf"/><Relationship Id="rId4" Type="http://schemas.openxmlformats.org/officeDocument/2006/relationships/oleObject" Target="../embeddings/oleObject52.bin"/></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55.bin"/><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image" Target="../media/image87.wmf"/><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oleObject" Target="../embeddings/oleObject58.bin"/><Relationship Id="rId5" Type="http://schemas.openxmlformats.org/officeDocument/2006/relationships/image" Target="../media/image86.png"/><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59.bin"/><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oleObject" Target="../embeddings/oleObject60.bin"/><Relationship Id="rId1" Type="http://schemas.openxmlformats.org/officeDocument/2006/relationships/slideLayout" Target="../slideLayouts/slideLayout2.xml"/><Relationship Id="rId5" Type="http://schemas.openxmlformats.org/officeDocument/2006/relationships/image" Target="../media/image91.wmf"/><Relationship Id="rId4" Type="http://schemas.openxmlformats.org/officeDocument/2006/relationships/oleObject" Target="../embeddings/oleObject61.bin"/></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62.bin"/><Relationship Id="rId7" Type="http://schemas.openxmlformats.org/officeDocument/2006/relationships/image" Target="../media/image100.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99.wmf"/><Relationship Id="rId11" Type="http://schemas.openxmlformats.org/officeDocument/2006/relationships/image" Target="../media/image102.wmf"/><Relationship Id="rId5" Type="http://schemas.openxmlformats.org/officeDocument/2006/relationships/oleObject" Target="../embeddings/oleObject63.bin"/><Relationship Id="rId10" Type="http://schemas.openxmlformats.org/officeDocument/2006/relationships/oleObject" Target="../embeddings/oleObject65.bin"/><Relationship Id="rId4" Type="http://schemas.openxmlformats.org/officeDocument/2006/relationships/image" Target="../media/image98.wmf"/><Relationship Id="rId9" Type="http://schemas.openxmlformats.org/officeDocument/2006/relationships/image" Target="../media/image101.wmf"/></Relationships>
</file>

<file path=ppt/slides/_rels/slide6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6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0.wmf"/><Relationship Id="rId5" Type="http://schemas.openxmlformats.org/officeDocument/2006/relationships/oleObject" Target="../embeddings/oleObject67.bin"/><Relationship Id="rId4" Type="http://schemas.openxmlformats.org/officeDocument/2006/relationships/image" Target="../media/image109.wmf"/></Relationships>
</file>

<file path=ppt/slides/_rels/slide64.x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oleObject" Target="../embeddings/oleObject68.bin"/><Relationship Id="rId1" Type="http://schemas.openxmlformats.org/officeDocument/2006/relationships/slideLayout" Target="../slideLayouts/slideLayout2.xml"/><Relationship Id="rId5" Type="http://schemas.openxmlformats.org/officeDocument/2006/relationships/image" Target="../media/image112.wmf"/><Relationship Id="rId4" Type="http://schemas.openxmlformats.org/officeDocument/2006/relationships/oleObject" Target="../embeddings/oleObject69.bin"/></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7.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5" Type="http://schemas.openxmlformats.org/officeDocument/2006/relationships/image" Target="../media/image120.wmf"/><Relationship Id="rId4" Type="http://schemas.openxmlformats.org/officeDocument/2006/relationships/oleObject" Target="../embeddings/oleObject71.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0.wmf"/></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73.bin"/><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wmf"/><Relationship Id="rId4" Type="http://schemas.openxmlformats.org/officeDocument/2006/relationships/oleObject" Target="../embeddings/oleObject74.bin"/></Relationships>
</file>

<file path=ppt/slides/_rels/slide7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8.wmf"/></Relationships>
</file>

<file path=ppt/slides/_rels/slide82.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41.wmf"/><Relationship Id="rId5" Type="http://schemas.openxmlformats.org/officeDocument/2006/relationships/oleObject" Target="../embeddings/oleObject78.bin"/><Relationship Id="rId4" Type="http://schemas.openxmlformats.org/officeDocument/2006/relationships/image" Target="../media/image140.wmf"/></Relationships>
</file>

<file path=ppt/slides/_rels/slide83.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oleObject" Target="../embeddings/oleObject80.bin"/><Relationship Id="rId1" Type="http://schemas.openxmlformats.org/officeDocument/2006/relationships/slideLayout" Target="../slideLayouts/slideLayout2.xml"/><Relationship Id="rId5" Type="http://schemas.openxmlformats.org/officeDocument/2006/relationships/image" Target="../media/image150.wmf"/><Relationship Id="rId4" Type="http://schemas.openxmlformats.org/officeDocument/2006/relationships/oleObject" Target="../embeddings/oleObject81.bin"/></Relationships>
</file>

<file path=ppt/slides/_rels/slide89.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oleObject" Target="../embeddings/oleObject82.bin"/><Relationship Id="rId1" Type="http://schemas.openxmlformats.org/officeDocument/2006/relationships/slideLayout" Target="../slideLayouts/slideLayout2.xml"/><Relationship Id="rId5" Type="http://schemas.openxmlformats.org/officeDocument/2006/relationships/image" Target="../media/image152.wmf"/><Relationship Id="rId4" Type="http://schemas.openxmlformats.org/officeDocument/2006/relationships/oleObject" Target="../embeddings/oleObject83.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8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85C0799E-6196-4848-8A15-78E82EAFCFE8}" type="slidenum">
              <a:rPr lang="en-US" altLang="zh-CN" smtClean="0"/>
              <a:pPr>
                <a:defRPr/>
              </a:pPr>
              <a:t>1</a:t>
            </a:fld>
            <a:endParaRPr lang="en-US" altLang="zh-CN"/>
          </a:p>
        </p:txBody>
      </p:sp>
      <p:sp>
        <p:nvSpPr>
          <p:cNvPr id="4" name="Rectangle 2"/>
          <p:cNvSpPr txBox="1">
            <a:spLocks noChangeArrowheads="1"/>
          </p:cNvSpPr>
          <p:nvPr/>
        </p:nvSpPr>
        <p:spPr bwMode="auto">
          <a:xfrm>
            <a:off x="1524000" y="476673"/>
            <a:ext cx="9144000" cy="754063"/>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zh-CN" altLang="en-US" sz="4000" dirty="0"/>
              <a:t>二、可靠性基础理论</a:t>
            </a:r>
          </a:p>
        </p:txBody>
      </p:sp>
      <p:sp>
        <p:nvSpPr>
          <p:cNvPr id="5" name="Text Box 4"/>
          <p:cNvSpPr txBox="1">
            <a:spLocks noChangeArrowheads="1"/>
          </p:cNvSpPr>
          <p:nvPr/>
        </p:nvSpPr>
        <p:spPr bwMode="auto">
          <a:xfrm>
            <a:off x="3110456" y="1556793"/>
            <a:ext cx="7273925"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600"/>
              </a:spcBef>
              <a:buFont typeface="Wingdings" pitchFamily="2" charset="2"/>
              <a:buChar char="p"/>
            </a:pPr>
            <a:r>
              <a:rPr lang="zh-CN" altLang="en-US" sz="3200" dirty="0">
                <a:latin typeface="黑体" pitchFamily="49" charset="-122"/>
                <a:ea typeface="黑体" pitchFamily="49" charset="-122"/>
              </a:rPr>
              <a:t> </a:t>
            </a:r>
            <a:r>
              <a:rPr lang="zh-CN" altLang="en-US" sz="3200" dirty="0">
                <a:latin typeface="黑体" pitchFamily="49" charset="-122"/>
                <a:ea typeface="黑体" pitchFamily="49" charset="-122"/>
                <a:hlinkClick r:id="rId2" action="ppaction://hlinksldjump"/>
              </a:rPr>
              <a:t>可靠性特征量</a:t>
            </a:r>
            <a:endParaRPr lang="zh-CN" altLang="en-US" sz="3200" dirty="0">
              <a:latin typeface="黑体" pitchFamily="49" charset="-122"/>
              <a:ea typeface="黑体" pitchFamily="49" charset="-122"/>
            </a:endParaRPr>
          </a:p>
          <a:p>
            <a:pPr eaLnBrk="1" hangingPunct="1">
              <a:spcBef>
                <a:spcPts val="600"/>
              </a:spcBef>
              <a:buFont typeface="Wingdings" pitchFamily="2" charset="2"/>
              <a:buChar char="p"/>
            </a:pPr>
            <a:r>
              <a:rPr lang="zh-CN" altLang="en-US" sz="32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zh-CN" altLang="en-US" sz="3200" b="1" dirty="0">
                <a:effectLst>
                  <a:outerShdw blurRad="38100" dist="38100" dir="2700000" algn="tl">
                    <a:srgbClr val="C0C0C0"/>
                  </a:outerShdw>
                </a:effectLst>
                <a:latin typeface="Times New Roman" pitchFamily="18" charset="0"/>
                <a:ea typeface="楷体_GB2312" pitchFamily="49" charset="-122"/>
                <a:cs typeface="Times New Roman" pitchFamily="18" charset="0"/>
                <a:hlinkClick r:id="rId3" action="ppaction://hlinksldjump"/>
              </a:rPr>
              <a:t>维修性特征量</a:t>
            </a:r>
            <a:endParaRPr lang="en-US" altLang="zh-CN" sz="3200" dirty="0">
              <a:latin typeface="黑体" pitchFamily="49" charset="-122"/>
              <a:ea typeface="黑体" pitchFamily="49" charset="-122"/>
            </a:endParaRPr>
          </a:p>
          <a:p>
            <a:pPr eaLnBrk="1" hangingPunct="1">
              <a:spcBef>
                <a:spcPts val="600"/>
              </a:spcBef>
              <a:buFont typeface="Wingdings" pitchFamily="2" charset="2"/>
              <a:buChar char="p"/>
            </a:pPr>
            <a:r>
              <a:rPr lang="zh-CN" altLang="en-US" sz="3200" dirty="0">
                <a:latin typeface="Times New Roman" pitchFamily="18" charset="0"/>
                <a:ea typeface="黑体" pitchFamily="49" charset="-122"/>
                <a:cs typeface="Times New Roman" pitchFamily="18" charset="0"/>
              </a:rPr>
              <a:t>  </a:t>
            </a:r>
            <a:r>
              <a:rPr lang="zh-CN" altLang="en-US" sz="3200" dirty="0">
                <a:latin typeface="Times New Roman" pitchFamily="18" charset="0"/>
                <a:ea typeface="黑体" pitchFamily="49" charset="-122"/>
                <a:cs typeface="Times New Roman" pitchFamily="18" charset="0"/>
                <a:hlinkClick r:id="rId4" action="ppaction://hlinksldjump"/>
              </a:rPr>
              <a:t>可靠性中常见的概率分布</a:t>
            </a:r>
            <a:endParaRPr lang="en-US" altLang="zh-CN" sz="3200" dirty="0">
              <a:latin typeface="黑体" pitchFamily="49" charset="-122"/>
              <a:ea typeface="黑体" pitchFamily="49" charset="-122"/>
            </a:endParaRPr>
          </a:p>
          <a:p>
            <a:pPr eaLnBrk="1" hangingPunct="1">
              <a:spcBef>
                <a:spcPts val="600"/>
              </a:spcBef>
              <a:buFont typeface="Wingdings" pitchFamily="2" charset="2"/>
              <a:buChar char="p"/>
            </a:pPr>
            <a:r>
              <a:rPr lang="zh-CN" altLang="en-US" sz="3200" dirty="0">
                <a:latin typeface="Times New Roman" pitchFamily="18" charset="0"/>
                <a:ea typeface="黑体" pitchFamily="49" charset="-122"/>
                <a:cs typeface="Times New Roman" pitchFamily="18" charset="0"/>
              </a:rPr>
              <a:t>  </a:t>
            </a:r>
            <a:r>
              <a:rPr lang="zh-CN" altLang="en-US" sz="3200" dirty="0">
                <a:latin typeface="Times New Roman" pitchFamily="18" charset="0"/>
                <a:ea typeface="黑体" pitchFamily="49" charset="-122"/>
                <a:cs typeface="Times New Roman" pitchFamily="18" charset="0"/>
                <a:hlinkClick r:id="rId5" action="ppaction://hlinksldjump"/>
              </a:rPr>
              <a:t>随机变量的数字特征</a:t>
            </a:r>
            <a:endParaRPr lang="zh-CN" altLang="en-US" sz="3200"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87057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l="27728" t="64738" r="28432" b="24126"/>
          <a:stretch>
            <a:fillRect/>
          </a:stretch>
        </p:blipFill>
        <p:spPr bwMode="auto">
          <a:xfrm>
            <a:off x="2317719" y="0"/>
            <a:ext cx="6391913" cy="2348880"/>
          </a:xfrm>
          <a:prstGeom prst="rect">
            <a:avLst/>
          </a:prstGeom>
          <a:noFill/>
          <a:extLst>
            <a:ext uri="{909E8E84-426E-40DD-AFC4-6F175D3DCCD1}">
              <a14:hiddenFill xmlns:a14="http://schemas.microsoft.com/office/drawing/2010/main">
                <a:solidFill>
                  <a:srgbClr val="FFFFFF"/>
                </a:solidFill>
              </a14:hiddenFill>
            </a:ext>
          </a:extLst>
        </p:spPr>
      </p:pic>
      <p:sp>
        <p:nvSpPr>
          <p:cNvPr id="11269" name="Text Box 5"/>
          <p:cNvSpPr txBox="1">
            <a:spLocks noChangeArrowheads="1"/>
          </p:cNvSpPr>
          <p:nvPr/>
        </p:nvSpPr>
        <p:spPr bwMode="auto">
          <a:xfrm>
            <a:off x="2317718" y="2348880"/>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cs typeface="Times New Roman" pitchFamily="18" charset="0"/>
              </a:rPr>
              <a:t>假设</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表示</a:t>
            </a:r>
            <a:r>
              <a:rPr lang="en-US" altLang="zh-CN" sz="2800" dirty="0">
                <a:latin typeface="Times New Roman" pitchFamily="18" charset="0"/>
                <a:cs typeface="Times New Roman" pitchFamily="18" charset="0"/>
              </a:rPr>
              <a:t>t</a:t>
            </a:r>
            <a:r>
              <a:rPr lang="zh-CN" altLang="en-US" sz="2800" dirty="0">
                <a:latin typeface="Times New Roman" pitchFamily="18" charset="0"/>
                <a:cs typeface="Times New Roman" pitchFamily="18" charset="0"/>
              </a:rPr>
              <a:t>时刻失效的产品数，△</a:t>
            </a:r>
            <a:r>
              <a:rPr lang="en-US" altLang="zh-CN" sz="2800" i="1"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表示在</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  t+△t)</a:t>
            </a:r>
            <a:r>
              <a:rPr lang="zh-CN" altLang="en-US" sz="2800" dirty="0">
                <a:latin typeface="Times New Roman" pitchFamily="18" charset="0"/>
                <a:cs typeface="Times New Roman" pitchFamily="18" charset="0"/>
              </a:rPr>
              <a:t>时间内失效的产品数。</a:t>
            </a:r>
          </a:p>
        </p:txBody>
      </p:sp>
      <p:pic>
        <p:nvPicPr>
          <p:cNvPr id="11270" name="Picture 6" descr="2"/>
          <p:cNvPicPr>
            <a:picLocks noChangeAspect="1" noChangeArrowheads="1"/>
          </p:cNvPicPr>
          <p:nvPr/>
        </p:nvPicPr>
        <p:blipFill>
          <a:blip r:embed="rId2">
            <a:extLst>
              <a:ext uri="{28A0092B-C50C-407E-A947-70E740481C1C}">
                <a14:useLocalDpi xmlns:a14="http://schemas.microsoft.com/office/drawing/2010/main" val="0"/>
              </a:ext>
            </a:extLst>
          </a:blip>
          <a:srcRect l="4221" t="51358" r="2661" b="39047"/>
          <a:stretch>
            <a:fillRect/>
          </a:stretch>
        </p:blipFill>
        <p:spPr bwMode="auto">
          <a:xfrm>
            <a:off x="1981200" y="4885152"/>
            <a:ext cx="8435280" cy="1640193"/>
          </a:xfrm>
          <a:prstGeom prst="rect">
            <a:avLst/>
          </a:prstGeom>
          <a:noFill/>
          <a:extLst>
            <a:ext uri="{909E8E84-426E-40DD-AFC4-6F175D3DCCD1}">
              <a14:hiddenFill xmlns:a14="http://schemas.microsoft.com/office/drawing/2010/main">
                <a:solidFill>
                  <a:srgbClr val="FFFFFF"/>
                </a:solidFill>
              </a14:hiddenFill>
            </a:ext>
          </a:extLst>
        </p:spPr>
      </p:pic>
      <p:sp>
        <p:nvSpPr>
          <p:cNvPr id="11271" name="Text Box 7"/>
          <p:cNvSpPr txBox="1">
            <a:spLocks noChangeArrowheads="1"/>
          </p:cNvSpPr>
          <p:nvPr/>
        </p:nvSpPr>
        <p:spPr bwMode="auto">
          <a:xfrm>
            <a:off x="2514600" y="34290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ahoma" pitchFamily="34" charset="0"/>
              <a:ea typeface="宋体" charset="-122"/>
            </a:endParaRPr>
          </a:p>
        </p:txBody>
      </p:sp>
      <p:graphicFrame>
        <p:nvGraphicFramePr>
          <p:cNvPr id="11272" name="Object 8"/>
          <p:cNvGraphicFramePr>
            <a:graphicFrameLocks noChangeAspect="1"/>
          </p:cNvGraphicFramePr>
          <p:nvPr/>
        </p:nvGraphicFramePr>
        <p:xfrm>
          <a:off x="2434084" y="3310529"/>
          <a:ext cx="7529513" cy="898525"/>
        </p:xfrm>
        <a:graphic>
          <a:graphicData uri="http://schemas.openxmlformats.org/presentationml/2006/ole">
            <mc:AlternateContent xmlns:mc="http://schemas.openxmlformats.org/markup-compatibility/2006">
              <mc:Choice xmlns:v="urn:schemas-microsoft-com:vml" Requires="v">
                <p:oleObj name="Equation" r:id="rId3" imgW="3504960" imgH="419040" progId="Equation.DSMT4">
                  <p:embed/>
                </p:oleObj>
              </mc:Choice>
              <mc:Fallback>
                <p:oleObj name="Equation" r:id="rId3" imgW="3504960" imgH="419040" progId="Equation.DSMT4">
                  <p:embed/>
                  <p:pic>
                    <p:nvPicPr>
                      <p:cNvPr id="11272" name="Object 8"/>
                      <p:cNvPicPr>
                        <a:picLocks noChangeAspect="1" noChangeArrowheads="1"/>
                      </p:cNvPicPr>
                      <p:nvPr/>
                    </p:nvPicPr>
                    <p:blipFill>
                      <a:blip r:embed="rId4"/>
                      <a:srcRect/>
                      <a:stretch>
                        <a:fillRect/>
                      </a:stretch>
                    </p:blipFill>
                    <p:spPr bwMode="auto">
                      <a:xfrm>
                        <a:off x="2434084" y="3310529"/>
                        <a:ext cx="7529513"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9"/>
          <p:cNvSpPr txBox="1">
            <a:spLocks noChangeArrowheads="1"/>
          </p:cNvSpPr>
          <p:nvPr/>
        </p:nvSpPr>
        <p:spPr bwMode="auto">
          <a:xfrm>
            <a:off x="2438400" y="4174332"/>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楷体_GB2312" pitchFamily="49" charset="-122"/>
              </a:rPr>
              <a:t>失效概率密度为</a:t>
            </a:r>
            <a:r>
              <a:rPr lang="en-US" altLang="zh-CN" sz="2800" dirty="0">
                <a:latin typeface="楷体_GB2312" pitchFamily="49" charset="-122"/>
              </a:rPr>
              <a:t>:</a:t>
            </a:r>
          </a:p>
        </p:txBody>
      </p:sp>
    </p:spTree>
    <p:extLst>
      <p:ext uri="{BB962C8B-B14F-4D97-AF65-F5344CB8AC3E}">
        <p14:creationId xmlns:p14="http://schemas.microsoft.com/office/powerpoint/2010/main" val="34042984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847528" y="188640"/>
            <a:ext cx="8712968"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a:solidFill>
                  <a:schemeClr val="bg1"/>
                </a:solidFill>
                <a:latin typeface="华文细黑" panose="02010600040101010101" pitchFamily="2" charset="-122"/>
                <a:ea typeface="华文细黑" panose="02010600040101010101" pitchFamily="2" charset="-122"/>
              </a:rPr>
              <a:t>3</a:t>
            </a:r>
            <a:r>
              <a:rPr lang="zh-CN" altLang="en-US" sz="3200" b="1">
                <a:solidFill>
                  <a:schemeClr val="bg1"/>
                </a:solidFill>
                <a:latin typeface="华文细黑" panose="02010600040101010101" pitchFamily="2" charset="-122"/>
                <a:ea typeface="华文细黑" panose="02010600040101010101" pitchFamily="2" charset="-122"/>
              </a:rPr>
              <a:t>、失效率</a:t>
            </a:r>
          </a:p>
        </p:txBody>
      </p:sp>
      <p:sp>
        <p:nvSpPr>
          <p:cNvPr id="12295" name="Text Box 7"/>
          <p:cNvSpPr txBox="1">
            <a:spLocks noChangeArrowheads="1"/>
          </p:cNvSpPr>
          <p:nvPr/>
        </p:nvSpPr>
        <p:spPr bwMode="auto">
          <a:xfrm>
            <a:off x="2552700" y="868362"/>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70C0"/>
                </a:solidFill>
                <a:latin typeface="Times New Roman" pitchFamily="18" charset="0"/>
                <a:ea typeface="黑体" pitchFamily="49" charset="-122"/>
                <a:cs typeface="Times New Roman" pitchFamily="18" charset="0"/>
              </a:rPr>
              <a:t>(1)</a:t>
            </a:r>
            <a:r>
              <a:rPr lang="zh-CN" altLang="en-US" sz="2800" dirty="0">
                <a:solidFill>
                  <a:srgbClr val="0070C0"/>
                </a:solidFill>
                <a:latin typeface="Times New Roman" pitchFamily="18" charset="0"/>
                <a:ea typeface="黑体" pitchFamily="49" charset="-122"/>
                <a:cs typeface="Times New Roman" pitchFamily="18" charset="0"/>
              </a:rPr>
              <a:t>失效率定义</a:t>
            </a:r>
          </a:p>
        </p:txBody>
      </p:sp>
      <p:sp>
        <p:nvSpPr>
          <p:cNvPr id="12296" name="Text Box 8"/>
          <p:cNvSpPr txBox="1">
            <a:spLocks noChangeArrowheads="1"/>
          </p:cNvSpPr>
          <p:nvPr/>
        </p:nvSpPr>
        <p:spPr bwMode="auto">
          <a:xfrm>
            <a:off x="2419672" y="1556792"/>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0070C0"/>
                </a:solidFill>
                <a:latin typeface="Times New Roman" pitchFamily="18" charset="0"/>
                <a:ea typeface="黑体" pitchFamily="49" charset="-122"/>
                <a:cs typeface="Times New Roman" pitchFamily="18" charset="0"/>
              </a:rPr>
              <a:t>失效率</a:t>
            </a:r>
            <a:r>
              <a:rPr lang="en-US" altLang="zh-CN" sz="2400" dirty="0">
                <a:solidFill>
                  <a:srgbClr val="0070C0"/>
                </a:solidFill>
                <a:latin typeface="Times New Roman" pitchFamily="18" charset="0"/>
                <a:ea typeface="黑体" pitchFamily="49" charset="-122"/>
                <a:cs typeface="Times New Roman" pitchFamily="18" charset="0"/>
              </a:rPr>
              <a:t>(</a:t>
            </a:r>
            <a:r>
              <a:rPr lang="zh-CN" altLang="en-US" sz="2400" dirty="0">
                <a:solidFill>
                  <a:srgbClr val="0070C0"/>
                </a:solidFill>
                <a:latin typeface="Times New Roman" pitchFamily="18" charset="0"/>
                <a:ea typeface="黑体" pitchFamily="49" charset="-122"/>
                <a:cs typeface="Times New Roman" pitchFamily="18" charset="0"/>
              </a:rPr>
              <a:t>瞬时失效率</a:t>
            </a:r>
            <a:r>
              <a:rPr lang="en-US" altLang="zh-CN" sz="2400" dirty="0">
                <a:solidFill>
                  <a:srgbClr val="0070C0"/>
                </a:solidFill>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是：“工作到</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时刻尚未失效的产品，在该时刻</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后的单位时间内发生失效的概率”，也称为失效率函数，记为</a:t>
            </a:r>
            <a:r>
              <a:rPr lang="en-US" altLang="zh-CN" sz="2400" dirty="0">
                <a:latin typeface="Times New Roman" pitchFamily="18" charset="0"/>
                <a:ea typeface="黑体" pitchFamily="49" charset="-122"/>
                <a:cs typeface="Times New Roman" pitchFamily="18" charset="0"/>
              </a:rPr>
              <a:t>λ(</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。由失效率的定义可知，在</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时刻完好的产品，在</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时间内失效的概率为：</a:t>
            </a:r>
          </a:p>
        </p:txBody>
      </p:sp>
      <p:sp>
        <p:nvSpPr>
          <p:cNvPr id="12297" name="Text Box 9"/>
          <p:cNvSpPr txBox="1">
            <a:spLocks noChangeArrowheads="1"/>
          </p:cNvSpPr>
          <p:nvPr/>
        </p:nvSpPr>
        <p:spPr bwMode="auto">
          <a:xfrm>
            <a:off x="2438400" y="4495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Times New Roman" pitchFamily="18" charset="0"/>
              <a:ea typeface="宋体" charset="-122"/>
              <a:cs typeface="Times New Roman" pitchFamily="18" charset="0"/>
            </a:endParaRPr>
          </a:p>
        </p:txBody>
      </p:sp>
      <p:graphicFrame>
        <p:nvGraphicFramePr>
          <p:cNvPr id="12298" name="Object 10"/>
          <p:cNvGraphicFramePr>
            <a:graphicFrameLocks noChangeAspect="1"/>
          </p:cNvGraphicFramePr>
          <p:nvPr/>
        </p:nvGraphicFramePr>
        <p:xfrm>
          <a:off x="3647729" y="3356992"/>
          <a:ext cx="4880843" cy="489114"/>
        </p:xfrm>
        <a:graphic>
          <a:graphicData uri="http://schemas.openxmlformats.org/presentationml/2006/ole">
            <mc:AlternateContent xmlns:mc="http://schemas.openxmlformats.org/markup-compatibility/2006">
              <mc:Choice xmlns:v="urn:schemas-microsoft-com:vml" Requires="v">
                <p:oleObj name="Equation" r:id="rId2" imgW="2031840" imgH="203040" progId="Equation.DSMT4">
                  <p:embed/>
                </p:oleObj>
              </mc:Choice>
              <mc:Fallback>
                <p:oleObj name="Equation" r:id="rId2" imgW="2031840" imgH="203040" progId="Equation.DSMT4">
                  <p:embed/>
                  <p:pic>
                    <p:nvPicPr>
                      <p:cNvPr id="12298" name="Object 10"/>
                      <p:cNvPicPr>
                        <a:picLocks noChangeAspect="1" noChangeArrowheads="1"/>
                      </p:cNvPicPr>
                      <p:nvPr/>
                    </p:nvPicPr>
                    <p:blipFill>
                      <a:blip r:embed="rId3"/>
                      <a:srcRect/>
                      <a:stretch>
                        <a:fillRect/>
                      </a:stretch>
                    </p:blipFill>
                    <p:spPr bwMode="auto">
                      <a:xfrm>
                        <a:off x="3647729" y="3356992"/>
                        <a:ext cx="4880843" cy="489114"/>
                      </a:xfrm>
                      <a:prstGeom prst="rect">
                        <a:avLst/>
                      </a:prstGeom>
                      <a:noFill/>
                      <a:ln>
                        <a:noFill/>
                      </a:ln>
                      <a:effectLst/>
                    </p:spPr>
                  </p:pic>
                </p:oleObj>
              </mc:Fallback>
            </mc:AlternateContent>
          </a:graphicData>
        </a:graphic>
      </p:graphicFrame>
      <p:sp>
        <p:nvSpPr>
          <p:cNvPr id="12299" name="Text Box 11"/>
          <p:cNvSpPr txBox="1">
            <a:spLocks noChangeArrowheads="1"/>
          </p:cNvSpPr>
          <p:nvPr/>
        </p:nvSpPr>
        <p:spPr bwMode="auto">
          <a:xfrm>
            <a:off x="2207568" y="4022726"/>
            <a:ext cx="792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上式表示</a:t>
            </a:r>
            <a:r>
              <a:rPr lang="en-US" altLang="zh-CN" sz="2400" dirty="0">
                <a:latin typeface="Times New Roman" pitchFamily="18" charset="0"/>
                <a:ea typeface="黑体" pitchFamily="49" charset="-122"/>
                <a:cs typeface="Times New Roman" pitchFamily="18" charset="0"/>
              </a:rPr>
              <a:t>B</a:t>
            </a:r>
            <a:r>
              <a:rPr lang="zh-CN" altLang="en-US" sz="2400" dirty="0">
                <a:latin typeface="Times New Roman" pitchFamily="18" charset="0"/>
                <a:ea typeface="黑体" pitchFamily="49" charset="-122"/>
                <a:cs typeface="Times New Roman" pitchFamily="18" charset="0"/>
              </a:rPr>
              <a:t>事件</a:t>
            </a:r>
            <a:r>
              <a:rPr lang="en-US" altLang="zh-CN" sz="2400" dirty="0">
                <a:latin typeface="Times New Roman" pitchFamily="18" charset="0"/>
                <a:ea typeface="黑体" pitchFamily="49" charset="-122"/>
                <a:cs typeface="Times New Roman" pitchFamily="18" charset="0"/>
              </a:rPr>
              <a:t>(T&gt;t)</a:t>
            </a:r>
            <a:r>
              <a:rPr lang="zh-CN" altLang="en-US" sz="2400" dirty="0">
                <a:latin typeface="Times New Roman" pitchFamily="18" charset="0"/>
                <a:ea typeface="黑体" pitchFamily="49" charset="-122"/>
                <a:cs typeface="Times New Roman" pitchFamily="18" charset="0"/>
              </a:rPr>
              <a:t>发生的条件下，</a:t>
            </a:r>
            <a:r>
              <a:rPr lang="en-US" altLang="zh-CN" sz="2400" dirty="0">
                <a:latin typeface="Times New Roman" pitchFamily="18" charset="0"/>
                <a:ea typeface="黑体" pitchFamily="49" charset="-122"/>
                <a:cs typeface="Times New Roman" pitchFamily="18" charset="0"/>
              </a:rPr>
              <a:t>A</a:t>
            </a:r>
            <a:r>
              <a:rPr lang="zh-CN" altLang="en-US" sz="2400" dirty="0">
                <a:latin typeface="Times New Roman" pitchFamily="18" charset="0"/>
                <a:ea typeface="黑体" pitchFamily="49" charset="-122"/>
                <a:cs typeface="Times New Roman" pitchFamily="18" charset="0"/>
              </a:rPr>
              <a:t>事件</a:t>
            </a:r>
            <a:r>
              <a:rPr lang="en-US" altLang="zh-CN" sz="2400" dirty="0">
                <a:latin typeface="Times New Roman" pitchFamily="18" charset="0"/>
                <a:ea typeface="黑体" pitchFamily="49" charset="-122"/>
                <a:cs typeface="Times New Roman" pitchFamily="18" charset="0"/>
              </a:rPr>
              <a:t>(t&lt;T≤ t+△t)</a:t>
            </a:r>
            <a:r>
              <a:rPr lang="zh-CN" altLang="en-US" sz="2400" dirty="0">
                <a:latin typeface="Times New Roman" pitchFamily="18" charset="0"/>
                <a:ea typeface="黑体" pitchFamily="49" charset="-122"/>
                <a:cs typeface="Times New Roman" pitchFamily="18" charset="0"/>
              </a:rPr>
              <a:t>发生的概率，表示为</a:t>
            </a:r>
            <a:r>
              <a:rPr lang="en-US" altLang="zh-CN" sz="2400" i="1" dirty="0">
                <a:latin typeface="Times New Roman" pitchFamily="18" charset="0"/>
                <a:ea typeface="黑体" pitchFamily="49" charset="-122"/>
                <a:cs typeface="Times New Roman" pitchFamily="18" charset="0"/>
              </a:rPr>
              <a:t>P</a:t>
            </a:r>
            <a:r>
              <a:rPr lang="en-US" altLang="zh-CN" sz="2400" dirty="0">
                <a:latin typeface="Times New Roman" pitchFamily="18" charset="0"/>
                <a:ea typeface="黑体" pitchFamily="49" charset="-122"/>
                <a:cs typeface="Times New Roman" pitchFamily="18" charset="0"/>
              </a:rPr>
              <a:t>(A|B)</a:t>
            </a:r>
            <a:r>
              <a:rPr lang="zh-CN" altLang="en-US" sz="2400" dirty="0">
                <a:latin typeface="Times New Roman" pitchFamily="18" charset="0"/>
                <a:ea typeface="黑体" pitchFamily="49" charset="-122"/>
                <a:cs typeface="Times New Roman" pitchFamily="18" charset="0"/>
              </a:rPr>
              <a:t>。</a:t>
            </a:r>
          </a:p>
        </p:txBody>
      </p:sp>
    </p:spTree>
    <p:extLst>
      <p:ext uri="{BB962C8B-B14F-4D97-AF65-F5344CB8AC3E}">
        <p14:creationId xmlns:p14="http://schemas.microsoft.com/office/powerpoint/2010/main" val="13508049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l="5940" t="40434" r="11154" b="51323"/>
          <a:stretch>
            <a:fillRect/>
          </a:stretch>
        </p:blipFill>
        <p:spPr bwMode="auto">
          <a:xfrm>
            <a:off x="1828800" y="3048000"/>
            <a:ext cx="8610600" cy="1265238"/>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3"/>
          <p:cNvPicPr>
            <a:picLocks noChangeAspect="1" noChangeArrowheads="1"/>
          </p:cNvPicPr>
          <p:nvPr/>
        </p:nvPicPr>
        <p:blipFill>
          <a:blip r:embed="rId2">
            <a:extLst>
              <a:ext uri="{28A0092B-C50C-407E-A947-70E740481C1C}">
                <a14:useLocalDpi xmlns:a14="http://schemas.microsoft.com/office/drawing/2010/main" val="0"/>
              </a:ext>
            </a:extLst>
          </a:blip>
          <a:srcRect l="28699" t="59119" r="31474" b="30989"/>
          <a:stretch>
            <a:fillRect/>
          </a:stretch>
        </p:blipFill>
        <p:spPr bwMode="auto">
          <a:xfrm>
            <a:off x="2783632" y="177718"/>
            <a:ext cx="5486400" cy="2016125"/>
          </a:xfrm>
          <a:prstGeom prst="rect">
            <a:avLst/>
          </a:prstGeom>
          <a:noFill/>
          <a:extLst>
            <a:ext uri="{909E8E84-426E-40DD-AFC4-6F175D3DCCD1}">
              <a14:hiddenFill xmlns:a14="http://schemas.microsoft.com/office/drawing/2010/main">
                <a:solidFill>
                  <a:srgbClr val="FFFFFF"/>
                </a:solidFill>
              </a14:hiddenFill>
            </a:ext>
          </a:extLst>
        </p:spPr>
      </p:pic>
      <p:sp>
        <p:nvSpPr>
          <p:cNvPr id="13318" name="Text Box 6"/>
          <p:cNvSpPr txBox="1">
            <a:spLocks noChangeArrowheads="1"/>
          </p:cNvSpPr>
          <p:nvPr/>
        </p:nvSpPr>
        <p:spPr bwMode="auto">
          <a:xfrm>
            <a:off x="1981200" y="2286001"/>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设</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=0</a:t>
            </a:r>
            <a:r>
              <a:rPr lang="zh-CN" altLang="en-US" sz="2400" dirty="0">
                <a:latin typeface="Times New Roman" pitchFamily="18" charset="0"/>
                <a:ea typeface="黑体" pitchFamily="49" charset="-122"/>
                <a:cs typeface="Times New Roman" pitchFamily="18" charset="0"/>
              </a:rPr>
              <a:t>时有</a:t>
            </a:r>
            <a:r>
              <a:rPr lang="en-US" altLang="zh-CN" sz="2400" i="1" dirty="0">
                <a:latin typeface="Times New Roman" pitchFamily="18" charset="0"/>
                <a:ea typeface="黑体" pitchFamily="49" charset="-122"/>
                <a:cs typeface="Times New Roman" pitchFamily="18" charset="0"/>
              </a:rPr>
              <a:t>N</a:t>
            </a:r>
            <a:r>
              <a:rPr lang="zh-CN" altLang="en-US" sz="2400" dirty="0">
                <a:latin typeface="Times New Roman" pitchFamily="18" charset="0"/>
                <a:ea typeface="黑体" pitchFamily="49" charset="-122"/>
                <a:cs typeface="Times New Roman" pitchFamily="18" charset="0"/>
              </a:rPr>
              <a:t>个产品正常工作，到</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时刻有</a:t>
            </a:r>
            <a:r>
              <a:rPr lang="en-US" altLang="zh-CN" sz="2400" i="1" dirty="0">
                <a:latin typeface="Times New Roman" pitchFamily="18" charset="0"/>
                <a:ea typeface="黑体" pitchFamily="49" charset="-122"/>
                <a:cs typeface="Times New Roman" pitchFamily="18" charset="0"/>
              </a:rPr>
              <a:t>N</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n</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个产品正常工作，至</a:t>
            </a:r>
            <a:r>
              <a:rPr lang="en-US" altLang="zh-CN" sz="2400" dirty="0">
                <a:latin typeface="Times New Roman" pitchFamily="18" charset="0"/>
                <a:ea typeface="黑体" pitchFamily="49" charset="-122"/>
                <a:cs typeface="Times New Roman" pitchFamily="18" charset="0"/>
              </a:rPr>
              <a:t>t+△t</a:t>
            </a:r>
            <a:r>
              <a:rPr lang="zh-CN" altLang="en-US" sz="2400" dirty="0">
                <a:latin typeface="Times New Roman" pitchFamily="18" charset="0"/>
                <a:ea typeface="黑体" pitchFamily="49" charset="-122"/>
                <a:cs typeface="Times New Roman" pitchFamily="18" charset="0"/>
              </a:rPr>
              <a:t>时刻，有</a:t>
            </a:r>
            <a:r>
              <a:rPr lang="en-US" altLang="zh-CN" sz="2400" dirty="0">
                <a:latin typeface="Times New Roman" pitchFamily="18" charset="0"/>
                <a:ea typeface="黑体" pitchFamily="49" charset="-122"/>
                <a:cs typeface="Times New Roman" pitchFamily="18" charset="0"/>
              </a:rPr>
              <a:t>N-n(t+△t)</a:t>
            </a:r>
            <a:r>
              <a:rPr lang="zh-CN" altLang="en-US" sz="2400" dirty="0">
                <a:latin typeface="Times New Roman" pitchFamily="18" charset="0"/>
                <a:ea typeface="黑体" pitchFamily="49" charset="-122"/>
                <a:cs typeface="Times New Roman" pitchFamily="18" charset="0"/>
              </a:rPr>
              <a:t>个产品正常工作</a:t>
            </a:r>
          </a:p>
        </p:txBody>
      </p:sp>
      <p:sp>
        <p:nvSpPr>
          <p:cNvPr id="13319" name="Text Box 7"/>
          <p:cNvSpPr txBox="1">
            <a:spLocks noChangeArrowheads="1"/>
          </p:cNvSpPr>
          <p:nvPr/>
        </p:nvSpPr>
        <p:spPr bwMode="auto">
          <a:xfrm>
            <a:off x="2209800" y="4419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accent1"/>
                </a:solidFill>
                <a:latin typeface="Times New Roman" pitchFamily="18" charset="0"/>
                <a:ea typeface="黑体" pitchFamily="49" charset="-122"/>
                <a:cs typeface="Times New Roman" pitchFamily="18" charset="0"/>
              </a:rPr>
              <a:t>注意</a:t>
            </a:r>
            <a:r>
              <a:rPr lang="zh-CN" altLang="en-US" sz="2800" dirty="0">
                <a:latin typeface="Times New Roman" pitchFamily="18" charset="0"/>
                <a:ea typeface="黑体" pitchFamily="49" charset="-122"/>
                <a:cs typeface="Times New Roman" pitchFamily="18" charset="0"/>
              </a:rPr>
              <a:t>：失效概率</a:t>
            </a:r>
            <a:r>
              <a:rPr lang="en-US" altLang="zh-CN" sz="2800" dirty="0">
                <a:latin typeface="Times New Roman" pitchFamily="18" charset="0"/>
                <a:ea typeface="黑体" pitchFamily="49" charset="-122"/>
                <a:cs typeface="Times New Roman" pitchFamily="18" charset="0"/>
              </a:rPr>
              <a:t>λ(t)</a:t>
            </a:r>
            <a:r>
              <a:rPr lang="zh-CN" altLang="en-US" sz="2800" dirty="0">
                <a:latin typeface="Times New Roman" pitchFamily="18" charset="0"/>
                <a:ea typeface="黑体" pitchFamily="49" charset="-122"/>
                <a:cs typeface="Times New Roman" pitchFamily="18" charset="0"/>
              </a:rPr>
              <a:t>与失效概率密度</a:t>
            </a:r>
            <a:r>
              <a:rPr lang="en-US" altLang="zh-CN" sz="2800" i="1" dirty="0">
                <a:latin typeface="Times New Roman" pitchFamily="18" charset="0"/>
                <a:ea typeface="黑体" pitchFamily="49" charset="-122"/>
                <a:cs typeface="Times New Roman" pitchFamily="18" charset="0"/>
              </a:rPr>
              <a:t>f</a:t>
            </a:r>
            <a:r>
              <a:rPr lang="en-US" altLang="zh-CN" sz="2800" dirty="0">
                <a:latin typeface="Times New Roman" pitchFamily="18" charset="0"/>
                <a:ea typeface="黑体" pitchFamily="49" charset="-122"/>
                <a:cs typeface="Times New Roman" pitchFamily="18" charset="0"/>
              </a:rPr>
              <a:t>(t)</a:t>
            </a:r>
            <a:r>
              <a:rPr lang="zh-CN" altLang="en-US" sz="2800" dirty="0">
                <a:latin typeface="Times New Roman" pitchFamily="18" charset="0"/>
                <a:ea typeface="黑体" pitchFamily="49" charset="-122"/>
                <a:cs typeface="Times New Roman" pitchFamily="18" charset="0"/>
              </a:rPr>
              <a:t>的区别</a:t>
            </a:r>
          </a:p>
        </p:txBody>
      </p:sp>
      <p:pic>
        <p:nvPicPr>
          <p:cNvPr id="13321" name="Picture 9" descr="2"/>
          <p:cNvPicPr>
            <a:picLocks noChangeAspect="1" noChangeArrowheads="1"/>
          </p:cNvPicPr>
          <p:nvPr/>
        </p:nvPicPr>
        <p:blipFill>
          <a:blip r:embed="rId3">
            <a:extLst>
              <a:ext uri="{28A0092B-C50C-407E-A947-70E740481C1C}">
                <a14:useLocalDpi xmlns:a14="http://schemas.microsoft.com/office/drawing/2010/main" val="0"/>
              </a:ext>
            </a:extLst>
          </a:blip>
          <a:srcRect l="4221" t="51358" r="2661" b="39047"/>
          <a:stretch>
            <a:fillRect/>
          </a:stretch>
        </p:blipFill>
        <p:spPr bwMode="auto">
          <a:xfrm>
            <a:off x="1981200" y="5105400"/>
            <a:ext cx="8229600" cy="16002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973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2458244" y="548680"/>
            <a:ext cx="2932112" cy="573088"/>
          </a:xfrm>
        </p:spPr>
        <p:txBody>
          <a:bodyPr/>
          <a:lstStyle/>
          <a:p>
            <a:pPr>
              <a:lnSpc>
                <a:spcPct val="90000"/>
              </a:lnSpc>
            </a:pPr>
            <a:r>
              <a:rPr lang="zh-CN" altLang="en-US" sz="2400">
                <a:latin typeface="黑体" pitchFamily="49" charset="-122"/>
                <a:ea typeface="黑体" pitchFamily="49" charset="-122"/>
              </a:rPr>
              <a:t>有下列关系：</a:t>
            </a:r>
          </a:p>
        </p:txBody>
      </p:sp>
      <p:graphicFrame>
        <p:nvGraphicFramePr>
          <p:cNvPr id="14340" name="Object 4"/>
          <p:cNvGraphicFramePr>
            <a:graphicFrameLocks noChangeAspect="1"/>
          </p:cNvGraphicFramePr>
          <p:nvPr/>
        </p:nvGraphicFramePr>
        <p:xfrm>
          <a:off x="5236096" y="332657"/>
          <a:ext cx="2660104" cy="886701"/>
        </p:xfrm>
        <a:graphic>
          <a:graphicData uri="http://schemas.openxmlformats.org/presentationml/2006/ole">
            <mc:AlternateContent xmlns:mc="http://schemas.openxmlformats.org/markup-compatibility/2006">
              <mc:Choice xmlns:v="urn:schemas-microsoft-com:vml" Requires="v">
                <p:oleObj name="Equation" r:id="rId2" imgW="1295280" imgH="431640" progId="Equation.DSMT4">
                  <p:embed/>
                </p:oleObj>
              </mc:Choice>
              <mc:Fallback>
                <p:oleObj name="Equation" r:id="rId2" imgW="1295280" imgH="431640" progId="Equation.DSMT4">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096" y="332657"/>
                        <a:ext cx="2660104" cy="886701"/>
                      </a:xfrm>
                      <a:prstGeom prst="rect">
                        <a:avLst/>
                      </a:prstGeom>
                      <a:noFill/>
                      <a:ln>
                        <a:noFill/>
                      </a:ln>
                      <a:effectLst/>
                    </p:spPr>
                  </p:pic>
                </p:oleObj>
              </mc:Fallback>
            </mc:AlternateContent>
          </a:graphicData>
        </a:graphic>
      </p:graphicFrame>
      <p:sp>
        <p:nvSpPr>
          <p:cNvPr id="14341" name="Text Box 5"/>
          <p:cNvSpPr txBox="1">
            <a:spLocks noChangeArrowheads="1"/>
          </p:cNvSpPr>
          <p:nvPr/>
        </p:nvSpPr>
        <p:spPr bwMode="auto">
          <a:xfrm>
            <a:off x="3200400" y="4114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400">
              <a:latin typeface="黑体" pitchFamily="49" charset="-122"/>
              <a:ea typeface="黑体" pitchFamily="49" charset="-122"/>
            </a:endParaRPr>
          </a:p>
        </p:txBody>
      </p:sp>
      <p:graphicFrame>
        <p:nvGraphicFramePr>
          <p:cNvPr id="14342" name="Object 6"/>
          <p:cNvGraphicFramePr>
            <a:graphicFrameLocks noChangeAspect="1"/>
          </p:cNvGraphicFramePr>
          <p:nvPr/>
        </p:nvGraphicFramePr>
        <p:xfrm>
          <a:off x="2999218" y="1855233"/>
          <a:ext cx="6299200" cy="2590800"/>
        </p:xfrm>
        <a:graphic>
          <a:graphicData uri="http://schemas.openxmlformats.org/presentationml/2006/ole">
            <mc:AlternateContent xmlns:mc="http://schemas.openxmlformats.org/markup-compatibility/2006">
              <mc:Choice xmlns:v="urn:schemas-microsoft-com:vml" Requires="v">
                <p:oleObj name="Equation" r:id="rId4" imgW="3149280" imgH="1295280" progId="Equation.DSMT4">
                  <p:embed/>
                </p:oleObj>
              </mc:Choice>
              <mc:Fallback>
                <p:oleObj name="Equation" r:id="rId4" imgW="3149280" imgH="1295280" progId="Equation.DSMT4">
                  <p:embed/>
                  <p:pic>
                    <p:nvPicPr>
                      <p:cNvPr id="143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9218" y="1855233"/>
                        <a:ext cx="62992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Rectangle 7"/>
          <p:cNvSpPr>
            <a:spLocks noChangeArrowheads="1"/>
          </p:cNvSpPr>
          <p:nvPr/>
        </p:nvSpPr>
        <p:spPr bwMode="auto">
          <a:xfrm>
            <a:off x="2458244" y="1268980"/>
            <a:ext cx="2932112"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Char char="n"/>
            </a:pPr>
            <a:r>
              <a:rPr lang="zh-CN" altLang="en-US" sz="2400" dirty="0">
                <a:latin typeface="黑体" pitchFamily="49" charset="-122"/>
                <a:ea typeface="黑体" pitchFamily="49" charset="-122"/>
              </a:rPr>
              <a:t>其推导过程：</a:t>
            </a:r>
          </a:p>
        </p:txBody>
      </p:sp>
      <p:sp>
        <p:nvSpPr>
          <p:cNvPr id="14344" name="Text Box 8"/>
          <p:cNvSpPr txBox="1">
            <a:spLocks noChangeArrowheads="1"/>
          </p:cNvSpPr>
          <p:nvPr/>
        </p:nvSpPr>
        <p:spPr bwMode="auto">
          <a:xfrm>
            <a:off x="3071664" y="4579204"/>
            <a:ext cx="342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推导过程中：</a:t>
            </a:r>
            <a:r>
              <a:rPr lang="en-US" altLang="zh-CN" sz="2400" i="1" dirty="0">
                <a:latin typeface="Times New Roman" pitchFamily="18" charset="0"/>
                <a:ea typeface="黑体" pitchFamily="49" charset="-122"/>
                <a:cs typeface="Times New Roman" pitchFamily="18" charset="0"/>
              </a:rPr>
              <a:t>P</a:t>
            </a:r>
            <a:r>
              <a:rPr lang="en-US" altLang="zh-CN" sz="2400" dirty="0">
                <a:latin typeface="Times New Roman" pitchFamily="18" charset="0"/>
                <a:ea typeface="黑体" pitchFamily="49" charset="-122"/>
                <a:cs typeface="Times New Roman" pitchFamily="18" charset="0"/>
              </a:rPr>
              <a:t>(A|B)=</a:t>
            </a:r>
            <a:r>
              <a:rPr lang="en-US" altLang="zh-CN" sz="2400" i="1" dirty="0">
                <a:latin typeface="Times New Roman" pitchFamily="18" charset="0"/>
                <a:ea typeface="黑体" pitchFamily="49" charset="-122"/>
                <a:cs typeface="Times New Roman" pitchFamily="18" charset="0"/>
              </a:rPr>
              <a:t>P</a:t>
            </a:r>
            <a:r>
              <a:rPr lang="en-US" altLang="zh-CN" sz="2400" dirty="0">
                <a:latin typeface="Times New Roman" pitchFamily="18" charset="0"/>
                <a:ea typeface="黑体" pitchFamily="49" charset="-122"/>
                <a:cs typeface="Times New Roman" pitchFamily="18" charset="0"/>
              </a:rPr>
              <a:t>(AB)/</a:t>
            </a:r>
            <a:r>
              <a:rPr lang="en-US" altLang="zh-CN" sz="2400" i="1" dirty="0">
                <a:latin typeface="Times New Roman" pitchFamily="18" charset="0"/>
                <a:ea typeface="黑体" pitchFamily="49" charset="-122"/>
                <a:cs typeface="Times New Roman" pitchFamily="18" charset="0"/>
              </a:rPr>
              <a:t>P</a:t>
            </a:r>
            <a:r>
              <a:rPr lang="en-US" altLang="zh-CN" sz="2400" dirty="0">
                <a:latin typeface="Times New Roman" pitchFamily="18" charset="0"/>
                <a:ea typeface="黑体" pitchFamily="49" charset="-122"/>
                <a:cs typeface="Times New Roman" pitchFamily="18" charset="0"/>
              </a:rPr>
              <a:t>(B)</a:t>
            </a:r>
          </a:p>
        </p:txBody>
      </p:sp>
    </p:spTree>
    <p:extLst>
      <p:ext uri="{BB962C8B-B14F-4D97-AF65-F5344CB8AC3E}">
        <p14:creationId xmlns:p14="http://schemas.microsoft.com/office/powerpoint/2010/main" val="195765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423592" y="705366"/>
            <a:ext cx="3313112"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Char char="n"/>
            </a:pPr>
            <a:r>
              <a:rPr lang="zh-CN" altLang="en-US" sz="2400" dirty="0">
                <a:latin typeface="黑体" pitchFamily="49" charset="-122"/>
                <a:ea typeface="黑体" pitchFamily="49" charset="-122"/>
              </a:rPr>
              <a:t>系列关系式：</a:t>
            </a:r>
          </a:p>
        </p:txBody>
      </p:sp>
      <p:graphicFrame>
        <p:nvGraphicFramePr>
          <p:cNvPr id="15365" name="Object 5"/>
          <p:cNvGraphicFramePr>
            <a:graphicFrameLocks noChangeAspect="1"/>
          </p:cNvGraphicFramePr>
          <p:nvPr/>
        </p:nvGraphicFramePr>
        <p:xfrm>
          <a:off x="2857501" y="1303542"/>
          <a:ext cx="6850335" cy="1008351"/>
        </p:xfrm>
        <a:graphic>
          <a:graphicData uri="http://schemas.openxmlformats.org/presentationml/2006/ole">
            <mc:AlternateContent xmlns:mc="http://schemas.openxmlformats.org/markup-compatibility/2006">
              <mc:Choice xmlns:v="urn:schemas-microsoft-com:vml" Requires="v">
                <p:oleObj name="Equation" r:id="rId2" imgW="2933640" imgH="431640" progId="Equation.DSMT4">
                  <p:embed/>
                </p:oleObj>
              </mc:Choice>
              <mc:Fallback>
                <p:oleObj name="Equation" r:id="rId2" imgW="2933640" imgH="431640" progId="Equation.DSMT4">
                  <p:embed/>
                  <p:pic>
                    <p:nvPicPr>
                      <p:cNvPr id="153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1" y="1303542"/>
                        <a:ext cx="6850335" cy="1008351"/>
                      </a:xfrm>
                      <a:prstGeom prst="rect">
                        <a:avLst/>
                      </a:prstGeom>
                      <a:noFill/>
                      <a:ln>
                        <a:noFill/>
                      </a:ln>
                      <a:effectLst/>
                    </p:spPr>
                  </p:pic>
                </p:oleObj>
              </mc:Fallback>
            </mc:AlternateContent>
          </a:graphicData>
        </a:graphic>
      </p:graphicFrame>
      <p:sp>
        <p:nvSpPr>
          <p:cNvPr id="15366" name="Rectangle 6"/>
          <p:cNvSpPr>
            <a:spLocks noChangeArrowheads="1"/>
          </p:cNvSpPr>
          <p:nvPr/>
        </p:nvSpPr>
        <p:spPr bwMode="auto">
          <a:xfrm>
            <a:off x="2590800" y="3544217"/>
            <a:ext cx="533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pPr>
            <a:r>
              <a:rPr lang="zh-CN" altLang="en-US" sz="2400">
                <a:latin typeface="黑体" pitchFamily="49" charset="-122"/>
                <a:ea typeface="黑体" pitchFamily="49" charset="-122"/>
              </a:rPr>
              <a:t>其</a:t>
            </a:r>
          </a:p>
          <a:p>
            <a:pPr marL="342900" indent="-342900">
              <a:lnSpc>
                <a:spcPct val="90000"/>
              </a:lnSpc>
              <a:spcBef>
                <a:spcPct val="20000"/>
              </a:spcBef>
              <a:buClr>
                <a:schemeClr val="folHlink"/>
              </a:buClr>
              <a:buSzPct val="60000"/>
            </a:pPr>
            <a:r>
              <a:rPr lang="zh-CN" altLang="en-US" sz="2400">
                <a:latin typeface="黑体" pitchFamily="49" charset="-122"/>
                <a:ea typeface="黑体" pitchFamily="49" charset="-122"/>
              </a:rPr>
              <a:t>推</a:t>
            </a:r>
          </a:p>
          <a:p>
            <a:pPr marL="342900" indent="-342900">
              <a:lnSpc>
                <a:spcPct val="90000"/>
              </a:lnSpc>
              <a:spcBef>
                <a:spcPct val="20000"/>
              </a:spcBef>
              <a:buClr>
                <a:schemeClr val="folHlink"/>
              </a:buClr>
              <a:buSzPct val="60000"/>
            </a:pPr>
            <a:r>
              <a:rPr lang="zh-CN" altLang="en-US" sz="2400">
                <a:latin typeface="黑体" pitchFamily="49" charset="-122"/>
                <a:ea typeface="黑体" pitchFamily="49" charset="-122"/>
              </a:rPr>
              <a:t>导</a:t>
            </a:r>
          </a:p>
          <a:p>
            <a:pPr marL="342900" indent="-342900">
              <a:lnSpc>
                <a:spcPct val="90000"/>
              </a:lnSpc>
              <a:spcBef>
                <a:spcPct val="20000"/>
              </a:spcBef>
              <a:buClr>
                <a:schemeClr val="folHlink"/>
              </a:buClr>
              <a:buSzPct val="60000"/>
            </a:pPr>
            <a:r>
              <a:rPr lang="zh-CN" altLang="en-US" sz="2400">
                <a:latin typeface="黑体" pitchFamily="49" charset="-122"/>
                <a:ea typeface="黑体" pitchFamily="49" charset="-122"/>
              </a:rPr>
              <a:t>过</a:t>
            </a:r>
          </a:p>
          <a:p>
            <a:pPr marL="342900" indent="-342900">
              <a:lnSpc>
                <a:spcPct val="90000"/>
              </a:lnSpc>
              <a:spcBef>
                <a:spcPct val="20000"/>
              </a:spcBef>
              <a:buClr>
                <a:schemeClr val="folHlink"/>
              </a:buClr>
              <a:buSzPct val="60000"/>
            </a:pPr>
            <a:r>
              <a:rPr lang="zh-CN" altLang="en-US" sz="2400">
                <a:latin typeface="黑体" pitchFamily="49" charset="-122"/>
                <a:ea typeface="黑体" pitchFamily="49" charset="-122"/>
              </a:rPr>
              <a:t>程</a:t>
            </a:r>
          </a:p>
        </p:txBody>
      </p:sp>
      <p:graphicFrame>
        <p:nvGraphicFramePr>
          <p:cNvPr id="15367" name="Object 7"/>
          <p:cNvGraphicFramePr>
            <a:graphicFrameLocks noChangeAspect="1"/>
          </p:cNvGraphicFramePr>
          <p:nvPr/>
        </p:nvGraphicFramePr>
        <p:xfrm>
          <a:off x="2836864" y="2636838"/>
          <a:ext cx="5176837" cy="768350"/>
        </p:xfrm>
        <a:graphic>
          <a:graphicData uri="http://schemas.openxmlformats.org/presentationml/2006/ole">
            <mc:AlternateContent xmlns:mc="http://schemas.openxmlformats.org/markup-compatibility/2006">
              <mc:Choice xmlns:v="urn:schemas-microsoft-com:vml" Requires="v">
                <p:oleObj name="Equation" r:id="rId4" imgW="2222280" imgH="330120" progId="Equation.DSMT4">
                  <p:embed/>
                </p:oleObj>
              </mc:Choice>
              <mc:Fallback>
                <p:oleObj name="Equation" r:id="rId4" imgW="2222280" imgH="330120" progId="Equation.DSMT4">
                  <p:embed/>
                  <p:pic>
                    <p:nvPicPr>
                      <p:cNvPr id="15367" name="Object 7"/>
                      <p:cNvPicPr>
                        <a:picLocks noChangeAspect="1" noChangeArrowheads="1"/>
                      </p:cNvPicPr>
                      <p:nvPr/>
                    </p:nvPicPr>
                    <p:blipFill>
                      <a:blip r:embed="rId5"/>
                      <a:srcRect/>
                      <a:stretch>
                        <a:fillRect/>
                      </a:stretch>
                    </p:blipFill>
                    <p:spPr bwMode="auto">
                      <a:xfrm>
                        <a:off x="2836864" y="2636838"/>
                        <a:ext cx="5176837" cy="768350"/>
                      </a:xfrm>
                      <a:prstGeom prst="rect">
                        <a:avLst/>
                      </a:prstGeom>
                      <a:noFill/>
                      <a:ln>
                        <a:noFill/>
                      </a:ln>
                      <a:effectLst/>
                    </p:spPr>
                  </p:pic>
                </p:oleObj>
              </mc:Fallback>
            </mc:AlternateContent>
          </a:graphicData>
        </a:graphic>
      </p:graphicFrame>
      <p:graphicFrame>
        <p:nvGraphicFramePr>
          <p:cNvPr id="15368" name="Object 8"/>
          <p:cNvGraphicFramePr>
            <a:graphicFrameLocks noChangeAspect="1"/>
          </p:cNvGraphicFramePr>
          <p:nvPr/>
        </p:nvGraphicFramePr>
        <p:xfrm>
          <a:off x="4080148" y="3717033"/>
          <a:ext cx="5183088" cy="2272101"/>
        </p:xfrm>
        <a:graphic>
          <a:graphicData uri="http://schemas.openxmlformats.org/presentationml/2006/ole">
            <mc:AlternateContent xmlns:mc="http://schemas.openxmlformats.org/markup-compatibility/2006">
              <mc:Choice xmlns:v="urn:schemas-microsoft-com:vml" Requires="v">
                <p:oleObj name="Equation" r:id="rId6" imgW="2374560" imgH="1041120" progId="Equation.DSMT4">
                  <p:embed/>
                </p:oleObj>
              </mc:Choice>
              <mc:Fallback>
                <p:oleObj name="Equation" r:id="rId6" imgW="2374560" imgH="1041120" progId="Equation.DSMT4">
                  <p:embed/>
                  <p:pic>
                    <p:nvPicPr>
                      <p:cNvPr id="15368" name="Object 8"/>
                      <p:cNvPicPr>
                        <a:picLocks noChangeAspect="1" noChangeArrowheads="1"/>
                      </p:cNvPicPr>
                      <p:nvPr/>
                    </p:nvPicPr>
                    <p:blipFill>
                      <a:blip r:embed="rId7"/>
                      <a:srcRect/>
                      <a:stretch>
                        <a:fillRect/>
                      </a:stretch>
                    </p:blipFill>
                    <p:spPr bwMode="auto">
                      <a:xfrm>
                        <a:off x="4080148" y="3717033"/>
                        <a:ext cx="5183088" cy="22721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68323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668937" y="620688"/>
            <a:ext cx="358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失效率的单位</a:t>
            </a:r>
          </a:p>
        </p:txBody>
      </p:sp>
      <p:sp>
        <p:nvSpPr>
          <p:cNvPr id="16389" name="Text Box 5"/>
          <p:cNvSpPr txBox="1">
            <a:spLocks noGrp="1" noChangeArrowheads="1"/>
          </p:cNvSpPr>
          <p:nvPr>
            <p:ph type="body" idx="1"/>
          </p:nvPr>
        </p:nvSpPr>
        <p:spPr>
          <a:xfrm>
            <a:off x="2505921" y="1412776"/>
            <a:ext cx="7694535" cy="4114800"/>
          </a:xfrm>
          <a:noFill/>
          <a:ln/>
        </p:spPr>
        <p:txBody>
          <a:bodyPr>
            <a:normAutofit/>
          </a:bodyPr>
          <a:lstStyle/>
          <a:p>
            <a:pPr marL="0" algn="just">
              <a:lnSpc>
                <a:spcPct val="125000"/>
              </a:lnSpc>
              <a:spcBef>
                <a:spcPts val="0"/>
              </a:spcBef>
              <a:buNone/>
            </a:pPr>
            <a:r>
              <a:rPr lang="zh-CN" altLang="en-US" sz="2400" dirty="0">
                <a:solidFill>
                  <a:schemeClr val="tx2"/>
                </a:solidFill>
                <a:latin typeface="Times New Roman" pitchFamily="18" charset="0"/>
                <a:ea typeface="黑体" pitchFamily="49" charset="-122"/>
                <a:cs typeface="Times New Roman" pitchFamily="18" charset="0"/>
              </a:rPr>
              <a:t>失效率</a:t>
            </a:r>
            <a:r>
              <a:rPr lang="en-US" altLang="zh-CN" sz="2400" dirty="0">
                <a:solidFill>
                  <a:schemeClr val="tx2"/>
                </a:solidFill>
                <a:latin typeface="Times New Roman" pitchFamily="18" charset="0"/>
                <a:ea typeface="黑体" pitchFamily="49" charset="-122"/>
                <a:cs typeface="Times New Roman" pitchFamily="18" charset="0"/>
              </a:rPr>
              <a:t>λ(t)</a:t>
            </a:r>
            <a:r>
              <a:rPr lang="zh-CN" altLang="en-US" sz="2400" dirty="0">
                <a:latin typeface="Times New Roman" pitchFamily="18" charset="0"/>
                <a:ea typeface="黑体" pitchFamily="49" charset="-122"/>
                <a:cs typeface="Times New Roman" pitchFamily="18" charset="0"/>
              </a:rPr>
              <a:t>是一个非常重要的特征量，它的单位通常用时间的倒数表示。但对目前具有高可靠性的产品来说，就需要采用更小的单位来作为失效率的基本单位，因此失效率的基本单位用菲特</a:t>
            </a:r>
            <a:r>
              <a:rPr lang="en-US" altLang="zh-CN" sz="2400" dirty="0">
                <a:latin typeface="Times New Roman" pitchFamily="18" charset="0"/>
                <a:ea typeface="黑体" pitchFamily="49" charset="-122"/>
                <a:cs typeface="Times New Roman" pitchFamily="18" charset="0"/>
              </a:rPr>
              <a:t>(Fit)</a:t>
            </a:r>
            <a:r>
              <a:rPr lang="zh-CN" altLang="en-US" sz="2400" dirty="0">
                <a:latin typeface="Times New Roman" pitchFamily="18" charset="0"/>
                <a:ea typeface="黑体" pitchFamily="49" charset="-122"/>
                <a:cs typeface="Times New Roman" pitchFamily="18" charset="0"/>
              </a:rPr>
              <a:t>来定义，</a:t>
            </a:r>
            <a:r>
              <a:rPr lang="en-US" altLang="zh-CN" sz="2400" dirty="0">
                <a:latin typeface="Times New Roman" pitchFamily="18" charset="0"/>
                <a:ea typeface="黑体" pitchFamily="49" charset="-122"/>
                <a:cs typeface="Times New Roman" pitchFamily="18" charset="0"/>
              </a:rPr>
              <a:t>1</a:t>
            </a:r>
            <a:r>
              <a:rPr lang="zh-CN" altLang="en-US" sz="2400" dirty="0">
                <a:latin typeface="Times New Roman" pitchFamily="18" charset="0"/>
                <a:ea typeface="黑体" pitchFamily="49" charset="-122"/>
                <a:cs typeface="Times New Roman" pitchFamily="18" charset="0"/>
              </a:rPr>
              <a:t>菲特</a:t>
            </a:r>
            <a:r>
              <a:rPr lang="en-US" altLang="zh-CN" sz="2400" dirty="0">
                <a:latin typeface="Times New Roman" pitchFamily="18" charset="0"/>
                <a:ea typeface="黑体" pitchFamily="49" charset="-122"/>
                <a:cs typeface="Times New Roman" pitchFamily="18" charset="0"/>
              </a:rPr>
              <a:t>=10</a:t>
            </a:r>
            <a:r>
              <a:rPr lang="en-US" altLang="zh-CN" sz="2400" baseline="30000" dirty="0">
                <a:latin typeface="Times New Roman" pitchFamily="18" charset="0"/>
                <a:ea typeface="黑体" pitchFamily="49" charset="-122"/>
                <a:cs typeface="Times New Roman" pitchFamily="18" charset="0"/>
              </a:rPr>
              <a:t>-9</a:t>
            </a:r>
            <a:r>
              <a:rPr lang="en-US" altLang="zh-CN" sz="2400" dirty="0">
                <a:latin typeface="Times New Roman" pitchFamily="18" charset="0"/>
                <a:ea typeface="黑体" pitchFamily="49" charset="-122"/>
                <a:cs typeface="Times New Roman" pitchFamily="18" charset="0"/>
              </a:rPr>
              <a:t>/h=10</a:t>
            </a:r>
            <a:r>
              <a:rPr lang="en-US" altLang="zh-CN" sz="2400" baseline="30000" dirty="0">
                <a:latin typeface="Times New Roman" pitchFamily="18" charset="0"/>
                <a:ea typeface="黑体" pitchFamily="49" charset="-122"/>
                <a:cs typeface="Times New Roman" pitchFamily="18" charset="0"/>
              </a:rPr>
              <a:t>-6</a:t>
            </a:r>
            <a:r>
              <a:rPr lang="en-US" altLang="zh-CN" sz="2400" dirty="0">
                <a:latin typeface="Times New Roman" pitchFamily="18" charset="0"/>
                <a:ea typeface="黑体" pitchFamily="49" charset="-122"/>
                <a:cs typeface="Times New Roman" pitchFamily="18" charset="0"/>
              </a:rPr>
              <a:t> /1000h</a:t>
            </a:r>
            <a:r>
              <a:rPr lang="zh-CN" altLang="en-US" sz="2400" dirty="0">
                <a:latin typeface="Times New Roman" pitchFamily="18" charset="0"/>
                <a:ea typeface="黑体" pitchFamily="49" charset="-122"/>
                <a:cs typeface="Times New Roman" pitchFamily="18" charset="0"/>
              </a:rPr>
              <a:t>，它的意义是每</a:t>
            </a:r>
            <a:r>
              <a:rPr lang="en-US" altLang="zh-CN" sz="2400" dirty="0">
                <a:latin typeface="Times New Roman" pitchFamily="18" charset="0"/>
                <a:ea typeface="黑体" pitchFamily="49" charset="-122"/>
                <a:cs typeface="Times New Roman" pitchFamily="18" charset="0"/>
              </a:rPr>
              <a:t>1000</a:t>
            </a:r>
            <a:r>
              <a:rPr lang="zh-CN" altLang="en-US" sz="2400" dirty="0">
                <a:latin typeface="Times New Roman" pitchFamily="18" charset="0"/>
                <a:ea typeface="黑体" pitchFamily="49" charset="-122"/>
                <a:cs typeface="Times New Roman" pitchFamily="18" charset="0"/>
              </a:rPr>
              <a:t>个产品工作</a:t>
            </a:r>
            <a:r>
              <a:rPr lang="en-US" altLang="zh-CN" sz="2400" dirty="0">
                <a:latin typeface="Times New Roman" pitchFamily="18" charset="0"/>
                <a:ea typeface="黑体" pitchFamily="49" charset="-122"/>
                <a:cs typeface="Times New Roman" pitchFamily="18" charset="0"/>
              </a:rPr>
              <a:t>10</a:t>
            </a:r>
            <a:r>
              <a:rPr lang="en-US" altLang="zh-CN" sz="2400" baseline="30000" dirty="0">
                <a:latin typeface="Times New Roman" pitchFamily="18" charset="0"/>
                <a:ea typeface="黑体" pitchFamily="49" charset="-122"/>
                <a:cs typeface="Times New Roman" pitchFamily="18" charset="0"/>
              </a:rPr>
              <a:t>6</a:t>
            </a:r>
            <a:r>
              <a:rPr lang="en-US" altLang="zh-CN" sz="2400" dirty="0">
                <a:latin typeface="Times New Roman" pitchFamily="18" charset="0"/>
                <a:ea typeface="黑体" pitchFamily="49" charset="-122"/>
                <a:cs typeface="Times New Roman" pitchFamily="18" charset="0"/>
              </a:rPr>
              <a:t> h</a:t>
            </a:r>
            <a:r>
              <a:rPr lang="zh-CN" altLang="en-US" sz="2400" dirty="0">
                <a:latin typeface="Times New Roman" pitchFamily="18" charset="0"/>
                <a:ea typeface="黑体" pitchFamily="49" charset="-122"/>
                <a:cs typeface="Times New Roman" pitchFamily="18" charset="0"/>
              </a:rPr>
              <a:t>，只有一个失效。</a:t>
            </a:r>
          </a:p>
        </p:txBody>
      </p:sp>
    </p:spTree>
    <p:extLst>
      <p:ext uri="{BB962C8B-B14F-4D97-AF65-F5344CB8AC3E}">
        <p14:creationId xmlns:p14="http://schemas.microsoft.com/office/powerpoint/2010/main" val="12819432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5715000" y="1219200"/>
            <a:ext cx="4648200" cy="5105400"/>
          </a:xfrm>
        </p:spPr>
        <p:txBody>
          <a:bodyPr/>
          <a:lstStyle/>
          <a:p>
            <a:pPr marL="0">
              <a:lnSpc>
                <a:spcPct val="125000"/>
              </a:lnSpc>
            </a:pPr>
            <a:r>
              <a:rPr lang="zh-CN" altLang="en-US" sz="2400" dirty="0">
                <a:latin typeface="Times New Roman" pitchFamily="18" charset="0"/>
                <a:ea typeface="黑体" pitchFamily="49" charset="-122"/>
                <a:cs typeface="Times New Roman" pitchFamily="18" charset="0"/>
              </a:rPr>
              <a:t>产品的可靠性取决于产品的失效率，根据长期以来的理论研究和数据统计，发现由许多零件构成的机器或系统，其失效率曲线的典型形态如图</a:t>
            </a:r>
            <a:r>
              <a:rPr lang="en-US" altLang="zh-CN" sz="2400" dirty="0">
                <a:latin typeface="Times New Roman" pitchFamily="18" charset="0"/>
                <a:ea typeface="黑体" pitchFamily="49" charset="-122"/>
                <a:cs typeface="Times New Roman" pitchFamily="18" charset="0"/>
              </a:rPr>
              <a:t>2.4</a:t>
            </a:r>
            <a:r>
              <a:rPr lang="zh-CN" altLang="en-US" sz="2400" dirty="0">
                <a:latin typeface="Times New Roman" pitchFamily="18" charset="0"/>
                <a:ea typeface="黑体" pitchFamily="49" charset="-122"/>
                <a:cs typeface="Times New Roman" pitchFamily="18" charset="0"/>
              </a:rPr>
              <a:t>所示，由于它的形状与浴盆的剖面相似，所以又称为浴盆曲线</a:t>
            </a:r>
            <a:r>
              <a:rPr lang="en-US" altLang="zh-CN" sz="2400" dirty="0">
                <a:latin typeface="Times New Roman" pitchFamily="18" charset="0"/>
                <a:ea typeface="黑体" pitchFamily="49" charset="-122"/>
                <a:cs typeface="Times New Roman" pitchFamily="18" charset="0"/>
              </a:rPr>
              <a:t>(Bathtub—curve)</a:t>
            </a:r>
            <a:r>
              <a:rPr lang="zh-CN" altLang="en-US" sz="2400" dirty="0">
                <a:latin typeface="Times New Roman" pitchFamily="18" charset="0"/>
                <a:ea typeface="黑体" pitchFamily="49" charset="-122"/>
                <a:cs typeface="Times New Roman" pitchFamily="18" charset="0"/>
              </a:rPr>
              <a:t>，它明显地分为三段，分别对应元件的三个不同阶段或时期。</a:t>
            </a:r>
          </a:p>
        </p:txBody>
      </p:sp>
      <p:sp>
        <p:nvSpPr>
          <p:cNvPr id="23556" name="Text Box 4"/>
          <p:cNvSpPr txBox="1">
            <a:spLocks noChangeArrowheads="1"/>
          </p:cNvSpPr>
          <p:nvPr/>
        </p:nvSpPr>
        <p:spPr bwMode="auto">
          <a:xfrm>
            <a:off x="1993580" y="276387"/>
            <a:ext cx="4876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2"/>
                </a:solidFill>
                <a:latin typeface="黑体" pitchFamily="49" charset="-122"/>
                <a:ea typeface="黑体" pitchFamily="49" charset="-122"/>
              </a:rPr>
              <a:t>(2)</a:t>
            </a:r>
            <a:r>
              <a:rPr lang="zh-CN" altLang="en-US" sz="2800" dirty="0">
                <a:solidFill>
                  <a:schemeClr val="tx2"/>
                </a:solidFill>
                <a:latin typeface="黑体" pitchFamily="49" charset="-122"/>
                <a:ea typeface="黑体" pitchFamily="49" charset="-122"/>
              </a:rPr>
              <a:t>硬件失效率曲线</a:t>
            </a:r>
          </a:p>
          <a:p>
            <a:pPr>
              <a:spcBef>
                <a:spcPct val="50000"/>
              </a:spcBef>
            </a:pPr>
            <a:r>
              <a:rPr lang="zh-CN" altLang="en-US" sz="2800" dirty="0">
                <a:solidFill>
                  <a:schemeClr val="folHlink"/>
                </a:solidFill>
                <a:latin typeface="黑体" pitchFamily="49" charset="-122"/>
                <a:ea typeface="黑体" pitchFamily="49" charset="-122"/>
              </a:rPr>
              <a:t>      </a:t>
            </a:r>
            <a:r>
              <a:rPr lang="en-US" altLang="zh-CN" sz="2800" dirty="0">
                <a:solidFill>
                  <a:schemeClr val="folHlink"/>
                </a:solidFill>
                <a:latin typeface="黑体" pitchFamily="49" charset="-122"/>
                <a:ea typeface="黑体" pitchFamily="49" charset="-122"/>
              </a:rPr>
              <a:t>(</a:t>
            </a:r>
            <a:r>
              <a:rPr lang="zh-CN" altLang="en-US" sz="2800" dirty="0">
                <a:solidFill>
                  <a:schemeClr val="folHlink"/>
                </a:solidFill>
                <a:latin typeface="黑体" pitchFamily="49" charset="-122"/>
                <a:ea typeface="黑体" pitchFamily="49" charset="-122"/>
              </a:rPr>
              <a:t>浴盆曲线</a:t>
            </a:r>
            <a:r>
              <a:rPr lang="en-US" altLang="zh-CN" sz="2800" dirty="0">
                <a:solidFill>
                  <a:schemeClr val="folHlink"/>
                </a:solidFill>
                <a:latin typeface="黑体" pitchFamily="49" charset="-122"/>
                <a:ea typeface="黑体" pitchFamily="49" charset="-122"/>
              </a:rPr>
              <a:t>)</a:t>
            </a:r>
          </a:p>
        </p:txBody>
      </p:sp>
      <p:pic>
        <p:nvPicPr>
          <p:cNvPr id="23558" name="Picture 6" descr="未命名"/>
          <p:cNvPicPr>
            <a:picLocks noChangeAspect="1" noChangeArrowheads="1"/>
          </p:cNvPicPr>
          <p:nvPr/>
        </p:nvPicPr>
        <p:blipFill>
          <a:blip r:embed="rId2">
            <a:extLst>
              <a:ext uri="{28A0092B-C50C-407E-A947-70E740481C1C}">
                <a14:useLocalDpi xmlns:a14="http://schemas.microsoft.com/office/drawing/2010/main" val="0"/>
              </a:ext>
            </a:extLst>
          </a:blip>
          <a:srcRect l="7623" t="7281" r="50000" b="50000"/>
          <a:stretch>
            <a:fillRect/>
          </a:stretch>
        </p:blipFill>
        <p:spPr bwMode="auto">
          <a:xfrm>
            <a:off x="1703512" y="1752600"/>
            <a:ext cx="3505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8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5638800" y="1447800"/>
            <a:ext cx="4535488" cy="4800600"/>
          </a:xfrm>
        </p:spPr>
        <p:txBody>
          <a:bodyPr vert="horz" lIns="91440" tIns="45720" rIns="91440" bIns="45720" rtlCol="0">
            <a:normAutofit/>
          </a:bodyPr>
          <a:lstStyle/>
          <a:p>
            <a:pPr marL="0">
              <a:lnSpc>
                <a:spcPct val="125000"/>
              </a:lnSpc>
            </a:pPr>
            <a:r>
              <a:rPr lang="zh-CN" altLang="en-US" sz="2400">
                <a:latin typeface="Times New Roman" pitchFamily="18" charset="0"/>
                <a:ea typeface="黑体" pitchFamily="49" charset="-122"/>
                <a:cs typeface="Times New Roman" pitchFamily="18" charset="0"/>
              </a:rPr>
              <a:t>第一段曲线是元件的早期失效期，表明元件开始使用时，它的失效率高，但迅速降低。</a:t>
            </a:r>
          </a:p>
          <a:p>
            <a:pPr marL="0">
              <a:lnSpc>
                <a:spcPct val="125000"/>
              </a:lnSpc>
            </a:pPr>
            <a:r>
              <a:rPr lang="zh-CN" altLang="en-US" sz="2400">
                <a:latin typeface="Times New Roman" pitchFamily="18" charset="0"/>
                <a:ea typeface="黑体" pitchFamily="49" charset="-122"/>
                <a:cs typeface="Times New Roman" pitchFamily="18" charset="0"/>
              </a:rPr>
              <a:t>第二段曲线是元件的偶然失效期，其特点是失效率低且稳定，往往可近似看成是一常数。</a:t>
            </a:r>
          </a:p>
          <a:p>
            <a:pPr marL="0">
              <a:lnSpc>
                <a:spcPct val="125000"/>
              </a:lnSpc>
            </a:pPr>
            <a:r>
              <a:rPr lang="zh-CN" altLang="en-US" sz="2400">
                <a:latin typeface="Times New Roman" pitchFamily="18" charset="0"/>
                <a:ea typeface="黑体" pitchFamily="49" charset="-122"/>
                <a:cs typeface="Times New Roman" pitchFamily="18" charset="0"/>
              </a:rPr>
              <a:t>第三段曲线是元件的耗损失效期，失效率随时间延长而急剧增大。</a:t>
            </a:r>
          </a:p>
        </p:txBody>
      </p:sp>
      <p:pic>
        <p:nvPicPr>
          <p:cNvPr id="24580" name="Picture 4" descr="未命名"/>
          <p:cNvPicPr>
            <a:picLocks noChangeAspect="1" noChangeArrowheads="1"/>
          </p:cNvPicPr>
          <p:nvPr/>
        </p:nvPicPr>
        <p:blipFill>
          <a:blip r:embed="rId2">
            <a:extLst>
              <a:ext uri="{28A0092B-C50C-407E-A947-70E740481C1C}">
                <a14:useLocalDpi xmlns:a14="http://schemas.microsoft.com/office/drawing/2010/main" val="0"/>
              </a:ext>
            </a:extLst>
          </a:blip>
          <a:srcRect l="7623" t="7281" r="50000" b="50000"/>
          <a:stretch>
            <a:fillRect/>
          </a:stretch>
        </p:blipFill>
        <p:spPr bwMode="auto">
          <a:xfrm>
            <a:off x="1752600" y="2133600"/>
            <a:ext cx="3505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410200" y="4267200"/>
            <a:ext cx="4800600" cy="990600"/>
          </a:xfrm>
        </p:spPr>
        <p:txBody>
          <a:bodyPr/>
          <a:lstStyle/>
          <a:p>
            <a:pPr>
              <a:buFont typeface="Wingdings" pitchFamily="2" charset="2"/>
              <a:buNone/>
            </a:pPr>
            <a:r>
              <a:rPr lang="zh-CN" altLang="en-US" b="1">
                <a:solidFill>
                  <a:schemeClr val="tx2"/>
                </a:solidFill>
                <a:latin typeface="Times New Roman" pitchFamily="18" charset="0"/>
                <a:ea typeface="楷体_GB2312" pitchFamily="49" charset="-122"/>
              </a:rPr>
              <a:t>重要规律：偶然失效期设</a:t>
            </a:r>
            <a:r>
              <a:rPr lang="en-US" altLang="zh-CN" b="1">
                <a:solidFill>
                  <a:schemeClr val="tx2"/>
                </a:solidFill>
                <a:latin typeface="Times New Roman" pitchFamily="18" charset="0"/>
                <a:ea typeface="楷体_GB2312" pitchFamily="49" charset="-122"/>
              </a:rPr>
              <a:t>λ(t)=λ</a:t>
            </a:r>
            <a:r>
              <a:rPr lang="zh-CN" altLang="en-US" b="1">
                <a:solidFill>
                  <a:schemeClr val="tx2"/>
                </a:solidFill>
                <a:latin typeface="Times New Roman" pitchFamily="18" charset="0"/>
                <a:ea typeface="楷体_GB2312" pitchFamily="49" charset="-122"/>
              </a:rPr>
              <a:t>，系统的可靠度为： </a:t>
            </a:r>
          </a:p>
        </p:txBody>
      </p:sp>
      <p:pic>
        <p:nvPicPr>
          <p:cNvPr id="25604" name="Picture 4" descr="未命名"/>
          <p:cNvPicPr>
            <a:picLocks noChangeAspect="1" noChangeArrowheads="1"/>
          </p:cNvPicPr>
          <p:nvPr/>
        </p:nvPicPr>
        <p:blipFill>
          <a:blip r:embed="rId2">
            <a:extLst>
              <a:ext uri="{28A0092B-C50C-407E-A947-70E740481C1C}">
                <a14:useLocalDpi xmlns:a14="http://schemas.microsoft.com/office/drawing/2010/main" val="0"/>
              </a:ext>
            </a:extLst>
          </a:blip>
          <a:srcRect l="7623" t="7281" r="50000" b="50000"/>
          <a:stretch>
            <a:fillRect/>
          </a:stretch>
        </p:blipFill>
        <p:spPr bwMode="auto">
          <a:xfrm>
            <a:off x="1676400" y="1236663"/>
            <a:ext cx="3505200" cy="3200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702" name="Group 102"/>
          <p:cNvGraphicFramePr>
            <a:graphicFrameLocks noGrp="1"/>
          </p:cNvGraphicFramePr>
          <p:nvPr/>
        </p:nvGraphicFramePr>
        <p:xfrm>
          <a:off x="5181600" y="1295400"/>
          <a:ext cx="5181600" cy="266827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65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曲线段</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失效时期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失效特征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失效类型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第一段曲线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早期失效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失效率随时间降低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递减型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第二段曲线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偶然失效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失效率低且平稳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恒定型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第三段曲线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耗损失效</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失效率随时间增大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charset="-122"/>
                        </a:rPr>
                        <a:t>递增型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699" name="Object 99"/>
          <p:cNvGraphicFramePr>
            <a:graphicFrameLocks noChangeAspect="1"/>
          </p:cNvGraphicFramePr>
          <p:nvPr/>
        </p:nvGraphicFramePr>
        <p:xfrm>
          <a:off x="5519936" y="5373216"/>
          <a:ext cx="4027512" cy="956606"/>
        </p:xfrm>
        <a:graphic>
          <a:graphicData uri="http://schemas.openxmlformats.org/presentationml/2006/ole">
            <mc:AlternateContent xmlns:mc="http://schemas.openxmlformats.org/markup-compatibility/2006">
              <mc:Choice xmlns:v="urn:schemas-microsoft-com:vml" Requires="v">
                <p:oleObj name="Equation" r:id="rId3" imgW="1282680" imgH="304560" progId="Equation.DSMT4">
                  <p:embed/>
                </p:oleObj>
              </mc:Choice>
              <mc:Fallback>
                <p:oleObj name="Equation" r:id="rId3" imgW="1282680" imgH="304560" progId="Equation.DSMT4">
                  <p:embed/>
                  <p:pic>
                    <p:nvPicPr>
                      <p:cNvPr id="25699" name="Object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936" y="5373216"/>
                        <a:ext cx="4027512" cy="956606"/>
                      </a:xfrm>
                      <a:prstGeom prst="rect">
                        <a:avLst/>
                      </a:prstGeom>
                      <a:noFill/>
                      <a:ln>
                        <a:noFill/>
                      </a:ln>
                      <a:effectLst/>
                    </p:spPr>
                  </p:pic>
                </p:oleObj>
              </mc:Fallback>
            </mc:AlternateContent>
          </a:graphicData>
        </a:graphic>
      </p:graphicFrame>
      <p:sp>
        <p:nvSpPr>
          <p:cNvPr id="25703" name="Text Box 103"/>
          <p:cNvSpPr txBox="1">
            <a:spLocks noChangeArrowheads="1"/>
          </p:cNvSpPr>
          <p:nvPr/>
        </p:nvSpPr>
        <p:spPr bwMode="auto">
          <a:xfrm>
            <a:off x="1919288" y="4581526"/>
            <a:ext cx="2089150"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500" b="1">
                <a:effectLst>
                  <a:outerShdw blurRad="38100" dist="38100" dir="2700000" algn="tl">
                    <a:srgbClr val="C0C0C0"/>
                  </a:outerShdw>
                </a:effectLst>
              </a:rPr>
              <a:t>MatLab</a:t>
            </a:r>
            <a:r>
              <a:rPr lang="zh-CN" altLang="en-US" sz="1500" b="1">
                <a:effectLst>
                  <a:outerShdw blurRad="38100" dist="38100" dir="2700000" algn="tl">
                    <a:srgbClr val="C0C0C0"/>
                  </a:outerShdw>
                </a:effectLst>
              </a:rPr>
              <a:t>数值模拟</a:t>
            </a:r>
          </a:p>
          <a:p>
            <a:r>
              <a:rPr lang="en-US" altLang="zh-CN" sz="1500" b="1">
                <a:effectLst>
                  <a:outerShdw blurRad="38100" dist="38100" dir="2700000" algn="tl">
                    <a:srgbClr val="C0C0C0"/>
                  </a:outerShdw>
                </a:effectLst>
              </a:rPr>
              <a:t>na=0.001</a:t>
            </a:r>
          </a:p>
          <a:p>
            <a:r>
              <a:rPr lang="en-US" altLang="zh-CN" sz="1500" b="1">
                <a:effectLst>
                  <a:outerShdw blurRad="38100" dist="38100" dir="2700000" algn="tl">
                    <a:srgbClr val="C0C0C0"/>
                  </a:outerShdw>
                </a:effectLst>
              </a:rPr>
              <a:t>t=0</a:t>
            </a:r>
          </a:p>
          <a:p>
            <a:r>
              <a:rPr lang="en-US" altLang="zh-CN" sz="1500" b="1">
                <a:effectLst>
                  <a:outerShdw blurRad="38100" dist="38100" dir="2700000" algn="tl">
                    <a:srgbClr val="C0C0C0"/>
                  </a:outerShdw>
                </a:effectLst>
              </a:rPr>
              <a:t>for i=1:200</a:t>
            </a:r>
          </a:p>
          <a:p>
            <a:r>
              <a:rPr lang="en-US" altLang="zh-CN" sz="1500" b="1">
                <a:effectLst>
                  <a:outerShdw blurRad="38100" dist="38100" dir="2700000" algn="tl">
                    <a:srgbClr val="C0C0C0"/>
                  </a:outerShdw>
                </a:effectLst>
              </a:rPr>
              <a:t>    r(i)=exp(-na*t)</a:t>
            </a:r>
          </a:p>
          <a:p>
            <a:r>
              <a:rPr lang="en-US" altLang="zh-CN" sz="1500" b="1">
                <a:effectLst>
                  <a:outerShdw blurRad="38100" dist="38100" dir="2700000" algn="tl">
                    <a:srgbClr val="C0C0C0"/>
                  </a:outerShdw>
                </a:effectLst>
              </a:rPr>
              <a:t>    tt(i)=t</a:t>
            </a:r>
          </a:p>
          <a:p>
            <a:r>
              <a:rPr lang="en-US" altLang="zh-CN" sz="1500" b="1">
                <a:effectLst>
                  <a:outerShdw blurRad="38100" dist="38100" dir="2700000" algn="tl">
                    <a:srgbClr val="C0C0C0"/>
                  </a:outerShdw>
                </a:effectLst>
              </a:rPr>
              <a:t>    t=t+20</a:t>
            </a:r>
          </a:p>
          <a:p>
            <a:r>
              <a:rPr lang="en-US" altLang="zh-CN" sz="1500" b="1">
                <a:effectLst>
                  <a:outerShdw blurRad="38100" dist="38100" dir="2700000" algn="tl">
                    <a:srgbClr val="C0C0C0"/>
                  </a:outerShdw>
                </a:effectLst>
              </a:rPr>
              <a:t>end</a:t>
            </a:r>
          </a:p>
          <a:p>
            <a:r>
              <a:rPr lang="en-US" altLang="zh-CN" sz="1500" b="1">
                <a:effectLst>
                  <a:outerShdw blurRad="38100" dist="38100" dir="2700000" algn="tl">
                    <a:srgbClr val="C0C0C0"/>
                  </a:outerShdw>
                </a:effectLst>
              </a:rPr>
              <a:t>plot(tt,r,'-')</a:t>
            </a:r>
          </a:p>
        </p:txBody>
      </p:sp>
    </p:spTree>
    <p:extLst>
      <p:ext uri="{BB962C8B-B14F-4D97-AF65-F5344CB8AC3E}">
        <p14:creationId xmlns:p14="http://schemas.microsoft.com/office/powerpoint/2010/main" val="17836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AutoShape 2" descr="https://img-blog.csdn.net/20180827064045927?watermark/2/text/aHR0cHM6Ly9ibG9nLmNzZG4ubmV0L0ZyYW5rX1llZQ==/font/5a6L5L2T/fontsize/400/fill/I0JBQkFCMA==/dissolve/70"/>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 Box 4"/>
          <p:cNvSpPr txBox="1">
            <a:spLocks noChangeArrowheads="1"/>
          </p:cNvSpPr>
          <p:nvPr/>
        </p:nvSpPr>
        <p:spPr bwMode="auto">
          <a:xfrm>
            <a:off x="1993580" y="27638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2"/>
                </a:solidFill>
                <a:latin typeface="黑体" pitchFamily="49" charset="-122"/>
                <a:ea typeface="黑体" pitchFamily="49" charset="-122"/>
              </a:rPr>
              <a:t>(2)</a:t>
            </a:r>
            <a:r>
              <a:rPr lang="zh-CN" altLang="en-US" sz="2800" dirty="0">
                <a:solidFill>
                  <a:schemeClr val="tx2"/>
                </a:solidFill>
                <a:latin typeface="黑体" pitchFamily="49" charset="-122"/>
                <a:ea typeface="黑体" pitchFamily="49" charset="-122"/>
              </a:rPr>
              <a:t>软件失效率曲线</a:t>
            </a:r>
          </a:p>
        </p:txBody>
      </p:sp>
      <p:pic>
        <p:nvPicPr>
          <p:cNvPr id="1833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1412776"/>
            <a:ext cx="7704856" cy="444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3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13" y="1196753"/>
            <a:ext cx="7992888" cy="535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97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306"/>
                                        </p:tgtEl>
                                        <p:attrNameLst>
                                          <p:attrName>style.visibility</p:attrName>
                                        </p:attrNameLst>
                                      </p:cBhvr>
                                      <p:to>
                                        <p:strVal val="visible"/>
                                      </p:to>
                                    </p:set>
                                    <p:animEffect transition="in" filter="fade">
                                      <p:cBhvr>
                                        <p:cTn id="7" dur="1000"/>
                                        <p:tgtEl>
                                          <p:spTgt spid="1833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3305"/>
                                        </p:tgtEl>
                                        <p:attrNameLst>
                                          <p:attrName>style.visibility</p:attrName>
                                        </p:attrNameLst>
                                      </p:cBhvr>
                                      <p:to>
                                        <p:strVal val="visible"/>
                                      </p:to>
                                    </p:set>
                                    <p:anim calcmode="lin" valueType="num">
                                      <p:cBhvr additive="base">
                                        <p:cTn id="12" dur="500" fill="hold"/>
                                        <p:tgtEl>
                                          <p:spTgt spid="183305"/>
                                        </p:tgtEl>
                                        <p:attrNameLst>
                                          <p:attrName>ppt_x</p:attrName>
                                        </p:attrNameLst>
                                      </p:cBhvr>
                                      <p:tavLst>
                                        <p:tav tm="0">
                                          <p:val>
                                            <p:strVal val="#ppt_x"/>
                                          </p:val>
                                        </p:tav>
                                        <p:tav tm="100000">
                                          <p:val>
                                            <p:strVal val="#ppt_x"/>
                                          </p:val>
                                        </p:tav>
                                      </p:tavLst>
                                    </p:anim>
                                    <p:anim calcmode="lin" valueType="num">
                                      <p:cBhvr additive="base">
                                        <p:cTn id="13" dur="500" fill="hold"/>
                                        <p:tgtEl>
                                          <p:spTgt spid="183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body" idx="1"/>
          </p:nvPr>
        </p:nvSpPr>
        <p:spPr>
          <a:xfrm>
            <a:off x="2313451" y="1249639"/>
            <a:ext cx="7772400" cy="2057400"/>
          </a:xfrm>
          <a:noFill/>
          <a:ln/>
        </p:spPr>
        <p:txBody>
          <a:bodyPr>
            <a:noAutofit/>
          </a:bodyPr>
          <a:lstStyle/>
          <a:p>
            <a:pPr algn="just">
              <a:spcBef>
                <a:spcPts val="0"/>
              </a:spcBef>
              <a:buFont typeface="Wingdings" pitchFamily="2" charset="2"/>
              <a:buChar char="l"/>
            </a:pPr>
            <a:r>
              <a:rPr lang="zh-CN" altLang="en-US" sz="2400" b="1" dirty="0">
                <a:effectLst>
                  <a:outerShdw blurRad="38100" dist="38100" dir="2700000" algn="tl">
                    <a:srgbClr val="C0C0C0"/>
                  </a:outerShdw>
                </a:effectLst>
                <a:latin typeface="Times New Roman" pitchFamily="18" charset="0"/>
                <a:ea typeface="楷体_GB2312" pitchFamily="49" charset="-122"/>
              </a:rPr>
              <a:t>软件可靠性</a:t>
            </a:r>
            <a:endParaRPr lang="en-US" altLang="zh-CN" sz="2400" b="1" dirty="0">
              <a:effectLst>
                <a:outerShdw blurRad="38100" dist="38100" dir="2700000" algn="tl">
                  <a:srgbClr val="C0C0C0"/>
                </a:outerShdw>
              </a:effectLst>
              <a:latin typeface="Times New Roman" pitchFamily="18" charset="0"/>
              <a:ea typeface="楷体_GB2312" pitchFamily="49" charset="-122"/>
            </a:endParaRPr>
          </a:p>
          <a:p>
            <a:pPr algn="just">
              <a:spcBef>
                <a:spcPts val="0"/>
              </a:spcBef>
              <a:buNone/>
            </a:pPr>
            <a:r>
              <a:rPr lang="en-US" altLang="zh-CN" sz="2400" b="1" dirty="0">
                <a:latin typeface="Times New Roman" pitchFamily="18" charset="0"/>
                <a:ea typeface="楷体_GB2312" pitchFamily="49" charset="-122"/>
              </a:rPr>
              <a:t>1983</a:t>
            </a:r>
            <a:r>
              <a:rPr lang="zh-CN" altLang="en-US" sz="2400" b="1" dirty="0">
                <a:latin typeface="Times New Roman" pitchFamily="18" charset="0"/>
                <a:ea typeface="楷体_GB2312" pitchFamily="49" charset="-122"/>
              </a:rPr>
              <a:t>年美国</a:t>
            </a:r>
            <a:r>
              <a:rPr lang="en-US" altLang="zh-CN" sz="2400" b="1" dirty="0">
                <a:latin typeface="Times New Roman" pitchFamily="18" charset="0"/>
                <a:ea typeface="楷体_GB2312" pitchFamily="49" charset="-122"/>
              </a:rPr>
              <a:t>IEEE</a:t>
            </a:r>
            <a:r>
              <a:rPr lang="zh-CN" altLang="en-US" sz="2400" b="1" dirty="0">
                <a:latin typeface="Times New Roman" pitchFamily="18" charset="0"/>
                <a:ea typeface="楷体_GB2312" pitchFamily="49" charset="-122"/>
              </a:rPr>
              <a:t>计算机学会对“软件可靠性”作出了明确定义，此后该定义被美国标准化研究所接受为国家标准，</a:t>
            </a:r>
            <a:r>
              <a:rPr lang="en-US" altLang="zh-CN" sz="2400" b="1" dirty="0">
                <a:latin typeface="Times New Roman" pitchFamily="18" charset="0"/>
                <a:ea typeface="楷体_GB2312" pitchFamily="49" charset="-122"/>
              </a:rPr>
              <a:t>1989</a:t>
            </a:r>
            <a:r>
              <a:rPr lang="zh-CN" altLang="en-US" sz="2400" b="1" dirty="0">
                <a:latin typeface="Times New Roman" pitchFamily="18" charset="0"/>
                <a:ea typeface="楷体_GB2312" pitchFamily="49" charset="-122"/>
              </a:rPr>
              <a:t>年我国也接受该定义为国家标准。</a:t>
            </a:r>
          </a:p>
          <a:p>
            <a:pPr>
              <a:buFont typeface="Wingdings" pitchFamily="2" charset="2"/>
              <a:buNone/>
            </a:pPr>
            <a:r>
              <a:rPr lang="zh-CN" altLang="en-US" sz="2400" b="1" dirty="0">
                <a:latin typeface="Times New Roman" pitchFamily="18" charset="0"/>
                <a:ea typeface="楷体_GB2312" pitchFamily="49" charset="-122"/>
              </a:rPr>
              <a:t>该定义包括两方面的含义：</a:t>
            </a:r>
          </a:p>
          <a:p>
            <a:pPr>
              <a:buFont typeface="Wingdings" pitchFamily="2" charset="2"/>
              <a:buNone/>
            </a:pP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1</a:t>
            </a:r>
            <a:r>
              <a:rPr lang="zh-CN" altLang="en-US" sz="2400" b="1" dirty="0">
                <a:latin typeface="Times New Roman" pitchFamily="18" charset="0"/>
                <a:ea typeface="楷体_GB2312" pitchFamily="49" charset="-122"/>
              </a:rPr>
              <a:t>）在规定的条件下，在规定的时间内，软件不引起系统失效的概率；</a:t>
            </a:r>
          </a:p>
          <a:p>
            <a:pPr>
              <a:buFont typeface="Wingdings" pitchFamily="2" charset="2"/>
              <a:buNone/>
            </a:pP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）在规定的时间周期内，在所述条件下程序执行所要求的功能的能力；其中的概率是系统输入和系统使用的函数，也是软件中存在的故障的函数，系统输入将确定是否会遇到已存在的故障（如果故障存在的话）。</a:t>
            </a:r>
          </a:p>
        </p:txBody>
      </p:sp>
      <p:sp>
        <p:nvSpPr>
          <p:cNvPr id="3081" name="Rectangle 9"/>
          <p:cNvSpPr>
            <a:spLocks noChangeArrowheads="1"/>
          </p:cNvSpPr>
          <p:nvPr/>
        </p:nvSpPr>
        <p:spPr bwMode="auto">
          <a:xfrm>
            <a:off x="1524000" y="241690"/>
            <a:ext cx="9144000" cy="754063"/>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pPr algn="ctr">
              <a:spcBef>
                <a:spcPct val="0"/>
              </a:spcBef>
            </a:pPr>
            <a:r>
              <a:rPr lang="en-US" altLang="zh-CN" sz="3200" b="1" dirty="0">
                <a:solidFill>
                  <a:schemeClr val="bg1"/>
                </a:solidFill>
                <a:latin typeface="华文细黑" panose="02010600040101010101" pitchFamily="2" charset="-122"/>
                <a:ea typeface="华文细黑" panose="02010600040101010101" pitchFamily="2" charset="-122"/>
                <a:cs typeface="+mj-cs"/>
              </a:rPr>
              <a:t>2.1 </a:t>
            </a:r>
            <a:r>
              <a:rPr lang="zh-CN" altLang="en-US" sz="3200" b="1" dirty="0">
                <a:solidFill>
                  <a:schemeClr val="bg1"/>
                </a:solidFill>
                <a:latin typeface="华文细黑" panose="02010600040101010101" pitchFamily="2" charset="-122"/>
                <a:ea typeface="华文细黑" panose="02010600040101010101" pitchFamily="2" charset="-122"/>
                <a:cs typeface="+mj-cs"/>
              </a:rPr>
              <a:t>可靠性特征量</a:t>
            </a:r>
          </a:p>
        </p:txBody>
      </p:sp>
    </p:spTree>
    <p:extLst>
      <p:ext uri="{BB962C8B-B14F-4D97-AF65-F5344CB8AC3E}">
        <p14:creationId xmlns:p14="http://schemas.microsoft.com/office/powerpoint/2010/main" val="28739158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586" y="1196752"/>
            <a:ext cx="868023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63552" y="332656"/>
            <a:ext cx="4560864" cy="523220"/>
          </a:xfrm>
          <a:prstGeom prst="rect">
            <a:avLst/>
          </a:prstGeom>
          <a:noFill/>
        </p:spPr>
        <p:txBody>
          <a:bodyPr wrap="none" rtlCol="0">
            <a:spAutoFit/>
          </a:bodyPr>
          <a:lstStyle/>
          <a:p>
            <a:pPr marL="285750" indent="-285750">
              <a:buFont typeface="Wingdings" pitchFamily="2" charset="2"/>
              <a:buChar char="p"/>
            </a:pPr>
            <a:r>
              <a:rPr lang="zh-CN" altLang="en-US" sz="2800" dirty="0">
                <a:solidFill>
                  <a:srgbClr val="FF0000"/>
                </a:solidFill>
                <a:latin typeface="微软雅黑" pitchFamily="34" charset="-122"/>
                <a:ea typeface="微软雅黑" pitchFamily="34" charset="-122"/>
              </a:rPr>
              <a:t> 与可靠性相关的时间参数</a:t>
            </a:r>
          </a:p>
        </p:txBody>
      </p:sp>
      <p:pic>
        <p:nvPicPr>
          <p:cNvPr id="1853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256" y="4581128"/>
            <a:ext cx="81851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09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bwMode="auto">
          <a:xfrm>
            <a:off x="1703512" y="188913"/>
            <a:ext cx="8856984"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4</a:t>
            </a:r>
            <a:r>
              <a:rPr lang="zh-CN" altLang="en-US" sz="3200" b="1" dirty="0">
                <a:solidFill>
                  <a:schemeClr val="bg1"/>
                </a:solidFill>
                <a:latin typeface="华文细黑" panose="02010600040101010101" pitchFamily="2" charset="-122"/>
                <a:ea typeface="华文细黑" panose="02010600040101010101" pitchFamily="2" charset="-122"/>
              </a:rPr>
              <a:t>、平均故障间隔时间</a:t>
            </a:r>
            <a:r>
              <a:rPr lang="en-US" altLang="zh-CN" sz="3200" b="1" dirty="0">
                <a:solidFill>
                  <a:schemeClr val="bg1"/>
                </a:solidFill>
                <a:latin typeface="华文细黑" panose="02010600040101010101" pitchFamily="2" charset="-122"/>
                <a:ea typeface="华文细黑" panose="02010600040101010101" pitchFamily="2" charset="-122"/>
              </a:rPr>
              <a:t>/</a:t>
            </a:r>
            <a:r>
              <a:rPr lang="zh-CN" altLang="en-US" sz="3200" b="1" dirty="0">
                <a:solidFill>
                  <a:schemeClr val="bg1"/>
                </a:solidFill>
                <a:latin typeface="华文细黑" panose="02010600040101010101" pitchFamily="2" charset="-122"/>
                <a:ea typeface="华文细黑" panose="02010600040101010101" pitchFamily="2" charset="-122"/>
              </a:rPr>
              <a:t>平均失效前时间（</a:t>
            </a:r>
            <a:r>
              <a:rPr lang="en-US" altLang="zh-CN" sz="3200" b="1" dirty="0">
                <a:solidFill>
                  <a:schemeClr val="bg1"/>
                </a:solidFill>
                <a:latin typeface="华文细黑" panose="02010600040101010101" pitchFamily="2" charset="-122"/>
                <a:ea typeface="华文细黑" panose="02010600040101010101" pitchFamily="2" charset="-122"/>
              </a:rPr>
              <a:t>MTTF</a:t>
            </a:r>
            <a:r>
              <a:rPr lang="zh-CN" altLang="en-US" sz="3200" b="1" dirty="0">
                <a:solidFill>
                  <a:schemeClr val="bg1"/>
                </a:solidFill>
                <a:latin typeface="华文细黑" panose="02010600040101010101" pitchFamily="2" charset="-122"/>
                <a:ea typeface="华文细黑" panose="02010600040101010101" pitchFamily="2" charset="-122"/>
              </a:rPr>
              <a:t>）</a:t>
            </a:r>
          </a:p>
        </p:txBody>
      </p:sp>
      <p:graphicFrame>
        <p:nvGraphicFramePr>
          <p:cNvPr id="5" name="对象 4"/>
          <p:cNvGraphicFramePr>
            <a:graphicFrameLocks noChangeAspect="1"/>
          </p:cNvGraphicFramePr>
          <p:nvPr/>
        </p:nvGraphicFramePr>
        <p:xfrm>
          <a:off x="2063554" y="5368448"/>
          <a:ext cx="4824535" cy="1228904"/>
        </p:xfrm>
        <a:graphic>
          <a:graphicData uri="http://schemas.openxmlformats.org/presentationml/2006/ole">
            <mc:AlternateContent xmlns:mc="http://schemas.openxmlformats.org/markup-compatibility/2006">
              <mc:Choice xmlns:v="urn:schemas-microsoft-com:vml" Requires="v">
                <p:oleObj name="Equation" r:id="rId3" imgW="2590560" imgH="660240" progId="Equation.DSMT4">
                  <p:embed/>
                </p:oleObj>
              </mc:Choice>
              <mc:Fallback>
                <p:oleObj name="Equation" r:id="rId3" imgW="2590560" imgH="660240" progId="Equation.DSMT4">
                  <p:embed/>
                  <p:pic>
                    <p:nvPicPr>
                      <p:cNvPr id="5" name="对象 4"/>
                      <p:cNvPicPr>
                        <a:picLocks noChangeAspect="1" noChangeArrowheads="1"/>
                      </p:cNvPicPr>
                      <p:nvPr/>
                    </p:nvPicPr>
                    <p:blipFill>
                      <a:blip r:embed="rId4"/>
                      <a:srcRect/>
                      <a:stretch>
                        <a:fillRect/>
                      </a:stretch>
                    </p:blipFill>
                    <p:spPr bwMode="auto">
                      <a:xfrm>
                        <a:off x="2063554" y="5368448"/>
                        <a:ext cx="4824535" cy="1228904"/>
                      </a:xfrm>
                      <a:prstGeom prst="rect">
                        <a:avLst/>
                      </a:prstGeom>
                      <a:noFill/>
                      <a:ln>
                        <a:noFill/>
                      </a:ln>
                      <a:effectLst/>
                    </p:spPr>
                  </p:pic>
                </p:oleObj>
              </mc:Fallback>
            </mc:AlternateContent>
          </a:graphicData>
        </a:graphic>
      </p:graphicFrame>
      <p:sp>
        <p:nvSpPr>
          <p:cNvPr id="6" name="矩形 5"/>
          <p:cNvSpPr/>
          <p:nvPr/>
        </p:nvSpPr>
        <p:spPr>
          <a:xfrm>
            <a:off x="1991545" y="4797153"/>
            <a:ext cx="3169457" cy="430887"/>
          </a:xfrm>
          <a:prstGeom prst="rect">
            <a:avLst/>
          </a:prstGeom>
        </p:spPr>
        <p:txBody>
          <a:bodyPr wrap="none">
            <a:spAutoFit/>
          </a:bodyPr>
          <a:lstStyle/>
          <a:p>
            <a:r>
              <a:rPr lang="en-US" altLang="zh-CN" sz="2200" b="1" dirty="0">
                <a:solidFill>
                  <a:schemeClr val="accent1"/>
                </a:solidFill>
              </a:rPr>
              <a:t>MTBF</a:t>
            </a:r>
            <a:r>
              <a:rPr lang="zh-CN" altLang="en-US" sz="2200" b="1" dirty="0">
                <a:solidFill>
                  <a:schemeClr val="accent1"/>
                </a:solidFill>
              </a:rPr>
              <a:t>又称为平均寿命：</a:t>
            </a:r>
            <a:endParaRPr lang="zh-CN" altLang="en-US" sz="2200" dirty="0"/>
          </a:p>
        </p:txBody>
      </p:sp>
      <p:pic>
        <p:nvPicPr>
          <p:cNvPr id="163912"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4330" y="980728"/>
            <a:ext cx="8312150"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8"/>
          <p:cNvPicPr>
            <a:picLocks noChangeAspect="1" noChangeArrowheads="1"/>
          </p:cNvPicPr>
          <p:nvPr/>
        </p:nvPicPr>
        <p:blipFill>
          <a:blip r:embed="rId6">
            <a:extLst>
              <a:ext uri="{28A0092B-C50C-407E-A947-70E740481C1C}">
                <a14:useLocalDpi xmlns:a14="http://schemas.microsoft.com/office/drawing/2010/main" val="0"/>
              </a:ext>
            </a:extLst>
          </a:blip>
          <a:srcRect l="25000" t="22000" r="28999" b="40666"/>
          <a:stretch>
            <a:fillRect/>
          </a:stretch>
        </p:blipFill>
        <p:spPr bwMode="auto">
          <a:xfrm>
            <a:off x="7104112" y="4293096"/>
            <a:ext cx="3024336" cy="264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9"/>
          <p:cNvSpPr txBox="1">
            <a:spLocks noChangeArrowheads="1"/>
          </p:cNvSpPr>
          <p:nvPr/>
        </p:nvSpPr>
        <p:spPr bwMode="auto">
          <a:xfrm>
            <a:off x="7536160" y="4932458"/>
            <a:ext cx="30963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b="1" dirty="0">
                <a:solidFill>
                  <a:schemeClr val="accent1"/>
                </a:solidFill>
              </a:rPr>
              <a:t>平均寿命</a:t>
            </a:r>
            <a:r>
              <a:rPr lang="zh-CN" altLang="en-US" sz="1600" dirty="0"/>
              <a:t>的意义是可靠度函数</a:t>
            </a:r>
            <a:r>
              <a:rPr lang="en-US" altLang="zh-CN" sz="1600" i="1" dirty="0"/>
              <a:t>R</a:t>
            </a:r>
            <a:r>
              <a:rPr lang="en-US" altLang="zh-CN" sz="1600" dirty="0"/>
              <a:t>(</a:t>
            </a:r>
            <a:r>
              <a:rPr lang="en-US" altLang="zh-CN" sz="1600" i="1" dirty="0"/>
              <a:t>t</a:t>
            </a:r>
            <a:r>
              <a:rPr lang="en-US" altLang="zh-CN" sz="1600" dirty="0"/>
              <a:t>)</a:t>
            </a:r>
            <a:r>
              <a:rPr lang="zh-CN" altLang="en-US" sz="1600" dirty="0"/>
              <a:t>与</a:t>
            </a:r>
            <a:r>
              <a:rPr lang="en-US" altLang="zh-CN" sz="1600" dirty="0"/>
              <a:t>t</a:t>
            </a:r>
            <a:r>
              <a:rPr lang="zh-CN" altLang="en-US" sz="1600" dirty="0"/>
              <a:t>轴所形成的面积</a:t>
            </a:r>
          </a:p>
        </p:txBody>
      </p:sp>
    </p:spTree>
    <p:extLst>
      <p:ext uri="{BB962C8B-B14F-4D97-AF65-F5344CB8AC3E}">
        <p14:creationId xmlns:p14="http://schemas.microsoft.com/office/powerpoint/2010/main" val="240085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bwMode="auto">
          <a:xfrm>
            <a:off x="1703512" y="188913"/>
            <a:ext cx="8856984"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5</a:t>
            </a:r>
            <a:r>
              <a:rPr lang="zh-CN" altLang="en-US" sz="3200" b="1" dirty="0">
                <a:solidFill>
                  <a:schemeClr val="bg1"/>
                </a:solidFill>
                <a:latin typeface="华文细黑" panose="02010600040101010101" pitchFamily="2" charset="-122"/>
                <a:ea typeface="华文细黑" panose="02010600040101010101" pitchFamily="2" charset="-122"/>
              </a:rPr>
              <a:t>、平均无故障时间、平均故障修复时间</a:t>
            </a:r>
          </a:p>
        </p:txBody>
      </p:sp>
      <p:pic>
        <p:nvPicPr>
          <p:cNvPr id="123987"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25" y="1101725"/>
            <a:ext cx="8337550"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51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bwMode="auto">
          <a:xfrm>
            <a:off x="1596008" y="294928"/>
            <a:ext cx="8964488"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6</a:t>
            </a:r>
            <a:r>
              <a:rPr lang="zh-CN" altLang="en-US" sz="3200" b="1" dirty="0">
                <a:solidFill>
                  <a:schemeClr val="bg1"/>
                </a:solidFill>
                <a:latin typeface="华文细黑" panose="02010600040101010101" pitchFamily="2" charset="-122"/>
                <a:ea typeface="华文细黑" panose="02010600040101010101" pitchFamily="2" charset="-122"/>
              </a:rPr>
              <a:t>、可靠寿命、中位寿命和特征寿命</a:t>
            </a:r>
          </a:p>
        </p:txBody>
      </p:sp>
      <p:sp>
        <p:nvSpPr>
          <p:cNvPr id="31749" name="Text Box 5"/>
          <p:cNvSpPr txBox="1">
            <a:spLocks noChangeArrowheads="1"/>
          </p:cNvSpPr>
          <p:nvPr/>
        </p:nvSpPr>
        <p:spPr bwMode="auto">
          <a:xfrm>
            <a:off x="2495600" y="1295401"/>
            <a:ext cx="733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solidFill>
                  <a:schemeClr val="accent1"/>
                </a:solidFill>
                <a:latin typeface="Times New Roman" pitchFamily="18" charset="0"/>
                <a:ea typeface="黑体" pitchFamily="49" charset="-122"/>
                <a:cs typeface="Times New Roman" pitchFamily="18" charset="0"/>
              </a:rPr>
              <a:t>可靠寿命</a:t>
            </a:r>
            <a:r>
              <a:rPr lang="zh-CN" altLang="en-US" sz="2400" dirty="0">
                <a:latin typeface="Times New Roman" pitchFamily="18" charset="0"/>
                <a:ea typeface="黑体" pitchFamily="49" charset="-122"/>
                <a:cs typeface="Times New Roman" pitchFamily="18" charset="0"/>
              </a:rPr>
              <a:t>是指可靠度等于给定值</a:t>
            </a:r>
            <a:r>
              <a:rPr lang="en-US" altLang="zh-CN" sz="2400" i="1" dirty="0">
                <a:latin typeface="Times New Roman" pitchFamily="18" charset="0"/>
                <a:ea typeface="黑体" pitchFamily="49" charset="-122"/>
                <a:cs typeface="Times New Roman" pitchFamily="18" charset="0"/>
              </a:rPr>
              <a:t>r</a:t>
            </a:r>
            <a:r>
              <a:rPr lang="zh-CN" altLang="en-US" sz="2400" dirty="0">
                <a:latin typeface="Times New Roman" pitchFamily="18" charset="0"/>
                <a:ea typeface="黑体" pitchFamily="49" charset="-122"/>
                <a:cs typeface="Times New Roman" pitchFamily="18" charset="0"/>
              </a:rPr>
              <a:t>时产品的寿命，表达式为：</a:t>
            </a:r>
          </a:p>
        </p:txBody>
      </p:sp>
      <p:graphicFrame>
        <p:nvGraphicFramePr>
          <p:cNvPr id="31750" name="Object 6"/>
          <p:cNvGraphicFramePr>
            <a:graphicFrameLocks noChangeAspect="1"/>
          </p:cNvGraphicFramePr>
          <p:nvPr/>
        </p:nvGraphicFramePr>
        <p:xfrm>
          <a:off x="3810372" y="2419618"/>
          <a:ext cx="2323728" cy="616940"/>
        </p:xfrm>
        <a:graphic>
          <a:graphicData uri="http://schemas.openxmlformats.org/presentationml/2006/ole">
            <mc:AlternateContent xmlns:mc="http://schemas.openxmlformats.org/markup-compatibility/2006">
              <mc:Choice xmlns:v="urn:schemas-microsoft-com:vml" Requires="v">
                <p:oleObj name="Equation" r:id="rId2" imgW="812520" imgH="215640" progId="Equation.DSMT4">
                  <p:embed/>
                </p:oleObj>
              </mc:Choice>
              <mc:Fallback>
                <p:oleObj name="Equation" r:id="rId2" imgW="812520" imgH="215640" progId="Equation.DSMT4">
                  <p:embed/>
                  <p:pic>
                    <p:nvPicPr>
                      <p:cNvPr id="3175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372" y="2419618"/>
                        <a:ext cx="2323728" cy="616940"/>
                      </a:xfrm>
                      <a:prstGeom prst="rect">
                        <a:avLst/>
                      </a:prstGeom>
                      <a:noFill/>
                      <a:ln>
                        <a:noFill/>
                      </a:ln>
                      <a:effectLst/>
                    </p:spPr>
                  </p:pic>
                </p:oleObj>
              </mc:Fallback>
            </mc:AlternateContent>
          </a:graphicData>
        </a:graphic>
      </p:graphicFrame>
      <p:sp>
        <p:nvSpPr>
          <p:cNvPr id="31751" name="Text Box 7"/>
          <p:cNvSpPr txBox="1">
            <a:spLocks noChangeArrowheads="1"/>
          </p:cNvSpPr>
          <p:nvPr/>
        </p:nvSpPr>
        <p:spPr bwMode="auto">
          <a:xfrm>
            <a:off x="6477000" y="2438401"/>
            <a:ext cx="365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式中：</a:t>
            </a:r>
            <a:r>
              <a:rPr lang="en-US" altLang="zh-CN" sz="2400" i="1" dirty="0">
                <a:latin typeface="Times New Roman" pitchFamily="18" charset="0"/>
                <a:ea typeface="黑体" pitchFamily="49" charset="-122"/>
                <a:cs typeface="Times New Roman" pitchFamily="18" charset="0"/>
              </a:rPr>
              <a:t>R</a:t>
            </a:r>
            <a:r>
              <a:rPr lang="en-US" altLang="zh-CN" sz="2400" baseline="30000" dirty="0">
                <a:latin typeface="Times New Roman" pitchFamily="18" charset="0"/>
                <a:ea typeface="黑体" pitchFamily="49" charset="-122"/>
                <a:cs typeface="Times New Roman" pitchFamily="18" charset="0"/>
              </a:rPr>
              <a:t>-1</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是</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的反函数</a:t>
            </a:r>
          </a:p>
        </p:txBody>
      </p:sp>
      <p:sp>
        <p:nvSpPr>
          <p:cNvPr id="31752" name="Text Box 8"/>
          <p:cNvSpPr txBox="1">
            <a:spLocks noChangeArrowheads="1"/>
          </p:cNvSpPr>
          <p:nvPr/>
        </p:nvSpPr>
        <p:spPr bwMode="auto">
          <a:xfrm>
            <a:off x="2623120" y="3505201"/>
            <a:ext cx="6713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Times New Roman" pitchFamily="18" charset="0"/>
                <a:ea typeface="黑体" pitchFamily="49" charset="-122"/>
                <a:cs typeface="Times New Roman" pitchFamily="18" charset="0"/>
              </a:rPr>
              <a:t>当</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=0.5</a:t>
            </a:r>
            <a:r>
              <a:rPr lang="zh-CN" altLang="en-US" sz="2400" dirty="0">
                <a:latin typeface="Times New Roman" pitchFamily="18" charset="0"/>
                <a:ea typeface="黑体" pitchFamily="49" charset="-122"/>
                <a:cs typeface="Times New Roman" pitchFamily="18" charset="0"/>
              </a:rPr>
              <a:t>时产品的寿命为中位寿命，表达式为：</a:t>
            </a:r>
          </a:p>
        </p:txBody>
      </p:sp>
      <p:graphicFrame>
        <p:nvGraphicFramePr>
          <p:cNvPr id="31753" name="Object 9"/>
          <p:cNvGraphicFramePr>
            <a:graphicFrameLocks noChangeAspect="1"/>
          </p:cNvGraphicFramePr>
          <p:nvPr/>
        </p:nvGraphicFramePr>
        <p:xfrm>
          <a:off x="3863752" y="4164273"/>
          <a:ext cx="2952328" cy="611893"/>
        </p:xfrm>
        <a:graphic>
          <a:graphicData uri="http://schemas.openxmlformats.org/presentationml/2006/ole">
            <mc:AlternateContent xmlns:mc="http://schemas.openxmlformats.org/markup-compatibility/2006">
              <mc:Choice xmlns:v="urn:schemas-microsoft-com:vml" Requires="v">
                <p:oleObj name="Equation" r:id="rId4" imgW="1041120" imgH="215640" progId="Equation.DSMT4">
                  <p:embed/>
                </p:oleObj>
              </mc:Choice>
              <mc:Fallback>
                <p:oleObj name="Equation" r:id="rId4" imgW="1041120" imgH="215640" progId="Equation.DSMT4">
                  <p:embed/>
                  <p:pic>
                    <p:nvPicPr>
                      <p:cNvPr id="3175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752" y="4164273"/>
                        <a:ext cx="2952328" cy="611893"/>
                      </a:xfrm>
                      <a:prstGeom prst="rect">
                        <a:avLst/>
                      </a:prstGeom>
                      <a:noFill/>
                      <a:ln>
                        <a:noFill/>
                      </a:ln>
                      <a:effectLst/>
                    </p:spPr>
                  </p:pic>
                </p:oleObj>
              </mc:Fallback>
            </mc:AlternateContent>
          </a:graphicData>
        </a:graphic>
      </p:graphicFrame>
      <p:sp>
        <p:nvSpPr>
          <p:cNvPr id="31754" name="Text Box 10"/>
          <p:cNvSpPr txBox="1">
            <a:spLocks noChangeArrowheads="1"/>
          </p:cNvSpPr>
          <p:nvPr/>
        </p:nvSpPr>
        <p:spPr bwMode="auto">
          <a:xfrm>
            <a:off x="2849488" y="4876801"/>
            <a:ext cx="6414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Times New Roman" pitchFamily="18" charset="0"/>
                <a:ea typeface="黑体" pitchFamily="49" charset="-122"/>
                <a:cs typeface="Times New Roman" pitchFamily="18" charset="0"/>
              </a:rPr>
              <a:t>当</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=e</a:t>
            </a:r>
            <a:r>
              <a:rPr lang="en-US" altLang="zh-CN" sz="2400" baseline="30000" dirty="0">
                <a:latin typeface="Times New Roman" pitchFamily="18" charset="0"/>
                <a:ea typeface="黑体" pitchFamily="49" charset="-122"/>
                <a:cs typeface="Times New Roman" pitchFamily="18" charset="0"/>
              </a:rPr>
              <a:t>-1</a:t>
            </a:r>
            <a:r>
              <a:rPr lang="en-US" altLang="zh-CN" sz="2400" dirty="0">
                <a:latin typeface="Times New Roman" pitchFamily="18" charset="0"/>
                <a:ea typeface="黑体" pitchFamily="49" charset="-122"/>
                <a:cs typeface="Times New Roman" pitchFamily="18" charset="0"/>
              </a:rPr>
              <a:t>=0.368</a:t>
            </a:r>
            <a:r>
              <a:rPr lang="zh-CN" altLang="en-US" sz="2400" dirty="0">
                <a:latin typeface="Times New Roman" pitchFamily="18" charset="0"/>
                <a:ea typeface="黑体" pitchFamily="49" charset="-122"/>
                <a:cs typeface="Times New Roman" pitchFamily="18" charset="0"/>
              </a:rPr>
              <a:t>时产品的寿命为特征寿命，即：</a:t>
            </a:r>
          </a:p>
        </p:txBody>
      </p:sp>
      <p:graphicFrame>
        <p:nvGraphicFramePr>
          <p:cNvPr id="31755" name="Object 11"/>
          <p:cNvGraphicFramePr>
            <a:graphicFrameLocks noChangeAspect="1"/>
          </p:cNvGraphicFramePr>
          <p:nvPr/>
        </p:nvGraphicFramePr>
        <p:xfrm>
          <a:off x="3552826" y="5562601"/>
          <a:ext cx="2924175" cy="621342"/>
        </p:xfrm>
        <a:graphic>
          <a:graphicData uri="http://schemas.openxmlformats.org/presentationml/2006/ole">
            <mc:AlternateContent xmlns:mc="http://schemas.openxmlformats.org/markup-compatibility/2006">
              <mc:Choice xmlns:v="urn:schemas-microsoft-com:vml" Requires="v">
                <p:oleObj name="Equation" r:id="rId6" imgW="1015920" imgH="215640" progId="Equation.DSMT4">
                  <p:embed/>
                </p:oleObj>
              </mc:Choice>
              <mc:Fallback>
                <p:oleObj name="Equation" r:id="rId6" imgW="1015920" imgH="215640" progId="Equation.DSMT4">
                  <p:embed/>
                  <p:pic>
                    <p:nvPicPr>
                      <p:cNvPr id="3175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826" y="5562601"/>
                        <a:ext cx="2924175" cy="6213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601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bwMode="auto">
          <a:xfrm>
            <a:off x="1752600" y="222250"/>
            <a:ext cx="8807896"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zh-CN" altLang="en-US" sz="3200" b="1">
                <a:solidFill>
                  <a:schemeClr val="bg1"/>
                </a:solidFill>
                <a:latin typeface="华文细黑" panose="02010600040101010101" pitchFamily="2" charset="-122"/>
                <a:ea typeface="华文细黑" panose="02010600040101010101" pitchFamily="2" charset="-122"/>
              </a:rPr>
              <a:t>可靠性特征的数学表达式及其关系</a:t>
            </a:r>
          </a:p>
        </p:txBody>
      </p:sp>
      <p:pic>
        <p:nvPicPr>
          <p:cNvPr id="32773"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l="6522" t="3166" r="5072" b="47694"/>
          <a:stretch>
            <a:fillRect/>
          </a:stretch>
        </p:blipFill>
        <p:spPr bwMode="auto">
          <a:xfrm>
            <a:off x="1752600" y="1295400"/>
            <a:ext cx="8915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49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bwMode="auto">
          <a:xfrm>
            <a:off x="1752600" y="188913"/>
            <a:ext cx="8735888" cy="6858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zh-CN" altLang="en-US" sz="3200" b="1">
                <a:solidFill>
                  <a:schemeClr val="bg1"/>
                </a:solidFill>
                <a:latin typeface="华文细黑" panose="02010600040101010101" pitchFamily="2" charset="-122"/>
                <a:ea typeface="华文细黑" panose="02010600040101010101" pitchFamily="2" charset="-122"/>
              </a:rPr>
              <a:t>可靠性特征的数学表达式及其关系</a:t>
            </a:r>
          </a:p>
        </p:txBody>
      </p:sp>
      <p:pic>
        <p:nvPicPr>
          <p:cNvPr id="33797"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l="6522" t="3166" r="5072" b="90331"/>
          <a:stretch>
            <a:fillRect/>
          </a:stretch>
        </p:blipFill>
        <p:spPr bwMode="auto">
          <a:xfrm>
            <a:off x="1752600" y="1295400"/>
            <a:ext cx="8915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3798" name="Picture 6" descr="8"/>
          <p:cNvPicPr>
            <a:picLocks noChangeAspect="1" noChangeArrowheads="1"/>
          </p:cNvPicPr>
          <p:nvPr/>
        </p:nvPicPr>
        <p:blipFill>
          <a:blip r:embed="rId2">
            <a:extLst>
              <a:ext uri="{28A0092B-C50C-407E-A947-70E740481C1C}">
                <a14:useLocalDpi xmlns:a14="http://schemas.microsoft.com/office/drawing/2010/main" val="0"/>
              </a:ext>
            </a:extLst>
          </a:blip>
          <a:srcRect l="6522" t="53757" r="5072" b="2156"/>
          <a:stretch>
            <a:fillRect/>
          </a:stretch>
        </p:blipFill>
        <p:spPr bwMode="auto">
          <a:xfrm>
            <a:off x="1752600" y="1981200"/>
            <a:ext cx="89154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22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855640" y="290511"/>
            <a:ext cx="7601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Times New Roman" pitchFamily="18" charset="0"/>
                <a:ea typeface="黑体" pitchFamily="49" charset="-122"/>
                <a:cs typeface="Times New Roman" pitchFamily="18" charset="0"/>
              </a:rPr>
              <a:t>已知某产品的失效率为常数，</a:t>
            </a:r>
            <a:r>
              <a:rPr lang="en-US" altLang="zh-CN" sz="2400" dirty="0">
                <a:latin typeface="Times New Roman" pitchFamily="18" charset="0"/>
                <a:ea typeface="黑体" pitchFamily="49" charset="-122"/>
                <a:cs typeface="Times New Roman" pitchFamily="18" charset="0"/>
              </a:rPr>
              <a:t>λ (t)=λ=0.25×10</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/h</a:t>
            </a:r>
            <a:r>
              <a:rPr lang="zh-CN" altLang="en-US" sz="2400" dirty="0">
                <a:latin typeface="Times New Roman" pitchFamily="18" charset="0"/>
                <a:ea typeface="黑体" pitchFamily="49" charset="-122"/>
                <a:cs typeface="Times New Roman" pitchFamily="18" charset="0"/>
              </a:rPr>
              <a:t>。</a:t>
            </a:r>
          </a:p>
        </p:txBody>
      </p:sp>
      <p:sp>
        <p:nvSpPr>
          <p:cNvPr id="41987" name="Text Box 3"/>
          <p:cNvSpPr txBox="1">
            <a:spLocks noChangeArrowheads="1"/>
          </p:cNvSpPr>
          <p:nvPr/>
        </p:nvSpPr>
        <p:spPr bwMode="auto">
          <a:xfrm>
            <a:off x="2811482" y="860406"/>
            <a:ext cx="693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求：可靠度</a:t>
            </a:r>
            <a:r>
              <a:rPr lang="en-US" altLang="zh-CN" sz="2400" dirty="0">
                <a:latin typeface="Times New Roman" pitchFamily="18" charset="0"/>
                <a:ea typeface="黑体" pitchFamily="49" charset="-122"/>
                <a:cs typeface="Times New Roman" pitchFamily="18" charset="0"/>
              </a:rPr>
              <a:t>R=99%</a:t>
            </a:r>
            <a:r>
              <a:rPr lang="zh-CN" altLang="en-US" sz="2400" dirty="0">
                <a:latin typeface="Times New Roman" pitchFamily="18" charset="0"/>
                <a:ea typeface="黑体" pitchFamily="49" charset="-122"/>
                <a:cs typeface="Times New Roman" pitchFamily="18" charset="0"/>
              </a:rPr>
              <a:t>的可靠寿命，平均寿命</a:t>
            </a:r>
            <a:r>
              <a:rPr lang="en-US" altLang="zh-CN" sz="2400" dirty="0">
                <a:latin typeface="Times New Roman" pitchFamily="18" charset="0"/>
                <a:ea typeface="黑体" pitchFamily="49" charset="-122"/>
                <a:cs typeface="Times New Roman" pitchFamily="18" charset="0"/>
              </a:rPr>
              <a:t>θ </a:t>
            </a:r>
            <a:r>
              <a:rPr lang="zh-CN" altLang="en-US" sz="2400" dirty="0">
                <a:latin typeface="Times New Roman" pitchFamily="18" charset="0"/>
                <a:ea typeface="黑体" pitchFamily="49" charset="-122"/>
                <a:cs typeface="Times New Roman" pitchFamily="18" charset="0"/>
              </a:rPr>
              <a:t>，中位寿命</a:t>
            </a:r>
            <a:r>
              <a:rPr lang="en-US" altLang="zh-CN" sz="2400" dirty="0">
                <a:latin typeface="Times New Roman" pitchFamily="18" charset="0"/>
                <a:ea typeface="黑体" pitchFamily="49" charset="-122"/>
                <a:cs typeface="Times New Roman" pitchFamily="18" charset="0"/>
              </a:rPr>
              <a:t>T(0.5)</a:t>
            </a:r>
            <a:r>
              <a:rPr lang="zh-CN" altLang="en-US" sz="2400" dirty="0">
                <a:latin typeface="Times New Roman" pitchFamily="18" charset="0"/>
                <a:ea typeface="黑体" pitchFamily="49" charset="-122"/>
                <a:cs typeface="Times New Roman" pitchFamily="18" charset="0"/>
              </a:rPr>
              <a:t>和特征寿命</a:t>
            </a:r>
            <a:r>
              <a:rPr lang="en-US" altLang="zh-CN" sz="2400" dirty="0">
                <a:latin typeface="Times New Roman" pitchFamily="18" charset="0"/>
                <a:ea typeface="黑体" pitchFamily="49" charset="-122"/>
                <a:cs typeface="Times New Roman" pitchFamily="18" charset="0"/>
              </a:rPr>
              <a:t>T(e</a:t>
            </a:r>
            <a:r>
              <a:rPr lang="en-US" altLang="zh-CN" sz="2400" baseline="30000" dirty="0">
                <a:latin typeface="Times New Roman" pitchFamily="18" charset="0"/>
                <a:ea typeface="黑体" pitchFamily="49" charset="-122"/>
                <a:cs typeface="Times New Roman" pitchFamily="18" charset="0"/>
              </a:rPr>
              <a:t>-1</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a:t>
            </a:r>
          </a:p>
        </p:txBody>
      </p:sp>
      <p:sp>
        <p:nvSpPr>
          <p:cNvPr id="41988" name="Text Box 4"/>
          <p:cNvSpPr txBox="1">
            <a:spLocks noChangeArrowheads="1"/>
          </p:cNvSpPr>
          <p:nvPr/>
        </p:nvSpPr>
        <p:spPr bwMode="auto">
          <a:xfrm>
            <a:off x="1905000" y="2057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hlink"/>
                </a:solidFill>
                <a:latin typeface="Times New Roman" pitchFamily="18" charset="0"/>
                <a:ea typeface="黑体" pitchFamily="49" charset="-122"/>
                <a:cs typeface="Times New Roman" pitchFamily="18" charset="0"/>
              </a:rPr>
              <a:t>解：</a:t>
            </a:r>
          </a:p>
        </p:txBody>
      </p:sp>
      <p:graphicFrame>
        <p:nvGraphicFramePr>
          <p:cNvPr id="41989" name="Object 5"/>
          <p:cNvGraphicFramePr>
            <a:graphicFrameLocks noChangeAspect="1"/>
          </p:cNvGraphicFramePr>
          <p:nvPr/>
        </p:nvGraphicFramePr>
        <p:xfrm>
          <a:off x="2895600" y="1981201"/>
          <a:ext cx="2362200" cy="1412875"/>
        </p:xfrm>
        <a:graphic>
          <a:graphicData uri="http://schemas.openxmlformats.org/presentationml/2006/ole">
            <mc:AlternateContent xmlns:mc="http://schemas.openxmlformats.org/markup-compatibility/2006">
              <mc:Choice xmlns:v="urn:schemas-microsoft-com:vml" Requires="v">
                <p:oleObj name="Equation" r:id="rId2" imgW="1231560" imgH="736560" progId="Equation.DSMT4">
                  <p:embed/>
                </p:oleObj>
              </mc:Choice>
              <mc:Fallback>
                <p:oleObj name="Equation" r:id="rId2" imgW="1231560" imgH="736560" progId="Equation.DSMT4">
                  <p:embed/>
                  <p:pic>
                    <p:nvPicPr>
                      <p:cNvPr id="419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1"/>
                        <a:ext cx="23622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0" name="Object 6"/>
          <p:cNvGraphicFramePr>
            <a:graphicFrameLocks noChangeAspect="1"/>
          </p:cNvGraphicFramePr>
          <p:nvPr/>
        </p:nvGraphicFramePr>
        <p:xfrm>
          <a:off x="2667001" y="3352801"/>
          <a:ext cx="6348413" cy="3211513"/>
        </p:xfrm>
        <a:graphic>
          <a:graphicData uri="http://schemas.openxmlformats.org/presentationml/2006/ole">
            <mc:AlternateContent xmlns:mc="http://schemas.openxmlformats.org/markup-compatibility/2006">
              <mc:Choice xmlns:v="urn:schemas-microsoft-com:vml" Requires="v">
                <p:oleObj name="Equation" r:id="rId4" imgW="3213000" imgH="1625400" progId="Equation.DSMT4">
                  <p:embed/>
                </p:oleObj>
              </mc:Choice>
              <mc:Fallback>
                <p:oleObj name="Equation" r:id="rId4" imgW="3213000" imgH="1625400" progId="Equation.DSMT4">
                  <p:embed/>
                  <p:pic>
                    <p:nvPicPr>
                      <p:cNvPr id="4199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3352801"/>
                        <a:ext cx="6348413" cy="321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p:cNvSpPr txBox="1">
            <a:spLocks noChangeArrowheads="1"/>
          </p:cNvSpPr>
          <p:nvPr/>
        </p:nvSpPr>
        <p:spPr bwMode="auto">
          <a:xfrm>
            <a:off x="1631951" y="309686"/>
            <a:ext cx="14398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chemeClr val="tx2"/>
                </a:solidFill>
                <a:latin typeface="Times New Roman" pitchFamily="18" charset="0"/>
                <a:ea typeface="黑体" pitchFamily="49" charset="-122"/>
                <a:cs typeface="Times New Roman" pitchFamily="18" charset="0"/>
              </a:rPr>
              <a:t>例题</a:t>
            </a:r>
          </a:p>
        </p:txBody>
      </p:sp>
    </p:spTree>
    <p:extLst>
      <p:ext uri="{BB962C8B-B14F-4D97-AF65-F5344CB8AC3E}">
        <p14:creationId xmlns:p14="http://schemas.microsoft.com/office/powerpoint/2010/main" val="24251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743200" y="228601"/>
            <a:ext cx="754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itchFamily="18" charset="0"/>
                <a:ea typeface="黑体" pitchFamily="49" charset="-122"/>
                <a:cs typeface="Times New Roman" pitchFamily="18" charset="0"/>
              </a:rPr>
              <a:t>50</a:t>
            </a:r>
            <a:r>
              <a:rPr lang="zh-CN" altLang="en-US" sz="2400" dirty="0">
                <a:latin typeface="Times New Roman" pitchFamily="18" charset="0"/>
                <a:ea typeface="黑体" pitchFamily="49" charset="-122"/>
                <a:cs typeface="Times New Roman" pitchFamily="18" charset="0"/>
              </a:rPr>
              <a:t>个在恒定载荷运行的零件，运行记录如下表：</a:t>
            </a:r>
          </a:p>
        </p:txBody>
      </p:sp>
      <p:sp>
        <p:nvSpPr>
          <p:cNvPr id="43011" name="Text Box 3"/>
          <p:cNvSpPr txBox="1">
            <a:spLocks noChangeArrowheads="1"/>
          </p:cNvSpPr>
          <p:nvPr/>
        </p:nvSpPr>
        <p:spPr bwMode="auto">
          <a:xfrm>
            <a:off x="2209800" y="2362200"/>
            <a:ext cx="8153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folHlink"/>
                </a:solidFill>
                <a:latin typeface="Times New Roman" pitchFamily="18" charset="0"/>
                <a:ea typeface="黑体" pitchFamily="49" charset="-122"/>
                <a:cs typeface="Times New Roman" pitchFamily="18" charset="0"/>
              </a:rPr>
              <a:t>求：</a:t>
            </a:r>
            <a:r>
              <a:rPr lang="en-US" altLang="zh-CN" sz="2000">
                <a:solidFill>
                  <a:schemeClr val="folHlink"/>
                </a:solidFill>
                <a:latin typeface="Times New Roman" pitchFamily="18" charset="0"/>
                <a:ea typeface="黑体" pitchFamily="49" charset="-122"/>
                <a:cs typeface="Times New Roman" pitchFamily="18" charset="0"/>
              </a:rPr>
              <a:t>(1)</a:t>
            </a:r>
            <a:r>
              <a:rPr lang="zh-CN" altLang="en-US" sz="2000">
                <a:solidFill>
                  <a:schemeClr val="folHlink"/>
                </a:solidFill>
                <a:latin typeface="Times New Roman" pitchFamily="18" charset="0"/>
                <a:ea typeface="黑体" pitchFamily="49" charset="-122"/>
                <a:cs typeface="Times New Roman" pitchFamily="18" charset="0"/>
              </a:rPr>
              <a:t>零件在</a:t>
            </a:r>
            <a:r>
              <a:rPr lang="en-US" altLang="zh-CN" sz="2000">
                <a:solidFill>
                  <a:schemeClr val="folHlink"/>
                </a:solidFill>
                <a:latin typeface="Times New Roman" pitchFamily="18" charset="0"/>
                <a:ea typeface="黑体" pitchFamily="49" charset="-122"/>
                <a:cs typeface="Times New Roman" pitchFamily="18" charset="0"/>
              </a:rPr>
              <a:t>100h</a:t>
            </a:r>
            <a:r>
              <a:rPr lang="zh-CN" altLang="en-US" sz="2000">
                <a:solidFill>
                  <a:schemeClr val="folHlink"/>
                </a:solidFill>
                <a:latin typeface="Times New Roman" pitchFamily="18" charset="0"/>
                <a:ea typeface="黑体" pitchFamily="49" charset="-122"/>
                <a:cs typeface="Times New Roman" pitchFamily="18" charset="0"/>
              </a:rPr>
              <a:t>和</a:t>
            </a:r>
            <a:r>
              <a:rPr lang="en-US" altLang="zh-CN" sz="2000">
                <a:solidFill>
                  <a:schemeClr val="folHlink"/>
                </a:solidFill>
                <a:latin typeface="Times New Roman" pitchFamily="18" charset="0"/>
                <a:ea typeface="黑体" pitchFamily="49" charset="-122"/>
                <a:cs typeface="Times New Roman" pitchFamily="18" charset="0"/>
              </a:rPr>
              <a:t>400h</a:t>
            </a:r>
            <a:r>
              <a:rPr lang="zh-CN" altLang="en-US" sz="2000">
                <a:solidFill>
                  <a:schemeClr val="folHlink"/>
                </a:solidFill>
                <a:latin typeface="Times New Roman" pitchFamily="18" charset="0"/>
                <a:ea typeface="黑体" pitchFamily="49" charset="-122"/>
                <a:cs typeface="Times New Roman" pitchFamily="18" charset="0"/>
              </a:rPr>
              <a:t>的可靠度；</a:t>
            </a:r>
            <a:r>
              <a:rPr lang="en-US" altLang="zh-CN" sz="2000">
                <a:solidFill>
                  <a:schemeClr val="folHlink"/>
                </a:solidFill>
                <a:latin typeface="Times New Roman" pitchFamily="18" charset="0"/>
                <a:ea typeface="黑体" pitchFamily="49" charset="-122"/>
                <a:cs typeface="Times New Roman" pitchFamily="18" charset="0"/>
              </a:rPr>
              <a:t>(2)100h</a:t>
            </a:r>
            <a:r>
              <a:rPr lang="zh-CN" altLang="en-US" sz="2000">
                <a:solidFill>
                  <a:schemeClr val="folHlink"/>
                </a:solidFill>
                <a:latin typeface="Times New Roman" pitchFamily="18" charset="0"/>
                <a:ea typeface="黑体" pitchFamily="49" charset="-122"/>
                <a:cs typeface="Times New Roman" pitchFamily="18" charset="0"/>
              </a:rPr>
              <a:t>和</a:t>
            </a:r>
            <a:r>
              <a:rPr lang="en-US" altLang="zh-CN" sz="2000">
                <a:solidFill>
                  <a:schemeClr val="folHlink"/>
                </a:solidFill>
                <a:latin typeface="Times New Roman" pitchFamily="18" charset="0"/>
                <a:ea typeface="黑体" pitchFamily="49" charset="-122"/>
                <a:cs typeface="Times New Roman" pitchFamily="18" charset="0"/>
              </a:rPr>
              <a:t>400h</a:t>
            </a:r>
            <a:r>
              <a:rPr lang="zh-CN" altLang="en-US" sz="2000">
                <a:solidFill>
                  <a:schemeClr val="folHlink"/>
                </a:solidFill>
                <a:latin typeface="Times New Roman" pitchFamily="18" charset="0"/>
                <a:ea typeface="黑体" pitchFamily="49" charset="-122"/>
                <a:cs typeface="Times New Roman" pitchFamily="18" charset="0"/>
              </a:rPr>
              <a:t>的累积失效概率；</a:t>
            </a:r>
            <a:r>
              <a:rPr lang="en-US" altLang="zh-CN" sz="2000">
                <a:solidFill>
                  <a:schemeClr val="folHlink"/>
                </a:solidFill>
                <a:latin typeface="Times New Roman" pitchFamily="18" charset="0"/>
                <a:ea typeface="黑体" pitchFamily="49" charset="-122"/>
                <a:cs typeface="Times New Roman" pitchFamily="18" charset="0"/>
              </a:rPr>
              <a:t>(3)</a:t>
            </a:r>
            <a:r>
              <a:rPr lang="zh-CN" altLang="en-US" sz="2000">
                <a:solidFill>
                  <a:schemeClr val="folHlink"/>
                </a:solidFill>
                <a:latin typeface="Times New Roman" pitchFamily="18" charset="0"/>
                <a:ea typeface="黑体" pitchFamily="49" charset="-122"/>
                <a:cs typeface="Times New Roman" pitchFamily="18" charset="0"/>
              </a:rPr>
              <a:t>求</a:t>
            </a:r>
            <a:r>
              <a:rPr lang="en-US" altLang="zh-CN" sz="2000">
                <a:solidFill>
                  <a:schemeClr val="folHlink"/>
                </a:solidFill>
                <a:latin typeface="Times New Roman" pitchFamily="18" charset="0"/>
                <a:ea typeface="黑体" pitchFamily="49" charset="-122"/>
                <a:cs typeface="Times New Roman" pitchFamily="18" charset="0"/>
              </a:rPr>
              <a:t>10h</a:t>
            </a:r>
            <a:r>
              <a:rPr lang="zh-CN" altLang="en-US" sz="2000">
                <a:solidFill>
                  <a:schemeClr val="folHlink"/>
                </a:solidFill>
                <a:latin typeface="Times New Roman" pitchFamily="18" charset="0"/>
                <a:ea typeface="黑体" pitchFamily="49" charset="-122"/>
                <a:cs typeface="Times New Roman" pitchFamily="18" charset="0"/>
              </a:rPr>
              <a:t>和</a:t>
            </a:r>
            <a:r>
              <a:rPr lang="en-US" altLang="zh-CN" sz="2000">
                <a:solidFill>
                  <a:schemeClr val="folHlink"/>
                </a:solidFill>
                <a:latin typeface="Times New Roman" pitchFamily="18" charset="0"/>
                <a:ea typeface="黑体" pitchFamily="49" charset="-122"/>
                <a:cs typeface="Times New Roman" pitchFamily="18" charset="0"/>
              </a:rPr>
              <a:t>25h</a:t>
            </a:r>
            <a:r>
              <a:rPr lang="zh-CN" altLang="en-US" sz="2000">
                <a:solidFill>
                  <a:schemeClr val="folHlink"/>
                </a:solidFill>
                <a:latin typeface="Times New Roman" pitchFamily="18" charset="0"/>
                <a:ea typeface="黑体" pitchFamily="49" charset="-122"/>
                <a:cs typeface="Times New Roman" pitchFamily="18" charset="0"/>
              </a:rPr>
              <a:t>时的失效概率密度；</a:t>
            </a:r>
            <a:r>
              <a:rPr lang="en-US" altLang="zh-CN" sz="2000">
                <a:solidFill>
                  <a:schemeClr val="folHlink"/>
                </a:solidFill>
                <a:latin typeface="Times New Roman" pitchFamily="18" charset="0"/>
                <a:ea typeface="黑体" pitchFamily="49" charset="-122"/>
                <a:cs typeface="Times New Roman" pitchFamily="18" charset="0"/>
              </a:rPr>
              <a:t>(4)</a:t>
            </a:r>
            <a:r>
              <a:rPr lang="zh-CN" altLang="en-US" sz="2000">
                <a:solidFill>
                  <a:schemeClr val="folHlink"/>
                </a:solidFill>
                <a:latin typeface="Times New Roman" pitchFamily="18" charset="0"/>
                <a:ea typeface="黑体" pitchFamily="49" charset="-122"/>
                <a:cs typeface="Times New Roman" pitchFamily="18" charset="0"/>
              </a:rPr>
              <a:t>求</a:t>
            </a:r>
            <a:r>
              <a:rPr lang="en-US" altLang="zh-CN" sz="2000">
                <a:solidFill>
                  <a:schemeClr val="folHlink"/>
                </a:solidFill>
                <a:latin typeface="Times New Roman" pitchFamily="18" charset="0"/>
                <a:ea typeface="黑体" pitchFamily="49" charset="-122"/>
                <a:cs typeface="Times New Roman" pitchFamily="18" charset="0"/>
              </a:rPr>
              <a:t>t=25h</a:t>
            </a:r>
            <a:r>
              <a:rPr lang="zh-CN" altLang="en-US" sz="2000">
                <a:solidFill>
                  <a:schemeClr val="folHlink"/>
                </a:solidFill>
                <a:latin typeface="Times New Roman" pitchFamily="18" charset="0"/>
                <a:ea typeface="黑体" pitchFamily="49" charset="-122"/>
                <a:cs typeface="Times New Roman" pitchFamily="18" charset="0"/>
              </a:rPr>
              <a:t>和</a:t>
            </a:r>
            <a:r>
              <a:rPr lang="en-US" altLang="zh-CN" sz="2000">
                <a:solidFill>
                  <a:schemeClr val="folHlink"/>
                </a:solidFill>
                <a:latin typeface="Times New Roman" pitchFamily="18" charset="0"/>
                <a:ea typeface="黑体" pitchFamily="49" charset="-122"/>
                <a:cs typeface="Times New Roman" pitchFamily="18" charset="0"/>
              </a:rPr>
              <a:t>t=100h</a:t>
            </a:r>
            <a:r>
              <a:rPr lang="zh-CN" altLang="en-US" sz="2000">
                <a:solidFill>
                  <a:schemeClr val="folHlink"/>
                </a:solidFill>
                <a:latin typeface="Times New Roman" pitchFamily="18" charset="0"/>
                <a:ea typeface="黑体" pitchFamily="49" charset="-122"/>
                <a:cs typeface="Times New Roman" pitchFamily="18" charset="0"/>
              </a:rPr>
              <a:t>的失效率。</a:t>
            </a:r>
          </a:p>
        </p:txBody>
      </p:sp>
      <p:graphicFrame>
        <p:nvGraphicFramePr>
          <p:cNvPr id="43070" name="Group 62"/>
          <p:cNvGraphicFramePr>
            <a:graphicFrameLocks noGrp="1"/>
          </p:cNvGraphicFramePr>
          <p:nvPr/>
        </p:nvGraphicFramePr>
        <p:xfrm>
          <a:off x="2590800" y="787401"/>
          <a:ext cx="8001000" cy="1500505"/>
        </p:xfrm>
        <a:graphic>
          <a:graphicData uri="http://schemas.openxmlformats.org/drawingml/2006/table">
            <a:tbl>
              <a:tblPr/>
              <a:tblGrid>
                <a:gridCol w="1905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27075">
                  <a:extLst>
                    <a:ext uri="{9D8B030D-6E8A-4147-A177-3AD203B41FA5}">
                      <a16:colId xmlns:a16="http://schemas.microsoft.com/office/drawing/2014/main" val="20004"/>
                    </a:ext>
                  </a:extLst>
                </a:gridCol>
                <a:gridCol w="923925">
                  <a:extLst>
                    <a:ext uri="{9D8B030D-6E8A-4147-A177-3AD203B41FA5}">
                      <a16:colId xmlns:a16="http://schemas.microsoft.com/office/drawing/2014/main" val="20005"/>
                    </a:ext>
                  </a:extLst>
                </a:gridCol>
                <a:gridCol w="1092200">
                  <a:extLst>
                    <a:ext uri="{9D8B030D-6E8A-4147-A177-3AD203B41FA5}">
                      <a16:colId xmlns:a16="http://schemas.microsoft.com/office/drawing/2014/main" val="20006"/>
                    </a:ext>
                  </a:extLst>
                </a:gridCol>
                <a:gridCol w="752475">
                  <a:extLst>
                    <a:ext uri="{9D8B030D-6E8A-4147-A177-3AD203B41FA5}">
                      <a16:colId xmlns:a16="http://schemas.microsoft.com/office/drawing/2014/main" val="20007"/>
                    </a:ext>
                  </a:extLst>
                </a:gridCol>
                <a:gridCol w="923925">
                  <a:extLst>
                    <a:ext uri="{9D8B030D-6E8A-4147-A177-3AD203B41FA5}">
                      <a16:colId xmlns:a16="http://schemas.microsoft.com/office/drawing/2014/main" val="20008"/>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folHlink"/>
                          </a:solidFill>
                          <a:effectLst/>
                          <a:latin typeface="Tahoma" pitchFamily="34" charset="0"/>
                          <a:ea typeface="宋体" charset="-122"/>
                        </a:rPr>
                        <a:t>时间</a:t>
                      </a:r>
                      <a:r>
                        <a:rPr kumimoji="1" lang="en-US" altLang="zh-CN" sz="1800" b="0" i="0" u="none" strike="noStrike" cap="none" normalizeH="0" baseline="0" dirty="0">
                          <a:ln>
                            <a:noFill/>
                          </a:ln>
                          <a:solidFill>
                            <a:schemeClr val="folHlink"/>
                          </a:solidFill>
                          <a:effectLst/>
                          <a:latin typeface="Tahoma" pitchFamily="34" charset="0"/>
                          <a:ea typeface="宋体" charset="-122"/>
                        </a:rPr>
                        <a:t>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folHlink"/>
                          </a:solidFill>
                          <a:effectLst/>
                          <a:latin typeface="Tahoma" pitchFamily="34" charset="0"/>
                          <a:ea typeface="宋体" charset="-122"/>
                        </a:rPr>
                        <a:t>失效数</a:t>
                      </a:r>
                      <a:r>
                        <a:rPr kumimoji="1" lang="zh-CN" altLang="en-US" sz="1800" b="0" i="0" u="none" strike="noStrike" cap="none" normalizeH="0" baseline="0">
                          <a:ln>
                            <a:noFill/>
                          </a:ln>
                          <a:solidFill>
                            <a:schemeClr val="folHlink"/>
                          </a:solidFill>
                          <a:effectLst/>
                          <a:latin typeface="宋体" charset="-122"/>
                          <a:ea typeface="宋体" charset="-122"/>
                        </a:rPr>
                        <a:t>△</a:t>
                      </a:r>
                      <a:r>
                        <a:rPr kumimoji="1" lang="en-US" altLang="zh-CN" sz="1800" b="0" i="0" u="none" strike="noStrike" cap="none" normalizeH="0" baseline="0">
                          <a:ln>
                            <a:noFill/>
                          </a:ln>
                          <a:solidFill>
                            <a:schemeClr val="folHlink"/>
                          </a:solidFill>
                          <a:effectLst/>
                          <a:latin typeface="Tahoma" pitchFamily="34" charset="0"/>
                          <a:ea typeface="宋体" charset="-122"/>
                        </a:rPr>
                        <a:t>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folHlink"/>
                          </a:solidFill>
                          <a:effectLst/>
                          <a:latin typeface="Tahoma" pitchFamily="34" charset="0"/>
                          <a:ea typeface="宋体" charset="-122"/>
                        </a:rPr>
                        <a:t>累积失效数</a:t>
                      </a:r>
                      <a:r>
                        <a:rPr kumimoji="1" lang="en-US" altLang="zh-CN" sz="1800" b="0" i="0" u="none" strike="noStrike" cap="none" normalizeH="0" baseline="0">
                          <a:ln>
                            <a:noFill/>
                          </a:ln>
                          <a:solidFill>
                            <a:schemeClr val="folHlink"/>
                          </a:solidFill>
                          <a:effectLst/>
                          <a:latin typeface="Tahoma" pitchFamily="34" charset="0"/>
                          <a:ea typeface="宋体" charset="-122"/>
                        </a:rPr>
                        <a:t>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folHlink"/>
                          </a:solidFill>
                          <a:effectLst/>
                          <a:latin typeface="Tahoma" pitchFamily="34" charset="0"/>
                          <a:ea typeface="宋体" charset="-122"/>
                        </a:rPr>
                        <a:t>仍旧工作数</a:t>
                      </a:r>
                      <a:r>
                        <a:rPr kumimoji="1" lang="en-US" altLang="zh-CN" sz="1800" b="0" i="0" u="none" strike="noStrike" cap="none" normalizeH="0" baseline="0">
                          <a:ln>
                            <a:noFill/>
                          </a:ln>
                          <a:solidFill>
                            <a:schemeClr val="folHlink"/>
                          </a:solidFill>
                          <a:effectLst/>
                          <a:latin typeface="Tahoma" pitchFamily="34" charset="0"/>
                          <a:ea typeface="宋体" charset="-122"/>
                        </a:rPr>
                        <a:t>N-n(t)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41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folHlink"/>
                          </a:solidFill>
                          <a:effectLst/>
                          <a:latin typeface="Tahoma" pitchFamily="34" charset="0"/>
                          <a:ea typeface="宋体" charset="-122"/>
                        </a:rPr>
                        <a:t>19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71" name="Text Box 63"/>
          <p:cNvSpPr txBox="1">
            <a:spLocks noChangeArrowheads="1"/>
          </p:cNvSpPr>
          <p:nvPr/>
        </p:nvSpPr>
        <p:spPr bwMode="auto">
          <a:xfrm>
            <a:off x="1676400" y="3048000"/>
            <a:ext cx="53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hlink"/>
                </a:solidFill>
                <a:latin typeface="Times New Roman" pitchFamily="18" charset="0"/>
                <a:ea typeface="黑体" pitchFamily="49" charset="-122"/>
                <a:cs typeface="Times New Roman" pitchFamily="18" charset="0"/>
              </a:rPr>
              <a:t>解：</a:t>
            </a:r>
          </a:p>
        </p:txBody>
      </p:sp>
      <p:graphicFrame>
        <p:nvGraphicFramePr>
          <p:cNvPr id="43072" name="Object 64"/>
          <p:cNvGraphicFramePr>
            <a:graphicFrameLocks noChangeAspect="1"/>
          </p:cNvGraphicFramePr>
          <p:nvPr/>
        </p:nvGraphicFramePr>
        <p:xfrm>
          <a:off x="2401889" y="3124201"/>
          <a:ext cx="3273425" cy="2786063"/>
        </p:xfrm>
        <a:graphic>
          <a:graphicData uri="http://schemas.openxmlformats.org/presentationml/2006/ole">
            <mc:AlternateContent xmlns:mc="http://schemas.openxmlformats.org/markup-compatibility/2006">
              <mc:Choice xmlns:v="urn:schemas-microsoft-com:vml" Requires="v">
                <p:oleObj name="Equation" r:id="rId2" imgW="2082600" imgH="1625400" progId="Equation.DSMT4">
                  <p:embed/>
                </p:oleObj>
              </mc:Choice>
              <mc:Fallback>
                <p:oleObj name="Equation" r:id="rId2" imgW="2082600" imgH="1625400" progId="Equation.DSMT4">
                  <p:embed/>
                  <p:pic>
                    <p:nvPicPr>
                      <p:cNvPr id="43072" name="Object 64"/>
                      <p:cNvPicPr>
                        <a:picLocks noChangeAspect="1" noChangeArrowheads="1"/>
                      </p:cNvPicPr>
                      <p:nvPr/>
                    </p:nvPicPr>
                    <p:blipFill>
                      <a:blip r:embed="rId3"/>
                      <a:srcRect/>
                      <a:stretch>
                        <a:fillRect/>
                      </a:stretch>
                    </p:blipFill>
                    <p:spPr bwMode="auto">
                      <a:xfrm>
                        <a:off x="2401889" y="3124201"/>
                        <a:ext cx="3273425" cy="278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73" name="Object 65"/>
          <p:cNvGraphicFramePr>
            <a:graphicFrameLocks noChangeAspect="1"/>
          </p:cNvGraphicFramePr>
          <p:nvPr/>
        </p:nvGraphicFramePr>
        <p:xfrm>
          <a:off x="5954714" y="3124200"/>
          <a:ext cx="4484687" cy="2667000"/>
        </p:xfrm>
        <a:graphic>
          <a:graphicData uri="http://schemas.openxmlformats.org/presentationml/2006/ole">
            <mc:AlternateContent xmlns:mc="http://schemas.openxmlformats.org/markup-compatibility/2006">
              <mc:Choice xmlns:v="urn:schemas-microsoft-com:vml" Requires="v">
                <p:oleObj name="Equation" r:id="rId4" imgW="3454200" imgH="1752480" progId="Equation.DSMT4">
                  <p:embed/>
                </p:oleObj>
              </mc:Choice>
              <mc:Fallback>
                <p:oleObj name="Equation" r:id="rId4" imgW="3454200" imgH="1752480" progId="Equation.DSMT4">
                  <p:embed/>
                  <p:pic>
                    <p:nvPicPr>
                      <p:cNvPr id="43073"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4714" y="3124200"/>
                        <a:ext cx="4484687"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75" name="Text Box 67"/>
          <p:cNvSpPr txBox="1">
            <a:spLocks noChangeArrowheads="1"/>
          </p:cNvSpPr>
          <p:nvPr/>
        </p:nvSpPr>
        <p:spPr bwMode="auto">
          <a:xfrm>
            <a:off x="2057400" y="5943600"/>
            <a:ext cx="838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hlink"/>
                </a:solidFill>
                <a:latin typeface="Times New Roman" pitchFamily="18" charset="0"/>
                <a:ea typeface="黑体" pitchFamily="49" charset="-122"/>
                <a:cs typeface="Times New Roman" pitchFamily="18" charset="0"/>
              </a:rPr>
              <a:t>要点：</a:t>
            </a:r>
            <a:r>
              <a:rPr lang="en-US" altLang="zh-CN" sz="2000" i="1" dirty="0">
                <a:solidFill>
                  <a:schemeClr val="hlink"/>
                </a:solidFill>
                <a:latin typeface="Times New Roman" pitchFamily="18" charset="0"/>
                <a:ea typeface="黑体" pitchFamily="49" charset="-122"/>
                <a:cs typeface="Times New Roman" pitchFamily="18" charset="0"/>
              </a:rPr>
              <a:t>f</a:t>
            </a:r>
            <a:r>
              <a:rPr lang="en-US" altLang="zh-CN" sz="2000" dirty="0">
                <a:solidFill>
                  <a:schemeClr val="hlink"/>
                </a:solidFill>
                <a:latin typeface="Times New Roman" pitchFamily="18" charset="0"/>
                <a:ea typeface="黑体" pitchFamily="49" charset="-122"/>
                <a:cs typeface="Times New Roman" pitchFamily="18" charset="0"/>
              </a:rPr>
              <a:t>(t)</a:t>
            </a:r>
            <a:r>
              <a:rPr lang="zh-CN" altLang="en-US" sz="2000" dirty="0">
                <a:solidFill>
                  <a:schemeClr val="hlink"/>
                </a:solidFill>
                <a:latin typeface="Times New Roman" pitchFamily="18" charset="0"/>
                <a:ea typeface="黑体" pitchFamily="49" charset="-122"/>
                <a:cs typeface="Times New Roman" pitchFamily="18" charset="0"/>
              </a:rPr>
              <a:t>、 </a:t>
            </a:r>
            <a:r>
              <a:rPr lang="en-US" altLang="zh-CN" sz="2000" dirty="0">
                <a:solidFill>
                  <a:schemeClr val="hlink"/>
                </a:solidFill>
                <a:latin typeface="Times New Roman" pitchFamily="18" charset="0"/>
                <a:ea typeface="黑体" pitchFamily="49" charset="-122"/>
                <a:cs typeface="Times New Roman" pitchFamily="18" charset="0"/>
              </a:rPr>
              <a:t>λ(t)</a:t>
            </a:r>
            <a:r>
              <a:rPr lang="zh-CN" altLang="en-US" sz="2000" dirty="0">
                <a:solidFill>
                  <a:schemeClr val="hlink"/>
                </a:solidFill>
                <a:latin typeface="Times New Roman" pitchFamily="18" charset="0"/>
                <a:ea typeface="黑体" pitchFamily="49" charset="-122"/>
                <a:cs typeface="Times New Roman" pitchFamily="18" charset="0"/>
              </a:rPr>
              <a:t>是研究</a:t>
            </a:r>
            <a:r>
              <a:rPr lang="en-US" altLang="zh-CN" sz="2000" dirty="0">
                <a:solidFill>
                  <a:schemeClr val="hlink"/>
                </a:solidFill>
                <a:latin typeface="Times New Roman" pitchFamily="18" charset="0"/>
                <a:ea typeface="黑体" pitchFamily="49" charset="-122"/>
                <a:cs typeface="Times New Roman" pitchFamily="18" charset="0"/>
              </a:rPr>
              <a:t>t</a:t>
            </a:r>
            <a:r>
              <a:rPr lang="zh-CN" altLang="en-US" sz="2000" dirty="0">
                <a:solidFill>
                  <a:schemeClr val="hlink"/>
                </a:solidFill>
                <a:latin typeface="Times New Roman" pitchFamily="18" charset="0"/>
                <a:ea typeface="黑体" pitchFamily="49" charset="-122"/>
                <a:cs typeface="Times New Roman" pitchFamily="18" charset="0"/>
              </a:rPr>
              <a:t>时间后单位时间的失效产品数， </a:t>
            </a:r>
            <a:r>
              <a:rPr lang="en-US" altLang="zh-CN" sz="2000" i="1" dirty="0">
                <a:solidFill>
                  <a:schemeClr val="hlink"/>
                </a:solidFill>
                <a:latin typeface="Times New Roman" pitchFamily="18" charset="0"/>
                <a:ea typeface="黑体" pitchFamily="49" charset="-122"/>
                <a:cs typeface="Times New Roman" pitchFamily="18" charset="0"/>
              </a:rPr>
              <a:t>f</a:t>
            </a:r>
            <a:r>
              <a:rPr lang="en-US" altLang="zh-CN" sz="2000" dirty="0">
                <a:solidFill>
                  <a:schemeClr val="hlink"/>
                </a:solidFill>
                <a:latin typeface="Times New Roman" pitchFamily="18" charset="0"/>
                <a:ea typeface="黑体" pitchFamily="49" charset="-122"/>
                <a:cs typeface="Times New Roman" pitchFamily="18" charset="0"/>
              </a:rPr>
              <a:t>(t) </a:t>
            </a:r>
            <a:r>
              <a:rPr lang="zh-CN" altLang="en-US" sz="2000" dirty="0">
                <a:solidFill>
                  <a:schemeClr val="hlink"/>
                </a:solidFill>
                <a:latin typeface="Times New Roman" pitchFamily="18" charset="0"/>
                <a:ea typeface="黑体" pitchFamily="49" charset="-122"/>
                <a:cs typeface="Times New Roman" pitchFamily="18" charset="0"/>
              </a:rPr>
              <a:t>是除以试验产品总数，</a:t>
            </a:r>
            <a:r>
              <a:rPr lang="en-US" altLang="zh-CN" sz="2000" dirty="0">
                <a:solidFill>
                  <a:schemeClr val="hlink"/>
                </a:solidFill>
                <a:latin typeface="Times New Roman" pitchFamily="18" charset="0"/>
                <a:ea typeface="黑体" pitchFamily="49" charset="-122"/>
                <a:cs typeface="Times New Roman" pitchFamily="18" charset="0"/>
              </a:rPr>
              <a:t>λ(t)</a:t>
            </a:r>
            <a:r>
              <a:rPr lang="zh-CN" altLang="en-US" sz="2000" dirty="0">
                <a:solidFill>
                  <a:schemeClr val="hlink"/>
                </a:solidFill>
                <a:latin typeface="Times New Roman" pitchFamily="18" charset="0"/>
                <a:ea typeface="黑体" pitchFamily="49" charset="-122"/>
                <a:cs typeface="Times New Roman" pitchFamily="18" charset="0"/>
              </a:rPr>
              <a:t>是除以</a:t>
            </a:r>
            <a:r>
              <a:rPr lang="en-US" altLang="zh-CN" sz="2000" dirty="0">
                <a:solidFill>
                  <a:schemeClr val="hlink"/>
                </a:solidFill>
                <a:latin typeface="Times New Roman" pitchFamily="18" charset="0"/>
                <a:ea typeface="黑体" pitchFamily="49" charset="-122"/>
                <a:cs typeface="Times New Roman" pitchFamily="18" charset="0"/>
              </a:rPr>
              <a:t>t</a:t>
            </a:r>
            <a:r>
              <a:rPr lang="zh-CN" altLang="en-US" sz="2000" dirty="0">
                <a:solidFill>
                  <a:schemeClr val="hlink"/>
                </a:solidFill>
                <a:latin typeface="Times New Roman" pitchFamily="18" charset="0"/>
                <a:ea typeface="黑体" pitchFamily="49" charset="-122"/>
                <a:cs typeface="Times New Roman" pitchFamily="18" charset="0"/>
              </a:rPr>
              <a:t>时仍正常工作的产品数。注意单位。 </a:t>
            </a:r>
          </a:p>
        </p:txBody>
      </p:sp>
      <p:sp>
        <p:nvSpPr>
          <p:cNvPr id="43076" name="Rectangle 68"/>
          <p:cNvSpPr>
            <a:spLocks noGrp="1" noChangeArrowheads="1"/>
          </p:cNvSpPr>
          <p:nvPr>
            <p:ph type="title"/>
          </p:nvPr>
        </p:nvSpPr>
        <p:spPr bwMode="auto">
          <a:xfrm>
            <a:off x="1524001" y="159296"/>
            <a:ext cx="1511301"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zh-CN" altLang="en-US" sz="2800" dirty="0">
                <a:solidFill>
                  <a:schemeClr val="tx2"/>
                </a:solidFill>
                <a:latin typeface="Times New Roman" pitchFamily="18" charset="0"/>
                <a:ea typeface="黑体" pitchFamily="49" charset="-122"/>
                <a:cs typeface="Times New Roman" pitchFamily="18" charset="0"/>
              </a:rPr>
              <a:t>例题</a:t>
            </a:r>
          </a:p>
        </p:txBody>
      </p:sp>
    </p:spTree>
    <p:extLst>
      <p:ext uri="{BB962C8B-B14F-4D97-AF65-F5344CB8AC3E}">
        <p14:creationId xmlns:p14="http://schemas.microsoft.com/office/powerpoint/2010/main" val="2283957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bwMode="auto">
          <a:xfrm>
            <a:off x="1703513" y="153988"/>
            <a:ext cx="8784976" cy="754062"/>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2.2 </a:t>
            </a:r>
            <a:r>
              <a:rPr lang="zh-CN" altLang="en-US" sz="3200" b="1" dirty="0">
                <a:solidFill>
                  <a:schemeClr val="bg1"/>
                </a:solidFill>
                <a:latin typeface="华文细黑" panose="02010600040101010101" pitchFamily="2" charset="-122"/>
                <a:ea typeface="华文细黑" panose="02010600040101010101" pitchFamily="2" charset="-122"/>
              </a:rPr>
              <a:t>维修性特征量</a:t>
            </a:r>
          </a:p>
        </p:txBody>
      </p:sp>
      <p:sp>
        <p:nvSpPr>
          <p:cNvPr id="38917" name="Text Box 5"/>
          <p:cNvSpPr txBox="1">
            <a:spLocks noChangeArrowheads="1"/>
          </p:cNvSpPr>
          <p:nvPr/>
        </p:nvSpPr>
        <p:spPr bwMode="auto">
          <a:xfrm>
            <a:off x="1919288" y="1250950"/>
            <a:ext cx="82089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400" dirty="0">
                <a:latin typeface="Times New Roman" pitchFamily="18" charset="0"/>
                <a:ea typeface="黑体" pitchFamily="49" charset="-122"/>
                <a:cs typeface="Times New Roman" pitchFamily="18" charset="0"/>
              </a:rPr>
              <a:t>        </a:t>
            </a:r>
            <a:r>
              <a:rPr lang="zh-CN" altLang="en-US" sz="2400" dirty="0">
                <a:solidFill>
                  <a:schemeClr val="accent1"/>
                </a:solidFill>
                <a:latin typeface="Times New Roman" pitchFamily="18" charset="0"/>
                <a:ea typeface="黑体" pitchFamily="49" charset="-122"/>
                <a:cs typeface="Times New Roman" pitchFamily="18" charset="0"/>
              </a:rPr>
              <a:t>维修性</a:t>
            </a:r>
            <a:r>
              <a:rPr lang="zh-CN" altLang="en-US" sz="2400" dirty="0">
                <a:latin typeface="Times New Roman" pitchFamily="18" charset="0"/>
                <a:ea typeface="黑体" pitchFamily="49" charset="-122"/>
                <a:cs typeface="Times New Roman" pitchFamily="18" charset="0"/>
              </a:rPr>
              <a:t>定义：维修性是指在规定的条件下使用的可维修产品，在规定的时间内，按规定的程序和方法进行维修时，保持或恢复到能完成规定功能的能力。</a:t>
            </a:r>
          </a:p>
        </p:txBody>
      </p:sp>
      <p:sp>
        <p:nvSpPr>
          <p:cNvPr id="38925" name="Text Box 13"/>
          <p:cNvSpPr txBox="1">
            <a:spLocks noChangeArrowheads="1"/>
          </p:cNvSpPr>
          <p:nvPr/>
        </p:nvSpPr>
        <p:spPr bwMode="auto">
          <a:xfrm>
            <a:off x="2495600" y="3068960"/>
            <a:ext cx="4038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维修性特征量有三个：</a:t>
            </a:r>
          </a:p>
          <a:p>
            <a:pPr marL="342900" indent="-342900">
              <a:spcBef>
                <a:spcPct val="50000"/>
              </a:spcBef>
              <a:buFont typeface="Wingdings" pitchFamily="2" charset="2"/>
              <a:buChar char="p"/>
            </a:pPr>
            <a:r>
              <a:rPr lang="zh-CN" altLang="en-US" sz="2400" dirty="0">
                <a:latin typeface="Times New Roman" pitchFamily="18" charset="0"/>
                <a:ea typeface="黑体" pitchFamily="49" charset="-122"/>
                <a:cs typeface="Times New Roman" pitchFamily="18" charset="0"/>
              </a:rPr>
              <a:t>维修度</a:t>
            </a:r>
            <a:r>
              <a:rPr lang="en-US" altLang="zh-CN" sz="2400" dirty="0">
                <a:latin typeface="Times New Roman" pitchFamily="18" charset="0"/>
                <a:ea typeface="黑体" pitchFamily="49" charset="-122"/>
                <a:cs typeface="Times New Roman" pitchFamily="18" charset="0"/>
              </a:rPr>
              <a:t>M(t)</a:t>
            </a:r>
            <a:r>
              <a:rPr lang="zh-CN" altLang="en-US" sz="2400" dirty="0">
                <a:latin typeface="Times New Roman" pitchFamily="18" charset="0"/>
                <a:ea typeface="黑体" pitchFamily="49" charset="-122"/>
                <a:cs typeface="Times New Roman" pitchFamily="18" charset="0"/>
              </a:rPr>
              <a:t>；</a:t>
            </a:r>
          </a:p>
          <a:p>
            <a:pPr marL="342900" indent="-342900">
              <a:spcBef>
                <a:spcPct val="50000"/>
              </a:spcBef>
              <a:buFont typeface="Wingdings" pitchFamily="2" charset="2"/>
              <a:buChar char="p"/>
            </a:pPr>
            <a:r>
              <a:rPr lang="zh-CN" altLang="en-US" sz="2400" dirty="0">
                <a:latin typeface="Times New Roman" pitchFamily="18" charset="0"/>
                <a:ea typeface="黑体" pitchFamily="49" charset="-122"/>
                <a:cs typeface="Times New Roman" pitchFamily="18" charset="0"/>
              </a:rPr>
              <a:t>修复率</a:t>
            </a:r>
            <a:r>
              <a:rPr lang="en-US" altLang="zh-CN" sz="2400" dirty="0">
                <a:latin typeface="Times New Roman" pitchFamily="18" charset="0"/>
                <a:ea typeface="黑体" pitchFamily="49" charset="-122"/>
                <a:cs typeface="Times New Roman" pitchFamily="18" charset="0"/>
              </a:rPr>
              <a:t>μ(t)</a:t>
            </a:r>
            <a:r>
              <a:rPr lang="zh-CN" altLang="en-US" sz="2400" dirty="0">
                <a:latin typeface="Times New Roman" pitchFamily="18" charset="0"/>
                <a:ea typeface="黑体" pitchFamily="49" charset="-122"/>
                <a:cs typeface="Times New Roman" pitchFamily="18" charset="0"/>
              </a:rPr>
              <a:t>；</a:t>
            </a:r>
          </a:p>
          <a:p>
            <a:pPr marL="342900" indent="-342900">
              <a:spcBef>
                <a:spcPct val="50000"/>
              </a:spcBef>
              <a:buFont typeface="Wingdings" pitchFamily="2" charset="2"/>
              <a:buChar char="p"/>
            </a:pPr>
            <a:r>
              <a:rPr lang="zh-CN" altLang="en-US" sz="2400" dirty="0">
                <a:latin typeface="Times New Roman" pitchFamily="18" charset="0"/>
                <a:ea typeface="黑体" pitchFamily="49" charset="-122"/>
                <a:cs typeface="Times New Roman" pitchFamily="18" charset="0"/>
              </a:rPr>
              <a:t>平均修复时间</a:t>
            </a:r>
            <a:r>
              <a:rPr lang="en-US" altLang="zh-CN" sz="2400" dirty="0">
                <a:latin typeface="Times New Roman" pitchFamily="18" charset="0"/>
                <a:ea typeface="黑体" pitchFamily="49" charset="-122"/>
                <a:cs typeface="Times New Roman" pitchFamily="18" charset="0"/>
              </a:rPr>
              <a:t>MTTR</a:t>
            </a:r>
            <a:r>
              <a:rPr lang="zh-CN" altLang="en-US" sz="2400" dirty="0">
                <a:latin typeface="Times New Roman" pitchFamily="18" charset="0"/>
                <a:ea typeface="黑体" pitchFamily="49" charset="-122"/>
                <a:cs typeface="Times New Roman" pitchFamily="18" charset="0"/>
              </a:rPr>
              <a:t>。</a:t>
            </a:r>
          </a:p>
        </p:txBody>
      </p:sp>
    </p:spTree>
    <p:extLst>
      <p:ext uri="{BB962C8B-B14F-4D97-AF65-F5344CB8AC3E}">
        <p14:creationId xmlns:p14="http://schemas.microsoft.com/office/powerpoint/2010/main" val="2213053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0-#ppt_w/2"/>
                                          </p:val>
                                        </p:tav>
                                        <p:tav tm="100000">
                                          <p:val>
                                            <p:strVal val="#ppt_x"/>
                                          </p:val>
                                        </p:tav>
                                      </p:tavLst>
                                    </p:anim>
                                    <p:anim calcmode="lin" valueType="num">
                                      <p:cBhvr additive="base">
                                        <p:cTn id="8"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25"/>
                                        </p:tgtEl>
                                        <p:attrNameLst>
                                          <p:attrName>style.visibility</p:attrName>
                                        </p:attrNameLst>
                                      </p:cBhvr>
                                      <p:to>
                                        <p:strVal val="visible"/>
                                      </p:to>
                                    </p:set>
                                    <p:anim calcmode="lin" valueType="num">
                                      <p:cBhvr additive="base">
                                        <p:cTn id="13" dur="500" fill="hold"/>
                                        <p:tgtEl>
                                          <p:spTgt spid="38925"/>
                                        </p:tgtEl>
                                        <p:attrNameLst>
                                          <p:attrName>ppt_x</p:attrName>
                                        </p:attrNameLst>
                                      </p:cBhvr>
                                      <p:tavLst>
                                        <p:tav tm="0">
                                          <p:val>
                                            <p:strVal val="0-#ppt_w/2"/>
                                          </p:val>
                                        </p:tav>
                                        <p:tav tm="100000">
                                          <p:val>
                                            <p:strVal val="#ppt_x"/>
                                          </p:val>
                                        </p:tav>
                                      </p:tavLst>
                                    </p:anim>
                                    <p:anim calcmode="lin" valueType="num">
                                      <p:cBhvr additive="base">
                                        <p:cTn id="14" dur="500" fill="hold"/>
                                        <p:tgtEl>
                                          <p:spTgt spid="38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2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2063750" y="1600917"/>
            <a:ext cx="8229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400" dirty="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把产品维修时间</a:t>
            </a:r>
            <a:r>
              <a:rPr lang="en-US" altLang="zh-CN" sz="2400" i="1" dirty="0">
                <a:latin typeface="Times New Roman" pitchFamily="18" charset="0"/>
                <a:ea typeface="黑体" pitchFamily="49" charset="-122"/>
                <a:cs typeface="Times New Roman" pitchFamily="18" charset="0"/>
              </a:rPr>
              <a:t>Y</a:t>
            </a:r>
            <a:r>
              <a:rPr lang="zh-CN" altLang="en-US" sz="2400" dirty="0">
                <a:latin typeface="Times New Roman" pitchFamily="18" charset="0"/>
                <a:ea typeface="黑体" pitchFamily="49" charset="-122"/>
                <a:cs typeface="Times New Roman" pitchFamily="18" charset="0"/>
              </a:rPr>
              <a:t>所服从的分布称为</a:t>
            </a:r>
            <a:r>
              <a:rPr lang="zh-CN" altLang="en-US" sz="2400" dirty="0">
                <a:solidFill>
                  <a:schemeClr val="accent1"/>
                </a:solidFill>
                <a:latin typeface="Times New Roman" pitchFamily="18" charset="0"/>
                <a:ea typeface="黑体" pitchFamily="49" charset="-122"/>
                <a:cs typeface="Times New Roman" pitchFamily="18" charset="0"/>
              </a:rPr>
              <a:t>维修分布</a:t>
            </a:r>
            <a:r>
              <a:rPr lang="zh-CN" altLang="en-US" sz="2400" dirty="0">
                <a:latin typeface="Times New Roman" pitchFamily="18" charset="0"/>
                <a:ea typeface="黑体" pitchFamily="49" charset="-122"/>
                <a:cs typeface="Times New Roman" pitchFamily="18" charset="0"/>
              </a:rPr>
              <a:t>，记为</a:t>
            </a:r>
            <a:r>
              <a:rPr lang="en-US" altLang="zh-CN" sz="2400" i="1" dirty="0">
                <a:latin typeface="Times New Roman" pitchFamily="18" charset="0"/>
                <a:ea typeface="黑体" pitchFamily="49" charset="-122"/>
                <a:cs typeface="Times New Roman" pitchFamily="18" charset="0"/>
              </a:rPr>
              <a:t>G</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a:t>
            </a:r>
            <a:r>
              <a:rPr lang="zh-CN" altLang="en-US" sz="2400" dirty="0">
                <a:solidFill>
                  <a:srgbClr val="0070C0"/>
                </a:solidFill>
                <a:latin typeface="Times New Roman" pitchFamily="18" charset="0"/>
                <a:ea typeface="黑体" pitchFamily="49" charset="-122"/>
                <a:cs typeface="Times New Roman" pitchFamily="18" charset="0"/>
              </a:rPr>
              <a:t>维修度</a:t>
            </a:r>
            <a:r>
              <a:rPr lang="zh-CN" altLang="en-US" sz="2400" dirty="0">
                <a:latin typeface="Times New Roman" pitchFamily="18" charset="0"/>
                <a:ea typeface="黑体" pitchFamily="49" charset="-122"/>
                <a:cs typeface="Times New Roman" pitchFamily="18" charset="0"/>
              </a:rPr>
              <a:t>是指在规定的条件下使用的产品发生故障后，在规定的时间</a:t>
            </a:r>
            <a:r>
              <a:rPr lang="en-US" altLang="zh-CN" sz="2400" dirty="0">
                <a:latin typeface="Times New Roman" pitchFamily="18" charset="0"/>
                <a:ea typeface="黑体" pitchFamily="49" charset="-122"/>
                <a:cs typeface="Times New Roman" pitchFamily="18" charset="0"/>
              </a:rPr>
              <a:t>(0</a:t>
            </a:r>
            <a:r>
              <a:rPr lang="zh-CN" altLang="en-US" sz="2400" dirty="0">
                <a:latin typeface="Times New Roman" pitchFamily="18" charset="0"/>
                <a:ea typeface="黑体" pitchFamily="49" charset="-122"/>
                <a:cs typeface="Times New Roman" pitchFamily="18" charset="0"/>
              </a:rPr>
              <a:t>，</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内完成修复的概率，记为</a:t>
            </a:r>
            <a:r>
              <a:rPr lang="en-US" altLang="zh-CN" sz="2400" i="1" dirty="0">
                <a:latin typeface="Times New Roman" pitchFamily="18" charset="0"/>
                <a:ea typeface="黑体" pitchFamily="49" charset="-122"/>
                <a:cs typeface="Times New Roman" pitchFamily="18" charset="0"/>
              </a:rPr>
              <a:t>M</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a:t>
            </a:r>
          </a:p>
        </p:txBody>
      </p:sp>
      <p:sp>
        <p:nvSpPr>
          <p:cNvPr id="44037" name="Text Box 5"/>
          <p:cNvSpPr txBox="1">
            <a:spLocks noChangeArrowheads="1"/>
          </p:cNvSpPr>
          <p:nvPr/>
        </p:nvSpPr>
        <p:spPr bwMode="auto">
          <a:xfrm>
            <a:off x="2063750" y="246063"/>
            <a:ext cx="2895600" cy="51911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a:spcBef>
                <a:spcPct val="0"/>
              </a:spcBef>
              <a:buNone/>
              <a:defRPr sz="3200" b="1">
                <a:effectLst>
                  <a:outerShdw blurRad="38100" dist="38100" dir="2700000" algn="tl">
                    <a:srgbClr val="C0C0C0"/>
                  </a:outerShdw>
                </a:effectLst>
                <a:latin typeface="Times New Roman" pitchFamily="18" charset="0"/>
                <a:ea typeface="楷体_GB2312" pitchFamily="49" charset="-122"/>
                <a:cs typeface="Times New Roman" pitchFamily="18" charset="0"/>
              </a:defRPr>
            </a:lvl1pPr>
          </a:lstStyle>
          <a:p>
            <a:r>
              <a:rPr lang="en-US" altLang="zh-CN" sz="2800" b="0" dirty="0">
                <a:effectLst/>
                <a:ea typeface="黑体" pitchFamily="49" charset="-122"/>
              </a:rPr>
              <a:t>2.2.1 </a:t>
            </a:r>
            <a:r>
              <a:rPr lang="zh-CN" altLang="en-US" sz="2800" b="0" dirty="0">
                <a:effectLst/>
                <a:ea typeface="黑体" pitchFamily="49" charset="-122"/>
              </a:rPr>
              <a:t>维修度</a:t>
            </a:r>
          </a:p>
        </p:txBody>
      </p:sp>
      <p:graphicFrame>
        <p:nvGraphicFramePr>
          <p:cNvPr id="44038" name="Object 6"/>
          <p:cNvGraphicFramePr>
            <a:graphicFrameLocks noChangeAspect="1"/>
          </p:cNvGraphicFramePr>
          <p:nvPr/>
        </p:nvGraphicFramePr>
        <p:xfrm>
          <a:off x="4007768" y="3146550"/>
          <a:ext cx="3511550" cy="498475"/>
        </p:xfrm>
        <a:graphic>
          <a:graphicData uri="http://schemas.openxmlformats.org/presentationml/2006/ole">
            <mc:AlternateContent xmlns:mc="http://schemas.openxmlformats.org/markup-compatibility/2006">
              <mc:Choice xmlns:v="urn:schemas-microsoft-com:vml" Requires="v">
                <p:oleObj name="Equation" r:id="rId2" imgW="1434960" imgH="203040" progId="Equation.DSMT4">
                  <p:embed/>
                </p:oleObj>
              </mc:Choice>
              <mc:Fallback>
                <p:oleObj name="Equation" r:id="rId2" imgW="1434960" imgH="203040" progId="Equation.DSMT4">
                  <p:embed/>
                  <p:pic>
                    <p:nvPicPr>
                      <p:cNvPr id="4403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768" y="3146550"/>
                        <a:ext cx="35115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9" name="Text Box 7"/>
          <p:cNvSpPr txBox="1">
            <a:spLocks noChangeArrowheads="1"/>
          </p:cNvSpPr>
          <p:nvPr/>
        </p:nvSpPr>
        <p:spPr bwMode="auto">
          <a:xfrm>
            <a:off x="2495600" y="1091472"/>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0070C0"/>
                </a:solidFill>
                <a:latin typeface="Times New Roman" pitchFamily="18" charset="0"/>
                <a:ea typeface="黑体" pitchFamily="49" charset="-122"/>
                <a:cs typeface="Times New Roman" pitchFamily="18" charset="0"/>
              </a:rPr>
              <a:t>维修度</a:t>
            </a:r>
            <a:r>
              <a:rPr lang="en-US" altLang="zh-CN" sz="2400" dirty="0">
                <a:latin typeface="Times New Roman" pitchFamily="18" charset="0"/>
                <a:ea typeface="黑体" pitchFamily="49" charset="-122"/>
                <a:cs typeface="Times New Roman" pitchFamily="18" charset="0"/>
              </a:rPr>
              <a:t>(Maintainability)</a:t>
            </a:r>
            <a:r>
              <a:rPr lang="zh-CN" altLang="en-US" sz="2400" dirty="0">
                <a:latin typeface="Times New Roman" pitchFamily="18" charset="0"/>
                <a:ea typeface="黑体" pitchFamily="49" charset="-122"/>
                <a:cs typeface="Times New Roman" pitchFamily="18" charset="0"/>
              </a:rPr>
              <a:t>定义</a:t>
            </a:r>
          </a:p>
        </p:txBody>
      </p:sp>
      <p:sp>
        <p:nvSpPr>
          <p:cNvPr id="44041" name="Text Box 9"/>
          <p:cNvSpPr txBox="1">
            <a:spLocks noChangeArrowheads="1"/>
          </p:cNvSpPr>
          <p:nvPr/>
        </p:nvSpPr>
        <p:spPr bwMode="auto">
          <a:xfrm>
            <a:off x="1911350" y="3728605"/>
            <a:ext cx="8382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400" dirty="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维修度是时间</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维修时间</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的函数，故又称为维修度函数</a:t>
            </a:r>
            <a:r>
              <a:rPr lang="en-US" altLang="zh-CN" sz="2400" dirty="0">
                <a:latin typeface="Times New Roman" pitchFamily="18" charset="0"/>
                <a:ea typeface="黑体" pitchFamily="49" charset="-122"/>
                <a:cs typeface="Times New Roman" pitchFamily="18" charset="0"/>
              </a:rPr>
              <a:t>M(t)</a:t>
            </a:r>
            <a:r>
              <a:rPr lang="zh-CN" altLang="en-US" sz="2400" dirty="0">
                <a:latin typeface="Times New Roman" pitchFamily="18" charset="0"/>
                <a:ea typeface="黑体" pitchFamily="49" charset="-122"/>
                <a:cs typeface="Times New Roman" pitchFamily="18" charset="0"/>
              </a:rPr>
              <a:t>，它表示当</a:t>
            </a:r>
            <a:r>
              <a:rPr lang="en-US" altLang="zh-CN" sz="2400" dirty="0">
                <a:latin typeface="Times New Roman" pitchFamily="18" charset="0"/>
                <a:ea typeface="黑体" pitchFamily="49" charset="-122"/>
                <a:cs typeface="Times New Roman" pitchFamily="18" charset="0"/>
              </a:rPr>
              <a:t>t=0</a:t>
            </a:r>
            <a:r>
              <a:rPr lang="zh-CN" altLang="en-US" sz="2400" dirty="0">
                <a:latin typeface="Times New Roman" pitchFamily="18" charset="0"/>
                <a:ea typeface="黑体" pitchFamily="49" charset="-122"/>
                <a:cs typeface="Times New Roman" pitchFamily="18" charset="0"/>
              </a:rPr>
              <a:t>时，处于失效或完全故障状态的全部产品在</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时刻前经修复后有百分之多少恢复到正常功能的累积概率。</a:t>
            </a:r>
          </a:p>
          <a:p>
            <a:pPr>
              <a:lnSpc>
                <a:spcPct val="125000"/>
              </a:lnSpc>
              <a:spcBef>
                <a:spcPct val="50000"/>
              </a:spcBef>
            </a:pPr>
            <a:r>
              <a:rPr lang="zh-CN" altLang="en-US" sz="2400" dirty="0">
                <a:latin typeface="Times New Roman" pitchFamily="18" charset="0"/>
                <a:ea typeface="黑体" pitchFamily="49" charset="-122"/>
                <a:cs typeface="Times New Roman" pitchFamily="18" charset="0"/>
              </a:rPr>
              <a:t>      所以维修度</a:t>
            </a:r>
            <a:r>
              <a:rPr lang="en-US" altLang="zh-CN" sz="2400" i="1" dirty="0">
                <a:latin typeface="Times New Roman" pitchFamily="18" charset="0"/>
                <a:ea typeface="黑体" pitchFamily="49" charset="-122"/>
                <a:cs typeface="Times New Roman" pitchFamily="18" charset="0"/>
              </a:rPr>
              <a:t>M</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对应产品的累积失效概率</a:t>
            </a:r>
            <a:r>
              <a:rPr lang="en-US" altLang="zh-CN" sz="2400" i="1" dirty="0">
                <a:latin typeface="Times New Roman" pitchFamily="18" charset="0"/>
                <a:ea typeface="黑体" pitchFamily="49" charset="-122"/>
                <a:cs typeface="Times New Roman" pitchFamily="18" charset="0"/>
              </a:rPr>
              <a:t>F</a:t>
            </a:r>
            <a:r>
              <a:rPr lang="en-US" altLang="zh-CN" sz="2400" dirty="0">
                <a:latin typeface="Times New Roman" pitchFamily="18" charset="0"/>
                <a:ea typeface="黑体" pitchFamily="49" charset="-122"/>
                <a:cs typeface="Times New Roman" pitchFamily="18" charset="0"/>
              </a:rPr>
              <a:t>(t)</a:t>
            </a:r>
          </a:p>
        </p:txBody>
      </p:sp>
    </p:spTree>
    <p:extLst>
      <p:ext uri="{BB962C8B-B14F-4D97-AF65-F5344CB8AC3E}">
        <p14:creationId xmlns:p14="http://schemas.microsoft.com/office/powerpoint/2010/main" val="426001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412776"/>
            <a:ext cx="862264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a:spLocks noChangeArrowheads="1"/>
          </p:cNvSpPr>
          <p:nvPr/>
        </p:nvSpPr>
        <p:spPr bwMode="auto">
          <a:xfrm>
            <a:off x="1524000" y="241690"/>
            <a:ext cx="9144000" cy="754063"/>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pPr algn="ctr">
              <a:spcBef>
                <a:spcPct val="0"/>
              </a:spcBef>
            </a:pPr>
            <a:r>
              <a:rPr lang="en-US" altLang="zh-CN" sz="3200" b="1" dirty="0">
                <a:solidFill>
                  <a:schemeClr val="bg1"/>
                </a:solidFill>
                <a:latin typeface="华文细黑" panose="02010600040101010101" pitchFamily="2" charset="-122"/>
                <a:ea typeface="华文细黑" panose="02010600040101010101" pitchFamily="2" charset="-122"/>
                <a:cs typeface="+mj-cs"/>
              </a:rPr>
              <a:t>2.1 </a:t>
            </a:r>
            <a:r>
              <a:rPr lang="zh-CN" altLang="en-US" sz="3200" b="1" dirty="0">
                <a:solidFill>
                  <a:schemeClr val="bg1"/>
                </a:solidFill>
                <a:latin typeface="华文细黑" panose="02010600040101010101" pitchFamily="2" charset="-122"/>
                <a:ea typeface="华文细黑" panose="02010600040101010101" pitchFamily="2" charset="-122"/>
                <a:cs typeface="+mj-cs"/>
              </a:rPr>
              <a:t>可靠性特征量</a:t>
            </a:r>
          </a:p>
        </p:txBody>
      </p:sp>
    </p:spTree>
    <p:extLst>
      <p:ext uri="{BB962C8B-B14F-4D97-AF65-F5344CB8AC3E}">
        <p14:creationId xmlns:p14="http://schemas.microsoft.com/office/powerpoint/2010/main" val="895466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1" name="Object 5"/>
          <p:cNvGraphicFramePr>
            <a:graphicFrameLocks noChangeAspect="1"/>
          </p:cNvGraphicFramePr>
          <p:nvPr/>
        </p:nvGraphicFramePr>
        <p:xfrm>
          <a:off x="2362200" y="5791201"/>
          <a:ext cx="1600200" cy="720725"/>
        </p:xfrm>
        <a:graphic>
          <a:graphicData uri="http://schemas.openxmlformats.org/presentationml/2006/ole">
            <mc:AlternateContent xmlns:mc="http://schemas.openxmlformats.org/markup-compatibility/2006">
              <mc:Choice xmlns:v="urn:schemas-microsoft-com:vml" Requires="v">
                <p:oleObj name="Equation" r:id="rId2" imgW="876240" imgH="393480" progId="Equation.DSMT4">
                  <p:embed/>
                </p:oleObj>
              </mc:Choice>
              <mc:Fallback>
                <p:oleObj name="Equation" r:id="rId2" imgW="876240" imgH="393480" progId="Equation.DSMT4">
                  <p:embed/>
                  <p:pic>
                    <p:nvPicPr>
                      <p:cNvPr id="3994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791201"/>
                        <a:ext cx="16002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Text Box 7"/>
          <p:cNvSpPr txBox="1">
            <a:spLocks noChangeArrowheads="1"/>
          </p:cNvSpPr>
          <p:nvPr/>
        </p:nvSpPr>
        <p:spPr bwMode="auto">
          <a:xfrm>
            <a:off x="2135560" y="1553664"/>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修复率指修理时间已达到某一时刻但尚未修复的产品在该时刻后的单位时间内完成修理的概率，可表示为</a:t>
            </a:r>
            <a:r>
              <a:rPr lang="en-US" altLang="zh-CN" sz="2800" dirty="0">
                <a:latin typeface="Times New Roman" pitchFamily="18" charset="0"/>
                <a:ea typeface="黑体" pitchFamily="49" charset="-122"/>
                <a:cs typeface="Times New Roman" pitchFamily="18" charset="0"/>
              </a:rPr>
              <a:t>μ(t)</a:t>
            </a:r>
            <a:r>
              <a:rPr lang="zh-CN" altLang="en-US" sz="2800" dirty="0">
                <a:latin typeface="Times New Roman" pitchFamily="18" charset="0"/>
                <a:ea typeface="黑体" pitchFamily="49" charset="-122"/>
                <a:cs typeface="Times New Roman" pitchFamily="18" charset="0"/>
              </a:rPr>
              <a:t>。</a:t>
            </a:r>
            <a:r>
              <a:rPr lang="en-US" altLang="zh-CN" dirty="0">
                <a:latin typeface="Times New Roman" pitchFamily="18" charset="0"/>
                <a:ea typeface="黑体" pitchFamily="49" charset="-122"/>
                <a:cs typeface="Times New Roman" pitchFamily="18" charset="0"/>
              </a:rPr>
              <a:t>---</a:t>
            </a:r>
            <a:r>
              <a:rPr lang="zh-CN" altLang="en-US" dirty="0">
                <a:latin typeface="Times New Roman" pitchFamily="18" charset="0"/>
                <a:ea typeface="黑体" pitchFamily="49" charset="-122"/>
                <a:cs typeface="Times New Roman" pitchFamily="18" charset="0"/>
              </a:rPr>
              <a:t>对应于产品的失效率</a:t>
            </a:r>
            <a:r>
              <a:rPr lang="en-US" altLang="zh-CN" dirty="0">
                <a:latin typeface="Times New Roman" pitchFamily="18" charset="0"/>
                <a:ea typeface="黑体" pitchFamily="49" charset="-122"/>
                <a:cs typeface="Times New Roman" pitchFamily="18" charset="0"/>
              </a:rPr>
              <a:t>λ(t)</a:t>
            </a:r>
            <a:r>
              <a:rPr lang="zh-CN" altLang="en-US" dirty="0">
                <a:latin typeface="Times New Roman" pitchFamily="18" charset="0"/>
                <a:ea typeface="黑体" pitchFamily="49" charset="-122"/>
                <a:cs typeface="Times New Roman" pitchFamily="18" charset="0"/>
              </a:rPr>
              <a:t>。</a:t>
            </a:r>
          </a:p>
        </p:txBody>
      </p:sp>
      <p:sp>
        <p:nvSpPr>
          <p:cNvPr id="39944" name="Text Box 8"/>
          <p:cNvSpPr txBox="1">
            <a:spLocks noChangeArrowheads="1"/>
          </p:cNvSpPr>
          <p:nvPr/>
        </p:nvSpPr>
        <p:spPr bwMode="auto">
          <a:xfrm>
            <a:off x="1992313" y="246063"/>
            <a:ext cx="2895600" cy="51911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algn="ctr">
              <a:spcBef>
                <a:spcPct val="0"/>
              </a:spcBef>
              <a:buNone/>
              <a:defRPr sz="3200" b="1">
                <a:effectLst>
                  <a:outerShdw blurRad="38100" dist="38100" dir="2700000" algn="tl">
                    <a:srgbClr val="C0C0C0"/>
                  </a:outerShdw>
                </a:effectLst>
                <a:latin typeface="Times New Roman" pitchFamily="18" charset="0"/>
                <a:ea typeface="楷体_GB2312" pitchFamily="49" charset="-122"/>
                <a:cs typeface="Times New Roman" pitchFamily="18" charset="0"/>
              </a:defRPr>
            </a:lvl1pPr>
          </a:lstStyle>
          <a:p>
            <a:r>
              <a:rPr lang="en-US" altLang="zh-CN" b="0" dirty="0">
                <a:effectLst/>
                <a:ea typeface="黑体" pitchFamily="49" charset="-122"/>
              </a:rPr>
              <a:t>2.2.2 </a:t>
            </a:r>
            <a:r>
              <a:rPr lang="zh-CN" altLang="en-US" b="0" dirty="0">
                <a:effectLst/>
                <a:ea typeface="黑体" pitchFamily="49" charset="-122"/>
              </a:rPr>
              <a:t>修复率</a:t>
            </a:r>
          </a:p>
        </p:txBody>
      </p:sp>
      <p:graphicFrame>
        <p:nvGraphicFramePr>
          <p:cNvPr id="39945" name="Object 9"/>
          <p:cNvGraphicFramePr>
            <a:graphicFrameLocks noChangeAspect="1"/>
          </p:cNvGraphicFramePr>
          <p:nvPr/>
        </p:nvGraphicFramePr>
        <p:xfrm>
          <a:off x="1600200" y="3378201"/>
          <a:ext cx="4648200" cy="1343025"/>
        </p:xfrm>
        <a:graphic>
          <a:graphicData uri="http://schemas.openxmlformats.org/presentationml/2006/ole">
            <mc:AlternateContent xmlns:mc="http://schemas.openxmlformats.org/markup-compatibility/2006">
              <mc:Choice xmlns:v="urn:schemas-microsoft-com:vml" Requires="v">
                <p:oleObj name="Equation" r:id="rId4" imgW="2552400" imgH="863280" progId="Equation.DSMT4">
                  <p:embed/>
                </p:oleObj>
              </mc:Choice>
              <mc:Fallback>
                <p:oleObj name="Equation" r:id="rId4" imgW="2552400" imgH="863280" progId="Equation.DSMT4">
                  <p:embed/>
                  <p:pic>
                    <p:nvPicPr>
                      <p:cNvPr id="3994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378201"/>
                        <a:ext cx="4648200" cy="134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6" name="Text Box 10"/>
          <p:cNvSpPr txBox="1">
            <a:spLocks noChangeArrowheads="1"/>
          </p:cNvSpPr>
          <p:nvPr/>
        </p:nvSpPr>
        <p:spPr bwMode="auto">
          <a:xfrm>
            <a:off x="2495600" y="1035844"/>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0070C0"/>
                </a:solidFill>
                <a:latin typeface="Times New Roman" pitchFamily="18" charset="0"/>
                <a:ea typeface="黑体" pitchFamily="49" charset="-122"/>
                <a:cs typeface="Times New Roman" pitchFamily="18" charset="0"/>
              </a:rPr>
              <a:t>修复率</a:t>
            </a:r>
            <a:r>
              <a:rPr lang="zh-CN" altLang="en-US" sz="2800" dirty="0">
                <a:latin typeface="Times New Roman" pitchFamily="18" charset="0"/>
                <a:ea typeface="黑体" pitchFamily="49" charset="-122"/>
                <a:cs typeface="Times New Roman" pitchFamily="18" charset="0"/>
              </a:rPr>
              <a:t>定义</a:t>
            </a:r>
            <a:endParaRPr lang="zh-CN" altLang="en-US" dirty="0">
              <a:latin typeface="Times New Roman" pitchFamily="18" charset="0"/>
              <a:ea typeface="黑体" pitchFamily="49" charset="-122"/>
              <a:cs typeface="Times New Roman" pitchFamily="18" charset="0"/>
            </a:endParaRPr>
          </a:p>
        </p:txBody>
      </p:sp>
      <p:sp>
        <p:nvSpPr>
          <p:cNvPr id="39947" name="Text Box 11"/>
          <p:cNvSpPr txBox="1">
            <a:spLocks noChangeArrowheads="1"/>
          </p:cNvSpPr>
          <p:nvPr/>
        </p:nvSpPr>
        <p:spPr bwMode="auto">
          <a:xfrm>
            <a:off x="1828800" y="4876801"/>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imes New Roman" pitchFamily="18" charset="0"/>
                <a:ea typeface="黑体" pitchFamily="49" charset="-122"/>
                <a:cs typeface="Times New Roman" pitchFamily="18" charset="0"/>
              </a:rPr>
              <a:t>        </a:t>
            </a:r>
            <a:r>
              <a:rPr lang="en-US" altLang="zh-CN" sz="2400" i="1" dirty="0">
                <a:latin typeface="Times New Roman" pitchFamily="18" charset="0"/>
                <a:ea typeface="黑体" pitchFamily="49" charset="-122"/>
                <a:cs typeface="Times New Roman" pitchFamily="18" charset="0"/>
              </a:rPr>
              <a:t>m</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为维修时间的概率密度函数。</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对应于产品的失效概率密度</a:t>
            </a:r>
            <a:r>
              <a:rPr lang="en-US" altLang="zh-CN" sz="2400" i="1" dirty="0">
                <a:latin typeface="Times New Roman" pitchFamily="18" charset="0"/>
                <a:ea typeface="黑体" pitchFamily="49" charset="-122"/>
                <a:cs typeface="Times New Roman" pitchFamily="18" charset="0"/>
              </a:rPr>
              <a:t>f</a:t>
            </a:r>
            <a:r>
              <a:rPr lang="en-US" altLang="zh-CN" sz="2400"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a:t>
            </a:r>
          </a:p>
        </p:txBody>
      </p:sp>
      <p:graphicFrame>
        <p:nvGraphicFramePr>
          <p:cNvPr id="39948" name="Object 12"/>
          <p:cNvGraphicFramePr>
            <a:graphicFrameLocks noChangeAspect="1"/>
          </p:cNvGraphicFramePr>
          <p:nvPr/>
        </p:nvGraphicFramePr>
        <p:xfrm>
          <a:off x="7053263" y="3429000"/>
          <a:ext cx="3390900" cy="1066800"/>
        </p:xfrm>
        <a:graphic>
          <a:graphicData uri="http://schemas.openxmlformats.org/presentationml/2006/ole">
            <mc:AlternateContent xmlns:mc="http://schemas.openxmlformats.org/markup-compatibility/2006">
              <mc:Choice xmlns:v="urn:schemas-microsoft-com:vml" Requires="v">
                <p:oleObj name="Equation" r:id="rId6" imgW="2184120" imgH="685800" progId="Equation.DSMT4">
                  <p:embed/>
                </p:oleObj>
              </mc:Choice>
              <mc:Fallback>
                <p:oleObj name="Equation" r:id="rId6" imgW="2184120" imgH="685800" progId="Equation.DSMT4">
                  <p:embed/>
                  <p:pic>
                    <p:nvPicPr>
                      <p:cNvPr id="3994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3263" y="3429000"/>
                        <a:ext cx="3390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9" name="AutoShape 13"/>
          <p:cNvSpPr>
            <a:spLocks noChangeArrowheads="1"/>
          </p:cNvSpPr>
          <p:nvPr/>
        </p:nvSpPr>
        <p:spPr bwMode="auto">
          <a:xfrm>
            <a:off x="6400800" y="3733800"/>
            <a:ext cx="457200" cy="3048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4221985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1752600" y="1905001"/>
            <a:ext cx="8686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黑体" pitchFamily="49" charset="-122"/>
                <a:ea typeface="黑体" pitchFamily="49" charset="-122"/>
              </a:rPr>
              <a:t>    </a:t>
            </a:r>
            <a:r>
              <a:rPr lang="zh-CN" altLang="en-US" sz="2400">
                <a:latin typeface="黑体" pitchFamily="49" charset="-122"/>
                <a:ea typeface="黑体" pitchFamily="49" charset="-122"/>
              </a:rPr>
              <a:t>平均修复时间是指可修复的产品的平均修理时间，其估计值为修复时间总和与修复次数之比，记作</a:t>
            </a:r>
            <a:r>
              <a:rPr lang="en-US" altLang="zh-CN" sz="2400">
                <a:latin typeface="黑体" pitchFamily="49" charset="-122"/>
                <a:ea typeface="黑体" pitchFamily="49" charset="-122"/>
              </a:rPr>
              <a:t>MTTR(Mean Time To Repair)</a:t>
            </a:r>
            <a:r>
              <a:rPr lang="zh-CN" altLang="en-US" sz="2400">
                <a:latin typeface="黑体" pitchFamily="49" charset="-122"/>
                <a:ea typeface="黑体" pitchFamily="49" charset="-122"/>
              </a:rPr>
              <a:t>。</a:t>
            </a:r>
            <a:r>
              <a:rPr lang="en-US" altLang="zh-CN" sz="2400">
                <a:solidFill>
                  <a:schemeClr val="folHlink"/>
                </a:solidFill>
                <a:latin typeface="黑体" pitchFamily="49" charset="-122"/>
                <a:ea typeface="黑体" pitchFamily="49" charset="-122"/>
              </a:rPr>
              <a:t>---</a:t>
            </a:r>
            <a:r>
              <a:rPr lang="zh-CN" altLang="en-US" sz="2400">
                <a:solidFill>
                  <a:schemeClr val="folHlink"/>
                </a:solidFill>
                <a:latin typeface="黑体" pitchFamily="49" charset="-122"/>
                <a:ea typeface="黑体" pitchFamily="49" charset="-122"/>
              </a:rPr>
              <a:t>对应于可修产品的平均工作时间</a:t>
            </a:r>
            <a:r>
              <a:rPr lang="en-US" altLang="zh-CN" sz="2400">
                <a:solidFill>
                  <a:schemeClr val="folHlink"/>
                </a:solidFill>
                <a:latin typeface="黑体" pitchFamily="49" charset="-122"/>
                <a:ea typeface="黑体" pitchFamily="49" charset="-122"/>
              </a:rPr>
              <a:t>(</a:t>
            </a:r>
            <a:r>
              <a:rPr lang="zh-CN" altLang="en-US" sz="2400">
                <a:solidFill>
                  <a:schemeClr val="folHlink"/>
                </a:solidFill>
                <a:latin typeface="黑体" pitchFamily="49" charset="-122"/>
                <a:ea typeface="黑体" pitchFamily="49" charset="-122"/>
              </a:rPr>
              <a:t>平均寿命</a:t>
            </a:r>
            <a:r>
              <a:rPr lang="en-US" altLang="zh-CN" sz="2400">
                <a:solidFill>
                  <a:schemeClr val="folHlink"/>
                </a:solidFill>
                <a:latin typeface="黑体" pitchFamily="49" charset="-122"/>
                <a:ea typeface="黑体" pitchFamily="49" charset="-122"/>
              </a:rPr>
              <a:t>)MTBF</a:t>
            </a:r>
            <a:r>
              <a:rPr lang="zh-CN" altLang="en-US" sz="2400">
                <a:solidFill>
                  <a:schemeClr val="folHlink"/>
                </a:solidFill>
                <a:latin typeface="黑体" pitchFamily="49" charset="-122"/>
                <a:ea typeface="黑体" pitchFamily="49" charset="-122"/>
              </a:rPr>
              <a:t>。</a:t>
            </a:r>
          </a:p>
        </p:txBody>
      </p:sp>
      <p:sp>
        <p:nvSpPr>
          <p:cNvPr id="53252" name="Text Box 4"/>
          <p:cNvSpPr txBox="1">
            <a:spLocks noChangeArrowheads="1"/>
          </p:cNvSpPr>
          <p:nvPr/>
        </p:nvSpPr>
        <p:spPr bwMode="auto">
          <a:xfrm>
            <a:off x="1992313" y="260351"/>
            <a:ext cx="4800600" cy="51911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algn="ctr">
              <a:spcBef>
                <a:spcPct val="0"/>
              </a:spcBef>
              <a:buNone/>
              <a:defRPr sz="3200" b="1">
                <a:effectLst>
                  <a:outerShdw blurRad="38100" dist="38100" dir="2700000" algn="tl">
                    <a:srgbClr val="C0C0C0"/>
                  </a:outerShdw>
                </a:effectLst>
                <a:latin typeface="Times New Roman" pitchFamily="18" charset="0"/>
                <a:ea typeface="楷体_GB2312" pitchFamily="49" charset="-122"/>
                <a:cs typeface="Times New Roman" pitchFamily="18" charset="0"/>
              </a:defRPr>
            </a:lvl1pPr>
          </a:lstStyle>
          <a:p>
            <a:r>
              <a:rPr lang="en-US" altLang="zh-CN" b="0" dirty="0">
                <a:effectLst/>
                <a:latin typeface="黑体" pitchFamily="49" charset="-122"/>
                <a:ea typeface="黑体" pitchFamily="49" charset="-122"/>
              </a:rPr>
              <a:t>2.2.3 </a:t>
            </a:r>
            <a:r>
              <a:rPr lang="zh-CN" altLang="en-US" b="0" dirty="0">
                <a:effectLst/>
                <a:latin typeface="黑体" pitchFamily="49" charset="-122"/>
                <a:ea typeface="黑体" pitchFamily="49" charset="-122"/>
              </a:rPr>
              <a:t>平均修复时间</a:t>
            </a:r>
          </a:p>
        </p:txBody>
      </p:sp>
      <p:graphicFrame>
        <p:nvGraphicFramePr>
          <p:cNvPr id="53253" name="Object 5"/>
          <p:cNvGraphicFramePr>
            <a:graphicFrameLocks noChangeAspect="1"/>
          </p:cNvGraphicFramePr>
          <p:nvPr/>
        </p:nvGraphicFramePr>
        <p:xfrm>
          <a:off x="2286000" y="3276600"/>
          <a:ext cx="3200400" cy="857250"/>
        </p:xfrm>
        <a:graphic>
          <a:graphicData uri="http://schemas.openxmlformats.org/presentationml/2006/ole">
            <mc:AlternateContent xmlns:mc="http://schemas.openxmlformats.org/markup-compatibility/2006">
              <mc:Choice xmlns:v="urn:schemas-microsoft-com:vml" Requires="v">
                <p:oleObj name="Equation" r:id="rId2" imgW="1231560" imgH="330120" progId="Equation.DSMT4">
                  <p:embed/>
                </p:oleObj>
              </mc:Choice>
              <mc:Fallback>
                <p:oleObj name="Equation" r:id="rId2" imgW="1231560" imgH="330120" progId="Equation.DSMT4">
                  <p:embed/>
                  <p:pic>
                    <p:nvPicPr>
                      <p:cNvPr id="532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32004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Text Box 6"/>
          <p:cNvSpPr txBox="1">
            <a:spLocks noChangeArrowheads="1"/>
          </p:cNvSpPr>
          <p:nvPr/>
        </p:nvSpPr>
        <p:spPr bwMode="auto">
          <a:xfrm>
            <a:off x="2371725" y="1295401"/>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tx2"/>
                </a:solidFill>
                <a:latin typeface="黑体" pitchFamily="49" charset="-122"/>
                <a:ea typeface="黑体" pitchFamily="49" charset="-122"/>
              </a:rPr>
              <a:t>平均修复时间</a:t>
            </a:r>
            <a:r>
              <a:rPr lang="en-US" altLang="zh-CN" sz="2800">
                <a:solidFill>
                  <a:schemeClr val="tx2"/>
                </a:solidFill>
                <a:latin typeface="黑体" pitchFamily="49" charset="-122"/>
                <a:ea typeface="黑体" pitchFamily="49" charset="-122"/>
              </a:rPr>
              <a:t>(MTTR)</a:t>
            </a:r>
            <a:r>
              <a:rPr lang="zh-CN" altLang="en-US" sz="2800">
                <a:solidFill>
                  <a:schemeClr val="hlink"/>
                </a:solidFill>
                <a:latin typeface="黑体" pitchFamily="49" charset="-122"/>
                <a:ea typeface="黑体" pitchFamily="49" charset="-122"/>
              </a:rPr>
              <a:t>定义</a:t>
            </a:r>
          </a:p>
        </p:txBody>
      </p:sp>
      <p:graphicFrame>
        <p:nvGraphicFramePr>
          <p:cNvPr id="53256" name="Object 8"/>
          <p:cNvGraphicFramePr>
            <a:graphicFrameLocks noChangeAspect="1"/>
          </p:cNvGraphicFramePr>
          <p:nvPr/>
        </p:nvGraphicFramePr>
        <p:xfrm>
          <a:off x="2133601" y="4495801"/>
          <a:ext cx="3190875" cy="1266825"/>
        </p:xfrm>
        <a:graphic>
          <a:graphicData uri="http://schemas.openxmlformats.org/presentationml/2006/ole">
            <mc:AlternateContent xmlns:mc="http://schemas.openxmlformats.org/markup-compatibility/2006">
              <mc:Choice xmlns:v="urn:schemas-microsoft-com:vml" Requires="v">
                <p:oleObj name="Equation" r:id="rId4" imgW="1866600" imgH="660240" progId="Equation.DSMT4">
                  <p:embed/>
                </p:oleObj>
              </mc:Choice>
              <mc:Fallback>
                <p:oleObj name="Equation" r:id="rId4" imgW="1866600" imgH="660240" progId="Equation.DSMT4">
                  <p:embed/>
                  <p:pic>
                    <p:nvPicPr>
                      <p:cNvPr id="5325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1" y="4495801"/>
                        <a:ext cx="319087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AutoShape 9"/>
          <p:cNvSpPr>
            <a:spLocks noChangeArrowheads="1"/>
          </p:cNvSpPr>
          <p:nvPr/>
        </p:nvSpPr>
        <p:spPr bwMode="auto">
          <a:xfrm>
            <a:off x="5943600" y="3581400"/>
            <a:ext cx="457200" cy="3048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itchFamily="49" charset="-122"/>
              <a:ea typeface="黑体" pitchFamily="49" charset="-122"/>
            </a:endParaRPr>
          </a:p>
        </p:txBody>
      </p:sp>
      <p:graphicFrame>
        <p:nvGraphicFramePr>
          <p:cNvPr id="53258" name="Object 10"/>
          <p:cNvGraphicFramePr>
            <a:graphicFrameLocks noChangeAspect="1"/>
          </p:cNvGraphicFramePr>
          <p:nvPr/>
        </p:nvGraphicFramePr>
        <p:xfrm>
          <a:off x="6875464" y="3257550"/>
          <a:ext cx="3165475" cy="857250"/>
        </p:xfrm>
        <a:graphic>
          <a:graphicData uri="http://schemas.openxmlformats.org/presentationml/2006/ole">
            <mc:AlternateContent xmlns:mc="http://schemas.openxmlformats.org/markup-compatibility/2006">
              <mc:Choice xmlns:v="urn:schemas-microsoft-com:vml" Requires="v">
                <p:oleObj name="Equation" r:id="rId6" imgW="1218960" imgH="330120" progId="Equation.DSMT4">
                  <p:embed/>
                </p:oleObj>
              </mc:Choice>
              <mc:Fallback>
                <p:oleObj name="Equation" r:id="rId6" imgW="1218960" imgH="330120" progId="Equation.DSMT4">
                  <p:embed/>
                  <p:pic>
                    <p:nvPicPr>
                      <p:cNvPr id="5325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464" y="3257550"/>
                        <a:ext cx="316547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p:cNvGraphicFramePr>
            <a:graphicFrameLocks noChangeAspect="1"/>
          </p:cNvGraphicFramePr>
          <p:nvPr/>
        </p:nvGraphicFramePr>
        <p:xfrm>
          <a:off x="6400800" y="4495800"/>
          <a:ext cx="3727450" cy="1219200"/>
        </p:xfrm>
        <a:graphic>
          <a:graphicData uri="http://schemas.openxmlformats.org/presentationml/2006/ole">
            <mc:AlternateContent xmlns:mc="http://schemas.openxmlformats.org/markup-compatibility/2006">
              <mc:Choice xmlns:v="urn:schemas-microsoft-com:vml" Requires="v">
                <p:oleObj name="Equation" r:id="rId8" imgW="1942920" imgH="634680" progId="Equation.DSMT4">
                  <p:embed/>
                </p:oleObj>
              </mc:Choice>
              <mc:Fallback>
                <p:oleObj name="Equation" r:id="rId8" imgW="1942920" imgH="634680" progId="Equation.DSMT4">
                  <p:embed/>
                  <p:pic>
                    <p:nvPicPr>
                      <p:cNvPr id="5325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4495800"/>
                        <a:ext cx="37274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0" name="AutoShape 12"/>
          <p:cNvSpPr>
            <a:spLocks noChangeArrowheads="1"/>
          </p:cNvSpPr>
          <p:nvPr/>
        </p:nvSpPr>
        <p:spPr bwMode="auto">
          <a:xfrm rot="5400000">
            <a:off x="7924800" y="4038600"/>
            <a:ext cx="457200" cy="3048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itchFamily="49" charset="-122"/>
              <a:ea typeface="黑体" pitchFamily="49" charset="-122"/>
            </a:endParaRPr>
          </a:p>
        </p:txBody>
      </p:sp>
      <p:sp>
        <p:nvSpPr>
          <p:cNvPr id="53261" name="AutoShape 13"/>
          <p:cNvSpPr>
            <a:spLocks noChangeArrowheads="1"/>
          </p:cNvSpPr>
          <p:nvPr/>
        </p:nvSpPr>
        <p:spPr bwMode="auto">
          <a:xfrm rot="5400000">
            <a:off x="3276600" y="4114800"/>
            <a:ext cx="457200" cy="3048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itchFamily="49" charset="-122"/>
              <a:ea typeface="黑体" pitchFamily="49" charset="-122"/>
            </a:endParaRPr>
          </a:p>
        </p:txBody>
      </p:sp>
      <p:sp>
        <p:nvSpPr>
          <p:cNvPr id="53262" name="Text Box 14"/>
          <p:cNvSpPr txBox="1">
            <a:spLocks noChangeArrowheads="1"/>
          </p:cNvSpPr>
          <p:nvPr/>
        </p:nvSpPr>
        <p:spPr bwMode="auto">
          <a:xfrm>
            <a:off x="3886200" y="5943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hlink"/>
                </a:solidFill>
                <a:latin typeface="黑体" pitchFamily="49" charset="-122"/>
                <a:ea typeface="黑体" pitchFamily="49" charset="-122"/>
              </a:rPr>
              <a:t>两个重要规律</a:t>
            </a:r>
          </a:p>
        </p:txBody>
      </p:sp>
      <p:graphicFrame>
        <p:nvGraphicFramePr>
          <p:cNvPr id="53263" name="Object 15"/>
          <p:cNvGraphicFramePr>
            <a:graphicFrameLocks noChangeAspect="1"/>
          </p:cNvGraphicFramePr>
          <p:nvPr/>
        </p:nvGraphicFramePr>
        <p:xfrm>
          <a:off x="7772400" y="82550"/>
          <a:ext cx="2590800" cy="762000"/>
        </p:xfrm>
        <a:graphic>
          <a:graphicData uri="http://schemas.openxmlformats.org/presentationml/2006/ole">
            <mc:AlternateContent xmlns:mc="http://schemas.openxmlformats.org/markup-compatibility/2006">
              <mc:Choice xmlns:v="urn:schemas-microsoft-com:vml" Requires="v">
                <p:oleObj name="Equation" r:id="rId10" imgW="1600200" imgH="469800" progId="Equation.DSMT4">
                  <p:embed/>
                </p:oleObj>
              </mc:Choice>
              <mc:Fallback>
                <p:oleObj name="Equation" r:id="rId10" imgW="1600200" imgH="469800" progId="Equation.DSMT4">
                  <p:embed/>
                  <p:pic>
                    <p:nvPicPr>
                      <p:cNvPr id="53263"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2400" y="82550"/>
                        <a:ext cx="2590800" cy="7620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4" name="Line 16"/>
          <p:cNvSpPr>
            <a:spLocks noChangeShapeType="1"/>
          </p:cNvSpPr>
          <p:nvPr/>
        </p:nvSpPr>
        <p:spPr bwMode="auto">
          <a:xfrm flipV="1">
            <a:off x="4191000" y="838200"/>
            <a:ext cx="3962400" cy="2819400"/>
          </a:xfrm>
          <a:prstGeom prst="line">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itchFamily="49" charset="-122"/>
              <a:ea typeface="黑体" pitchFamily="49" charset="-122"/>
            </a:endParaRPr>
          </a:p>
        </p:txBody>
      </p:sp>
    </p:spTree>
    <p:extLst>
      <p:ext uri="{BB962C8B-B14F-4D97-AF65-F5344CB8AC3E}">
        <p14:creationId xmlns:p14="http://schemas.microsoft.com/office/powerpoint/2010/main" val="3710475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33" name="Group 69"/>
          <p:cNvGraphicFramePr>
            <a:graphicFrameLocks noGrp="1"/>
          </p:cNvGraphicFramePr>
          <p:nvPr/>
        </p:nvGraphicFramePr>
        <p:xfrm>
          <a:off x="1905000" y="1219200"/>
          <a:ext cx="8534400" cy="2871216"/>
        </p:xfrm>
        <a:graphic>
          <a:graphicData uri="http://schemas.openxmlformats.org/drawingml/2006/table">
            <a:tbl>
              <a:tblPr/>
              <a:tblGrid>
                <a:gridCol w="1997075">
                  <a:extLst>
                    <a:ext uri="{9D8B030D-6E8A-4147-A177-3AD203B41FA5}">
                      <a16:colId xmlns:a16="http://schemas.microsoft.com/office/drawing/2014/main" val="20000"/>
                    </a:ext>
                  </a:extLst>
                </a:gridCol>
                <a:gridCol w="3108325">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49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a:ln>
                            <a:noFill/>
                          </a:ln>
                          <a:solidFill>
                            <a:schemeClr val="tx1"/>
                          </a:solidFill>
                          <a:effectLst/>
                          <a:latin typeface="Times New Roman" pitchFamily="18" charset="0"/>
                          <a:ea typeface="楷体_GB2312" pitchFamily="49" charset="-122"/>
                        </a:rPr>
                        <a:t>项目</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可靠度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维修度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250">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累积分布函数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可靠度函数</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R(t)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1-M(τ)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5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不可靠度函数：</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F(t)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维修度函数：</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M(τ)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76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密度函数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失效密度</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f(t)=dF(t)/R(t)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维修概率密度</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m(τ)=dM(τ)/dτ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a:t>
                      </a: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单位时间</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a:t>
                      </a: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率</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a:ln>
                            <a:noFill/>
                          </a:ln>
                          <a:solidFill>
                            <a:schemeClr val="tx1"/>
                          </a:solidFill>
                          <a:effectLst/>
                          <a:latin typeface="Times New Roman" pitchFamily="18" charset="0"/>
                          <a:ea typeface="楷体_GB2312" pitchFamily="49" charset="-122"/>
                        </a:rPr>
                        <a:t>失效率</a:t>
                      </a:r>
                      <a:r>
                        <a:rPr kumimoji="1" lang="en-US" altLang="zh-CN" sz="2200" b="0" i="0" u="none" strike="noStrike" cap="none" normalizeH="0" baseline="0">
                          <a:ln>
                            <a:noFill/>
                          </a:ln>
                          <a:solidFill>
                            <a:schemeClr val="tx1"/>
                          </a:solidFill>
                          <a:effectLst/>
                          <a:latin typeface="宋体" charset="-122"/>
                          <a:ea typeface="宋体" charset="-122"/>
                        </a:rPr>
                        <a:t>λ</a:t>
                      </a:r>
                      <a:r>
                        <a:rPr kumimoji="1" lang="en-US" altLang="zh-CN" sz="2200" b="0" i="0" u="none" strike="noStrike" cap="none" normalizeH="0" baseline="0">
                          <a:ln>
                            <a:noFill/>
                          </a:ln>
                          <a:solidFill>
                            <a:schemeClr val="tx1"/>
                          </a:solidFill>
                          <a:effectLst/>
                          <a:latin typeface="Times New Roman" pitchFamily="18" charset="0"/>
                          <a:ea typeface="楷体_GB2312" pitchFamily="49" charset="-122"/>
                        </a:rPr>
                        <a:t>(t)=f(t)/R(t)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a:ln>
                            <a:noFill/>
                          </a:ln>
                          <a:solidFill>
                            <a:schemeClr val="tx1"/>
                          </a:solidFill>
                          <a:effectLst/>
                          <a:latin typeface="Times New Roman" pitchFamily="18" charset="0"/>
                          <a:ea typeface="楷体_GB2312" pitchFamily="49" charset="-122"/>
                        </a:rPr>
                        <a:t>修复率</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Times New Roman" pitchFamily="18" charset="0"/>
                          <a:ea typeface="楷体_GB2312" pitchFamily="49" charset="-122"/>
                        </a:rPr>
                        <a:t>μ(τ)=m(τ)/[1-M(τ)]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62530" name="Text Box 66"/>
          <p:cNvSpPr txBox="1">
            <a:spLocks noChangeArrowheads="1"/>
          </p:cNvSpPr>
          <p:nvPr/>
        </p:nvSpPr>
        <p:spPr bwMode="auto">
          <a:xfrm>
            <a:off x="1992313" y="260351"/>
            <a:ext cx="8496175" cy="584775"/>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zh-CN" altLang="en-US"/>
              <a:t>可靠度与维修度之间的关系</a:t>
            </a:r>
          </a:p>
        </p:txBody>
      </p:sp>
      <p:graphicFrame>
        <p:nvGraphicFramePr>
          <p:cNvPr id="62534" name="Object 70"/>
          <p:cNvGraphicFramePr>
            <a:graphicFrameLocks noChangeAspect="1"/>
          </p:cNvGraphicFramePr>
          <p:nvPr/>
        </p:nvGraphicFramePr>
        <p:xfrm>
          <a:off x="2667000" y="4114800"/>
          <a:ext cx="3352800" cy="1905000"/>
        </p:xfrm>
        <a:graphic>
          <a:graphicData uri="http://schemas.openxmlformats.org/presentationml/2006/ole">
            <mc:AlternateContent xmlns:mc="http://schemas.openxmlformats.org/markup-compatibility/2006">
              <mc:Choice xmlns:v="urn:schemas-microsoft-com:vml" Requires="v">
                <p:oleObj name="AutoCAD Drawing" r:id="rId2" imgW="8696160" imgH="4981680" progId="AutoCAD.Drawing.16">
                  <p:embed/>
                </p:oleObj>
              </mc:Choice>
              <mc:Fallback>
                <p:oleObj name="AutoCAD Drawing" r:id="rId2" imgW="8696160" imgH="4981680" progId="AutoCAD.Drawing.16">
                  <p:embed/>
                  <p:pic>
                    <p:nvPicPr>
                      <p:cNvPr id="62534" name="Object 70"/>
                      <p:cNvPicPr>
                        <a:picLocks noChangeAspect="1" noChangeArrowheads="1"/>
                      </p:cNvPicPr>
                      <p:nvPr/>
                    </p:nvPicPr>
                    <p:blipFill>
                      <a:blip r:embed="rId3">
                        <a:extLst>
                          <a:ext uri="{28A0092B-C50C-407E-A947-70E740481C1C}">
                            <a14:useLocalDpi xmlns:a14="http://schemas.microsoft.com/office/drawing/2010/main" val="0"/>
                          </a:ext>
                        </a:extLst>
                      </a:blip>
                      <a:srcRect l="17525" t="13766" r="43921" b="40344"/>
                      <a:stretch>
                        <a:fillRect/>
                      </a:stretch>
                    </p:blipFill>
                    <p:spPr bwMode="auto">
                      <a:xfrm>
                        <a:off x="2667000" y="4114800"/>
                        <a:ext cx="3352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535" name="Object 71"/>
          <p:cNvGraphicFramePr>
            <a:graphicFrameLocks noChangeAspect="1"/>
          </p:cNvGraphicFramePr>
          <p:nvPr/>
        </p:nvGraphicFramePr>
        <p:xfrm>
          <a:off x="6477000" y="4343400"/>
          <a:ext cx="3429000" cy="1828800"/>
        </p:xfrm>
        <a:graphic>
          <a:graphicData uri="http://schemas.openxmlformats.org/presentationml/2006/ole">
            <mc:AlternateContent xmlns:mc="http://schemas.openxmlformats.org/markup-compatibility/2006">
              <mc:Choice xmlns:v="urn:schemas-microsoft-com:vml" Requires="v">
                <p:oleObj name="AutoCAD Drawing" r:id="rId4" imgW="8696160" imgH="4981680" progId="AutoCAD.Drawing.16">
                  <p:embed/>
                </p:oleObj>
              </mc:Choice>
              <mc:Fallback>
                <p:oleObj name="AutoCAD Drawing" r:id="rId4" imgW="8696160" imgH="4981680" progId="AutoCAD.Drawing.16">
                  <p:embed/>
                  <p:pic>
                    <p:nvPicPr>
                      <p:cNvPr id="62535" name="Object 71"/>
                      <p:cNvPicPr>
                        <a:picLocks noChangeAspect="1" noChangeArrowheads="1"/>
                      </p:cNvPicPr>
                      <p:nvPr/>
                    </p:nvPicPr>
                    <p:blipFill>
                      <a:blip r:embed="rId5">
                        <a:extLst>
                          <a:ext uri="{28A0092B-C50C-407E-A947-70E740481C1C}">
                            <a14:useLocalDpi xmlns:a14="http://schemas.microsoft.com/office/drawing/2010/main" val="0"/>
                          </a:ext>
                        </a:extLst>
                      </a:blip>
                      <a:srcRect l="16702" t="17877" r="43866" b="39293"/>
                      <a:stretch>
                        <a:fillRect/>
                      </a:stretch>
                    </p:blipFill>
                    <p:spPr bwMode="auto">
                      <a:xfrm>
                        <a:off x="6477000" y="4343400"/>
                        <a:ext cx="3429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36" name="Text Box 72"/>
          <p:cNvSpPr txBox="1">
            <a:spLocks noChangeArrowheads="1"/>
          </p:cNvSpPr>
          <p:nvPr/>
        </p:nvSpPr>
        <p:spPr bwMode="auto">
          <a:xfrm>
            <a:off x="3048000" y="6096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ffectLst>
                  <a:outerShdw blurRad="38100" dist="38100" dir="2700000" algn="tl">
                    <a:srgbClr val="C0C0C0"/>
                  </a:outerShdw>
                </a:effectLst>
              </a:rPr>
              <a:t>可靠度或不可靠度</a:t>
            </a:r>
          </a:p>
        </p:txBody>
      </p:sp>
      <p:sp>
        <p:nvSpPr>
          <p:cNvPr id="62537" name="Text Box 73"/>
          <p:cNvSpPr txBox="1">
            <a:spLocks noChangeArrowheads="1"/>
          </p:cNvSpPr>
          <p:nvPr/>
        </p:nvSpPr>
        <p:spPr bwMode="auto">
          <a:xfrm>
            <a:off x="7543800" y="6096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ffectLst>
                  <a:outerShdw blurRad="38100" dist="38100" dir="2700000" algn="tl">
                    <a:srgbClr val="C0C0C0"/>
                  </a:outerShdw>
                </a:effectLst>
              </a:rPr>
              <a:t>维修度</a:t>
            </a:r>
          </a:p>
        </p:txBody>
      </p:sp>
    </p:spTree>
    <p:extLst>
      <p:ext uri="{BB962C8B-B14F-4D97-AF65-F5344CB8AC3E}">
        <p14:creationId xmlns:p14="http://schemas.microsoft.com/office/powerpoint/2010/main" val="2857651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t="44324" b="16960"/>
          <a:stretch>
            <a:fillRect/>
          </a:stretch>
        </p:blipFill>
        <p:spPr bwMode="auto">
          <a:xfrm>
            <a:off x="2743200" y="222250"/>
            <a:ext cx="7543800" cy="6254750"/>
          </a:xfrm>
          <a:prstGeom prst="rect">
            <a:avLst/>
          </a:prstGeom>
          <a:noFill/>
          <a:extLst>
            <a:ext uri="{909E8E84-426E-40DD-AFC4-6F175D3DCCD1}">
              <a14:hiddenFill xmlns:a14="http://schemas.microsoft.com/office/drawing/2010/main">
                <a:solidFill>
                  <a:srgbClr val="FFFFFF"/>
                </a:solidFill>
              </a14:hiddenFill>
            </a:ext>
          </a:extLst>
        </p:spPr>
      </p:pic>
      <p:sp>
        <p:nvSpPr>
          <p:cNvPr id="45061" name="Text Box 5"/>
          <p:cNvSpPr txBox="1">
            <a:spLocks noChangeArrowheads="1"/>
          </p:cNvSpPr>
          <p:nvPr/>
        </p:nvSpPr>
        <p:spPr bwMode="auto">
          <a:xfrm>
            <a:off x="1752600" y="3749676"/>
            <a:ext cx="121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ffectLst>
                  <a:outerShdw blurRad="38100" dist="38100" dir="2700000" algn="tl">
                    <a:srgbClr val="C0C0C0"/>
                  </a:outerShdw>
                </a:effectLst>
                <a:latin typeface="Tahoma" pitchFamily="34" charset="0"/>
              </a:rPr>
              <a:t>平均修复时间</a:t>
            </a:r>
          </a:p>
        </p:txBody>
      </p:sp>
      <p:sp>
        <p:nvSpPr>
          <p:cNvPr id="45062" name="AutoShape 6"/>
          <p:cNvSpPr>
            <a:spLocks/>
          </p:cNvSpPr>
          <p:nvPr/>
        </p:nvSpPr>
        <p:spPr bwMode="auto">
          <a:xfrm>
            <a:off x="2895600" y="3581400"/>
            <a:ext cx="228600" cy="1143000"/>
          </a:xfrm>
          <a:prstGeom prst="leftBrace">
            <a:avLst>
              <a:gd name="adj1" fmla="val 41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3" name="Text Box 7"/>
          <p:cNvSpPr txBox="1">
            <a:spLocks noChangeArrowheads="1"/>
          </p:cNvSpPr>
          <p:nvPr/>
        </p:nvSpPr>
        <p:spPr bwMode="auto">
          <a:xfrm>
            <a:off x="2209800" y="1"/>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hlink"/>
                </a:solidFill>
                <a:effectLst>
                  <a:outerShdw blurRad="38100" dist="38100" dir="2700000" algn="tl">
                    <a:srgbClr val="C0C0C0"/>
                  </a:outerShdw>
                </a:effectLst>
                <a:latin typeface="Tahoma" pitchFamily="34" charset="0"/>
              </a:rPr>
              <a:t>例题：</a:t>
            </a:r>
          </a:p>
        </p:txBody>
      </p:sp>
    </p:spTree>
    <p:extLst>
      <p:ext uri="{BB962C8B-B14F-4D97-AF65-F5344CB8AC3E}">
        <p14:creationId xmlns:p14="http://schemas.microsoft.com/office/powerpoint/2010/main" val="2467380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1847528" y="115888"/>
            <a:ext cx="8640960" cy="754062"/>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a:solidFill>
                  <a:schemeClr val="bg1"/>
                </a:solidFill>
                <a:latin typeface="华文细黑" panose="02010600040101010101" pitchFamily="2" charset="-122"/>
                <a:ea typeface="华文细黑" panose="02010600040101010101" pitchFamily="2" charset="-122"/>
              </a:rPr>
              <a:t>2.3 </a:t>
            </a:r>
            <a:r>
              <a:rPr lang="zh-CN" altLang="en-US" sz="3200" b="1">
                <a:solidFill>
                  <a:schemeClr val="bg1"/>
                </a:solidFill>
                <a:latin typeface="华文细黑" panose="02010600040101010101" pitchFamily="2" charset="-122"/>
                <a:ea typeface="华文细黑" panose="02010600040101010101" pitchFamily="2" charset="-122"/>
              </a:rPr>
              <a:t>有效性特征量</a:t>
            </a:r>
          </a:p>
        </p:txBody>
      </p:sp>
      <p:sp>
        <p:nvSpPr>
          <p:cNvPr id="54275" name="Text Box 3"/>
          <p:cNvSpPr txBox="1">
            <a:spLocks noChangeArrowheads="1"/>
          </p:cNvSpPr>
          <p:nvPr/>
        </p:nvSpPr>
        <p:spPr bwMode="auto">
          <a:xfrm>
            <a:off x="1992313" y="1196975"/>
            <a:ext cx="8064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hlink"/>
                </a:solidFill>
                <a:latin typeface="Times New Roman" pitchFamily="18" charset="0"/>
                <a:ea typeface="黑体" pitchFamily="49" charset="-122"/>
                <a:cs typeface="Times New Roman" pitchFamily="18" charset="0"/>
              </a:rPr>
              <a:t>有效性定义：</a:t>
            </a:r>
            <a:r>
              <a:rPr lang="zh-CN" altLang="en-US" sz="2400">
                <a:latin typeface="Times New Roman" pitchFamily="18" charset="0"/>
                <a:ea typeface="黑体" pitchFamily="49" charset="-122"/>
                <a:cs typeface="Times New Roman" pitchFamily="18" charset="0"/>
              </a:rPr>
              <a:t>有效性也称可用性，表示可维修产品在规定的条件下使用时具有维持规定功能的能力。规定条件包括产品的工作条件和维修条件。有效性是一个反映可维修产品使用效率的广义可靠性尺度。</a:t>
            </a:r>
          </a:p>
        </p:txBody>
      </p:sp>
      <p:sp>
        <p:nvSpPr>
          <p:cNvPr id="54277" name="Text Box 5"/>
          <p:cNvSpPr txBox="1">
            <a:spLocks noChangeArrowheads="1"/>
          </p:cNvSpPr>
          <p:nvPr/>
        </p:nvSpPr>
        <p:spPr bwMode="auto">
          <a:xfrm>
            <a:off x="1981200" y="2954386"/>
            <a:ext cx="4953000" cy="671513"/>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a:spcBef>
                <a:spcPct val="0"/>
              </a:spcBef>
              <a:buNone/>
              <a:defRPr sz="3200" b="1">
                <a:effectLst>
                  <a:outerShdw blurRad="38100" dist="38100" dir="2700000" algn="tl">
                    <a:srgbClr val="C0C0C0"/>
                  </a:outerShdw>
                </a:effectLst>
                <a:latin typeface="Times New Roman" pitchFamily="18" charset="0"/>
                <a:ea typeface="楷体_GB2312" pitchFamily="49" charset="-122"/>
                <a:cs typeface="Times New Roman" pitchFamily="18" charset="0"/>
              </a:defRPr>
            </a:lvl1pPr>
          </a:lstStyle>
          <a:p>
            <a:r>
              <a:rPr lang="en-US" altLang="zh-CN" b="0" dirty="0">
                <a:effectLst/>
                <a:ea typeface="黑体" pitchFamily="49" charset="-122"/>
              </a:rPr>
              <a:t>2.3.1 </a:t>
            </a:r>
            <a:r>
              <a:rPr lang="zh-CN" altLang="en-US" b="0" dirty="0">
                <a:effectLst/>
                <a:ea typeface="黑体" pitchFamily="49" charset="-122"/>
              </a:rPr>
              <a:t>有效度和可用度</a:t>
            </a:r>
          </a:p>
        </p:txBody>
      </p:sp>
      <p:sp>
        <p:nvSpPr>
          <p:cNvPr id="54278" name="Text Box 6"/>
          <p:cNvSpPr txBox="1">
            <a:spLocks noChangeArrowheads="1"/>
          </p:cNvSpPr>
          <p:nvPr/>
        </p:nvSpPr>
        <p:spPr bwMode="auto">
          <a:xfrm>
            <a:off x="2038350" y="3646489"/>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chemeClr val="hlink"/>
                </a:solidFill>
                <a:latin typeface="Times New Roman" pitchFamily="18" charset="0"/>
                <a:ea typeface="黑体" pitchFamily="49" charset="-122"/>
                <a:cs typeface="Times New Roman" pitchFamily="18" charset="0"/>
              </a:rPr>
              <a:t> </a:t>
            </a:r>
            <a:r>
              <a:rPr lang="zh-CN" altLang="en-US" sz="2400" dirty="0">
                <a:solidFill>
                  <a:schemeClr val="hlink"/>
                </a:solidFill>
                <a:latin typeface="Times New Roman" pitchFamily="18" charset="0"/>
                <a:ea typeface="黑体" pitchFamily="49" charset="-122"/>
                <a:cs typeface="Times New Roman" pitchFamily="18" charset="0"/>
              </a:rPr>
              <a:t>有效度定义：</a:t>
            </a:r>
            <a:r>
              <a:rPr lang="zh-CN" altLang="en-US" sz="2400" dirty="0">
                <a:latin typeface="Times New Roman" pitchFamily="18" charset="0"/>
                <a:ea typeface="黑体" pitchFamily="49" charset="-122"/>
                <a:cs typeface="Times New Roman" pitchFamily="18" charset="0"/>
              </a:rPr>
              <a:t>有效度</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也叫可用度</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是指可维修的产品在规定的条件下使用时，在某时刻具有或维持其功能的概率。对于不可维修的产品，有效度等于可靠度。</a:t>
            </a:r>
          </a:p>
        </p:txBody>
      </p:sp>
      <p:sp>
        <p:nvSpPr>
          <p:cNvPr id="54279" name="Text Box 7"/>
          <p:cNvSpPr txBox="1">
            <a:spLocks noChangeArrowheads="1"/>
          </p:cNvSpPr>
          <p:nvPr/>
        </p:nvSpPr>
        <p:spPr bwMode="auto">
          <a:xfrm>
            <a:off x="1981200" y="5049839"/>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黑体" pitchFamily="49" charset="-122"/>
                <a:cs typeface="Times New Roman" pitchFamily="18" charset="0"/>
              </a:rPr>
              <a:t>        </a:t>
            </a:r>
            <a:r>
              <a:rPr lang="zh-CN" altLang="en-US" sz="2400">
                <a:latin typeface="Times New Roman" pitchFamily="18" charset="0"/>
                <a:ea typeface="黑体" pitchFamily="49" charset="-122"/>
                <a:cs typeface="Times New Roman" pitchFamily="18" charset="0"/>
              </a:rPr>
              <a:t>有效度是时间的函数，故又可称为有效度函数，记为</a:t>
            </a:r>
            <a:r>
              <a:rPr lang="en-US" altLang="zh-CN" sz="2400">
                <a:latin typeface="Times New Roman" pitchFamily="18" charset="0"/>
                <a:ea typeface="黑体" pitchFamily="49" charset="-122"/>
                <a:cs typeface="Times New Roman" pitchFamily="18" charset="0"/>
              </a:rPr>
              <a:t>A(t)</a:t>
            </a:r>
            <a:r>
              <a:rPr lang="zh-CN" altLang="en-US" sz="2400">
                <a:latin typeface="Times New Roman" pitchFamily="18" charset="0"/>
                <a:ea typeface="黑体" pitchFamily="49" charset="-122"/>
                <a:cs typeface="Times New Roman" pitchFamily="18" charset="0"/>
              </a:rPr>
              <a:t>。它又分为瞬时有效度、平均有效度、稳态有效度和固有有效度四形式。</a:t>
            </a:r>
          </a:p>
        </p:txBody>
      </p:sp>
    </p:spTree>
    <p:extLst>
      <p:ext uri="{BB962C8B-B14F-4D97-AF65-F5344CB8AC3E}">
        <p14:creationId xmlns:p14="http://schemas.microsoft.com/office/powerpoint/2010/main" val="3690657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2457128" y="260649"/>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黑体" pitchFamily="49" charset="-122"/>
                <a:ea typeface="黑体" pitchFamily="49" charset="-122"/>
              </a:rPr>
              <a:t>1 </a:t>
            </a:r>
            <a:r>
              <a:rPr lang="zh-CN" altLang="en-US" sz="2800">
                <a:latin typeface="黑体" pitchFamily="49" charset="-122"/>
                <a:ea typeface="黑体" pitchFamily="49" charset="-122"/>
              </a:rPr>
              <a:t>、瞬态有效度</a:t>
            </a:r>
            <a:endParaRPr lang="zh-CN" altLang="en-US" sz="2400">
              <a:latin typeface="黑体" pitchFamily="49" charset="-122"/>
              <a:ea typeface="黑体" pitchFamily="49" charset="-122"/>
            </a:endParaRPr>
          </a:p>
        </p:txBody>
      </p:sp>
      <p:sp>
        <p:nvSpPr>
          <p:cNvPr id="46086" name="Text Box 6"/>
          <p:cNvSpPr txBox="1">
            <a:spLocks noChangeArrowheads="1"/>
          </p:cNvSpPr>
          <p:nvPr/>
        </p:nvSpPr>
        <p:spPr bwMode="auto">
          <a:xfrm>
            <a:off x="1847528" y="873225"/>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accent1"/>
                </a:solidFill>
                <a:latin typeface="黑体" pitchFamily="49" charset="-122"/>
                <a:ea typeface="黑体" pitchFamily="49" charset="-122"/>
              </a:rPr>
              <a:t>    瞬态有效度</a:t>
            </a:r>
            <a:r>
              <a:rPr lang="zh-CN" altLang="en-US" sz="2400" dirty="0">
                <a:latin typeface="黑体" pitchFamily="49" charset="-122"/>
                <a:ea typeface="黑体" pitchFamily="49" charset="-122"/>
              </a:rPr>
              <a:t>定义：瞬时有效度指在某一特定瞬时，可维修的产品保持正常工作的概率，又称瞬时利用率，记为</a:t>
            </a:r>
            <a:r>
              <a:rPr lang="en-US" altLang="zh-CN" sz="2400" dirty="0">
                <a:latin typeface="黑体" pitchFamily="49" charset="-122"/>
                <a:ea typeface="黑体" pitchFamily="49" charset="-122"/>
              </a:rPr>
              <a:t>A(t)</a:t>
            </a:r>
            <a:r>
              <a:rPr lang="zh-CN" altLang="en-US" sz="2400" dirty="0">
                <a:latin typeface="黑体" pitchFamily="49" charset="-122"/>
                <a:ea typeface="黑体" pitchFamily="49" charset="-122"/>
              </a:rPr>
              <a:t>。瞬时有效度常用于理论分析，而不便用于实践。</a:t>
            </a:r>
          </a:p>
        </p:txBody>
      </p:sp>
      <p:sp>
        <p:nvSpPr>
          <p:cNvPr id="46088" name="Text Box 8"/>
          <p:cNvSpPr txBox="1">
            <a:spLocks noChangeArrowheads="1"/>
          </p:cNvSpPr>
          <p:nvPr/>
        </p:nvSpPr>
        <p:spPr bwMode="auto">
          <a:xfrm>
            <a:off x="1999928" y="2966716"/>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黑体" pitchFamily="49" charset="-122"/>
                <a:ea typeface="黑体" pitchFamily="49" charset="-122"/>
              </a:rPr>
              <a:t>    </a:t>
            </a:r>
            <a:r>
              <a:rPr lang="zh-CN" altLang="en-US" sz="2400" dirty="0">
                <a:solidFill>
                  <a:schemeClr val="accent1"/>
                </a:solidFill>
                <a:latin typeface="黑体" pitchFamily="49" charset="-122"/>
                <a:ea typeface="黑体" pitchFamily="49" charset="-122"/>
              </a:rPr>
              <a:t>平均有效度</a:t>
            </a:r>
            <a:r>
              <a:rPr lang="zh-CN" altLang="en-US" sz="2400" dirty="0">
                <a:latin typeface="黑体" pitchFamily="49" charset="-122"/>
                <a:ea typeface="黑体" pitchFamily="49" charset="-122"/>
              </a:rPr>
              <a:t>定义：平均有效度是指可维修产品在一时间区间的平均值。又称任务有效度。</a:t>
            </a:r>
          </a:p>
        </p:txBody>
      </p:sp>
      <p:sp>
        <p:nvSpPr>
          <p:cNvPr id="46089" name="Text Box 9"/>
          <p:cNvSpPr txBox="1">
            <a:spLocks noChangeArrowheads="1"/>
          </p:cNvSpPr>
          <p:nvPr/>
        </p:nvSpPr>
        <p:spPr bwMode="auto">
          <a:xfrm>
            <a:off x="2457128" y="2333824"/>
            <a:ext cx="289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黑体" pitchFamily="49" charset="-122"/>
                <a:ea typeface="黑体" pitchFamily="49" charset="-122"/>
              </a:rPr>
              <a:t>2 </a:t>
            </a:r>
            <a:r>
              <a:rPr lang="zh-CN" altLang="en-US" sz="2800" dirty="0">
                <a:latin typeface="黑体" pitchFamily="49" charset="-122"/>
                <a:ea typeface="黑体" pitchFamily="49" charset="-122"/>
              </a:rPr>
              <a:t>、平均有效度</a:t>
            </a:r>
            <a:endParaRPr lang="zh-CN" altLang="en-US" sz="2400" dirty="0">
              <a:latin typeface="黑体" pitchFamily="49" charset="-122"/>
              <a:ea typeface="黑体" pitchFamily="49" charset="-122"/>
            </a:endParaRPr>
          </a:p>
        </p:txBody>
      </p:sp>
      <p:graphicFrame>
        <p:nvGraphicFramePr>
          <p:cNvPr id="46091" name="Object 11"/>
          <p:cNvGraphicFramePr>
            <a:graphicFrameLocks noChangeAspect="1"/>
          </p:cNvGraphicFramePr>
          <p:nvPr/>
        </p:nvGraphicFramePr>
        <p:xfrm>
          <a:off x="2761928" y="4033938"/>
          <a:ext cx="3352800" cy="1335087"/>
        </p:xfrm>
        <a:graphic>
          <a:graphicData uri="http://schemas.openxmlformats.org/presentationml/2006/ole">
            <mc:AlternateContent xmlns:mc="http://schemas.openxmlformats.org/markup-compatibility/2006">
              <mc:Choice xmlns:v="urn:schemas-microsoft-com:vml" Requires="v">
                <p:oleObj name="Equation" r:id="rId2" imgW="1562040" imgH="634680" progId="Equation.DSMT4">
                  <p:embed/>
                </p:oleObj>
              </mc:Choice>
              <mc:Fallback>
                <p:oleObj name="Equation" r:id="rId2" imgW="1562040" imgH="634680" progId="Equation.DSMT4">
                  <p:embed/>
                  <p:pic>
                    <p:nvPicPr>
                      <p:cNvPr id="46091"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928" y="4033938"/>
                        <a:ext cx="3352800" cy="1335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2" name="Object 12"/>
          <p:cNvGraphicFramePr>
            <a:graphicFrameLocks noChangeAspect="1"/>
          </p:cNvGraphicFramePr>
          <p:nvPr/>
        </p:nvGraphicFramePr>
        <p:xfrm>
          <a:off x="6495729" y="4003774"/>
          <a:ext cx="3516313" cy="1441450"/>
        </p:xfrm>
        <a:graphic>
          <a:graphicData uri="http://schemas.openxmlformats.org/presentationml/2006/ole">
            <mc:AlternateContent xmlns:mc="http://schemas.openxmlformats.org/markup-compatibility/2006">
              <mc:Choice xmlns:v="urn:schemas-microsoft-com:vml" Requires="v">
                <p:oleObj name="Equation" r:id="rId4" imgW="1638000" imgH="685800" progId="Equation.DSMT4">
                  <p:embed/>
                </p:oleObj>
              </mc:Choice>
              <mc:Fallback>
                <p:oleObj name="Equation" r:id="rId4" imgW="1638000" imgH="685800" progId="Equation.DSMT4">
                  <p:embed/>
                  <p:pic>
                    <p:nvPicPr>
                      <p:cNvPr id="4609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5729" y="4003774"/>
                        <a:ext cx="3516313"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9154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514600" y="260648"/>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黑体" pitchFamily="49" charset="-122"/>
                <a:ea typeface="黑体" pitchFamily="49" charset="-122"/>
              </a:rPr>
              <a:t>3 </a:t>
            </a:r>
            <a:r>
              <a:rPr lang="zh-CN" altLang="en-US" sz="2800">
                <a:latin typeface="黑体" pitchFamily="49" charset="-122"/>
                <a:ea typeface="黑体" pitchFamily="49" charset="-122"/>
              </a:rPr>
              <a:t>、稳态有效度</a:t>
            </a:r>
            <a:endParaRPr lang="zh-CN" altLang="en-US" sz="2400">
              <a:latin typeface="黑体" pitchFamily="49" charset="-122"/>
              <a:ea typeface="黑体" pitchFamily="49" charset="-122"/>
            </a:endParaRPr>
          </a:p>
        </p:txBody>
      </p:sp>
      <p:sp>
        <p:nvSpPr>
          <p:cNvPr id="55299" name="Text Box 3"/>
          <p:cNvSpPr txBox="1">
            <a:spLocks noChangeArrowheads="1"/>
          </p:cNvSpPr>
          <p:nvPr/>
        </p:nvSpPr>
        <p:spPr bwMode="auto">
          <a:xfrm>
            <a:off x="1905000" y="779761"/>
            <a:ext cx="8305800" cy="830997"/>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黑体" pitchFamily="49" charset="-122"/>
                <a:ea typeface="黑体" pitchFamily="49" charset="-122"/>
              </a:rPr>
              <a:t>    </a:t>
            </a:r>
            <a:r>
              <a:rPr lang="zh-CN" altLang="en-US" sz="2400" b="1" dirty="0">
                <a:solidFill>
                  <a:schemeClr val="accent1"/>
                </a:solidFill>
                <a:latin typeface="黑体" pitchFamily="49" charset="-122"/>
                <a:ea typeface="黑体" pitchFamily="49" charset="-122"/>
              </a:rPr>
              <a:t>稳态有效度</a:t>
            </a:r>
            <a:r>
              <a:rPr lang="zh-CN" altLang="en-US" sz="2400" dirty="0">
                <a:latin typeface="黑体" pitchFamily="49" charset="-122"/>
                <a:ea typeface="黑体" pitchFamily="49" charset="-122"/>
              </a:rPr>
              <a:t>定义：稳态有效度是时间</a:t>
            </a:r>
            <a:r>
              <a:rPr lang="en-US" altLang="zh-CN" sz="2400" dirty="0">
                <a:latin typeface="黑体" pitchFamily="49" charset="-122"/>
                <a:ea typeface="黑体" pitchFamily="49" charset="-122"/>
              </a:rPr>
              <a:t>t</a:t>
            </a:r>
            <a:r>
              <a:rPr lang="zh-CN" altLang="en-US" sz="2400" dirty="0">
                <a:latin typeface="黑体" pitchFamily="49" charset="-122"/>
                <a:ea typeface="黑体" pitchFamily="49" charset="-122"/>
              </a:rPr>
              <a:t>趋近于∞的瞬时有效度。记为</a:t>
            </a:r>
            <a:r>
              <a:rPr lang="en-US" altLang="zh-CN" sz="2400" dirty="0">
                <a:latin typeface="黑体" pitchFamily="49" charset="-122"/>
                <a:ea typeface="黑体" pitchFamily="49" charset="-122"/>
              </a:rPr>
              <a:t>A(∞)</a:t>
            </a:r>
            <a:r>
              <a:rPr lang="zh-CN" altLang="en-US" sz="2400" dirty="0">
                <a:latin typeface="黑体" pitchFamily="49" charset="-122"/>
                <a:ea typeface="黑体" pitchFamily="49" charset="-122"/>
              </a:rPr>
              <a:t>或</a:t>
            </a:r>
            <a:r>
              <a:rPr lang="en-US" altLang="zh-CN" sz="2400" dirty="0">
                <a:latin typeface="黑体" pitchFamily="49" charset="-122"/>
                <a:ea typeface="黑体" pitchFamily="49" charset="-122"/>
              </a:rPr>
              <a:t>A</a:t>
            </a:r>
            <a:r>
              <a:rPr lang="zh-CN" altLang="en-US" sz="2400" dirty="0">
                <a:latin typeface="黑体" pitchFamily="49" charset="-122"/>
                <a:ea typeface="黑体" pitchFamily="49" charset="-122"/>
              </a:rPr>
              <a:t>，又称为时间有效度或可工作时间比。</a:t>
            </a:r>
          </a:p>
        </p:txBody>
      </p:sp>
      <p:graphicFrame>
        <p:nvGraphicFramePr>
          <p:cNvPr id="55302" name="Object 6"/>
          <p:cNvGraphicFramePr>
            <a:graphicFrameLocks noChangeAspect="1"/>
          </p:cNvGraphicFramePr>
          <p:nvPr/>
        </p:nvGraphicFramePr>
        <p:xfrm>
          <a:off x="2012950" y="1617961"/>
          <a:ext cx="8197850" cy="792163"/>
        </p:xfrm>
        <a:graphic>
          <a:graphicData uri="http://schemas.openxmlformats.org/presentationml/2006/ole">
            <mc:AlternateContent xmlns:mc="http://schemas.openxmlformats.org/markup-compatibility/2006">
              <mc:Choice xmlns:v="urn:schemas-microsoft-com:vml" Requires="v">
                <p:oleObj name="Equation" r:id="rId2" imgW="4254480" imgH="419040" progId="Equation.DSMT4">
                  <p:embed/>
                </p:oleObj>
              </mc:Choice>
              <mc:Fallback>
                <p:oleObj name="Equation" r:id="rId2" imgW="4254480" imgH="419040" progId="Equation.DSMT4">
                  <p:embed/>
                  <p:pic>
                    <p:nvPicPr>
                      <p:cNvPr id="5530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1617961"/>
                        <a:ext cx="81978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Text Box 7"/>
          <p:cNvSpPr txBox="1">
            <a:spLocks noChangeArrowheads="1"/>
          </p:cNvSpPr>
          <p:nvPr/>
        </p:nvSpPr>
        <p:spPr bwMode="auto">
          <a:xfrm>
            <a:off x="1752600" y="2592685"/>
            <a:ext cx="8686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黑体" pitchFamily="49" charset="-122"/>
                <a:ea typeface="黑体" pitchFamily="49" charset="-122"/>
              </a:rPr>
              <a:t>U—</a:t>
            </a:r>
            <a:r>
              <a:rPr lang="zh-CN" altLang="en-US">
                <a:latin typeface="黑体" pitchFamily="49" charset="-122"/>
                <a:ea typeface="黑体" pitchFamily="49" charset="-122"/>
              </a:rPr>
              <a:t>可维修产品平均能正常工作的时间，单位为</a:t>
            </a:r>
            <a:r>
              <a:rPr lang="en-US" altLang="zh-CN">
                <a:latin typeface="黑体" pitchFamily="49" charset="-122"/>
                <a:ea typeface="黑体" pitchFamily="49" charset="-122"/>
              </a:rPr>
              <a:t>h</a:t>
            </a:r>
            <a:r>
              <a:rPr lang="zh-CN" altLang="en-US">
                <a:latin typeface="黑体" pitchFamily="49" charset="-122"/>
                <a:ea typeface="黑体" pitchFamily="49" charset="-122"/>
              </a:rPr>
              <a:t>；</a:t>
            </a:r>
            <a:r>
              <a:rPr lang="en-US" altLang="zh-CN">
                <a:latin typeface="黑体" pitchFamily="49" charset="-122"/>
                <a:ea typeface="黑体" pitchFamily="49" charset="-122"/>
              </a:rPr>
              <a:t>D—</a:t>
            </a:r>
            <a:r>
              <a:rPr lang="zh-CN" altLang="en-US">
                <a:latin typeface="黑体" pitchFamily="49" charset="-122"/>
                <a:ea typeface="黑体" pitchFamily="49" charset="-122"/>
              </a:rPr>
              <a:t>产品平均不能工作的时间，</a:t>
            </a:r>
            <a:r>
              <a:rPr lang="en-US" altLang="zh-CN">
                <a:latin typeface="黑体" pitchFamily="49" charset="-122"/>
                <a:ea typeface="黑体" pitchFamily="49" charset="-122"/>
              </a:rPr>
              <a:t>h</a:t>
            </a:r>
            <a:r>
              <a:rPr lang="zh-CN" altLang="en-US">
                <a:latin typeface="黑体" pitchFamily="49" charset="-122"/>
                <a:ea typeface="黑体" pitchFamily="49" charset="-122"/>
              </a:rPr>
              <a:t>；</a:t>
            </a:r>
            <a:r>
              <a:rPr lang="en-US" altLang="zh-CN">
                <a:latin typeface="黑体" pitchFamily="49" charset="-122"/>
                <a:ea typeface="黑体" pitchFamily="49" charset="-122"/>
              </a:rPr>
              <a:t>MTBF—</a:t>
            </a:r>
            <a:r>
              <a:rPr lang="zh-CN" altLang="en-US">
                <a:latin typeface="黑体" pitchFamily="49" charset="-122"/>
                <a:ea typeface="黑体" pitchFamily="49" charset="-122"/>
              </a:rPr>
              <a:t>可修产品平均无故障工作时间；</a:t>
            </a:r>
            <a:r>
              <a:rPr lang="en-US" altLang="zh-CN">
                <a:latin typeface="黑体" pitchFamily="49" charset="-122"/>
                <a:ea typeface="黑体" pitchFamily="49" charset="-122"/>
              </a:rPr>
              <a:t>MTTR—</a:t>
            </a:r>
            <a:r>
              <a:rPr lang="zh-CN" altLang="en-US">
                <a:latin typeface="黑体" pitchFamily="49" charset="-122"/>
                <a:ea typeface="黑体" pitchFamily="49" charset="-122"/>
              </a:rPr>
              <a:t>可修产品的平均修理时间，即平均修复时间。</a:t>
            </a:r>
          </a:p>
        </p:txBody>
      </p:sp>
      <p:sp>
        <p:nvSpPr>
          <p:cNvPr id="55304" name="Text Box 8"/>
          <p:cNvSpPr txBox="1">
            <a:spLocks noChangeArrowheads="1"/>
          </p:cNvSpPr>
          <p:nvPr/>
        </p:nvSpPr>
        <p:spPr bwMode="auto">
          <a:xfrm>
            <a:off x="2514600" y="4070648"/>
            <a:ext cx="7848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黑体" pitchFamily="49" charset="-122"/>
                <a:ea typeface="黑体" pitchFamily="49" charset="-122"/>
              </a:rPr>
              <a:t>4 </a:t>
            </a:r>
            <a:r>
              <a:rPr lang="zh-CN" altLang="en-US" sz="2800">
                <a:latin typeface="黑体" pitchFamily="49" charset="-122"/>
                <a:ea typeface="黑体" pitchFamily="49" charset="-122"/>
              </a:rPr>
              <a:t>、固有有效度</a:t>
            </a:r>
            <a:endParaRPr lang="zh-CN" altLang="en-US" sz="2400">
              <a:latin typeface="黑体" pitchFamily="49" charset="-122"/>
              <a:ea typeface="黑体" pitchFamily="49" charset="-122"/>
            </a:endParaRPr>
          </a:p>
        </p:txBody>
      </p:sp>
      <p:sp>
        <p:nvSpPr>
          <p:cNvPr id="55305" name="Text Box 9"/>
          <p:cNvSpPr txBox="1">
            <a:spLocks noChangeArrowheads="1"/>
          </p:cNvSpPr>
          <p:nvPr/>
        </p:nvSpPr>
        <p:spPr bwMode="auto">
          <a:xfrm>
            <a:off x="2286000" y="458976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accent1"/>
                </a:solidFill>
                <a:latin typeface="黑体" pitchFamily="49" charset="-122"/>
                <a:ea typeface="黑体" pitchFamily="49" charset="-122"/>
              </a:rPr>
              <a:t>固有有效度</a:t>
            </a:r>
            <a:r>
              <a:rPr lang="zh-CN" altLang="en-US" sz="2400" dirty="0">
                <a:latin typeface="黑体" pitchFamily="49" charset="-122"/>
                <a:ea typeface="黑体" pitchFamily="49" charset="-122"/>
              </a:rPr>
              <a:t>是事后维修，它分析的是实际不能工作的时间。</a:t>
            </a:r>
          </a:p>
        </p:txBody>
      </p:sp>
      <p:graphicFrame>
        <p:nvGraphicFramePr>
          <p:cNvPr id="55306" name="Object 10"/>
          <p:cNvGraphicFramePr>
            <a:graphicFrameLocks noChangeAspect="1"/>
          </p:cNvGraphicFramePr>
          <p:nvPr/>
        </p:nvGraphicFramePr>
        <p:xfrm>
          <a:off x="2628900" y="5092998"/>
          <a:ext cx="6902450" cy="792162"/>
        </p:xfrm>
        <a:graphic>
          <a:graphicData uri="http://schemas.openxmlformats.org/presentationml/2006/ole">
            <mc:AlternateContent xmlns:mc="http://schemas.openxmlformats.org/markup-compatibility/2006">
              <mc:Choice xmlns:v="urn:schemas-microsoft-com:vml" Requires="v">
                <p:oleObj name="Equation" r:id="rId4" imgW="3581280" imgH="419040" progId="Equation.DSMT4">
                  <p:embed/>
                </p:oleObj>
              </mc:Choice>
              <mc:Fallback>
                <p:oleObj name="Equation" r:id="rId4" imgW="3581280" imgH="419040" progId="Equation.DSMT4">
                  <p:embed/>
                  <p:pic>
                    <p:nvPicPr>
                      <p:cNvPr id="5530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5092998"/>
                        <a:ext cx="69024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7" name="Text Box 11"/>
          <p:cNvSpPr txBox="1">
            <a:spLocks noChangeArrowheads="1"/>
          </p:cNvSpPr>
          <p:nvPr/>
        </p:nvSpPr>
        <p:spPr bwMode="auto">
          <a:xfrm>
            <a:off x="2743200" y="5945485"/>
            <a:ext cx="685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黑体" pitchFamily="49" charset="-122"/>
                <a:ea typeface="黑体" pitchFamily="49" charset="-122"/>
              </a:rPr>
              <a:t>MADT(mean active down time)—</a:t>
            </a:r>
            <a:r>
              <a:rPr lang="zh-CN" altLang="en-US">
                <a:latin typeface="黑体" pitchFamily="49" charset="-122"/>
                <a:ea typeface="黑体" pitchFamily="49" charset="-122"/>
              </a:rPr>
              <a:t>平均实际不能工作的时间。</a:t>
            </a:r>
          </a:p>
        </p:txBody>
      </p:sp>
      <p:graphicFrame>
        <p:nvGraphicFramePr>
          <p:cNvPr id="55308" name="Object 12"/>
          <p:cNvGraphicFramePr>
            <a:graphicFrameLocks noChangeAspect="1"/>
          </p:cNvGraphicFramePr>
          <p:nvPr/>
        </p:nvGraphicFramePr>
        <p:xfrm>
          <a:off x="2209800" y="3527724"/>
          <a:ext cx="7050088" cy="757237"/>
        </p:xfrm>
        <a:graphic>
          <a:graphicData uri="http://schemas.openxmlformats.org/presentationml/2006/ole">
            <mc:AlternateContent xmlns:mc="http://schemas.openxmlformats.org/markup-compatibility/2006">
              <mc:Choice xmlns:v="urn:schemas-microsoft-com:vml" Requires="v">
                <p:oleObj name="Equation" r:id="rId6" imgW="3898800" imgH="419040" progId="Equation.DSMT4">
                  <p:embed/>
                </p:oleObj>
              </mc:Choice>
              <mc:Fallback>
                <p:oleObj name="Equation" r:id="rId6" imgW="3898800" imgH="419040" progId="Equation.DSMT4">
                  <p:embed/>
                  <p:pic>
                    <p:nvPicPr>
                      <p:cNvPr id="5530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527724"/>
                        <a:ext cx="7050088"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6607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3048000" y="1447800"/>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chemeClr val="accent1"/>
                </a:solidFill>
                <a:latin typeface="黑体" pitchFamily="49" charset="-122"/>
                <a:ea typeface="黑体" pitchFamily="49" charset="-122"/>
              </a:rPr>
              <a:t>瞬时有效度、平均有效度</a:t>
            </a:r>
            <a:r>
              <a:rPr lang="en-US" altLang="zh-CN" sz="2800" b="1">
                <a:solidFill>
                  <a:schemeClr val="accent1"/>
                </a:solidFill>
                <a:latin typeface="黑体" pitchFamily="49" charset="-122"/>
                <a:ea typeface="黑体" pitchFamily="49" charset="-122"/>
              </a:rPr>
              <a:t>(</a:t>
            </a:r>
            <a:r>
              <a:rPr lang="zh-CN" altLang="en-US" sz="2800" b="1">
                <a:solidFill>
                  <a:schemeClr val="accent1"/>
                </a:solidFill>
                <a:latin typeface="黑体" pitchFamily="49" charset="-122"/>
                <a:ea typeface="黑体" pitchFamily="49" charset="-122"/>
              </a:rPr>
              <a:t>即任务有效度</a:t>
            </a:r>
            <a:r>
              <a:rPr lang="en-US" altLang="zh-CN" sz="2800" b="1">
                <a:solidFill>
                  <a:schemeClr val="accent1"/>
                </a:solidFill>
                <a:latin typeface="黑体" pitchFamily="49" charset="-122"/>
                <a:ea typeface="黑体" pitchFamily="49" charset="-122"/>
              </a:rPr>
              <a:t>)</a:t>
            </a:r>
            <a:r>
              <a:rPr lang="zh-CN" altLang="en-US" sz="2800" b="1">
                <a:solidFill>
                  <a:schemeClr val="accent1"/>
                </a:solidFill>
                <a:latin typeface="黑体" pitchFamily="49" charset="-122"/>
                <a:ea typeface="黑体" pitchFamily="49" charset="-122"/>
              </a:rPr>
              <a:t>和稳态有效度之间的关系。</a:t>
            </a:r>
            <a:endParaRPr lang="zh-CN" altLang="en-US" sz="2400" b="1">
              <a:solidFill>
                <a:schemeClr val="accent1"/>
              </a:solidFill>
              <a:latin typeface="黑体" pitchFamily="49" charset="-122"/>
              <a:ea typeface="黑体" pitchFamily="49" charset="-122"/>
            </a:endParaRPr>
          </a:p>
        </p:txBody>
      </p:sp>
      <p:pic>
        <p:nvPicPr>
          <p:cNvPr id="47110" name="Picture 6" descr="4"/>
          <p:cNvPicPr>
            <a:picLocks noChangeAspect="1" noChangeArrowheads="1"/>
          </p:cNvPicPr>
          <p:nvPr/>
        </p:nvPicPr>
        <p:blipFill>
          <a:blip r:embed="rId2">
            <a:extLst>
              <a:ext uri="{28A0092B-C50C-407E-A947-70E740481C1C}">
                <a14:useLocalDpi xmlns:a14="http://schemas.microsoft.com/office/drawing/2010/main" val="0"/>
              </a:ext>
            </a:extLst>
          </a:blip>
          <a:srcRect l="23993" t="10214" r="21510" b="61858"/>
          <a:stretch>
            <a:fillRect/>
          </a:stretch>
        </p:blipFill>
        <p:spPr bwMode="auto">
          <a:xfrm>
            <a:off x="2971800" y="2590800"/>
            <a:ext cx="6324600" cy="357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77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2667000" y="228601"/>
            <a:ext cx="7772400" cy="1200329"/>
          </a:xfrm>
          <a:prstGeom prst="rect">
            <a:avLst/>
          </a:prstGeom>
          <a:solidFill>
            <a:schemeClr val="bg2"/>
          </a:solidFill>
          <a:ln>
            <a:noFill/>
          </a:ln>
          <a:effectLst/>
        </p:spPr>
        <p:txBody>
          <a:bodyPr>
            <a:spAutoFit/>
          </a:bodyPr>
          <a:lstStyle/>
          <a:p>
            <a:pPr>
              <a:spcBef>
                <a:spcPct val="50000"/>
              </a:spcBef>
            </a:pPr>
            <a:r>
              <a:rPr lang="zh-CN" altLang="en-US" sz="2400" dirty="0">
                <a:latin typeface="黑体" pitchFamily="49" charset="-122"/>
                <a:ea typeface="黑体" pitchFamily="49" charset="-122"/>
              </a:rPr>
              <a:t>一设备从以往的经验知道，平均无故障时间为</a:t>
            </a:r>
            <a:r>
              <a:rPr lang="en-US" altLang="zh-CN" sz="2400" dirty="0">
                <a:latin typeface="黑体" pitchFamily="49" charset="-122"/>
                <a:ea typeface="黑体" pitchFamily="49" charset="-122"/>
              </a:rPr>
              <a:t>20</a:t>
            </a:r>
            <a:r>
              <a:rPr lang="zh-CN" altLang="en-US" sz="2400" dirty="0">
                <a:latin typeface="黑体" pitchFamily="49" charset="-122"/>
                <a:ea typeface="黑体" pitchFamily="49" charset="-122"/>
              </a:rPr>
              <a:t>天，如果出了故障需</a:t>
            </a:r>
            <a:r>
              <a:rPr lang="en-US" altLang="zh-CN" sz="2400" dirty="0">
                <a:latin typeface="黑体" pitchFamily="49" charset="-122"/>
                <a:ea typeface="黑体" pitchFamily="49" charset="-122"/>
              </a:rPr>
              <a:t>2</a:t>
            </a:r>
            <a:r>
              <a:rPr lang="zh-CN" altLang="en-US" sz="2400" dirty="0">
                <a:latin typeface="黑体" pitchFamily="49" charset="-122"/>
                <a:ea typeface="黑体" pitchFamily="49" charset="-122"/>
              </a:rPr>
              <a:t>天方能修复，假定该设备发生故障时间及修复时间服从指数分布。</a:t>
            </a:r>
          </a:p>
        </p:txBody>
      </p:sp>
      <p:sp>
        <p:nvSpPr>
          <p:cNvPr id="49157" name="Text Box 5"/>
          <p:cNvSpPr txBox="1">
            <a:spLocks noChangeArrowheads="1"/>
          </p:cNvSpPr>
          <p:nvPr/>
        </p:nvSpPr>
        <p:spPr bwMode="auto">
          <a:xfrm>
            <a:off x="2667000" y="1412777"/>
            <a:ext cx="7772400" cy="1015663"/>
          </a:xfrm>
          <a:prstGeom prst="rect">
            <a:avLst/>
          </a:prstGeom>
          <a:solidFill>
            <a:schemeClr val="bg2"/>
          </a:solidFill>
          <a:ln>
            <a:noFill/>
          </a:ln>
          <a:effectLst/>
        </p:spPr>
        <p:txBody>
          <a:bodyPr>
            <a:spAutoFit/>
          </a:bodyPr>
          <a:lstStyle>
            <a:defPPr>
              <a:defRPr lang="zh-CN"/>
            </a:defPPr>
            <a:lvl1pPr>
              <a:spcBef>
                <a:spcPct val="50000"/>
              </a:spcBef>
              <a:defRPr sz="2400">
                <a:latin typeface="黑体" pitchFamily="49" charset="-122"/>
                <a:ea typeface="黑体" pitchFamily="49" charset="-122"/>
              </a:defRPr>
            </a:lvl1pPr>
          </a:lstStyle>
          <a:p>
            <a:r>
              <a:rPr lang="zh-CN" altLang="en-US" dirty="0"/>
              <a:t>求：</a:t>
            </a:r>
            <a:r>
              <a:rPr lang="en-US" altLang="zh-CN" dirty="0">
                <a:sym typeface="Wingdings" pitchFamily="2" charset="2"/>
              </a:rPr>
              <a:t>(1)</a:t>
            </a:r>
            <a:r>
              <a:rPr lang="zh-CN" altLang="en-US" dirty="0">
                <a:sym typeface="Wingdings" pitchFamily="2" charset="2"/>
              </a:rPr>
              <a:t>该设备</a:t>
            </a:r>
            <a:r>
              <a:rPr lang="en-US" altLang="zh-CN" dirty="0">
                <a:sym typeface="Wingdings" pitchFamily="2" charset="2"/>
              </a:rPr>
              <a:t>5</a:t>
            </a:r>
            <a:r>
              <a:rPr lang="zh-CN" altLang="en-US" dirty="0">
                <a:sym typeface="Wingdings" pitchFamily="2" charset="2"/>
              </a:rPr>
              <a:t>天和</a:t>
            </a:r>
            <a:r>
              <a:rPr lang="en-US" altLang="zh-CN" dirty="0">
                <a:sym typeface="Wingdings" pitchFamily="2" charset="2"/>
              </a:rPr>
              <a:t>15</a:t>
            </a:r>
            <a:r>
              <a:rPr lang="zh-CN" altLang="en-US" dirty="0">
                <a:sym typeface="Wingdings" pitchFamily="2" charset="2"/>
              </a:rPr>
              <a:t>天的可靠度各为多少</a:t>
            </a:r>
            <a:r>
              <a:rPr lang="en-US" altLang="zh-CN" dirty="0">
                <a:sym typeface="Wingdings" pitchFamily="2" charset="2"/>
              </a:rPr>
              <a:t>?</a:t>
            </a:r>
            <a:r>
              <a:rPr lang="zh-CN" altLang="en-US" dirty="0">
                <a:sym typeface="Wingdings" pitchFamily="2" charset="2"/>
              </a:rPr>
              <a:t>；</a:t>
            </a:r>
          </a:p>
          <a:p>
            <a:r>
              <a:rPr lang="zh-CN" altLang="en-US" dirty="0">
                <a:sym typeface="Wingdings" pitchFamily="2" charset="2"/>
              </a:rPr>
              <a:t>        </a:t>
            </a:r>
            <a:r>
              <a:rPr lang="en-US" altLang="zh-CN" dirty="0">
                <a:sym typeface="Wingdings" pitchFamily="2" charset="2"/>
              </a:rPr>
              <a:t>(2)</a:t>
            </a:r>
            <a:r>
              <a:rPr lang="zh-CN" altLang="en-US" dirty="0">
                <a:sym typeface="Wingdings" pitchFamily="2" charset="2"/>
              </a:rPr>
              <a:t>该设备的稳态有效度为多少</a:t>
            </a:r>
            <a:r>
              <a:rPr lang="en-US" altLang="zh-CN" dirty="0">
                <a:sym typeface="Wingdings" pitchFamily="2" charset="2"/>
              </a:rPr>
              <a:t>?</a:t>
            </a:r>
            <a:endParaRPr lang="en-US" altLang="zh-CN" dirty="0"/>
          </a:p>
        </p:txBody>
      </p:sp>
      <p:sp>
        <p:nvSpPr>
          <p:cNvPr id="49158" name="Text Box 6"/>
          <p:cNvSpPr txBox="1">
            <a:spLocks noChangeArrowheads="1"/>
          </p:cNvSpPr>
          <p:nvPr/>
        </p:nvSpPr>
        <p:spPr bwMode="auto">
          <a:xfrm>
            <a:off x="2566988" y="2438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黑体" pitchFamily="49" charset="-122"/>
                <a:ea typeface="黑体" pitchFamily="49" charset="-122"/>
              </a:rPr>
              <a:t>解：</a:t>
            </a:r>
          </a:p>
        </p:txBody>
      </p:sp>
      <p:sp>
        <p:nvSpPr>
          <p:cNvPr id="49159" name="Text Box 7"/>
          <p:cNvSpPr txBox="1">
            <a:spLocks noChangeArrowheads="1"/>
          </p:cNvSpPr>
          <p:nvPr/>
        </p:nvSpPr>
        <p:spPr bwMode="auto">
          <a:xfrm>
            <a:off x="2566988" y="2997200"/>
            <a:ext cx="7848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黑体" pitchFamily="49" charset="-122"/>
                <a:ea typeface="黑体" pitchFamily="49" charset="-122"/>
              </a:rPr>
              <a:t>(1)</a:t>
            </a:r>
            <a:r>
              <a:rPr lang="zh-CN" altLang="en-US" sz="2400">
                <a:latin typeface="黑体" pitchFamily="49" charset="-122"/>
                <a:ea typeface="黑体" pitchFamily="49" charset="-122"/>
              </a:rPr>
              <a:t>该设备平均无故障时间时间为</a:t>
            </a:r>
            <a:r>
              <a:rPr lang="en-US" altLang="zh-CN" sz="2400">
                <a:latin typeface="黑体" pitchFamily="49" charset="-122"/>
                <a:ea typeface="黑体" pitchFamily="49" charset="-122"/>
              </a:rPr>
              <a:t>20</a:t>
            </a:r>
            <a:r>
              <a:rPr lang="zh-CN" altLang="en-US" sz="2400">
                <a:latin typeface="黑体" pitchFamily="49" charset="-122"/>
                <a:ea typeface="黑体" pitchFamily="49" charset="-122"/>
              </a:rPr>
              <a:t>天，即</a:t>
            </a:r>
            <a:r>
              <a:rPr lang="en-US" altLang="zh-CN" sz="2400">
                <a:latin typeface="黑体" pitchFamily="49" charset="-122"/>
                <a:ea typeface="黑体" pitchFamily="49" charset="-122"/>
              </a:rPr>
              <a:t>MTBF=20</a:t>
            </a:r>
          </a:p>
          <a:p>
            <a:pPr>
              <a:spcBef>
                <a:spcPct val="50000"/>
              </a:spcBef>
            </a:pPr>
            <a:r>
              <a:rPr lang="zh-CN" altLang="en-US" sz="2400">
                <a:latin typeface="黑体" pitchFamily="49" charset="-122"/>
                <a:ea typeface="黑体" pitchFamily="49" charset="-122"/>
              </a:rPr>
              <a:t>因</a:t>
            </a:r>
            <a:r>
              <a:rPr lang="en-US" altLang="zh-CN" sz="2400">
                <a:latin typeface="黑体" pitchFamily="49" charset="-122"/>
                <a:ea typeface="黑体" pitchFamily="49" charset="-122"/>
              </a:rPr>
              <a:t>MTBF=1/λ</a:t>
            </a:r>
            <a:r>
              <a:rPr lang="zh-CN" altLang="en-US" sz="2400">
                <a:latin typeface="黑体" pitchFamily="49" charset="-122"/>
                <a:ea typeface="黑体" pitchFamily="49" charset="-122"/>
              </a:rPr>
              <a:t>，</a:t>
            </a:r>
            <a:r>
              <a:rPr lang="en-US" altLang="zh-CN" sz="2400">
                <a:latin typeface="黑体" pitchFamily="49" charset="-122"/>
                <a:ea typeface="黑体" pitchFamily="49" charset="-122"/>
              </a:rPr>
              <a:t>λ=1/20</a:t>
            </a:r>
            <a:r>
              <a:rPr lang="zh-CN" altLang="en-US" sz="2400">
                <a:latin typeface="黑体" pitchFamily="49" charset="-122"/>
                <a:ea typeface="黑体" pitchFamily="49" charset="-122"/>
              </a:rPr>
              <a:t>；</a:t>
            </a:r>
          </a:p>
          <a:p>
            <a:pPr>
              <a:spcBef>
                <a:spcPct val="50000"/>
              </a:spcBef>
            </a:pPr>
            <a:r>
              <a:rPr lang="zh-CN" altLang="en-US" sz="2400">
                <a:latin typeface="黑体" pitchFamily="49" charset="-122"/>
                <a:ea typeface="黑体" pitchFamily="49" charset="-122"/>
              </a:rPr>
              <a:t>同理平均修复时间为</a:t>
            </a:r>
            <a:r>
              <a:rPr lang="en-US" altLang="zh-CN" sz="2400">
                <a:latin typeface="黑体" pitchFamily="49" charset="-122"/>
                <a:ea typeface="黑体" pitchFamily="49" charset="-122"/>
              </a:rPr>
              <a:t>2</a:t>
            </a:r>
            <a:r>
              <a:rPr lang="zh-CN" altLang="en-US" sz="2400">
                <a:latin typeface="黑体" pitchFamily="49" charset="-122"/>
                <a:ea typeface="黑体" pitchFamily="49" charset="-122"/>
              </a:rPr>
              <a:t>天，</a:t>
            </a:r>
            <a:r>
              <a:rPr lang="en-US" altLang="zh-CN" sz="2400">
                <a:latin typeface="黑体" pitchFamily="49" charset="-122"/>
                <a:ea typeface="黑体" pitchFamily="49" charset="-122"/>
              </a:rPr>
              <a:t>MTTR=1/μ</a:t>
            </a:r>
            <a:r>
              <a:rPr lang="zh-CN" altLang="en-US" sz="2400">
                <a:latin typeface="黑体" pitchFamily="49" charset="-122"/>
                <a:ea typeface="黑体" pitchFamily="49" charset="-122"/>
              </a:rPr>
              <a:t>，</a:t>
            </a:r>
            <a:r>
              <a:rPr lang="en-US" altLang="zh-CN" sz="2400">
                <a:latin typeface="黑体" pitchFamily="49" charset="-122"/>
                <a:ea typeface="黑体" pitchFamily="49" charset="-122"/>
              </a:rPr>
              <a:t>μ=1/2</a:t>
            </a:r>
          </a:p>
          <a:p>
            <a:pPr>
              <a:spcBef>
                <a:spcPct val="50000"/>
              </a:spcBef>
            </a:pPr>
            <a:r>
              <a:rPr lang="en-US" altLang="zh-CN" sz="2400">
                <a:latin typeface="黑体" pitchFamily="49" charset="-122"/>
                <a:ea typeface="黑体" pitchFamily="49" charset="-122"/>
              </a:rPr>
              <a:t>R(5)=exp(- λt)=exp(-5/20)=0.779</a:t>
            </a:r>
          </a:p>
          <a:p>
            <a:pPr>
              <a:spcBef>
                <a:spcPct val="50000"/>
              </a:spcBef>
            </a:pPr>
            <a:r>
              <a:rPr lang="en-US" altLang="zh-CN" sz="2400">
                <a:latin typeface="黑体" pitchFamily="49" charset="-122"/>
                <a:ea typeface="黑体" pitchFamily="49" charset="-122"/>
              </a:rPr>
              <a:t>R(15)=exp(- λt)= exp(-15/20)=0.472</a:t>
            </a:r>
          </a:p>
          <a:p>
            <a:pPr>
              <a:spcBef>
                <a:spcPct val="50000"/>
              </a:spcBef>
            </a:pPr>
            <a:r>
              <a:rPr lang="en-US" altLang="zh-CN" sz="2400">
                <a:latin typeface="黑体" pitchFamily="49" charset="-122"/>
                <a:ea typeface="黑体" pitchFamily="49" charset="-122"/>
              </a:rPr>
              <a:t>(2)A= μ/(μ+λ)=0.909</a:t>
            </a:r>
            <a:r>
              <a:rPr lang="zh-CN" altLang="en-US" sz="2400">
                <a:latin typeface="黑体" pitchFamily="49" charset="-122"/>
                <a:ea typeface="黑体" pitchFamily="49" charset="-122"/>
              </a:rPr>
              <a:t>或</a:t>
            </a:r>
            <a:r>
              <a:rPr lang="en-US" altLang="zh-CN">
                <a:latin typeface="黑体" pitchFamily="49" charset="-122"/>
                <a:ea typeface="黑体" pitchFamily="49" charset="-122"/>
              </a:rPr>
              <a:t>A=MTBF/(MTBF+MTTR)=20/22=0.909</a:t>
            </a:r>
          </a:p>
        </p:txBody>
      </p:sp>
      <p:graphicFrame>
        <p:nvGraphicFramePr>
          <p:cNvPr id="49160" name="Object 8"/>
          <p:cNvGraphicFramePr>
            <a:graphicFrameLocks noChangeAspect="1"/>
          </p:cNvGraphicFramePr>
          <p:nvPr/>
        </p:nvGraphicFramePr>
        <p:xfrm>
          <a:off x="5638800" y="3328989"/>
          <a:ext cx="914400" cy="198437"/>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4916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328989"/>
                        <a:ext cx="914400"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1" name="Rectangle 9"/>
          <p:cNvSpPr>
            <a:spLocks noGrp="1" noChangeArrowheads="1"/>
          </p:cNvSpPr>
          <p:nvPr>
            <p:ph type="title"/>
          </p:nvPr>
        </p:nvSpPr>
        <p:spPr bwMode="auto">
          <a:xfrm>
            <a:off x="1343473" y="116632"/>
            <a:ext cx="1511301"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4000">
                <a:effectLst>
                  <a:outerShdw blurRad="38100" dist="38100" dir="2700000" algn="tl">
                    <a:srgbClr val="C0C0C0"/>
                  </a:outerShdw>
                </a:effectLst>
                <a:latin typeface="黑体" pitchFamily="49" charset="-122"/>
                <a:ea typeface="黑体" pitchFamily="49" charset="-122"/>
              </a:rPr>
              <a:t>例题</a:t>
            </a:r>
          </a:p>
        </p:txBody>
      </p:sp>
    </p:spTree>
    <p:extLst>
      <p:ext uri="{BB962C8B-B14F-4D97-AF65-F5344CB8AC3E}">
        <p14:creationId xmlns:p14="http://schemas.microsoft.com/office/powerpoint/2010/main" val="2883510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bwMode="auto">
          <a:xfrm>
            <a:off x="1703513" y="260648"/>
            <a:ext cx="8964488" cy="754062"/>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2.4 </a:t>
            </a:r>
            <a:r>
              <a:rPr lang="zh-CN" altLang="en-US" sz="3200" b="1" dirty="0">
                <a:solidFill>
                  <a:schemeClr val="bg1"/>
                </a:solidFill>
                <a:latin typeface="华文细黑" panose="02010600040101010101" pitchFamily="2" charset="-122"/>
                <a:ea typeface="华文细黑" panose="02010600040101010101" pitchFamily="2" charset="-122"/>
              </a:rPr>
              <a:t>可靠性中常见的概率分布</a:t>
            </a:r>
          </a:p>
        </p:txBody>
      </p:sp>
      <p:sp>
        <p:nvSpPr>
          <p:cNvPr id="90117" name="Text Box 5"/>
          <p:cNvSpPr txBox="1">
            <a:spLocks noChangeArrowheads="1"/>
          </p:cNvSpPr>
          <p:nvPr/>
        </p:nvSpPr>
        <p:spPr bwMode="auto">
          <a:xfrm>
            <a:off x="2117485" y="2884892"/>
            <a:ext cx="8169515" cy="609600"/>
          </a:xfrm>
          <a:prstGeom prst="rect">
            <a:avLst/>
          </a:prstGeom>
          <a:solidFill>
            <a:schemeClr val="bg2"/>
          </a:solidFill>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sz="2400" dirty="0">
                <a:solidFill>
                  <a:schemeClr val="tx1"/>
                </a:solidFill>
              </a:rPr>
              <a:t>2.4.1 </a:t>
            </a:r>
            <a:r>
              <a:rPr lang="zh-CN" altLang="en-US" sz="2400" dirty="0">
                <a:solidFill>
                  <a:schemeClr val="tx1"/>
                </a:solidFill>
              </a:rPr>
              <a:t>二项分布</a:t>
            </a:r>
            <a:r>
              <a:rPr lang="en-US" altLang="zh-CN" sz="2400" dirty="0">
                <a:solidFill>
                  <a:schemeClr val="tx1"/>
                </a:solidFill>
              </a:rPr>
              <a:t>(</a:t>
            </a:r>
            <a:r>
              <a:rPr lang="zh-CN" altLang="en-US" sz="2400" dirty="0">
                <a:solidFill>
                  <a:schemeClr val="tx1"/>
                </a:solidFill>
              </a:rPr>
              <a:t>离散型</a:t>
            </a:r>
            <a:r>
              <a:rPr lang="en-US" altLang="zh-CN" sz="2400" dirty="0">
                <a:solidFill>
                  <a:schemeClr val="tx1"/>
                </a:solidFill>
              </a:rPr>
              <a:t>)</a:t>
            </a:r>
          </a:p>
        </p:txBody>
      </p:sp>
      <p:sp>
        <p:nvSpPr>
          <p:cNvPr id="90118" name="Text Box 6"/>
          <p:cNvSpPr txBox="1">
            <a:spLocks noChangeArrowheads="1"/>
          </p:cNvSpPr>
          <p:nvPr/>
        </p:nvSpPr>
        <p:spPr bwMode="auto">
          <a:xfrm>
            <a:off x="1981200" y="3501008"/>
            <a:ext cx="8305800" cy="281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pPr>
            <a:r>
              <a:rPr lang="zh-CN" altLang="en-US" sz="2400" dirty="0">
                <a:solidFill>
                  <a:schemeClr val="folHlink"/>
                </a:solidFill>
                <a:latin typeface="Times New Roman" pitchFamily="18" charset="0"/>
                <a:ea typeface="黑体" pitchFamily="49" charset="-122"/>
                <a:cs typeface="Times New Roman" pitchFamily="18" charset="0"/>
              </a:rPr>
              <a:t>    二项分布所解决的问题：</a:t>
            </a:r>
            <a:r>
              <a:rPr lang="zh-CN" altLang="en-US" sz="2400" dirty="0">
                <a:latin typeface="Times New Roman" pitchFamily="18" charset="0"/>
                <a:ea typeface="黑体" pitchFamily="49" charset="-122"/>
                <a:cs typeface="Times New Roman" pitchFamily="18" charset="0"/>
              </a:rPr>
              <a:t>        </a:t>
            </a:r>
          </a:p>
          <a:p>
            <a:pPr eaLnBrk="0" hangingPunct="0">
              <a:lnSpc>
                <a:spcPct val="125000"/>
              </a:lnSpc>
            </a:pPr>
            <a:r>
              <a:rPr lang="zh-CN" altLang="en-US" sz="2400" dirty="0">
                <a:latin typeface="Times New Roman" pitchFamily="18" charset="0"/>
                <a:ea typeface="黑体" pitchFamily="49" charset="-122"/>
                <a:cs typeface="Times New Roman" pitchFamily="18" charset="0"/>
              </a:rPr>
              <a:t>    二项分布适用于一次试验中只能出现两种结果的场合，如成功与失败，或命中与未命中，次品与合格品等，这两种结果的事件分别用</a:t>
            </a:r>
            <a:r>
              <a:rPr lang="en-US" altLang="zh-CN" sz="2400" i="1" dirty="0">
                <a:latin typeface="Times New Roman" pitchFamily="18" charset="0"/>
                <a:ea typeface="黑体" pitchFamily="49" charset="-122"/>
                <a:cs typeface="Times New Roman" pitchFamily="18" charset="0"/>
              </a:rPr>
              <a:t>A</a:t>
            </a:r>
            <a:r>
              <a:rPr lang="zh-CN" altLang="en-US" sz="2400" dirty="0">
                <a:latin typeface="Times New Roman" pitchFamily="18" charset="0"/>
                <a:ea typeface="黑体" pitchFamily="49" charset="-122"/>
                <a:cs typeface="Times New Roman" pitchFamily="18" charset="0"/>
              </a:rPr>
              <a:t>与    表示，设它们发生的概率分别为</a:t>
            </a:r>
          </a:p>
          <a:p>
            <a:pPr eaLnBrk="0" hangingPunct="0">
              <a:lnSpc>
                <a:spcPct val="125000"/>
              </a:lnSpc>
            </a:pPr>
            <a:r>
              <a:rPr lang="en-US" altLang="zh-CN" sz="2400" dirty="0">
                <a:latin typeface="Times New Roman" pitchFamily="18" charset="0"/>
                <a:ea typeface="黑体" pitchFamily="49" charset="-122"/>
                <a:cs typeface="Times New Roman" pitchFamily="18" charset="0"/>
              </a:rPr>
              <a:t>P(A)=p</a:t>
            </a:r>
            <a:r>
              <a:rPr lang="zh-CN" altLang="en-US" sz="2400" dirty="0">
                <a:latin typeface="Times New Roman" pitchFamily="18" charset="0"/>
                <a:ea typeface="黑体" pitchFamily="49" charset="-122"/>
                <a:cs typeface="Times New Roman" pitchFamily="18" charset="0"/>
              </a:rPr>
              <a:t>，</a:t>
            </a:r>
            <a:r>
              <a:rPr lang="en-US" altLang="zh-CN" sz="2400" dirty="0">
                <a:latin typeface="Times New Roman" pitchFamily="18" charset="0"/>
                <a:ea typeface="黑体" pitchFamily="49" charset="-122"/>
                <a:cs typeface="Times New Roman" pitchFamily="18" charset="0"/>
              </a:rPr>
              <a:t>P(     )=1-p</a:t>
            </a:r>
            <a:r>
              <a:rPr lang="zh-CN" altLang="en-US" sz="2400" dirty="0">
                <a:latin typeface="Times New Roman" pitchFamily="18" charset="0"/>
                <a:ea typeface="黑体" pitchFamily="49" charset="-122"/>
                <a:cs typeface="Times New Roman" pitchFamily="18" charset="0"/>
              </a:rPr>
              <a:t>，现在独立地重复做</a:t>
            </a:r>
            <a:r>
              <a:rPr lang="en-US" altLang="zh-CN" sz="2400" dirty="0">
                <a:latin typeface="Times New Roman" pitchFamily="18" charset="0"/>
                <a:ea typeface="黑体" pitchFamily="49" charset="-122"/>
                <a:cs typeface="Times New Roman" pitchFamily="18" charset="0"/>
              </a:rPr>
              <a:t>n</a:t>
            </a:r>
            <a:r>
              <a:rPr lang="zh-CN" altLang="en-US" sz="2400" dirty="0">
                <a:latin typeface="Times New Roman" pitchFamily="18" charset="0"/>
                <a:ea typeface="黑体" pitchFamily="49" charset="-122"/>
                <a:cs typeface="Times New Roman" pitchFamily="18" charset="0"/>
              </a:rPr>
              <a:t>次试验，那么在</a:t>
            </a:r>
            <a:r>
              <a:rPr lang="en-US" altLang="zh-CN" sz="2400" dirty="0">
                <a:latin typeface="Times New Roman" pitchFamily="18" charset="0"/>
                <a:ea typeface="黑体" pitchFamily="49" charset="-122"/>
                <a:cs typeface="Times New Roman" pitchFamily="18" charset="0"/>
              </a:rPr>
              <a:t>n</a:t>
            </a:r>
            <a:r>
              <a:rPr lang="zh-CN" altLang="en-US" sz="2400" dirty="0">
                <a:latin typeface="Times New Roman" pitchFamily="18" charset="0"/>
                <a:ea typeface="黑体" pitchFamily="49" charset="-122"/>
                <a:cs typeface="Times New Roman" pitchFamily="18" charset="0"/>
              </a:rPr>
              <a:t>次试验中事件</a:t>
            </a:r>
            <a:r>
              <a:rPr lang="en-US" altLang="zh-CN" sz="2400" dirty="0">
                <a:latin typeface="Times New Roman" pitchFamily="18" charset="0"/>
                <a:ea typeface="黑体" pitchFamily="49" charset="-122"/>
                <a:cs typeface="Times New Roman" pitchFamily="18" charset="0"/>
              </a:rPr>
              <a:t>A</a:t>
            </a:r>
            <a:r>
              <a:rPr lang="zh-CN" altLang="en-US" sz="2400" dirty="0">
                <a:latin typeface="Times New Roman" pitchFamily="18" charset="0"/>
                <a:ea typeface="黑体" pitchFamily="49" charset="-122"/>
                <a:cs typeface="Times New Roman" pitchFamily="18" charset="0"/>
              </a:rPr>
              <a:t>恰好发生</a:t>
            </a:r>
            <a:r>
              <a:rPr lang="en-US" altLang="zh-CN" sz="2400" dirty="0">
                <a:latin typeface="Times New Roman" pitchFamily="18" charset="0"/>
                <a:ea typeface="黑体" pitchFamily="49" charset="-122"/>
                <a:cs typeface="Times New Roman" pitchFamily="18" charset="0"/>
              </a:rPr>
              <a:t>k</a:t>
            </a:r>
            <a:r>
              <a:rPr lang="zh-CN" altLang="en-US" sz="2400" dirty="0">
                <a:latin typeface="Times New Roman" pitchFamily="18" charset="0"/>
                <a:ea typeface="黑体" pitchFamily="49" charset="-122"/>
                <a:cs typeface="Times New Roman" pitchFamily="18" charset="0"/>
              </a:rPr>
              <a:t>次的概率是多少</a:t>
            </a:r>
            <a:r>
              <a:rPr lang="en-US" altLang="zh-CN" sz="2400" dirty="0">
                <a:latin typeface="Times New Roman" pitchFamily="18" charset="0"/>
                <a:ea typeface="黑体" pitchFamily="49" charset="-122"/>
                <a:cs typeface="Times New Roman" pitchFamily="18" charset="0"/>
              </a:rPr>
              <a:t>?</a:t>
            </a:r>
          </a:p>
        </p:txBody>
      </p:sp>
      <p:sp>
        <p:nvSpPr>
          <p:cNvPr id="90119" name="Text Box 7"/>
          <p:cNvSpPr txBox="1">
            <a:spLocks noChangeArrowheads="1"/>
          </p:cNvSpPr>
          <p:nvPr/>
        </p:nvSpPr>
        <p:spPr bwMode="auto">
          <a:xfrm>
            <a:off x="1919288" y="1266825"/>
            <a:ext cx="82089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         可靠性中常见的概率分布有：二项分布，泊松分布，指数分布，正态分布，截尾正态分布，对数正态分布和威布尔分布七种，其中二项分布和泊松分布是离散型概率分布，后面五种是连续型概率分布。        </a:t>
            </a:r>
          </a:p>
        </p:txBody>
      </p:sp>
      <p:graphicFrame>
        <p:nvGraphicFramePr>
          <p:cNvPr id="90120" name="Object 8"/>
          <p:cNvGraphicFramePr>
            <a:graphicFrameLocks noChangeAspect="1"/>
          </p:cNvGraphicFramePr>
          <p:nvPr/>
        </p:nvGraphicFramePr>
        <p:xfrm>
          <a:off x="4706888" y="4941168"/>
          <a:ext cx="381000" cy="476250"/>
        </p:xfrm>
        <a:graphic>
          <a:graphicData uri="http://schemas.openxmlformats.org/presentationml/2006/ole">
            <mc:AlternateContent xmlns:mc="http://schemas.openxmlformats.org/markup-compatibility/2006">
              <mc:Choice xmlns:v="urn:schemas-microsoft-com:vml" Requires="v">
                <p:oleObj name="Equation" r:id="rId2" imgW="152280" imgH="190440" progId="Equation.DSMT4">
                  <p:embed/>
                </p:oleObj>
              </mc:Choice>
              <mc:Fallback>
                <p:oleObj name="Equation" r:id="rId2" imgW="152280" imgH="190440" progId="Equation.DSMT4">
                  <p:embed/>
                  <p:pic>
                    <p:nvPicPr>
                      <p:cNvPr id="9012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888" y="4941168"/>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1" name="Object 9"/>
          <p:cNvGraphicFramePr>
            <a:graphicFrameLocks noChangeAspect="1"/>
          </p:cNvGraphicFramePr>
          <p:nvPr/>
        </p:nvGraphicFramePr>
        <p:xfrm>
          <a:off x="3554760" y="5373216"/>
          <a:ext cx="381000" cy="476250"/>
        </p:xfrm>
        <a:graphic>
          <a:graphicData uri="http://schemas.openxmlformats.org/presentationml/2006/ole">
            <mc:AlternateContent xmlns:mc="http://schemas.openxmlformats.org/markup-compatibility/2006">
              <mc:Choice xmlns:v="urn:schemas-microsoft-com:vml" Requires="v">
                <p:oleObj name="Equation" r:id="rId4" imgW="152280" imgH="190440" progId="Equation.DSMT4">
                  <p:embed/>
                </p:oleObj>
              </mc:Choice>
              <mc:Fallback>
                <p:oleObj name="Equation" r:id="rId4" imgW="152280" imgH="190440" progId="Equation.DSMT4">
                  <p:embed/>
                  <p:pic>
                    <p:nvPicPr>
                      <p:cNvPr id="9012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4760" y="5373216"/>
                        <a:ext cx="3810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566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605408" y="188640"/>
            <a:ext cx="8955088" cy="76200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Times New Roman" pitchFamily="18" charset="0"/>
                <a:ea typeface="黑体" pitchFamily="49" charset="-122"/>
                <a:cs typeface="Times New Roman" pitchFamily="18" charset="0"/>
              </a:rPr>
              <a:t>1</a:t>
            </a:r>
            <a:r>
              <a:rPr lang="zh-CN" altLang="en-US" sz="3200" b="1" dirty="0">
                <a:solidFill>
                  <a:schemeClr val="bg1"/>
                </a:solidFill>
                <a:latin typeface="Times New Roman" pitchFamily="18" charset="0"/>
                <a:ea typeface="黑体" pitchFamily="49" charset="-122"/>
                <a:cs typeface="Times New Roman" pitchFamily="18" charset="0"/>
              </a:rPr>
              <a:t>、可靠度</a:t>
            </a:r>
          </a:p>
        </p:txBody>
      </p:sp>
      <p:sp>
        <p:nvSpPr>
          <p:cNvPr id="7171" name="Rectangle 3"/>
          <p:cNvSpPr>
            <a:spLocks noGrp="1" noChangeArrowheads="1"/>
          </p:cNvSpPr>
          <p:nvPr>
            <p:ph type="body" idx="1"/>
          </p:nvPr>
        </p:nvSpPr>
        <p:spPr>
          <a:xfrm>
            <a:off x="2022921" y="980729"/>
            <a:ext cx="7772400" cy="92377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266700">
              <a:lnSpc>
                <a:spcPts val="3400"/>
              </a:lnSpc>
              <a:spcBef>
                <a:spcPts val="1200"/>
              </a:spcBef>
            </a:pPr>
            <a:r>
              <a:rPr lang="zh-CN" altLang="en-US" sz="2400" dirty="0">
                <a:solidFill>
                  <a:srgbClr val="FF0000"/>
                </a:solidFill>
                <a:latin typeface="Times New Roman" pitchFamily="18" charset="0"/>
                <a:ea typeface="黑体" pitchFamily="49" charset="-122"/>
                <a:cs typeface="Times New Roman" pitchFamily="18" charset="0"/>
              </a:rPr>
              <a:t>软件可靠度</a:t>
            </a:r>
            <a:r>
              <a:rPr lang="zh-CN" altLang="en-US" sz="2400" dirty="0">
                <a:latin typeface="Times New Roman" pitchFamily="18" charset="0"/>
                <a:ea typeface="黑体" pitchFamily="49" charset="-122"/>
                <a:cs typeface="Times New Roman" pitchFamily="18" charset="0"/>
              </a:rPr>
              <a:t>是“软件在特定的环境</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条件</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下，在给定的时间内，不发生故障地工作的概率”。</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a:t>
            </a:r>
            <a:r>
              <a:rPr lang="en-US" altLang="zh-CN" sz="2400" i="1" dirty="0" err="1">
                <a:latin typeface="Times New Roman" pitchFamily="18" charset="0"/>
                <a:ea typeface="黑体" pitchFamily="49" charset="-122"/>
                <a:cs typeface="Times New Roman" pitchFamily="18" charset="0"/>
              </a:rPr>
              <a:t>t</a:t>
            </a:r>
            <a:r>
              <a:rPr lang="en-US" altLang="zh-CN" sz="2400" dirty="0" err="1">
                <a:latin typeface="Times New Roman" pitchFamily="18" charset="0"/>
                <a:ea typeface="黑体" pitchFamily="49" charset="-122"/>
                <a:cs typeface="Times New Roman" pitchFamily="18" charset="0"/>
              </a:rPr>
              <a:t>|</a:t>
            </a:r>
            <a:r>
              <a:rPr lang="en-US" altLang="zh-CN" sz="2400" i="1" dirty="0" err="1">
                <a:latin typeface="Times New Roman" pitchFamily="18" charset="0"/>
                <a:ea typeface="黑体" pitchFamily="49" charset="-122"/>
                <a:cs typeface="Times New Roman" pitchFamily="18" charset="0"/>
              </a:rPr>
              <a:t>E</a:t>
            </a:r>
            <a:r>
              <a:rPr lang="en-US" altLang="zh-CN" sz="2400" dirty="0">
                <a:latin typeface="Times New Roman" pitchFamily="18" charset="0"/>
                <a:ea typeface="黑体" pitchFamily="49" charset="-122"/>
                <a:cs typeface="Times New Roman" pitchFamily="18" charset="0"/>
              </a:rPr>
              <a:t>)=</a:t>
            </a:r>
            <a:r>
              <a:rPr lang="en-US" altLang="zh-CN" sz="2400" dirty="0" err="1">
                <a:latin typeface="Times New Roman" pitchFamily="18" charset="0"/>
                <a:ea typeface="黑体" pitchFamily="49" charset="-122"/>
                <a:cs typeface="Times New Roman" pitchFamily="18" charset="0"/>
              </a:rPr>
              <a:t>Pr</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&gt;</a:t>
            </a:r>
            <a:r>
              <a:rPr lang="en-US" altLang="zh-CN" sz="2400" i="1" dirty="0" err="1">
                <a:latin typeface="Times New Roman" pitchFamily="18" charset="0"/>
                <a:ea typeface="黑体" pitchFamily="49" charset="-122"/>
                <a:cs typeface="Times New Roman" pitchFamily="18" charset="0"/>
              </a:rPr>
              <a:t>t</a:t>
            </a:r>
            <a:r>
              <a:rPr lang="en-US" altLang="zh-CN" sz="2400" dirty="0" err="1">
                <a:latin typeface="Times New Roman" pitchFamily="18" charset="0"/>
                <a:ea typeface="黑体" pitchFamily="49" charset="-122"/>
                <a:cs typeface="Times New Roman" pitchFamily="18" charset="0"/>
              </a:rPr>
              <a:t>|</a:t>
            </a:r>
            <a:r>
              <a:rPr lang="en-US" altLang="zh-CN" sz="2400" i="1" dirty="0" err="1">
                <a:latin typeface="Times New Roman" pitchFamily="18" charset="0"/>
                <a:ea typeface="黑体" pitchFamily="49" charset="-122"/>
                <a:cs typeface="Times New Roman" pitchFamily="18" charset="0"/>
              </a:rPr>
              <a:t>E</a:t>
            </a:r>
            <a:r>
              <a:rPr lang="en-US" altLang="zh-CN" sz="2400" dirty="0">
                <a:latin typeface="Times New Roman" pitchFamily="18" charset="0"/>
                <a:ea typeface="黑体" pitchFamily="49" charset="-122"/>
                <a:cs typeface="Times New Roman" pitchFamily="18" charset="0"/>
              </a:rPr>
              <a:t>)</a:t>
            </a:r>
            <a:endParaRPr lang="zh-CN" altLang="en-US" sz="2400" dirty="0">
              <a:latin typeface="Times New Roman" pitchFamily="18" charset="0"/>
              <a:ea typeface="黑体" pitchFamily="49" charset="-122"/>
              <a:cs typeface="Times New Roman" pitchFamily="18" charset="0"/>
            </a:endParaRPr>
          </a:p>
        </p:txBody>
      </p:sp>
      <p:sp>
        <p:nvSpPr>
          <p:cNvPr id="7172" name="Rectangle 4"/>
          <p:cNvSpPr>
            <a:spLocks noChangeArrowheads="1"/>
          </p:cNvSpPr>
          <p:nvPr/>
        </p:nvSpPr>
        <p:spPr bwMode="auto">
          <a:xfrm>
            <a:off x="2279576" y="1824532"/>
            <a:ext cx="7772400"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gn="just">
              <a:lnSpc>
                <a:spcPts val="3400"/>
              </a:lnSpc>
              <a:spcBef>
                <a:spcPts val="1200"/>
              </a:spcBef>
            </a:pPr>
            <a:r>
              <a:rPr lang="zh-CN" altLang="en-US" sz="2400" dirty="0">
                <a:latin typeface="Times New Roman" pitchFamily="18" charset="0"/>
                <a:ea typeface="黑体" pitchFamily="49" charset="-122"/>
                <a:cs typeface="Times New Roman" pitchFamily="18" charset="0"/>
              </a:rPr>
              <a:t>  显然，规定的时间越短，软件完成规定的功能的可能性越大；规定的时间越长，软件完成规定功能的可能性就越小。</a:t>
            </a:r>
          </a:p>
        </p:txBody>
      </p:sp>
      <p:sp>
        <p:nvSpPr>
          <p:cNvPr id="7173" name="Rectangle 5"/>
          <p:cNvSpPr>
            <a:spLocks noChangeArrowheads="1"/>
          </p:cNvSpPr>
          <p:nvPr/>
        </p:nvSpPr>
        <p:spPr bwMode="auto">
          <a:xfrm>
            <a:off x="2301280" y="3224914"/>
            <a:ext cx="7772400" cy="4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ts val="3400"/>
              </a:lnSpc>
              <a:spcBef>
                <a:spcPts val="1200"/>
              </a:spcBef>
            </a:pPr>
            <a:r>
              <a:rPr lang="zh-CN" altLang="en-US" sz="2400" dirty="0">
                <a:latin typeface="Times New Roman" pitchFamily="18" charset="0"/>
                <a:ea typeface="黑体" pitchFamily="49" charset="-122"/>
                <a:cs typeface="Times New Roman" pitchFamily="18" charset="0"/>
              </a:rPr>
              <a:t>可靠度是时间</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的函数，故也称为可靠度函数，记作</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p>
        </p:txBody>
      </p:sp>
      <p:sp>
        <p:nvSpPr>
          <p:cNvPr id="7174" name="Rectangle 6"/>
          <p:cNvSpPr>
            <a:spLocks noChangeArrowheads="1"/>
          </p:cNvSpPr>
          <p:nvPr/>
        </p:nvSpPr>
        <p:spPr bwMode="auto">
          <a:xfrm>
            <a:off x="1865782" y="5874723"/>
            <a:ext cx="6939681" cy="4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266700">
              <a:lnSpc>
                <a:spcPts val="3400"/>
              </a:lnSpc>
              <a:spcBef>
                <a:spcPts val="1200"/>
              </a:spcBef>
            </a:pPr>
            <a:r>
              <a:rPr lang="en-US" altLang="zh-CN" sz="2400" dirty="0">
                <a:latin typeface="Times New Roman" pitchFamily="18" charset="0"/>
                <a:ea typeface="黑体" pitchFamily="49" charset="-122"/>
                <a:cs typeface="Times New Roman" pitchFamily="18" charset="0"/>
              </a:rPr>
              <a:t>            </a:t>
            </a:r>
            <a:r>
              <a:rPr lang="en-US" altLang="zh-CN" sz="2400" i="1" dirty="0">
                <a:latin typeface="Times New Roman" pitchFamily="18" charset="0"/>
                <a:ea typeface="黑体" pitchFamily="49" charset="-122"/>
                <a:cs typeface="Times New Roman" pitchFamily="18" charset="0"/>
              </a:rPr>
              <a:t>R</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是一递减函数</a:t>
            </a:r>
          </a:p>
        </p:txBody>
      </p:sp>
      <p:sp>
        <p:nvSpPr>
          <p:cNvPr id="7" name="Rectangle 3"/>
          <p:cNvSpPr txBox="1">
            <a:spLocks noChangeArrowheads="1"/>
          </p:cNvSpPr>
          <p:nvPr/>
        </p:nvSpPr>
        <p:spPr>
          <a:xfrm>
            <a:off x="2706688" y="3645024"/>
            <a:ext cx="7772400" cy="2859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altLang="zh-CN" sz="2400" i="1" dirty="0">
                <a:latin typeface="Times New Roman" pitchFamily="18" charset="0"/>
                <a:ea typeface="黑体" pitchFamily="49" charset="-122"/>
                <a:cs typeface="Times New Roman" pitchFamily="18" charset="0"/>
              </a:rPr>
              <a:t>                                    R</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P</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&gt;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p>
          <a:p>
            <a:pPr>
              <a:buFont typeface="Wingdings" pitchFamily="2" charset="2"/>
              <a:buNone/>
            </a:pPr>
            <a:r>
              <a:rPr lang="zh-CN" altLang="en-US" sz="2400" dirty="0">
                <a:latin typeface="Times New Roman" pitchFamily="18" charset="0"/>
                <a:ea typeface="黑体" pitchFamily="49" charset="-122"/>
                <a:cs typeface="Times New Roman" pitchFamily="18" charset="0"/>
              </a:rPr>
              <a:t>式中：</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为规定时间，</a:t>
            </a:r>
            <a:r>
              <a:rPr lang="en-US" altLang="zh-CN" sz="2400" i="1" dirty="0">
                <a:latin typeface="Times New Roman" pitchFamily="18" charset="0"/>
                <a:ea typeface="黑体" pitchFamily="49" charset="-122"/>
                <a:cs typeface="Times New Roman" pitchFamily="18" charset="0"/>
              </a:rPr>
              <a:t>T</a:t>
            </a:r>
            <a:r>
              <a:rPr lang="zh-CN" altLang="en-US" sz="2400" dirty="0">
                <a:latin typeface="Times New Roman" pitchFamily="18" charset="0"/>
                <a:ea typeface="黑体" pitchFamily="49" charset="-122"/>
                <a:cs typeface="Times New Roman" pitchFamily="18" charset="0"/>
              </a:rPr>
              <a:t>为软件寿命。有：</a:t>
            </a:r>
          </a:p>
          <a:p>
            <a:pPr>
              <a:buFont typeface="Wingdings" pitchFamily="2" charset="2"/>
              <a:buNone/>
            </a:pPr>
            <a:endParaRPr lang="en-US" altLang="zh-CN" sz="2400" dirty="0">
              <a:latin typeface="Times New Roman" pitchFamily="18" charset="0"/>
              <a:ea typeface="黑体" pitchFamily="49" charset="-122"/>
              <a:cs typeface="Times New Roman" pitchFamily="18" charset="0"/>
            </a:endParaRPr>
          </a:p>
        </p:txBody>
      </p:sp>
      <p:graphicFrame>
        <p:nvGraphicFramePr>
          <p:cNvPr id="2" name="对象 1"/>
          <p:cNvGraphicFramePr>
            <a:graphicFrameLocks noChangeAspect="1"/>
          </p:cNvGraphicFramePr>
          <p:nvPr/>
        </p:nvGraphicFramePr>
        <p:xfrm>
          <a:off x="3739208" y="4725468"/>
          <a:ext cx="2448272" cy="439536"/>
        </p:xfrm>
        <a:graphic>
          <a:graphicData uri="http://schemas.openxmlformats.org/presentationml/2006/ole">
            <mc:AlternateContent xmlns:mc="http://schemas.openxmlformats.org/markup-compatibility/2006">
              <mc:Choice xmlns:v="urn:schemas-microsoft-com:vml" Requires="v">
                <p:oleObj name="Equation" r:id="rId2" imgW="1129810" imgH="203112" progId="Equation.DSMT4">
                  <p:embed/>
                </p:oleObj>
              </mc:Choice>
              <mc:Fallback>
                <p:oleObj name="Equation" r:id="rId2" imgW="1129810" imgH="203112" progId="Equation.DSMT4">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208" y="4725468"/>
                        <a:ext cx="2448272" cy="439536"/>
                      </a:xfrm>
                      <a:prstGeom prst="rect">
                        <a:avLst/>
                      </a:prstGeom>
                      <a:noFill/>
                      <a:ln>
                        <a:noFill/>
                      </a:ln>
                    </p:spPr>
                  </p:pic>
                </p:oleObj>
              </mc:Fallback>
            </mc:AlternateContent>
          </a:graphicData>
        </a:graphic>
      </p:graphicFrame>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l="25999" t="22000" r="30000" b="43333"/>
          <a:stretch>
            <a:fillRect/>
          </a:stretch>
        </p:blipFill>
        <p:spPr bwMode="auto">
          <a:xfrm>
            <a:off x="6234238" y="4602041"/>
            <a:ext cx="4244851" cy="2206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381372"/>
      </p:ext>
    </p:extLst>
  </p:cSld>
  <p:clrMapOvr>
    <a:masterClrMapping/>
  </p:clrMapOvr>
  <p:transition>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1"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838200"/>
            <a:ext cx="74676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2"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2259014"/>
            <a:ext cx="7677150" cy="429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3" name="Rectangle 1031"/>
          <p:cNvSpPr>
            <a:spLocks noGrp="1" noChangeArrowheads="1"/>
          </p:cNvSpPr>
          <p:nvPr>
            <p:ph type="title"/>
          </p:nvPr>
        </p:nvSpPr>
        <p:spPr bwMode="auto">
          <a:xfrm>
            <a:off x="1919288" y="115888"/>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zh-CN" altLang="en-US" sz="2800" b="1" dirty="0">
                <a:effectLst>
                  <a:outerShdw blurRad="38100" dist="38100" dir="2700000" algn="tl">
                    <a:srgbClr val="C0C0C0"/>
                  </a:outerShdw>
                </a:effectLst>
              </a:rPr>
              <a:t>例题</a:t>
            </a:r>
          </a:p>
        </p:txBody>
      </p:sp>
    </p:spTree>
    <p:extLst>
      <p:ext uri="{BB962C8B-B14F-4D97-AF65-F5344CB8AC3E}">
        <p14:creationId xmlns:p14="http://schemas.microsoft.com/office/powerpoint/2010/main" val="249513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2547392" y="619036"/>
            <a:ext cx="74370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Times New Roman" pitchFamily="18" charset="0"/>
                <a:ea typeface="黑体" pitchFamily="49" charset="-122"/>
                <a:cs typeface="Times New Roman" pitchFamily="18" charset="0"/>
              </a:rPr>
              <a:t>如果用</a:t>
            </a:r>
            <a:r>
              <a:rPr lang="en-US" altLang="zh-CN" sz="2400" dirty="0">
                <a:latin typeface="Times New Roman" pitchFamily="18" charset="0"/>
                <a:ea typeface="黑体" pitchFamily="49" charset="-122"/>
                <a:cs typeface="Times New Roman" pitchFamily="18" charset="0"/>
              </a:rPr>
              <a:t>X</a:t>
            </a:r>
            <a:r>
              <a:rPr lang="zh-CN" altLang="en-US" sz="2400" dirty="0">
                <a:latin typeface="Times New Roman" pitchFamily="18" charset="0"/>
                <a:ea typeface="黑体" pitchFamily="49" charset="-122"/>
                <a:cs typeface="Times New Roman" pitchFamily="18" charset="0"/>
              </a:rPr>
              <a:t>表示在</a:t>
            </a:r>
            <a:r>
              <a:rPr lang="en-US" altLang="zh-CN" sz="2400" dirty="0">
                <a:latin typeface="Times New Roman" pitchFamily="18" charset="0"/>
                <a:ea typeface="黑体" pitchFamily="49" charset="-122"/>
                <a:cs typeface="Times New Roman" pitchFamily="18" charset="0"/>
              </a:rPr>
              <a:t>n</a:t>
            </a:r>
            <a:r>
              <a:rPr lang="zh-CN" altLang="en-US" sz="2400" dirty="0">
                <a:latin typeface="Times New Roman" pitchFamily="18" charset="0"/>
                <a:ea typeface="黑体" pitchFamily="49" charset="-122"/>
                <a:cs typeface="Times New Roman" pitchFamily="18" charset="0"/>
              </a:rPr>
              <a:t>次重复试验中事件</a:t>
            </a:r>
            <a:r>
              <a:rPr lang="en-US" altLang="zh-CN" sz="2400" dirty="0">
                <a:latin typeface="Times New Roman" pitchFamily="18" charset="0"/>
                <a:ea typeface="黑体" pitchFamily="49" charset="-122"/>
                <a:cs typeface="Times New Roman" pitchFamily="18" charset="0"/>
              </a:rPr>
              <a:t>A</a:t>
            </a:r>
            <a:r>
              <a:rPr lang="zh-CN" altLang="en-US" sz="2400" dirty="0">
                <a:latin typeface="Times New Roman" pitchFamily="18" charset="0"/>
                <a:ea typeface="黑体" pitchFamily="49" charset="-122"/>
                <a:cs typeface="Times New Roman" pitchFamily="18" charset="0"/>
              </a:rPr>
              <a:t>发生的次数，显然，</a:t>
            </a:r>
            <a:r>
              <a:rPr lang="en-US" altLang="zh-CN" sz="2400" dirty="0">
                <a:latin typeface="Times New Roman" pitchFamily="18" charset="0"/>
                <a:ea typeface="黑体" pitchFamily="49" charset="-122"/>
                <a:cs typeface="Times New Roman" pitchFamily="18" charset="0"/>
              </a:rPr>
              <a:t>X</a:t>
            </a:r>
            <a:r>
              <a:rPr lang="zh-CN" altLang="en-US" sz="2400" dirty="0">
                <a:latin typeface="Times New Roman" pitchFamily="18" charset="0"/>
                <a:ea typeface="黑体" pitchFamily="49" charset="-122"/>
                <a:cs typeface="Times New Roman" pitchFamily="18" charset="0"/>
              </a:rPr>
              <a:t>是一个随机变量，</a:t>
            </a:r>
            <a:r>
              <a:rPr lang="en-US" altLang="zh-CN" sz="2400" dirty="0">
                <a:latin typeface="Times New Roman" pitchFamily="18" charset="0"/>
                <a:ea typeface="黑体" pitchFamily="49" charset="-122"/>
                <a:cs typeface="Times New Roman" pitchFamily="18" charset="0"/>
              </a:rPr>
              <a:t>X</a:t>
            </a:r>
            <a:r>
              <a:rPr lang="zh-CN" altLang="en-US" sz="2400" dirty="0">
                <a:latin typeface="Times New Roman" pitchFamily="18" charset="0"/>
                <a:ea typeface="黑体" pitchFamily="49" charset="-122"/>
                <a:cs typeface="Times New Roman" pitchFamily="18" charset="0"/>
              </a:rPr>
              <a:t>的可能取值为</a:t>
            </a:r>
            <a:r>
              <a:rPr lang="en-US" altLang="zh-CN" sz="2400" dirty="0">
                <a:latin typeface="Times New Roman" pitchFamily="18" charset="0"/>
                <a:ea typeface="黑体" pitchFamily="49" charset="-122"/>
                <a:cs typeface="Times New Roman" pitchFamily="18" charset="0"/>
              </a:rPr>
              <a:t>0,1,2,…n</a:t>
            </a:r>
            <a:r>
              <a:rPr lang="zh-CN" altLang="en-US" sz="2400" dirty="0">
                <a:latin typeface="Times New Roman" pitchFamily="18" charset="0"/>
                <a:ea typeface="黑体" pitchFamily="49" charset="-122"/>
                <a:cs typeface="Times New Roman" pitchFamily="18" charset="0"/>
              </a:rPr>
              <a:t>，则随机变量</a:t>
            </a:r>
            <a:r>
              <a:rPr lang="en-US" altLang="zh-CN" sz="2400" dirty="0">
                <a:latin typeface="Times New Roman" pitchFamily="18" charset="0"/>
                <a:ea typeface="黑体" pitchFamily="49" charset="-122"/>
                <a:cs typeface="Times New Roman" pitchFamily="18" charset="0"/>
              </a:rPr>
              <a:t>X</a:t>
            </a:r>
            <a:r>
              <a:rPr lang="zh-CN" altLang="en-US" sz="2400" dirty="0">
                <a:latin typeface="Times New Roman" pitchFamily="18" charset="0"/>
                <a:ea typeface="黑体" pitchFamily="49" charset="-122"/>
                <a:cs typeface="Times New Roman" pitchFamily="18" charset="0"/>
              </a:rPr>
              <a:t>的分布律为：</a:t>
            </a:r>
          </a:p>
        </p:txBody>
      </p:sp>
      <p:graphicFrame>
        <p:nvGraphicFramePr>
          <p:cNvPr id="92165" name="Object 5"/>
          <p:cNvGraphicFramePr>
            <a:graphicFrameLocks noChangeAspect="1"/>
          </p:cNvGraphicFramePr>
          <p:nvPr/>
        </p:nvGraphicFramePr>
        <p:xfrm>
          <a:off x="2597150" y="2133600"/>
          <a:ext cx="6845300" cy="477838"/>
        </p:xfrm>
        <a:graphic>
          <a:graphicData uri="http://schemas.openxmlformats.org/presentationml/2006/ole">
            <mc:AlternateContent xmlns:mc="http://schemas.openxmlformats.org/markup-compatibility/2006">
              <mc:Choice xmlns:v="urn:schemas-microsoft-com:vml" Requires="v">
                <p:oleObj name="Equation" r:id="rId2" imgW="3454200" imgH="241200" progId="Equation.DSMT4">
                  <p:embed/>
                </p:oleObj>
              </mc:Choice>
              <mc:Fallback>
                <p:oleObj name="Equation" r:id="rId2" imgW="3454200" imgH="241200" progId="Equation.DSMT4">
                  <p:embed/>
                  <p:pic>
                    <p:nvPicPr>
                      <p:cNvPr id="92165" name="Object 5"/>
                      <p:cNvPicPr>
                        <a:picLocks noChangeAspect="1" noChangeArrowheads="1"/>
                      </p:cNvPicPr>
                      <p:nvPr/>
                    </p:nvPicPr>
                    <p:blipFill>
                      <a:blip r:embed="rId3"/>
                      <a:srcRect/>
                      <a:stretch>
                        <a:fillRect/>
                      </a:stretch>
                    </p:blipFill>
                    <p:spPr bwMode="auto">
                      <a:xfrm>
                        <a:off x="2597150" y="2133600"/>
                        <a:ext cx="68453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Text Box 6"/>
          <p:cNvSpPr txBox="1">
            <a:spLocks noChangeArrowheads="1"/>
          </p:cNvSpPr>
          <p:nvPr/>
        </p:nvSpPr>
        <p:spPr bwMode="auto">
          <a:xfrm>
            <a:off x="2748453" y="2814234"/>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folHlink"/>
                </a:solidFill>
                <a:effectLst>
                  <a:outerShdw blurRad="38100" dist="38100" dir="2700000" algn="tl">
                    <a:srgbClr val="C0C0C0"/>
                  </a:outerShdw>
                </a:effectLst>
              </a:rPr>
              <a:t>随机变量</a:t>
            </a:r>
            <a:r>
              <a:rPr lang="en-US" altLang="zh-CN" sz="2400" b="1">
                <a:solidFill>
                  <a:schemeClr val="folHlink"/>
                </a:solidFill>
                <a:effectLst>
                  <a:outerShdw blurRad="38100" dist="38100" dir="2700000" algn="tl">
                    <a:srgbClr val="C0C0C0"/>
                  </a:outerShdw>
                </a:effectLst>
              </a:rPr>
              <a:t>X</a:t>
            </a:r>
            <a:r>
              <a:rPr lang="zh-CN" altLang="en-US" sz="2400" b="1">
                <a:solidFill>
                  <a:schemeClr val="folHlink"/>
                </a:solidFill>
                <a:effectLst>
                  <a:outerShdw blurRad="38100" dist="38100" dir="2700000" algn="tl">
                    <a:srgbClr val="C0C0C0"/>
                  </a:outerShdw>
                </a:effectLst>
              </a:rPr>
              <a:t>的取值不大于</a:t>
            </a:r>
            <a:r>
              <a:rPr lang="en-US" altLang="zh-CN" sz="2400" b="1">
                <a:solidFill>
                  <a:schemeClr val="folHlink"/>
                </a:solidFill>
                <a:effectLst>
                  <a:outerShdw blurRad="38100" dist="38100" dir="2700000" algn="tl">
                    <a:srgbClr val="C0C0C0"/>
                  </a:outerShdw>
                </a:effectLst>
              </a:rPr>
              <a:t>k</a:t>
            </a:r>
            <a:r>
              <a:rPr lang="zh-CN" altLang="en-US" sz="2400" b="1">
                <a:solidFill>
                  <a:schemeClr val="folHlink"/>
                </a:solidFill>
                <a:effectLst>
                  <a:outerShdw blurRad="38100" dist="38100" dir="2700000" algn="tl">
                    <a:srgbClr val="C0C0C0"/>
                  </a:outerShdw>
                </a:effectLst>
              </a:rPr>
              <a:t>次的累积分布函数为：</a:t>
            </a:r>
          </a:p>
        </p:txBody>
      </p:sp>
      <p:graphicFrame>
        <p:nvGraphicFramePr>
          <p:cNvPr id="92167" name="Object 7"/>
          <p:cNvGraphicFramePr>
            <a:graphicFrameLocks noChangeAspect="1"/>
          </p:cNvGraphicFramePr>
          <p:nvPr/>
        </p:nvGraphicFramePr>
        <p:xfrm>
          <a:off x="3032126" y="3487738"/>
          <a:ext cx="3902075" cy="855662"/>
        </p:xfrm>
        <a:graphic>
          <a:graphicData uri="http://schemas.openxmlformats.org/presentationml/2006/ole">
            <mc:AlternateContent xmlns:mc="http://schemas.openxmlformats.org/markup-compatibility/2006">
              <mc:Choice xmlns:v="urn:schemas-microsoft-com:vml" Requires="v">
                <p:oleObj name="Equation" r:id="rId4" imgW="1968480" imgH="431640" progId="Equation.DSMT4">
                  <p:embed/>
                </p:oleObj>
              </mc:Choice>
              <mc:Fallback>
                <p:oleObj name="Equation" r:id="rId4" imgW="1968480" imgH="431640" progId="Equation.DSMT4">
                  <p:embed/>
                  <p:pic>
                    <p:nvPicPr>
                      <p:cNvPr id="921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6" y="3487738"/>
                        <a:ext cx="3902075"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Text Box 8"/>
          <p:cNvSpPr txBox="1">
            <a:spLocks noChangeArrowheads="1"/>
          </p:cNvSpPr>
          <p:nvPr/>
        </p:nvSpPr>
        <p:spPr bwMode="auto">
          <a:xfrm>
            <a:off x="2743200" y="44196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folHlink"/>
                </a:solidFill>
                <a:effectLst>
                  <a:outerShdw blurRad="38100" dist="38100" dir="2700000" algn="tl">
                    <a:srgbClr val="C0C0C0"/>
                  </a:outerShdw>
                </a:effectLst>
              </a:rPr>
              <a:t>二项分布的随机变量</a:t>
            </a:r>
            <a:r>
              <a:rPr lang="en-US" altLang="zh-CN" sz="2400" b="1">
                <a:solidFill>
                  <a:schemeClr val="folHlink"/>
                </a:solidFill>
                <a:effectLst>
                  <a:outerShdw blurRad="38100" dist="38100" dir="2700000" algn="tl">
                    <a:srgbClr val="C0C0C0"/>
                  </a:outerShdw>
                </a:effectLst>
              </a:rPr>
              <a:t>X</a:t>
            </a:r>
            <a:r>
              <a:rPr lang="zh-CN" altLang="en-US" sz="2400" b="1">
                <a:solidFill>
                  <a:schemeClr val="folHlink"/>
                </a:solidFill>
                <a:effectLst>
                  <a:outerShdw blurRad="38100" dist="38100" dir="2700000" algn="tl">
                    <a:srgbClr val="C0C0C0"/>
                  </a:outerShdw>
                </a:effectLst>
              </a:rPr>
              <a:t>的均值和方差为：</a:t>
            </a:r>
          </a:p>
        </p:txBody>
      </p:sp>
      <p:graphicFrame>
        <p:nvGraphicFramePr>
          <p:cNvPr id="92169" name="Object 9"/>
          <p:cNvGraphicFramePr>
            <a:graphicFrameLocks noChangeAspect="1"/>
          </p:cNvGraphicFramePr>
          <p:nvPr/>
        </p:nvGraphicFramePr>
        <p:xfrm>
          <a:off x="3141664" y="4994276"/>
          <a:ext cx="4783137" cy="1711325"/>
        </p:xfrm>
        <a:graphic>
          <a:graphicData uri="http://schemas.openxmlformats.org/presentationml/2006/ole">
            <mc:AlternateContent xmlns:mc="http://schemas.openxmlformats.org/markup-compatibility/2006">
              <mc:Choice xmlns:v="urn:schemas-microsoft-com:vml" Requires="v">
                <p:oleObj name="Equation" r:id="rId6" imgW="2412720" imgH="863280" progId="Equation.DSMT4">
                  <p:embed/>
                </p:oleObj>
              </mc:Choice>
              <mc:Fallback>
                <p:oleObj name="Equation" r:id="rId6" imgW="2412720" imgH="863280" progId="Equation.DSMT4">
                  <p:embed/>
                  <p:pic>
                    <p:nvPicPr>
                      <p:cNvPr id="92169"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1664" y="4994276"/>
                        <a:ext cx="4783137"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8732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2135560" y="412751"/>
            <a:ext cx="754184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50000"/>
              </a:spcBef>
            </a:pPr>
            <a:r>
              <a:rPr lang="zh-CN" altLang="en-US" sz="2400" dirty="0">
                <a:latin typeface="黑体" pitchFamily="49" charset="-122"/>
                <a:ea typeface="黑体" pitchFamily="49" charset="-122"/>
              </a:rPr>
              <a:t>    二项分布是一种离散型分布，广泛应用于可靠性和质量控制领域。 常用于“有放回”地抽取，进行重复试验</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无放回地抽取不是重复试验，如果试验品数目大无放回抽取可近似看成是有放回试验</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，如检验一批产品是否合格常用二项分布来计算。</a:t>
            </a:r>
          </a:p>
        </p:txBody>
      </p:sp>
      <p:pic>
        <p:nvPicPr>
          <p:cNvPr id="1003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328" y="2852937"/>
            <a:ext cx="7315200"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8" name="Text Box 6"/>
          <p:cNvSpPr txBox="1">
            <a:spLocks noChangeArrowheads="1"/>
          </p:cNvSpPr>
          <p:nvPr/>
        </p:nvSpPr>
        <p:spPr bwMode="auto">
          <a:xfrm>
            <a:off x="2131719" y="2852936"/>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ffectLst>
                  <a:outerShdw blurRad="38100" dist="38100" dir="2700000" algn="tl">
                    <a:srgbClr val="C0C0C0"/>
                  </a:outerShdw>
                </a:effectLst>
                <a:latin typeface="Tahoma" pitchFamily="34" charset="0"/>
              </a:rPr>
              <a:t>例题</a:t>
            </a:r>
          </a:p>
        </p:txBody>
      </p:sp>
    </p:spTree>
    <p:extLst>
      <p:ext uri="{BB962C8B-B14F-4D97-AF65-F5344CB8AC3E}">
        <p14:creationId xmlns:p14="http://schemas.microsoft.com/office/powerpoint/2010/main" val="3673061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Text Box 1028"/>
          <p:cNvSpPr txBox="1">
            <a:spLocks noChangeArrowheads="1"/>
          </p:cNvSpPr>
          <p:nvPr/>
        </p:nvSpPr>
        <p:spPr bwMode="auto">
          <a:xfrm>
            <a:off x="2135560" y="299634"/>
            <a:ext cx="4191000" cy="609600"/>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2.4.2 </a:t>
            </a:r>
            <a:r>
              <a:rPr lang="zh-CN" altLang="en-US" dirty="0"/>
              <a:t>泊松分布</a:t>
            </a:r>
            <a:r>
              <a:rPr lang="en-US" altLang="zh-CN" dirty="0"/>
              <a:t>(</a:t>
            </a:r>
            <a:r>
              <a:rPr lang="zh-CN" altLang="en-US" dirty="0"/>
              <a:t>离散型</a:t>
            </a:r>
            <a:r>
              <a:rPr lang="en-US" altLang="zh-CN" dirty="0"/>
              <a:t>)</a:t>
            </a:r>
          </a:p>
        </p:txBody>
      </p:sp>
      <p:graphicFrame>
        <p:nvGraphicFramePr>
          <p:cNvPr id="103430" name="Object 1030"/>
          <p:cNvGraphicFramePr>
            <a:graphicFrameLocks noChangeAspect="1"/>
          </p:cNvGraphicFramePr>
          <p:nvPr/>
        </p:nvGraphicFramePr>
        <p:xfrm>
          <a:off x="2859460" y="1484784"/>
          <a:ext cx="6934200" cy="1220788"/>
        </p:xfrm>
        <a:graphic>
          <a:graphicData uri="http://schemas.openxmlformats.org/presentationml/2006/ole">
            <mc:AlternateContent xmlns:mc="http://schemas.openxmlformats.org/markup-compatibility/2006">
              <mc:Choice xmlns:v="urn:schemas-microsoft-com:vml" Requires="v">
                <p:oleObj name="Equation" r:id="rId2" imgW="4038480" imgH="711000" progId="Equation.DSMT4">
                  <p:embed/>
                </p:oleObj>
              </mc:Choice>
              <mc:Fallback>
                <p:oleObj name="Equation" r:id="rId2" imgW="4038480" imgH="711000" progId="Equation.DSMT4">
                  <p:embed/>
                  <p:pic>
                    <p:nvPicPr>
                      <p:cNvPr id="10343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460" y="1484784"/>
                        <a:ext cx="6934200"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2" name="Object 1032"/>
          <p:cNvGraphicFramePr>
            <a:graphicFrameLocks noChangeAspect="1"/>
          </p:cNvGraphicFramePr>
          <p:nvPr/>
        </p:nvGraphicFramePr>
        <p:xfrm>
          <a:off x="1911350" y="3503614"/>
          <a:ext cx="8369300" cy="1296987"/>
        </p:xfrm>
        <a:graphic>
          <a:graphicData uri="http://schemas.openxmlformats.org/presentationml/2006/ole">
            <mc:AlternateContent xmlns:mc="http://schemas.openxmlformats.org/markup-compatibility/2006">
              <mc:Choice xmlns:v="urn:schemas-microsoft-com:vml" Requires="v">
                <p:oleObj name="Equation" r:id="rId4" imgW="4254480" imgH="660240" progId="Equation.DSMT4">
                  <p:embed/>
                </p:oleObj>
              </mc:Choice>
              <mc:Fallback>
                <p:oleObj name="Equation" r:id="rId4" imgW="4254480" imgH="660240" progId="Equation.DSMT4">
                  <p:embed/>
                  <p:pic>
                    <p:nvPicPr>
                      <p:cNvPr id="103432" name="Object 1032"/>
                      <p:cNvPicPr>
                        <a:picLocks noChangeAspect="1" noChangeArrowheads="1"/>
                      </p:cNvPicPr>
                      <p:nvPr/>
                    </p:nvPicPr>
                    <p:blipFill>
                      <a:blip r:embed="rId5"/>
                      <a:srcRect/>
                      <a:stretch>
                        <a:fillRect/>
                      </a:stretch>
                    </p:blipFill>
                    <p:spPr bwMode="auto">
                      <a:xfrm>
                        <a:off x="1911350" y="3503614"/>
                        <a:ext cx="8369300" cy="1296987"/>
                      </a:xfrm>
                      <a:prstGeom prst="rect">
                        <a:avLst/>
                      </a:prstGeom>
                      <a:solidFill>
                        <a:schemeClr val="bg2"/>
                      </a:solidFill>
                      <a:ln>
                        <a:noFill/>
                      </a:ln>
                      <a:effectLst/>
                    </p:spPr>
                  </p:pic>
                </p:oleObj>
              </mc:Fallback>
            </mc:AlternateContent>
          </a:graphicData>
        </a:graphic>
      </p:graphicFrame>
      <p:sp>
        <p:nvSpPr>
          <p:cNvPr id="103433" name="AutoShape 1033"/>
          <p:cNvSpPr>
            <a:spLocks noChangeArrowheads="1"/>
          </p:cNvSpPr>
          <p:nvPr/>
        </p:nvSpPr>
        <p:spPr bwMode="auto">
          <a:xfrm>
            <a:off x="3429000" y="3048000"/>
            <a:ext cx="228600" cy="381000"/>
          </a:xfrm>
          <a:prstGeom prst="up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itchFamily="49" charset="-122"/>
              <a:ea typeface="黑体" pitchFamily="49" charset="-122"/>
            </a:endParaRPr>
          </a:p>
        </p:txBody>
      </p:sp>
      <p:sp>
        <p:nvSpPr>
          <p:cNvPr id="103438" name="Text Box 1038"/>
          <p:cNvSpPr txBox="1">
            <a:spLocks noChangeArrowheads="1"/>
          </p:cNvSpPr>
          <p:nvPr/>
        </p:nvSpPr>
        <p:spPr bwMode="auto">
          <a:xfrm>
            <a:off x="2743200" y="50292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folHlink"/>
                </a:solidFill>
                <a:latin typeface="黑体" pitchFamily="49" charset="-122"/>
                <a:ea typeface="黑体" pitchFamily="49" charset="-122"/>
              </a:rPr>
              <a:t>随机变量</a:t>
            </a:r>
            <a:r>
              <a:rPr lang="en-US" altLang="zh-CN" sz="2400" b="1">
                <a:solidFill>
                  <a:schemeClr val="folHlink"/>
                </a:solidFill>
                <a:latin typeface="黑体" pitchFamily="49" charset="-122"/>
                <a:ea typeface="黑体" pitchFamily="49" charset="-122"/>
              </a:rPr>
              <a:t>X</a:t>
            </a:r>
            <a:r>
              <a:rPr lang="zh-CN" altLang="en-US" sz="2400" b="1">
                <a:solidFill>
                  <a:schemeClr val="folHlink"/>
                </a:solidFill>
                <a:latin typeface="黑体" pitchFamily="49" charset="-122"/>
                <a:ea typeface="黑体" pitchFamily="49" charset="-122"/>
              </a:rPr>
              <a:t>的取值不大于</a:t>
            </a:r>
            <a:r>
              <a:rPr lang="en-US" altLang="zh-CN" sz="2400" b="1">
                <a:solidFill>
                  <a:schemeClr val="folHlink"/>
                </a:solidFill>
                <a:latin typeface="黑体" pitchFamily="49" charset="-122"/>
                <a:ea typeface="黑体" pitchFamily="49" charset="-122"/>
              </a:rPr>
              <a:t>k</a:t>
            </a:r>
            <a:r>
              <a:rPr lang="zh-CN" altLang="en-US" sz="2400" b="1">
                <a:solidFill>
                  <a:schemeClr val="folHlink"/>
                </a:solidFill>
                <a:latin typeface="黑体" pitchFamily="49" charset="-122"/>
                <a:ea typeface="黑体" pitchFamily="49" charset="-122"/>
              </a:rPr>
              <a:t>次的累积分布函数为：</a:t>
            </a:r>
          </a:p>
        </p:txBody>
      </p:sp>
      <p:graphicFrame>
        <p:nvGraphicFramePr>
          <p:cNvPr id="103439" name="Object 1039"/>
          <p:cNvGraphicFramePr>
            <a:graphicFrameLocks noChangeAspect="1"/>
          </p:cNvGraphicFramePr>
          <p:nvPr/>
        </p:nvGraphicFramePr>
        <p:xfrm>
          <a:off x="3195638" y="5597526"/>
          <a:ext cx="3575050" cy="879475"/>
        </p:xfrm>
        <a:graphic>
          <a:graphicData uri="http://schemas.openxmlformats.org/presentationml/2006/ole">
            <mc:AlternateContent xmlns:mc="http://schemas.openxmlformats.org/markup-compatibility/2006">
              <mc:Choice xmlns:v="urn:schemas-microsoft-com:vml" Requires="v">
                <p:oleObj name="Equation" r:id="rId6" imgW="1803240" imgH="444240" progId="Equation.DSMT4">
                  <p:embed/>
                </p:oleObj>
              </mc:Choice>
              <mc:Fallback>
                <p:oleObj name="Equation" r:id="rId6" imgW="1803240" imgH="444240" progId="Equation.DSMT4">
                  <p:embed/>
                  <p:pic>
                    <p:nvPicPr>
                      <p:cNvPr id="103439" name="Object 10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38" y="5597526"/>
                        <a:ext cx="357505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0205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2743200" y="12192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70C0"/>
                </a:solidFill>
                <a:latin typeface="黑体" pitchFamily="49" charset="-122"/>
                <a:ea typeface="黑体" pitchFamily="49" charset="-122"/>
              </a:rPr>
              <a:t>泊松分布随机变量</a:t>
            </a:r>
            <a:r>
              <a:rPr lang="en-US" altLang="zh-CN" sz="2400">
                <a:solidFill>
                  <a:srgbClr val="0070C0"/>
                </a:solidFill>
                <a:latin typeface="黑体" pitchFamily="49" charset="-122"/>
                <a:ea typeface="黑体" pitchFamily="49" charset="-122"/>
              </a:rPr>
              <a:t>X</a:t>
            </a:r>
            <a:r>
              <a:rPr lang="zh-CN" altLang="en-US" sz="2400">
                <a:solidFill>
                  <a:srgbClr val="0070C0"/>
                </a:solidFill>
                <a:latin typeface="黑体" pitchFamily="49" charset="-122"/>
                <a:ea typeface="黑体" pitchFamily="49" charset="-122"/>
              </a:rPr>
              <a:t>的均值和方差是：</a:t>
            </a:r>
          </a:p>
        </p:txBody>
      </p:sp>
      <p:graphicFrame>
        <p:nvGraphicFramePr>
          <p:cNvPr id="102407" name="Object 7"/>
          <p:cNvGraphicFramePr>
            <a:graphicFrameLocks noChangeAspect="1"/>
          </p:cNvGraphicFramePr>
          <p:nvPr/>
        </p:nvGraphicFramePr>
        <p:xfrm>
          <a:off x="3109913" y="1752601"/>
          <a:ext cx="4506912" cy="1711325"/>
        </p:xfrm>
        <a:graphic>
          <a:graphicData uri="http://schemas.openxmlformats.org/presentationml/2006/ole">
            <mc:AlternateContent xmlns:mc="http://schemas.openxmlformats.org/markup-compatibility/2006">
              <mc:Choice xmlns:v="urn:schemas-microsoft-com:vml" Requires="v">
                <p:oleObj name="Equation" r:id="rId2" imgW="2273040" imgH="863280" progId="Equation.DSMT4">
                  <p:embed/>
                </p:oleObj>
              </mc:Choice>
              <mc:Fallback>
                <p:oleObj name="Equation" r:id="rId2" imgW="2273040" imgH="863280" progId="Equation.DSMT4">
                  <p:embed/>
                  <p:pic>
                    <p:nvPicPr>
                      <p:cNvPr id="10240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3" y="1752601"/>
                        <a:ext cx="4506912"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8" name="Text Box 8"/>
          <p:cNvSpPr txBox="1">
            <a:spLocks noChangeArrowheads="1"/>
          </p:cNvSpPr>
          <p:nvPr/>
        </p:nvSpPr>
        <p:spPr bwMode="auto">
          <a:xfrm>
            <a:off x="2743200" y="35814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0070C0"/>
                </a:solidFill>
                <a:latin typeface="黑体" pitchFamily="49" charset="-122"/>
                <a:ea typeface="黑体" pitchFamily="49" charset="-122"/>
              </a:rPr>
              <a:t>在可靠性分析中，常用下式</a:t>
            </a:r>
          </a:p>
        </p:txBody>
      </p:sp>
      <p:graphicFrame>
        <p:nvGraphicFramePr>
          <p:cNvPr id="102409" name="Object 9"/>
          <p:cNvGraphicFramePr>
            <a:graphicFrameLocks noChangeAspect="1"/>
          </p:cNvGraphicFramePr>
          <p:nvPr/>
        </p:nvGraphicFramePr>
        <p:xfrm>
          <a:off x="2943226" y="4038601"/>
          <a:ext cx="5514975" cy="830263"/>
        </p:xfrm>
        <a:graphic>
          <a:graphicData uri="http://schemas.openxmlformats.org/presentationml/2006/ole">
            <mc:AlternateContent xmlns:mc="http://schemas.openxmlformats.org/markup-compatibility/2006">
              <mc:Choice xmlns:v="urn:schemas-microsoft-com:vml" Requires="v">
                <p:oleObj name="Equation" r:id="rId4" imgW="2781000" imgH="419040" progId="Equation.DSMT4">
                  <p:embed/>
                </p:oleObj>
              </mc:Choice>
              <mc:Fallback>
                <p:oleObj name="Equation" r:id="rId4" imgW="2781000" imgH="419040" progId="Equation.DSMT4">
                  <p:embed/>
                  <p:pic>
                    <p:nvPicPr>
                      <p:cNvPr id="10240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26" y="4038601"/>
                        <a:ext cx="5514975"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0" name="Text Box 10"/>
          <p:cNvSpPr txBox="1">
            <a:spLocks noChangeArrowheads="1"/>
          </p:cNvSpPr>
          <p:nvPr/>
        </p:nvSpPr>
        <p:spPr bwMode="auto">
          <a:xfrm>
            <a:off x="2362200" y="5045076"/>
            <a:ext cx="733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黑体" pitchFamily="49" charset="-122"/>
                <a:ea typeface="黑体" pitchFamily="49" charset="-122"/>
              </a:rPr>
              <a:t>将泊松分布引入与时间的关系，且单位时间产品失效次数为常数。</a:t>
            </a:r>
          </a:p>
        </p:txBody>
      </p:sp>
    </p:spTree>
    <p:extLst>
      <p:ext uri="{BB962C8B-B14F-4D97-AF65-F5344CB8AC3E}">
        <p14:creationId xmlns:p14="http://schemas.microsoft.com/office/powerpoint/2010/main" val="3948749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359550"/>
            <a:ext cx="8773143" cy="3175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1" name="Rectangle 5"/>
          <p:cNvSpPr>
            <a:spLocks noGrp="1" noChangeArrowheads="1"/>
          </p:cNvSpPr>
          <p:nvPr>
            <p:ph type="title"/>
          </p:nvPr>
        </p:nvSpPr>
        <p:spPr bwMode="auto">
          <a:xfrm>
            <a:off x="2743200" y="381000"/>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3600" dirty="0">
                <a:latin typeface="黑体" pitchFamily="49" charset="-122"/>
                <a:ea typeface="黑体" pitchFamily="49" charset="-122"/>
                <a:cs typeface="Times New Roman" pitchFamily="18" charset="0"/>
              </a:rPr>
              <a:t>例题</a:t>
            </a:r>
          </a:p>
        </p:txBody>
      </p:sp>
      <p:sp>
        <p:nvSpPr>
          <p:cNvPr id="116742" name="Line 6"/>
          <p:cNvSpPr>
            <a:spLocks noChangeShapeType="1"/>
          </p:cNvSpPr>
          <p:nvPr/>
        </p:nvSpPr>
        <p:spPr bwMode="auto">
          <a:xfrm>
            <a:off x="4871864" y="4077072"/>
            <a:ext cx="614536" cy="17903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itchFamily="18" charset="0"/>
              <a:cs typeface="Times New Roman" pitchFamily="18" charset="0"/>
            </a:endParaRPr>
          </a:p>
        </p:txBody>
      </p:sp>
      <p:sp>
        <p:nvSpPr>
          <p:cNvPr id="116743" name="Text Box 7"/>
          <p:cNvSpPr txBox="1">
            <a:spLocks noChangeArrowheads="1"/>
          </p:cNvSpPr>
          <p:nvPr/>
        </p:nvSpPr>
        <p:spPr bwMode="auto">
          <a:xfrm>
            <a:off x="4648200" y="5943601"/>
            <a:ext cx="3680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itchFamily="18" charset="0"/>
                <a:cs typeface="Times New Roman" pitchFamily="18" charset="0"/>
              </a:rPr>
              <a:t>0~5</a:t>
            </a:r>
            <a:r>
              <a:rPr lang="zh-CN" altLang="en-US" sz="2400" b="1">
                <a:latin typeface="Times New Roman" pitchFamily="18" charset="0"/>
                <a:cs typeface="Times New Roman" pitchFamily="18" charset="0"/>
              </a:rPr>
              <a:t>次的累积分布函数</a:t>
            </a:r>
          </a:p>
        </p:txBody>
      </p:sp>
    </p:spTree>
    <p:extLst>
      <p:ext uri="{BB962C8B-B14F-4D97-AF65-F5344CB8AC3E}">
        <p14:creationId xmlns:p14="http://schemas.microsoft.com/office/powerpoint/2010/main" val="29408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Text Box 3"/>
          <p:cNvSpPr txBox="1">
            <a:spLocks noChangeArrowheads="1"/>
          </p:cNvSpPr>
          <p:nvPr/>
        </p:nvSpPr>
        <p:spPr bwMode="auto">
          <a:xfrm>
            <a:off x="2362200" y="1174751"/>
            <a:ext cx="76962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effectLst>
                  <a:outerShdw blurRad="38100" dist="38100" dir="2700000" algn="tl">
                    <a:srgbClr val="C0C0C0"/>
                  </a:outerShdw>
                </a:effectLst>
              </a:rPr>
              <a:t>      </a:t>
            </a:r>
            <a:r>
              <a:rPr lang="zh-CN" altLang="en-US" sz="2400" b="1">
                <a:effectLst>
                  <a:outerShdw blurRad="38100" dist="38100" dir="2700000" algn="tl">
                    <a:srgbClr val="C0C0C0"/>
                  </a:outerShdw>
                </a:effectLst>
              </a:rPr>
              <a:t>一架飞机有三个着陆轮胎，如果不多于一个轮胎爆破，飞机能安全着陆。试验表明，每一千次着陆发生一个轮胎爆破。用二项分布求飞机安全着陆的概率。</a:t>
            </a:r>
          </a:p>
        </p:txBody>
      </p:sp>
      <p:sp>
        <p:nvSpPr>
          <p:cNvPr id="308228" name="Text Box 4"/>
          <p:cNvSpPr txBox="1">
            <a:spLocks noChangeArrowheads="1"/>
          </p:cNvSpPr>
          <p:nvPr/>
        </p:nvSpPr>
        <p:spPr bwMode="auto">
          <a:xfrm>
            <a:off x="1828800" y="2438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effectLst>
                  <a:outerShdw blurRad="38100" dist="38100" dir="2700000" algn="tl">
                    <a:srgbClr val="C0C0C0"/>
                  </a:outerShdw>
                </a:effectLst>
              </a:rPr>
              <a:t>解：</a:t>
            </a:r>
          </a:p>
        </p:txBody>
      </p:sp>
      <p:graphicFrame>
        <p:nvGraphicFramePr>
          <p:cNvPr id="308229" name="Object 5"/>
          <p:cNvGraphicFramePr>
            <a:graphicFrameLocks noChangeAspect="1"/>
          </p:cNvGraphicFramePr>
          <p:nvPr/>
        </p:nvGraphicFramePr>
        <p:xfrm>
          <a:off x="2514600" y="2514601"/>
          <a:ext cx="8001000" cy="1985963"/>
        </p:xfrm>
        <a:graphic>
          <a:graphicData uri="http://schemas.openxmlformats.org/presentationml/2006/ole">
            <mc:AlternateContent xmlns:mc="http://schemas.openxmlformats.org/markup-compatibility/2006">
              <mc:Choice xmlns:v="urn:schemas-microsoft-com:vml" Requires="v">
                <p:oleObj name="Equation" r:id="rId2" imgW="3682800" imgH="914400" progId="Equation.DSMT4">
                  <p:embed/>
                </p:oleObj>
              </mc:Choice>
              <mc:Fallback>
                <p:oleObj name="Equation" r:id="rId2" imgW="3682800" imgH="914400" progId="Equation.DSMT4">
                  <p:embed/>
                  <p:pic>
                    <p:nvPicPr>
                      <p:cNvPr id="3082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14601"/>
                        <a:ext cx="8001000" cy="198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30" name="Rectangle 6"/>
          <p:cNvSpPr>
            <a:spLocks noGrp="1" noChangeArrowheads="1"/>
          </p:cNvSpPr>
          <p:nvPr>
            <p:ph type="title"/>
          </p:nvPr>
        </p:nvSpPr>
        <p:spPr bwMode="auto">
          <a:xfrm>
            <a:off x="2135188" y="188913"/>
            <a:ext cx="1676400" cy="533400"/>
          </a:xfrm>
          <a:solidFill>
            <a:srgbClr val="FFFFFF"/>
          </a:solid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zh-CN" altLang="en-US" sz="3200" b="1" dirty="0">
                <a:effectLst>
                  <a:outerShdw blurRad="38100" dist="38100" dir="2700000" algn="tl">
                    <a:srgbClr val="C0C0C0"/>
                  </a:outerShdw>
                </a:effectLst>
                <a:latin typeface="Times New Roman" pitchFamily="18" charset="0"/>
                <a:ea typeface="楷体_GB2312" pitchFamily="49" charset="-122"/>
                <a:cs typeface="Times New Roman" pitchFamily="18" charset="0"/>
              </a:rPr>
              <a:t>例题</a:t>
            </a:r>
          </a:p>
        </p:txBody>
      </p:sp>
    </p:spTree>
    <p:extLst>
      <p:ext uri="{BB962C8B-B14F-4D97-AF65-F5344CB8AC3E}">
        <p14:creationId xmlns:p14="http://schemas.microsoft.com/office/powerpoint/2010/main" val="135379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Text Box 3"/>
          <p:cNvSpPr txBox="1">
            <a:spLocks noChangeArrowheads="1"/>
          </p:cNvSpPr>
          <p:nvPr/>
        </p:nvSpPr>
        <p:spPr bwMode="auto">
          <a:xfrm>
            <a:off x="1981200" y="1235076"/>
            <a:ext cx="82296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黑体" pitchFamily="49" charset="-122"/>
                <a:cs typeface="Times New Roman" pitchFamily="18" charset="0"/>
              </a:rPr>
              <a:t>       </a:t>
            </a:r>
            <a:r>
              <a:rPr lang="zh-CN" altLang="en-US" sz="2400">
                <a:latin typeface="Times New Roman" pitchFamily="18" charset="0"/>
                <a:ea typeface="黑体" pitchFamily="49" charset="-122"/>
                <a:cs typeface="Times New Roman" pitchFamily="18" charset="0"/>
              </a:rPr>
              <a:t>某一大型网络系统的平均故障是每三个月一次，设系统故障服从泊松分布，求一年发生</a:t>
            </a:r>
            <a:r>
              <a:rPr lang="en-US" altLang="zh-CN" sz="2400">
                <a:latin typeface="Times New Roman" pitchFamily="18" charset="0"/>
                <a:ea typeface="黑体" pitchFamily="49" charset="-122"/>
                <a:cs typeface="Times New Roman" pitchFamily="18" charset="0"/>
              </a:rPr>
              <a:t>5</a:t>
            </a:r>
            <a:r>
              <a:rPr lang="zh-CN" altLang="en-US" sz="2400">
                <a:latin typeface="Times New Roman" pitchFamily="18" charset="0"/>
                <a:ea typeface="黑体" pitchFamily="49" charset="-122"/>
                <a:cs typeface="Times New Roman" pitchFamily="18" charset="0"/>
              </a:rPr>
              <a:t>次以上故障的概率。</a:t>
            </a:r>
          </a:p>
        </p:txBody>
      </p:sp>
      <p:sp>
        <p:nvSpPr>
          <p:cNvPr id="309252" name="Text Box 4"/>
          <p:cNvSpPr txBox="1">
            <a:spLocks noChangeArrowheads="1"/>
          </p:cNvSpPr>
          <p:nvPr/>
        </p:nvSpPr>
        <p:spPr bwMode="auto">
          <a:xfrm>
            <a:off x="2133600" y="2209800"/>
            <a:ext cx="7848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解：</a:t>
            </a:r>
            <a:r>
              <a:rPr lang="en-US" altLang="zh-CN" sz="2400" dirty="0">
                <a:latin typeface="Times New Roman" pitchFamily="18" charset="0"/>
                <a:ea typeface="黑体" pitchFamily="49" charset="-122"/>
                <a:cs typeface="Times New Roman" pitchFamily="18" charset="0"/>
              </a:rPr>
              <a:t>λ=4 /</a:t>
            </a:r>
            <a:r>
              <a:rPr lang="zh-CN" altLang="en-US" sz="2400" dirty="0">
                <a:latin typeface="Times New Roman" pitchFamily="18" charset="0"/>
                <a:ea typeface="黑体" pitchFamily="49" charset="-122"/>
                <a:cs typeface="Times New Roman" pitchFamily="18" charset="0"/>
              </a:rPr>
              <a:t>年，有：</a:t>
            </a:r>
          </a:p>
          <a:p>
            <a:pPr>
              <a:spcBef>
                <a:spcPct val="50000"/>
              </a:spcBef>
            </a:pPr>
            <a:r>
              <a:rPr lang="zh-CN" altLang="en-US" sz="2400" dirty="0">
                <a:latin typeface="Times New Roman" pitchFamily="18" charset="0"/>
                <a:ea typeface="黑体" pitchFamily="49" charset="-122"/>
                <a:cs typeface="Times New Roman" pitchFamily="18" charset="0"/>
              </a:rPr>
              <a:t>一年发生</a:t>
            </a:r>
            <a:r>
              <a:rPr lang="en-US" altLang="zh-CN" sz="2400" dirty="0">
                <a:latin typeface="Times New Roman" pitchFamily="18" charset="0"/>
                <a:ea typeface="黑体" pitchFamily="49" charset="-122"/>
                <a:cs typeface="Times New Roman" pitchFamily="18" charset="0"/>
              </a:rPr>
              <a:t>5</a:t>
            </a:r>
            <a:r>
              <a:rPr lang="zh-CN" altLang="en-US" sz="2400" dirty="0">
                <a:latin typeface="Times New Roman" pitchFamily="18" charset="0"/>
                <a:ea typeface="黑体" pitchFamily="49" charset="-122"/>
                <a:cs typeface="Times New Roman" pitchFamily="18" charset="0"/>
              </a:rPr>
              <a:t>次故障的概率是：</a:t>
            </a:r>
          </a:p>
          <a:p>
            <a:pPr>
              <a:spcBef>
                <a:spcPct val="50000"/>
              </a:spcBef>
            </a:pPr>
            <a:r>
              <a:rPr lang="en-US" altLang="zh-CN" sz="2400" dirty="0">
                <a:latin typeface="Times New Roman" pitchFamily="18" charset="0"/>
                <a:ea typeface="黑体" pitchFamily="49" charset="-122"/>
                <a:cs typeface="Times New Roman" pitchFamily="18" charset="0"/>
              </a:rPr>
              <a:t>1-F(5)=1-P(X≤5)</a:t>
            </a:r>
          </a:p>
          <a:p>
            <a:pPr>
              <a:spcBef>
                <a:spcPct val="50000"/>
              </a:spcBef>
            </a:pPr>
            <a:r>
              <a:rPr lang="en-US" altLang="zh-CN" sz="2400" dirty="0">
                <a:latin typeface="Times New Roman" pitchFamily="18" charset="0"/>
                <a:ea typeface="黑体" pitchFamily="49" charset="-122"/>
                <a:cs typeface="Times New Roman" pitchFamily="18" charset="0"/>
              </a:rPr>
              <a:t>        =1-P(X=0)-P(X=1)-P(X=2)-P(X=3)-P(X=4)-P(X=5)</a:t>
            </a:r>
          </a:p>
          <a:p>
            <a:pPr>
              <a:spcBef>
                <a:spcPct val="50000"/>
              </a:spcBef>
            </a:pPr>
            <a:r>
              <a:rPr lang="en-US" altLang="zh-CN" sz="2400" dirty="0">
                <a:latin typeface="Times New Roman" pitchFamily="18" charset="0"/>
                <a:ea typeface="黑体" pitchFamily="49" charset="-122"/>
                <a:cs typeface="Times New Roman" pitchFamily="18" charset="0"/>
              </a:rPr>
              <a:t>        =1-e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-4e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-4</a:t>
            </a:r>
            <a:r>
              <a:rPr lang="en-US" altLang="zh-CN" sz="2400" baseline="30000" dirty="0">
                <a:latin typeface="Times New Roman" pitchFamily="18" charset="0"/>
                <a:ea typeface="黑体" pitchFamily="49" charset="-122"/>
                <a:cs typeface="Times New Roman" pitchFamily="18" charset="0"/>
              </a:rPr>
              <a:t>2</a:t>
            </a:r>
            <a:r>
              <a:rPr lang="en-US" altLang="zh-CN" sz="2400" dirty="0">
                <a:latin typeface="Times New Roman" pitchFamily="18" charset="0"/>
                <a:ea typeface="黑体" pitchFamily="49" charset="-122"/>
                <a:cs typeface="Times New Roman" pitchFamily="18" charset="0"/>
              </a:rPr>
              <a:t>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/2-4</a:t>
            </a:r>
            <a:r>
              <a:rPr lang="en-US" altLang="zh-CN" sz="2400" baseline="30000" dirty="0">
                <a:latin typeface="Times New Roman" pitchFamily="18" charset="0"/>
                <a:ea typeface="黑体" pitchFamily="49" charset="-122"/>
                <a:cs typeface="Times New Roman" pitchFamily="18" charset="0"/>
              </a:rPr>
              <a:t>3</a:t>
            </a:r>
            <a:r>
              <a:rPr lang="en-US" altLang="zh-CN" sz="2400" dirty="0">
                <a:latin typeface="Times New Roman" pitchFamily="18" charset="0"/>
                <a:ea typeface="黑体" pitchFamily="49" charset="-122"/>
                <a:cs typeface="Times New Roman" pitchFamily="18" charset="0"/>
              </a:rPr>
              <a:t>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/3!- 4</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/4!-4</a:t>
            </a:r>
            <a:r>
              <a:rPr lang="en-US" altLang="zh-CN" sz="2400" baseline="30000" dirty="0">
                <a:latin typeface="Times New Roman" pitchFamily="18" charset="0"/>
                <a:ea typeface="黑体" pitchFamily="49" charset="-122"/>
                <a:cs typeface="Times New Roman" pitchFamily="18" charset="0"/>
              </a:rPr>
              <a:t>5</a:t>
            </a:r>
            <a:r>
              <a:rPr lang="en-US" altLang="zh-CN" sz="2400" dirty="0">
                <a:latin typeface="Times New Roman" pitchFamily="18" charset="0"/>
                <a:ea typeface="黑体" pitchFamily="49" charset="-122"/>
                <a:cs typeface="Times New Roman" pitchFamily="18" charset="0"/>
              </a:rPr>
              <a:t>e</a:t>
            </a:r>
            <a:r>
              <a:rPr lang="en-US" altLang="zh-CN" sz="2400" baseline="30000" dirty="0">
                <a:latin typeface="Times New Roman" pitchFamily="18" charset="0"/>
                <a:ea typeface="黑体" pitchFamily="49" charset="-122"/>
                <a:cs typeface="Times New Roman" pitchFamily="18" charset="0"/>
              </a:rPr>
              <a:t>-4</a:t>
            </a:r>
            <a:r>
              <a:rPr lang="en-US" altLang="zh-CN" sz="2400" dirty="0">
                <a:latin typeface="Times New Roman" pitchFamily="18" charset="0"/>
                <a:ea typeface="黑体" pitchFamily="49" charset="-122"/>
                <a:cs typeface="Times New Roman" pitchFamily="18" charset="0"/>
              </a:rPr>
              <a:t>/5!</a:t>
            </a:r>
          </a:p>
          <a:p>
            <a:pPr>
              <a:spcBef>
                <a:spcPct val="50000"/>
              </a:spcBef>
            </a:pPr>
            <a:r>
              <a:rPr lang="en-US" altLang="zh-CN" sz="2400" dirty="0">
                <a:latin typeface="Times New Roman" pitchFamily="18" charset="0"/>
                <a:ea typeface="黑体" pitchFamily="49" charset="-122"/>
                <a:cs typeface="Times New Roman" pitchFamily="18" charset="0"/>
              </a:rPr>
              <a:t>         =1-0.01832-0.07326-0.14653-0.19537-……</a:t>
            </a:r>
          </a:p>
          <a:p>
            <a:pPr>
              <a:spcBef>
                <a:spcPct val="50000"/>
              </a:spcBef>
            </a:pPr>
            <a:r>
              <a:rPr lang="en-US" altLang="zh-CN" sz="2400" dirty="0">
                <a:latin typeface="Times New Roman" pitchFamily="18" charset="0"/>
                <a:ea typeface="黑体" pitchFamily="49" charset="-122"/>
                <a:cs typeface="Times New Roman" pitchFamily="18" charset="0"/>
              </a:rPr>
              <a:t>         =1-0.78514=0.21486</a:t>
            </a:r>
          </a:p>
        </p:txBody>
      </p:sp>
      <p:graphicFrame>
        <p:nvGraphicFramePr>
          <p:cNvPr id="309253" name="Object 5"/>
          <p:cNvGraphicFramePr>
            <a:graphicFrameLocks noChangeAspect="1"/>
          </p:cNvGraphicFramePr>
          <p:nvPr/>
        </p:nvGraphicFramePr>
        <p:xfrm>
          <a:off x="6456040" y="2180214"/>
          <a:ext cx="2057400" cy="763587"/>
        </p:xfrm>
        <a:graphic>
          <a:graphicData uri="http://schemas.openxmlformats.org/presentationml/2006/ole">
            <mc:AlternateContent xmlns:mc="http://schemas.openxmlformats.org/markup-compatibility/2006">
              <mc:Choice xmlns:v="urn:schemas-microsoft-com:vml" Requires="v">
                <p:oleObj name="Equation" r:id="rId2" imgW="1130040" imgH="419040" progId="Equation.DSMT4">
                  <p:embed/>
                </p:oleObj>
              </mc:Choice>
              <mc:Fallback>
                <p:oleObj name="Equation" r:id="rId2" imgW="1130040" imgH="419040" progId="Equation.DSMT4">
                  <p:embed/>
                  <p:pic>
                    <p:nvPicPr>
                      <p:cNvPr id="3092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040" y="2180214"/>
                        <a:ext cx="20574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54" name="Rectangle 6"/>
          <p:cNvSpPr>
            <a:spLocks noGrp="1" noChangeArrowheads="1"/>
          </p:cNvSpPr>
          <p:nvPr>
            <p:ph type="title"/>
          </p:nvPr>
        </p:nvSpPr>
        <p:spPr bwMode="auto">
          <a:xfrm>
            <a:off x="2135188" y="188913"/>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zh-CN" altLang="en-US" sz="2800" dirty="0">
                <a:latin typeface="Times New Roman" pitchFamily="18" charset="0"/>
                <a:ea typeface="黑体" pitchFamily="49" charset="-122"/>
                <a:cs typeface="Times New Roman" pitchFamily="18" charset="0"/>
              </a:rPr>
              <a:t>例题</a:t>
            </a:r>
          </a:p>
        </p:txBody>
      </p:sp>
    </p:spTree>
    <p:extLst>
      <p:ext uri="{BB962C8B-B14F-4D97-AF65-F5344CB8AC3E}">
        <p14:creationId xmlns:p14="http://schemas.microsoft.com/office/powerpoint/2010/main" val="2773911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Text Box 6"/>
          <p:cNvSpPr txBox="1">
            <a:spLocks noChangeArrowheads="1"/>
          </p:cNvSpPr>
          <p:nvPr/>
        </p:nvSpPr>
        <p:spPr bwMode="auto">
          <a:xfrm>
            <a:off x="2063750" y="260350"/>
            <a:ext cx="4648200" cy="609600"/>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2.4.3 </a:t>
            </a:r>
            <a:r>
              <a:rPr lang="zh-CN" altLang="en-US" dirty="0"/>
              <a:t>指数分布</a:t>
            </a:r>
            <a:r>
              <a:rPr lang="en-US" altLang="zh-CN" dirty="0"/>
              <a:t>(</a:t>
            </a:r>
            <a:r>
              <a:rPr lang="zh-CN" altLang="en-US" dirty="0"/>
              <a:t>连续型</a:t>
            </a:r>
            <a:r>
              <a:rPr lang="en-US" altLang="zh-CN" dirty="0"/>
              <a:t>)</a:t>
            </a:r>
          </a:p>
        </p:txBody>
      </p:sp>
      <p:pic>
        <p:nvPicPr>
          <p:cNvPr id="1044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68414"/>
            <a:ext cx="80010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4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19601"/>
            <a:ext cx="7543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286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2895601" y="549275"/>
            <a:ext cx="2170113" cy="457200"/>
          </a:xfrm>
        </p:spPr>
        <p:txBody>
          <a:bodyPr/>
          <a:lstStyle/>
          <a:p>
            <a:pPr>
              <a:buFont typeface="Wingdings" pitchFamily="2" charset="2"/>
              <a:buNone/>
            </a:pPr>
            <a:r>
              <a:rPr lang="en-US" altLang="zh-CN" sz="2400" b="1">
                <a:effectLst>
                  <a:outerShdw blurRad="38100" dist="38100" dir="2700000" algn="tl">
                    <a:srgbClr val="C0C0C0"/>
                  </a:outerShdw>
                </a:effectLst>
                <a:latin typeface="Times New Roman" pitchFamily="18" charset="0"/>
                <a:ea typeface="楷体_GB2312" pitchFamily="49" charset="-122"/>
              </a:rPr>
              <a:t>(7)</a:t>
            </a:r>
            <a:r>
              <a:rPr lang="zh-CN" altLang="en-US" sz="2400" b="1">
                <a:effectLst>
                  <a:outerShdw blurRad="38100" dist="38100" dir="2700000" algn="tl">
                    <a:srgbClr val="C0C0C0"/>
                  </a:outerShdw>
                </a:effectLst>
                <a:latin typeface="Times New Roman" pitchFamily="18" charset="0"/>
                <a:ea typeface="楷体_GB2312" pitchFamily="49" charset="-122"/>
              </a:rPr>
              <a:t>特征寿命</a:t>
            </a:r>
          </a:p>
        </p:txBody>
      </p:sp>
      <p:graphicFrame>
        <p:nvGraphicFramePr>
          <p:cNvPr id="93188" name="Object 4"/>
          <p:cNvGraphicFramePr>
            <a:graphicFrameLocks noChangeAspect="1"/>
          </p:cNvGraphicFramePr>
          <p:nvPr/>
        </p:nvGraphicFramePr>
        <p:xfrm>
          <a:off x="2789238" y="1052736"/>
          <a:ext cx="5167312" cy="484188"/>
        </p:xfrm>
        <a:graphic>
          <a:graphicData uri="http://schemas.openxmlformats.org/presentationml/2006/ole">
            <mc:AlternateContent xmlns:mc="http://schemas.openxmlformats.org/markup-compatibility/2006">
              <mc:Choice xmlns:v="urn:schemas-microsoft-com:vml" Requires="v">
                <p:oleObj name="Equation" r:id="rId2" imgW="2438280" imgH="228600" progId="Equation.DSMT4">
                  <p:embed/>
                </p:oleObj>
              </mc:Choice>
              <mc:Fallback>
                <p:oleObj name="Equation" r:id="rId2" imgW="2438280" imgH="228600" progId="Equation.DSMT4">
                  <p:embed/>
                  <p:pic>
                    <p:nvPicPr>
                      <p:cNvPr id="93188" name="Object 4"/>
                      <p:cNvPicPr>
                        <a:picLocks noChangeAspect="1" noChangeArrowheads="1"/>
                      </p:cNvPicPr>
                      <p:nvPr/>
                    </p:nvPicPr>
                    <p:blipFill>
                      <a:blip r:embed="rId3"/>
                      <a:srcRect/>
                      <a:stretch>
                        <a:fillRect/>
                      </a:stretch>
                    </p:blipFill>
                    <p:spPr bwMode="auto">
                      <a:xfrm>
                        <a:off x="2789238" y="1052736"/>
                        <a:ext cx="5167312"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9" name="Rectangle 5"/>
          <p:cNvSpPr>
            <a:spLocks noChangeArrowheads="1"/>
          </p:cNvSpPr>
          <p:nvPr/>
        </p:nvSpPr>
        <p:spPr bwMode="auto">
          <a:xfrm>
            <a:off x="2895600" y="1600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pPr>
            <a:r>
              <a:rPr lang="zh-CN" altLang="en-US" sz="2400" b="1">
                <a:solidFill>
                  <a:schemeClr val="folHlink"/>
                </a:solidFill>
                <a:effectLst>
                  <a:outerShdw blurRad="38100" dist="38100" dir="2700000" algn="tl">
                    <a:srgbClr val="C0C0C0"/>
                  </a:outerShdw>
                </a:effectLst>
              </a:rPr>
              <a:t>指数分布平均寿命与特征寿命相同</a:t>
            </a:r>
          </a:p>
        </p:txBody>
      </p:sp>
      <p:sp>
        <p:nvSpPr>
          <p:cNvPr id="93191" name="Rectangle 7"/>
          <p:cNvSpPr>
            <a:spLocks noChangeArrowheads="1"/>
          </p:cNvSpPr>
          <p:nvPr/>
        </p:nvSpPr>
        <p:spPr bwMode="auto">
          <a:xfrm>
            <a:off x="2209800" y="2057400"/>
            <a:ext cx="4462264" cy="457200"/>
          </a:xfrm>
          <a:prstGeom prst="rect">
            <a:avLst/>
          </a:prstGeo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pPr>
              <a:spcBef>
                <a:spcPct val="0"/>
              </a:spcBef>
            </a:pPr>
            <a:r>
              <a:rPr lang="zh-CN" altLang="en-US" sz="2400" b="1" dirty="0">
                <a:solidFill>
                  <a:schemeClr val="bg1"/>
                </a:solidFill>
                <a:latin typeface="华文细黑" panose="02010600040101010101" pitchFamily="2" charset="-122"/>
                <a:ea typeface="华文细黑" panose="02010600040101010101" pitchFamily="2" charset="-122"/>
                <a:cs typeface="+mj-cs"/>
              </a:rPr>
              <a:t>双参数指数分布</a:t>
            </a:r>
          </a:p>
        </p:txBody>
      </p:sp>
      <p:sp>
        <p:nvSpPr>
          <p:cNvPr id="93192" name="Text Box 8"/>
          <p:cNvSpPr txBox="1">
            <a:spLocks noChangeArrowheads="1"/>
          </p:cNvSpPr>
          <p:nvPr/>
        </p:nvSpPr>
        <p:spPr bwMode="auto">
          <a:xfrm>
            <a:off x="2514600" y="61722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ffectLst>
                  <a:outerShdw blurRad="38100" dist="38100" dir="2700000" algn="tl">
                    <a:srgbClr val="C0C0C0"/>
                  </a:outerShdw>
                </a:effectLst>
              </a:rPr>
              <a:t>特征寿命              </a:t>
            </a:r>
            <a:r>
              <a:rPr lang="en-US" altLang="zh-CN" sz="2400" b="1" dirty="0">
                <a:effectLst>
                  <a:outerShdw blurRad="38100" dist="38100" dir="2700000" algn="tl">
                    <a:srgbClr val="C0C0C0"/>
                  </a:outerShdw>
                </a:effectLst>
              </a:rPr>
              <a:t>t(e</a:t>
            </a:r>
            <a:r>
              <a:rPr lang="en-US" altLang="zh-CN" sz="2400" b="1" baseline="30000" dirty="0">
                <a:effectLst>
                  <a:outerShdw blurRad="38100" dist="38100" dir="2700000" algn="tl">
                    <a:srgbClr val="C0C0C0"/>
                  </a:outerShdw>
                </a:effectLst>
              </a:rPr>
              <a:t>-1</a:t>
            </a:r>
            <a:r>
              <a:rPr lang="en-US" altLang="zh-CN" sz="2400" b="1" dirty="0">
                <a:effectLst>
                  <a:outerShdw blurRad="38100" dist="38100" dir="2700000" algn="tl">
                    <a:srgbClr val="C0C0C0"/>
                  </a:outerShdw>
                </a:effectLst>
              </a:rPr>
              <a:t>)=γ +1/λ (</a:t>
            </a:r>
            <a:r>
              <a:rPr lang="zh-CN" altLang="en-US" sz="2400" b="1" dirty="0">
                <a:effectLst>
                  <a:outerShdw blurRad="38100" dist="38100" dir="2700000" algn="tl">
                    <a:srgbClr val="C0C0C0"/>
                  </a:outerShdw>
                </a:effectLst>
              </a:rPr>
              <a:t>与平均寿命相同</a:t>
            </a:r>
            <a:r>
              <a:rPr lang="en-US" altLang="zh-CN" sz="2400" b="1" dirty="0">
                <a:effectLst>
                  <a:outerShdw blurRad="38100" dist="38100" dir="2700000" algn="tl">
                    <a:srgbClr val="C0C0C0"/>
                  </a:outerShdw>
                </a:effectLst>
              </a:rPr>
              <a:t>)</a:t>
            </a:r>
          </a:p>
        </p:txBody>
      </p:sp>
      <p:pic>
        <p:nvPicPr>
          <p:cNvPr id="14440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2" y="2494184"/>
            <a:ext cx="7848872" cy="366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46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l="28175" t="82111" r="27487" b="2293"/>
          <a:stretch>
            <a:fillRect/>
          </a:stretch>
        </p:blipFill>
        <p:spPr bwMode="auto">
          <a:xfrm>
            <a:off x="3538565" y="1844824"/>
            <a:ext cx="5548109" cy="2981576"/>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l="21147" r="20541" b="93526"/>
          <a:stretch>
            <a:fillRect/>
          </a:stretch>
        </p:blipFill>
        <p:spPr bwMode="auto">
          <a:xfrm>
            <a:off x="3233377" y="4826400"/>
            <a:ext cx="6158482" cy="1428146"/>
          </a:xfrm>
          <a:prstGeom prst="rect">
            <a:avLst/>
          </a:prstGeom>
          <a:noFill/>
          <a:extLst>
            <a:ext uri="{909E8E84-426E-40DD-AFC4-6F175D3DCCD1}">
              <a14:hiddenFill xmlns:a14="http://schemas.microsoft.com/office/drawing/2010/main">
                <a:solidFill>
                  <a:srgbClr val="FFFFFF"/>
                </a:solidFill>
              </a14:hiddenFill>
            </a:ext>
          </a:extLst>
        </p:spPr>
      </p:pic>
      <p:sp>
        <p:nvSpPr>
          <p:cNvPr id="8200" name="Rectangle 8"/>
          <p:cNvSpPr>
            <a:spLocks noChangeArrowheads="1"/>
          </p:cNvSpPr>
          <p:nvPr/>
        </p:nvSpPr>
        <p:spPr bwMode="auto">
          <a:xfrm>
            <a:off x="1703512" y="332656"/>
            <a:ext cx="8534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2800" b="1" dirty="0">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800" b="1" dirty="0">
                <a:effectLst>
                  <a:outerShdw blurRad="38100" dist="38100" dir="2700000" algn="tl">
                    <a:srgbClr val="C0C0C0"/>
                  </a:outerShdw>
                </a:effectLst>
                <a:latin typeface="Times New Roman" pitchFamily="18" charset="0"/>
                <a:ea typeface="仿宋_GB2312" pitchFamily="49" charset="-122"/>
                <a:cs typeface="Times New Roman" pitchFamily="18" charset="0"/>
              </a:rPr>
              <a:t>例：</a:t>
            </a:r>
            <a:r>
              <a:rPr lang="zh-CN" altLang="en-US" sz="2800" b="1" dirty="0">
                <a:solidFill>
                  <a:srgbClr val="FF0000"/>
                </a:solidFill>
                <a:latin typeface="Times New Roman" pitchFamily="18" charset="0"/>
                <a:ea typeface="仿宋_GB2312" pitchFamily="49" charset="-122"/>
                <a:cs typeface="Times New Roman" pitchFamily="18" charset="0"/>
              </a:rPr>
              <a:t>硬件可靠性计算：</a:t>
            </a:r>
            <a:endParaRPr lang="en-US" altLang="zh-CN" sz="2800" b="1" dirty="0">
              <a:solidFill>
                <a:srgbClr val="FF0000"/>
              </a:solidFill>
              <a:latin typeface="Times New Roman" pitchFamily="18" charset="0"/>
              <a:ea typeface="仿宋_GB2312" pitchFamily="49" charset="-122"/>
              <a:cs typeface="Times New Roman" pitchFamily="18" charset="0"/>
            </a:endParaRPr>
          </a:p>
          <a:p>
            <a:pPr marL="342900" indent="-342900">
              <a:spcBef>
                <a:spcPct val="20000"/>
              </a:spcBef>
            </a:pPr>
            <a:r>
              <a:rPr lang="en-US" altLang="zh-CN" sz="2800" b="1" dirty="0">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800" b="1" dirty="0">
                <a:latin typeface="Times New Roman" pitchFamily="18" charset="0"/>
                <a:ea typeface="仿宋_GB2312" pitchFamily="49" charset="-122"/>
                <a:cs typeface="Times New Roman" pitchFamily="18" charset="0"/>
              </a:rPr>
              <a:t>假如在</a:t>
            </a:r>
            <a:r>
              <a:rPr lang="en-US" altLang="zh-CN" sz="2800" b="1" i="1" dirty="0">
                <a:latin typeface="Times New Roman" pitchFamily="18" charset="0"/>
                <a:ea typeface="仿宋_GB2312" pitchFamily="49" charset="-122"/>
                <a:cs typeface="Times New Roman" pitchFamily="18" charset="0"/>
              </a:rPr>
              <a:t>t</a:t>
            </a:r>
            <a:r>
              <a:rPr lang="en-US" altLang="zh-CN" sz="2800" b="1" dirty="0">
                <a:latin typeface="Times New Roman" pitchFamily="18" charset="0"/>
                <a:ea typeface="仿宋_GB2312" pitchFamily="49" charset="-122"/>
                <a:cs typeface="Times New Roman" pitchFamily="18" charset="0"/>
              </a:rPr>
              <a:t>=0</a:t>
            </a:r>
            <a:r>
              <a:rPr lang="zh-CN" altLang="en-US" sz="2800" b="1" dirty="0">
                <a:latin typeface="Times New Roman" pitchFamily="18" charset="0"/>
                <a:ea typeface="仿宋_GB2312" pitchFamily="49" charset="-122"/>
                <a:cs typeface="Times New Roman" pitchFamily="18" charset="0"/>
              </a:rPr>
              <a:t>时有</a:t>
            </a:r>
            <a:r>
              <a:rPr lang="en-US" altLang="zh-CN" sz="2800" b="1" i="1" dirty="0">
                <a:latin typeface="Times New Roman" pitchFamily="18" charset="0"/>
                <a:ea typeface="仿宋_GB2312" pitchFamily="49" charset="-122"/>
                <a:cs typeface="Times New Roman" pitchFamily="18" charset="0"/>
              </a:rPr>
              <a:t>N</a:t>
            </a:r>
            <a:r>
              <a:rPr lang="zh-CN" altLang="en-US" sz="2800" b="1" dirty="0">
                <a:latin typeface="Times New Roman" pitchFamily="18" charset="0"/>
                <a:ea typeface="仿宋_GB2312" pitchFamily="49" charset="-122"/>
                <a:cs typeface="Times New Roman" pitchFamily="18" charset="0"/>
              </a:rPr>
              <a:t>件产品开始工作，而到</a:t>
            </a:r>
            <a:r>
              <a:rPr lang="en-US" altLang="zh-CN" sz="2800" b="1" i="1" dirty="0">
                <a:latin typeface="Times New Roman" pitchFamily="18" charset="0"/>
                <a:ea typeface="仿宋_GB2312" pitchFamily="49" charset="-122"/>
                <a:cs typeface="Times New Roman" pitchFamily="18" charset="0"/>
              </a:rPr>
              <a:t>t</a:t>
            </a:r>
            <a:r>
              <a:rPr lang="zh-CN" altLang="en-US" sz="2800" b="1" dirty="0">
                <a:latin typeface="Times New Roman" pitchFamily="18" charset="0"/>
                <a:ea typeface="仿宋_GB2312" pitchFamily="49" charset="-122"/>
                <a:cs typeface="Times New Roman" pitchFamily="18" charset="0"/>
              </a:rPr>
              <a:t>时刻有，</a:t>
            </a:r>
            <a:r>
              <a:rPr lang="en-US" altLang="zh-CN" sz="2800" b="1" i="1" dirty="0">
                <a:latin typeface="Times New Roman" pitchFamily="18" charset="0"/>
                <a:ea typeface="仿宋_GB2312" pitchFamily="49" charset="-122"/>
                <a:cs typeface="Times New Roman" pitchFamily="18" charset="0"/>
              </a:rPr>
              <a:t>n</a:t>
            </a:r>
            <a:r>
              <a:rPr lang="en-US" altLang="zh-CN" sz="2800" b="1" dirty="0">
                <a:latin typeface="Times New Roman" pitchFamily="18" charset="0"/>
                <a:ea typeface="仿宋_GB2312" pitchFamily="49" charset="-122"/>
                <a:cs typeface="Times New Roman" pitchFamily="18" charset="0"/>
              </a:rPr>
              <a:t>(</a:t>
            </a:r>
            <a:r>
              <a:rPr lang="en-US" altLang="zh-CN" sz="2800" b="1" i="1" dirty="0">
                <a:latin typeface="Times New Roman" pitchFamily="18" charset="0"/>
                <a:ea typeface="仿宋_GB2312" pitchFamily="49" charset="-122"/>
                <a:cs typeface="Times New Roman" pitchFamily="18" charset="0"/>
              </a:rPr>
              <a:t>t</a:t>
            </a:r>
            <a:r>
              <a:rPr lang="en-US" altLang="zh-CN" sz="2800" b="1" dirty="0">
                <a:latin typeface="Times New Roman" pitchFamily="18" charset="0"/>
                <a:ea typeface="仿宋_GB2312" pitchFamily="49" charset="-122"/>
                <a:cs typeface="Times New Roman" pitchFamily="18" charset="0"/>
              </a:rPr>
              <a:t>)</a:t>
            </a:r>
            <a:r>
              <a:rPr lang="zh-CN" altLang="en-US" sz="2800" b="1" dirty="0">
                <a:latin typeface="Times New Roman" pitchFamily="18" charset="0"/>
                <a:ea typeface="仿宋_GB2312" pitchFamily="49" charset="-122"/>
                <a:cs typeface="Times New Roman" pitchFamily="18" charset="0"/>
              </a:rPr>
              <a:t>个产品失效，仍有</a:t>
            </a:r>
            <a:r>
              <a:rPr lang="en-US" altLang="zh-CN" sz="2800" b="1" i="1" dirty="0">
                <a:latin typeface="Times New Roman" pitchFamily="18" charset="0"/>
                <a:ea typeface="仿宋_GB2312" pitchFamily="49" charset="-122"/>
                <a:cs typeface="Times New Roman" pitchFamily="18" charset="0"/>
              </a:rPr>
              <a:t>N</a:t>
            </a:r>
            <a:r>
              <a:rPr lang="en-US" altLang="zh-CN" sz="2800" b="1" dirty="0">
                <a:latin typeface="Times New Roman" pitchFamily="18" charset="0"/>
                <a:ea typeface="仿宋_GB2312" pitchFamily="49" charset="-122"/>
                <a:cs typeface="Times New Roman" pitchFamily="18" charset="0"/>
              </a:rPr>
              <a:t>-</a:t>
            </a:r>
            <a:r>
              <a:rPr lang="en-US" altLang="zh-CN" sz="2800" b="1" i="1" dirty="0">
                <a:latin typeface="Times New Roman" pitchFamily="18" charset="0"/>
                <a:ea typeface="仿宋_GB2312" pitchFamily="49" charset="-122"/>
                <a:cs typeface="Times New Roman" pitchFamily="18" charset="0"/>
              </a:rPr>
              <a:t>n</a:t>
            </a:r>
            <a:r>
              <a:rPr lang="en-US" altLang="zh-CN" sz="2800" b="1" dirty="0">
                <a:latin typeface="Times New Roman" pitchFamily="18" charset="0"/>
                <a:ea typeface="仿宋_GB2312" pitchFamily="49" charset="-122"/>
                <a:cs typeface="Times New Roman" pitchFamily="18" charset="0"/>
              </a:rPr>
              <a:t>(</a:t>
            </a:r>
            <a:r>
              <a:rPr lang="en-US" altLang="zh-CN" sz="2800" b="1" i="1" dirty="0">
                <a:latin typeface="Times New Roman" pitchFamily="18" charset="0"/>
                <a:ea typeface="仿宋_GB2312" pitchFamily="49" charset="-122"/>
                <a:cs typeface="Times New Roman" pitchFamily="18" charset="0"/>
              </a:rPr>
              <a:t>t</a:t>
            </a:r>
            <a:r>
              <a:rPr lang="en-US" altLang="zh-CN" sz="2800" b="1" dirty="0">
                <a:latin typeface="Times New Roman" pitchFamily="18" charset="0"/>
                <a:ea typeface="仿宋_GB2312" pitchFamily="49" charset="-122"/>
                <a:cs typeface="Times New Roman" pitchFamily="18" charset="0"/>
              </a:rPr>
              <a:t>)</a:t>
            </a:r>
            <a:r>
              <a:rPr lang="zh-CN" altLang="en-US" sz="2800" b="1" dirty="0">
                <a:latin typeface="Times New Roman" pitchFamily="18" charset="0"/>
                <a:ea typeface="仿宋_GB2312" pitchFamily="49" charset="-122"/>
                <a:cs typeface="Times New Roman" pitchFamily="18" charset="0"/>
              </a:rPr>
              <a:t>个产品继续工作，则可靠度</a:t>
            </a:r>
            <a:r>
              <a:rPr lang="en-US" altLang="zh-CN" sz="2800" b="1" i="1" dirty="0">
                <a:latin typeface="Times New Roman" pitchFamily="18" charset="0"/>
                <a:ea typeface="仿宋_GB2312" pitchFamily="49" charset="-122"/>
                <a:cs typeface="Times New Roman" pitchFamily="18" charset="0"/>
              </a:rPr>
              <a:t>R</a:t>
            </a:r>
            <a:r>
              <a:rPr lang="en-US" altLang="zh-CN" sz="2800" b="1" dirty="0">
                <a:latin typeface="Times New Roman" pitchFamily="18" charset="0"/>
                <a:ea typeface="仿宋_GB2312" pitchFamily="49" charset="-122"/>
                <a:cs typeface="Times New Roman" pitchFamily="18" charset="0"/>
              </a:rPr>
              <a:t>(</a:t>
            </a:r>
            <a:r>
              <a:rPr lang="en-US" altLang="zh-CN" sz="2800" b="1" i="1" dirty="0">
                <a:latin typeface="Times New Roman" pitchFamily="18" charset="0"/>
                <a:ea typeface="仿宋_GB2312" pitchFamily="49" charset="-122"/>
                <a:cs typeface="Times New Roman" pitchFamily="18" charset="0"/>
              </a:rPr>
              <a:t>t</a:t>
            </a:r>
            <a:r>
              <a:rPr lang="en-US" altLang="zh-CN" sz="2800" b="1" dirty="0">
                <a:latin typeface="Times New Roman" pitchFamily="18" charset="0"/>
                <a:ea typeface="仿宋_GB2312" pitchFamily="49" charset="-122"/>
                <a:cs typeface="Times New Roman" pitchFamily="18" charset="0"/>
              </a:rPr>
              <a:t>)</a:t>
            </a:r>
            <a:r>
              <a:rPr lang="zh-CN" altLang="en-US" sz="2800" b="1" dirty="0">
                <a:latin typeface="Times New Roman" pitchFamily="18" charset="0"/>
                <a:ea typeface="仿宋_GB2312" pitchFamily="49" charset="-122"/>
                <a:cs typeface="Times New Roman" pitchFamily="18" charset="0"/>
              </a:rPr>
              <a:t>的估计值为</a:t>
            </a:r>
            <a:r>
              <a:rPr lang="en-US" altLang="zh-CN" sz="2800" b="1" dirty="0">
                <a:latin typeface="Times New Roman" pitchFamily="18" charset="0"/>
                <a:ea typeface="仿宋_GB2312" pitchFamily="49" charset="-122"/>
                <a:cs typeface="Times New Roman" pitchFamily="18" charset="0"/>
              </a:rPr>
              <a:t>:</a:t>
            </a:r>
          </a:p>
          <a:p>
            <a:pPr marL="342900" indent="-342900">
              <a:spcBef>
                <a:spcPct val="20000"/>
              </a:spcBef>
            </a:pPr>
            <a:endParaRPr lang="en-US" altLang="zh-CN" sz="3200" b="1" dirty="0">
              <a:solidFill>
                <a:srgbClr val="FF3300"/>
              </a:solidFill>
              <a:effectLst>
                <a:outerShdw blurRad="38100" dist="38100" dir="2700000" algn="tl">
                  <a:srgbClr val="C0C0C0"/>
                </a:outerShdw>
              </a:effectLst>
              <a:latin typeface="Times New Roman" pitchFamily="18" charset="0"/>
              <a:cs typeface="Times New Roman" pitchFamily="18" charset="0"/>
            </a:endParaRPr>
          </a:p>
        </p:txBody>
      </p:sp>
      <p:sp>
        <p:nvSpPr>
          <p:cNvPr id="2" name="TextBox 1"/>
          <p:cNvSpPr txBox="1"/>
          <p:nvPr/>
        </p:nvSpPr>
        <p:spPr>
          <a:xfrm>
            <a:off x="2059017" y="5992936"/>
            <a:ext cx="2348720" cy="523220"/>
          </a:xfrm>
          <a:prstGeom prst="rect">
            <a:avLst/>
          </a:prstGeom>
          <a:noFill/>
        </p:spPr>
        <p:txBody>
          <a:bodyPr wrap="none" rtlCol="0">
            <a:spAutoFit/>
          </a:bodyPr>
          <a:lstStyle/>
          <a:p>
            <a:r>
              <a:rPr lang="zh-CN" altLang="en-US" sz="2800" b="1" dirty="0">
                <a:solidFill>
                  <a:srgbClr val="FF0000"/>
                </a:solidFill>
              </a:rPr>
              <a:t>软件可靠性？</a:t>
            </a:r>
          </a:p>
        </p:txBody>
      </p:sp>
    </p:spTree>
    <p:extLst>
      <p:ext uri="{BB962C8B-B14F-4D97-AF65-F5344CB8AC3E}">
        <p14:creationId xmlns:p14="http://schemas.microsoft.com/office/powerpoint/2010/main" val="3780902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circle(in)">
                                      <p:cBhvr>
                                        <p:cTn id="7" dur="2000"/>
                                        <p:tgtEl>
                                          <p:spTgt spid="819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219200"/>
            <a:ext cx="6324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49" name="Rectangle 5"/>
          <p:cNvSpPr>
            <a:spLocks noGrp="1" noChangeArrowheads="1"/>
          </p:cNvSpPr>
          <p:nvPr>
            <p:ph type="body" idx="1"/>
          </p:nvPr>
        </p:nvSpPr>
        <p:spPr>
          <a:xfrm>
            <a:off x="1992313" y="476250"/>
            <a:ext cx="5943600" cy="457200"/>
          </a:xfrm>
          <a:noFill/>
          <a:ln/>
        </p:spPr>
        <p:txBody>
          <a:bodyPr/>
          <a:lstStyle/>
          <a:p>
            <a:pPr>
              <a:buFont typeface="Wingdings" pitchFamily="2" charset="2"/>
              <a:buNone/>
            </a:pPr>
            <a:r>
              <a:rPr lang="zh-CN" altLang="en-US" sz="2400" b="1">
                <a:solidFill>
                  <a:schemeClr val="hlink"/>
                </a:solidFill>
                <a:latin typeface="黑体" pitchFamily="49" charset="-122"/>
                <a:ea typeface="黑体" pitchFamily="49" charset="-122"/>
              </a:rPr>
              <a:t>指数分布曲线与双参数指数分布曲线对比</a:t>
            </a:r>
          </a:p>
        </p:txBody>
      </p:sp>
      <p:sp>
        <p:nvSpPr>
          <p:cNvPr id="108550" name="Rectangle 6"/>
          <p:cNvSpPr>
            <a:spLocks noChangeArrowheads="1"/>
          </p:cNvSpPr>
          <p:nvPr/>
        </p:nvSpPr>
        <p:spPr bwMode="auto">
          <a:xfrm>
            <a:off x="1828800" y="6019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pPr>
            <a:r>
              <a:rPr lang="zh-CN" altLang="en-US" sz="2200" b="1">
                <a:solidFill>
                  <a:schemeClr val="folHlink"/>
                </a:solidFill>
                <a:latin typeface="黑体" pitchFamily="49" charset="-122"/>
                <a:ea typeface="黑体" pitchFamily="49" charset="-122"/>
              </a:rPr>
              <a:t>提出双参数指数分布曲线的目的是考察产品在保证寿命后的可靠性。</a:t>
            </a:r>
          </a:p>
        </p:txBody>
      </p:sp>
      <p:sp>
        <p:nvSpPr>
          <p:cNvPr id="108551" name="Line 7"/>
          <p:cNvSpPr>
            <a:spLocks noChangeShapeType="1"/>
          </p:cNvSpPr>
          <p:nvPr/>
        </p:nvSpPr>
        <p:spPr bwMode="auto">
          <a:xfrm flipV="1">
            <a:off x="7620000" y="1828800"/>
            <a:ext cx="68580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itchFamily="49" charset="-122"/>
              <a:ea typeface="黑体" pitchFamily="49" charset="-122"/>
            </a:endParaRPr>
          </a:p>
        </p:txBody>
      </p:sp>
      <p:sp>
        <p:nvSpPr>
          <p:cNvPr id="108552" name="Text Box 8"/>
          <p:cNvSpPr txBox="1">
            <a:spLocks noChangeArrowheads="1"/>
          </p:cNvSpPr>
          <p:nvPr/>
        </p:nvSpPr>
        <p:spPr bwMode="auto">
          <a:xfrm>
            <a:off x="8458200" y="1447801"/>
            <a:ext cx="1524000" cy="646331"/>
          </a:xfrm>
          <a:prstGeom prst="rect">
            <a:avLst/>
          </a:prstGeom>
          <a:solidFill>
            <a:schemeClr val="accent3">
              <a:lumMod val="20000"/>
              <a:lumOff val="80000"/>
            </a:schemeClr>
          </a:solidFill>
          <a:ln>
            <a:noFill/>
          </a:ln>
          <a:effectLst/>
        </p:spPr>
        <p:txBody>
          <a:bodyPr>
            <a:spAutoFit/>
          </a:bodyPr>
          <a:lstStyle/>
          <a:p>
            <a:pPr>
              <a:spcBef>
                <a:spcPct val="50000"/>
              </a:spcBef>
            </a:pPr>
            <a:r>
              <a:rPr lang="zh-CN" altLang="en-US" b="1" dirty="0">
                <a:latin typeface="黑体" pitchFamily="49" charset="-122"/>
                <a:ea typeface="黑体" pitchFamily="49" charset="-122"/>
              </a:rPr>
              <a:t>平均寿命或特征寿命</a:t>
            </a:r>
          </a:p>
        </p:txBody>
      </p:sp>
    </p:spTree>
    <p:extLst>
      <p:ext uri="{BB962C8B-B14F-4D97-AF65-F5344CB8AC3E}">
        <p14:creationId xmlns:p14="http://schemas.microsoft.com/office/powerpoint/2010/main" val="4088675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1"/>
            <a:ext cx="8001000"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815340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6" name="Rectangle 6"/>
          <p:cNvSpPr>
            <a:spLocks noGrp="1" noChangeArrowheads="1"/>
          </p:cNvSpPr>
          <p:nvPr>
            <p:ph type="title"/>
          </p:nvPr>
        </p:nvSpPr>
        <p:spPr bwMode="auto">
          <a:xfrm>
            <a:off x="1992313" y="260350"/>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3600" b="1">
                <a:solidFill>
                  <a:schemeClr val="hlink"/>
                </a:solidFill>
                <a:effectLst>
                  <a:outerShdw blurRad="38100" dist="38100" dir="2700000" algn="tl">
                    <a:srgbClr val="C0C0C0"/>
                  </a:outerShdw>
                </a:effectLst>
                <a:latin typeface="Times New Roman" pitchFamily="18" charset="0"/>
                <a:ea typeface="楷体_GB2312" pitchFamily="49" charset="-122"/>
              </a:rPr>
              <a:t>例题</a:t>
            </a:r>
          </a:p>
        </p:txBody>
      </p:sp>
    </p:spTree>
    <p:extLst>
      <p:ext uri="{BB962C8B-B14F-4D97-AF65-F5344CB8AC3E}">
        <p14:creationId xmlns:p14="http://schemas.microsoft.com/office/powerpoint/2010/main" val="2996169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1952625" y="260350"/>
            <a:ext cx="4648200" cy="609600"/>
          </a:xfrm>
          <a:prstGeom prst="rect">
            <a:avLst/>
          </a:prstGeo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defPPr>
              <a:defRPr lang="zh-CN"/>
            </a:defPPr>
            <a:lvl1pPr algn="ctr">
              <a:spcBef>
                <a:spcPct val="0"/>
              </a:spcBef>
              <a:buNone/>
              <a:defRPr sz="3200" b="1">
                <a:solidFill>
                  <a:schemeClr val="bg1"/>
                </a:solidFill>
                <a:latin typeface="华文细黑" panose="02010600040101010101" pitchFamily="2" charset="-122"/>
                <a:ea typeface="华文细黑" panose="02010600040101010101" pitchFamily="2" charset="-122"/>
                <a:cs typeface="+mj-cs"/>
              </a:defRPr>
            </a:lvl1pPr>
          </a:lstStyle>
          <a:p>
            <a:r>
              <a:rPr lang="en-US" altLang="zh-CN" dirty="0"/>
              <a:t>2.4.4 </a:t>
            </a:r>
            <a:r>
              <a:rPr lang="zh-CN" altLang="en-US" dirty="0"/>
              <a:t>正态分布</a:t>
            </a:r>
            <a:r>
              <a:rPr lang="en-US" altLang="zh-CN" dirty="0"/>
              <a:t>(</a:t>
            </a:r>
            <a:r>
              <a:rPr lang="zh-CN" altLang="en-US" dirty="0"/>
              <a:t>连续型</a:t>
            </a:r>
            <a:r>
              <a:rPr lang="en-US" altLang="zh-CN" dirty="0"/>
              <a:t>)</a:t>
            </a:r>
          </a:p>
        </p:txBody>
      </p:sp>
      <p:pic>
        <p:nvPicPr>
          <p:cNvPr id="109574" name="Picture 6"/>
          <p:cNvPicPr>
            <a:picLocks noChangeAspect="1" noChangeArrowheads="1"/>
          </p:cNvPicPr>
          <p:nvPr/>
        </p:nvPicPr>
        <p:blipFill>
          <a:blip r:embed="rId2">
            <a:extLst>
              <a:ext uri="{28A0092B-C50C-407E-A947-70E740481C1C}">
                <a14:useLocalDpi xmlns:a14="http://schemas.microsoft.com/office/drawing/2010/main" val="0"/>
              </a:ext>
            </a:extLst>
          </a:blip>
          <a:srcRect b="47346"/>
          <a:stretch>
            <a:fillRect/>
          </a:stretch>
        </p:blipFill>
        <p:spPr bwMode="auto">
          <a:xfrm>
            <a:off x="2362200" y="1268414"/>
            <a:ext cx="7924800"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6" name="Text Box 8"/>
          <p:cNvSpPr txBox="1">
            <a:spLocks noChangeArrowheads="1"/>
          </p:cNvSpPr>
          <p:nvPr/>
        </p:nvSpPr>
        <p:spPr bwMode="auto">
          <a:xfrm>
            <a:off x="1828800" y="3657601"/>
            <a:ext cx="4876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folHlink"/>
                </a:solidFill>
                <a:latin typeface="黑体" pitchFamily="49" charset="-122"/>
                <a:ea typeface="黑体" pitchFamily="49" charset="-122"/>
              </a:rPr>
              <a:t>    μ</a:t>
            </a:r>
            <a:r>
              <a:rPr lang="zh-CN" altLang="en-US" b="1">
                <a:solidFill>
                  <a:schemeClr val="folHlink"/>
                </a:solidFill>
                <a:latin typeface="黑体" pitchFamily="49" charset="-122"/>
                <a:ea typeface="黑体" pitchFamily="49" charset="-122"/>
              </a:rPr>
              <a:t>实际上就是试验数据的均值，</a:t>
            </a:r>
            <a:r>
              <a:rPr lang="en-US" altLang="zh-CN" b="1">
                <a:solidFill>
                  <a:schemeClr val="folHlink"/>
                </a:solidFill>
                <a:latin typeface="黑体" pitchFamily="49" charset="-122"/>
                <a:ea typeface="黑体" pitchFamily="49" charset="-122"/>
              </a:rPr>
              <a:t>σ</a:t>
            </a:r>
            <a:r>
              <a:rPr lang="zh-CN" altLang="en-US" b="1">
                <a:solidFill>
                  <a:schemeClr val="folHlink"/>
                </a:solidFill>
                <a:latin typeface="黑体" pitchFamily="49" charset="-122"/>
                <a:ea typeface="黑体" pitchFamily="49" charset="-122"/>
              </a:rPr>
              <a:t>为方差。如果我们对一个系统进行寿命可靠性试验，得出了该系统寿命的</a:t>
            </a:r>
            <a:r>
              <a:rPr lang="en-US" altLang="zh-CN" b="1">
                <a:solidFill>
                  <a:schemeClr val="folHlink"/>
                </a:solidFill>
                <a:latin typeface="黑体" pitchFamily="49" charset="-122"/>
                <a:ea typeface="黑体" pitchFamily="49" charset="-122"/>
              </a:rPr>
              <a:t>μ</a:t>
            </a:r>
            <a:r>
              <a:rPr lang="zh-CN" altLang="en-US" b="1">
                <a:solidFill>
                  <a:schemeClr val="folHlink"/>
                </a:solidFill>
                <a:latin typeface="黑体" pitchFamily="49" charset="-122"/>
                <a:ea typeface="黑体" pitchFamily="49" charset="-122"/>
              </a:rPr>
              <a:t>和</a:t>
            </a:r>
            <a:r>
              <a:rPr lang="en-US" altLang="zh-CN" b="1">
                <a:solidFill>
                  <a:schemeClr val="folHlink"/>
                </a:solidFill>
                <a:latin typeface="黑体" pitchFamily="49" charset="-122"/>
                <a:ea typeface="黑体" pitchFamily="49" charset="-122"/>
              </a:rPr>
              <a:t>σ</a:t>
            </a:r>
            <a:r>
              <a:rPr lang="zh-CN" altLang="en-US" b="1">
                <a:solidFill>
                  <a:schemeClr val="folHlink"/>
                </a:solidFill>
                <a:latin typeface="黑体" pitchFamily="49" charset="-122"/>
                <a:ea typeface="黑体" pitchFamily="49" charset="-122"/>
              </a:rPr>
              <a:t>，用上式即可得出系统寿命的分布密度函数。   由式：</a:t>
            </a:r>
          </a:p>
          <a:p>
            <a:endParaRPr lang="zh-CN" altLang="en-US" b="1">
              <a:solidFill>
                <a:schemeClr val="folHlink"/>
              </a:solidFill>
              <a:latin typeface="黑体" pitchFamily="49" charset="-122"/>
              <a:ea typeface="黑体" pitchFamily="49" charset="-122"/>
            </a:endParaRPr>
          </a:p>
          <a:p>
            <a:endParaRPr lang="zh-CN" altLang="en-US" b="1">
              <a:solidFill>
                <a:schemeClr val="folHlink"/>
              </a:solidFill>
              <a:latin typeface="黑体" pitchFamily="49" charset="-122"/>
              <a:ea typeface="黑体" pitchFamily="49" charset="-122"/>
            </a:endParaRPr>
          </a:p>
          <a:p>
            <a:r>
              <a:rPr lang="zh-CN" altLang="en-US" b="1">
                <a:solidFill>
                  <a:schemeClr val="folHlink"/>
                </a:solidFill>
                <a:latin typeface="黑体" pitchFamily="49" charset="-122"/>
                <a:ea typeface="黑体" pitchFamily="49" charset="-122"/>
              </a:rPr>
              <a:t>可得出系统寿命的分布函数。  </a:t>
            </a:r>
          </a:p>
        </p:txBody>
      </p:sp>
      <p:graphicFrame>
        <p:nvGraphicFramePr>
          <p:cNvPr id="109577" name="Object 9"/>
          <p:cNvGraphicFramePr>
            <a:graphicFrameLocks noChangeAspect="1"/>
          </p:cNvGraphicFramePr>
          <p:nvPr/>
        </p:nvGraphicFramePr>
        <p:xfrm>
          <a:off x="2783632" y="4711700"/>
          <a:ext cx="2173288" cy="647700"/>
        </p:xfrm>
        <a:graphic>
          <a:graphicData uri="http://schemas.openxmlformats.org/presentationml/2006/ole">
            <mc:AlternateContent xmlns:mc="http://schemas.openxmlformats.org/markup-compatibility/2006">
              <mc:Choice xmlns:v="urn:schemas-microsoft-com:vml" Requires="v">
                <p:oleObj name="Equation" r:id="rId3" imgW="1104840" imgH="330120" progId="Equation.DSMT4">
                  <p:embed/>
                </p:oleObj>
              </mc:Choice>
              <mc:Fallback>
                <p:oleObj name="Equation" r:id="rId3" imgW="1104840" imgH="330120" progId="Equation.DSMT4">
                  <p:embed/>
                  <p:pic>
                    <p:nvPicPr>
                      <p:cNvPr id="10957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4711700"/>
                        <a:ext cx="21732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9578" name="Picture 10"/>
          <p:cNvPicPr>
            <a:picLocks noChangeAspect="1" noChangeArrowheads="1"/>
          </p:cNvPicPr>
          <p:nvPr/>
        </p:nvPicPr>
        <p:blipFill>
          <a:blip r:embed="rId5">
            <a:extLst>
              <a:ext uri="{28A0092B-C50C-407E-A947-70E740481C1C}">
                <a14:useLocalDpi xmlns:a14="http://schemas.microsoft.com/office/drawing/2010/main" val="0"/>
              </a:ext>
            </a:extLst>
          </a:blip>
          <a:srcRect l="6976" t="7587" r="2325"/>
          <a:stretch>
            <a:fillRect/>
          </a:stretch>
        </p:blipFill>
        <p:spPr bwMode="auto">
          <a:xfrm>
            <a:off x="6858000" y="3429000"/>
            <a:ext cx="34290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9" name="Text Box 11"/>
          <p:cNvSpPr txBox="1">
            <a:spLocks noChangeArrowheads="1"/>
          </p:cNvSpPr>
          <p:nvPr/>
        </p:nvSpPr>
        <p:spPr bwMode="auto">
          <a:xfrm>
            <a:off x="8077200" y="5867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黑体" pitchFamily="49" charset="-122"/>
                <a:ea typeface="黑体" pitchFamily="49" charset="-122"/>
              </a:rPr>
              <a:t>μ </a:t>
            </a:r>
          </a:p>
        </p:txBody>
      </p:sp>
    </p:spTree>
    <p:extLst>
      <p:ext uri="{BB962C8B-B14F-4D97-AF65-F5344CB8AC3E}">
        <p14:creationId xmlns:p14="http://schemas.microsoft.com/office/powerpoint/2010/main" val="2297820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4"/>
          <p:cNvPicPr>
            <a:picLocks noChangeAspect="1" noChangeArrowheads="1"/>
          </p:cNvPicPr>
          <p:nvPr/>
        </p:nvPicPr>
        <p:blipFill>
          <a:blip r:embed="rId2">
            <a:extLst>
              <a:ext uri="{28A0092B-C50C-407E-A947-70E740481C1C}">
                <a14:useLocalDpi xmlns:a14="http://schemas.microsoft.com/office/drawing/2010/main" val="0"/>
              </a:ext>
            </a:extLst>
          </a:blip>
          <a:srcRect t="61775"/>
          <a:stretch>
            <a:fillRect/>
          </a:stretch>
        </p:blipFill>
        <p:spPr bwMode="auto">
          <a:xfrm>
            <a:off x="1905000" y="1206501"/>
            <a:ext cx="86106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0597" name="Object 5"/>
          <p:cNvGraphicFramePr>
            <a:graphicFrameLocks noChangeAspect="1"/>
          </p:cNvGraphicFramePr>
          <p:nvPr/>
        </p:nvGraphicFramePr>
        <p:xfrm>
          <a:off x="4152900" y="2667000"/>
          <a:ext cx="4191000" cy="939800"/>
        </p:xfrm>
        <a:graphic>
          <a:graphicData uri="http://schemas.openxmlformats.org/presentationml/2006/ole">
            <mc:AlternateContent xmlns:mc="http://schemas.openxmlformats.org/markup-compatibility/2006">
              <mc:Choice xmlns:v="urn:schemas-microsoft-com:vml" Requires="v">
                <p:oleObj name="Equation" r:id="rId3" imgW="2095200" imgH="469800" progId="Equation.DSMT4">
                  <p:embed/>
                </p:oleObj>
              </mc:Choice>
              <mc:Fallback>
                <p:oleObj name="Equation" r:id="rId3" imgW="2095200" imgH="469800" progId="Equation.DSMT4">
                  <p:embed/>
                  <p:pic>
                    <p:nvPicPr>
                      <p:cNvPr id="1105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900" y="2667000"/>
                        <a:ext cx="4191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Text Box 6"/>
          <p:cNvSpPr txBox="1">
            <a:spLocks noChangeArrowheads="1"/>
          </p:cNvSpPr>
          <p:nvPr/>
        </p:nvSpPr>
        <p:spPr bwMode="auto">
          <a:xfrm>
            <a:off x="1905000" y="2133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ffectLst>
                  <a:outerShdw blurRad="38100" dist="38100" dir="2700000" algn="tl">
                    <a:srgbClr val="C0C0C0"/>
                  </a:outerShdw>
                </a:effectLst>
                <a:latin typeface="Tahoma" pitchFamily="34" charset="0"/>
              </a:rPr>
              <a:t>分布密度函数：</a:t>
            </a:r>
          </a:p>
        </p:txBody>
      </p:sp>
      <p:sp>
        <p:nvSpPr>
          <p:cNvPr id="110599" name="Text Box 7"/>
          <p:cNvSpPr txBox="1">
            <a:spLocks noChangeArrowheads="1"/>
          </p:cNvSpPr>
          <p:nvPr/>
        </p:nvSpPr>
        <p:spPr bwMode="auto">
          <a:xfrm>
            <a:off x="2438400" y="2819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ffectLst>
                  <a:outerShdw blurRad="38100" dist="38100" dir="2700000" algn="tl">
                    <a:srgbClr val="C0C0C0"/>
                  </a:outerShdw>
                </a:effectLst>
                <a:latin typeface="Tahoma" pitchFamily="34" charset="0"/>
              </a:rPr>
              <a:t>分布函数：</a:t>
            </a:r>
          </a:p>
        </p:txBody>
      </p:sp>
      <p:pic>
        <p:nvPicPr>
          <p:cNvPr id="110600" name="Picture 8"/>
          <p:cNvPicPr>
            <a:picLocks noChangeAspect="1" noChangeArrowheads="1"/>
          </p:cNvPicPr>
          <p:nvPr/>
        </p:nvPicPr>
        <p:blipFill>
          <a:blip r:embed="rId5">
            <a:extLst>
              <a:ext uri="{28A0092B-C50C-407E-A947-70E740481C1C}">
                <a14:useLocalDpi xmlns:a14="http://schemas.microsoft.com/office/drawing/2010/main" val="0"/>
              </a:ext>
            </a:extLst>
          </a:blip>
          <a:srcRect l="6667" t="5400" r="4445"/>
          <a:stretch>
            <a:fillRect/>
          </a:stretch>
        </p:blipFill>
        <p:spPr bwMode="auto">
          <a:xfrm>
            <a:off x="6934200" y="3616326"/>
            <a:ext cx="3352800"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601" name="Text Box 9"/>
          <p:cNvSpPr txBox="1">
            <a:spLocks noChangeArrowheads="1"/>
          </p:cNvSpPr>
          <p:nvPr/>
        </p:nvSpPr>
        <p:spPr bwMode="auto">
          <a:xfrm>
            <a:off x="2057400" y="3733801"/>
            <a:ext cx="396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folHlink"/>
                </a:solidFill>
                <a:effectLst>
                  <a:outerShdw blurRad="38100" dist="38100" dir="2700000" algn="tl">
                    <a:srgbClr val="C0C0C0"/>
                  </a:outerShdw>
                </a:effectLst>
                <a:latin typeface="Tahoma" pitchFamily="34" charset="0"/>
              </a:rPr>
              <a:t>根据右图标准正态分布的对称特征，计算中经常用到下列公式：</a:t>
            </a:r>
          </a:p>
        </p:txBody>
      </p:sp>
      <p:graphicFrame>
        <p:nvGraphicFramePr>
          <p:cNvPr id="110602" name="Object 10"/>
          <p:cNvGraphicFramePr>
            <a:graphicFrameLocks noChangeAspect="1"/>
          </p:cNvGraphicFramePr>
          <p:nvPr/>
        </p:nvGraphicFramePr>
        <p:xfrm>
          <a:off x="2209800" y="5059364"/>
          <a:ext cx="2514600" cy="503237"/>
        </p:xfrm>
        <a:graphic>
          <a:graphicData uri="http://schemas.openxmlformats.org/presentationml/2006/ole">
            <mc:AlternateContent xmlns:mc="http://schemas.openxmlformats.org/markup-compatibility/2006">
              <mc:Choice xmlns:v="urn:schemas-microsoft-com:vml" Requires="v">
                <p:oleObj name="Equation" r:id="rId6" imgW="1015920" imgH="203040" progId="Equation.DSMT4">
                  <p:embed/>
                </p:oleObj>
              </mc:Choice>
              <mc:Fallback>
                <p:oleObj name="Equation" r:id="rId6" imgW="1015920" imgH="203040" progId="Equation.DSMT4">
                  <p:embed/>
                  <p:pic>
                    <p:nvPicPr>
                      <p:cNvPr id="1106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059364"/>
                        <a:ext cx="25146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4" name="Line 12"/>
          <p:cNvSpPr>
            <a:spLocks noChangeShapeType="1"/>
          </p:cNvSpPr>
          <p:nvPr/>
        </p:nvSpPr>
        <p:spPr bwMode="auto">
          <a:xfrm>
            <a:off x="1828800" y="3657600"/>
            <a:ext cx="4495800" cy="0"/>
          </a:xfrm>
          <a:prstGeom prst="line">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5" name="Line 13"/>
          <p:cNvSpPr>
            <a:spLocks noChangeShapeType="1"/>
          </p:cNvSpPr>
          <p:nvPr/>
        </p:nvSpPr>
        <p:spPr bwMode="auto">
          <a:xfrm>
            <a:off x="6324600" y="3657600"/>
            <a:ext cx="0" cy="2895600"/>
          </a:xfrm>
          <a:prstGeom prst="line">
            <a:avLst/>
          </a:prstGeom>
          <a:noFill/>
          <a:ln w="9525">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171254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20"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341438"/>
            <a:ext cx="7239000" cy="414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621" name="Text Box 1029"/>
          <p:cNvSpPr txBox="1">
            <a:spLocks noChangeArrowheads="1"/>
          </p:cNvSpPr>
          <p:nvPr/>
        </p:nvSpPr>
        <p:spPr bwMode="auto">
          <a:xfrm>
            <a:off x="8001000" y="1739900"/>
            <a:ext cx="2199456" cy="1569660"/>
          </a:xfrm>
          <a:prstGeom prst="rect">
            <a:avLst/>
          </a:prstGeom>
          <a:solidFill>
            <a:schemeClr val="accent3">
              <a:lumMod val="20000"/>
              <a:lumOff val="80000"/>
            </a:schemeClr>
          </a:solidFill>
          <a:ln>
            <a:noFill/>
          </a:ln>
          <a:effectLst/>
        </p:spPr>
        <p:txBody>
          <a:bodyPr wrap="square">
            <a:spAutoFit/>
          </a:bodyPr>
          <a:lstStyle/>
          <a:p>
            <a:pPr>
              <a:spcBef>
                <a:spcPct val="50000"/>
              </a:spcBef>
            </a:pPr>
            <a:r>
              <a:rPr lang="zh-CN" altLang="en-US" sz="2400" b="1" dirty="0">
                <a:solidFill>
                  <a:schemeClr val="folHlink"/>
                </a:solidFill>
                <a:latin typeface="Tahoma" pitchFamily="34" charset="0"/>
              </a:rPr>
              <a:t>根据试验结果查表可方便地得出系统可靠度函数</a:t>
            </a:r>
          </a:p>
        </p:txBody>
      </p:sp>
      <p:sp>
        <p:nvSpPr>
          <p:cNvPr id="111622" name="AutoShape 1030"/>
          <p:cNvSpPr>
            <a:spLocks noChangeArrowheads="1"/>
          </p:cNvSpPr>
          <p:nvPr/>
        </p:nvSpPr>
        <p:spPr bwMode="auto">
          <a:xfrm>
            <a:off x="7391400" y="1981200"/>
            <a:ext cx="381000" cy="228600"/>
          </a:xfrm>
          <a:prstGeom prst="lef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43433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xfrm>
            <a:off x="1993900" y="404813"/>
            <a:ext cx="8494588" cy="533400"/>
          </a:xfr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pPr algn="l"/>
            <a:r>
              <a:rPr lang="zh-CN" altLang="en-US" sz="2400" dirty="0">
                <a:solidFill>
                  <a:schemeClr val="bg1"/>
                </a:solidFill>
                <a:latin typeface="Times New Roman" pitchFamily="18" charset="0"/>
                <a:ea typeface="黑体" pitchFamily="49" charset="-122"/>
                <a:cs typeface="Times New Roman" pitchFamily="18" charset="0"/>
              </a:rPr>
              <a:t>由正态分布变成标准正态分布</a:t>
            </a:r>
          </a:p>
        </p:txBody>
      </p:sp>
      <p:sp>
        <p:nvSpPr>
          <p:cNvPr id="112643" name="Rectangle 3"/>
          <p:cNvSpPr>
            <a:spLocks noGrp="1" noChangeArrowheads="1"/>
          </p:cNvSpPr>
          <p:nvPr>
            <p:ph type="body" idx="1"/>
          </p:nvPr>
        </p:nvSpPr>
        <p:spPr>
          <a:xfrm>
            <a:off x="1947863" y="1371600"/>
            <a:ext cx="8324850" cy="1447800"/>
          </a:xfrm>
        </p:spPr>
        <p:txBody>
          <a:bodyPr/>
          <a:lstStyle/>
          <a:p>
            <a:pPr>
              <a:buFont typeface="Wingdings" pitchFamily="2" charset="2"/>
              <a:buNone/>
            </a:pPr>
            <a:r>
              <a:rPr lang="en-US" altLang="zh-CN" dirty="0">
                <a:latin typeface="Times New Roman" pitchFamily="18" charset="0"/>
                <a:ea typeface="黑体" pitchFamily="49" charset="-122"/>
                <a:cs typeface="Times New Roman" pitchFamily="18" charset="0"/>
              </a:rPr>
              <a:t>  </a:t>
            </a:r>
            <a:r>
              <a:rPr lang="zh-CN" altLang="en-US" dirty="0">
                <a:latin typeface="Times New Roman" pitchFamily="18" charset="0"/>
                <a:ea typeface="黑体" pitchFamily="49" charset="-122"/>
                <a:cs typeface="Times New Roman" pitchFamily="18" charset="0"/>
              </a:rPr>
              <a:t>在正态分布公式中令</a:t>
            </a:r>
            <a:r>
              <a:rPr lang="en-US" altLang="zh-CN" dirty="0">
                <a:latin typeface="Times New Roman" pitchFamily="18" charset="0"/>
                <a:ea typeface="黑体" pitchFamily="49" charset="-122"/>
                <a:cs typeface="Times New Roman" pitchFamily="18" charset="0"/>
              </a:rPr>
              <a:t>z=(t-μ)/σ</a:t>
            </a:r>
            <a:r>
              <a:rPr lang="zh-CN" altLang="en-US" dirty="0">
                <a:latin typeface="Times New Roman" pitchFamily="18" charset="0"/>
                <a:ea typeface="黑体" pitchFamily="49" charset="-122"/>
                <a:cs typeface="Times New Roman" pitchFamily="18" charset="0"/>
              </a:rPr>
              <a:t>，可将随机变量</a:t>
            </a:r>
            <a:r>
              <a:rPr lang="en-US" altLang="zh-CN" dirty="0">
                <a:latin typeface="Times New Roman" pitchFamily="18" charset="0"/>
                <a:ea typeface="黑体" pitchFamily="49" charset="-122"/>
                <a:cs typeface="Times New Roman" pitchFamily="18" charset="0"/>
              </a:rPr>
              <a:t>X</a:t>
            </a:r>
            <a:r>
              <a:rPr lang="zh-CN" altLang="en-US" dirty="0">
                <a:latin typeface="Times New Roman" pitchFamily="18" charset="0"/>
                <a:ea typeface="黑体" pitchFamily="49" charset="-122"/>
                <a:cs typeface="Times New Roman" pitchFamily="18" charset="0"/>
              </a:rPr>
              <a:t>标准化，标准化后的随机变量</a:t>
            </a:r>
            <a:r>
              <a:rPr lang="en-US" altLang="zh-CN" dirty="0">
                <a:latin typeface="Times New Roman" pitchFamily="18" charset="0"/>
                <a:ea typeface="黑体" pitchFamily="49" charset="-122"/>
                <a:cs typeface="Times New Roman" pitchFamily="18" charset="0"/>
              </a:rPr>
              <a:t>z</a:t>
            </a:r>
            <a:r>
              <a:rPr lang="zh-CN" altLang="en-US" dirty="0">
                <a:latin typeface="Times New Roman" pitchFamily="18" charset="0"/>
                <a:ea typeface="黑体" pitchFamily="49" charset="-122"/>
                <a:cs typeface="Times New Roman" pitchFamily="18" charset="0"/>
              </a:rPr>
              <a:t>服从标准正态分布。则： </a:t>
            </a:r>
            <a:r>
              <a:rPr lang="en-US" altLang="zh-CN" dirty="0">
                <a:latin typeface="Times New Roman" pitchFamily="18" charset="0"/>
                <a:ea typeface="黑体" pitchFamily="49" charset="-122"/>
                <a:cs typeface="Times New Roman" pitchFamily="18" charset="0"/>
              </a:rPr>
              <a:t>t=</a:t>
            </a:r>
            <a:r>
              <a:rPr lang="en-US" altLang="zh-CN" dirty="0" err="1">
                <a:latin typeface="Times New Roman" pitchFamily="18" charset="0"/>
                <a:ea typeface="黑体" pitchFamily="49" charset="-122"/>
                <a:cs typeface="Times New Roman" pitchFamily="18" charset="0"/>
              </a:rPr>
              <a:t>μ+σz</a:t>
            </a:r>
            <a:endParaRPr lang="en-US" altLang="zh-CN" dirty="0">
              <a:latin typeface="Times New Roman" pitchFamily="18" charset="0"/>
              <a:ea typeface="黑体" pitchFamily="49" charset="-122"/>
              <a:cs typeface="Times New Roman" pitchFamily="18" charset="0"/>
            </a:endParaRPr>
          </a:p>
        </p:txBody>
      </p:sp>
      <p:graphicFrame>
        <p:nvGraphicFramePr>
          <p:cNvPr id="112644" name="Object 4"/>
          <p:cNvGraphicFramePr>
            <a:graphicFrameLocks noChangeAspect="1"/>
          </p:cNvGraphicFramePr>
          <p:nvPr/>
        </p:nvGraphicFramePr>
        <p:xfrm>
          <a:off x="3000375" y="2976564"/>
          <a:ext cx="4019550" cy="884237"/>
        </p:xfrm>
        <a:graphic>
          <a:graphicData uri="http://schemas.openxmlformats.org/presentationml/2006/ole">
            <mc:AlternateContent xmlns:mc="http://schemas.openxmlformats.org/markup-compatibility/2006">
              <mc:Choice xmlns:v="urn:schemas-microsoft-com:vml" Requires="v">
                <p:oleObj name="Equation" r:id="rId2" imgW="1790640" imgH="393480" progId="Equation.DSMT4">
                  <p:embed/>
                </p:oleObj>
              </mc:Choice>
              <mc:Fallback>
                <p:oleObj name="Equation" r:id="rId2" imgW="1790640" imgH="393480" progId="Equation.DSMT4">
                  <p:embed/>
                  <p:pic>
                    <p:nvPicPr>
                      <p:cNvPr id="1126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976564"/>
                        <a:ext cx="4019550"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6" name="Text Box 6"/>
          <p:cNvSpPr txBox="1">
            <a:spLocks noChangeArrowheads="1"/>
          </p:cNvSpPr>
          <p:nvPr/>
        </p:nvSpPr>
        <p:spPr bwMode="auto">
          <a:xfrm>
            <a:off x="2279576" y="5454650"/>
            <a:ext cx="8050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chemeClr val="folHlink"/>
                </a:solidFill>
                <a:latin typeface="Times New Roman" pitchFamily="18" charset="0"/>
                <a:ea typeface="黑体" pitchFamily="49" charset="-122"/>
                <a:cs typeface="Times New Roman" pitchFamily="18" charset="0"/>
              </a:rPr>
              <a:t>必须清楚正态分布的图形及图形位置与</a:t>
            </a:r>
            <a:r>
              <a:rPr lang="en-US" altLang="zh-CN" sz="2800" dirty="0">
                <a:solidFill>
                  <a:schemeClr val="folHlink"/>
                </a:solidFill>
                <a:latin typeface="Times New Roman" pitchFamily="18" charset="0"/>
                <a:ea typeface="黑体" pitchFamily="49" charset="-122"/>
                <a:cs typeface="Times New Roman" pitchFamily="18" charset="0"/>
              </a:rPr>
              <a:t>μ</a:t>
            </a:r>
            <a:r>
              <a:rPr lang="zh-CN" altLang="en-US" sz="2800" dirty="0">
                <a:solidFill>
                  <a:schemeClr val="folHlink"/>
                </a:solidFill>
                <a:latin typeface="Times New Roman" pitchFamily="18" charset="0"/>
                <a:ea typeface="黑体" pitchFamily="49" charset="-122"/>
                <a:cs typeface="Times New Roman" pitchFamily="18" charset="0"/>
              </a:rPr>
              <a:t>，</a:t>
            </a:r>
            <a:r>
              <a:rPr lang="en-US" altLang="zh-CN" sz="2800" dirty="0">
                <a:solidFill>
                  <a:schemeClr val="folHlink"/>
                </a:solidFill>
                <a:latin typeface="Times New Roman" pitchFamily="18" charset="0"/>
                <a:ea typeface="黑体" pitchFamily="49" charset="-122"/>
                <a:cs typeface="Times New Roman" pitchFamily="18" charset="0"/>
              </a:rPr>
              <a:t>σ</a:t>
            </a:r>
            <a:r>
              <a:rPr lang="zh-CN" altLang="en-US" sz="2800" dirty="0">
                <a:solidFill>
                  <a:schemeClr val="folHlink"/>
                </a:solidFill>
                <a:latin typeface="Times New Roman" pitchFamily="18" charset="0"/>
                <a:ea typeface="黑体" pitchFamily="49" charset="-122"/>
                <a:cs typeface="Times New Roman" pitchFamily="18" charset="0"/>
              </a:rPr>
              <a:t>的关系。 </a:t>
            </a:r>
          </a:p>
        </p:txBody>
      </p:sp>
      <p:sp>
        <p:nvSpPr>
          <p:cNvPr id="112647" name="Text Box 7"/>
          <p:cNvSpPr txBox="1">
            <a:spLocks noChangeArrowheads="1"/>
          </p:cNvSpPr>
          <p:nvPr/>
        </p:nvSpPr>
        <p:spPr bwMode="auto">
          <a:xfrm>
            <a:off x="2286000" y="428148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chemeClr val="folHlink"/>
                </a:solidFill>
                <a:latin typeface="Times New Roman" pitchFamily="18" charset="0"/>
                <a:ea typeface="黑体" pitchFamily="49" charset="-122"/>
                <a:cs typeface="Times New Roman" pitchFamily="18" charset="0"/>
              </a:rPr>
              <a:t> </a:t>
            </a:r>
            <a:r>
              <a:rPr lang="zh-CN" altLang="en-US" sz="2800">
                <a:solidFill>
                  <a:schemeClr val="folHlink"/>
                </a:solidFill>
                <a:latin typeface="Times New Roman" pitchFamily="18" charset="0"/>
                <a:ea typeface="黑体" pitchFamily="49" charset="-122"/>
                <a:cs typeface="Times New Roman" pitchFamily="18" charset="0"/>
              </a:rPr>
              <a:t>标准正态分布的图形是一定的。 </a:t>
            </a:r>
          </a:p>
        </p:txBody>
      </p:sp>
      <p:pic>
        <p:nvPicPr>
          <p:cNvPr id="112648" name="Picture 8"/>
          <p:cNvPicPr>
            <a:picLocks noChangeAspect="1" noChangeArrowheads="1"/>
          </p:cNvPicPr>
          <p:nvPr/>
        </p:nvPicPr>
        <p:blipFill>
          <a:blip r:embed="rId4">
            <a:extLst>
              <a:ext uri="{28A0092B-C50C-407E-A947-70E740481C1C}">
                <a14:useLocalDpi xmlns:a14="http://schemas.microsoft.com/office/drawing/2010/main" val="0"/>
              </a:ext>
            </a:extLst>
          </a:blip>
          <a:srcRect l="6667" t="5400" r="4445"/>
          <a:stretch>
            <a:fillRect/>
          </a:stretch>
        </p:blipFill>
        <p:spPr bwMode="auto">
          <a:xfrm>
            <a:off x="7400909" y="2780929"/>
            <a:ext cx="2928755" cy="256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937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62" name="Object 2"/>
          <p:cNvGraphicFramePr>
            <a:graphicFrameLocks noChangeAspect="1"/>
          </p:cNvGraphicFramePr>
          <p:nvPr/>
        </p:nvGraphicFramePr>
        <p:xfrm>
          <a:off x="2405064" y="685800"/>
          <a:ext cx="8110537" cy="1746250"/>
        </p:xfrm>
        <a:graphic>
          <a:graphicData uri="http://schemas.openxmlformats.org/presentationml/2006/ole">
            <mc:AlternateContent xmlns:mc="http://schemas.openxmlformats.org/markup-compatibility/2006">
              <mc:Choice xmlns:v="urn:schemas-microsoft-com:vml" Requires="v">
                <p:oleObj name="Equation" r:id="rId2" imgW="4254480" imgH="914400" progId="Equation.DSMT4">
                  <p:embed/>
                </p:oleObj>
              </mc:Choice>
              <mc:Fallback>
                <p:oleObj name="Equation" r:id="rId2" imgW="4254480" imgH="914400" progId="Equation.DSMT4">
                  <p:embed/>
                  <p:pic>
                    <p:nvPicPr>
                      <p:cNvPr id="34816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4" y="685800"/>
                        <a:ext cx="8110537" cy="1746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3" name="Object 3"/>
          <p:cNvGraphicFramePr>
            <a:graphicFrameLocks noChangeAspect="1"/>
          </p:cNvGraphicFramePr>
          <p:nvPr/>
        </p:nvGraphicFramePr>
        <p:xfrm>
          <a:off x="2819400" y="2438401"/>
          <a:ext cx="6096000" cy="4278313"/>
        </p:xfrm>
        <a:graphic>
          <a:graphicData uri="http://schemas.openxmlformats.org/presentationml/2006/ole">
            <mc:AlternateContent xmlns:mc="http://schemas.openxmlformats.org/markup-compatibility/2006">
              <mc:Choice xmlns:v="urn:schemas-microsoft-com:vml" Requires="v">
                <p:oleObj name="Equation" r:id="rId4" imgW="3949560" imgH="3022560" progId="Equation.DSMT4">
                  <p:embed/>
                </p:oleObj>
              </mc:Choice>
              <mc:Fallback>
                <p:oleObj name="Equation" r:id="rId4" imgW="3949560" imgH="3022560" progId="Equation.DSMT4">
                  <p:embed/>
                  <p:pic>
                    <p:nvPicPr>
                      <p:cNvPr id="3481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38401"/>
                        <a:ext cx="6096000" cy="427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4" name="Text Box 4"/>
          <p:cNvSpPr txBox="1">
            <a:spLocks noChangeArrowheads="1"/>
          </p:cNvSpPr>
          <p:nvPr/>
        </p:nvSpPr>
        <p:spPr bwMode="auto">
          <a:xfrm>
            <a:off x="2133600" y="2514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hlink"/>
                </a:solidFill>
                <a:effectLst>
                  <a:outerShdw blurRad="38100" dist="38100" dir="2700000" algn="tl">
                    <a:srgbClr val="C0C0C0"/>
                  </a:outerShdw>
                </a:effectLst>
                <a:latin typeface="Tahoma" pitchFamily="34" charset="0"/>
              </a:rPr>
              <a:t>解</a:t>
            </a:r>
          </a:p>
        </p:txBody>
      </p:sp>
      <p:sp>
        <p:nvSpPr>
          <p:cNvPr id="348165" name="Rectangle 5"/>
          <p:cNvSpPr>
            <a:spLocks noGrp="1" noChangeArrowheads="1"/>
          </p:cNvSpPr>
          <p:nvPr>
            <p:ph type="title"/>
          </p:nvPr>
        </p:nvSpPr>
        <p:spPr bwMode="auto">
          <a:xfrm>
            <a:off x="2135188" y="44450"/>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4000" b="1">
                <a:solidFill>
                  <a:srgbClr val="FF3300"/>
                </a:solidFill>
                <a:effectLst>
                  <a:outerShdw blurRad="38100" dist="38100" dir="2700000" algn="tl">
                    <a:srgbClr val="C0C0C0"/>
                  </a:outerShdw>
                </a:effectLst>
                <a:latin typeface="Times New Roman" pitchFamily="18" charset="0"/>
                <a:ea typeface="楷体_GB2312" pitchFamily="49" charset="-122"/>
              </a:rPr>
              <a:t>例题</a:t>
            </a:r>
          </a:p>
        </p:txBody>
      </p:sp>
    </p:spTree>
    <p:extLst>
      <p:ext uri="{BB962C8B-B14F-4D97-AF65-F5344CB8AC3E}">
        <p14:creationId xmlns:p14="http://schemas.microsoft.com/office/powerpoint/2010/main" val="711588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1027"/>
          <p:cNvSpPr>
            <a:spLocks noGrp="1" noChangeArrowheads="1"/>
          </p:cNvSpPr>
          <p:nvPr>
            <p:ph type="title"/>
          </p:nvPr>
        </p:nvSpPr>
        <p:spPr bwMode="auto">
          <a:xfrm>
            <a:off x="2063750" y="333375"/>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3600" b="1">
                <a:solidFill>
                  <a:schemeClr val="hlink"/>
                </a:solidFill>
                <a:effectLst>
                  <a:outerShdw blurRad="38100" dist="38100" dir="2700000" algn="tl">
                    <a:srgbClr val="C0C0C0"/>
                  </a:outerShdw>
                </a:effectLst>
                <a:latin typeface="Times New Roman" pitchFamily="18" charset="0"/>
                <a:ea typeface="楷体_GB2312" pitchFamily="49" charset="-122"/>
              </a:rPr>
              <a:t>例题</a:t>
            </a:r>
          </a:p>
        </p:txBody>
      </p:sp>
      <p:pic>
        <p:nvPicPr>
          <p:cNvPr id="118790"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1"/>
            <a:ext cx="7543800" cy="555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1" name="Text Box 1031"/>
          <p:cNvSpPr txBox="1">
            <a:spLocks noChangeArrowheads="1"/>
          </p:cNvSpPr>
          <p:nvPr/>
        </p:nvSpPr>
        <p:spPr bwMode="auto">
          <a:xfrm>
            <a:off x="8153400" y="4175126"/>
            <a:ext cx="2286000" cy="2031325"/>
          </a:xfrm>
          <a:prstGeom prst="rect">
            <a:avLst/>
          </a:prstGeom>
          <a:solidFill>
            <a:schemeClr val="bg2"/>
          </a:solidFill>
          <a:ln>
            <a:noFill/>
          </a:ln>
          <a:effectLst/>
        </p:spPr>
        <p:txBody>
          <a:bodyPr>
            <a:spAutoFit/>
          </a:bodyPr>
          <a:lstStyle/>
          <a:p>
            <a:pPr>
              <a:spcBef>
                <a:spcPct val="50000"/>
              </a:spcBef>
            </a:pPr>
            <a:r>
              <a:rPr lang="zh-CN" altLang="en-US" b="1">
                <a:solidFill>
                  <a:srgbClr val="FF3300"/>
                </a:solidFill>
              </a:rPr>
              <a:t>由标准正态表</a:t>
            </a:r>
          </a:p>
          <a:p>
            <a:pPr>
              <a:spcBef>
                <a:spcPct val="50000"/>
              </a:spcBef>
            </a:pPr>
            <a:r>
              <a:rPr lang="en-US" altLang="zh-CN" b="1">
                <a:solidFill>
                  <a:srgbClr val="FF3300"/>
                </a:solidFill>
              </a:rPr>
              <a:t>Ø (z)=0.95</a:t>
            </a:r>
          </a:p>
          <a:p>
            <a:pPr>
              <a:spcBef>
                <a:spcPct val="50000"/>
              </a:spcBef>
            </a:pPr>
            <a:r>
              <a:rPr lang="zh-CN" altLang="en-US" b="1">
                <a:solidFill>
                  <a:srgbClr val="FF3300"/>
                </a:solidFill>
              </a:rPr>
              <a:t>反查得</a:t>
            </a:r>
            <a:r>
              <a:rPr lang="en-US" altLang="zh-CN" b="1">
                <a:solidFill>
                  <a:srgbClr val="FF3300"/>
                </a:solidFill>
              </a:rPr>
              <a:t>z=1.64485</a:t>
            </a:r>
          </a:p>
          <a:p>
            <a:pPr>
              <a:spcBef>
                <a:spcPct val="50000"/>
              </a:spcBef>
            </a:pPr>
            <a:r>
              <a:rPr lang="en-US" altLang="zh-CN" b="1">
                <a:solidFill>
                  <a:srgbClr val="FF3300"/>
                </a:solidFill>
              </a:rPr>
              <a:t>Z= (x-μ)/σ</a:t>
            </a:r>
          </a:p>
          <a:p>
            <a:pPr>
              <a:spcBef>
                <a:spcPct val="50000"/>
              </a:spcBef>
            </a:pPr>
            <a:r>
              <a:rPr lang="en-US" altLang="zh-CN" b="1">
                <a:solidFill>
                  <a:srgbClr val="FF3300"/>
                </a:solidFill>
              </a:rPr>
              <a:t>x= μ+σz</a:t>
            </a:r>
          </a:p>
        </p:txBody>
      </p:sp>
    </p:spTree>
    <p:extLst>
      <p:ext uri="{BB962C8B-B14F-4D97-AF65-F5344CB8AC3E}">
        <p14:creationId xmlns:p14="http://schemas.microsoft.com/office/powerpoint/2010/main" val="2000228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2068514" y="188913"/>
            <a:ext cx="8294687" cy="647700"/>
          </a:xfr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2.4.5 </a:t>
            </a:r>
            <a:r>
              <a:rPr lang="zh-CN" altLang="en-US" sz="3200" b="1" dirty="0">
                <a:solidFill>
                  <a:schemeClr val="bg1"/>
                </a:solidFill>
                <a:latin typeface="华文细黑" panose="02010600040101010101" pitchFamily="2" charset="-122"/>
                <a:ea typeface="华文细黑" panose="02010600040101010101" pitchFamily="2" charset="-122"/>
              </a:rPr>
              <a:t>截尾正态分布</a:t>
            </a:r>
            <a:r>
              <a:rPr lang="en-US" altLang="zh-CN" sz="3200" b="1" dirty="0">
                <a:solidFill>
                  <a:schemeClr val="bg1"/>
                </a:solidFill>
                <a:latin typeface="华文细黑" panose="02010600040101010101" pitchFamily="2" charset="-122"/>
                <a:ea typeface="华文细黑" panose="02010600040101010101" pitchFamily="2" charset="-122"/>
              </a:rPr>
              <a:t>(</a:t>
            </a:r>
            <a:r>
              <a:rPr lang="zh-CN" altLang="en-US" sz="3200" b="1" dirty="0">
                <a:solidFill>
                  <a:schemeClr val="bg1"/>
                </a:solidFill>
                <a:latin typeface="华文细黑" panose="02010600040101010101" pitchFamily="2" charset="-122"/>
                <a:ea typeface="华文细黑" panose="02010600040101010101" pitchFamily="2" charset="-122"/>
              </a:rPr>
              <a:t>连续型</a:t>
            </a:r>
            <a:r>
              <a:rPr lang="en-US" altLang="zh-CN" sz="3200" b="1" dirty="0">
                <a:solidFill>
                  <a:schemeClr val="bg1"/>
                </a:solidFill>
                <a:latin typeface="华文细黑" panose="02010600040101010101" pitchFamily="2" charset="-122"/>
                <a:ea typeface="华文细黑" panose="02010600040101010101" pitchFamily="2" charset="-122"/>
              </a:rPr>
              <a:t>)</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690938"/>
            <a:ext cx="5410200" cy="301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70" name="Text Box 6"/>
          <p:cNvSpPr txBox="1">
            <a:spLocks noChangeArrowheads="1"/>
          </p:cNvSpPr>
          <p:nvPr/>
        </p:nvSpPr>
        <p:spPr bwMode="auto">
          <a:xfrm>
            <a:off x="1828800" y="3581400"/>
            <a:ext cx="3048000" cy="2862322"/>
          </a:xfrm>
          <a:prstGeom prst="rect">
            <a:avLst/>
          </a:prstGeom>
          <a:solidFill>
            <a:schemeClr val="bg2"/>
          </a:solidFill>
          <a:ln>
            <a:noFill/>
          </a:ln>
          <a:effectLst/>
        </p:spPr>
        <p:txBody>
          <a:bodyPr>
            <a:spAutoFit/>
          </a:bodyPr>
          <a:lstStyle/>
          <a:p>
            <a:pPr>
              <a:spcBef>
                <a:spcPct val="50000"/>
              </a:spcBef>
            </a:pPr>
            <a:r>
              <a:rPr lang="zh-CN" altLang="en-US" sz="2400" b="1" dirty="0">
                <a:solidFill>
                  <a:srgbClr val="FF3300"/>
                </a:solidFill>
                <a:latin typeface="黑体" pitchFamily="49" charset="-122"/>
                <a:ea typeface="黑体" pitchFamily="49" charset="-122"/>
              </a:rPr>
              <a:t>该分布的意义是很多工程实际中</a:t>
            </a:r>
            <a:r>
              <a:rPr lang="en-US" altLang="zh-CN" sz="2400" b="1" dirty="0">
                <a:solidFill>
                  <a:srgbClr val="FF3300"/>
                </a:solidFill>
                <a:latin typeface="黑体" pitchFamily="49" charset="-122"/>
                <a:ea typeface="黑体" pitchFamily="49" charset="-122"/>
              </a:rPr>
              <a:t>t≥0</a:t>
            </a:r>
            <a:r>
              <a:rPr lang="zh-CN" altLang="en-US" sz="2400" b="1" dirty="0">
                <a:solidFill>
                  <a:srgbClr val="FF3300"/>
                </a:solidFill>
                <a:latin typeface="黑体" pitchFamily="49" charset="-122"/>
                <a:ea typeface="黑体" pitchFamily="49" charset="-122"/>
              </a:rPr>
              <a:t>，不能为负，正态分布</a:t>
            </a:r>
            <a:r>
              <a:rPr lang="en-US" altLang="zh-CN" sz="2400" b="1" dirty="0">
                <a:solidFill>
                  <a:srgbClr val="FF3300"/>
                </a:solidFill>
                <a:latin typeface="黑体" pitchFamily="49" charset="-122"/>
                <a:ea typeface="黑体" pitchFamily="49" charset="-122"/>
              </a:rPr>
              <a:t>t</a:t>
            </a:r>
            <a:r>
              <a:rPr lang="zh-CN" altLang="en-US" sz="2400" b="1" dirty="0">
                <a:solidFill>
                  <a:srgbClr val="FF3300"/>
                </a:solidFill>
                <a:latin typeface="黑体" pitchFamily="49" charset="-122"/>
                <a:ea typeface="黑体" pitchFamily="49" charset="-122"/>
              </a:rPr>
              <a:t>为</a:t>
            </a:r>
          </a:p>
          <a:p>
            <a:pPr>
              <a:spcBef>
                <a:spcPct val="50000"/>
              </a:spcBef>
            </a:pPr>
            <a:r>
              <a:rPr lang="en-US" altLang="zh-CN" sz="2400" b="1" dirty="0">
                <a:solidFill>
                  <a:srgbClr val="FF3300"/>
                </a:solidFill>
                <a:latin typeface="黑体" pitchFamily="49" charset="-122"/>
                <a:ea typeface="黑体" pitchFamily="49" charset="-122"/>
              </a:rPr>
              <a:t>(-∞,+∞ )</a:t>
            </a:r>
            <a:r>
              <a:rPr lang="zh-CN" altLang="en-US" sz="2400" b="1" dirty="0">
                <a:solidFill>
                  <a:srgbClr val="FF3300"/>
                </a:solidFill>
                <a:latin typeface="黑体" pitchFamily="49" charset="-122"/>
                <a:ea typeface="黑体" pitchFamily="49" charset="-122"/>
              </a:rPr>
              <a:t>，所以截尾正态分布存在调节参数</a:t>
            </a:r>
            <a:r>
              <a:rPr lang="en-US" altLang="zh-CN" sz="2400" b="1" dirty="0">
                <a:solidFill>
                  <a:srgbClr val="FF3300"/>
                </a:solidFill>
                <a:latin typeface="黑体" pitchFamily="49" charset="-122"/>
                <a:ea typeface="黑体" pitchFamily="49" charset="-122"/>
              </a:rPr>
              <a:t>a</a:t>
            </a:r>
            <a:r>
              <a:rPr lang="zh-CN" altLang="en-US" sz="2400" b="1" dirty="0">
                <a:solidFill>
                  <a:srgbClr val="FF3300"/>
                </a:solidFill>
                <a:latin typeface="黑体" pitchFamily="49" charset="-122"/>
                <a:ea typeface="黑体" pitchFamily="49" charset="-122"/>
              </a:rPr>
              <a:t>。</a:t>
            </a:r>
          </a:p>
        </p:txBody>
      </p:sp>
    </p:spTree>
    <p:extLst>
      <p:ext uri="{BB962C8B-B14F-4D97-AF65-F5344CB8AC3E}">
        <p14:creationId xmlns:p14="http://schemas.microsoft.com/office/powerpoint/2010/main" val="343940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04800"/>
            <a:ext cx="6019800" cy="452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5105400"/>
            <a:ext cx="5934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8" name="AutoShape 6"/>
          <p:cNvSpPr>
            <a:spLocks/>
          </p:cNvSpPr>
          <p:nvPr/>
        </p:nvSpPr>
        <p:spPr bwMode="auto">
          <a:xfrm>
            <a:off x="7620000" y="914400"/>
            <a:ext cx="1371600" cy="5486400"/>
          </a:xfrm>
          <a:prstGeom prst="rightBrace">
            <a:avLst>
              <a:gd name="adj1" fmla="val 33333"/>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9" name="Text Box 7"/>
          <p:cNvSpPr txBox="1">
            <a:spLocks noChangeArrowheads="1"/>
          </p:cNvSpPr>
          <p:nvPr/>
        </p:nvSpPr>
        <p:spPr bwMode="auto">
          <a:xfrm>
            <a:off x="9220200" y="2108200"/>
            <a:ext cx="533400" cy="3416320"/>
          </a:xfrm>
          <a:prstGeom prst="rect">
            <a:avLst/>
          </a:prstGeom>
          <a:solidFill>
            <a:schemeClr val="bg2"/>
          </a:solidFill>
          <a:ln>
            <a:noFill/>
          </a:ln>
          <a:effectLst/>
        </p:spPr>
        <p:txBody>
          <a:bodyPr>
            <a:spAutoFit/>
          </a:bodyPr>
          <a:lstStyle/>
          <a:p>
            <a:pPr>
              <a:spcBef>
                <a:spcPct val="50000"/>
              </a:spcBef>
            </a:pPr>
            <a:r>
              <a:rPr lang="zh-CN" altLang="en-US" sz="2400" b="1" dirty="0">
                <a:solidFill>
                  <a:srgbClr val="FF3300"/>
                </a:solidFill>
              </a:rPr>
              <a:t>截尾正态分布特征量</a:t>
            </a:r>
          </a:p>
        </p:txBody>
      </p:sp>
    </p:spTree>
    <p:extLst>
      <p:ext uri="{BB962C8B-B14F-4D97-AF65-F5344CB8AC3E}">
        <p14:creationId xmlns:p14="http://schemas.microsoft.com/office/powerpoint/2010/main" val="288365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528" y="260648"/>
            <a:ext cx="7725192" cy="523220"/>
          </a:xfrm>
          <a:prstGeom prst="rect">
            <a:avLst/>
          </a:prstGeom>
          <a:noFill/>
        </p:spPr>
        <p:txBody>
          <a:bodyPr wrap="none" rtlCol="0">
            <a:spAutoFit/>
          </a:bodyPr>
          <a:lstStyle/>
          <a:p>
            <a:r>
              <a:rPr lang="zh-CN" altLang="en-US" sz="2800" b="1" dirty="0">
                <a:latin typeface="微软雅黑" pitchFamily="34" charset="-122"/>
                <a:ea typeface="微软雅黑" pitchFamily="34" charset="-122"/>
              </a:rPr>
              <a:t>软件可靠度</a:t>
            </a:r>
            <a:r>
              <a:rPr lang="en-US" altLang="zh-CN" sz="2800" b="1" dirty="0">
                <a:solidFill>
                  <a:srgbClr val="FF0000"/>
                </a:solidFill>
              </a:rPr>
              <a:t>----</a:t>
            </a:r>
            <a:r>
              <a:rPr lang="zh-CN" altLang="en-US" sz="2800" b="1" dirty="0">
                <a:solidFill>
                  <a:srgbClr val="FF0000"/>
                </a:solidFill>
              </a:rPr>
              <a:t>概率性质</a:t>
            </a:r>
            <a:r>
              <a:rPr lang="zh-CN" altLang="en-US" sz="2800" b="1" dirty="0"/>
              <a:t>的体现在</a:t>
            </a:r>
            <a:r>
              <a:rPr lang="zh-CN" altLang="en-US" sz="2800" b="1" dirty="0">
                <a:solidFill>
                  <a:srgbClr val="FF0000"/>
                </a:solidFill>
              </a:rPr>
              <a:t>输入的选取上</a:t>
            </a:r>
          </a:p>
        </p:txBody>
      </p:sp>
      <p:graphicFrame>
        <p:nvGraphicFramePr>
          <p:cNvPr id="3" name="对象 2"/>
          <p:cNvGraphicFramePr>
            <a:graphicFrameLocks noChangeAspect="1"/>
          </p:cNvGraphicFramePr>
          <p:nvPr/>
        </p:nvGraphicFramePr>
        <p:xfrm>
          <a:off x="3359697" y="1700808"/>
          <a:ext cx="4392488" cy="907144"/>
        </p:xfrm>
        <a:graphic>
          <a:graphicData uri="http://schemas.openxmlformats.org/presentationml/2006/ole">
            <mc:AlternateContent xmlns:mc="http://schemas.openxmlformats.org/markup-compatibility/2006">
              <mc:Choice xmlns:v="urn:schemas-microsoft-com:vml" Requires="v">
                <p:oleObj name="Equation" r:id="rId3" imgW="2336760" imgH="482400" progId="Equation.DSMT4">
                  <p:embed/>
                </p:oleObj>
              </mc:Choice>
              <mc:Fallback>
                <p:oleObj name="Equation" r:id="rId3" imgW="2336760" imgH="482400" progId="Equation.DSMT4">
                  <p:embed/>
                  <p:pic>
                    <p:nvPicPr>
                      <p:cNvPr id="3" name="对象 2"/>
                      <p:cNvPicPr/>
                      <p:nvPr/>
                    </p:nvPicPr>
                    <p:blipFill>
                      <a:blip r:embed="rId4"/>
                      <a:stretch>
                        <a:fillRect/>
                      </a:stretch>
                    </p:blipFill>
                    <p:spPr>
                      <a:xfrm>
                        <a:off x="3359697" y="1700808"/>
                        <a:ext cx="4392488" cy="907144"/>
                      </a:xfrm>
                      <a:prstGeom prst="rect">
                        <a:avLst/>
                      </a:prstGeom>
                    </p:spPr>
                  </p:pic>
                </p:oleObj>
              </mc:Fallback>
            </mc:AlternateContent>
          </a:graphicData>
        </a:graphic>
      </p:graphicFrame>
      <p:sp>
        <p:nvSpPr>
          <p:cNvPr id="4" name="TextBox 3"/>
          <p:cNvSpPr txBox="1"/>
          <p:nvPr/>
        </p:nvSpPr>
        <p:spPr>
          <a:xfrm>
            <a:off x="1991544" y="943820"/>
            <a:ext cx="8424936" cy="769441"/>
          </a:xfrm>
          <a:prstGeom prst="rect">
            <a:avLst/>
          </a:prstGeom>
          <a:noFill/>
        </p:spPr>
        <p:txBody>
          <a:bodyPr wrap="square" rtlCol="0">
            <a:spAutoFit/>
          </a:bodyPr>
          <a:lstStyle/>
          <a:p>
            <a:pPr marL="342900" indent="-342900">
              <a:buFont typeface="Wingdings" pitchFamily="2" charset="2"/>
              <a:buChar char="p"/>
            </a:pPr>
            <a:r>
              <a:rPr lang="zh-CN" altLang="en-US" sz="2200" dirty="0">
                <a:latin typeface="+mn-ea"/>
              </a:rPr>
              <a:t>把程序看作输入空间到输出空间的映射，程序运行出错就是由于程序没有将某些输入映射到人们所期望的输出上去。</a:t>
            </a:r>
          </a:p>
        </p:txBody>
      </p:sp>
      <p:sp>
        <p:nvSpPr>
          <p:cNvPr id="8" name="TextBox 7"/>
          <p:cNvSpPr txBox="1"/>
          <p:nvPr/>
        </p:nvSpPr>
        <p:spPr>
          <a:xfrm>
            <a:off x="1882763" y="2564905"/>
            <a:ext cx="8424936" cy="769441"/>
          </a:xfrm>
          <a:prstGeom prst="rect">
            <a:avLst/>
          </a:prstGeom>
          <a:noFill/>
        </p:spPr>
        <p:txBody>
          <a:bodyPr wrap="square" rtlCol="0">
            <a:spAutoFit/>
          </a:bodyPr>
          <a:lstStyle/>
          <a:p>
            <a:pPr marL="342900" indent="-342900">
              <a:buFont typeface="Wingdings" pitchFamily="2" charset="2"/>
              <a:buChar char="p"/>
            </a:pPr>
            <a:r>
              <a:rPr lang="zh-CN" altLang="en-US" sz="2200" dirty="0">
                <a:latin typeface="Times New Roman" pitchFamily="18" charset="0"/>
                <a:cs typeface="Times New Roman" pitchFamily="18" charset="0"/>
              </a:rPr>
              <a:t>在特定的应用中，设 </a:t>
            </a:r>
            <a:r>
              <a:rPr lang="en-US" altLang="zh-CN" sz="2200" i="1" dirty="0">
                <a:latin typeface="Times New Roman" pitchFamily="18" charset="0"/>
                <a:cs typeface="Times New Roman" pitchFamily="18" charset="0"/>
              </a:rPr>
              <a:t>P</a:t>
            </a:r>
            <a:r>
              <a:rPr lang="en-US" altLang="zh-CN" sz="2200" dirty="0">
                <a:latin typeface="Times New Roman" pitchFamily="18" charset="0"/>
                <a:cs typeface="Times New Roman" pitchFamily="18" charset="0"/>
              </a:rPr>
              <a:t>(</a:t>
            </a:r>
            <a:r>
              <a:rPr lang="en-US" altLang="zh-CN" sz="2200" i="1" dirty="0" err="1">
                <a:latin typeface="Times New Roman" pitchFamily="18" charset="0"/>
                <a:cs typeface="Times New Roman" pitchFamily="18" charset="0"/>
              </a:rPr>
              <a:t>i</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为输入点 </a:t>
            </a:r>
            <a:r>
              <a:rPr lang="en-US" altLang="zh-CN" sz="2200" i="1" dirty="0" err="1">
                <a:latin typeface="Times New Roman" pitchFamily="18" charset="0"/>
                <a:cs typeface="Times New Roman" pitchFamily="18" charset="0"/>
              </a:rPr>
              <a:t>i</a:t>
            </a:r>
            <a:r>
              <a:rPr lang="en-US" altLang="zh-CN" sz="2200" i="1"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的选取概率，则在这一特定应用中的一次输入导致程序正确运行的概率为：</a:t>
            </a:r>
          </a:p>
        </p:txBody>
      </p:sp>
      <p:graphicFrame>
        <p:nvGraphicFramePr>
          <p:cNvPr id="5" name="对象 4"/>
          <p:cNvGraphicFramePr>
            <a:graphicFrameLocks noChangeAspect="1"/>
          </p:cNvGraphicFramePr>
          <p:nvPr/>
        </p:nvGraphicFramePr>
        <p:xfrm>
          <a:off x="4829939" y="3255764"/>
          <a:ext cx="1378127" cy="821308"/>
        </p:xfrm>
        <a:graphic>
          <a:graphicData uri="http://schemas.openxmlformats.org/presentationml/2006/ole">
            <mc:AlternateContent xmlns:mc="http://schemas.openxmlformats.org/markup-compatibility/2006">
              <mc:Choice xmlns:v="urn:schemas-microsoft-com:vml" Requires="v">
                <p:oleObj name="Equation" r:id="rId5" imgW="723600" imgH="431640" progId="Equation.DSMT4">
                  <p:embed/>
                </p:oleObj>
              </mc:Choice>
              <mc:Fallback>
                <p:oleObj name="Equation" r:id="rId5" imgW="723600" imgH="431640" progId="Equation.DSMT4">
                  <p:embed/>
                  <p:pic>
                    <p:nvPicPr>
                      <p:cNvPr id="5" name="对象 4"/>
                      <p:cNvPicPr>
                        <a:picLocks noChangeAspect="1" noChangeArrowheads="1"/>
                      </p:cNvPicPr>
                      <p:nvPr/>
                    </p:nvPicPr>
                    <p:blipFill>
                      <a:blip r:embed="rId6"/>
                      <a:srcRect/>
                      <a:stretch>
                        <a:fillRect/>
                      </a:stretch>
                    </p:blipFill>
                    <p:spPr bwMode="auto">
                      <a:xfrm>
                        <a:off x="4829939" y="3255764"/>
                        <a:ext cx="1378127" cy="821308"/>
                      </a:xfrm>
                      <a:prstGeom prst="rect">
                        <a:avLst/>
                      </a:prstGeom>
                      <a:noFill/>
                      <a:ln>
                        <a:noFill/>
                      </a:ln>
                    </p:spPr>
                  </p:pic>
                </p:oleObj>
              </mc:Fallback>
            </mc:AlternateContent>
          </a:graphicData>
        </a:graphic>
      </p:graphicFrame>
      <p:sp>
        <p:nvSpPr>
          <p:cNvPr id="10" name="TextBox 9"/>
          <p:cNvSpPr txBox="1"/>
          <p:nvPr/>
        </p:nvSpPr>
        <p:spPr>
          <a:xfrm>
            <a:off x="1847528" y="4078234"/>
            <a:ext cx="8424936" cy="430887"/>
          </a:xfrm>
          <a:prstGeom prst="rect">
            <a:avLst/>
          </a:prstGeom>
          <a:noFill/>
        </p:spPr>
        <p:txBody>
          <a:bodyPr wrap="square" rtlCol="0">
            <a:spAutoFit/>
          </a:bodyPr>
          <a:lstStyle/>
          <a:p>
            <a:pPr marL="342900" indent="-342900">
              <a:buFont typeface="Wingdings" pitchFamily="2" charset="2"/>
              <a:buChar char="p"/>
            </a:pPr>
            <a:r>
              <a:rPr lang="zh-CN" altLang="en-US" sz="2200" dirty="0">
                <a:latin typeface="Times New Roman" pitchFamily="18" charset="0"/>
                <a:cs typeface="Times New Roman" pitchFamily="18" charset="0"/>
              </a:rPr>
              <a:t>假定在时间区间</a:t>
            </a:r>
            <a:r>
              <a:rPr lang="en-US" altLang="zh-CN" sz="2200" dirty="0">
                <a:latin typeface="Times New Roman" pitchFamily="18" charset="0"/>
                <a:cs typeface="Times New Roman" pitchFamily="18" charset="0"/>
              </a:rPr>
              <a:t>(0,</a:t>
            </a:r>
            <a:r>
              <a:rPr lang="en-US" altLang="zh-CN" sz="2200" i="1" dirty="0">
                <a:latin typeface="Times New Roman" pitchFamily="18" charset="0"/>
                <a:cs typeface="Times New Roman" pitchFamily="18" charset="0"/>
              </a:rPr>
              <a:t>t</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内程序总共运行的次数为</a:t>
            </a:r>
            <a:r>
              <a:rPr lang="en-US" altLang="zh-CN" sz="2200" i="1" dirty="0">
                <a:latin typeface="Times New Roman" pitchFamily="18" charset="0"/>
                <a:cs typeface="Times New Roman" pitchFamily="18" charset="0"/>
              </a:rPr>
              <a:t>n</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则有：</a:t>
            </a:r>
          </a:p>
        </p:txBody>
      </p:sp>
      <p:graphicFrame>
        <p:nvGraphicFramePr>
          <p:cNvPr id="6" name="对象 5"/>
          <p:cNvGraphicFramePr>
            <a:graphicFrameLocks noChangeAspect="1"/>
          </p:cNvGraphicFramePr>
          <p:nvPr/>
        </p:nvGraphicFramePr>
        <p:xfrm>
          <a:off x="4128436" y="4581128"/>
          <a:ext cx="2543629" cy="918776"/>
        </p:xfrm>
        <a:graphic>
          <a:graphicData uri="http://schemas.openxmlformats.org/presentationml/2006/ole">
            <mc:AlternateContent xmlns:mc="http://schemas.openxmlformats.org/markup-compatibility/2006">
              <mc:Choice xmlns:v="urn:schemas-microsoft-com:vml" Requires="v">
                <p:oleObj name="Equation" r:id="rId7" imgW="1333440" imgH="482400" progId="Equation.DSMT4">
                  <p:embed/>
                </p:oleObj>
              </mc:Choice>
              <mc:Fallback>
                <p:oleObj name="Equation" r:id="rId7" imgW="1333440" imgH="482400" progId="Equation.DSMT4">
                  <p:embed/>
                  <p:pic>
                    <p:nvPicPr>
                      <p:cNvPr id="6" name="对象 5"/>
                      <p:cNvPicPr>
                        <a:picLocks noChangeAspect="1" noChangeArrowheads="1"/>
                      </p:cNvPicPr>
                      <p:nvPr/>
                    </p:nvPicPr>
                    <p:blipFill>
                      <a:blip r:embed="rId8"/>
                      <a:srcRect/>
                      <a:stretch>
                        <a:fillRect/>
                      </a:stretch>
                    </p:blipFill>
                    <p:spPr bwMode="auto">
                      <a:xfrm>
                        <a:off x="4128436" y="4581128"/>
                        <a:ext cx="2543629" cy="918776"/>
                      </a:xfrm>
                      <a:prstGeom prst="rect">
                        <a:avLst/>
                      </a:prstGeom>
                      <a:noFill/>
                      <a:ln>
                        <a:noFill/>
                      </a:ln>
                    </p:spPr>
                  </p:pic>
                </p:oleObj>
              </mc:Fallback>
            </mc:AlternateContent>
          </a:graphicData>
        </a:graphic>
      </p:graphicFrame>
      <p:sp>
        <p:nvSpPr>
          <p:cNvPr id="7" name="TextBox 6"/>
          <p:cNvSpPr txBox="1"/>
          <p:nvPr/>
        </p:nvSpPr>
        <p:spPr>
          <a:xfrm>
            <a:off x="1847913" y="5517232"/>
            <a:ext cx="3647152" cy="369332"/>
          </a:xfrm>
          <a:prstGeom prst="rect">
            <a:avLst/>
          </a:prstGeom>
          <a:noFill/>
        </p:spPr>
        <p:txBody>
          <a:bodyPr wrap="none" rtlCol="0">
            <a:spAutoFit/>
          </a:bodyPr>
          <a:lstStyle/>
          <a:p>
            <a:r>
              <a:rPr lang="zh-CN" altLang="en-US" b="1" dirty="0">
                <a:solidFill>
                  <a:srgbClr val="FF0000"/>
                </a:solidFill>
                <a:latin typeface="微软雅黑" pitchFamily="34" charset="-122"/>
                <a:ea typeface="微软雅黑" pitchFamily="34" charset="-122"/>
              </a:rPr>
              <a:t>问题：一次运行如何确定或量化？</a:t>
            </a:r>
          </a:p>
        </p:txBody>
      </p:sp>
      <p:sp>
        <p:nvSpPr>
          <p:cNvPr id="13" name="TextBox 12"/>
          <p:cNvSpPr txBox="1"/>
          <p:nvPr/>
        </p:nvSpPr>
        <p:spPr>
          <a:xfrm>
            <a:off x="1847529" y="5949281"/>
            <a:ext cx="8254585" cy="646331"/>
          </a:xfrm>
          <a:prstGeom prst="rect">
            <a:avLst/>
          </a:prstGeom>
          <a:noFill/>
        </p:spPr>
        <p:txBody>
          <a:bodyPr wrap="square" rtlCol="0">
            <a:spAutoFit/>
          </a:bodyPr>
          <a:lstStyle/>
          <a:p>
            <a:r>
              <a:rPr lang="zh-CN" altLang="en-US" b="1" dirty="0">
                <a:solidFill>
                  <a:srgbClr val="FF0000"/>
                </a:solidFill>
                <a:latin typeface="微软雅黑" pitchFamily="34" charset="-122"/>
                <a:ea typeface="微软雅黑" pitchFamily="34" charset="-122"/>
              </a:rPr>
              <a:t>结论：从本质上反映了软件可靠度定义的概率性质，但对实际确定软件可靠性并</a:t>
            </a:r>
            <a:endParaRPr lang="en-US" altLang="zh-CN" b="1" dirty="0">
              <a:solidFill>
                <a:srgbClr val="FF0000"/>
              </a:solidFill>
              <a:latin typeface="微软雅黑" pitchFamily="34" charset="-122"/>
              <a:ea typeface="微软雅黑" pitchFamily="34" charset="-122"/>
            </a:endParaRPr>
          </a:p>
          <a:p>
            <a:r>
              <a:rPr lang="en-US" altLang="zh-CN" b="1" dirty="0">
                <a:solidFill>
                  <a:srgbClr val="FF0000"/>
                </a:solidFill>
                <a:latin typeface="微软雅黑" pitchFamily="34" charset="-122"/>
                <a:ea typeface="微软雅黑" pitchFamily="34" charset="-122"/>
              </a:rPr>
              <a:t>          </a:t>
            </a:r>
            <a:r>
              <a:rPr lang="zh-CN" altLang="en-US" b="1" dirty="0">
                <a:solidFill>
                  <a:srgbClr val="FF0000"/>
                </a:solidFill>
                <a:latin typeface="微软雅黑" pitchFamily="34" charset="-122"/>
                <a:ea typeface="微软雅黑" pitchFamily="34" charset="-122"/>
              </a:rPr>
              <a:t>无任何意义</a:t>
            </a:r>
          </a:p>
        </p:txBody>
      </p:sp>
    </p:spTree>
    <p:extLst>
      <p:ext uri="{BB962C8B-B14F-4D97-AF65-F5344CB8AC3E}">
        <p14:creationId xmlns:p14="http://schemas.microsoft.com/office/powerpoint/2010/main" val="912080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7"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2743200" y="381000"/>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3600" b="1">
                <a:solidFill>
                  <a:schemeClr val="hlink"/>
                </a:solidFill>
                <a:effectLst>
                  <a:outerShdw blurRad="38100" dist="38100" dir="2700000" algn="tl">
                    <a:srgbClr val="C0C0C0"/>
                  </a:outerShdw>
                </a:effectLst>
                <a:latin typeface="Times New Roman" pitchFamily="18" charset="0"/>
                <a:ea typeface="楷体_GB2312" pitchFamily="49" charset="-122"/>
              </a:rPr>
              <a:t>例题</a:t>
            </a:r>
          </a:p>
        </p:txBody>
      </p:sp>
      <p:pic>
        <p:nvPicPr>
          <p:cNvPr id="1198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6934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4" name="Text Box 6"/>
          <p:cNvSpPr txBox="1">
            <a:spLocks noChangeArrowheads="1"/>
          </p:cNvSpPr>
          <p:nvPr/>
        </p:nvSpPr>
        <p:spPr bwMode="auto">
          <a:xfrm>
            <a:off x="8458200" y="1905001"/>
            <a:ext cx="1905000" cy="1200329"/>
          </a:xfrm>
          <a:prstGeom prst="rect">
            <a:avLst/>
          </a:prstGeom>
          <a:solidFill>
            <a:schemeClr val="bg2"/>
          </a:solidFill>
          <a:ln>
            <a:noFill/>
          </a:ln>
          <a:effectLst/>
        </p:spPr>
        <p:txBody>
          <a:bodyPr>
            <a:spAutoFit/>
          </a:bodyPr>
          <a:lstStyle/>
          <a:p>
            <a:pPr>
              <a:spcBef>
                <a:spcPct val="50000"/>
              </a:spcBef>
            </a:pPr>
            <a:r>
              <a:rPr lang="zh-CN" altLang="en-US" sz="2400" b="1" dirty="0">
                <a:solidFill>
                  <a:srgbClr val="FF3300"/>
                </a:solidFill>
                <a:latin typeface="Tahoma" pitchFamily="34" charset="0"/>
              </a:rPr>
              <a:t>工作时间非负采用截尾正态分布</a:t>
            </a:r>
          </a:p>
        </p:txBody>
      </p:sp>
      <p:graphicFrame>
        <p:nvGraphicFramePr>
          <p:cNvPr id="119815" name="Object 7"/>
          <p:cNvGraphicFramePr>
            <a:graphicFrameLocks noChangeAspect="1"/>
          </p:cNvGraphicFramePr>
          <p:nvPr/>
        </p:nvGraphicFramePr>
        <p:xfrm>
          <a:off x="4038600" y="115888"/>
          <a:ext cx="2057400" cy="728662"/>
        </p:xfrm>
        <a:graphic>
          <a:graphicData uri="http://schemas.openxmlformats.org/presentationml/2006/ole">
            <mc:AlternateContent xmlns:mc="http://schemas.openxmlformats.org/markup-compatibility/2006">
              <mc:Choice xmlns:v="urn:schemas-microsoft-com:vml" Requires="v">
                <p:oleObj name="Equation" r:id="rId3" imgW="1650960" imgH="583920" progId="Equation.DSMT4">
                  <p:embed/>
                </p:oleObj>
              </mc:Choice>
              <mc:Fallback>
                <p:oleObj name="Equation" r:id="rId3" imgW="1650960" imgH="583920" progId="Equation.DSMT4">
                  <p:embed/>
                  <p:pic>
                    <p:nvPicPr>
                      <p:cNvPr id="11981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15888"/>
                        <a:ext cx="2057400" cy="72866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6" name="Line 8"/>
          <p:cNvSpPr>
            <a:spLocks noChangeShapeType="1"/>
          </p:cNvSpPr>
          <p:nvPr/>
        </p:nvSpPr>
        <p:spPr bwMode="auto">
          <a:xfrm flipH="1">
            <a:off x="5638800" y="692150"/>
            <a:ext cx="25400" cy="15176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19817" name="Object 9"/>
          <p:cNvGraphicFramePr>
            <a:graphicFrameLocks noChangeAspect="1"/>
          </p:cNvGraphicFramePr>
          <p:nvPr/>
        </p:nvGraphicFramePr>
        <p:xfrm>
          <a:off x="6477000" y="-26988"/>
          <a:ext cx="2057400" cy="965201"/>
        </p:xfrm>
        <a:graphic>
          <a:graphicData uri="http://schemas.openxmlformats.org/presentationml/2006/ole">
            <mc:AlternateContent xmlns:mc="http://schemas.openxmlformats.org/markup-compatibility/2006">
              <mc:Choice xmlns:v="urn:schemas-microsoft-com:vml" Requires="v">
                <p:oleObj name="Equation" r:id="rId5" imgW="1625400" imgH="761760" progId="Equation.DSMT4">
                  <p:embed/>
                </p:oleObj>
              </mc:Choice>
              <mc:Fallback>
                <p:oleObj name="Equation" r:id="rId5" imgW="1625400" imgH="761760" progId="Equation.DSMT4">
                  <p:embed/>
                  <p:pic>
                    <p:nvPicPr>
                      <p:cNvPr id="119817"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6988"/>
                        <a:ext cx="2057400" cy="965201"/>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8" name="Line 10"/>
          <p:cNvSpPr>
            <a:spLocks noChangeShapeType="1"/>
          </p:cNvSpPr>
          <p:nvPr/>
        </p:nvSpPr>
        <p:spPr bwMode="auto">
          <a:xfrm flipH="1">
            <a:off x="7239001" y="908050"/>
            <a:ext cx="9525" cy="244475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198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137026"/>
            <a:ext cx="41148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20" name="Text Box 12"/>
          <p:cNvSpPr txBox="1">
            <a:spLocks noChangeArrowheads="1"/>
          </p:cNvSpPr>
          <p:nvPr/>
        </p:nvSpPr>
        <p:spPr bwMode="auto">
          <a:xfrm>
            <a:off x="2133600" y="4038601"/>
            <a:ext cx="3733800" cy="779463"/>
          </a:xfrm>
          <a:prstGeom prst="rect">
            <a:avLst/>
          </a:prstGeom>
          <a:solidFill>
            <a:schemeClr val="bg2"/>
          </a:solidFill>
          <a:ln>
            <a:noFill/>
          </a:ln>
          <a:effectLst/>
        </p:spPr>
        <p:txBody>
          <a:bodyPr>
            <a:spAutoFit/>
          </a:bodyPr>
          <a:lstStyle/>
          <a:p>
            <a:pPr>
              <a:spcBef>
                <a:spcPct val="50000"/>
              </a:spcBef>
            </a:pPr>
            <a:r>
              <a:rPr lang="en-US" altLang="zh-CN" b="1" dirty="0">
                <a:effectLst>
                  <a:outerShdw blurRad="38100" dist="38100" dir="2700000" algn="tl">
                    <a:srgbClr val="FFFFFF"/>
                  </a:outerShdw>
                </a:effectLst>
                <a:latin typeface="Times New Roman"/>
                <a:ea typeface="宋体" charset="-122"/>
              </a:rPr>
              <a:t>ø</a:t>
            </a:r>
            <a:r>
              <a:rPr lang="en-US" altLang="zh-CN" b="1" dirty="0">
                <a:effectLst>
                  <a:outerShdw blurRad="38100" dist="38100" dir="2700000" algn="tl">
                    <a:srgbClr val="FFFFFF"/>
                  </a:outerShdw>
                </a:effectLst>
              </a:rPr>
              <a:t> (1)</a:t>
            </a:r>
            <a:r>
              <a:rPr lang="zh-CN" altLang="en-US" b="1" dirty="0">
                <a:effectLst>
                  <a:outerShdw blurRad="38100" dist="38100" dir="2700000" algn="tl">
                    <a:srgbClr val="FFFFFF"/>
                  </a:outerShdw>
                </a:effectLst>
              </a:rPr>
              <a:t>是分布密度函数，是算出来的。</a:t>
            </a:r>
          </a:p>
          <a:p>
            <a:pPr>
              <a:spcBef>
                <a:spcPct val="50000"/>
              </a:spcBef>
            </a:pPr>
            <a:endParaRPr lang="en-US" altLang="zh-CN" b="1" dirty="0">
              <a:effectLst>
                <a:outerShdw blurRad="38100" dist="38100" dir="2700000" algn="tl">
                  <a:srgbClr val="FFFFFF"/>
                </a:outerShdw>
              </a:effectLst>
            </a:endParaRPr>
          </a:p>
        </p:txBody>
      </p:sp>
      <p:graphicFrame>
        <p:nvGraphicFramePr>
          <p:cNvPr id="119821" name="Object 13"/>
          <p:cNvGraphicFramePr>
            <a:graphicFrameLocks noChangeAspect="1"/>
          </p:cNvGraphicFramePr>
          <p:nvPr/>
        </p:nvGraphicFramePr>
        <p:xfrm>
          <a:off x="2209800" y="4343400"/>
          <a:ext cx="1295400" cy="509588"/>
        </p:xfrm>
        <a:graphic>
          <a:graphicData uri="http://schemas.openxmlformats.org/presentationml/2006/ole">
            <mc:AlternateContent xmlns:mc="http://schemas.openxmlformats.org/markup-compatibility/2006">
              <mc:Choice xmlns:v="urn:schemas-microsoft-com:vml" Requires="v">
                <p:oleObj name="Equation" r:id="rId8" imgW="1066680" imgH="419040" progId="Equation.DSMT4">
                  <p:embed/>
                </p:oleObj>
              </mc:Choice>
              <mc:Fallback>
                <p:oleObj name="Equation" r:id="rId8" imgW="1066680" imgH="419040" progId="Equation.DSMT4">
                  <p:embed/>
                  <p:pic>
                    <p:nvPicPr>
                      <p:cNvPr id="11982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343400"/>
                        <a:ext cx="12954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22" name="Object 14"/>
          <p:cNvGraphicFramePr>
            <a:graphicFrameLocks noChangeAspect="1"/>
          </p:cNvGraphicFramePr>
          <p:nvPr/>
        </p:nvGraphicFramePr>
        <p:xfrm>
          <a:off x="3581400" y="4876800"/>
          <a:ext cx="6553200" cy="1906588"/>
        </p:xfrm>
        <a:graphic>
          <a:graphicData uri="http://schemas.openxmlformats.org/presentationml/2006/ole">
            <mc:AlternateContent xmlns:mc="http://schemas.openxmlformats.org/markup-compatibility/2006">
              <mc:Choice xmlns:v="urn:schemas-microsoft-com:vml" Requires="v">
                <p:oleObj name="Equation" r:id="rId10" imgW="4546440" imgH="1320480" progId="Equation.DSMT4">
                  <p:embed/>
                </p:oleObj>
              </mc:Choice>
              <mc:Fallback>
                <p:oleObj name="Equation" r:id="rId10" imgW="4546440" imgH="1320480" progId="Equation.DSMT4">
                  <p:embed/>
                  <p:pic>
                    <p:nvPicPr>
                      <p:cNvPr id="119822"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4876800"/>
                        <a:ext cx="6553200" cy="1906588"/>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350799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45" name="Picture 13"/>
          <p:cNvPicPr>
            <a:picLocks noChangeAspect="1" noChangeArrowheads="1"/>
          </p:cNvPicPr>
          <p:nvPr/>
        </p:nvPicPr>
        <p:blipFill>
          <a:blip r:embed="rId2">
            <a:extLst>
              <a:ext uri="{28A0092B-C50C-407E-A947-70E740481C1C}">
                <a14:useLocalDpi xmlns:a14="http://schemas.microsoft.com/office/drawing/2010/main" val="0"/>
              </a:ext>
            </a:extLst>
          </a:blip>
          <a:srcRect l="19852" t="11491" r="20172" b="68849"/>
          <a:stretch>
            <a:fillRect/>
          </a:stretch>
        </p:blipFill>
        <p:spPr bwMode="auto">
          <a:xfrm>
            <a:off x="7824788" y="719139"/>
            <a:ext cx="2519362"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4" name="Rectangle 2"/>
          <p:cNvSpPr>
            <a:spLocks noGrp="1" noChangeArrowheads="1"/>
          </p:cNvSpPr>
          <p:nvPr>
            <p:ph type="title"/>
          </p:nvPr>
        </p:nvSpPr>
        <p:spPr bwMode="auto">
          <a:xfrm>
            <a:off x="1631504" y="188640"/>
            <a:ext cx="6193284" cy="609600"/>
          </a:xfr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pPr algn="l"/>
            <a:r>
              <a:rPr lang="en-US" altLang="zh-CN" sz="3200" b="1" dirty="0">
                <a:solidFill>
                  <a:schemeClr val="bg1"/>
                </a:solidFill>
                <a:latin typeface="Times New Roman" pitchFamily="18" charset="0"/>
                <a:ea typeface="黑体" pitchFamily="49" charset="-122"/>
                <a:cs typeface="Times New Roman" pitchFamily="18" charset="0"/>
              </a:rPr>
              <a:t>2.4.6 </a:t>
            </a:r>
            <a:r>
              <a:rPr lang="zh-CN" altLang="en-US" sz="3200" b="1" dirty="0">
                <a:solidFill>
                  <a:schemeClr val="bg1"/>
                </a:solidFill>
                <a:latin typeface="Times New Roman" pitchFamily="18" charset="0"/>
                <a:ea typeface="黑体" pitchFamily="49" charset="-122"/>
                <a:cs typeface="Times New Roman" pitchFamily="18" charset="0"/>
              </a:rPr>
              <a:t>对数正态分布</a:t>
            </a:r>
            <a:r>
              <a:rPr lang="en-US" altLang="zh-CN" sz="3200" b="1" dirty="0">
                <a:solidFill>
                  <a:schemeClr val="bg1"/>
                </a:solidFill>
                <a:latin typeface="Times New Roman" pitchFamily="18" charset="0"/>
                <a:ea typeface="黑体" pitchFamily="49" charset="-122"/>
                <a:cs typeface="Times New Roman" pitchFamily="18" charset="0"/>
              </a:rPr>
              <a:t>(</a:t>
            </a:r>
            <a:r>
              <a:rPr lang="zh-CN" altLang="en-US" sz="3200" b="1" dirty="0">
                <a:solidFill>
                  <a:schemeClr val="bg1"/>
                </a:solidFill>
                <a:latin typeface="Times New Roman" pitchFamily="18" charset="0"/>
                <a:ea typeface="黑体" pitchFamily="49" charset="-122"/>
                <a:cs typeface="Times New Roman" pitchFamily="18" charset="0"/>
              </a:rPr>
              <a:t>连续型</a:t>
            </a:r>
            <a:r>
              <a:rPr lang="en-US" altLang="zh-CN" sz="3200" b="1" dirty="0">
                <a:solidFill>
                  <a:schemeClr val="bg1"/>
                </a:solidFill>
                <a:latin typeface="Times New Roman" pitchFamily="18" charset="0"/>
                <a:ea typeface="黑体" pitchFamily="49" charset="-122"/>
                <a:cs typeface="Times New Roman" pitchFamily="18" charset="0"/>
              </a:rPr>
              <a:t>)</a:t>
            </a:r>
          </a:p>
        </p:txBody>
      </p:sp>
      <p:sp>
        <p:nvSpPr>
          <p:cNvPr id="120837" name="Text Box 5"/>
          <p:cNvSpPr txBox="1">
            <a:spLocks noChangeArrowheads="1"/>
          </p:cNvSpPr>
          <p:nvPr/>
        </p:nvSpPr>
        <p:spPr bwMode="auto">
          <a:xfrm>
            <a:off x="1828800" y="2971801"/>
            <a:ext cx="3657600" cy="830997"/>
          </a:xfrm>
          <a:prstGeom prst="rect">
            <a:avLst/>
          </a:prstGeom>
          <a:solidFill>
            <a:schemeClr val="bg2"/>
          </a:solidFill>
          <a:ln>
            <a:noFill/>
          </a:ln>
          <a:effec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注意：</a:t>
            </a:r>
            <a:r>
              <a:rPr lang="en-US" altLang="zh-CN" sz="2400" dirty="0">
                <a:latin typeface="Times New Roman" pitchFamily="18" charset="0"/>
                <a:ea typeface="黑体" pitchFamily="49" charset="-122"/>
                <a:cs typeface="Times New Roman" pitchFamily="18" charset="0"/>
              </a:rPr>
              <a:t>μ</a:t>
            </a:r>
            <a:r>
              <a:rPr lang="zh-CN" altLang="en-US" sz="2400" dirty="0">
                <a:latin typeface="Times New Roman" pitchFamily="18" charset="0"/>
                <a:ea typeface="黑体" pitchFamily="49" charset="-122"/>
                <a:cs typeface="Times New Roman" pitchFamily="18" charset="0"/>
              </a:rPr>
              <a:t>、</a:t>
            </a:r>
            <a:r>
              <a:rPr lang="en-US" altLang="zh-CN" sz="2400" dirty="0">
                <a:latin typeface="Times New Roman" pitchFamily="18" charset="0"/>
                <a:ea typeface="黑体" pitchFamily="49" charset="-122"/>
                <a:cs typeface="Times New Roman" pitchFamily="18" charset="0"/>
              </a:rPr>
              <a:t>σ</a:t>
            </a:r>
            <a:r>
              <a:rPr lang="zh-CN" altLang="en-US" sz="2400" dirty="0">
                <a:latin typeface="Times New Roman" pitchFamily="18" charset="0"/>
                <a:ea typeface="黑体" pitchFamily="49" charset="-122"/>
                <a:cs typeface="Times New Roman" pitchFamily="18" charset="0"/>
              </a:rPr>
              <a:t>是随机变量的对数的均值和标准差。 </a:t>
            </a:r>
          </a:p>
        </p:txBody>
      </p:sp>
      <p:pic>
        <p:nvPicPr>
          <p:cNvPr id="1208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19200"/>
            <a:ext cx="78486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9" name="Text Box 7"/>
          <p:cNvSpPr txBox="1">
            <a:spLocks noChangeArrowheads="1"/>
          </p:cNvSpPr>
          <p:nvPr/>
        </p:nvSpPr>
        <p:spPr bwMode="auto">
          <a:xfrm>
            <a:off x="1828800" y="4114801"/>
            <a:ext cx="3048000" cy="83099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effectLst>
                  <a:outerShdw blurRad="38100" dist="38100" dir="2700000" algn="tl">
                    <a:srgbClr val="000000"/>
                  </a:outerShdw>
                </a:effectLst>
                <a:latin typeface="Times New Roman" pitchFamily="18" charset="0"/>
                <a:ea typeface="黑体" pitchFamily="49" charset="-122"/>
                <a:cs typeface="Times New Roman" pitchFamily="18" charset="0"/>
              </a:rPr>
              <a:t>注意：</a:t>
            </a:r>
            <a:r>
              <a:rPr lang="en-US" altLang="zh-CN" sz="2400" b="1">
                <a:solidFill>
                  <a:srgbClr val="FF3300"/>
                </a:solidFill>
                <a:effectLst>
                  <a:outerShdw blurRad="38100" dist="38100" dir="2700000" algn="tl">
                    <a:srgbClr val="000000"/>
                  </a:outerShdw>
                </a:effectLst>
                <a:latin typeface="Times New Roman" pitchFamily="18" charset="0"/>
                <a:ea typeface="黑体" pitchFamily="49" charset="-122"/>
                <a:cs typeface="Times New Roman" pitchFamily="18" charset="0"/>
              </a:rPr>
              <a:t>μ</a:t>
            </a:r>
            <a:r>
              <a:rPr lang="zh-CN" altLang="en-US" sz="2400" b="1">
                <a:solidFill>
                  <a:srgbClr val="FF3300"/>
                </a:solidFill>
                <a:effectLst>
                  <a:outerShdw blurRad="38100" dist="38100" dir="2700000" algn="tl">
                    <a:srgbClr val="000000"/>
                  </a:outerShdw>
                </a:effectLst>
                <a:latin typeface="Times New Roman" pitchFamily="18" charset="0"/>
                <a:ea typeface="黑体" pitchFamily="49" charset="-122"/>
                <a:cs typeface="Times New Roman" pitchFamily="18" charset="0"/>
              </a:rPr>
              <a:t>、</a:t>
            </a:r>
            <a:r>
              <a:rPr lang="en-US" altLang="zh-CN" sz="2400" b="1">
                <a:solidFill>
                  <a:srgbClr val="FF3300"/>
                </a:solidFill>
                <a:effectLst>
                  <a:outerShdw blurRad="38100" dist="38100" dir="2700000" algn="tl">
                    <a:srgbClr val="000000"/>
                  </a:outerShdw>
                </a:effectLst>
                <a:latin typeface="Times New Roman" pitchFamily="18" charset="0"/>
                <a:ea typeface="黑体" pitchFamily="49" charset="-122"/>
                <a:cs typeface="Times New Roman" pitchFamily="18" charset="0"/>
              </a:rPr>
              <a:t>σ</a:t>
            </a:r>
            <a:r>
              <a:rPr lang="zh-CN" altLang="en-US" sz="2400" b="1">
                <a:solidFill>
                  <a:srgbClr val="FF3300"/>
                </a:solidFill>
                <a:effectLst>
                  <a:outerShdw blurRad="38100" dist="38100" dir="2700000" algn="tl">
                    <a:srgbClr val="000000"/>
                  </a:outerShdw>
                </a:effectLst>
                <a:latin typeface="Times New Roman" pitchFamily="18" charset="0"/>
                <a:ea typeface="黑体" pitchFamily="49" charset="-122"/>
                <a:cs typeface="Times New Roman" pitchFamily="18" charset="0"/>
              </a:rPr>
              <a:t>是对数的均值和标准差。 </a:t>
            </a:r>
          </a:p>
        </p:txBody>
      </p:sp>
      <p:sp>
        <p:nvSpPr>
          <p:cNvPr id="120841" name="Text Box 9"/>
          <p:cNvSpPr txBox="1">
            <a:spLocks noChangeArrowheads="1"/>
          </p:cNvSpPr>
          <p:nvPr/>
        </p:nvSpPr>
        <p:spPr bwMode="auto">
          <a:xfrm>
            <a:off x="1828800" y="4011613"/>
            <a:ext cx="3048000" cy="2308324"/>
          </a:xfrm>
          <a:prstGeom prst="rect">
            <a:avLst/>
          </a:prstGeom>
          <a:solidFill>
            <a:schemeClr val="bg2"/>
          </a:solidFill>
          <a:ln>
            <a:noFill/>
          </a:ln>
          <a:effectLst/>
        </p:spPr>
        <p:txBody>
          <a:bodyPr>
            <a:spAutoFit/>
          </a:bodyPr>
          <a:lstStyle/>
          <a:p>
            <a:pPr>
              <a:spcBef>
                <a:spcPct val="50000"/>
              </a:spcBef>
            </a:pPr>
            <a:r>
              <a:rPr lang="zh-CN" altLang="en-US" sz="2400" dirty="0">
                <a:latin typeface="Times New Roman" pitchFamily="18" charset="0"/>
                <a:ea typeface="黑体" pitchFamily="49" charset="-122"/>
                <a:cs typeface="Times New Roman" pitchFamily="18" charset="0"/>
              </a:rPr>
              <a:t>该分布的意义是通过对数变换，可以使较大的数缩小为较小的数，常用于把几个数量级的数据用对数分布去拟合分析。</a:t>
            </a:r>
          </a:p>
        </p:txBody>
      </p:sp>
      <p:pic>
        <p:nvPicPr>
          <p:cNvPr id="12084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84500"/>
            <a:ext cx="42672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43" name="Line 11"/>
          <p:cNvSpPr>
            <a:spLocks noChangeShapeType="1"/>
          </p:cNvSpPr>
          <p:nvPr/>
        </p:nvSpPr>
        <p:spPr bwMode="auto">
          <a:xfrm flipV="1">
            <a:off x="7467600" y="620687"/>
            <a:ext cx="860648" cy="12843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itchFamily="18" charset="0"/>
              <a:ea typeface="黑体" pitchFamily="49" charset="-122"/>
              <a:cs typeface="Times New Roman" pitchFamily="18" charset="0"/>
            </a:endParaRPr>
          </a:p>
        </p:txBody>
      </p:sp>
      <p:sp>
        <p:nvSpPr>
          <p:cNvPr id="120844" name="Text Box 12"/>
          <p:cNvSpPr txBox="1">
            <a:spLocks noChangeArrowheads="1"/>
          </p:cNvSpPr>
          <p:nvPr/>
        </p:nvSpPr>
        <p:spPr bwMode="auto">
          <a:xfrm>
            <a:off x="7824192" y="251356"/>
            <a:ext cx="2916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ea typeface="黑体" pitchFamily="49" charset="-122"/>
                <a:cs typeface="Times New Roman" pitchFamily="18" charset="0"/>
              </a:rPr>
              <a:t>注意其与正态分布的区别</a:t>
            </a:r>
          </a:p>
        </p:txBody>
      </p:sp>
    </p:spTree>
    <p:extLst>
      <p:ext uri="{BB962C8B-B14F-4D97-AF65-F5344CB8AC3E}">
        <p14:creationId xmlns:p14="http://schemas.microsoft.com/office/powerpoint/2010/main" val="564140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036638"/>
            <a:ext cx="67056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6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4576"/>
            <a:ext cx="68580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5" name="AutoShape 7"/>
          <p:cNvSpPr>
            <a:spLocks/>
          </p:cNvSpPr>
          <p:nvPr/>
        </p:nvSpPr>
        <p:spPr bwMode="auto">
          <a:xfrm>
            <a:off x="7772400" y="914400"/>
            <a:ext cx="1447800" cy="5486400"/>
          </a:xfrm>
          <a:prstGeom prst="rightBrace">
            <a:avLst>
              <a:gd name="adj1" fmla="val 31579"/>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6" name="Text Box 8"/>
          <p:cNvSpPr txBox="1">
            <a:spLocks noChangeArrowheads="1"/>
          </p:cNvSpPr>
          <p:nvPr/>
        </p:nvSpPr>
        <p:spPr bwMode="auto">
          <a:xfrm>
            <a:off x="9372601" y="2108200"/>
            <a:ext cx="563563" cy="341632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00"/>
                </a:solidFill>
              </a:rPr>
              <a:t>对数正态分布特征量</a:t>
            </a:r>
          </a:p>
        </p:txBody>
      </p:sp>
    </p:spTree>
    <p:extLst>
      <p:ext uri="{BB962C8B-B14F-4D97-AF65-F5344CB8AC3E}">
        <p14:creationId xmlns:p14="http://schemas.microsoft.com/office/powerpoint/2010/main" val="377329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6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9200"/>
            <a:ext cx="8077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58" name="Rectangle 2"/>
          <p:cNvSpPr>
            <a:spLocks noGrp="1" noChangeArrowheads="1"/>
          </p:cNvSpPr>
          <p:nvPr>
            <p:ph type="title"/>
          </p:nvPr>
        </p:nvSpPr>
        <p:spPr bwMode="auto">
          <a:xfrm>
            <a:off x="2743200" y="381000"/>
            <a:ext cx="1676400" cy="53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0000"/>
          </a:bodyPr>
          <a:lstStyle/>
          <a:p>
            <a:r>
              <a:rPr lang="zh-CN" altLang="en-US" sz="3600" b="1">
                <a:solidFill>
                  <a:schemeClr val="hlink"/>
                </a:solidFill>
                <a:latin typeface="Times New Roman" pitchFamily="18" charset="0"/>
                <a:ea typeface="楷体_GB2312" pitchFamily="49" charset="-122"/>
              </a:rPr>
              <a:t>例题</a:t>
            </a:r>
          </a:p>
        </p:txBody>
      </p:sp>
      <p:graphicFrame>
        <p:nvGraphicFramePr>
          <p:cNvPr id="121861" name="Object 5"/>
          <p:cNvGraphicFramePr>
            <a:graphicFrameLocks noChangeAspect="1"/>
          </p:cNvGraphicFramePr>
          <p:nvPr/>
        </p:nvGraphicFramePr>
        <p:xfrm>
          <a:off x="4492428" y="206376"/>
          <a:ext cx="2179637" cy="631825"/>
        </p:xfrm>
        <a:graphic>
          <a:graphicData uri="http://schemas.openxmlformats.org/presentationml/2006/ole">
            <mc:AlternateContent xmlns:mc="http://schemas.openxmlformats.org/markup-compatibility/2006">
              <mc:Choice xmlns:v="urn:schemas-microsoft-com:vml" Requires="v">
                <p:oleObj name="Equation" r:id="rId3" imgW="1358640" imgH="393480" progId="Equation.DSMT4">
                  <p:embed/>
                </p:oleObj>
              </mc:Choice>
              <mc:Fallback>
                <p:oleObj name="Equation" r:id="rId3" imgW="1358640" imgH="393480" progId="Equation.DSMT4">
                  <p:embed/>
                  <p:pic>
                    <p:nvPicPr>
                      <p:cNvPr id="1218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428" y="206376"/>
                        <a:ext cx="2179637" cy="631825"/>
                      </a:xfrm>
                      <a:prstGeom prst="rect">
                        <a:avLst/>
                      </a:prstGeom>
                      <a:solidFill>
                        <a:schemeClr val="bg2"/>
                      </a:solidFill>
                      <a:ln>
                        <a:noFill/>
                      </a:ln>
                      <a:effectLst/>
                    </p:spPr>
                  </p:pic>
                </p:oleObj>
              </mc:Fallback>
            </mc:AlternateContent>
          </a:graphicData>
        </a:graphic>
      </p:graphicFrame>
      <p:sp>
        <p:nvSpPr>
          <p:cNvPr id="121862" name="Line 6"/>
          <p:cNvSpPr>
            <a:spLocks noChangeShapeType="1"/>
          </p:cNvSpPr>
          <p:nvPr/>
        </p:nvSpPr>
        <p:spPr bwMode="auto">
          <a:xfrm flipH="1">
            <a:off x="5638800" y="838200"/>
            <a:ext cx="0" cy="1676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1863" name="Object 7"/>
          <p:cNvGraphicFramePr>
            <a:graphicFrameLocks noChangeAspect="1"/>
          </p:cNvGraphicFramePr>
          <p:nvPr/>
        </p:nvGraphicFramePr>
        <p:xfrm>
          <a:off x="4554538" y="6096001"/>
          <a:ext cx="931862" cy="530225"/>
        </p:xfrm>
        <a:graphic>
          <a:graphicData uri="http://schemas.openxmlformats.org/presentationml/2006/ole">
            <mc:AlternateContent xmlns:mc="http://schemas.openxmlformats.org/markup-compatibility/2006">
              <mc:Choice xmlns:v="urn:schemas-microsoft-com:vml" Requires="v">
                <p:oleObj name="Equation" r:id="rId5" imgW="736560" imgH="419040" progId="Equation.DSMT4">
                  <p:embed/>
                </p:oleObj>
              </mc:Choice>
              <mc:Fallback>
                <p:oleObj name="Equation" r:id="rId5" imgW="736560" imgH="419040" progId="Equation.DSMT4">
                  <p:embed/>
                  <p:pic>
                    <p:nvPicPr>
                      <p:cNvPr id="12186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4538" y="6096001"/>
                        <a:ext cx="931862" cy="530225"/>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4" name="Line 8"/>
          <p:cNvSpPr>
            <a:spLocks noChangeShapeType="1"/>
          </p:cNvSpPr>
          <p:nvPr/>
        </p:nvSpPr>
        <p:spPr bwMode="auto">
          <a:xfrm flipH="1" flipV="1">
            <a:off x="5011738" y="4876800"/>
            <a:ext cx="0" cy="114300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660785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2135560" y="836614"/>
            <a:ext cx="8280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Times New Roman" pitchFamily="18" charset="0"/>
                <a:ea typeface="黑体" pitchFamily="49" charset="-122"/>
                <a:cs typeface="Times New Roman" pitchFamily="18" charset="0"/>
              </a:rPr>
              <a:t> </a:t>
            </a:r>
            <a:r>
              <a:rPr lang="zh-CN" altLang="en-US" sz="2400" dirty="0">
                <a:latin typeface="Times New Roman" pitchFamily="18" charset="0"/>
                <a:ea typeface="黑体" pitchFamily="49" charset="-122"/>
                <a:cs typeface="Times New Roman" pitchFamily="18" charset="0"/>
              </a:rPr>
              <a:t>某城市日电能供应服从对数正态分布，</a:t>
            </a:r>
            <a:r>
              <a:rPr lang="en-US" altLang="zh-CN" sz="2400" dirty="0">
                <a:latin typeface="Times New Roman" pitchFamily="18" charset="0"/>
                <a:ea typeface="黑体" pitchFamily="49" charset="-122"/>
                <a:cs typeface="Times New Roman" pitchFamily="18" charset="0"/>
              </a:rPr>
              <a:t>μ=1.2</a:t>
            </a:r>
            <a:r>
              <a:rPr lang="zh-CN" altLang="en-US" sz="2400" dirty="0">
                <a:latin typeface="Times New Roman" pitchFamily="18" charset="0"/>
                <a:ea typeface="黑体" pitchFamily="49" charset="-122"/>
                <a:cs typeface="Times New Roman" pitchFamily="18" charset="0"/>
              </a:rPr>
              <a:t>，</a:t>
            </a:r>
            <a:r>
              <a:rPr lang="en-US" altLang="zh-CN" sz="2400" dirty="0">
                <a:latin typeface="Times New Roman" pitchFamily="18" charset="0"/>
                <a:ea typeface="黑体" pitchFamily="49" charset="-122"/>
                <a:cs typeface="Times New Roman" pitchFamily="18" charset="0"/>
              </a:rPr>
              <a:t>σ=0.5</a:t>
            </a:r>
            <a:r>
              <a:rPr lang="zh-CN" altLang="en-US" sz="2400" dirty="0">
                <a:latin typeface="Times New Roman" pitchFamily="18" charset="0"/>
                <a:ea typeface="黑体" pitchFamily="49" charset="-122"/>
                <a:cs typeface="Times New Roman" pitchFamily="18" charset="0"/>
              </a:rPr>
              <a:t>，供应量以</a:t>
            </a:r>
            <a:r>
              <a:rPr lang="en-US" altLang="zh-CN" sz="2400" dirty="0" err="1">
                <a:latin typeface="Times New Roman" pitchFamily="18" charset="0"/>
                <a:ea typeface="黑体" pitchFamily="49" charset="-122"/>
                <a:cs typeface="Times New Roman" pitchFamily="18" charset="0"/>
              </a:rPr>
              <a:t>GWh</a:t>
            </a:r>
            <a:r>
              <a:rPr lang="zh-CN" altLang="en-US" sz="2400" dirty="0">
                <a:latin typeface="Times New Roman" pitchFamily="18" charset="0"/>
                <a:ea typeface="黑体" pitchFamily="49" charset="-122"/>
                <a:cs typeface="Times New Roman" pitchFamily="18" charset="0"/>
              </a:rPr>
              <a:t>（亿瓦时</a:t>
            </a:r>
            <a:r>
              <a:rPr lang="en-US" altLang="zh-CN" sz="2400" dirty="0">
                <a:latin typeface="Times New Roman" pitchFamily="18" charset="0"/>
                <a:ea typeface="黑体" pitchFamily="49" charset="-122"/>
                <a:cs typeface="Times New Roman" pitchFamily="18" charset="0"/>
              </a:rPr>
              <a:t>,</a:t>
            </a:r>
            <a:r>
              <a:rPr lang="zh-CN" altLang="en-US" sz="2400" dirty="0">
                <a:latin typeface="Times New Roman" pitchFamily="18" charset="0"/>
                <a:ea typeface="黑体" pitchFamily="49" charset="-122"/>
                <a:cs typeface="Times New Roman" pitchFamily="18" charset="0"/>
              </a:rPr>
              <a:t>）计算。该城市发电厂最大供电量为</a:t>
            </a:r>
            <a:r>
              <a:rPr lang="en-US" altLang="zh-CN" sz="2400" dirty="0">
                <a:latin typeface="Times New Roman" pitchFamily="18" charset="0"/>
                <a:ea typeface="黑体" pitchFamily="49" charset="-122"/>
                <a:cs typeface="Times New Roman" pitchFamily="18" charset="0"/>
              </a:rPr>
              <a:t>9GWh/d</a:t>
            </a:r>
            <a:r>
              <a:rPr lang="zh-CN" altLang="en-US" sz="2400" dirty="0">
                <a:latin typeface="Times New Roman" pitchFamily="18" charset="0"/>
                <a:ea typeface="黑体" pitchFamily="49" charset="-122"/>
                <a:cs typeface="Times New Roman" pitchFamily="18" charset="0"/>
              </a:rPr>
              <a:t>。求该城市电力供应不足的概率。 </a:t>
            </a:r>
          </a:p>
        </p:txBody>
      </p:sp>
      <p:graphicFrame>
        <p:nvGraphicFramePr>
          <p:cNvPr id="349187" name="Object 3"/>
          <p:cNvGraphicFramePr>
            <a:graphicFrameLocks noChangeAspect="1"/>
          </p:cNvGraphicFramePr>
          <p:nvPr/>
        </p:nvGraphicFramePr>
        <p:xfrm>
          <a:off x="8040217" y="1855174"/>
          <a:ext cx="2155825" cy="363537"/>
        </p:xfrm>
        <a:graphic>
          <a:graphicData uri="http://schemas.openxmlformats.org/presentationml/2006/ole">
            <mc:AlternateContent xmlns:mc="http://schemas.openxmlformats.org/markup-compatibility/2006">
              <mc:Choice xmlns:v="urn:schemas-microsoft-com:vml" Requires="v">
                <p:oleObj name="Equation" r:id="rId2" imgW="1130040" imgH="190440" progId="Equation.DSMT4">
                  <p:embed/>
                </p:oleObj>
              </mc:Choice>
              <mc:Fallback>
                <p:oleObj name="Equation" r:id="rId2" imgW="1130040" imgH="190440" progId="Equation.DSMT4">
                  <p:embed/>
                  <p:pic>
                    <p:nvPicPr>
                      <p:cNvPr id="34918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7" y="1855174"/>
                        <a:ext cx="21558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2504120" y="2492897"/>
          <a:ext cx="7543800" cy="2905125"/>
        </p:xfrm>
        <a:graphic>
          <a:graphicData uri="http://schemas.openxmlformats.org/presentationml/2006/ole">
            <mc:AlternateContent xmlns:mc="http://schemas.openxmlformats.org/markup-compatibility/2006">
              <mc:Choice xmlns:v="urn:schemas-microsoft-com:vml" Requires="v">
                <p:oleObj name="Equation" r:id="rId4" imgW="4419360" imgH="1701720" progId="Equation.DSMT4">
                  <p:embed/>
                </p:oleObj>
              </mc:Choice>
              <mc:Fallback>
                <p:oleObj name="Equation" r:id="rId4" imgW="4419360" imgH="1701720" progId="Equation.DSMT4">
                  <p:embed/>
                  <p:pic>
                    <p:nvPicPr>
                      <p:cNvPr id="3491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4120" y="2492897"/>
                        <a:ext cx="7543800" cy="290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9189" name="Text Box 5"/>
          <p:cNvSpPr txBox="1">
            <a:spLocks noChangeArrowheads="1"/>
          </p:cNvSpPr>
          <p:nvPr/>
        </p:nvSpPr>
        <p:spPr bwMode="auto">
          <a:xfrm>
            <a:off x="1919288" y="257175"/>
            <a:ext cx="1439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solidFill>
                  <a:srgbClr val="FF3300"/>
                </a:solidFill>
                <a:latin typeface="Times New Roman" pitchFamily="18" charset="0"/>
                <a:ea typeface="黑体" pitchFamily="49" charset="-122"/>
                <a:cs typeface="Times New Roman" pitchFamily="18" charset="0"/>
              </a:rPr>
              <a:t>例题</a:t>
            </a:r>
          </a:p>
        </p:txBody>
      </p:sp>
    </p:spTree>
    <p:extLst>
      <p:ext uri="{BB962C8B-B14F-4D97-AF65-F5344CB8AC3E}">
        <p14:creationId xmlns:p14="http://schemas.microsoft.com/office/powerpoint/2010/main" val="936124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xfrm>
            <a:off x="2209800" y="115888"/>
            <a:ext cx="7990656" cy="609600"/>
          </a:xfr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Times New Roman" pitchFamily="18" charset="0"/>
                <a:ea typeface="华文细黑" panose="02010600040101010101" pitchFamily="2" charset="-122"/>
                <a:cs typeface="Times New Roman" pitchFamily="18" charset="0"/>
              </a:rPr>
              <a:t>2.4.7 </a:t>
            </a:r>
            <a:r>
              <a:rPr lang="en-US" altLang="zh-CN" sz="3200" b="1" dirty="0" err="1">
                <a:solidFill>
                  <a:schemeClr val="bg1"/>
                </a:solidFill>
                <a:latin typeface="Times New Roman" pitchFamily="18" charset="0"/>
                <a:ea typeface="华文细黑" panose="02010600040101010101" pitchFamily="2" charset="-122"/>
                <a:cs typeface="Times New Roman" pitchFamily="18" charset="0"/>
              </a:rPr>
              <a:t>weibull</a:t>
            </a:r>
            <a:r>
              <a:rPr lang="zh-CN" altLang="en-US" sz="3200" b="1" dirty="0">
                <a:solidFill>
                  <a:schemeClr val="bg1"/>
                </a:solidFill>
                <a:latin typeface="Times New Roman" pitchFamily="18" charset="0"/>
                <a:ea typeface="华文细黑" panose="02010600040101010101" pitchFamily="2" charset="-122"/>
                <a:cs typeface="Times New Roman" pitchFamily="18" charset="0"/>
              </a:rPr>
              <a:t>分布</a:t>
            </a:r>
            <a:r>
              <a:rPr lang="en-US" altLang="zh-CN" sz="3200" b="1" dirty="0">
                <a:solidFill>
                  <a:schemeClr val="bg1"/>
                </a:solidFill>
                <a:latin typeface="Times New Roman" pitchFamily="18" charset="0"/>
                <a:ea typeface="华文细黑" panose="02010600040101010101" pitchFamily="2" charset="-122"/>
                <a:cs typeface="Times New Roman" pitchFamily="18" charset="0"/>
              </a:rPr>
              <a:t>(</a:t>
            </a:r>
            <a:r>
              <a:rPr lang="zh-CN" altLang="en-US" sz="3200" b="1" dirty="0">
                <a:solidFill>
                  <a:schemeClr val="bg1"/>
                </a:solidFill>
                <a:latin typeface="Times New Roman" pitchFamily="18" charset="0"/>
                <a:ea typeface="华文细黑" panose="02010600040101010101" pitchFamily="2" charset="-122"/>
                <a:cs typeface="Times New Roman" pitchFamily="18" charset="0"/>
              </a:rPr>
              <a:t>连续型</a:t>
            </a:r>
            <a:r>
              <a:rPr lang="en-US" altLang="zh-CN" sz="3200" b="1" dirty="0">
                <a:solidFill>
                  <a:schemeClr val="bg1"/>
                </a:solidFill>
                <a:latin typeface="Times New Roman" pitchFamily="18" charset="0"/>
                <a:ea typeface="华文细黑" panose="02010600040101010101" pitchFamily="2" charset="-122"/>
                <a:cs typeface="Times New Roman" pitchFamily="18" charset="0"/>
              </a:rPr>
              <a:t>)</a:t>
            </a:r>
          </a:p>
        </p:txBody>
      </p:sp>
      <p:pic>
        <p:nvPicPr>
          <p:cNvPr id="135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1"/>
            <a:ext cx="70104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743201"/>
            <a:ext cx="7391400"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3" name="Text Box 5"/>
          <p:cNvSpPr txBox="1">
            <a:spLocks noChangeArrowheads="1"/>
          </p:cNvSpPr>
          <p:nvPr/>
        </p:nvSpPr>
        <p:spPr bwMode="auto">
          <a:xfrm>
            <a:off x="1676400" y="3048000"/>
            <a:ext cx="1219200" cy="2308324"/>
          </a:xfrm>
          <a:prstGeom prst="rect">
            <a:avLst/>
          </a:prstGeom>
          <a:solidFill>
            <a:schemeClr val="bg2"/>
          </a:solidFill>
          <a:ln>
            <a:noFill/>
          </a:ln>
          <a:effectLst/>
        </p:spPr>
        <p:txBody>
          <a:bodyPr wrap="square">
            <a:spAutoFit/>
          </a:bodyPr>
          <a:lstStyle/>
          <a:p>
            <a:pPr>
              <a:spcBef>
                <a:spcPct val="50000"/>
              </a:spcBef>
            </a:pPr>
            <a:r>
              <a:rPr lang="zh-CN" altLang="en-US" dirty="0">
                <a:latin typeface="Times New Roman" pitchFamily="18" charset="0"/>
                <a:ea typeface="黑体" pitchFamily="49" charset="-122"/>
                <a:cs typeface="Times New Roman" pitchFamily="18" charset="0"/>
              </a:rPr>
              <a:t>指数分布、双参数指数分布和正态分布均可看成是</a:t>
            </a:r>
            <a:r>
              <a:rPr lang="en-US" altLang="zh-CN" dirty="0" err="1">
                <a:latin typeface="Times New Roman" pitchFamily="18" charset="0"/>
                <a:ea typeface="黑体" pitchFamily="49" charset="-122"/>
                <a:cs typeface="Times New Roman" pitchFamily="18" charset="0"/>
              </a:rPr>
              <a:t>weibull</a:t>
            </a:r>
            <a:r>
              <a:rPr lang="zh-CN" altLang="en-US" dirty="0">
                <a:latin typeface="Times New Roman" pitchFamily="18" charset="0"/>
                <a:ea typeface="黑体" pitchFamily="49" charset="-122"/>
                <a:cs typeface="Times New Roman" pitchFamily="18" charset="0"/>
              </a:rPr>
              <a:t>分布的特例。</a:t>
            </a:r>
          </a:p>
        </p:txBody>
      </p:sp>
      <p:pic>
        <p:nvPicPr>
          <p:cNvPr id="135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724400"/>
            <a:ext cx="7086600"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81" name="AutoShape 13"/>
          <p:cNvSpPr>
            <a:spLocks/>
          </p:cNvSpPr>
          <p:nvPr/>
        </p:nvSpPr>
        <p:spPr bwMode="auto">
          <a:xfrm>
            <a:off x="2895600" y="2819400"/>
            <a:ext cx="152400" cy="3505200"/>
          </a:xfrm>
          <a:prstGeom prst="leftBrace">
            <a:avLst>
              <a:gd name="adj1" fmla="val 191667"/>
              <a:gd name="adj2" fmla="val 50000"/>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2489977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t="6833"/>
          <a:stretch>
            <a:fillRect/>
          </a:stretch>
        </p:blipFill>
        <p:spPr bwMode="auto">
          <a:xfrm>
            <a:off x="2590800" y="13716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2423592" y="385011"/>
            <a:ext cx="7237040" cy="1077218"/>
          </a:xfrm>
          <a:prstGeom prst="rect">
            <a:avLst/>
          </a:prstGeom>
          <a:solidFill>
            <a:srgbClr val="FFFFFF"/>
          </a:solid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a:spcBef>
                <a:spcPct val="0"/>
              </a:spcBef>
              <a:buNone/>
              <a:defRPr sz="3200" b="1">
                <a:effectLst>
                  <a:outerShdw blurRad="38100" dist="38100" dir="2700000" algn="tl">
                    <a:srgbClr val="C0C0C0"/>
                  </a:outerShdw>
                </a:effectLst>
                <a:latin typeface="Times New Roman" pitchFamily="18" charset="0"/>
                <a:ea typeface="楷体_GB2312" pitchFamily="49" charset="-122"/>
                <a:cs typeface="Times New Roman" pitchFamily="18" charset="0"/>
              </a:defRPr>
            </a:lvl1pPr>
          </a:lstStyle>
          <a:p>
            <a:r>
              <a:rPr lang="zh-CN" altLang="en-US" dirty="0">
                <a:effectLst/>
                <a:ea typeface="黑体" pitchFamily="49" charset="-122"/>
              </a:rPr>
              <a:t>双参数</a:t>
            </a:r>
            <a:r>
              <a:rPr lang="en-US" altLang="zh-CN" dirty="0" err="1">
                <a:effectLst/>
                <a:ea typeface="黑体" pitchFamily="49" charset="-122"/>
              </a:rPr>
              <a:t>weibull</a:t>
            </a:r>
            <a:r>
              <a:rPr lang="zh-CN" altLang="en-US" dirty="0">
                <a:effectLst/>
                <a:ea typeface="黑体" pitchFamily="49" charset="-122"/>
              </a:rPr>
              <a:t>分布的可靠性特征向量</a:t>
            </a:r>
          </a:p>
        </p:txBody>
      </p:sp>
      <p:sp>
        <p:nvSpPr>
          <p:cNvPr id="131078" name="Text Box 6"/>
          <p:cNvSpPr txBox="1">
            <a:spLocks noChangeArrowheads="1"/>
          </p:cNvSpPr>
          <p:nvPr/>
        </p:nvSpPr>
        <p:spPr bwMode="auto">
          <a:xfrm>
            <a:off x="1676400" y="4191000"/>
            <a:ext cx="91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folHlink"/>
                </a:solidFill>
                <a:latin typeface="Times New Roman" pitchFamily="18" charset="0"/>
                <a:ea typeface="黑体" pitchFamily="49" charset="-122"/>
                <a:cs typeface="Times New Roman" pitchFamily="18" charset="0"/>
              </a:rPr>
              <a:t>伽玛函数可以通过查表得出</a:t>
            </a:r>
          </a:p>
        </p:txBody>
      </p:sp>
      <p:graphicFrame>
        <p:nvGraphicFramePr>
          <p:cNvPr id="131079" name="Object 7"/>
          <p:cNvGraphicFramePr>
            <a:graphicFrameLocks noChangeAspect="1"/>
          </p:cNvGraphicFramePr>
          <p:nvPr/>
        </p:nvGraphicFramePr>
        <p:xfrm>
          <a:off x="2438400" y="6096001"/>
          <a:ext cx="3048000" cy="671513"/>
        </p:xfrm>
        <a:graphic>
          <a:graphicData uri="http://schemas.openxmlformats.org/presentationml/2006/ole">
            <mc:AlternateContent xmlns:mc="http://schemas.openxmlformats.org/markup-compatibility/2006">
              <mc:Choice xmlns:v="urn:schemas-microsoft-com:vml" Requires="v">
                <p:oleObj name="Equation" r:id="rId3" imgW="1498320" imgH="330120" progId="Equation.DSMT4">
                  <p:embed/>
                </p:oleObj>
              </mc:Choice>
              <mc:Fallback>
                <p:oleObj name="Equation" r:id="rId3" imgW="1498320" imgH="330120" progId="Equation.DSMT4">
                  <p:embed/>
                  <p:pic>
                    <p:nvPicPr>
                      <p:cNvPr id="13107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6096001"/>
                        <a:ext cx="30480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2295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1919536" y="620688"/>
            <a:ext cx="8136904" cy="533400"/>
          </a:xfrm>
          <a:solidFill>
            <a:schemeClr val="accent1"/>
          </a:solidFill>
        </p:spPr>
        <p:txBody>
          <a:bodyPr vert="horz" lIns="91440" tIns="45720" rIns="91440" bIns="45720" rtlCol="0" anchor="ctr">
            <a:noAutofit/>
          </a:bodyPr>
          <a:lstStyle/>
          <a:p>
            <a:pPr algn="ctr">
              <a:spcBef>
                <a:spcPct val="0"/>
              </a:spcBef>
              <a:buNone/>
            </a:pPr>
            <a:r>
              <a:rPr lang="en-US" altLang="zh-CN" b="1">
                <a:solidFill>
                  <a:schemeClr val="bg1"/>
                </a:solidFill>
                <a:latin typeface="华文细黑" panose="02010600040101010101" pitchFamily="2" charset="-122"/>
                <a:ea typeface="华文细黑" panose="02010600040101010101" pitchFamily="2" charset="-122"/>
                <a:cs typeface="+mj-cs"/>
              </a:rPr>
              <a:t>2.4.7  </a:t>
            </a:r>
            <a:r>
              <a:rPr lang="zh-CN" altLang="en-US" b="1">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1539" name="Text Box 3"/>
          <p:cNvSpPr txBox="1">
            <a:spLocks noChangeArrowheads="1"/>
          </p:cNvSpPr>
          <p:nvPr/>
        </p:nvSpPr>
        <p:spPr bwMode="auto">
          <a:xfrm>
            <a:off x="2300884" y="1484784"/>
            <a:ext cx="7467600" cy="2895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latin typeface="黑体" pitchFamily="49" charset="-122"/>
                <a:ea typeface="黑体" pitchFamily="49" charset="-122"/>
                <a:cs typeface="Times New Roman" pitchFamily="18" charset="0"/>
              </a:rPr>
              <a:t>    </a:t>
            </a:r>
            <a:r>
              <a:rPr lang="zh-CN" altLang="en-US" dirty="0">
                <a:latin typeface="黑体" pitchFamily="49" charset="-122"/>
                <a:ea typeface="黑体" pitchFamily="49" charset="-122"/>
                <a:cs typeface="Times New Roman" pitchFamily="18" charset="0"/>
              </a:rPr>
              <a:t>在结构可靠度分析中，极值随机变量的概率分布及其统计参数特别有用，比如对结构抗力要研究其极小值的概率分布，对于结构荷载则要研究其在设计基准内最大值的概率分布，如结构材料的最小强度值，桥可能承载的最大载荷。</a:t>
            </a:r>
          </a:p>
        </p:txBody>
      </p:sp>
    </p:spTree>
    <p:extLst>
      <p:ext uri="{BB962C8B-B14F-4D97-AF65-F5344CB8AC3E}">
        <p14:creationId xmlns:p14="http://schemas.microsoft.com/office/powerpoint/2010/main" val="1202446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2603500" y="692696"/>
            <a:ext cx="6007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solidFill>
                  <a:schemeClr val="folHlink"/>
                </a:solidFill>
                <a:effectLst>
                  <a:outerShdw blurRad="38100" dist="38100" dir="2700000" algn="tl">
                    <a:srgbClr val="C0C0C0"/>
                  </a:outerShdw>
                </a:effectLst>
                <a:latin typeface="黑体" pitchFamily="49" charset="-122"/>
                <a:ea typeface="黑体" pitchFamily="49" charset="-122"/>
              </a:rPr>
              <a:t> (1)  </a:t>
            </a:r>
            <a:r>
              <a:rPr lang="zh-CN" altLang="en-US" dirty="0">
                <a:solidFill>
                  <a:schemeClr val="folHlink"/>
                </a:solidFill>
                <a:effectLst>
                  <a:outerShdw blurRad="38100" dist="38100" dir="2700000" algn="tl">
                    <a:srgbClr val="C0C0C0"/>
                  </a:outerShdw>
                </a:effectLst>
                <a:latin typeface="黑体" pitchFamily="49" charset="-122"/>
                <a:ea typeface="黑体" pitchFamily="49" charset="-122"/>
              </a:rPr>
              <a:t>极值型随机变量的确切分布</a:t>
            </a:r>
          </a:p>
        </p:txBody>
      </p:sp>
      <p:sp>
        <p:nvSpPr>
          <p:cNvPr id="322563" name="Rectangle 3"/>
          <p:cNvSpPr>
            <a:spLocks noGrp="1" noChangeArrowheads="1"/>
          </p:cNvSpPr>
          <p:nvPr>
            <p:ph type="body" idx="1"/>
          </p:nvPr>
        </p:nvSpPr>
        <p:spPr>
          <a:xfrm>
            <a:off x="2135188" y="76200"/>
            <a:ext cx="7923212" cy="533400"/>
          </a:xfrm>
          <a:solidFill>
            <a:schemeClr val="accent1"/>
          </a:solidFill>
        </p:spPr>
        <p:txBody>
          <a:bodyPr vert="horz" lIns="91440" tIns="45720" rIns="91440" bIns="45720" rtlCol="0" anchor="ctr">
            <a:noAutofit/>
          </a:bodyPr>
          <a:lstStyle/>
          <a:p>
            <a:pPr algn="ctr">
              <a:spcBef>
                <a:spcPct val="0"/>
              </a:spcBef>
              <a:buNone/>
            </a:pPr>
            <a:r>
              <a:rPr lang="en-US" altLang="zh-CN" b="1" dirty="0">
                <a:solidFill>
                  <a:schemeClr val="bg1"/>
                </a:solidFill>
                <a:latin typeface="华文细黑" panose="02010600040101010101" pitchFamily="2" charset="-122"/>
                <a:ea typeface="华文细黑" panose="02010600040101010101" pitchFamily="2" charset="-122"/>
                <a:cs typeface="+mj-cs"/>
              </a:rPr>
              <a:t>2.4.7  </a:t>
            </a:r>
            <a:r>
              <a:rPr lang="zh-CN" altLang="en-US" b="1" dirty="0">
                <a:solidFill>
                  <a:schemeClr val="bg1"/>
                </a:solidFill>
                <a:latin typeface="华文细黑" panose="02010600040101010101" pitchFamily="2" charset="-122"/>
                <a:ea typeface="华文细黑" panose="02010600040101010101" pitchFamily="2" charset="-122"/>
                <a:cs typeface="+mj-cs"/>
              </a:rPr>
              <a:t>极值型分布   </a:t>
            </a:r>
          </a:p>
        </p:txBody>
      </p:sp>
      <p:pic>
        <p:nvPicPr>
          <p:cNvPr id="322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8382000"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81601"/>
            <a:ext cx="81534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2566" name="Object 6"/>
          <p:cNvGraphicFramePr>
            <a:graphicFrameLocks noChangeAspect="1"/>
          </p:cNvGraphicFramePr>
          <p:nvPr/>
        </p:nvGraphicFramePr>
        <p:xfrm>
          <a:off x="1676400" y="6019800"/>
          <a:ext cx="2190750" cy="673100"/>
        </p:xfrm>
        <a:graphic>
          <a:graphicData uri="http://schemas.openxmlformats.org/presentationml/2006/ole">
            <mc:AlternateContent xmlns:mc="http://schemas.openxmlformats.org/markup-compatibility/2006">
              <mc:Choice xmlns:v="urn:schemas-microsoft-com:vml" Requires="v">
                <p:oleObj name="Equation" r:id="rId4" imgW="1282680" imgH="393480" progId="Equation.DSMT4">
                  <p:embed/>
                </p:oleObj>
              </mc:Choice>
              <mc:Fallback>
                <p:oleObj name="Equation" r:id="rId4" imgW="1282680" imgH="393480" progId="Equation.DSMT4">
                  <p:embed/>
                  <p:pic>
                    <p:nvPicPr>
                      <p:cNvPr id="3225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6019800"/>
                        <a:ext cx="2190750" cy="6731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2567" name="Line 7"/>
          <p:cNvSpPr>
            <a:spLocks noChangeShapeType="1"/>
          </p:cNvSpPr>
          <p:nvPr/>
        </p:nvSpPr>
        <p:spPr bwMode="auto">
          <a:xfrm flipV="1">
            <a:off x="5257800" y="3733800"/>
            <a:ext cx="3200400" cy="53340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itchFamily="49" charset="-122"/>
              <a:ea typeface="黑体" pitchFamily="49" charset="-122"/>
            </a:endParaRPr>
          </a:p>
        </p:txBody>
      </p:sp>
      <p:sp>
        <p:nvSpPr>
          <p:cNvPr id="322568" name="Text Box 8"/>
          <p:cNvSpPr txBox="1">
            <a:spLocks noChangeArrowheads="1"/>
          </p:cNvSpPr>
          <p:nvPr/>
        </p:nvSpPr>
        <p:spPr bwMode="auto">
          <a:xfrm>
            <a:off x="8610600" y="3429001"/>
            <a:ext cx="1447800"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黑体" pitchFamily="49" charset="-122"/>
                <a:ea typeface="黑体" pitchFamily="49" charset="-122"/>
              </a:rPr>
              <a:t>相互独立</a:t>
            </a:r>
          </a:p>
        </p:txBody>
      </p:sp>
    </p:spTree>
    <p:extLst>
      <p:ext uri="{BB962C8B-B14F-4D97-AF65-F5344CB8AC3E}">
        <p14:creationId xmlns:p14="http://schemas.microsoft.com/office/powerpoint/2010/main" val="2175182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2028056" y="671736"/>
            <a:ext cx="53640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solidFill>
                  <a:schemeClr val="folHlink"/>
                </a:solidFill>
                <a:latin typeface="黑体" pitchFamily="49" charset="-122"/>
                <a:ea typeface="黑体" pitchFamily="49" charset="-122"/>
              </a:rPr>
              <a:t> (1)  </a:t>
            </a:r>
            <a:r>
              <a:rPr lang="zh-CN" altLang="en-US" dirty="0">
                <a:solidFill>
                  <a:schemeClr val="folHlink"/>
                </a:solidFill>
                <a:latin typeface="黑体" pitchFamily="49" charset="-122"/>
                <a:ea typeface="黑体" pitchFamily="49" charset="-122"/>
              </a:rPr>
              <a:t>极值型随机变量的确切分布</a:t>
            </a:r>
          </a:p>
        </p:txBody>
      </p:sp>
      <p:sp>
        <p:nvSpPr>
          <p:cNvPr id="323587" name="Rectangle 3"/>
          <p:cNvSpPr>
            <a:spLocks noGrp="1" noChangeArrowheads="1"/>
          </p:cNvSpPr>
          <p:nvPr>
            <p:ph type="body" idx="1"/>
          </p:nvPr>
        </p:nvSpPr>
        <p:spPr>
          <a:xfrm>
            <a:off x="1919288" y="76200"/>
            <a:ext cx="8139112" cy="533400"/>
          </a:xfrm>
          <a:solidFill>
            <a:schemeClr val="accent1"/>
          </a:solidFill>
        </p:spPr>
        <p:txBody>
          <a:bodyPr vert="horz" lIns="91440" tIns="45720" rIns="91440" bIns="45720" rtlCol="0" anchor="ctr">
            <a:noAutofit/>
          </a:bodyPr>
          <a:lstStyle/>
          <a:p>
            <a:pPr algn="ctr">
              <a:spcBef>
                <a:spcPct val="0"/>
              </a:spcBef>
              <a:buNone/>
            </a:pPr>
            <a:r>
              <a:rPr lang="en-US" altLang="zh-CN" b="1" dirty="0">
                <a:solidFill>
                  <a:schemeClr val="bg1"/>
                </a:solidFill>
                <a:latin typeface="华文细黑" panose="02010600040101010101" pitchFamily="2" charset="-122"/>
                <a:ea typeface="华文细黑" panose="02010600040101010101" pitchFamily="2" charset="-122"/>
                <a:cs typeface="+mj-cs"/>
              </a:rPr>
              <a:t>2.4.7  </a:t>
            </a:r>
            <a:r>
              <a:rPr lang="zh-CN" altLang="en-US" b="1" dirty="0">
                <a:solidFill>
                  <a:schemeClr val="bg1"/>
                </a:solidFill>
                <a:latin typeface="华文细黑" panose="02010600040101010101" pitchFamily="2" charset="-122"/>
                <a:ea typeface="华文细黑" panose="02010600040101010101" pitchFamily="2" charset="-122"/>
                <a:cs typeface="+mj-cs"/>
              </a:rPr>
              <a:t>极值型分布   </a:t>
            </a:r>
          </a:p>
        </p:txBody>
      </p:sp>
      <p:pic>
        <p:nvPicPr>
          <p:cNvPr id="323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1"/>
            <a:ext cx="86106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3589" name="Object 5"/>
          <p:cNvGraphicFramePr>
            <a:graphicFrameLocks noChangeAspect="1"/>
          </p:cNvGraphicFramePr>
          <p:nvPr/>
        </p:nvGraphicFramePr>
        <p:xfrm>
          <a:off x="8077200" y="533400"/>
          <a:ext cx="2190750" cy="673100"/>
        </p:xfrm>
        <a:graphic>
          <a:graphicData uri="http://schemas.openxmlformats.org/presentationml/2006/ole">
            <mc:AlternateContent xmlns:mc="http://schemas.openxmlformats.org/markup-compatibility/2006">
              <mc:Choice xmlns:v="urn:schemas-microsoft-com:vml" Requires="v">
                <p:oleObj name="Equation" r:id="rId3" imgW="1282680" imgH="393480" progId="Equation.DSMT4">
                  <p:embed/>
                </p:oleObj>
              </mc:Choice>
              <mc:Fallback>
                <p:oleObj name="Equation" r:id="rId3" imgW="1282680" imgH="393480" progId="Equation.DSMT4">
                  <p:embed/>
                  <p:pic>
                    <p:nvPicPr>
                      <p:cNvPr id="3235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33400"/>
                        <a:ext cx="2190750" cy="6731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590" name="Line 6"/>
          <p:cNvSpPr>
            <a:spLocks noChangeShapeType="1"/>
          </p:cNvSpPr>
          <p:nvPr/>
        </p:nvSpPr>
        <p:spPr bwMode="auto">
          <a:xfrm flipV="1">
            <a:off x="5257800" y="2895600"/>
            <a:ext cx="3200400" cy="53340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itchFamily="49" charset="-122"/>
              <a:ea typeface="黑体" pitchFamily="49" charset="-122"/>
            </a:endParaRPr>
          </a:p>
        </p:txBody>
      </p:sp>
      <p:sp>
        <p:nvSpPr>
          <p:cNvPr id="323591" name="Text Box 7"/>
          <p:cNvSpPr txBox="1">
            <a:spLocks noChangeArrowheads="1"/>
          </p:cNvSpPr>
          <p:nvPr/>
        </p:nvSpPr>
        <p:spPr bwMode="auto">
          <a:xfrm>
            <a:off x="8610600" y="2590801"/>
            <a:ext cx="1447800"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黑体" pitchFamily="49" charset="-122"/>
                <a:ea typeface="黑体" pitchFamily="49" charset="-122"/>
              </a:rPr>
              <a:t>相互独立</a:t>
            </a:r>
          </a:p>
        </p:txBody>
      </p:sp>
    </p:spTree>
    <p:extLst>
      <p:ext uri="{BB962C8B-B14F-4D97-AF65-F5344CB8AC3E}">
        <p14:creationId xmlns:p14="http://schemas.microsoft.com/office/powerpoint/2010/main" val="319714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03513" y="404664"/>
            <a:ext cx="8254585" cy="1569660"/>
          </a:xfrm>
          <a:prstGeom prst="rect">
            <a:avLst/>
          </a:prstGeom>
          <a:noFill/>
        </p:spPr>
        <p:txBody>
          <a:bodyPr wrap="square" rtlCol="0">
            <a:spAutoFit/>
          </a:bodyPr>
          <a:lstStyle/>
          <a:p>
            <a:pPr>
              <a:lnSpc>
                <a:spcPct val="150000"/>
              </a:lnSpc>
            </a:pPr>
            <a:r>
              <a:rPr lang="zh-CN" altLang="en-US" sz="2400" b="1" dirty="0">
                <a:solidFill>
                  <a:srgbClr val="FF0000"/>
                </a:solidFill>
                <a:latin typeface="Times New Roman" pitchFamily="18" charset="0"/>
                <a:ea typeface="微软雅黑" pitchFamily="34" charset="-122"/>
                <a:cs typeface="Times New Roman" pitchFamily="18" charset="0"/>
              </a:rPr>
              <a:t>原因：</a:t>
            </a:r>
            <a:endParaRPr lang="en-US" altLang="zh-CN" sz="2400" b="1" dirty="0">
              <a:solidFill>
                <a:srgbClr val="FF0000"/>
              </a:solidFill>
              <a:latin typeface="Times New Roman" pitchFamily="18" charset="0"/>
              <a:ea typeface="微软雅黑" pitchFamily="34" charset="-122"/>
              <a:cs typeface="Times New Roman" pitchFamily="18" charset="0"/>
            </a:endParaRPr>
          </a:p>
          <a:p>
            <a:pPr marL="285750" indent="-285750">
              <a:lnSpc>
                <a:spcPct val="150000"/>
              </a:lnSpc>
              <a:buFont typeface="Wingdings" pitchFamily="2" charset="2"/>
              <a:buChar char="Ø"/>
            </a:pPr>
            <a:r>
              <a:rPr lang="zh-CN" altLang="en-US" sz="2000" dirty="0">
                <a:solidFill>
                  <a:srgbClr val="FF0000"/>
                </a:solidFill>
                <a:latin typeface="Times New Roman" pitchFamily="18" charset="0"/>
                <a:ea typeface="微软雅黑" pitchFamily="34" charset="-122"/>
                <a:cs typeface="Times New Roman" pitchFamily="18" charset="0"/>
              </a:rPr>
              <a:t>输入空间的大小 </a:t>
            </a:r>
            <a:r>
              <a:rPr lang="en-US" altLang="zh-CN" sz="2000" b="1" i="1" dirty="0">
                <a:solidFill>
                  <a:srgbClr val="FF0000"/>
                </a:solidFill>
                <a:latin typeface="Times New Roman" pitchFamily="18" charset="0"/>
                <a:ea typeface="微软雅黑" pitchFamily="34" charset="-122"/>
                <a:cs typeface="Times New Roman" pitchFamily="18" charset="0"/>
              </a:rPr>
              <a:t>I </a:t>
            </a:r>
            <a:r>
              <a:rPr lang="zh-CN" altLang="en-US" sz="2000" dirty="0">
                <a:solidFill>
                  <a:srgbClr val="FF0000"/>
                </a:solidFill>
                <a:latin typeface="Times New Roman" pitchFamily="18" charset="0"/>
                <a:ea typeface="微软雅黑" pitchFamily="34" charset="-122"/>
                <a:cs typeface="Times New Roman" pitchFamily="18" charset="0"/>
              </a:rPr>
              <a:t>即使不是无穷大，也是一个十分大的数字</a:t>
            </a:r>
            <a:endParaRPr lang="en-US" altLang="zh-CN" sz="2000" dirty="0">
              <a:solidFill>
                <a:srgbClr val="FF0000"/>
              </a:solidFill>
              <a:latin typeface="Times New Roman" pitchFamily="18" charset="0"/>
              <a:ea typeface="微软雅黑" pitchFamily="34" charset="-122"/>
              <a:cs typeface="Times New Roman" pitchFamily="18" charset="0"/>
            </a:endParaRPr>
          </a:p>
          <a:p>
            <a:pPr marL="285750" indent="-285750">
              <a:lnSpc>
                <a:spcPct val="150000"/>
              </a:lnSpc>
              <a:buFont typeface="Wingdings" pitchFamily="2" charset="2"/>
              <a:buChar char="Ø"/>
            </a:pPr>
            <a:r>
              <a:rPr lang="zh-CN" altLang="en-US" sz="2000" dirty="0">
                <a:solidFill>
                  <a:srgbClr val="FF0000"/>
                </a:solidFill>
                <a:latin typeface="Times New Roman" pitchFamily="18" charset="0"/>
                <a:ea typeface="微软雅黑" pitchFamily="34" charset="-122"/>
                <a:cs typeface="Times New Roman" pitchFamily="18" charset="0"/>
              </a:rPr>
              <a:t>在某个特定应用中如何确定</a:t>
            </a:r>
            <a:r>
              <a:rPr lang="en-US" altLang="zh-CN" sz="2000" i="1" dirty="0">
                <a:solidFill>
                  <a:srgbClr val="FF0000"/>
                </a:solidFill>
                <a:latin typeface="Times New Roman" pitchFamily="18" charset="0"/>
                <a:ea typeface="微软雅黑" pitchFamily="34" charset="-122"/>
                <a:cs typeface="Times New Roman" pitchFamily="18" charset="0"/>
              </a:rPr>
              <a:t>P</a:t>
            </a:r>
            <a:r>
              <a:rPr lang="en-US" altLang="zh-CN" sz="2000"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i</a:t>
            </a:r>
            <a:r>
              <a:rPr lang="en-US" altLang="zh-CN" sz="2000" dirty="0">
                <a:solidFill>
                  <a:srgbClr val="FF0000"/>
                </a:solidFill>
                <a:latin typeface="Times New Roman" pitchFamily="18" charset="0"/>
                <a:ea typeface="微软雅黑" pitchFamily="34" charset="-122"/>
                <a:cs typeface="Times New Roman" pitchFamily="18" charset="0"/>
              </a:rPr>
              <a:t>)</a:t>
            </a:r>
            <a:r>
              <a:rPr lang="zh-CN" altLang="en-US" sz="2000" dirty="0">
                <a:solidFill>
                  <a:srgbClr val="FF0000"/>
                </a:solidFill>
                <a:latin typeface="Times New Roman" pitchFamily="18" charset="0"/>
                <a:ea typeface="微软雅黑" pitchFamily="34" charset="-122"/>
                <a:cs typeface="Times New Roman" pitchFamily="18" charset="0"/>
              </a:rPr>
              <a:t>的大小？真正确定</a:t>
            </a:r>
            <a:r>
              <a:rPr lang="en-US" altLang="zh-CN" sz="2000" i="1" dirty="0">
                <a:solidFill>
                  <a:srgbClr val="FF0000"/>
                </a:solidFill>
                <a:latin typeface="Times New Roman" pitchFamily="18" charset="0"/>
                <a:ea typeface="微软雅黑" pitchFamily="34" charset="-122"/>
                <a:cs typeface="Times New Roman" pitchFamily="18" charset="0"/>
              </a:rPr>
              <a:t>P</a:t>
            </a:r>
            <a:r>
              <a:rPr lang="en-US" altLang="zh-CN" sz="2000" dirty="0">
                <a:solidFill>
                  <a:srgbClr val="FF0000"/>
                </a:solidFill>
                <a:latin typeface="Times New Roman" pitchFamily="18" charset="0"/>
                <a:ea typeface="微软雅黑" pitchFamily="34" charset="-122"/>
                <a:cs typeface="Times New Roman" pitchFamily="18" charset="0"/>
              </a:rPr>
              <a:t>(</a:t>
            </a:r>
            <a:r>
              <a:rPr lang="en-US" altLang="zh-CN" sz="2000" i="1" dirty="0" err="1">
                <a:solidFill>
                  <a:srgbClr val="FF0000"/>
                </a:solidFill>
                <a:latin typeface="Times New Roman" pitchFamily="18" charset="0"/>
                <a:ea typeface="微软雅黑" pitchFamily="34" charset="-122"/>
                <a:cs typeface="Times New Roman" pitchFamily="18" charset="0"/>
              </a:rPr>
              <a:t>i</a:t>
            </a:r>
            <a:r>
              <a:rPr lang="en-US" altLang="zh-CN" sz="2000" dirty="0">
                <a:solidFill>
                  <a:srgbClr val="FF0000"/>
                </a:solidFill>
                <a:latin typeface="Times New Roman" pitchFamily="18" charset="0"/>
                <a:ea typeface="微软雅黑" pitchFamily="34" charset="-122"/>
                <a:cs typeface="Times New Roman" pitchFamily="18" charset="0"/>
              </a:rPr>
              <a:t>)</a:t>
            </a:r>
            <a:r>
              <a:rPr lang="zh-CN" altLang="en-US" sz="2000" dirty="0">
                <a:solidFill>
                  <a:srgbClr val="FF0000"/>
                </a:solidFill>
                <a:latin typeface="Times New Roman" pitchFamily="18" charset="0"/>
                <a:ea typeface="微软雅黑" pitchFamily="34" charset="-122"/>
                <a:cs typeface="Times New Roman" pitchFamily="18" charset="0"/>
              </a:rPr>
              <a:t>的大小十分困难</a:t>
            </a:r>
          </a:p>
        </p:txBody>
      </p:sp>
      <p:sp>
        <p:nvSpPr>
          <p:cNvPr id="6" name="TextBox 5"/>
          <p:cNvSpPr txBox="1"/>
          <p:nvPr/>
        </p:nvSpPr>
        <p:spPr>
          <a:xfrm>
            <a:off x="1703512" y="2060849"/>
            <a:ext cx="8424936" cy="1318823"/>
          </a:xfrm>
          <a:prstGeom prst="rect">
            <a:avLst/>
          </a:prstGeom>
          <a:noFill/>
        </p:spPr>
        <p:txBody>
          <a:bodyPr wrap="square" rtlCol="0">
            <a:spAutoFit/>
          </a:bodyPr>
          <a:lstStyle/>
          <a:p>
            <a:pPr marL="342900" indent="-342900">
              <a:lnSpc>
                <a:spcPct val="125000"/>
              </a:lnSpc>
              <a:buFont typeface="Wingdings" pitchFamily="2" charset="2"/>
              <a:buChar char="p"/>
            </a:pPr>
            <a:r>
              <a:rPr lang="zh-CN" altLang="en-US" sz="2200" dirty="0">
                <a:latin typeface="Times New Roman" pitchFamily="18" charset="0"/>
                <a:cs typeface="Times New Roman" pitchFamily="18" charset="0"/>
              </a:rPr>
              <a:t>基于运行的软件可靠度定义：</a:t>
            </a:r>
            <a:endParaRPr lang="en-US" altLang="zh-CN" sz="2200" dirty="0">
              <a:latin typeface="Times New Roman" pitchFamily="18" charset="0"/>
              <a:cs typeface="Times New Roman" pitchFamily="18" charset="0"/>
            </a:endParaRPr>
          </a:p>
          <a:p>
            <a:pPr>
              <a:lnSpc>
                <a:spcPct val="125000"/>
              </a:lnSpc>
            </a:pPr>
            <a:r>
              <a:rPr lang="zh-CN" altLang="en-US" sz="2200" dirty="0">
                <a:latin typeface="Times New Roman" pitchFamily="18" charset="0"/>
                <a:cs typeface="Times New Roman" pitchFamily="18" charset="0"/>
              </a:rPr>
              <a:t>     设</a:t>
            </a:r>
            <a:r>
              <a:rPr lang="en-US" altLang="zh-CN" sz="2200" i="1"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表示在一特定应用中程序实际运行的次数，</a:t>
            </a:r>
            <a:r>
              <a:rPr lang="en-US" altLang="zh-CN" sz="2200" i="1" dirty="0" err="1">
                <a:latin typeface="Times New Roman" pitchFamily="18" charset="0"/>
                <a:cs typeface="Times New Roman" pitchFamily="18" charset="0"/>
              </a:rPr>
              <a:t>c</a:t>
            </a:r>
            <a:r>
              <a:rPr lang="en-US" altLang="zh-CN" sz="2200" i="1" baseline="-25000" dirty="0" err="1">
                <a:latin typeface="Times New Roman" pitchFamily="18" charset="0"/>
                <a:cs typeface="Times New Roman" pitchFamily="18" charset="0"/>
              </a:rPr>
              <a:t>n</a:t>
            </a:r>
            <a:r>
              <a:rPr lang="zh-CN" altLang="en-US" sz="2200" dirty="0">
                <a:latin typeface="Times New Roman" pitchFamily="18" charset="0"/>
                <a:cs typeface="Times New Roman" pitchFamily="18" charset="0"/>
              </a:rPr>
              <a:t>表示在第</a:t>
            </a:r>
            <a:r>
              <a:rPr lang="en-US" altLang="zh-CN" sz="2200" i="1"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次运行中正确运行的次数，则一次运行的正确概率为：</a:t>
            </a:r>
          </a:p>
        </p:txBody>
      </p:sp>
      <p:graphicFrame>
        <p:nvGraphicFramePr>
          <p:cNvPr id="7" name="对象 6"/>
          <p:cNvGraphicFramePr>
            <a:graphicFrameLocks noChangeAspect="1"/>
          </p:cNvGraphicFramePr>
          <p:nvPr/>
        </p:nvGraphicFramePr>
        <p:xfrm>
          <a:off x="4727848" y="3284985"/>
          <a:ext cx="936104" cy="876552"/>
        </p:xfrm>
        <a:graphic>
          <a:graphicData uri="http://schemas.openxmlformats.org/presentationml/2006/ole">
            <mc:AlternateContent xmlns:mc="http://schemas.openxmlformats.org/markup-compatibility/2006">
              <mc:Choice xmlns:v="urn:schemas-microsoft-com:vml" Requires="v">
                <p:oleObj name="Equation" r:id="rId2" imgW="419040" imgH="393480" progId="Equation.DSMT4">
                  <p:embed/>
                </p:oleObj>
              </mc:Choice>
              <mc:Fallback>
                <p:oleObj name="Equation" r:id="rId2" imgW="419040" imgH="393480" progId="Equation.DSMT4">
                  <p:embed/>
                  <p:pic>
                    <p:nvPicPr>
                      <p:cNvPr id="7" name="对象 6"/>
                      <p:cNvPicPr>
                        <a:picLocks noChangeAspect="1" noChangeArrowheads="1"/>
                      </p:cNvPicPr>
                      <p:nvPr/>
                    </p:nvPicPr>
                    <p:blipFill>
                      <a:blip r:embed="rId3"/>
                      <a:srcRect/>
                      <a:stretch>
                        <a:fillRect/>
                      </a:stretch>
                    </p:blipFill>
                    <p:spPr bwMode="auto">
                      <a:xfrm>
                        <a:off x="4727848" y="3284985"/>
                        <a:ext cx="936104" cy="876552"/>
                      </a:xfrm>
                      <a:prstGeom prst="rect">
                        <a:avLst/>
                      </a:prstGeom>
                      <a:noFill/>
                      <a:ln>
                        <a:noFill/>
                      </a:ln>
                    </p:spPr>
                  </p:pic>
                </p:oleObj>
              </mc:Fallback>
            </mc:AlternateContent>
          </a:graphicData>
        </a:graphic>
      </p:graphicFrame>
      <p:sp>
        <p:nvSpPr>
          <p:cNvPr id="8" name="TextBox 7"/>
          <p:cNvSpPr txBox="1"/>
          <p:nvPr/>
        </p:nvSpPr>
        <p:spPr>
          <a:xfrm>
            <a:off x="1703512" y="4294258"/>
            <a:ext cx="8424936" cy="430887"/>
          </a:xfrm>
          <a:prstGeom prst="rect">
            <a:avLst/>
          </a:prstGeom>
          <a:noFill/>
        </p:spPr>
        <p:txBody>
          <a:bodyPr wrap="square" rtlCol="0">
            <a:spAutoFit/>
          </a:bodyPr>
          <a:lstStyle/>
          <a:p>
            <a:pPr marL="342900" indent="-342900">
              <a:buFont typeface="Wingdings" pitchFamily="2" charset="2"/>
              <a:buChar char="p"/>
            </a:pPr>
            <a:r>
              <a:rPr lang="zh-CN" altLang="en-US" sz="2200" dirty="0">
                <a:latin typeface="Times New Roman" pitchFamily="18" charset="0"/>
                <a:cs typeface="Times New Roman" pitchFamily="18" charset="0"/>
              </a:rPr>
              <a:t>假定在时间区间</a:t>
            </a:r>
            <a:r>
              <a:rPr lang="en-US" altLang="zh-CN" sz="2200" dirty="0">
                <a:latin typeface="Times New Roman" pitchFamily="18" charset="0"/>
                <a:cs typeface="Times New Roman" pitchFamily="18" charset="0"/>
              </a:rPr>
              <a:t>(0,</a:t>
            </a:r>
            <a:r>
              <a:rPr lang="en-US" altLang="zh-CN" sz="2200" i="1" dirty="0">
                <a:latin typeface="Times New Roman" pitchFamily="18" charset="0"/>
                <a:cs typeface="Times New Roman" pitchFamily="18" charset="0"/>
              </a:rPr>
              <a:t>t</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内程序总共运行的次数为</a:t>
            </a:r>
            <a:r>
              <a:rPr lang="en-US" altLang="zh-CN" sz="2200" i="1" dirty="0">
                <a:latin typeface="Times New Roman" pitchFamily="18" charset="0"/>
                <a:cs typeface="Times New Roman" pitchFamily="18" charset="0"/>
              </a:rPr>
              <a:t>r</a:t>
            </a:r>
            <a:r>
              <a:rPr lang="en-US" altLang="zh-CN" sz="2200" dirty="0">
                <a:latin typeface="Times New Roman" pitchFamily="18" charset="0"/>
                <a:cs typeface="Times New Roman" pitchFamily="18" charset="0"/>
              </a:rPr>
              <a:t>,</a:t>
            </a:r>
            <a:r>
              <a:rPr lang="zh-CN" altLang="en-US" sz="2200" dirty="0">
                <a:latin typeface="Times New Roman" pitchFamily="18" charset="0"/>
                <a:cs typeface="Times New Roman" pitchFamily="18" charset="0"/>
              </a:rPr>
              <a:t>则有：</a:t>
            </a:r>
          </a:p>
        </p:txBody>
      </p:sp>
      <p:graphicFrame>
        <p:nvGraphicFramePr>
          <p:cNvPr id="9" name="对象 8"/>
          <p:cNvGraphicFramePr>
            <a:graphicFrameLocks noChangeAspect="1"/>
          </p:cNvGraphicFramePr>
          <p:nvPr/>
        </p:nvGraphicFramePr>
        <p:xfrm>
          <a:off x="4007768" y="4869161"/>
          <a:ext cx="2160240" cy="995955"/>
        </p:xfrm>
        <a:graphic>
          <a:graphicData uri="http://schemas.openxmlformats.org/presentationml/2006/ole">
            <mc:AlternateContent xmlns:mc="http://schemas.openxmlformats.org/markup-compatibility/2006">
              <mc:Choice xmlns:v="urn:schemas-microsoft-com:vml" Requires="v">
                <p:oleObj name="Equation" r:id="rId4" imgW="1015920" imgH="469800" progId="Equation.DSMT4">
                  <p:embed/>
                </p:oleObj>
              </mc:Choice>
              <mc:Fallback>
                <p:oleObj name="Equation" r:id="rId4" imgW="1015920" imgH="469800" progId="Equation.DSMT4">
                  <p:embed/>
                  <p:pic>
                    <p:nvPicPr>
                      <p:cNvPr id="9" name="对象 8"/>
                      <p:cNvPicPr>
                        <a:picLocks noChangeAspect="1" noChangeArrowheads="1"/>
                      </p:cNvPicPr>
                      <p:nvPr/>
                    </p:nvPicPr>
                    <p:blipFill>
                      <a:blip r:embed="rId5"/>
                      <a:srcRect/>
                      <a:stretch>
                        <a:fillRect/>
                      </a:stretch>
                    </p:blipFill>
                    <p:spPr bwMode="auto">
                      <a:xfrm>
                        <a:off x="4007768" y="4869161"/>
                        <a:ext cx="2160240" cy="9959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711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2495550" y="692696"/>
            <a:ext cx="604872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solidFill>
                  <a:schemeClr val="folHlink"/>
                </a:solidFill>
                <a:latin typeface="黑体" pitchFamily="49" charset="-122"/>
                <a:ea typeface="黑体" pitchFamily="49" charset="-122"/>
              </a:rPr>
              <a:t> (2)  </a:t>
            </a:r>
            <a:r>
              <a:rPr lang="zh-CN" altLang="en-US" dirty="0">
                <a:solidFill>
                  <a:schemeClr val="folHlink"/>
                </a:solidFill>
                <a:latin typeface="黑体" pitchFamily="49" charset="-122"/>
                <a:ea typeface="黑体" pitchFamily="49" charset="-122"/>
              </a:rPr>
              <a:t>极值型随机变量的渐进分布</a:t>
            </a:r>
          </a:p>
        </p:txBody>
      </p:sp>
      <p:sp>
        <p:nvSpPr>
          <p:cNvPr id="324611" name="Rectangle 3"/>
          <p:cNvSpPr>
            <a:spLocks noGrp="1" noChangeArrowheads="1"/>
          </p:cNvSpPr>
          <p:nvPr>
            <p:ph type="body" idx="1"/>
          </p:nvPr>
        </p:nvSpPr>
        <p:spPr>
          <a:xfrm>
            <a:off x="1919288" y="76200"/>
            <a:ext cx="8209160" cy="533400"/>
          </a:xfrm>
          <a:solidFill>
            <a:schemeClr val="accent1"/>
          </a:solidFill>
        </p:spPr>
        <p:txBody>
          <a:bodyPr vert="horz" lIns="91440" tIns="45720" rIns="91440" bIns="45720" rtlCol="0" anchor="ctr">
            <a:noAutofit/>
          </a:bodyPr>
          <a:lstStyle/>
          <a:p>
            <a:pPr algn="ctr">
              <a:spcBef>
                <a:spcPct val="0"/>
              </a:spcBef>
              <a:buNone/>
            </a:pPr>
            <a:r>
              <a:rPr lang="en-US" altLang="zh-CN" b="1">
                <a:solidFill>
                  <a:schemeClr val="bg1"/>
                </a:solidFill>
                <a:latin typeface="华文细黑" panose="02010600040101010101" pitchFamily="2" charset="-122"/>
                <a:ea typeface="华文细黑" panose="02010600040101010101" pitchFamily="2" charset="-122"/>
                <a:cs typeface="+mj-cs"/>
              </a:rPr>
              <a:t>2.4.7  </a:t>
            </a:r>
            <a:r>
              <a:rPr lang="zh-CN" altLang="en-US" b="1">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4612" name="Text Box 4"/>
          <p:cNvSpPr txBox="1">
            <a:spLocks noChangeArrowheads="1"/>
          </p:cNvSpPr>
          <p:nvPr/>
        </p:nvSpPr>
        <p:spPr bwMode="auto">
          <a:xfrm>
            <a:off x="2538413" y="1196975"/>
            <a:ext cx="7086600" cy="838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solidFill>
                  <a:schemeClr val="folHlink"/>
                </a:solidFill>
                <a:latin typeface="黑体" pitchFamily="49" charset="-122"/>
                <a:ea typeface="黑体" pitchFamily="49" charset="-122"/>
              </a:rPr>
              <a:t> a</a:t>
            </a:r>
            <a:r>
              <a:rPr lang="zh-CN" altLang="en-US" dirty="0">
                <a:solidFill>
                  <a:schemeClr val="folHlink"/>
                </a:solidFill>
                <a:latin typeface="黑体" pitchFamily="49" charset="-122"/>
                <a:ea typeface="黑体" pitchFamily="49" charset="-122"/>
              </a:rPr>
              <a:t>、指数型原始分布</a:t>
            </a:r>
            <a:r>
              <a:rPr lang="en-US" altLang="zh-CN" dirty="0">
                <a:solidFill>
                  <a:schemeClr val="folHlink"/>
                </a:solidFill>
                <a:latin typeface="黑体" pitchFamily="49" charset="-122"/>
                <a:ea typeface="黑体" pitchFamily="49" charset="-122"/>
              </a:rPr>
              <a:t>—</a:t>
            </a:r>
            <a:r>
              <a:rPr lang="zh-CN" altLang="en-US" dirty="0">
                <a:solidFill>
                  <a:schemeClr val="folHlink"/>
                </a:solidFill>
                <a:latin typeface="黑体" pitchFamily="49" charset="-122"/>
                <a:ea typeface="黑体" pitchFamily="49" charset="-122"/>
              </a:rPr>
              <a:t>极值</a:t>
            </a:r>
            <a:r>
              <a:rPr lang="en-US" altLang="zh-CN" dirty="0">
                <a:solidFill>
                  <a:schemeClr val="folHlink"/>
                </a:solidFill>
                <a:latin typeface="黑体" pitchFamily="49" charset="-122"/>
                <a:ea typeface="黑体" pitchFamily="49" charset="-122"/>
              </a:rPr>
              <a:t>I</a:t>
            </a:r>
            <a:r>
              <a:rPr lang="zh-CN" altLang="en-US" dirty="0">
                <a:solidFill>
                  <a:schemeClr val="folHlink"/>
                </a:solidFill>
                <a:latin typeface="黑体" pitchFamily="49" charset="-122"/>
                <a:ea typeface="黑体" pitchFamily="49" charset="-122"/>
              </a:rPr>
              <a:t>型分布</a:t>
            </a:r>
          </a:p>
          <a:p>
            <a:r>
              <a:rPr lang="zh-CN" altLang="en-US" dirty="0">
                <a:solidFill>
                  <a:schemeClr val="folHlink"/>
                </a:solidFill>
                <a:latin typeface="黑体" pitchFamily="49" charset="-122"/>
                <a:ea typeface="黑体" pitchFamily="49" charset="-122"/>
              </a:rPr>
              <a:t>    </a:t>
            </a:r>
            <a:r>
              <a:rPr lang="zh-CN" altLang="en-US" dirty="0">
                <a:latin typeface="黑体" pitchFamily="49" charset="-122"/>
                <a:ea typeface="黑体" pitchFamily="49" charset="-122"/>
              </a:rPr>
              <a:t>指数型分布的概率密度函数的导数满足条件</a:t>
            </a:r>
          </a:p>
        </p:txBody>
      </p:sp>
      <p:graphicFrame>
        <p:nvGraphicFramePr>
          <p:cNvPr id="324613" name="Object 5"/>
          <p:cNvGraphicFramePr>
            <a:graphicFrameLocks noChangeAspect="1"/>
          </p:cNvGraphicFramePr>
          <p:nvPr/>
        </p:nvGraphicFramePr>
        <p:xfrm>
          <a:off x="3276600" y="2028826"/>
          <a:ext cx="3124200" cy="866775"/>
        </p:xfrm>
        <a:graphic>
          <a:graphicData uri="http://schemas.openxmlformats.org/presentationml/2006/ole">
            <mc:AlternateContent xmlns:mc="http://schemas.openxmlformats.org/markup-compatibility/2006">
              <mc:Choice xmlns:v="urn:schemas-microsoft-com:vml" Requires="v">
                <p:oleObj name="Equation" r:id="rId2" imgW="1600200" imgH="444240" progId="Equation.DSMT4">
                  <p:embed/>
                </p:oleObj>
              </mc:Choice>
              <mc:Fallback>
                <p:oleObj name="Equation" r:id="rId2" imgW="1600200" imgH="444240" progId="Equation.DSMT4">
                  <p:embed/>
                  <p:pic>
                    <p:nvPicPr>
                      <p:cNvPr id="32461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028826"/>
                        <a:ext cx="3124200"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4614" name="Object 6"/>
          <p:cNvGraphicFramePr>
            <a:graphicFrameLocks noChangeAspect="1"/>
          </p:cNvGraphicFramePr>
          <p:nvPr/>
        </p:nvGraphicFramePr>
        <p:xfrm>
          <a:off x="2209800" y="3111500"/>
          <a:ext cx="7734300" cy="1536700"/>
        </p:xfrm>
        <a:graphic>
          <a:graphicData uri="http://schemas.openxmlformats.org/presentationml/2006/ole">
            <mc:AlternateContent xmlns:mc="http://schemas.openxmlformats.org/markup-compatibility/2006">
              <mc:Choice xmlns:v="urn:schemas-microsoft-com:vml" Requires="v">
                <p:oleObj name="Equation" r:id="rId4" imgW="3962160" imgH="787320" progId="Equation.DSMT4">
                  <p:embed/>
                </p:oleObj>
              </mc:Choice>
              <mc:Fallback>
                <p:oleObj name="Equation" r:id="rId4" imgW="3962160" imgH="787320" progId="Equation.DSMT4">
                  <p:embed/>
                  <p:pic>
                    <p:nvPicPr>
                      <p:cNvPr id="3246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111500"/>
                        <a:ext cx="7734300" cy="15367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46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1919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2590800" y="549275"/>
            <a:ext cx="5881464"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dirty="0">
                <a:solidFill>
                  <a:schemeClr val="folHlink"/>
                </a:solidFill>
                <a:latin typeface="黑体" pitchFamily="49" charset="-122"/>
                <a:ea typeface="黑体" pitchFamily="49" charset="-122"/>
              </a:rPr>
              <a:t> (2)  </a:t>
            </a:r>
            <a:r>
              <a:rPr lang="zh-CN" altLang="en-US" dirty="0">
                <a:solidFill>
                  <a:schemeClr val="folHlink"/>
                </a:solidFill>
                <a:latin typeface="黑体" pitchFamily="49" charset="-122"/>
                <a:ea typeface="黑体" pitchFamily="49" charset="-122"/>
              </a:rPr>
              <a:t>极值型随机变量的渐进分布</a:t>
            </a:r>
          </a:p>
        </p:txBody>
      </p:sp>
      <p:sp>
        <p:nvSpPr>
          <p:cNvPr id="325635" name="Rectangle 3"/>
          <p:cNvSpPr>
            <a:spLocks noGrp="1" noChangeArrowheads="1"/>
          </p:cNvSpPr>
          <p:nvPr>
            <p:ph type="body" idx="1"/>
          </p:nvPr>
        </p:nvSpPr>
        <p:spPr>
          <a:xfrm>
            <a:off x="1992313" y="76200"/>
            <a:ext cx="8064127" cy="533400"/>
          </a:xfrm>
          <a:solidFill>
            <a:schemeClr val="accent1"/>
          </a:solidFill>
        </p:spPr>
        <p:txBody>
          <a:bodyPr vert="horz" lIns="91440" tIns="45720" rIns="91440" bIns="45720" rtlCol="0" anchor="ctr">
            <a:noAutofit/>
          </a:bodyPr>
          <a:lstStyle/>
          <a:p>
            <a:pPr algn="ctr">
              <a:spcBef>
                <a:spcPct val="0"/>
              </a:spcBef>
              <a:buNone/>
            </a:pPr>
            <a:r>
              <a:rPr lang="en-US" altLang="zh-CN" b="1">
                <a:solidFill>
                  <a:schemeClr val="bg1"/>
                </a:solidFill>
                <a:latin typeface="华文细黑" panose="02010600040101010101" pitchFamily="2" charset="-122"/>
                <a:ea typeface="华文细黑" panose="02010600040101010101" pitchFamily="2" charset="-122"/>
                <a:cs typeface="+mj-cs"/>
              </a:rPr>
              <a:t>2.4.7  </a:t>
            </a:r>
            <a:r>
              <a:rPr lang="zh-CN" altLang="en-US" b="1">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5636" name="Text Box 4"/>
          <p:cNvSpPr txBox="1">
            <a:spLocks noChangeArrowheads="1"/>
          </p:cNvSpPr>
          <p:nvPr/>
        </p:nvSpPr>
        <p:spPr bwMode="auto">
          <a:xfrm>
            <a:off x="2590800" y="1219200"/>
            <a:ext cx="70866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a:solidFill>
                  <a:schemeClr val="folHlink"/>
                </a:solidFill>
                <a:latin typeface="黑体" pitchFamily="49" charset="-122"/>
                <a:ea typeface="黑体" pitchFamily="49" charset="-122"/>
              </a:rPr>
              <a:t> a</a:t>
            </a:r>
            <a:r>
              <a:rPr lang="zh-CN" altLang="en-US">
                <a:solidFill>
                  <a:schemeClr val="folHlink"/>
                </a:solidFill>
                <a:latin typeface="黑体" pitchFamily="49" charset="-122"/>
                <a:ea typeface="黑体" pitchFamily="49" charset="-122"/>
              </a:rPr>
              <a:t>、指数型原始分布</a:t>
            </a:r>
            <a:r>
              <a:rPr lang="en-US" altLang="zh-CN">
                <a:solidFill>
                  <a:schemeClr val="folHlink"/>
                </a:solidFill>
                <a:latin typeface="黑体" pitchFamily="49" charset="-122"/>
                <a:ea typeface="黑体" pitchFamily="49" charset="-122"/>
              </a:rPr>
              <a:t>—</a:t>
            </a:r>
            <a:r>
              <a:rPr lang="zh-CN" altLang="en-US">
                <a:solidFill>
                  <a:schemeClr val="folHlink"/>
                </a:solidFill>
                <a:latin typeface="黑体" pitchFamily="49" charset="-122"/>
                <a:ea typeface="黑体" pitchFamily="49" charset="-122"/>
              </a:rPr>
              <a:t>极值</a:t>
            </a:r>
            <a:r>
              <a:rPr lang="en-US" altLang="zh-CN">
                <a:solidFill>
                  <a:schemeClr val="folHlink"/>
                </a:solidFill>
                <a:latin typeface="黑体" pitchFamily="49" charset="-122"/>
                <a:ea typeface="黑体" pitchFamily="49" charset="-122"/>
              </a:rPr>
              <a:t>I</a:t>
            </a:r>
            <a:r>
              <a:rPr lang="zh-CN" altLang="en-US">
                <a:solidFill>
                  <a:schemeClr val="folHlink"/>
                </a:solidFill>
                <a:latin typeface="黑体" pitchFamily="49" charset="-122"/>
                <a:ea typeface="黑体" pitchFamily="49" charset="-122"/>
              </a:rPr>
              <a:t>型分布    </a:t>
            </a:r>
          </a:p>
        </p:txBody>
      </p:sp>
      <p:pic>
        <p:nvPicPr>
          <p:cNvPr id="325637" name="Picture 5"/>
          <p:cNvPicPr>
            <a:picLocks noChangeAspect="1" noChangeArrowheads="1"/>
          </p:cNvPicPr>
          <p:nvPr/>
        </p:nvPicPr>
        <p:blipFill>
          <a:blip r:embed="rId2">
            <a:extLst>
              <a:ext uri="{28A0092B-C50C-407E-A947-70E740481C1C}">
                <a14:useLocalDpi xmlns:a14="http://schemas.microsoft.com/office/drawing/2010/main" val="0"/>
              </a:ext>
            </a:extLst>
          </a:blip>
          <a:srcRect t="50000"/>
          <a:stretch>
            <a:fillRect/>
          </a:stretch>
        </p:blipFill>
        <p:spPr bwMode="auto">
          <a:xfrm>
            <a:off x="1905000" y="2209800"/>
            <a:ext cx="838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8382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5639" name="Text Box 7"/>
          <p:cNvSpPr txBox="1">
            <a:spLocks noChangeArrowheads="1"/>
          </p:cNvSpPr>
          <p:nvPr/>
        </p:nvSpPr>
        <p:spPr bwMode="auto">
          <a:xfrm>
            <a:off x="2362200" y="1752600"/>
            <a:ext cx="70866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dirty="0">
                <a:latin typeface="黑体" pitchFamily="49" charset="-122"/>
                <a:ea typeface="黑体" pitchFamily="49" charset="-122"/>
              </a:rPr>
              <a:t>极值</a:t>
            </a:r>
            <a:r>
              <a:rPr lang="en-US" altLang="zh-CN" dirty="0">
                <a:latin typeface="黑体" pitchFamily="49" charset="-122"/>
                <a:ea typeface="黑体" pitchFamily="49" charset="-122"/>
              </a:rPr>
              <a:t>I</a:t>
            </a:r>
            <a:r>
              <a:rPr lang="zh-CN" altLang="en-US" dirty="0">
                <a:latin typeface="黑体" pitchFamily="49" charset="-122"/>
                <a:ea typeface="黑体" pitchFamily="49" charset="-122"/>
              </a:rPr>
              <a:t>型分布的分布函数为：    </a:t>
            </a:r>
          </a:p>
        </p:txBody>
      </p:sp>
    </p:spTree>
    <p:extLst>
      <p:ext uri="{BB962C8B-B14F-4D97-AF65-F5344CB8AC3E}">
        <p14:creationId xmlns:p14="http://schemas.microsoft.com/office/powerpoint/2010/main" val="3927937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2590800" y="549275"/>
            <a:ext cx="457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a:solidFill>
                  <a:schemeClr val="folHlink"/>
                </a:solidFill>
                <a:effectLst>
                  <a:outerShdw blurRad="38100" dist="38100" dir="2700000" algn="tl">
                    <a:srgbClr val="C0C0C0"/>
                  </a:outerShdw>
                </a:effectLst>
                <a:ea typeface="楷体_GB2312" pitchFamily="49" charset="-122"/>
              </a:rPr>
              <a:t> (2)  </a:t>
            </a:r>
            <a:r>
              <a:rPr lang="zh-CN" altLang="en-US" b="1">
                <a:solidFill>
                  <a:schemeClr val="folHlink"/>
                </a:solidFill>
                <a:effectLst>
                  <a:outerShdw blurRad="38100" dist="38100" dir="2700000" algn="tl">
                    <a:srgbClr val="C0C0C0"/>
                  </a:outerShdw>
                </a:effectLst>
                <a:ea typeface="楷体_GB2312" pitchFamily="49" charset="-122"/>
              </a:rPr>
              <a:t>极值型随机变量的渐进分布</a:t>
            </a:r>
          </a:p>
        </p:txBody>
      </p:sp>
      <p:sp>
        <p:nvSpPr>
          <p:cNvPr id="326659" name="Rectangle 3"/>
          <p:cNvSpPr>
            <a:spLocks noGrp="1" noChangeArrowheads="1"/>
          </p:cNvSpPr>
          <p:nvPr>
            <p:ph type="body" idx="1"/>
          </p:nvPr>
        </p:nvSpPr>
        <p:spPr>
          <a:xfrm>
            <a:off x="1941513" y="87313"/>
            <a:ext cx="8258943" cy="533400"/>
          </a:xfrm>
          <a:solidFill>
            <a:schemeClr val="accent1"/>
          </a:solidFill>
        </p:spPr>
        <p:txBody>
          <a:bodyPr vert="horz" lIns="91440" tIns="45720" rIns="91440" bIns="45720" rtlCol="0" anchor="ctr">
            <a:noAutofit/>
          </a:bodyPr>
          <a:lstStyle/>
          <a:p>
            <a:pPr algn="ctr">
              <a:spcBef>
                <a:spcPct val="0"/>
              </a:spcBef>
              <a:buNone/>
            </a:pPr>
            <a:r>
              <a:rPr lang="en-US" altLang="zh-CN" b="1">
                <a:solidFill>
                  <a:schemeClr val="bg1"/>
                </a:solidFill>
                <a:latin typeface="华文细黑" panose="02010600040101010101" pitchFamily="2" charset="-122"/>
                <a:ea typeface="华文细黑" panose="02010600040101010101" pitchFamily="2" charset="-122"/>
                <a:cs typeface="+mj-cs"/>
              </a:rPr>
              <a:t>2.4.7  </a:t>
            </a:r>
            <a:r>
              <a:rPr lang="zh-CN" altLang="en-US" b="1">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6660" name="Text Box 4"/>
          <p:cNvSpPr txBox="1">
            <a:spLocks noChangeArrowheads="1"/>
          </p:cNvSpPr>
          <p:nvPr/>
        </p:nvSpPr>
        <p:spPr bwMode="auto">
          <a:xfrm>
            <a:off x="2590800" y="1219200"/>
            <a:ext cx="70866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a:solidFill>
                  <a:schemeClr val="folHlink"/>
                </a:solidFill>
                <a:effectLst>
                  <a:outerShdw blurRad="38100" dist="38100" dir="2700000" algn="tl">
                    <a:srgbClr val="C0C0C0"/>
                  </a:outerShdw>
                </a:effectLst>
                <a:ea typeface="楷体_GB2312" pitchFamily="49" charset="-122"/>
              </a:rPr>
              <a:t> b</a:t>
            </a:r>
            <a:r>
              <a:rPr lang="zh-CN" altLang="en-US" b="1">
                <a:solidFill>
                  <a:schemeClr val="folHlink"/>
                </a:solidFill>
                <a:effectLst>
                  <a:outerShdw blurRad="38100" dist="38100" dir="2700000" algn="tl">
                    <a:srgbClr val="C0C0C0"/>
                  </a:outerShdw>
                </a:effectLst>
                <a:ea typeface="楷体_GB2312" pitchFamily="49" charset="-122"/>
              </a:rPr>
              <a:t>、哥西型原始分布</a:t>
            </a:r>
            <a:r>
              <a:rPr lang="en-US" altLang="zh-CN" b="1">
                <a:solidFill>
                  <a:schemeClr val="folHlink"/>
                </a:solidFill>
                <a:effectLst>
                  <a:outerShdw blurRad="38100" dist="38100" dir="2700000" algn="tl">
                    <a:srgbClr val="C0C0C0"/>
                  </a:outerShdw>
                </a:effectLst>
                <a:ea typeface="楷体_GB2312" pitchFamily="49" charset="-122"/>
              </a:rPr>
              <a:t>—</a:t>
            </a:r>
            <a:r>
              <a:rPr lang="zh-CN" altLang="en-US" b="1">
                <a:solidFill>
                  <a:schemeClr val="folHlink"/>
                </a:solidFill>
                <a:effectLst>
                  <a:outerShdw blurRad="38100" dist="38100" dir="2700000" algn="tl">
                    <a:srgbClr val="C0C0C0"/>
                  </a:outerShdw>
                </a:effectLst>
                <a:ea typeface="楷体_GB2312" pitchFamily="49" charset="-122"/>
              </a:rPr>
              <a:t>极值</a:t>
            </a:r>
            <a:r>
              <a:rPr lang="en-US" altLang="zh-CN" b="1">
                <a:solidFill>
                  <a:schemeClr val="folHlink"/>
                </a:solidFill>
                <a:effectLst>
                  <a:outerShdw blurRad="38100" dist="38100" dir="2700000" algn="tl">
                    <a:srgbClr val="C0C0C0"/>
                  </a:outerShdw>
                </a:effectLst>
                <a:ea typeface="楷体_GB2312" pitchFamily="49" charset="-122"/>
              </a:rPr>
              <a:t>II</a:t>
            </a:r>
            <a:r>
              <a:rPr lang="zh-CN" altLang="en-US" b="1">
                <a:solidFill>
                  <a:schemeClr val="folHlink"/>
                </a:solidFill>
                <a:effectLst>
                  <a:outerShdw blurRad="38100" dist="38100" dir="2700000" algn="tl">
                    <a:srgbClr val="C0C0C0"/>
                  </a:outerShdw>
                </a:effectLst>
                <a:ea typeface="楷体_GB2312" pitchFamily="49" charset="-122"/>
              </a:rPr>
              <a:t>型分布    </a:t>
            </a:r>
          </a:p>
        </p:txBody>
      </p:sp>
      <p:pic>
        <p:nvPicPr>
          <p:cNvPr id="3266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52600"/>
            <a:ext cx="8382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791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2495550" y="549275"/>
            <a:ext cx="457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a:solidFill>
                  <a:schemeClr val="folHlink"/>
                </a:solidFill>
                <a:effectLst>
                  <a:outerShdw blurRad="38100" dist="38100" dir="2700000" algn="tl">
                    <a:srgbClr val="C0C0C0"/>
                  </a:outerShdw>
                </a:effectLst>
                <a:ea typeface="楷体_GB2312" pitchFamily="49" charset="-122"/>
              </a:rPr>
              <a:t> (2)  </a:t>
            </a:r>
            <a:r>
              <a:rPr lang="zh-CN" altLang="en-US" b="1">
                <a:solidFill>
                  <a:schemeClr val="folHlink"/>
                </a:solidFill>
                <a:effectLst>
                  <a:outerShdw blurRad="38100" dist="38100" dir="2700000" algn="tl">
                    <a:srgbClr val="C0C0C0"/>
                  </a:outerShdw>
                </a:effectLst>
                <a:ea typeface="楷体_GB2312" pitchFamily="49" charset="-122"/>
              </a:rPr>
              <a:t>极值型随机变量的渐进分布</a:t>
            </a:r>
          </a:p>
        </p:txBody>
      </p:sp>
      <p:sp>
        <p:nvSpPr>
          <p:cNvPr id="327683" name="Rectangle 3"/>
          <p:cNvSpPr>
            <a:spLocks noGrp="1" noChangeArrowheads="1"/>
          </p:cNvSpPr>
          <p:nvPr>
            <p:ph type="body" idx="1"/>
          </p:nvPr>
        </p:nvSpPr>
        <p:spPr>
          <a:xfrm>
            <a:off x="1992313" y="76200"/>
            <a:ext cx="8280151" cy="533400"/>
          </a:xfrm>
          <a:solidFill>
            <a:schemeClr val="accent1"/>
          </a:solidFill>
        </p:spPr>
        <p:txBody>
          <a:bodyPr vert="horz" lIns="91440" tIns="45720" rIns="91440" bIns="45720" rtlCol="0" anchor="ctr">
            <a:noAutofit/>
          </a:bodyPr>
          <a:lstStyle/>
          <a:p>
            <a:pPr algn="ctr">
              <a:spcBef>
                <a:spcPct val="0"/>
              </a:spcBef>
              <a:buNone/>
            </a:pPr>
            <a:r>
              <a:rPr lang="en-US" altLang="zh-CN" b="1" dirty="0">
                <a:solidFill>
                  <a:schemeClr val="bg1"/>
                </a:solidFill>
                <a:latin typeface="华文细黑" panose="02010600040101010101" pitchFamily="2" charset="-122"/>
                <a:ea typeface="华文细黑" panose="02010600040101010101" pitchFamily="2" charset="-122"/>
                <a:cs typeface="+mj-cs"/>
              </a:rPr>
              <a:t>2.4.7  </a:t>
            </a:r>
            <a:r>
              <a:rPr lang="zh-CN" altLang="en-US" b="1" dirty="0">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7684" name="Text Box 4"/>
          <p:cNvSpPr txBox="1">
            <a:spLocks noChangeArrowheads="1"/>
          </p:cNvSpPr>
          <p:nvPr/>
        </p:nvSpPr>
        <p:spPr bwMode="auto">
          <a:xfrm>
            <a:off x="2590800" y="1219200"/>
            <a:ext cx="70866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a:solidFill>
                  <a:schemeClr val="folHlink"/>
                </a:solidFill>
                <a:effectLst>
                  <a:outerShdw blurRad="38100" dist="38100" dir="2700000" algn="tl">
                    <a:srgbClr val="C0C0C0"/>
                  </a:outerShdw>
                </a:effectLst>
                <a:ea typeface="楷体_GB2312" pitchFamily="49" charset="-122"/>
              </a:rPr>
              <a:t> c</a:t>
            </a:r>
            <a:r>
              <a:rPr lang="zh-CN" altLang="en-US" b="1">
                <a:solidFill>
                  <a:schemeClr val="folHlink"/>
                </a:solidFill>
                <a:effectLst>
                  <a:outerShdw blurRad="38100" dist="38100" dir="2700000" algn="tl">
                    <a:srgbClr val="C0C0C0"/>
                  </a:outerShdw>
                </a:effectLst>
                <a:ea typeface="楷体_GB2312" pitchFamily="49" charset="-122"/>
              </a:rPr>
              <a:t>、有界型原始分布</a:t>
            </a:r>
            <a:r>
              <a:rPr lang="en-US" altLang="zh-CN" b="1">
                <a:solidFill>
                  <a:schemeClr val="folHlink"/>
                </a:solidFill>
                <a:effectLst>
                  <a:outerShdw blurRad="38100" dist="38100" dir="2700000" algn="tl">
                    <a:srgbClr val="C0C0C0"/>
                  </a:outerShdw>
                </a:effectLst>
                <a:ea typeface="楷体_GB2312" pitchFamily="49" charset="-122"/>
              </a:rPr>
              <a:t>—</a:t>
            </a:r>
            <a:r>
              <a:rPr lang="zh-CN" altLang="en-US" b="1">
                <a:solidFill>
                  <a:schemeClr val="folHlink"/>
                </a:solidFill>
                <a:effectLst>
                  <a:outerShdw blurRad="38100" dist="38100" dir="2700000" algn="tl">
                    <a:srgbClr val="C0C0C0"/>
                  </a:outerShdw>
                </a:effectLst>
                <a:ea typeface="楷体_GB2312" pitchFamily="49" charset="-122"/>
              </a:rPr>
              <a:t>极值</a:t>
            </a:r>
            <a:r>
              <a:rPr lang="en-US" altLang="zh-CN" b="1">
                <a:solidFill>
                  <a:schemeClr val="folHlink"/>
                </a:solidFill>
                <a:effectLst>
                  <a:outerShdw blurRad="38100" dist="38100" dir="2700000" algn="tl">
                    <a:srgbClr val="C0C0C0"/>
                  </a:outerShdw>
                </a:effectLst>
                <a:ea typeface="楷体_GB2312" pitchFamily="49" charset="-122"/>
              </a:rPr>
              <a:t>III</a:t>
            </a:r>
            <a:r>
              <a:rPr lang="zh-CN" altLang="en-US" b="1">
                <a:solidFill>
                  <a:schemeClr val="folHlink"/>
                </a:solidFill>
                <a:effectLst>
                  <a:outerShdw blurRad="38100" dist="38100" dir="2700000" algn="tl">
                    <a:srgbClr val="C0C0C0"/>
                  </a:outerShdw>
                </a:effectLst>
                <a:ea typeface="楷体_GB2312" pitchFamily="49" charset="-122"/>
              </a:rPr>
              <a:t>型分布    </a:t>
            </a:r>
          </a:p>
        </p:txBody>
      </p:sp>
      <p:pic>
        <p:nvPicPr>
          <p:cNvPr id="327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2552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p:cNvSpPr txBox="1">
            <a:spLocks noChangeArrowheads="1"/>
          </p:cNvSpPr>
          <p:nvPr/>
        </p:nvSpPr>
        <p:spPr bwMode="auto">
          <a:xfrm>
            <a:off x="2495550" y="527050"/>
            <a:ext cx="4572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b="1">
                <a:solidFill>
                  <a:schemeClr val="folHlink"/>
                </a:solidFill>
                <a:effectLst>
                  <a:outerShdw blurRad="38100" dist="38100" dir="2700000" algn="tl">
                    <a:srgbClr val="C0C0C0"/>
                  </a:outerShdw>
                </a:effectLst>
                <a:ea typeface="楷体_GB2312" pitchFamily="49" charset="-122"/>
              </a:rPr>
              <a:t> (2)  </a:t>
            </a:r>
            <a:r>
              <a:rPr lang="zh-CN" altLang="en-US" b="1">
                <a:solidFill>
                  <a:schemeClr val="folHlink"/>
                </a:solidFill>
                <a:effectLst>
                  <a:outerShdw blurRad="38100" dist="38100" dir="2700000" algn="tl">
                    <a:srgbClr val="C0C0C0"/>
                  </a:outerShdw>
                </a:effectLst>
                <a:ea typeface="楷体_GB2312" pitchFamily="49" charset="-122"/>
              </a:rPr>
              <a:t>极值型随机变量的渐进分布</a:t>
            </a:r>
          </a:p>
        </p:txBody>
      </p:sp>
      <p:sp>
        <p:nvSpPr>
          <p:cNvPr id="328707" name="Rectangle 3"/>
          <p:cNvSpPr>
            <a:spLocks noGrp="1" noChangeArrowheads="1"/>
          </p:cNvSpPr>
          <p:nvPr>
            <p:ph type="body" idx="1"/>
          </p:nvPr>
        </p:nvSpPr>
        <p:spPr>
          <a:xfrm>
            <a:off x="1919288" y="76200"/>
            <a:ext cx="8209160" cy="533400"/>
          </a:xfrm>
          <a:solidFill>
            <a:schemeClr val="accent1"/>
          </a:solidFill>
        </p:spPr>
        <p:txBody>
          <a:bodyPr vert="horz" lIns="91440" tIns="45720" rIns="91440" bIns="45720" rtlCol="0" anchor="ctr">
            <a:noAutofit/>
          </a:bodyPr>
          <a:lstStyle/>
          <a:p>
            <a:pPr algn="ctr">
              <a:spcBef>
                <a:spcPct val="0"/>
              </a:spcBef>
              <a:buNone/>
            </a:pPr>
            <a:r>
              <a:rPr lang="en-US" altLang="zh-CN" b="1">
                <a:solidFill>
                  <a:schemeClr val="bg1"/>
                </a:solidFill>
                <a:latin typeface="华文细黑" panose="02010600040101010101" pitchFamily="2" charset="-122"/>
                <a:ea typeface="华文细黑" panose="02010600040101010101" pitchFamily="2" charset="-122"/>
                <a:cs typeface="+mj-cs"/>
              </a:rPr>
              <a:t>2.4.7  </a:t>
            </a:r>
            <a:r>
              <a:rPr lang="zh-CN" altLang="en-US" b="1">
                <a:solidFill>
                  <a:schemeClr val="bg1"/>
                </a:solidFill>
                <a:latin typeface="华文细黑" panose="02010600040101010101" pitchFamily="2" charset="-122"/>
                <a:ea typeface="华文细黑" panose="02010600040101010101" pitchFamily="2" charset="-122"/>
                <a:cs typeface="+mj-cs"/>
              </a:rPr>
              <a:t>极值型分布   </a:t>
            </a:r>
          </a:p>
        </p:txBody>
      </p:sp>
      <p:sp>
        <p:nvSpPr>
          <p:cNvPr id="328708" name="Text Box 4"/>
          <p:cNvSpPr txBox="1">
            <a:spLocks noChangeArrowheads="1"/>
          </p:cNvSpPr>
          <p:nvPr/>
        </p:nvSpPr>
        <p:spPr bwMode="auto">
          <a:xfrm>
            <a:off x="2590800" y="1219200"/>
            <a:ext cx="70866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b="1" dirty="0">
                <a:solidFill>
                  <a:schemeClr val="folHlink"/>
                </a:solidFill>
                <a:effectLst>
                  <a:outerShdw blurRad="38100" dist="38100" dir="2700000" algn="tl">
                    <a:srgbClr val="C0C0C0"/>
                  </a:outerShdw>
                </a:effectLst>
                <a:ea typeface="楷体_GB2312" pitchFamily="49" charset="-122"/>
              </a:rPr>
              <a:t>极值</a:t>
            </a:r>
            <a:r>
              <a:rPr lang="en-US" altLang="zh-CN" b="1" dirty="0">
                <a:solidFill>
                  <a:schemeClr val="folHlink"/>
                </a:solidFill>
                <a:effectLst>
                  <a:outerShdw blurRad="38100" dist="38100" dir="2700000" algn="tl">
                    <a:srgbClr val="C0C0C0"/>
                  </a:outerShdw>
                </a:effectLst>
                <a:ea typeface="楷体_GB2312" pitchFamily="49" charset="-122"/>
              </a:rPr>
              <a:t>I</a:t>
            </a:r>
            <a:r>
              <a:rPr lang="zh-CN" altLang="en-US" b="1" dirty="0">
                <a:solidFill>
                  <a:schemeClr val="folHlink"/>
                </a:solidFill>
                <a:effectLst>
                  <a:outerShdw blurRad="38100" dist="38100" dir="2700000" algn="tl">
                    <a:srgbClr val="C0C0C0"/>
                  </a:outerShdw>
                </a:effectLst>
                <a:ea typeface="楷体_GB2312" pitchFamily="49" charset="-122"/>
              </a:rPr>
              <a:t>型、极值</a:t>
            </a:r>
            <a:r>
              <a:rPr lang="en-US" altLang="zh-CN" b="1" dirty="0">
                <a:solidFill>
                  <a:schemeClr val="folHlink"/>
                </a:solidFill>
                <a:effectLst>
                  <a:outerShdw blurRad="38100" dist="38100" dir="2700000" algn="tl">
                    <a:srgbClr val="C0C0C0"/>
                  </a:outerShdw>
                </a:effectLst>
                <a:ea typeface="楷体_GB2312" pitchFamily="49" charset="-122"/>
              </a:rPr>
              <a:t>II</a:t>
            </a:r>
            <a:r>
              <a:rPr lang="zh-CN" altLang="en-US" b="1" dirty="0">
                <a:solidFill>
                  <a:schemeClr val="folHlink"/>
                </a:solidFill>
                <a:effectLst>
                  <a:outerShdw blurRad="38100" dist="38100" dir="2700000" algn="tl">
                    <a:srgbClr val="C0C0C0"/>
                  </a:outerShdw>
                </a:effectLst>
                <a:ea typeface="楷体_GB2312" pitchFamily="49" charset="-122"/>
              </a:rPr>
              <a:t>型和极值</a:t>
            </a:r>
            <a:r>
              <a:rPr lang="en-US" altLang="zh-CN" b="1" dirty="0">
                <a:solidFill>
                  <a:schemeClr val="folHlink"/>
                </a:solidFill>
                <a:effectLst>
                  <a:outerShdw blurRad="38100" dist="38100" dir="2700000" algn="tl">
                    <a:srgbClr val="C0C0C0"/>
                  </a:outerShdw>
                </a:effectLst>
                <a:ea typeface="楷体_GB2312" pitchFamily="49" charset="-122"/>
              </a:rPr>
              <a:t>III</a:t>
            </a:r>
            <a:r>
              <a:rPr lang="zh-CN" altLang="en-US" b="1" dirty="0">
                <a:solidFill>
                  <a:schemeClr val="folHlink"/>
                </a:solidFill>
                <a:effectLst>
                  <a:outerShdw blurRad="38100" dist="38100" dir="2700000" algn="tl">
                    <a:srgbClr val="C0C0C0"/>
                  </a:outerShdw>
                </a:effectLst>
                <a:ea typeface="楷体_GB2312" pitchFamily="49" charset="-122"/>
              </a:rPr>
              <a:t>型分布的相互转换    </a:t>
            </a:r>
          </a:p>
        </p:txBody>
      </p:sp>
      <p:pic>
        <p:nvPicPr>
          <p:cNvPr id="328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1"/>
            <a:ext cx="8305800" cy="514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681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1919536" y="1219200"/>
            <a:ext cx="8443664" cy="1219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dirty="0">
                <a:ea typeface="黑体" pitchFamily="49" charset="-122"/>
                <a:cs typeface="Times New Roman" pitchFamily="18" charset="0"/>
              </a:rPr>
              <a:t> </a:t>
            </a:r>
            <a:r>
              <a:rPr lang="zh-CN" altLang="en-US" sz="2600" dirty="0">
                <a:ea typeface="黑体" pitchFamily="49" charset="-122"/>
                <a:cs typeface="Times New Roman" pitchFamily="18" charset="0"/>
              </a:rPr>
              <a:t>设办公楼楼面活载荷的统计参数分别为</a:t>
            </a:r>
            <a:r>
              <a:rPr lang="en-US" altLang="zh-CN" sz="2600" dirty="0">
                <a:ea typeface="黑体" pitchFamily="49" charset="-122"/>
                <a:cs typeface="Times New Roman" pitchFamily="18" charset="0"/>
              </a:rPr>
              <a:t>μ=38620MPa</a:t>
            </a:r>
            <a:r>
              <a:rPr lang="zh-CN" altLang="en-US" sz="2600" dirty="0">
                <a:ea typeface="黑体" pitchFamily="49" charset="-122"/>
                <a:cs typeface="Times New Roman" pitchFamily="18" charset="0"/>
              </a:rPr>
              <a:t>，</a:t>
            </a:r>
            <a:r>
              <a:rPr lang="en-US" altLang="zh-CN" sz="2600" dirty="0">
                <a:ea typeface="黑体" pitchFamily="49" charset="-122"/>
                <a:cs typeface="Times New Roman" pitchFamily="18" charset="0"/>
              </a:rPr>
              <a:t>σ=17810MPa</a:t>
            </a:r>
            <a:r>
              <a:rPr lang="zh-CN" altLang="en-US" sz="2600" dirty="0">
                <a:ea typeface="黑体" pitchFamily="49" charset="-122"/>
                <a:cs typeface="Times New Roman" pitchFamily="18" charset="0"/>
              </a:rPr>
              <a:t>。经检验，此活荷载服从极值</a:t>
            </a:r>
            <a:r>
              <a:rPr lang="en-US" altLang="zh-CN" sz="2600" dirty="0">
                <a:ea typeface="黑体" pitchFamily="49" charset="-122"/>
                <a:cs typeface="Times New Roman" pitchFamily="18" charset="0"/>
              </a:rPr>
              <a:t>I</a:t>
            </a:r>
            <a:r>
              <a:rPr lang="zh-CN" altLang="en-US" sz="2600" dirty="0">
                <a:ea typeface="黑体" pitchFamily="49" charset="-122"/>
                <a:cs typeface="Times New Roman" pitchFamily="18" charset="0"/>
              </a:rPr>
              <a:t>型分布，求其分布函数。 </a:t>
            </a:r>
          </a:p>
        </p:txBody>
      </p:sp>
      <p:sp>
        <p:nvSpPr>
          <p:cNvPr id="329731" name="Rectangle 3"/>
          <p:cNvSpPr>
            <a:spLocks noGrp="1" noChangeArrowheads="1"/>
          </p:cNvSpPr>
          <p:nvPr>
            <p:ph type="body" idx="1"/>
          </p:nvPr>
        </p:nvSpPr>
        <p:spPr>
          <a:xfrm>
            <a:off x="1935723" y="332656"/>
            <a:ext cx="1524000" cy="609600"/>
          </a:xfrm>
          <a:noFill/>
          <a:ln/>
        </p:spPr>
        <p:txBody>
          <a:bodyPr/>
          <a:lstStyle/>
          <a:p>
            <a:pPr>
              <a:buFont typeface="Wingdings" pitchFamily="2" charset="2"/>
              <a:buNone/>
            </a:pPr>
            <a:r>
              <a:rPr lang="zh-CN" altLang="en-US" b="1">
                <a:solidFill>
                  <a:schemeClr val="hlink"/>
                </a:solidFill>
                <a:latin typeface="Times New Roman" pitchFamily="18" charset="0"/>
                <a:ea typeface="楷体_GB2312" pitchFamily="49" charset="-122"/>
              </a:rPr>
              <a:t>例题   </a:t>
            </a:r>
          </a:p>
        </p:txBody>
      </p:sp>
      <p:graphicFrame>
        <p:nvGraphicFramePr>
          <p:cNvPr id="329732" name="Object 4"/>
          <p:cNvGraphicFramePr>
            <a:graphicFrameLocks noChangeAspect="1"/>
          </p:cNvGraphicFramePr>
          <p:nvPr/>
        </p:nvGraphicFramePr>
        <p:xfrm>
          <a:off x="2351584" y="2636913"/>
          <a:ext cx="7067128" cy="2184385"/>
        </p:xfrm>
        <a:graphic>
          <a:graphicData uri="http://schemas.openxmlformats.org/presentationml/2006/ole">
            <mc:AlternateContent xmlns:mc="http://schemas.openxmlformats.org/markup-compatibility/2006">
              <mc:Choice xmlns:v="urn:schemas-microsoft-com:vml" Requires="v">
                <p:oleObj name="Equation" r:id="rId2" imgW="3301920" imgH="888840" progId="Equation.DSMT4">
                  <p:embed/>
                </p:oleObj>
              </mc:Choice>
              <mc:Fallback>
                <p:oleObj name="Equation" r:id="rId2" imgW="3301920" imgH="888840" progId="Equation.DSMT4">
                  <p:embed/>
                  <p:pic>
                    <p:nvPicPr>
                      <p:cNvPr id="329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2636913"/>
                        <a:ext cx="7067128" cy="218438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42382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t="6178"/>
          <a:stretch>
            <a:fillRect/>
          </a:stretch>
        </p:blipFill>
        <p:spPr bwMode="auto">
          <a:xfrm>
            <a:off x="2209800" y="1143001"/>
            <a:ext cx="7924800" cy="314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1"/>
            <a:ext cx="7848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4" name="Rectangle 6"/>
          <p:cNvSpPr>
            <a:spLocks noGrp="1" noChangeArrowheads="1"/>
          </p:cNvSpPr>
          <p:nvPr>
            <p:ph type="title"/>
          </p:nvPr>
        </p:nvSpPr>
        <p:spPr bwMode="auto">
          <a:xfrm>
            <a:off x="2438400" y="457200"/>
            <a:ext cx="5029200" cy="609600"/>
          </a:xfrm>
          <a:solidFill>
            <a:schemeClr val="accent1"/>
          </a:solidFill>
          <a:extLs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Autofit/>
          </a:bodyPr>
          <a:lstStyle/>
          <a:p>
            <a:r>
              <a:rPr lang="zh-CN" altLang="en-US" sz="3200" b="1">
                <a:solidFill>
                  <a:schemeClr val="bg1"/>
                </a:solidFill>
                <a:latin typeface="华文细黑" panose="02010600040101010101" pitchFamily="2" charset="-122"/>
                <a:ea typeface="华文细黑" panose="02010600040101010101" pitchFamily="2" charset="-122"/>
              </a:rPr>
              <a:t>常见概率分布的数字特征</a:t>
            </a:r>
          </a:p>
        </p:txBody>
      </p:sp>
    </p:spTree>
    <p:extLst>
      <p:ext uri="{BB962C8B-B14F-4D97-AF65-F5344CB8AC3E}">
        <p14:creationId xmlns:p14="http://schemas.microsoft.com/office/powerpoint/2010/main" val="1683229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1026"/>
          <p:cNvSpPr txBox="1">
            <a:spLocks noChangeArrowheads="1"/>
          </p:cNvSpPr>
          <p:nvPr/>
        </p:nvSpPr>
        <p:spPr bwMode="auto">
          <a:xfrm>
            <a:off x="2135189" y="1219200"/>
            <a:ext cx="7921625"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pPr marL="457200" indent="-457200" algn="just">
              <a:spcBef>
                <a:spcPts val="600"/>
              </a:spcBef>
              <a:buFont typeface="Wingdings" pitchFamily="2" charset="2"/>
              <a:buChar char="p"/>
            </a:pPr>
            <a:r>
              <a:rPr lang="zh-CN" altLang="en-US" dirty="0">
                <a:solidFill>
                  <a:srgbClr val="002060"/>
                </a:solidFill>
                <a:latin typeface="黑体" pitchFamily="49" charset="-122"/>
                <a:ea typeface="黑体" pitchFamily="49" charset="-122"/>
                <a:cs typeface="Times New Roman" pitchFamily="18" charset="0"/>
              </a:rPr>
              <a:t>随机变量的</a:t>
            </a:r>
            <a:r>
              <a:rPr lang="zh-CN" altLang="en-US" dirty="0">
                <a:solidFill>
                  <a:schemeClr val="folHlink"/>
                </a:solidFill>
                <a:latin typeface="黑体" pitchFamily="49" charset="-122"/>
                <a:ea typeface="黑体" pitchFamily="49" charset="-122"/>
                <a:cs typeface="Times New Roman" pitchFamily="18" charset="0"/>
              </a:rPr>
              <a:t>分布函数</a:t>
            </a:r>
            <a:r>
              <a:rPr lang="zh-CN" altLang="en-US" dirty="0">
                <a:solidFill>
                  <a:srgbClr val="002060"/>
                </a:solidFill>
                <a:latin typeface="黑体" pitchFamily="49" charset="-122"/>
                <a:ea typeface="黑体" pitchFamily="49" charset="-122"/>
                <a:cs typeface="Times New Roman" pitchFamily="18" charset="0"/>
              </a:rPr>
              <a:t>完整地描述了随机变量的统计规律，然而在一些实际问题中要确定一个随机变量的分布函数却是非常困难的，而且有一些实际问题，并不要求全面考察随机变量的统计规律，而只需知道它的某些特征，因而并不需要求出它的分布函数</a:t>
            </a:r>
            <a:r>
              <a:rPr lang="zh-CN" altLang="en-US" dirty="0">
                <a:solidFill>
                  <a:schemeClr val="folHlink"/>
                </a:solidFill>
                <a:latin typeface="黑体" pitchFamily="49" charset="-122"/>
                <a:ea typeface="黑体" pitchFamily="49" charset="-122"/>
                <a:cs typeface="Times New Roman" pitchFamily="18" charset="0"/>
              </a:rPr>
              <a:t>．</a:t>
            </a:r>
            <a:endParaRPr lang="en-US" altLang="zh-CN" dirty="0">
              <a:solidFill>
                <a:schemeClr val="folHlink"/>
              </a:solidFill>
              <a:latin typeface="黑体" pitchFamily="49" charset="-122"/>
              <a:ea typeface="黑体" pitchFamily="49" charset="-122"/>
              <a:cs typeface="Times New Roman" pitchFamily="18" charset="0"/>
            </a:endParaRPr>
          </a:p>
          <a:p>
            <a:pPr marL="457200" indent="-457200" algn="just">
              <a:spcBef>
                <a:spcPts val="600"/>
              </a:spcBef>
              <a:buFont typeface="Wingdings" pitchFamily="2" charset="2"/>
              <a:buChar char="p"/>
            </a:pPr>
            <a:r>
              <a:rPr lang="zh-CN" altLang="en-US" dirty="0">
                <a:latin typeface="黑体" pitchFamily="49" charset="-122"/>
                <a:ea typeface="黑体" pitchFamily="49" charset="-122"/>
                <a:cs typeface="Times New Roman" pitchFamily="18" charset="0"/>
              </a:rPr>
              <a:t>随机变量往往可以用一个或几个数字来描述其分布的性态，这种数字称为随机变量的</a:t>
            </a:r>
            <a:r>
              <a:rPr lang="zh-CN" altLang="en-US" dirty="0">
                <a:solidFill>
                  <a:schemeClr val="folHlink"/>
                </a:solidFill>
                <a:latin typeface="黑体" pitchFamily="49" charset="-122"/>
                <a:ea typeface="黑体" pitchFamily="49" charset="-122"/>
                <a:cs typeface="Times New Roman" pitchFamily="18" charset="0"/>
              </a:rPr>
              <a:t>数字特征</a:t>
            </a:r>
            <a:r>
              <a:rPr lang="en-US" altLang="zh-CN" dirty="0">
                <a:latin typeface="黑体" pitchFamily="49" charset="-122"/>
                <a:ea typeface="黑体" pitchFamily="49" charset="-122"/>
                <a:cs typeface="Times New Roman" pitchFamily="18" charset="0"/>
              </a:rPr>
              <a:t>(</a:t>
            </a:r>
            <a:r>
              <a:rPr lang="zh-CN" altLang="en-US" dirty="0">
                <a:latin typeface="黑体" pitchFamily="49" charset="-122"/>
                <a:ea typeface="黑体" pitchFamily="49" charset="-122"/>
                <a:cs typeface="Times New Roman" pitchFamily="18" charset="0"/>
              </a:rPr>
              <a:t>或统计参数</a:t>
            </a:r>
            <a:r>
              <a:rPr lang="en-US" altLang="zh-CN" dirty="0">
                <a:latin typeface="黑体" pitchFamily="49" charset="-122"/>
                <a:ea typeface="黑体" pitchFamily="49" charset="-122"/>
                <a:cs typeface="Times New Roman" pitchFamily="18" charset="0"/>
              </a:rPr>
              <a:t>)</a:t>
            </a:r>
            <a:r>
              <a:rPr lang="zh-CN" altLang="en-US" dirty="0">
                <a:solidFill>
                  <a:schemeClr val="folHlink"/>
                </a:solidFill>
                <a:latin typeface="黑体" pitchFamily="49" charset="-122"/>
                <a:ea typeface="黑体" pitchFamily="49" charset="-122"/>
                <a:cs typeface="Times New Roman" pitchFamily="18" charset="0"/>
              </a:rPr>
              <a:t>。</a:t>
            </a:r>
            <a:r>
              <a:rPr lang="zh-CN" altLang="en-US" dirty="0">
                <a:latin typeface="黑体" pitchFamily="49" charset="-122"/>
                <a:ea typeface="黑体" pitchFamily="49" charset="-122"/>
                <a:cs typeface="Times New Roman" pitchFamily="18" charset="0"/>
              </a:rPr>
              <a:t>数字特征虽不能完整地描述它的统计规律，但已反映出随机变量在某些方面的重要特征，它们在理论和实践上都具有重要的意义．常用的数字特征有</a:t>
            </a:r>
            <a:r>
              <a:rPr lang="zh-CN" altLang="en-US" dirty="0">
                <a:solidFill>
                  <a:schemeClr val="hlink"/>
                </a:solidFill>
                <a:latin typeface="黑体" pitchFamily="49" charset="-122"/>
                <a:ea typeface="黑体" pitchFamily="49" charset="-122"/>
                <a:cs typeface="Times New Roman" pitchFamily="18" charset="0"/>
              </a:rPr>
              <a:t>期望，方差、标准差、变异系数、偏度系数，峰度系数和矩</a:t>
            </a:r>
            <a:r>
              <a:rPr lang="zh-CN" altLang="en-US" dirty="0">
                <a:solidFill>
                  <a:schemeClr val="folHlink"/>
                </a:solidFill>
                <a:latin typeface="黑体" pitchFamily="49" charset="-122"/>
                <a:ea typeface="黑体" pitchFamily="49" charset="-122"/>
                <a:cs typeface="Times New Roman" pitchFamily="18" charset="0"/>
              </a:rPr>
              <a:t>。</a:t>
            </a:r>
          </a:p>
        </p:txBody>
      </p:sp>
      <p:sp>
        <p:nvSpPr>
          <p:cNvPr id="330755" name="Rectangle 1027"/>
          <p:cNvSpPr>
            <a:spLocks noGrp="1" noChangeArrowheads="1"/>
          </p:cNvSpPr>
          <p:nvPr>
            <p:ph type="body" idx="1"/>
          </p:nvPr>
        </p:nvSpPr>
        <p:spPr>
          <a:xfrm>
            <a:off x="2063750" y="381000"/>
            <a:ext cx="8352730" cy="533400"/>
          </a:xfrm>
          <a:solidFill>
            <a:schemeClr val="accent1"/>
          </a:solidFill>
        </p:spPr>
        <p:txBody>
          <a:bodyPr vert="horz" lIns="91440" tIns="45720" rIns="91440" bIns="45720" rtlCol="0" anchor="ctr">
            <a:noAutofit/>
          </a:bodyPr>
          <a:lstStyle/>
          <a:p>
            <a:pPr algn="ctr">
              <a:spcBef>
                <a:spcPct val="0"/>
              </a:spcBef>
              <a:buNone/>
            </a:pPr>
            <a:r>
              <a:rPr lang="en-US" altLang="zh-CN" b="1" dirty="0">
                <a:solidFill>
                  <a:schemeClr val="bg1"/>
                </a:solidFill>
                <a:latin typeface="华文细黑" panose="02010600040101010101" pitchFamily="2" charset="-122"/>
                <a:ea typeface="华文细黑" panose="02010600040101010101" pitchFamily="2" charset="-122"/>
                <a:cs typeface="+mj-cs"/>
              </a:rPr>
              <a:t>2.5  </a:t>
            </a:r>
            <a:r>
              <a:rPr lang="zh-CN" altLang="en-US" b="1" dirty="0">
                <a:solidFill>
                  <a:schemeClr val="bg1"/>
                </a:solidFill>
                <a:latin typeface="华文细黑" panose="02010600040101010101" pitchFamily="2" charset="-122"/>
                <a:ea typeface="华文细黑" panose="02010600040101010101" pitchFamily="2" charset="-122"/>
                <a:cs typeface="+mj-cs"/>
              </a:rPr>
              <a:t>随机变量的数字特征   </a:t>
            </a:r>
          </a:p>
        </p:txBody>
      </p:sp>
    </p:spTree>
    <p:extLst>
      <p:ext uri="{BB962C8B-B14F-4D97-AF65-F5344CB8AC3E}">
        <p14:creationId xmlns:p14="http://schemas.microsoft.com/office/powerpoint/2010/main" val="10796646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1992313" y="303213"/>
            <a:ext cx="23622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1</a:t>
            </a:r>
            <a:r>
              <a:rPr lang="zh-CN" altLang="en-US" sz="2600" b="1">
                <a:solidFill>
                  <a:schemeClr val="folHlink"/>
                </a:solidFill>
                <a:effectLst>
                  <a:outerShdw blurRad="38100" dist="38100" dir="2700000" algn="tl">
                    <a:srgbClr val="C0C0C0"/>
                  </a:outerShdw>
                </a:effectLst>
                <a:ea typeface="楷体_GB2312" pitchFamily="49" charset="-122"/>
              </a:rPr>
              <a:t>、期望</a:t>
            </a:r>
            <a:r>
              <a:rPr lang="en-US" altLang="zh-CN" sz="2600" b="1">
                <a:solidFill>
                  <a:schemeClr val="folHlink"/>
                </a:solidFill>
                <a:effectLst>
                  <a:outerShdw blurRad="38100" dist="38100" dir="2700000" algn="tl">
                    <a:srgbClr val="C0C0C0"/>
                  </a:outerShdw>
                </a:effectLst>
                <a:ea typeface="楷体_GB2312" pitchFamily="49" charset="-122"/>
              </a:rPr>
              <a:t>(</a:t>
            </a:r>
            <a:r>
              <a:rPr lang="zh-CN" altLang="en-US" sz="2600" b="1">
                <a:solidFill>
                  <a:schemeClr val="folHlink"/>
                </a:solidFill>
                <a:effectLst>
                  <a:outerShdw blurRad="38100" dist="38100" dir="2700000" algn="tl">
                    <a:srgbClr val="C0C0C0"/>
                  </a:outerShdw>
                </a:effectLst>
                <a:ea typeface="楷体_GB2312" pitchFamily="49" charset="-122"/>
              </a:rPr>
              <a:t>均值</a:t>
            </a:r>
            <a:r>
              <a:rPr lang="en-US" altLang="zh-CN" sz="2600" b="1">
                <a:solidFill>
                  <a:schemeClr val="folHlink"/>
                </a:solidFill>
                <a:effectLst>
                  <a:outerShdw blurRad="38100" dist="38100" dir="2700000" algn="tl">
                    <a:srgbClr val="C0C0C0"/>
                  </a:outerShdw>
                </a:effectLst>
                <a:ea typeface="楷体_GB2312" pitchFamily="49" charset="-122"/>
              </a:rPr>
              <a:t>)</a:t>
            </a:r>
          </a:p>
        </p:txBody>
      </p:sp>
      <p:pic>
        <p:nvPicPr>
          <p:cNvPr id="331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1"/>
            <a:ext cx="86868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080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2063750" y="374650"/>
            <a:ext cx="23622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2</a:t>
            </a:r>
            <a:r>
              <a:rPr lang="zh-CN" altLang="en-US" sz="2600" b="1">
                <a:solidFill>
                  <a:schemeClr val="folHlink"/>
                </a:solidFill>
                <a:effectLst>
                  <a:outerShdw blurRad="38100" dist="38100" dir="2700000" algn="tl">
                    <a:srgbClr val="C0C0C0"/>
                  </a:outerShdw>
                </a:effectLst>
                <a:ea typeface="楷体_GB2312" pitchFamily="49" charset="-122"/>
              </a:rPr>
              <a:t>、方差</a:t>
            </a:r>
          </a:p>
        </p:txBody>
      </p:sp>
      <p:pic>
        <p:nvPicPr>
          <p:cNvPr id="332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8534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2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95800"/>
            <a:ext cx="8610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23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1475582" y="188641"/>
            <a:ext cx="9192419" cy="6778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2</a:t>
            </a:r>
            <a:r>
              <a:rPr lang="zh-CN" altLang="en-US" sz="3200" b="1" dirty="0">
                <a:solidFill>
                  <a:schemeClr val="bg1"/>
                </a:solidFill>
                <a:latin typeface="华文细黑" panose="02010600040101010101" pitchFamily="2" charset="-122"/>
                <a:ea typeface="华文细黑" panose="02010600040101010101" pitchFamily="2" charset="-122"/>
              </a:rPr>
              <a:t>、累积失效概率和失效概率密度</a:t>
            </a:r>
          </a:p>
        </p:txBody>
      </p:sp>
      <p:sp>
        <p:nvSpPr>
          <p:cNvPr id="9219" name="Rectangle 3"/>
          <p:cNvSpPr>
            <a:spLocks noGrp="1" noChangeArrowheads="1"/>
          </p:cNvSpPr>
          <p:nvPr>
            <p:ph type="body" idx="1"/>
          </p:nvPr>
        </p:nvSpPr>
        <p:spPr>
          <a:xfrm>
            <a:off x="2135188" y="1268413"/>
            <a:ext cx="8208962" cy="1524000"/>
          </a:xfrm>
        </p:spPr>
        <p:txBody>
          <a:bodyPr>
            <a:noAutofit/>
          </a:bodyPr>
          <a:lstStyle/>
          <a:p>
            <a:pPr>
              <a:lnSpc>
                <a:spcPts val="3300"/>
              </a:lnSpc>
              <a:buNone/>
            </a:pPr>
            <a:r>
              <a:rPr lang="en-US" altLang="zh-CN" sz="2400" dirty="0">
                <a:latin typeface="黑体" pitchFamily="49" charset="-122"/>
                <a:ea typeface="黑体" pitchFamily="49" charset="-122"/>
              </a:rPr>
              <a:t>   (1)</a:t>
            </a:r>
            <a:r>
              <a:rPr lang="zh-CN" altLang="en-US" sz="2400" dirty="0">
                <a:solidFill>
                  <a:schemeClr val="accent1"/>
                </a:solidFill>
                <a:latin typeface="黑体" pitchFamily="49" charset="-122"/>
                <a:ea typeface="黑体" pitchFamily="49" charset="-122"/>
              </a:rPr>
              <a:t>累积失效概率</a:t>
            </a:r>
            <a:r>
              <a:rPr lang="zh-CN" altLang="en-US" sz="2400" dirty="0">
                <a:latin typeface="黑体" pitchFamily="49" charset="-122"/>
                <a:ea typeface="黑体" pitchFamily="49" charset="-122"/>
              </a:rPr>
              <a:t>也称为不可靠度，记作</a:t>
            </a:r>
            <a:r>
              <a:rPr lang="en-US" altLang="zh-CN" sz="2400" i="1" dirty="0">
                <a:latin typeface="Times New Roman" pitchFamily="18" charset="0"/>
                <a:ea typeface="黑体" pitchFamily="49" charset="-122"/>
                <a:cs typeface="Times New Roman" pitchFamily="18" charset="0"/>
              </a:rPr>
              <a:t>F</a:t>
            </a:r>
            <a:r>
              <a:rPr lang="en-US" altLang="zh-CN" sz="2400" dirty="0">
                <a:latin typeface="Times New Roman" pitchFamily="18" charset="0"/>
                <a:ea typeface="黑体" pitchFamily="49" charset="-122"/>
                <a:cs typeface="Times New Roman" pitchFamily="18" charset="0"/>
              </a:rPr>
              <a:t>(</a:t>
            </a:r>
            <a:r>
              <a:rPr lang="en-US" altLang="zh-CN" sz="2400" i="1" dirty="0">
                <a:latin typeface="Times New Roman" pitchFamily="18" charset="0"/>
                <a:ea typeface="黑体" pitchFamily="49" charset="-122"/>
                <a:cs typeface="Times New Roman" pitchFamily="18" charset="0"/>
              </a:rPr>
              <a:t>t</a:t>
            </a:r>
            <a:r>
              <a:rPr lang="en-US" altLang="zh-CN" sz="2400" dirty="0">
                <a:latin typeface="Times New Roman" pitchFamily="18" charset="0"/>
                <a:ea typeface="黑体" pitchFamily="49" charset="-122"/>
                <a:cs typeface="Times New Roman" pitchFamily="18" charset="0"/>
              </a:rPr>
              <a:t>)</a:t>
            </a:r>
            <a:r>
              <a:rPr lang="zh-CN" altLang="en-US" sz="2400" dirty="0">
                <a:latin typeface="黑体" pitchFamily="49" charset="-122"/>
                <a:ea typeface="黑体" pitchFamily="49" charset="-122"/>
              </a:rPr>
              <a:t>。它是产品在规定的条件下和规定的时间内失效的概率，通常</a:t>
            </a:r>
            <a:r>
              <a:rPr lang="zh-CN" altLang="en-US" sz="2400" dirty="0">
                <a:latin typeface="黑体" pitchFamily="49" charset="-122"/>
                <a:ea typeface="黑体" pitchFamily="49" charset="-122"/>
                <a:cs typeface="Times New Roman" pitchFamily="18" charset="0"/>
              </a:rPr>
              <a:t>表示</a:t>
            </a:r>
            <a:r>
              <a:rPr lang="zh-CN" altLang="en-US" sz="2400" dirty="0">
                <a:latin typeface="黑体" pitchFamily="49" charset="-122"/>
                <a:ea typeface="黑体" pitchFamily="49" charset="-122"/>
              </a:rPr>
              <a:t>为：  </a:t>
            </a:r>
          </a:p>
        </p:txBody>
      </p:sp>
      <p:graphicFrame>
        <p:nvGraphicFramePr>
          <p:cNvPr id="9220" name="Object 4"/>
          <p:cNvGraphicFramePr>
            <a:graphicFrameLocks noChangeAspect="1"/>
          </p:cNvGraphicFramePr>
          <p:nvPr/>
        </p:nvGraphicFramePr>
        <p:xfrm>
          <a:off x="5159896" y="2348881"/>
          <a:ext cx="2304256" cy="485223"/>
        </p:xfrm>
        <a:graphic>
          <a:graphicData uri="http://schemas.openxmlformats.org/presentationml/2006/ole">
            <mc:AlternateContent xmlns:mc="http://schemas.openxmlformats.org/markup-compatibility/2006">
              <mc:Choice xmlns:v="urn:schemas-microsoft-com:vml" Requires="v">
                <p:oleObj name="Equation" r:id="rId2" imgW="965160" imgH="203040" progId="Equation.DSMT4">
                  <p:embed/>
                </p:oleObj>
              </mc:Choice>
              <mc:Fallback>
                <p:oleObj name="Equation" r:id="rId2" imgW="965160" imgH="203040" progId="Equation.DSMT4">
                  <p:embed/>
                  <p:pic>
                    <p:nvPicPr>
                      <p:cNvPr id="92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896" y="2348881"/>
                        <a:ext cx="2304256" cy="485223"/>
                      </a:xfrm>
                      <a:prstGeom prst="rect">
                        <a:avLst/>
                      </a:prstGeom>
                      <a:noFill/>
                      <a:ln>
                        <a:noFill/>
                      </a:ln>
                      <a:effectLst/>
                    </p:spPr>
                  </p:pic>
                </p:oleObj>
              </mc:Fallback>
            </mc:AlternateContent>
          </a:graphicData>
        </a:graphic>
      </p:graphicFrame>
      <p:graphicFrame>
        <p:nvGraphicFramePr>
          <p:cNvPr id="9221" name="Object 5"/>
          <p:cNvGraphicFramePr>
            <a:graphicFrameLocks noChangeAspect="1"/>
          </p:cNvGraphicFramePr>
          <p:nvPr/>
        </p:nvGraphicFramePr>
        <p:xfrm>
          <a:off x="4495800" y="4005065"/>
          <a:ext cx="3256384" cy="531803"/>
        </p:xfrm>
        <a:graphic>
          <a:graphicData uri="http://schemas.openxmlformats.org/presentationml/2006/ole">
            <mc:AlternateContent xmlns:mc="http://schemas.openxmlformats.org/markup-compatibility/2006">
              <mc:Choice xmlns:v="urn:schemas-microsoft-com:vml" Requires="v">
                <p:oleObj name="Equation" r:id="rId4" imgW="1244520" imgH="203040" progId="Equation.DSMT4">
                  <p:embed/>
                </p:oleObj>
              </mc:Choice>
              <mc:Fallback>
                <p:oleObj name="Equation" r:id="rId4" imgW="1244520" imgH="203040" progId="Equation.DSMT4">
                  <p:embed/>
                  <p:pic>
                    <p:nvPicPr>
                      <p:cNvPr id="92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005065"/>
                        <a:ext cx="3256384" cy="531803"/>
                      </a:xfrm>
                      <a:prstGeom prst="rect">
                        <a:avLst/>
                      </a:prstGeom>
                      <a:noFill/>
                      <a:ln>
                        <a:noFill/>
                      </a:ln>
                      <a:effectLst/>
                    </p:spPr>
                  </p:pic>
                </p:oleObj>
              </mc:Fallback>
            </mc:AlternateContent>
          </a:graphicData>
        </a:graphic>
      </p:graphicFrame>
      <p:sp>
        <p:nvSpPr>
          <p:cNvPr id="9222" name="Text Box 6"/>
          <p:cNvSpPr txBox="1">
            <a:spLocks noChangeArrowheads="1"/>
          </p:cNvSpPr>
          <p:nvPr/>
        </p:nvSpPr>
        <p:spPr bwMode="auto">
          <a:xfrm>
            <a:off x="2362200" y="5105401"/>
            <a:ext cx="784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rPr>
              <a:t>注意：累积失效概率</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与可靠度</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是相反关系：</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)=1</a:t>
            </a:r>
          </a:p>
        </p:txBody>
      </p:sp>
      <p:sp>
        <p:nvSpPr>
          <p:cNvPr id="9223" name="Rectangle 7"/>
          <p:cNvSpPr>
            <a:spLocks noChangeArrowheads="1"/>
          </p:cNvSpPr>
          <p:nvPr/>
        </p:nvSpPr>
        <p:spPr bwMode="auto">
          <a:xfrm>
            <a:off x="2667000" y="2924944"/>
            <a:ext cx="541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pPr>
            <a:r>
              <a:rPr lang="zh-CN" altLang="en-US" sz="2800" dirty="0">
                <a:latin typeface="Times New Roman" pitchFamily="18" charset="0"/>
                <a:cs typeface="Times New Roman" pitchFamily="18" charset="0"/>
              </a:rPr>
              <a:t>或者：</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)=1-</a:t>
            </a:r>
            <a:r>
              <a:rPr lang="en-US" altLang="zh-CN" sz="2800" i="1" dirty="0">
                <a:latin typeface="Times New Roman" pitchFamily="18" charset="0"/>
                <a:cs typeface="Times New Roman" pitchFamily="18" charset="0"/>
              </a:rPr>
              <a:t>R</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p>
        </p:txBody>
      </p:sp>
      <p:sp>
        <p:nvSpPr>
          <p:cNvPr id="9225" name="Rectangle 9"/>
          <p:cNvSpPr>
            <a:spLocks noChangeArrowheads="1"/>
          </p:cNvSpPr>
          <p:nvPr/>
        </p:nvSpPr>
        <p:spPr bwMode="auto">
          <a:xfrm>
            <a:off x="2667000" y="3859078"/>
            <a:ext cx="182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pPr>
            <a:r>
              <a:rPr lang="zh-CN" altLang="en-US" sz="3200" b="1" dirty="0">
                <a:solidFill>
                  <a:srgbClr val="FF3300"/>
                </a:solidFill>
                <a:latin typeface="楷体_GB2312" pitchFamily="49" charset="-122"/>
              </a:rPr>
              <a:t>有：</a:t>
            </a:r>
          </a:p>
        </p:txBody>
      </p:sp>
    </p:spTree>
    <p:extLst>
      <p:ext uri="{BB962C8B-B14F-4D97-AF65-F5344CB8AC3E}">
        <p14:creationId xmlns:p14="http://schemas.microsoft.com/office/powerpoint/2010/main" val="161225877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1992313" y="333375"/>
            <a:ext cx="2362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3</a:t>
            </a:r>
            <a:r>
              <a:rPr lang="zh-CN" altLang="en-US" sz="2600" b="1">
                <a:solidFill>
                  <a:schemeClr val="folHlink"/>
                </a:solidFill>
                <a:effectLst>
                  <a:outerShdw blurRad="38100" dist="38100" dir="2700000" algn="tl">
                    <a:srgbClr val="C0C0C0"/>
                  </a:outerShdw>
                </a:effectLst>
                <a:ea typeface="楷体_GB2312" pitchFamily="49" charset="-122"/>
              </a:rPr>
              <a:t>、标准差</a:t>
            </a:r>
          </a:p>
        </p:txBody>
      </p:sp>
      <p:pic>
        <p:nvPicPr>
          <p:cNvPr id="333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815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3829" name="Text Box 5"/>
          <p:cNvSpPr txBox="1">
            <a:spLocks noChangeArrowheads="1"/>
          </p:cNvSpPr>
          <p:nvPr/>
        </p:nvSpPr>
        <p:spPr bwMode="auto">
          <a:xfrm>
            <a:off x="2063750" y="3505200"/>
            <a:ext cx="2362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4</a:t>
            </a:r>
            <a:r>
              <a:rPr lang="zh-CN" altLang="en-US" sz="2600" b="1">
                <a:solidFill>
                  <a:schemeClr val="folHlink"/>
                </a:solidFill>
                <a:effectLst>
                  <a:outerShdw blurRad="38100" dist="38100" dir="2700000" algn="tl">
                    <a:srgbClr val="C0C0C0"/>
                  </a:outerShdw>
                </a:effectLst>
                <a:ea typeface="楷体_GB2312" pitchFamily="49" charset="-122"/>
              </a:rPr>
              <a:t>、变异系数</a:t>
            </a:r>
          </a:p>
        </p:txBody>
      </p:sp>
      <p:pic>
        <p:nvPicPr>
          <p:cNvPr id="333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91000"/>
            <a:ext cx="8686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3831" name="Text Box 7"/>
          <p:cNvSpPr txBox="1">
            <a:spLocks noChangeArrowheads="1"/>
          </p:cNvSpPr>
          <p:nvPr/>
        </p:nvSpPr>
        <p:spPr bwMode="auto">
          <a:xfrm>
            <a:off x="5943600" y="3444875"/>
            <a:ext cx="4419600" cy="8318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方差、标准差和变异系数均反应随机变量的离散程度。</a:t>
            </a:r>
          </a:p>
        </p:txBody>
      </p:sp>
    </p:spTree>
    <p:extLst>
      <p:ext uri="{BB962C8B-B14F-4D97-AF65-F5344CB8AC3E}">
        <p14:creationId xmlns:p14="http://schemas.microsoft.com/office/powerpoint/2010/main" val="13729941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2063751" y="447675"/>
            <a:ext cx="13684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5</a:t>
            </a:r>
            <a:r>
              <a:rPr lang="zh-CN" altLang="en-US" sz="2600" b="1">
                <a:solidFill>
                  <a:schemeClr val="folHlink"/>
                </a:solidFill>
                <a:effectLst>
                  <a:outerShdw blurRad="38100" dist="38100" dir="2700000" algn="tl">
                    <a:srgbClr val="C0C0C0"/>
                  </a:outerShdw>
                </a:effectLst>
                <a:ea typeface="楷体_GB2312" pitchFamily="49" charset="-122"/>
              </a:rPr>
              <a:t>、矩</a:t>
            </a:r>
          </a:p>
        </p:txBody>
      </p:sp>
      <p:pic>
        <p:nvPicPr>
          <p:cNvPr id="334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8763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34853" name="Object 5"/>
          <p:cNvGraphicFramePr>
            <a:graphicFrameLocks noChangeAspect="1"/>
          </p:cNvGraphicFramePr>
          <p:nvPr/>
        </p:nvGraphicFramePr>
        <p:xfrm>
          <a:off x="8216900" y="115888"/>
          <a:ext cx="2343150" cy="742950"/>
        </p:xfrm>
        <a:graphic>
          <a:graphicData uri="http://schemas.openxmlformats.org/presentationml/2006/ole">
            <mc:AlternateContent xmlns:mc="http://schemas.openxmlformats.org/markup-compatibility/2006">
              <mc:Choice xmlns:v="urn:schemas-microsoft-com:vml" Requires="v">
                <p:oleObj name="Equation" r:id="rId3" imgW="1041120" imgH="330120" progId="Equation.DSMT4">
                  <p:embed/>
                </p:oleObj>
              </mc:Choice>
              <mc:Fallback>
                <p:oleObj name="Equation" r:id="rId3" imgW="1041120" imgH="330120" progId="Equation.DSMT4">
                  <p:embed/>
                  <p:pic>
                    <p:nvPicPr>
                      <p:cNvPr id="3348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115888"/>
                        <a:ext cx="2343150" cy="7429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9838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2135188" y="260350"/>
            <a:ext cx="39624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a typeface="楷体_GB2312" pitchFamily="49" charset="-122"/>
              </a:rPr>
              <a:t>6</a:t>
            </a:r>
            <a:r>
              <a:rPr lang="zh-CN" altLang="en-US" sz="2600" b="1">
                <a:solidFill>
                  <a:schemeClr val="folHlink"/>
                </a:solidFill>
                <a:ea typeface="楷体_GB2312" pitchFamily="49" charset="-122"/>
              </a:rPr>
              <a:t>、偏度系数和峰度系数</a:t>
            </a:r>
          </a:p>
        </p:txBody>
      </p:sp>
      <p:pic>
        <p:nvPicPr>
          <p:cNvPr id="335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876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35877" name="Object 5"/>
          <p:cNvGraphicFramePr>
            <a:graphicFrameLocks noChangeAspect="1"/>
          </p:cNvGraphicFramePr>
          <p:nvPr/>
        </p:nvGraphicFramePr>
        <p:xfrm>
          <a:off x="4835525" y="4627564"/>
          <a:ext cx="369888" cy="574675"/>
        </p:xfrm>
        <a:graphic>
          <a:graphicData uri="http://schemas.openxmlformats.org/presentationml/2006/ole">
            <mc:AlternateContent xmlns:mc="http://schemas.openxmlformats.org/markup-compatibility/2006">
              <mc:Choice xmlns:v="urn:schemas-microsoft-com:vml" Requires="v">
                <p:oleObj name="Equation" r:id="rId3" imgW="114120" imgH="177480" progId="Equation.DSMT4">
                  <p:embed/>
                </p:oleObj>
              </mc:Choice>
              <mc:Fallback>
                <p:oleObj name="Equation" r:id="rId3" imgW="114120" imgH="177480" progId="Equation.DSMT4">
                  <p:embed/>
                  <p:pic>
                    <p:nvPicPr>
                      <p:cNvPr id="3358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525" y="4627564"/>
                        <a:ext cx="369888" cy="574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78" name="Object 6"/>
          <p:cNvGraphicFramePr>
            <a:graphicFrameLocks noChangeAspect="1"/>
          </p:cNvGraphicFramePr>
          <p:nvPr/>
        </p:nvGraphicFramePr>
        <p:xfrm>
          <a:off x="4835525" y="5084764"/>
          <a:ext cx="369888" cy="574675"/>
        </p:xfrm>
        <a:graphic>
          <a:graphicData uri="http://schemas.openxmlformats.org/presentationml/2006/ole">
            <mc:AlternateContent xmlns:mc="http://schemas.openxmlformats.org/markup-compatibility/2006">
              <mc:Choice xmlns:v="urn:schemas-microsoft-com:vml" Requires="v">
                <p:oleObj name="Equation" r:id="rId5" imgW="114120" imgH="177480" progId="Equation.DSMT4">
                  <p:embed/>
                </p:oleObj>
              </mc:Choice>
              <mc:Fallback>
                <p:oleObj name="Equation" r:id="rId5" imgW="114120" imgH="177480" progId="Equation.DSMT4">
                  <p:embed/>
                  <p:pic>
                    <p:nvPicPr>
                      <p:cNvPr id="3358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5525" y="5084764"/>
                        <a:ext cx="369888" cy="5746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879" name="Object 7"/>
          <p:cNvGraphicFramePr>
            <a:graphicFrameLocks noChangeAspect="1"/>
          </p:cNvGraphicFramePr>
          <p:nvPr/>
        </p:nvGraphicFramePr>
        <p:xfrm>
          <a:off x="4835525" y="5543550"/>
          <a:ext cx="369888" cy="573088"/>
        </p:xfrm>
        <a:graphic>
          <a:graphicData uri="http://schemas.openxmlformats.org/presentationml/2006/ole">
            <mc:AlternateContent xmlns:mc="http://schemas.openxmlformats.org/markup-compatibility/2006">
              <mc:Choice xmlns:v="urn:schemas-microsoft-com:vml" Requires="v">
                <p:oleObj name="Equation" r:id="rId7" imgW="114120" imgH="177480" progId="Equation.DSMT4">
                  <p:embed/>
                </p:oleObj>
              </mc:Choice>
              <mc:Fallback>
                <p:oleObj name="Equation" r:id="rId7" imgW="114120" imgH="177480" progId="Equation.DSMT4">
                  <p:embed/>
                  <p:pic>
                    <p:nvPicPr>
                      <p:cNvPr id="33587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5525" y="5543550"/>
                        <a:ext cx="369888" cy="573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3089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1992313" y="303213"/>
            <a:ext cx="39624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a typeface="楷体_GB2312" pitchFamily="49" charset="-122"/>
              </a:rPr>
              <a:t>7</a:t>
            </a:r>
            <a:r>
              <a:rPr lang="zh-CN" altLang="en-US" sz="2600" b="1">
                <a:solidFill>
                  <a:schemeClr val="folHlink"/>
                </a:solidFill>
                <a:ea typeface="楷体_GB2312" pitchFamily="49" charset="-122"/>
              </a:rPr>
              <a:t>、协方差和相关系数</a:t>
            </a:r>
          </a:p>
        </p:txBody>
      </p:sp>
      <p:pic>
        <p:nvPicPr>
          <p:cNvPr id="336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8686800" cy="472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6901" name="Rectangle 5"/>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6902" name="Text Box 6"/>
          <p:cNvSpPr txBox="1">
            <a:spLocks noChangeArrowheads="1"/>
          </p:cNvSpPr>
          <p:nvPr/>
        </p:nvSpPr>
        <p:spPr bwMode="auto">
          <a:xfrm>
            <a:off x="3657600" y="1295401"/>
            <a:ext cx="6248400" cy="466725"/>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charset="-122"/>
              </a:rPr>
              <a:t>若</a:t>
            </a:r>
            <a:r>
              <a:rPr lang="en-US" altLang="zh-CN" sz="2400">
                <a:ea typeface="宋体" charset="-122"/>
              </a:rPr>
              <a:t>X</a:t>
            </a:r>
            <a:r>
              <a:rPr lang="zh-CN" altLang="en-US" sz="2400">
                <a:ea typeface="宋体" charset="-122"/>
              </a:rPr>
              <a:t>与</a:t>
            </a:r>
            <a:r>
              <a:rPr lang="en-US" altLang="zh-CN" sz="2400">
                <a:ea typeface="宋体" charset="-122"/>
              </a:rPr>
              <a:t>Y</a:t>
            </a:r>
            <a:r>
              <a:rPr lang="zh-CN" altLang="en-US" sz="2400">
                <a:ea typeface="宋体" charset="-122"/>
              </a:rPr>
              <a:t>相互独立，则有</a:t>
            </a:r>
            <a:r>
              <a:rPr lang="en-US" altLang="zh-CN" sz="2400">
                <a:ea typeface="宋体" charset="-122"/>
              </a:rPr>
              <a:t>E[X-E(X)][Y-E(Y)]=0</a:t>
            </a:r>
          </a:p>
        </p:txBody>
      </p:sp>
      <p:sp>
        <p:nvSpPr>
          <p:cNvPr id="336903" name="Line 7"/>
          <p:cNvSpPr>
            <a:spLocks noChangeShapeType="1"/>
          </p:cNvSpPr>
          <p:nvPr/>
        </p:nvSpPr>
        <p:spPr bwMode="auto">
          <a:xfrm>
            <a:off x="6705600" y="1828800"/>
            <a:ext cx="0" cy="228600"/>
          </a:xfrm>
          <a:prstGeom prst="line">
            <a:avLst/>
          </a:prstGeom>
          <a:noFill/>
          <a:ln w="9525">
            <a:solidFill>
              <a:srgbClr val="FF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079608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p:cNvSpPr txBox="1">
            <a:spLocks noChangeArrowheads="1"/>
          </p:cNvSpPr>
          <p:nvPr/>
        </p:nvSpPr>
        <p:spPr bwMode="auto">
          <a:xfrm>
            <a:off x="1992313" y="260350"/>
            <a:ext cx="39624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a typeface="楷体_GB2312" pitchFamily="49" charset="-122"/>
              </a:rPr>
              <a:t>7</a:t>
            </a:r>
            <a:r>
              <a:rPr lang="zh-CN" altLang="en-US" sz="2600" b="1">
                <a:solidFill>
                  <a:schemeClr val="folHlink"/>
                </a:solidFill>
                <a:ea typeface="楷体_GB2312" pitchFamily="49" charset="-122"/>
              </a:rPr>
              <a:t>、协方差和相关系数</a:t>
            </a:r>
          </a:p>
        </p:txBody>
      </p:sp>
      <p:sp>
        <p:nvSpPr>
          <p:cNvPr id="337924" name="Rectangle 4"/>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25" name="Text Box 5"/>
          <p:cNvSpPr txBox="1">
            <a:spLocks noChangeArrowheads="1"/>
          </p:cNvSpPr>
          <p:nvPr/>
        </p:nvSpPr>
        <p:spPr bwMode="auto">
          <a:xfrm>
            <a:off x="1752600" y="1295400"/>
            <a:ext cx="8686800" cy="457200"/>
          </a:xfrm>
          <a:prstGeom prst="rect">
            <a:avLst/>
          </a:prstGeom>
          <a:solidFill>
            <a:schemeClr val="bg1"/>
          </a:solidFill>
          <a:ln>
            <a:noFill/>
          </a:ln>
          <a:effectLst/>
          <a:extLs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当</a:t>
            </a:r>
            <a:r>
              <a:rPr lang="en-US" altLang="zh-CN" sz="2400" b="1"/>
              <a:t>(X,Y)</a:t>
            </a:r>
            <a:r>
              <a:rPr lang="zh-CN" altLang="en-US" sz="2400" b="1"/>
              <a:t>是离散型随机变量，分布律</a:t>
            </a:r>
            <a:r>
              <a:rPr lang="en-US" altLang="zh-CN" sz="2400" b="1"/>
              <a:t>P(X=x</a:t>
            </a:r>
            <a:r>
              <a:rPr lang="en-US" altLang="zh-CN" sz="2400" b="1" baseline="-25000"/>
              <a:t>i</a:t>
            </a:r>
            <a:r>
              <a:rPr lang="en-US" altLang="zh-CN" sz="2400" b="1"/>
              <a:t>,Y=y</a:t>
            </a:r>
            <a:r>
              <a:rPr lang="en-US" altLang="zh-CN" sz="2400" b="1" baseline="-25000"/>
              <a:t>j</a:t>
            </a:r>
            <a:r>
              <a:rPr lang="en-US" altLang="zh-CN" sz="2400" b="1"/>
              <a:t>)=P</a:t>
            </a:r>
            <a:r>
              <a:rPr lang="en-US" altLang="zh-CN" sz="2400" b="1" baseline="-25000"/>
              <a:t>ij</a:t>
            </a:r>
            <a:r>
              <a:rPr lang="zh-CN" altLang="en-US" sz="2400" b="1"/>
              <a:t>，协方差为：</a:t>
            </a:r>
            <a:endParaRPr lang="zh-CN" altLang="en-US" sz="2400" b="1" baseline="-25000"/>
          </a:p>
        </p:txBody>
      </p:sp>
      <p:pic>
        <p:nvPicPr>
          <p:cNvPr id="3379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9440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2063750" y="260350"/>
            <a:ext cx="487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ffectLst>
                  <a:outerShdw blurRad="38100" dist="38100" dir="2700000" algn="tl">
                    <a:srgbClr val="C0C0C0"/>
                  </a:outerShdw>
                </a:effectLst>
                <a:ea typeface="楷体_GB2312" pitchFamily="49" charset="-122"/>
              </a:rPr>
              <a:t>8</a:t>
            </a:r>
            <a:r>
              <a:rPr lang="zh-CN" altLang="en-US" sz="2600" b="1">
                <a:solidFill>
                  <a:schemeClr val="folHlink"/>
                </a:solidFill>
                <a:effectLst>
                  <a:outerShdw blurRad="38100" dist="38100" dir="2700000" algn="tl">
                    <a:srgbClr val="C0C0C0"/>
                  </a:outerShdw>
                </a:effectLst>
                <a:ea typeface="楷体_GB2312" pitchFamily="49" charset="-122"/>
              </a:rPr>
              <a:t>、多维随机变量的数字特征</a:t>
            </a:r>
          </a:p>
        </p:txBody>
      </p:sp>
      <p:sp>
        <p:nvSpPr>
          <p:cNvPr id="338948" name="Rectangle 4"/>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389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8686800" cy="551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718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2063750" y="260350"/>
            <a:ext cx="487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a typeface="楷体_GB2312" pitchFamily="49" charset="-122"/>
              </a:rPr>
              <a:t>8</a:t>
            </a:r>
            <a:r>
              <a:rPr lang="zh-CN" altLang="en-US" sz="2600" b="1">
                <a:solidFill>
                  <a:schemeClr val="folHlink"/>
                </a:solidFill>
                <a:ea typeface="楷体_GB2312" pitchFamily="49" charset="-122"/>
              </a:rPr>
              <a:t>、多维随机变量的数字特征</a:t>
            </a:r>
          </a:p>
        </p:txBody>
      </p:sp>
      <p:sp>
        <p:nvSpPr>
          <p:cNvPr id="339972" name="Rectangle 4"/>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399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143000"/>
            <a:ext cx="5867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133600"/>
            <a:ext cx="8229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8633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1026"/>
          <p:cNvSpPr txBox="1">
            <a:spLocks noChangeArrowheads="1"/>
          </p:cNvSpPr>
          <p:nvPr/>
        </p:nvSpPr>
        <p:spPr bwMode="auto">
          <a:xfrm>
            <a:off x="1992313" y="333375"/>
            <a:ext cx="487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en-US" altLang="zh-CN" sz="2600" b="1">
                <a:solidFill>
                  <a:schemeClr val="folHlink"/>
                </a:solidFill>
                <a:ea typeface="楷体_GB2312" pitchFamily="49" charset="-122"/>
              </a:rPr>
              <a:t>8</a:t>
            </a:r>
            <a:r>
              <a:rPr lang="zh-CN" altLang="en-US" sz="2600" b="1">
                <a:solidFill>
                  <a:schemeClr val="folHlink"/>
                </a:solidFill>
                <a:ea typeface="楷体_GB2312" pitchFamily="49" charset="-122"/>
              </a:rPr>
              <a:t>、多维随机变量的数字特征</a:t>
            </a:r>
          </a:p>
        </p:txBody>
      </p:sp>
      <p:sp>
        <p:nvSpPr>
          <p:cNvPr id="340996" name="Rectangle 1028"/>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0997"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033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2351584" y="1052736"/>
            <a:ext cx="7935416" cy="1371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2600" dirty="0">
                <a:ea typeface="黑体" pitchFamily="49" charset="-122"/>
                <a:cs typeface="Times New Roman" pitchFamily="18" charset="0"/>
              </a:rPr>
              <a:t>设随机变量</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1</a:t>
            </a:r>
            <a:r>
              <a:rPr lang="zh-CN" altLang="en-US" sz="2600" dirty="0">
                <a:ea typeface="黑体" pitchFamily="49" charset="-122"/>
                <a:cs typeface="Times New Roman" pitchFamily="18" charset="0"/>
              </a:rPr>
              <a:t>、</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2</a:t>
            </a:r>
            <a:r>
              <a:rPr lang="zh-CN" altLang="en-US" sz="2600" dirty="0">
                <a:ea typeface="黑体" pitchFamily="49" charset="-122"/>
                <a:cs typeface="Times New Roman" pitchFamily="18" charset="0"/>
              </a:rPr>
              <a:t>、</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3</a:t>
            </a:r>
            <a:r>
              <a:rPr lang="zh-CN" altLang="en-US" sz="2600" dirty="0">
                <a:ea typeface="黑体" pitchFamily="49" charset="-122"/>
                <a:cs typeface="Times New Roman" pitchFamily="18" charset="0"/>
              </a:rPr>
              <a:t>相互独立，其中</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1</a:t>
            </a:r>
            <a:r>
              <a:rPr lang="zh-CN" altLang="en-US" sz="2600" dirty="0">
                <a:ea typeface="黑体" pitchFamily="49" charset="-122"/>
                <a:cs typeface="Times New Roman" pitchFamily="18" charset="0"/>
              </a:rPr>
              <a:t>在</a:t>
            </a:r>
            <a:r>
              <a:rPr lang="en-US" altLang="zh-CN" sz="2600" dirty="0">
                <a:ea typeface="黑体" pitchFamily="49" charset="-122"/>
                <a:cs typeface="Times New Roman" pitchFamily="18" charset="0"/>
              </a:rPr>
              <a:t>[0,6]</a:t>
            </a:r>
            <a:r>
              <a:rPr lang="zh-CN" altLang="en-US" sz="2600" dirty="0">
                <a:ea typeface="黑体" pitchFamily="49" charset="-122"/>
                <a:cs typeface="Times New Roman" pitchFamily="18" charset="0"/>
              </a:rPr>
              <a:t>上服从均匀分布，</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2</a:t>
            </a:r>
            <a:r>
              <a:rPr lang="zh-CN" altLang="en-US" sz="2600" dirty="0">
                <a:ea typeface="黑体" pitchFamily="49" charset="-122"/>
                <a:cs typeface="Times New Roman" pitchFamily="18" charset="0"/>
              </a:rPr>
              <a:t>服从</a:t>
            </a:r>
            <a:r>
              <a:rPr lang="en-US" altLang="zh-CN" sz="2600" dirty="0">
                <a:ea typeface="黑体" pitchFamily="49" charset="-122"/>
                <a:cs typeface="Times New Roman" pitchFamily="18" charset="0"/>
              </a:rPr>
              <a:t>λ=0.5</a:t>
            </a:r>
            <a:r>
              <a:rPr lang="zh-CN" altLang="en-US" sz="2600" dirty="0">
                <a:ea typeface="黑体" pitchFamily="49" charset="-122"/>
                <a:cs typeface="Times New Roman" pitchFamily="18" charset="0"/>
              </a:rPr>
              <a:t>的指数分布，</a:t>
            </a:r>
            <a:r>
              <a:rPr lang="en-US" altLang="zh-CN" sz="2600" dirty="0">
                <a:ea typeface="黑体" pitchFamily="49" charset="-122"/>
                <a:cs typeface="Times New Roman" pitchFamily="18" charset="0"/>
              </a:rPr>
              <a:t>X</a:t>
            </a:r>
            <a:r>
              <a:rPr lang="en-US" altLang="zh-CN" sz="2600" baseline="-25000" dirty="0">
                <a:ea typeface="黑体" pitchFamily="49" charset="-122"/>
                <a:cs typeface="Times New Roman" pitchFamily="18" charset="0"/>
              </a:rPr>
              <a:t>3</a:t>
            </a:r>
            <a:r>
              <a:rPr lang="zh-CN" altLang="en-US" sz="2600" dirty="0">
                <a:ea typeface="黑体" pitchFamily="49" charset="-122"/>
                <a:cs typeface="Times New Roman" pitchFamily="18" charset="0"/>
              </a:rPr>
              <a:t>服从</a:t>
            </a:r>
            <a:r>
              <a:rPr lang="en-US" altLang="zh-CN" sz="2600" dirty="0">
                <a:ea typeface="黑体" pitchFamily="49" charset="-122"/>
                <a:cs typeface="Times New Roman" pitchFamily="18" charset="0"/>
              </a:rPr>
              <a:t>λ=3</a:t>
            </a:r>
            <a:r>
              <a:rPr lang="zh-CN" altLang="en-US" sz="2600" dirty="0">
                <a:ea typeface="黑体" pitchFamily="49" charset="-122"/>
                <a:cs typeface="Times New Roman" pitchFamily="18" charset="0"/>
              </a:rPr>
              <a:t>的泊松分布，记</a:t>
            </a:r>
            <a:r>
              <a:rPr lang="en-US" altLang="zh-CN" sz="2600" dirty="0">
                <a:ea typeface="黑体" pitchFamily="49" charset="-122"/>
                <a:cs typeface="Times New Roman" pitchFamily="18" charset="0"/>
              </a:rPr>
              <a:t>Y=X</a:t>
            </a:r>
            <a:r>
              <a:rPr lang="en-US" altLang="zh-CN" sz="2600" baseline="-25000" dirty="0">
                <a:ea typeface="黑体" pitchFamily="49" charset="-122"/>
                <a:cs typeface="Times New Roman" pitchFamily="18" charset="0"/>
              </a:rPr>
              <a:t>1</a:t>
            </a:r>
            <a:r>
              <a:rPr lang="en-US" altLang="zh-CN" sz="2600" dirty="0">
                <a:ea typeface="黑体" pitchFamily="49" charset="-122"/>
                <a:cs typeface="Times New Roman" pitchFamily="18" charset="0"/>
              </a:rPr>
              <a:t>-2X</a:t>
            </a:r>
            <a:r>
              <a:rPr lang="en-US" altLang="zh-CN" sz="2600" baseline="-25000" dirty="0">
                <a:ea typeface="黑体" pitchFamily="49" charset="-122"/>
                <a:cs typeface="Times New Roman" pitchFamily="18" charset="0"/>
              </a:rPr>
              <a:t>2</a:t>
            </a:r>
            <a:r>
              <a:rPr lang="en-US" altLang="zh-CN" sz="2600" dirty="0">
                <a:ea typeface="黑体" pitchFamily="49" charset="-122"/>
                <a:cs typeface="Times New Roman" pitchFamily="18" charset="0"/>
              </a:rPr>
              <a:t>+3X</a:t>
            </a:r>
            <a:r>
              <a:rPr lang="en-US" altLang="zh-CN" sz="2600" baseline="-25000" dirty="0">
                <a:ea typeface="黑体" pitchFamily="49" charset="-122"/>
                <a:cs typeface="Times New Roman" pitchFamily="18" charset="0"/>
              </a:rPr>
              <a:t>3</a:t>
            </a:r>
            <a:r>
              <a:rPr lang="zh-CN" altLang="en-US" sz="2600" dirty="0">
                <a:ea typeface="黑体" pitchFamily="49" charset="-122"/>
                <a:cs typeface="Times New Roman" pitchFamily="18" charset="0"/>
              </a:rPr>
              <a:t>，求</a:t>
            </a:r>
            <a:r>
              <a:rPr lang="en-US" altLang="zh-CN" sz="2600" dirty="0">
                <a:ea typeface="黑体" pitchFamily="49" charset="-122"/>
                <a:cs typeface="Times New Roman" pitchFamily="18" charset="0"/>
              </a:rPr>
              <a:t>D(Y)</a:t>
            </a:r>
            <a:r>
              <a:rPr lang="zh-CN" altLang="en-US" sz="2600" dirty="0">
                <a:ea typeface="黑体" pitchFamily="49" charset="-122"/>
                <a:cs typeface="Times New Roman" pitchFamily="18" charset="0"/>
              </a:rPr>
              <a:t>。</a:t>
            </a:r>
          </a:p>
        </p:txBody>
      </p:sp>
      <p:sp>
        <p:nvSpPr>
          <p:cNvPr id="342019" name="Rectangle 3"/>
          <p:cNvSpPr>
            <a:spLocks noGrp="1" noChangeArrowheads="1"/>
          </p:cNvSpPr>
          <p:nvPr>
            <p:ph type="body" idx="1"/>
          </p:nvPr>
        </p:nvSpPr>
        <p:spPr>
          <a:xfrm>
            <a:off x="2667001" y="381000"/>
            <a:ext cx="1103313" cy="533400"/>
          </a:xfrm>
          <a:noFill/>
          <a:ln/>
        </p:spPr>
        <p:txBody>
          <a:bodyPr/>
          <a:lstStyle/>
          <a:p>
            <a:pPr>
              <a:lnSpc>
                <a:spcPct val="90000"/>
              </a:lnSpc>
              <a:buFont typeface="Wingdings" pitchFamily="2" charset="2"/>
              <a:buNone/>
            </a:pPr>
            <a:r>
              <a:rPr lang="zh-CN" altLang="en-US">
                <a:solidFill>
                  <a:schemeClr val="hlink"/>
                </a:solidFill>
                <a:latin typeface="Times New Roman" pitchFamily="18" charset="0"/>
                <a:ea typeface="黑体" pitchFamily="49" charset="-122"/>
                <a:cs typeface="Times New Roman" pitchFamily="18" charset="0"/>
              </a:rPr>
              <a:t>例题   </a:t>
            </a:r>
          </a:p>
        </p:txBody>
      </p:sp>
      <p:sp>
        <p:nvSpPr>
          <p:cNvPr id="342020" name="Rectangle 4"/>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itchFamily="18" charset="0"/>
              <a:ea typeface="黑体" pitchFamily="49" charset="-122"/>
              <a:cs typeface="Times New Roman" pitchFamily="18" charset="0"/>
            </a:endParaRPr>
          </a:p>
        </p:txBody>
      </p:sp>
      <p:graphicFrame>
        <p:nvGraphicFramePr>
          <p:cNvPr id="342021" name="Object 5"/>
          <p:cNvGraphicFramePr>
            <a:graphicFrameLocks noChangeAspect="1"/>
          </p:cNvGraphicFramePr>
          <p:nvPr/>
        </p:nvGraphicFramePr>
        <p:xfrm>
          <a:off x="2486025" y="2578101"/>
          <a:ext cx="7524750" cy="4143375"/>
        </p:xfrm>
        <a:graphic>
          <a:graphicData uri="http://schemas.openxmlformats.org/presentationml/2006/ole">
            <mc:AlternateContent xmlns:mc="http://schemas.openxmlformats.org/markup-compatibility/2006">
              <mc:Choice xmlns:v="urn:schemas-microsoft-com:vml" Requires="v">
                <p:oleObj name="Equation" r:id="rId2" imgW="3124080" imgH="2006280" progId="Equation.DSMT4">
                  <p:embed/>
                </p:oleObj>
              </mc:Choice>
              <mc:Fallback>
                <p:oleObj name="Equation" r:id="rId2" imgW="3124080" imgH="2006280" progId="Equation.DSMT4">
                  <p:embed/>
                  <p:pic>
                    <p:nvPicPr>
                      <p:cNvPr id="34202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2578101"/>
                        <a:ext cx="7524750" cy="414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2" name="Object 6"/>
          <p:cNvGraphicFramePr>
            <a:graphicFrameLocks noChangeAspect="1"/>
          </p:cNvGraphicFramePr>
          <p:nvPr/>
        </p:nvGraphicFramePr>
        <p:xfrm>
          <a:off x="7412039" y="3276600"/>
          <a:ext cx="2854325" cy="1600200"/>
        </p:xfrm>
        <a:graphic>
          <a:graphicData uri="http://schemas.openxmlformats.org/presentationml/2006/ole">
            <mc:AlternateContent xmlns:mc="http://schemas.openxmlformats.org/markup-compatibility/2006">
              <mc:Choice xmlns:v="urn:schemas-microsoft-com:vml" Requires="v">
                <p:oleObj name="Equation" r:id="rId4" imgW="1600200" imgH="685800" progId="Equation.DSMT4">
                  <p:embed/>
                </p:oleObj>
              </mc:Choice>
              <mc:Fallback>
                <p:oleObj name="Equation" r:id="rId4" imgW="1600200" imgH="685800" progId="Equation.DSMT4">
                  <p:embed/>
                  <p:pic>
                    <p:nvPicPr>
                      <p:cNvPr id="342022" name="Object 6"/>
                      <p:cNvPicPr>
                        <a:picLocks noChangeAspect="1" noChangeArrowheads="1"/>
                      </p:cNvPicPr>
                      <p:nvPr/>
                    </p:nvPicPr>
                    <p:blipFill>
                      <a:blip r:embed="rId5"/>
                      <a:srcRect/>
                      <a:stretch>
                        <a:fillRect/>
                      </a:stretch>
                    </p:blipFill>
                    <p:spPr bwMode="auto">
                      <a:xfrm>
                        <a:off x="7412039" y="3276600"/>
                        <a:ext cx="2854325" cy="16002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09145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2222567" y="908720"/>
            <a:ext cx="7880548" cy="9906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sz="2600" dirty="0">
                <a:ea typeface="黑体" pitchFamily="49" charset="-122"/>
                <a:cs typeface="Times New Roman" pitchFamily="18" charset="0"/>
              </a:rPr>
              <a:t>设随机变量</a:t>
            </a:r>
            <a:r>
              <a:rPr lang="en-US" altLang="zh-CN" sz="2600" dirty="0">
                <a:ea typeface="黑体" pitchFamily="49" charset="-122"/>
                <a:cs typeface="Times New Roman" pitchFamily="18" charset="0"/>
              </a:rPr>
              <a:t>X</a:t>
            </a:r>
            <a:r>
              <a:rPr lang="zh-CN" altLang="en-US" sz="2600" dirty="0">
                <a:ea typeface="黑体" pitchFamily="49" charset="-122"/>
                <a:cs typeface="Times New Roman" pitchFamily="18" charset="0"/>
              </a:rPr>
              <a:t>服从均值为</a:t>
            </a:r>
            <a:r>
              <a:rPr lang="en-US" altLang="zh-CN" sz="2600" dirty="0">
                <a:ea typeface="黑体" pitchFamily="49" charset="-122"/>
                <a:cs typeface="Times New Roman" pitchFamily="18" charset="0"/>
              </a:rPr>
              <a:t>1</a:t>
            </a:r>
            <a:r>
              <a:rPr lang="zh-CN" altLang="en-US" sz="2600" dirty="0">
                <a:ea typeface="黑体" pitchFamily="49" charset="-122"/>
                <a:cs typeface="Times New Roman" pitchFamily="18" charset="0"/>
              </a:rPr>
              <a:t>，方差为</a:t>
            </a:r>
            <a:r>
              <a:rPr lang="en-US" altLang="zh-CN" sz="2600" dirty="0">
                <a:ea typeface="黑体" pitchFamily="49" charset="-122"/>
                <a:cs typeface="Times New Roman" pitchFamily="18" charset="0"/>
              </a:rPr>
              <a:t>4</a:t>
            </a:r>
            <a:r>
              <a:rPr lang="zh-CN" altLang="en-US" sz="2600" dirty="0">
                <a:ea typeface="黑体" pitchFamily="49" charset="-122"/>
                <a:cs typeface="Times New Roman" pitchFamily="18" charset="0"/>
              </a:rPr>
              <a:t>的正态分布，且</a:t>
            </a:r>
            <a:r>
              <a:rPr lang="en-US" altLang="zh-CN" sz="2600" dirty="0">
                <a:ea typeface="黑体" pitchFamily="49" charset="-122"/>
                <a:cs typeface="Times New Roman" pitchFamily="18" charset="0"/>
              </a:rPr>
              <a:t>Y=1-3X</a:t>
            </a:r>
            <a:r>
              <a:rPr lang="zh-CN" altLang="en-US" sz="2600" dirty="0">
                <a:ea typeface="黑体" pitchFamily="49" charset="-122"/>
                <a:cs typeface="Times New Roman" pitchFamily="18" charset="0"/>
              </a:rPr>
              <a:t>，求</a:t>
            </a:r>
            <a:r>
              <a:rPr lang="en-US" altLang="zh-CN" sz="2600" dirty="0">
                <a:ea typeface="黑体" pitchFamily="49" charset="-122"/>
                <a:cs typeface="Times New Roman" pitchFamily="18" charset="0"/>
              </a:rPr>
              <a:t>E(Y)</a:t>
            </a:r>
            <a:r>
              <a:rPr lang="zh-CN" altLang="en-US" sz="2600" dirty="0">
                <a:ea typeface="黑体" pitchFamily="49" charset="-122"/>
                <a:cs typeface="Times New Roman" pitchFamily="18" charset="0"/>
              </a:rPr>
              <a:t>和</a:t>
            </a:r>
            <a:r>
              <a:rPr lang="en-US" altLang="zh-CN" sz="2600" dirty="0">
                <a:ea typeface="黑体" pitchFamily="49" charset="-122"/>
                <a:cs typeface="Times New Roman" pitchFamily="18" charset="0"/>
              </a:rPr>
              <a:t>D(Y)</a:t>
            </a:r>
            <a:r>
              <a:rPr lang="zh-CN" altLang="en-US" sz="2600" dirty="0">
                <a:ea typeface="黑体" pitchFamily="49" charset="-122"/>
                <a:cs typeface="Times New Roman" pitchFamily="18" charset="0"/>
              </a:rPr>
              <a:t>。</a:t>
            </a:r>
          </a:p>
        </p:txBody>
      </p:sp>
      <p:sp>
        <p:nvSpPr>
          <p:cNvPr id="344068" name="Rectangle 4"/>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4069" name="Object 5"/>
          <p:cNvGraphicFramePr>
            <a:graphicFrameLocks noChangeAspect="1"/>
          </p:cNvGraphicFramePr>
          <p:nvPr/>
        </p:nvGraphicFramePr>
        <p:xfrm>
          <a:off x="2897189" y="5300664"/>
          <a:ext cx="6624637" cy="1252537"/>
        </p:xfrm>
        <a:graphic>
          <a:graphicData uri="http://schemas.openxmlformats.org/presentationml/2006/ole">
            <mc:AlternateContent xmlns:mc="http://schemas.openxmlformats.org/markup-compatibility/2006">
              <mc:Choice xmlns:v="urn:schemas-microsoft-com:vml" Requires="v">
                <p:oleObj name="Equation" r:id="rId2" imgW="3162240" imgH="457200" progId="Equation.DSMT4">
                  <p:embed/>
                </p:oleObj>
              </mc:Choice>
              <mc:Fallback>
                <p:oleObj name="Equation" r:id="rId2" imgW="3162240" imgH="457200" progId="Equation.DSMT4">
                  <p:embed/>
                  <p:pic>
                    <p:nvPicPr>
                      <p:cNvPr id="3440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5300664"/>
                        <a:ext cx="6624637" cy="12525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70" name="Object 6"/>
          <p:cNvGraphicFramePr>
            <a:graphicFrameLocks noChangeAspect="1"/>
          </p:cNvGraphicFramePr>
          <p:nvPr/>
        </p:nvGraphicFramePr>
        <p:xfrm>
          <a:off x="2344767" y="2420888"/>
          <a:ext cx="7071320" cy="2019998"/>
        </p:xfrm>
        <a:graphic>
          <a:graphicData uri="http://schemas.openxmlformats.org/presentationml/2006/ole">
            <mc:AlternateContent xmlns:mc="http://schemas.openxmlformats.org/markup-compatibility/2006">
              <mc:Choice xmlns:v="urn:schemas-microsoft-com:vml" Requires="v">
                <p:oleObj name="Equation" r:id="rId4" imgW="3200400" imgH="914400" progId="Equation.DSMT4">
                  <p:embed/>
                </p:oleObj>
              </mc:Choice>
              <mc:Fallback>
                <p:oleObj name="Equation" r:id="rId4" imgW="3200400" imgH="914400" progId="Equation.DSMT4">
                  <p:embed/>
                  <p:pic>
                    <p:nvPicPr>
                      <p:cNvPr id="3440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4767" y="2420888"/>
                        <a:ext cx="7071320" cy="2019998"/>
                      </a:xfrm>
                      <a:prstGeom prst="rect">
                        <a:avLst/>
                      </a:prstGeom>
                      <a:noFill/>
                      <a:ln>
                        <a:noFill/>
                      </a:ln>
                      <a:effectLst/>
                    </p:spPr>
                  </p:pic>
                </p:oleObj>
              </mc:Fallback>
            </mc:AlternateContent>
          </a:graphicData>
        </a:graphic>
      </p:graphicFrame>
      <p:sp>
        <p:nvSpPr>
          <p:cNvPr id="344074" name="Text Box 10"/>
          <p:cNvSpPr txBox="1">
            <a:spLocks noChangeArrowheads="1"/>
          </p:cNvSpPr>
          <p:nvPr/>
        </p:nvSpPr>
        <p:spPr bwMode="auto">
          <a:xfrm>
            <a:off x="1631951" y="115889"/>
            <a:ext cx="1439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effectLst>
                  <a:outerShdw blurRad="38100" dist="38100" dir="2700000" algn="tl">
                    <a:srgbClr val="C0C0C0"/>
                  </a:outerShdw>
                </a:effectLst>
              </a:rPr>
              <a:t>例题</a:t>
            </a:r>
          </a:p>
        </p:txBody>
      </p:sp>
    </p:spTree>
    <p:extLst>
      <p:ext uri="{BB962C8B-B14F-4D97-AF65-F5344CB8AC3E}">
        <p14:creationId xmlns:p14="http://schemas.microsoft.com/office/powerpoint/2010/main" val="140004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063553" y="1426424"/>
            <a:ext cx="7920235" cy="2173287"/>
          </a:xfrm>
        </p:spPr>
        <p:txBody>
          <a:bodyPr>
            <a:normAutofit/>
          </a:bodyPr>
          <a:lstStyle/>
          <a:p>
            <a:pPr>
              <a:buFont typeface="Wingdings" pitchFamily="2" charset="2"/>
              <a:buNone/>
            </a:pPr>
            <a:r>
              <a:rPr lang="en-US" altLang="zh-CN" dirty="0">
                <a:latin typeface="Times New Roman" pitchFamily="18" charset="0"/>
                <a:ea typeface="黑体" pitchFamily="49" charset="-122"/>
                <a:cs typeface="Times New Roman" pitchFamily="18" charset="0"/>
              </a:rPr>
              <a:t> (2)</a:t>
            </a:r>
            <a:r>
              <a:rPr lang="zh-CN" altLang="en-US" dirty="0">
                <a:solidFill>
                  <a:schemeClr val="accent1"/>
                </a:solidFill>
                <a:latin typeface="Times New Roman" pitchFamily="18" charset="0"/>
                <a:ea typeface="黑体" pitchFamily="49" charset="-122"/>
                <a:cs typeface="Times New Roman" pitchFamily="18" charset="0"/>
              </a:rPr>
              <a:t>失效概率密度</a:t>
            </a:r>
            <a:r>
              <a:rPr lang="zh-CN" altLang="en-US" dirty="0">
                <a:latin typeface="Times New Roman" pitchFamily="18" charset="0"/>
                <a:ea typeface="黑体" pitchFamily="49" charset="-122"/>
                <a:cs typeface="Times New Roman" pitchFamily="18" charset="0"/>
              </a:rPr>
              <a:t>是产品在包含</a:t>
            </a:r>
            <a:r>
              <a:rPr lang="en-US" altLang="zh-CN" dirty="0">
                <a:latin typeface="Times New Roman" pitchFamily="18" charset="0"/>
                <a:ea typeface="黑体" pitchFamily="49" charset="-122"/>
                <a:cs typeface="Times New Roman" pitchFamily="18" charset="0"/>
              </a:rPr>
              <a:t>t</a:t>
            </a:r>
            <a:r>
              <a:rPr lang="zh-CN" altLang="en-US" dirty="0">
                <a:latin typeface="Times New Roman" pitchFamily="18" charset="0"/>
                <a:ea typeface="黑体" pitchFamily="49" charset="-122"/>
                <a:cs typeface="Times New Roman" pitchFamily="18" charset="0"/>
              </a:rPr>
              <a:t>的单位时间内发生失效的概率，是累积失效概率对时间</a:t>
            </a:r>
            <a:r>
              <a:rPr lang="en-US" altLang="zh-CN" dirty="0">
                <a:latin typeface="Times New Roman" pitchFamily="18" charset="0"/>
                <a:ea typeface="黑体" pitchFamily="49" charset="-122"/>
                <a:cs typeface="Times New Roman" pitchFamily="18" charset="0"/>
              </a:rPr>
              <a:t>t</a:t>
            </a:r>
            <a:r>
              <a:rPr lang="zh-CN" altLang="en-US" dirty="0">
                <a:latin typeface="Times New Roman" pitchFamily="18" charset="0"/>
                <a:ea typeface="黑体" pitchFamily="49" charset="-122"/>
                <a:cs typeface="Times New Roman" pitchFamily="18" charset="0"/>
              </a:rPr>
              <a:t>的导数，记作</a:t>
            </a:r>
            <a:r>
              <a:rPr lang="en-US" altLang="zh-CN" dirty="0">
                <a:latin typeface="Times New Roman" pitchFamily="18" charset="0"/>
                <a:ea typeface="黑体" pitchFamily="49" charset="-122"/>
                <a:cs typeface="Times New Roman" pitchFamily="18" charset="0"/>
              </a:rPr>
              <a:t>f(t)</a:t>
            </a:r>
            <a:r>
              <a:rPr lang="zh-CN" altLang="en-US" dirty="0">
                <a:latin typeface="Times New Roman" pitchFamily="18" charset="0"/>
                <a:ea typeface="黑体" pitchFamily="49" charset="-122"/>
                <a:cs typeface="Times New Roman" pitchFamily="18" charset="0"/>
              </a:rPr>
              <a:t>。可用下式表示：   </a:t>
            </a:r>
          </a:p>
        </p:txBody>
      </p:sp>
      <p:graphicFrame>
        <p:nvGraphicFramePr>
          <p:cNvPr id="10244" name="Object 4"/>
          <p:cNvGraphicFramePr>
            <a:graphicFrameLocks noChangeAspect="1"/>
          </p:cNvGraphicFramePr>
          <p:nvPr/>
        </p:nvGraphicFramePr>
        <p:xfrm>
          <a:off x="2711624" y="2938592"/>
          <a:ext cx="6480720" cy="994465"/>
        </p:xfrm>
        <a:graphic>
          <a:graphicData uri="http://schemas.openxmlformats.org/presentationml/2006/ole">
            <mc:AlternateContent xmlns:mc="http://schemas.openxmlformats.org/markup-compatibility/2006">
              <mc:Choice xmlns:v="urn:schemas-microsoft-com:vml" Requires="v">
                <p:oleObj name="Equation" r:id="rId2" imgW="2565360" imgH="393480" progId="Equation.DSMT4">
                  <p:embed/>
                </p:oleObj>
              </mc:Choice>
              <mc:Fallback>
                <p:oleObj name="Equation" r:id="rId2" imgW="2565360" imgH="393480" progId="Equation.DSMT4">
                  <p:embed/>
                  <p:pic>
                    <p:nvPicPr>
                      <p:cNvPr id="102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938592"/>
                        <a:ext cx="6480720" cy="994465"/>
                      </a:xfrm>
                      <a:prstGeom prst="rect">
                        <a:avLst/>
                      </a:prstGeom>
                      <a:noFill/>
                      <a:ln>
                        <a:noFill/>
                      </a:ln>
                      <a:effectLst/>
                    </p:spPr>
                  </p:pic>
                </p:oleObj>
              </mc:Fallback>
            </mc:AlternateContent>
          </a:graphicData>
        </a:graphic>
      </p:graphicFrame>
      <p:sp>
        <p:nvSpPr>
          <p:cNvPr id="4" name="Rectangle 2"/>
          <p:cNvSpPr>
            <a:spLocks noGrp="1" noChangeArrowheads="1"/>
          </p:cNvSpPr>
          <p:nvPr>
            <p:ph type="title"/>
          </p:nvPr>
        </p:nvSpPr>
        <p:spPr bwMode="auto">
          <a:xfrm>
            <a:off x="1524001" y="332657"/>
            <a:ext cx="9192419" cy="677863"/>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p>
            <a:r>
              <a:rPr lang="en-US" altLang="zh-CN" sz="3200" b="1" dirty="0">
                <a:solidFill>
                  <a:schemeClr val="bg1"/>
                </a:solidFill>
                <a:latin typeface="华文细黑" panose="02010600040101010101" pitchFamily="2" charset="-122"/>
                <a:ea typeface="华文细黑" panose="02010600040101010101" pitchFamily="2" charset="-122"/>
              </a:rPr>
              <a:t>2</a:t>
            </a:r>
            <a:r>
              <a:rPr lang="zh-CN" altLang="en-US" sz="3200" b="1" dirty="0">
                <a:solidFill>
                  <a:schemeClr val="bg1"/>
                </a:solidFill>
                <a:latin typeface="华文细黑" panose="02010600040101010101" pitchFamily="2" charset="-122"/>
                <a:ea typeface="华文细黑" panose="02010600040101010101" pitchFamily="2" charset="-122"/>
              </a:rPr>
              <a:t>、累积失效概率和失效概率密度</a:t>
            </a:r>
          </a:p>
        </p:txBody>
      </p:sp>
    </p:spTree>
    <p:extLst>
      <p:ext uri="{BB962C8B-B14F-4D97-AF65-F5344CB8AC3E}">
        <p14:creationId xmlns:p14="http://schemas.microsoft.com/office/powerpoint/2010/main" val="888381088"/>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ChangeArrowheads="1"/>
          </p:cNvSpPr>
          <p:nvPr/>
        </p:nvSpPr>
        <p:spPr bwMode="auto">
          <a:xfrm>
            <a:off x="4495800" y="6172200"/>
            <a:ext cx="3124200" cy="533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2" name="Text Box 4"/>
          <p:cNvSpPr txBox="1">
            <a:spLocks noChangeArrowheads="1"/>
          </p:cNvSpPr>
          <p:nvPr/>
        </p:nvSpPr>
        <p:spPr bwMode="auto">
          <a:xfrm>
            <a:off x="1919536" y="683293"/>
            <a:ext cx="8367464" cy="1524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fontAlgn="base">
              <a:spcBef>
                <a:spcPct val="0"/>
              </a:spcBef>
              <a:spcAft>
                <a:spcPct val="0"/>
              </a:spcAft>
              <a:defRPr kumimoji="1" sz="2400">
                <a:solidFill>
                  <a:schemeClr val="tx1"/>
                </a:solidFill>
                <a:latin typeface="Times New Roman" pitchFamily="18" charset="0"/>
                <a:ea typeface="宋体" charset="-122"/>
              </a:defRPr>
            </a:lvl6pPr>
            <a:lvl7pPr marL="914400" fontAlgn="base">
              <a:spcBef>
                <a:spcPct val="0"/>
              </a:spcBef>
              <a:spcAft>
                <a:spcPct val="0"/>
              </a:spcAft>
              <a:defRPr kumimoji="1" sz="2400">
                <a:solidFill>
                  <a:schemeClr val="tx1"/>
                </a:solidFill>
                <a:latin typeface="Times New Roman" pitchFamily="18" charset="0"/>
                <a:ea typeface="宋体" charset="-122"/>
              </a:defRPr>
            </a:lvl7pPr>
            <a:lvl8pPr marL="1371600" fontAlgn="base">
              <a:spcBef>
                <a:spcPct val="0"/>
              </a:spcBef>
              <a:spcAft>
                <a:spcPct val="0"/>
              </a:spcAft>
              <a:defRPr kumimoji="1" sz="2400">
                <a:solidFill>
                  <a:schemeClr val="tx1"/>
                </a:solidFill>
                <a:latin typeface="Times New Roman" pitchFamily="18" charset="0"/>
                <a:ea typeface="宋体" charset="-122"/>
              </a:defRPr>
            </a:lvl8pPr>
            <a:lvl9pPr marL="1828800" fontAlgn="base">
              <a:spcBef>
                <a:spcPct val="0"/>
              </a:spcBef>
              <a:spcAft>
                <a:spcPct val="0"/>
              </a:spcAft>
              <a:defRPr kumimoji="1" sz="2400">
                <a:solidFill>
                  <a:schemeClr val="tx1"/>
                </a:solidFill>
                <a:latin typeface="Times New Roman" pitchFamily="18" charset="0"/>
                <a:ea typeface="宋体" charset="-122"/>
              </a:defRPr>
            </a:lvl9pPr>
          </a:lstStyle>
          <a:p>
            <a:r>
              <a:rPr lang="zh-CN" altLang="en-US" dirty="0">
                <a:ea typeface="黑体" pitchFamily="49" charset="-122"/>
                <a:cs typeface="Times New Roman" pitchFamily="18" charset="0"/>
              </a:rPr>
              <a:t>经室内试验，测定某工程岩石抗拉强度分别为：</a:t>
            </a:r>
          </a:p>
          <a:p>
            <a:r>
              <a:rPr lang="en-US" altLang="zh-CN" dirty="0">
                <a:ea typeface="黑体" pitchFamily="49" charset="-122"/>
                <a:cs typeface="Times New Roman" pitchFamily="18" charset="0"/>
              </a:rPr>
              <a:t>10.3 15.2  8.4  12.2  18.5  7.8   11.2  13.6 </a:t>
            </a:r>
          </a:p>
          <a:p>
            <a:r>
              <a:rPr lang="zh-CN" altLang="en-US" dirty="0">
                <a:ea typeface="黑体" pitchFamily="49" charset="-122"/>
                <a:cs typeface="Times New Roman" pitchFamily="18" charset="0"/>
              </a:rPr>
              <a:t>求该批岩石抗拉强度的均值，方差，标准差，变异系数，</a:t>
            </a:r>
            <a:r>
              <a:rPr lang="en-US" altLang="zh-CN" dirty="0">
                <a:ea typeface="黑体" pitchFamily="49" charset="-122"/>
                <a:cs typeface="Times New Roman" pitchFamily="18" charset="0"/>
              </a:rPr>
              <a:t>2</a:t>
            </a:r>
            <a:r>
              <a:rPr lang="zh-CN" altLang="en-US" dirty="0">
                <a:ea typeface="黑体" pitchFamily="49" charset="-122"/>
                <a:cs typeface="Times New Roman" pitchFamily="18" charset="0"/>
              </a:rPr>
              <a:t>阶原点矩，偏度系数和峰度系数。</a:t>
            </a:r>
          </a:p>
        </p:txBody>
      </p:sp>
      <p:graphicFrame>
        <p:nvGraphicFramePr>
          <p:cNvPr id="345093" name="Object 5"/>
          <p:cNvGraphicFramePr>
            <a:graphicFrameLocks noChangeAspect="1"/>
          </p:cNvGraphicFramePr>
          <p:nvPr/>
        </p:nvGraphicFramePr>
        <p:xfrm>
          <a:off x="1828800" y="2133601"/>
          <a:ext cx="8458200" cy="4646613"/>
        </p:xfrm>
        <a:graphic>
          <a:graphicData uri="http://schemas.openxmlformats.org/presentationml/2006/ole">
            <mc:AlternateContent xmlns:mc="http://schemas.openxmlformats.org/markup-compatibility/2006">
              <mc:Choice xmlns:v="urn:schemas-microsoft-com:vml" Requires="v">
                <p:oleObj name="Equation" r:id="rId2" imgW="4508280" imgH="2654280" progId="Equation.DSMT4">
                  <p:embed/>
                </p:oleObj>
              </mc:Choice>
              <mc:Fallback>
                <p:oleObj name="Equation" r:id="rId2" imgW="4508280" imgH="2654280" progId="Equation.DSMT4">
                  <p:embed/>
                  <p:pic>
                    <p:nvPicPr>
                      <p:cNvPr id="3450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33601"/>
                        <a:ext cx="8458200" cy="464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095" name="Text Box 7"/>
          <p:cNvSpPr txBox="1">
            <a:spLocks noChangeArrowheads="1"/>
          </p:cNvSpPr>
          <p:nvPr/>
        </p:nvSpPr>
        <p:spPr bwMode="auto">
          <a:xfrm>
            <a:off x="1631951" y="115889"/>
            <a:ext cx="1439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3300"/>
                </a:solidFill>
                <a:effectLst>
                  <a:outerShdw blurRad="38100" dist="38100" dir="2700000" algn="tl">
                    <a:srgbClr val="C0C0C0"/>
                  </a:outerShdw>
                </a:effectLst>
              </a:rPr>
              <a:t>例题</a:t>
            </a:r>
          </a:p>
        </p:txBody>
      </p:sp>
    </p:spTree>
    <p:extLst>
      <p:ext uri="{BB962C8B-B14F-4D97-AF65-F5344CB8AC3E}">
        <p14:creationId xmlns:p14="http://schemas.microsoft.com/office/powerpoint/2010/main" val="39017557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4307</Words>
  <Application>Microsoft Office PowerPoint</Application>
  <PresentationFormat>宽屏</PresentationFormat>
  <Paragraphs>357</Paragraphs>
  <Slides>90</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90</vt:i4>
      </vt:variant>
    </vt:vector>
  </HeadingPairs>
  <TitlesOfParts>
    <vt:vector size="104" baseType="lpstr">
      <vt:lpstr>等线</vt:lpstr>
      <vt:lpstr>等线 Light</vt:lpstr>
      <vt:lpstr>黑体</vt:lpstr>
      <vt:lpstr>华文细黑</vt:lpstr>
      <vt:lpstr>楷体_GB2312</vt:lpstr>
      <vt:lpstr>宋体</vt:lpstr>
      <vt:lpstr>微软雅黑</vt:lpstr>
      <vt:lpstr>Arial</vt:lpstr>
      <vt:lpstr>Tahoma</vt:lpstr>
      <vt:lpstr>Times New Roman</vt:lpstr>
      <vt:lpstr>Wingdings</vt:lpstr>
      <vt:lpstr>Office 主题​​</vt:lpstr>
      <vt:lpstr>Equation</vt:lpstr>
      <vt:lpstr>AutoCAD Drawing</vt:lpstr>
      <vt:lpstr>PowerPoint 演示文稿</vt:lpstr>
      <vt:lpstr>PowerPoint 演示文稿</vt:lpstr>
      <vt:lpstr>PowerPoint 演示文稿</vt:lpstr>
      <vt:lpstr>1、可靠度</vt:lpstr>
      <vt:lpstr>PowerPoint 演示文稿</vt:lpstr>
      <vt:lpstr>PowerPoint 演示文稿</vt:lpstr>
      <vt:lpstr>PowerPoint 演示文稿</vt:lpstr>
      <vt:lpstr>2、累积失效概率和失效概率密度</vt:lpstr>
      <vt:lpstr>2、累积失效概率和失效概率密度</vt:lpstr>
      <vt:lpstr>PowerPoint 演示文稿</vt:lpstr>
      <vt:lpstr>3、失效率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4、平均故障间隔时间/平均失效前时间（MTTF）</vt:lpstr>
      <vt:lpstr>5、平均无故障时间、平均故障修复时间</vt:lpstr>
      <vt:lpstr>6、可靠寿命、中位寿命和特征寿命</vt:lpstr>
      <vt:lpstr>可靠性特征的数学表达式及其关系</vt:lpstr>
      <vt:lpstr>可靠性特征的数学表达式及其关系</vt:lpstr>
      <vt:lpstr>PowerPoint 演示文稿</vt:lpstr>
      <vt:lpstr>例题</vt:lpstr>
      <vt:lpstr>2.2 维修性特征量</vt:lpstr>
      <vt:lpstr>PowerPoint 演示文稿</vt:lpstr>
      <vt:lpstr>PowerPoint 演示文稿</vt:lpstr>
      <vt:lpstr>PowerPoint 演示文稿</vt:lpstr>
      <vt:lpstr>PowerPoint 演示文稿</vt:lpstr>
      <vt:lpstr>PowerPoint 演示文稿</vt:lpstr>
      <vt:lpstr>2.3 有效性特征量</vt:lpstr>
      <vt:lpstr>PowerPoint 演示文稿</vt:lpstr>
      <vt:lpstr>PowerPoint 演示文稿</vt:lpstr>
      <vt:lpstr>PowerPoint 演示文稿</vt:lpstr>
      <vt:lpstr>例题</vt:lpstr>
      <vt:lpstr>2.4 可靠性中常见的概率分布</vt:lpstr>
      <vt:lpstr>例题</vt:lpstr>
      <vt:lpstr>PowerPoint 演示文稿</vt:lpstr>
      <vt:lpstr>PowerPoint 演示文稿</vt:lpstr>
      <vt:lpstr>PowerPoint 演示文稿</vt:lpstr>
      <vt:lpstr>PowerPoint 演示文稿</vt:lpstr>
      <vt:lpstr>例题</vt:lpstr>
      <vt:lpstr>例题</vt:lpstr>
      <vt:lpstr>例题</vt:lpstr>
      <vt:lpstr>PowerPoint 演示文稿</vt:lpstr>
      <vt:lpstr>PowerPoint 演示文稿</vt:lpstr>
      <vt:lpstr>PowerPoint 演示文稿</vt:lpstr>
      <vt:lpstr>例题</vt:lpstr>
      <vt:lpstr>PowerPoint 演示文稿</vt:lpstr>
      <vt:lpstr>PowerPoint 演示文稿</vt:lpstr>
      <vt:lpstr>PowerPoint 演示文稿</vt:lpstr>
      <vt:lpstr>由正态分布变成标准正态分布</vt:lpstr>
      <vt:lpstr>例题</vt:lpstr>
      <vt:lpstr>例题</vt:lpstr>
      <vt:lpstr>2.4.5 截尾正态分布(连续型)</vt:lpstr>
      <vt:lpstr>PowerPoint 演示文稿</vt:lpstr>
      <vt:lpstr>例题</vt:lpstr>
      <vt:lpstr>2.4.6 对数正态分布(连续型)</vt:lpstr>
      <vt:lpstr>PowerPoint 演示文稿</vt:lpstr>
      <vt:lpstr>例题</vt:lpstr>
      <vt:lpstr>PowerPoint 演示文稿</vt:lpstr>
      <vt:lpstr>2.4.7 weibull分布(连续型)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常见概率分布的数字特征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咫星</dc:creator>
  <cp:lastModifiedBy>张 咫星</cp:lastModifiedBy>
  <cp:revision>2</cp:revision>
  <dcterms:created xsi:type="dcterms:W3CDTF">2021-09-15T10:09:06Z</dcterms:created>
  <dcterms:modified xsi:type="dcterms:W3CDTF">2021-09-15T10:16:41Z</dcterms:modified>
</cp:coreProperties>
</file>