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472" r:id="rId2"/>
    <p:sldId id="473" r:id="rId3"/>
    <p:sldId id="474" r:id="rId4"/>
    <p:sldId id="475" r:id="rId5"/>
    <p:sldId id="476" r:id="rId6"/>
    <p:sldId id="477" r:id="rId7"/>
    <p:sldId id="478" r:id="rId8"/>
    <p:sldId id="479" r:id="rId9"/>
    <p:sldId id="480" r:id="rId10"/>
    <p:sldId id="481" r:id="rId11"/>
    <p:sldId id="482" r:id="rId12"/>
    <p:sldId id="483" r:id="rId13"/>
    <p:sldId id="484" r:id="rId14"/>
    <p:sldId id="485" r:id="rId15"/>
    <p:sldId id="486" r:id="rId16"/>
    <p:sldId id="487" r:id="rId17"/>
    <p:sldId id="488" r:id="rId18"/>
    <p:sldId id="491" r:id="rId19"/>
    <p:sldId id="492" r:id="rId20"/>
    <p:sldId id="493" r:id="rId21"/>
    <p:sldId id="494" r:id="rId22"/>
    <p:sldId id="495" r:id="rId23"/>
    <p:sldId id="496" r:id="rId24"/>
    <p:sldId id="497" r:id="rId25"/>
    <p:sldId id="498" r:id="rId26"/>
    <p:sldId id="499" r:id="rId27"/>
    <p:sldId id="511" r:id="rId28"/>
    <p:sldId id="512" r:id="rId29"/>
    <p:sldId id="513" r:id="rId30"/>
    <p:sldId id="515" r:id="rId31"/>
    <p:sldId id="516" r:id="rId32"/>
    <p:sldId id="517" r:id="rId33"/>
    <p:sldId id="518" r:id="rId34"/>
    <p:sldId id="519" r:id="rId35"/>
    <p:sldId id="520" r:id="rId36"/>
    <p:sldId id="521" r:id="rId37"/>
    <p:sldId id="522" r:id="rId38"/>
    <p:sldId id="523" r:id="rId39"/>
    <p:sldId id="524" r:id="rId40"/>
    <p:sldId id="525" r:id="rId41"/>
    <p:sldId id="526" r:id="rId42"/>
    <p:sldId id="527" r:id="rId43"/>
    <p:sldId id="528" r:id="rId44"/>
    <p:sldId id="529" r:id="rId45"/>
    <p:sldId id="530" r:id="rId46"/>
    <p:sldId id="531" r:id="rId47"/>
    <p:sldId id="532" r:id="rId48"/>
    <p:sldId id="533" r:id="rId49"/>
    <p:sldId id="534" r:id="rId50"/>
    <p:sldId id="535" r:id="rId51"/>
    <p:sldId id="536" r:id="rId52"/>
    <p:sldId id="537" r:id="rId53"/>
    <p:sldId id="538" r:id="rId54"/>
    <p:sldId id="539" r:id="rId55"/>
    <p:sldId id="540" r:id="rId56"/>
    <p:sldId id="541" r:id="rId57"/>
    <p:sldId id="542" r:id="rId58"/>
    <p:sldId id="543" r:id="rId59"/>
    <p:sldId id="544" r:id="rId60"/>
    <p:sldId id="545" r:id="rId61"/>
    <p:sldId id="546" r:id="rId62"/>
    <p:sldId id="547" r:id="rId63"/>
    <p:sldId id="548" r:id="rId64"/>
    <p:sldId id="549" r:id="rId65"/>
    <p:sldId id="550" r:id="rId66"/>
    <p:sldId id="551" r:id="rId67"/>
    <p:sldId id="552" r:id="rId68"/>
    <p:sldId id="553" r:id="rId69"/>
    <p:sldId id="554" r:id="rId70"/>
    <p:sldId id="555" r:id="rId71"/>
    <p:sldId id="556" r:id="rId7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第四章 可靠性设计" id="{81C3E85E-77BD-48A2-B649-6C36A2CD551D}">
          <p14:sldIdLst>
            <p14:sldId id="472"/>
            <p14:sldId id="473"/>
            <p14:sldId id="474"/>
            <p14:sldId id="475"/>
            <p14:sldId id="476"/>
            <p14:sldId id="477"/>
            <p14:sldId id="478"/>
            <p14:sldId id="479"/>
            <p14:sldId id="480"/>
            <p14:sldId id="481"/>
            <p14:sldId id="482"/>
            <p14:sldId id="483"/>
            <p14:sldId id="484"/>
            <p14:sldId id="485"/>
            <p14:sldId id="486"/>
            <p14:sldId id="487"/>
            <p14:sldId id="488"/>
            <p14:sldId id="491"/>
            <p14:sldId id="492"/>
            <p14:sldId id="493"/>
            <p14:sldId id="494"/>
            <p14:sldId id="495"/>
            <p14:sldId id="496"/>
            <p14:sldId id="497"/>
            <p14:sldId id="498"/>
            <p14:sldId id="499"/>
            <p14:sldId id="511"/>
            <p14:sldId id="512"/>
            <p14:sldId id="513"/>
            <p14:sldId id="515"/>
            <p14:sldId id="516"/>
            <p14:sldId id="517"/>
            <p14:sldId id="518"/>
            <p14:sldId id="519"/>
            <p14:sldId id="520"/>
            <p14:sldId id="521"/>
            <p14:sldId id="522"/>
            <p14:sldId id="523"/>
            <p14:sldId id="524"/>
            <p14:sldId id="525"/>
            <p14:sldId id="526"/>
            <p14:sldId id="527"/>
            <p14:sldId id="528"/>
            <p14:sldId id="529"/>
            <p14:sldId id="530"/>
            <p14:sldId id="531"/>
            <p14:sldId id="532"/>
            <p14:sldId id="533"/>
            <p14:sldId id="534"/>
            <p14:sldId id="535"/>
            <p14:sldId id="536"/>
            <p14:sldId id="537"/>
            <p14:sldId id="538"/>
            <p14:sldId id="539"/>
            <p14:sldId id="540"/>
            <p14:sldId id="541"/>
            <p14:sldId id="542"/>
            <p14:sldId id="543"/>
            <p14:sldId id="544"/>
            <p14:sldId id="545"/>
            <p14:sldId id="546"/>
            <p14:sldId id="547"/>
            <p14:sldId id="548"/>
            <p14:sldId id="549"/>
            <p14:sldId id="550"/>
            <p14:sldId id="551"/>
            <p14:sldId id="552"/>
            <p14:sldId id="553"/>
            <p14:sldId id="554"/>
            <p14:sldId id="555"/>
            <p14:sldId id="556"/>
          </p14:sldIdLst>
        </p14:section>
        <p14:section name="默认节" id="{6F17F4E6-7EAD-4D77-885E-2CE2E4D3699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94618F-7CB5-4E4F-BA44-D44C64B6F665}" type="datetimeFigureOut">
              <a:rPr lang="zh-CN" altLang="en-US" smtClean="0"/>
              <a:t>2021/9/15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6E682E-8239-454B-A20A-A3FCA430E518}" type="slidenum">
              <a:rPr lang="zh-CN" altLang="en-US" smtClean="0"/>
              <a:t>‹#›</a:t>
            </a:fld>
            <a:endParaRPr lang="zh-CN" altLang="en-US"/>
          </a:p>
        </p:txBody>
      </p:sp>
    </p:spTree>
    <p:extLst>
      <p:ext uri="{BB962C8B-B14F-4D97-AF65-F5344CB8AC3E}">
        <p14:creationId xmlns:p14="http://schemas.microsoft.com/office/powerpoint/2010/main" val="1223276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DC53B9-AEB2-45F6-9BD2-362CAF63EA99}" type="slidenum">
              <a:rPr lang="zh-CN" altLang="en-US" smtClean="0"/>
              <a:t>48</a:t>
            </a:fld>
            <a:endParaRPr lang="zh-CN" altLang="en-US"/>
          </a:p>
        </p:txBody>
      </p:sp>
    </p:spTree>
    <p:extLst>
      <p:ext uri="{BB962C8B-B14F-4D97-AF65-F5344CB8AC3E}">
        <p14:creationId xmlns:p14="http://schemas.microsoft.com/office/powerpoint/2010/main" val="3810985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5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35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charset="-122"/>
              </a:defRPr>
            </a:lvl1pPr>
            <a:lvl2pPr marL="685817" indent="-263776" eaLnBrk="0" hangingPunct="0">
              <a:defRPr>
                <a:solidFill>
                  <a:schemeClr val="tx1"/>
                </a:solidFill>
                <a:latin typeface="Arial" charset="0"/>
                <a:ea typeface="宋体" charset="-122"/>
              </a:defRPr>
            </a:lvl2pPr>
            <a:lvl3pPr marL="1055103" indent="-211021" eaLnBrk="0" hangingPunct="0">
              <a:defRPr>
                <a:solidFill>
                  <a:schemeClr val="tx1"/>
                </a:solidFill>
                <a:latin typeface="Arial" charset="0"/>
                <a:ea typeface="宋体" charset="-122"/>
              </a:defRPr>
            </a:lvl3pPr>
            <a:lvl4pPr marL="1477145" indent="-211021" eaLnBrk="0" hangingPunct="0">
              <a:defRPr>
                <a:solidFill>
                  <a:schemeClr val="tx1"/>
                </a:solidFill>
                <a:latin typeface="Arial" charset="0"/>
                <a:ea typeface="宋体" charset="-122"/>
              </a:defRPr>
            </a:lvl4pPr>
            <a:lvl5pPr marL="1899186" indent="-211021" eaLnBrk="0" hangingPunct="0">
              <a:defRPr>
                <a:solidFill>
                  <a:schemeClr val="tx1"/>
                </a:solidFill>
                <a:latin typeface="Arial" charset="0"/>
                <a:ea typeface="宋体" charset="-122"/>
              </a:defRPr>
            </a:lvl5pPr>
            <a:lvl6pPr marL="2321227" indent="-211021" eaLnBrk="0" fontAlgn="base" hangingPunct="0">
              <a:spcBef>
                <a:spcPct val="0"/>
              </a:spcBef>
              <a:spcAft>
                <a:spcPct val="0"/>
              </a:spcAft>
              <a:defRPr>
                <a:solidFill>
                  <a:schemeClr val="tx1"/>
                </a:solidFill>
                <a:latin typeface="Arial" charset="0"/>
                <a:ea typeface="宋体" charset="-122"/>
              </a:defRPr>
            </a:lvl6pPr>
            <a:lvl7pPr marL="2743269" indent="-211021" eaLnBrk="0" fontAlgn="base" hangingPunct="0">
              <a:spcBef>
                <a:spcPct val="0"/>
              </a:spcBef>
              <a:spcAft>
                <a:spcPct val="0"/>
              </a:spcAft>
              <a:defRPr>
                <a:solidFill>
                  <a:schemeClr val="tx1"/>
                </a:solidFill>
                <a:latin typeface="Arial" charset="0"/>
                <a:ea typeface="宋体" charset="-122"/>
              </a:defRPr>
            </a:lvl7pPr>
            <a:lvl8pPr marL="3165310" indent="-211021" eaLnBrk="0" fontAlgn="base" hangingPunct="0">
              <a:spcBef>
                <a:spcPct val="0"/>
              </a:spcBef>
              <a:spcAft>
                <a:spcPct val="0"/>
              </a:spcAft>
              <a:defRPr>
                <a:solidFill>
                  <a:schemeClr val="tx1"/>
                </a:solidFill>
                <a:latin typeface="Arial" charset="0"/>
                <a:ea typeface="宋体" charset="-122"/>
              </a:defRPr>
            </a:lvl8pPr>
            <a:lvl9pPr marL="3587351" indent="-211021" eaLnBrk="0" fontAlgn="base" hangingPunct="0">
              <a:spcBef>
                <a:spcPct val="0"/>
              </a:spcBef>
              <a:spcAft>
                <a:spcPct val="0"/>
              </a:spcAft>
              <a:defRPr>
                <a:solidFill>
                  <a:schemeClr val="tx1"/>
                </a:solidFill>
                <a:latin typeface="Arial" charset="0"/>
                <a:ea typeface="宋体" charset="-122"/>
              </a:defRPr>
            </a:lvl9pPr>
          </a:lstStyle>
          <a:p>
            <a:pPr eaLnBrk="1" hangingPunct="1"/>
            <a:fld id="{B470B258-CF98-4903-BE1F-FBB3344312B6}" type="slidenum">
              <a:rPr lang="zh-CN" altLang="en-US" smtClean="0"/>
              <a:pPr eaLnBrk="1" hangingPunct="1"/>
              <a:t>56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E9099-4665-441C-A89B-B80E2BC1928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129D4E0-183D-4007-820B-C846662576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5123A3F-8655-46D8-B246-F4E4B53E6B24}"/>
              </a:ext>
            </a:extLst>
          </p:cNvPr>
          <p:cNvSpPr>
            <a:spLocks noGrp="1"/>
          </p:cNvSpPr>
          <p:nvPr>
            <p:ph type="dt" sz="half" idx="10"/>
          </p:nvPr>
        </p:nvSpPr>
        <p:spPr/>
        <p:txBody>
          <a:bodyPr/>
          <a:lstStyle/>
          <a:p>
            <a:fld id="{E1DE84E9-E9A8-4965-8174-E150EE17D6C8}" type="datetimeFigureOut">
              <a:rPr lang="zh-CN" altLang="en-US" smtClean="0"/>
              <a:t>2021/9/15</a:t>
            </a:fld>
            <a:endParaRPr lang="zh-CN" altLang="en-US"/>
          </a:p>
        </p:txBody>
      </p:sp>
      <p:sp>
        <p:nvSpPr>
          <p:cNvPr id="5" name="页脚占位符 4">
            <a:extLst>
              <a:ext uri="{FF2B5EF4-FFF2-40B4-BE49-F238E27FC236}">
                <a16:creationId xmlns:a16="http://schemas.microsoft.com/office/drawing/2014/main" id="{A7BAB064-CB52-4F2C-B5B9-D3701CFFBB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92BEEC-7240-47C0-98AD-A095554429B4}"/>
              </a:ext>
            </a:extLst>
          </p:cNvPr>
          <p:cNvSpPr>
            <a:spLocks noGrp="1"/>
          </p:cNvSpPr>
          <p:nvPr>
            <p:ph type="sldNum" sz="quarter" idx="12"/>
          </p:nvPr>
        </p:nvSpPr>
        <p:spPr/>
        <p:txBody>
          <a:bodyPr/>
          <a:lstStyle/>
          <a:p>
            <a:fld id="{83994B99-8EE6-4F63-9878-E7C80389E4CE}" type="slidenum">
              <a:rPr lang="zh-CN" altLang="en-US" smtClean="0"/>
              <a:t>‹#›</a:t>
            </a:fld>
            <a:endParaRPr lang="zh-CN" altLang="en-US"/>
          </a:p>
        </p:txBody>
      </p:sp>
    </p:spTree>
    <p:extLst>
      <p:ext uri="{BB962C8B-B14F-4D97-AF65-F5344CB8AC3E}">
        <p14:creationId xmlns:p14="http://schemas.microsoft.com/office/powerpoint/2010/main" val="995146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E7AD40-3772-4E99-8A7F-EBD36424A93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456D813-A37F-45BF-9A2E-84BFBA95C6A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87511B-0B2D-4434-93E5-0B360ADD37B6}"/>
              </a:ext>
            </a:extLst>
          </p:cNvPr>
          <p:cNvSpPr>
            <a:spLocks noGrp="1"/>
          </p:cNvSpPr>
          <p:nvPr>
            <p:ph type="dt" sz="half" idx="10"/>
          </p:nvPr>
        </p:nvSpPr>
        <p:spPr/>
        <p:txBody>
          <a:bodyPr/>
          <a:lstStyle/>
          <a:p>
            <a:fld id="{E1DE84E9-E9A8-4965-8174-E150EE17D6C8}" type="datetimeFigureOut">
              <a:rPr lang="zh-CN" altLang="en-US" smtClean="0"/>
              <a:t>2021/9/15</a:t>
            </a:fld>
            <a:endParaRPr lang="zh-CN" altLang="en-US"/>
          </a:p>
        </p:txBody>
      </p:sp>
      <p:sp>
        <p:nvSpPr>
          <p:cNvPr id="5" name="页脚占位符 4">
            <a:extLst>
              <a:ext uri="{FF2B5EF4-FFF2-40B4-BE49-F238E27FC236}">
                <a16:creationId xmlns:a16="http://schemas.microsoft.com/office/drawing/2014/main" id="{7D34B25B-1768-4F7A-BA9A-2349E0244B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E9B725-5E95-47CA-A1F3-2AD4443CA0F3}"/>
              </a:ext>
            </a:extLst>
          </p:cNvPr>
          <p:cNvSpPr>
            <a:spLocks noGrp="1"/>
          </p:cNvSpPr>
          <p:nvPr>
            <p:ph type="sldNum" sz="quarter" idx="12"/>
          </p:nvPr>
        </p:nvSpPr>
        <p:spPr/>
        <p:txBody>
          <a:bodyPr/>
          <a:lstStyle/>
          <a:p>
            <a:fld id="{83994B99-8EE6-4F63-9878-E7C80389E4CE}" type="slidenum">
              <a:rPr lang="zh-CN" altLang="en-US" smtClean="0"/>
              <a:t>‹#›</a:t>
            </a:fld>
            <a:endParaRPr lang="zh-CN" altLang="en-US"/>
          </a:p>
        </p:txBody>
      </p:sp>
    </p:spTree>
    <p:extLst>
      <p:ext uri="{BB962C8B-B14F-4D97-AF65-F5344CB8AC3E}">
        <p14:creationId xmlns:p14="http://schemas.microsoft.com/office/powerpoint/2010/main" val="4009902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DCFA2A9-98ED-452F-BBB2-943B991DA78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1E1F0F5-3B6D-4E2E-ACCD-1CDABBC8CEE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657214D-BD1C-4995-8F77-41229DC5DA8D}"/>
              </a:ext>
            </a:extLst>
          </p:cNvPr>
          <p:cNvSpPr>
            <a:spLocks noGrp="1"/>
          </p:cNvSpPr>
          <p:nvPr>
            <p:ph type="dt" sz="half" idx="10"/>
          </p:nvPr>
        </p:nvSpPr>
        <p:spPr/>
        <p:txBody>
          <a:bodyPr/>
          <a:lstStyle/>
          <a:p>
            <a:fld id="{E1DE84E9-E9A8-4965-8174-E150EE17D6C8}" type="datetimeFigureOut">
              <a:rPr lang="zh-CN" altLang="en-US" smtClean="0"/>
              <a:t>2021/9/15</a:t>
            </a:fld>
            <a:endParaRPr lang="zh-CN" altLang="en-US"/>
          </a:p>
        </p:txBody>
      </p:sp>
      <p:sp>
        <p:nvSpPr>
          <p:cNvPr id="5" name="页脚占位符 4">
            <a:extLst>
              <a:ext uri="{FF2B5EF4-FFF2-40B4-BE49-F238E27FC236}">
                <a16:creationId xmlns:a16="http://schemas.microsoft.com/office/drawing/2014/main" id="{F60C792B-3E7F-4389-B2AA-1DE10655D7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772D60-BB7F-4CDD-AC1C-E5C7B43402B5}"/>
              </a:ext>
            </a:extLst>
          </p:cNvPr>
          <p:cNvSpPr>
            <a:spLocks noGrp="1"/>
          </p:cNvSpPr>
          <p:nvPr>
            <p:ph type="sldNum" sz="quarter" idx="12"/>
          </p:nvPr>
        </p:nvSpPr>
        <p:spPr/>
        <p:txBody>
          <a:bodyPr/>
          <a:lstStyle/>
          <a:p>
            <a:fld id="{83994B99-8EE6-4F63-9878-E7C80389E4CE}" type="slidenum">
              <a:rPr lang="zh-CN" altLang="en-US" smtClean="0"/>
              <a:t>‹#›</a:t>
            </a:fld>
            <a:endParaRPr lang="zh-CN" altLang="en-US"/>
          </a:p>
        </p:txBody>
      </p:sp>
    </p:spTree>
    <p:extLst>
      <p:ext uri="{BB962C8B-B14F-4D97-AF65-F5344CB8AC3E}">
        <p14:creationId xmlns:p14="http://schemas.microsoft.com/office/powerpoint/2010/main" val="377301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5C0799E-6196-4848-8A15-78E82EAFCFE8}" type="slidenum">
              <a:rPr lang="en-US" altLang="zh-CN"/>
              <a:pPr>
                <a:defRPr/>
              </a:pPr>
              <a:t>‹#›</a:t>
            </a:fld>
            <a:endParaRPr lang="en-US" altLang="zh-CN"/>
          </a:p>
        </p:txBody>
      </p:sp>
    </p:spTree>
    <p:extLst>
      <p:ext uri="{BB962C8B-B14F-4D97-AF65-F5344CB8AC3E}">
        <p14:creationId xmlns:p14="http://schemas.microsoft.com/office/powerpoint/2010/main" val="1106369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4FAEC4-B521-4C0D-AE24-8B3B1AC3A03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4E9551D-8B83-4346-AA99-54CD838EA9D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2CB6EE2-EB9B-4BA7-BD56-6548190CE582}"/>
              </a:ext>
            </a:extLst>
          </p:cNvPr>
          <p:cNvSpPr>
            <a:spLocks noGrp="1"/>
          </p:cNvSpPr>
          <p:nvPr>
            <p:ph type="dt" sz="half" idx="10"/>
          </p:nvPr>
        </p:nvSpPr>
        <p:spPr/>
        <p:txBody>
          <a:bodyPr/>
          <a:lstStyle/>
          <a:p>
            <a:fld id="{E1DE84E9-E9A8-4965-8174-E150EE17D6C8}" type="datetimeFigureOut">
              <a:rPr lang="zh-CN" altLang="en-US" smtClean="0"/>
              <a:t>2021/9/15</a:t>
            </a:fld>
            <a:endParaRPr lang="zh-CN" altLang="en-US"/>
          </a:p>
        </p:txBody>
      </p:sp>
      <p:sp>
        <p:nvSpPr>
          <p:cNvPr id="5" name="页脚占位符 4">
            <a:extLst>
              <a:ext uri="{FF2B5EF4-FFF2-40B4-BE49-F238E27FC236}">
                <a16:creationId xmlns:a16="http://schemas.microsoft.com/office/drawing/2014/main" id="{0F879E23-9581-42E2-9B54-50CB4C9D91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851A75-EEBD-4523-86F0-5AF6130D57F0}"/>
              </a:ext>
            </a:extLst>
          </p:cNvPr>
          <p:cNvSpPr>
            <a:spLocks noGrp="1"/>
          </p:cNvSpPr>
          <p:nvPr>
            <p:ph type="sldNum" sz="quarter" idx="12"/>
          </p:nvPr>
        </p:nvSpPr>
        <p:spPr/>
        <p:txBody>
          <a:bodyPr/>
          <a:lstStyle/>
          <a:p>
            <a:fld id="{83994B99-8EE6-4F63-9878-E7C80389E4CE}" type="slidenum">
              <a:rPr lang="zh-CN" altLang="en-US" smtClean="0"/>
              <a:t>‹#›</a:t>
            </a:fld>
            <a:endParaRPr lang="zh-CN" altLang="en-US"/>
          </a:p>
        </p:txBody>
      </p:sp>
    </p:spTree>
    <p:extLst>
      <p:ext uri="{BB962C8B-B14F-4D97-AF65-F5344CB8AC3E}">
        <p14:creationId xmlns:p14="http://schemas.microsoft.com/office/powerpoint/2010/main" val="2890821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E308FA-29AE-470F-B91D-78C0A73C95D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86B27FF-A507-4E46-838C-A26AD4D4AF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5E27E3A-1DDB-4145-8A10-929D9A61C9CF}"/>
              </a:ext>
            </a:extLst>
          </p:cNvPr>
          <p:cNvSpPr>
            <a:spLocks noGrp="1"/>
          </p:cNvSpPr>
          <p:nvPr>
            <p:ph type="dt" sz="half" idx="10"/>
          </p:nvPr>
        </p:nvSpPr>
        <p:spPr/>
        <p:txBody>
          <a:bodyPr/>
          <a:lstStyle/>
          <a:p>
            <a:fld id="{E1DE84E9-E9A8-4965-8174-E150EE17D6C8}" type="datetimeFigureOut">
              <a:rPr lang="zh-CN" altLang="en-US" smtClean="0"/>
              <a:t>2021/9/15</a:t>
            </a:fld>
            <a:endParaRPr lang="zh-CN" altLang="en-US"/>
          </a:p>
        </p:txBody>
      </p:sp>
      <p:sp>
        <p:nvSpPr>
          <p:cNvPr id="5" name="页脚占位符 4">
            <a:extLst>
              <a:ext uri="{FF2B5EF4-FFF2-40B4-BE49-F238E27FC236}">
                <a16:creationId xmlns:a16="http://schemas.microsoft.com/office/drawing/2014/main" id="{1FBFF127-C1E4-41A7-877B-535D34627D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8670AE-C991-464B-B3B3-2F8A883D5195}"/>
              </a:ext>
            </a:extLst>
          </p:cNvPr>
          <p:cNvSpPr>
            <a:spLocks noGrp="1"/>
          </p:cNvSpPr>
          <p:nvPr>
            <p:ph type="sldNum" sz="quarter" idx="12"/>
          </p:nvPr>
        </p:nvSpPr>
        <p:spPr/>
        <p:txBody>
          <a:bodyPr/>
          <a:lstStyle/>
          <a:p>
            <a:fld id="{83994B99-8EE6-4F63-9878-E7C80389E4CE}" type="slidenum">
              <a:rPr lang="zh-CN" altLang="en-US" smtClean="0"/>
              <a:t>‹#›</a:t>
            </a:fld>
            <a:endParaRPr lang="zh-CN" altLang="en-US"/>
          </a:p>
        </p:txBody>
      </p:sp>
    </p:spTree>
    <p:extLst>
      <p:ext uri="{BB962C8B-B14F-4D97-AF65-F5344CB8AC3E}">
        <p14:creationId xmlns:p14="http://schemas.microsoft.com/office/powerpoint/2010/main" val="4109813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D9B61-658D-452B-9721-5D476B34604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425C628-ACF9-4798-967C-CE41680E1F7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BA30640-3600-4F92-BE42-2A00495167B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5F38B5C-6308-4060-89E2-40B22073A93F}"/>
              </a:ext>
            </a:extLst>
          </p:cNvPr>
          <p:cNvSpPr>
            <a:spLocks noGrp="1"/>
          </p:cNvSpPr>
          <p:nvPr>
            <p:ph type="dt" sz="half" idx="10"/>
          </p:nvPr>
        </p:nvSpPr>
        <p:spPr/>
        <p:txBody>
          <a:bodyPr/>
          <a:lstStyle/>
          <a:p>
            <a:fld id="{E1DE84E9-E9A8-4965-8174-E150EE17D6C8}" type="datetimeFigureOut">
              <a:rPr lang="zh-CN" altLang="en-US" smtClean="0"/>
              <a:t>2021/9/15</a:t>
            </a:fld>
            <a:endParaRPr lang="zh-CN" altLang="en-US"/>
          </a:p>
        </p:txBody>
      </p:sp>
      <p:sp>
        <p:nvSpPr>
          <p:cNvPr id="6" name="页脚占位符 5">
            <a:extLst>
              <a:ext uri="{FF2B5EF4-FFF2-40B4-BE49-F238E27FC236}">
                <a16:creationId xmlns:a16="http://schemas.microsoft.com/office/drawing/2014/main" id="{7B2DE9A8-E9FF-4C20-AE05-B070C3E2B0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5AD58A-1C87-4328-B6E2-94DA72A0917A}"/>
              </a:ext>
            </a:extLst>
          </p:cNvPr>
          <p:cNvSpPr>
            <a:spLocks noGrp="1"/>
          </p:cNvSpPr>
          <p:nvPr>
            <p:ph type="sldNum" sz="quarter" idx="12"/>
          </p:nvPr>
        </p:nvSpPr>
        <p:spPr/>
        <p:txBody>
          <a:bodyPr/>
          <a:lstStyle/>
          <a:p>
            <a:fld id="{83994B99-8EE6-4F63-9878-E7C80389E4CE}" type="slidenum">
              <a:rPr lang="zh-CN" altLang="en-US" smtClean="0"/>
              <a:t>‹#›</a:t>
            </a:fld>
            <a:endParaRPr lang="zh-CN" altLang="en-US"/>
          </a:p>
        </p:txBody>
      </p:sp>
    </p:spTree>
    <p:extLst>
      <p:ext uri="{BB962C8B-B14F-4D97-AF65-F5344CB8AC3E}">
        <p14:creationId xmlns:p14="http://schemas.microsoft.com/office/powerpoint/2010/main" val="3773853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76964F-AF17-4682-ABE3-E8DB28C5736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1B3DB6F-B0C1-4577-B6DB-C904C0D5DD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29ED321-F0E3-4965-A9C1-C6FDAB2AC61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BDFF077-EC5C-4269-B1E4-9D915A5550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4DE11C7-81DD-44F7-8A9D-04AEC947D8C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33C0E21-0341-46C2-9EAC-52191A0FC0A0}"/>
              </a:ext>
            </a:extLst>
          </p:cNvPr>
          <p:cNvSpPr>
            <a:spLocks noGrp="1"/>
          </p:cNvSpPr>
          <p:nvPr>
            <p:ph type="dt" sz="half" idx="10"/>
          </p:nvPr>
        </p:nvSpPr>
        <p:spPr/>
        <p:txBody>
          <a:bodyPr/>
          <a:lstStyle/>
          <a:p>
            <a:fld id="{E1DE84E9-E9A8-4965-8174-E150EE17D6C8}" type="datetimeFigureOut">
              <a:rPr lang="zh-CN" altLang="en-US" smtClean="0"/>
              <a:t>2021/9/15</a:t>
            </a:fld>
            <a:endParaRPr lang="zh-CN" altLang="en-US"/>
          </a:p>
        </p:txBody>
      </p:sp>
      <p:sp>
        <p:nvSpPr>
          <p:cNvPr id="8" name="页脚占位符 7">
            <a:extLst>
              <a:ext uri="{FF2B5EF4-FFF2-40B4-BE49-F238E27FC236}">
                <a16:creationId xmlns:a16="http://schemas.microsoft.com/office/drawing/2014/main" id="{BDD11EE8-4D83-4A0D-B438-21155470BEB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723463B-5A6D-45A4-A7AB-FCE0E42ED34A}"/>
              </a:ext>
            </a:extLst>
          </p:cNvPr>
          <p:cNvSpPr>
            <a:spLocks noGrp="1"/>
          </p:cNvSpPr>
          <p:nvPr>
            <p:ph type="sldNum" sz="quarter" idx="12"/>
          </p:nvPr>
        </p:nvSpPr>
        <p:spPr/>
        <p:txBody>
          <a:bodyPr/>
          <a:lstStyle/>
          <a:p>
            <a:fld id="{83994B99-8EE6-4F63-9878-E7C80389E4CE}" type="slidenum">
              <a:rPr lang="zh-CN" altLang="en-US" smtClean="0"/>
              <a:t>‹#›</a:t>
            </a:fld>
            <a:endParaRPr lang="zh-CN" altLang="en-US"/>
          </a:p>
        </p:txBody>
      </p:sp>
    </p:spTree>
    <p:extLst>
      <p:ext uri="{BB962C8B-B14F-4D97-AF65-F5344CB8AC3E}">
        <p14:creationId xmlns:p14="http://schemas.microsoft.com/office/powerpoint/2010/main" val="3569642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4BE53B-76C0-4F21-8ECF-17CBFACC10B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3B5713F-6915-405C-A538-7849C6367172}"/>
              </a:ext>
            </a:extLst>
          </p:cNvPr>
          <p:cNvSpPr>
            <a:spLocks noGrp="1"/>
          </p:cNvSpPr>
          <p:nvPr>
            <p:ph type="dt" sz="half" idx="10"/>
          </p:nvPr>
        </p:nvSpPr>
        <p:spPr/>
        <p:txBody>
          <a:bodyPr/>
          <a:lstStyle/>
          <a:p>
            <a:fld id="{E1DE84E9-E9A8-4965-8174-E150EE17D6C8}" type="datetimeFigureOut">
              <a:rPr lang="zh-CN" altLang="en-US" smtClean="0"/>
              <a:t>2021/9/15</a:t>
            </a:fld>
            <a:endParaRPr lang="zh-CN" altLang="en-US"/>
          </a:p>
        </p:txBody>
      </p:sp>
      <p:sp>
        <p:nvSpPr>
          <p:cNvPr id="4" name="页脚占位符 3">
            <a:extLst>
              <a:ext uri="{FF2B5EF4-FFF2-40B4-BE49-F238E27FC236}">
                <a16:creationId xmlns:a16="http://schemas.microsoft.com/office/drawing/2014/main" id="{3DBFCD0B-2031-4372-AF0B-9C3C2F7A1D7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5AA1B38-7AC7-4E82-8879-9E924FA2F5AF}"/>
              </a:ext>
            </a:extLst>
          </p:cNvPr>
          <p:cNvSpPr>
            <a:spLocks noGrp="1"/>
          </p:cNvSpPr>
          <p:nvPr>
            <p:ph type="sldNum" sz="quarter" idx="12"/>
          </p:nvPr>
        </p:nvSpPr>
        <p:spPr/>
        <p:txBody>
          <a:bodyPr/>
          <a:lstStyle/>
          <a:p>
            <a:fld id="{83994B99-8EE6-4F63-9878-E7C80389E4CE}" type="slidenum">
              <a:rPr lang="zh-CN" altLang="en-US" smtClean="0"/>
              <a:t>‹#›</a:t>
            </a:fld>
            <a:endParaRPr lang="zh-CN" altLang="en-US"/>
          </a:p>
        </p:txBody>
      </p:sp>
    </p:spTree>
    <p:extLst>
      <p:ext uri="{BB962C8B-B14F-4D97-AF65-F5344CB8AC3E}">
        <p14:creationId xmlns:p14="http://schemas.microsoft.com/office/powerpoint/2010/main" val="2174147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CFF4AD6-B1F9-4D54-BD1D-DC8514539786}"/>
              </a:ext>
            </a:extLst>
          </p:cNvPr>
          <p:cNvSpPr>
            <a:spLocks noGrp="1"/>
          </p:cNvSpPr>
          <p:nvPr>
            <p:ph type="dt" sz="half" idx="10"/>
          </p:nvPr>
        </p:nvSpPr>
        <p:spPr/>
        <p:txBody>
          <a:bodyPr/>
          <a:lstStyle/>
          <a:p>
            <a:fld id="{E1DE84E9-E9A8-4965-8174-E150EE17D6C8}" type="datetimeFigureOut">
              <a:rPr lang="zh-CN" altLang="en-US" smtClean="0"/>
              <a:t>2021/9/15</a:t>
            </a:fld>
            <a:endParaRPr lang="zh-CN" altLang="en-US"/>
          </a:p>
        </p:txBody>
      </p:sp>
      <p:sp>
        <p:nvSpPr>
          <p:cNvPr id="3" name="页脚占位符 2">
            <a:extLst>
              <a:ext uri="{FF2B5EF4-FFF2-40B4-BE49-F238E27FC236}">
                <a16:creationId xmlns:a16="http://schemas.microsoft.com/office/drawing/2014/main" id="{A3DFA21A-A4C2-4165-AA0D-86F2A82D320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0CDFBD4-A80C-49BB-943B-4526D6B6B384}"/>
              </a:ext>
            </a:extLst>
          </p:cNvPr>
          <p:cNvSpPr>
            <a:spLocks noGrp="1"/>
          </p:cNvSpPr>
          <p:nvPr>
            <p:ph type="sldNum" sz="quarter" idx="12"/>
          </p:nvPr>
        </p:nvSpPr>
        <p:spPr/>
        <p:txBody>
          <a:bodyPr/>
          <a:lstStyle/>
          <a:p>
            <a:fld id="{83994B99-8EE6-4F63-9878-E7C80389E4CE}" type="slidenum">
              <a:rPr lang="zh-CN" altLang="en-US" smtClean="0"/>
              <a:t>‹#›</a:t>
            </a:fld>
            <a:endParaRPr lang="zh-CN" altLang="en-US"/>
          </a:p>
        </p:txBody>
      </p:sp>
    </p:spTree>
    <p:extLst>
      <p:ext uri="{BB962C8B-B14F-4D97-AF65-F5344CB8AC3E}">
        <p14:creationId xmlns:p14="http://schemas.microsoft.com/office/powerpoint/2010/main" val="1118135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FC69AC-3A32-46BA-AC70-48970DF0FAF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F8EA6F0-24B8-4302-9F7E-36003693DB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F69D516-B997-4E12-ADD2-2887BF5009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ACA8EEF-F213-4E82-96EC-81AD88FA658B}"/>
              </a:ext>
            </a:extLst>
          </p:cNvPr>
          <p:cNvSpPr>
            <a:spLocks noGrp="1"/>
          </p:cNvSpPr>
          <p:nvPr>
            <p:ph type="dt" sz="half" idx="10"/>
          </p:nvPr>
        </p:nvSpPr>
        <p:spPr/>
        <p:txBody>
          <a:bodyPr/>
          <a:lstStyle/>
          <a:p>
            <a:fld id="{E1DE84E9-E9A8-4965-8174-E150EE17D6C8}" type="datetimeFigureOut">
              <a:rPr lang="zh-CN" altLang="en-US" smtClean="0"/>
              <a:t>2021/9/15</a:t>
            </a:fld>
            <a:endParaRPr lang="zh-CN" altLang="en-US"/>
          </a:p>
        </p:txBody>
      </p:sp>
      <p:sp>
        <p:nvSpPr>
          <p:cNvPr id="6" name="页脚占位符 5">
            <a:extLst>
              <a:ext uri="{FF2B5EF4-FFF2-40B4-BE49-F238E27FC236}">
                <a16:creationId xmlns:a16="http://schemas.microsoft.com/office/drawing/2014/main" id="{21DBAF33-BEEF-48BF-9088-D3C2510F97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3A01EF7-802E-4F95-AD0D-87D006839D99}"/>
              </a:ext>
            </a:extLst>
          </p:cNvPr>
          <p:cNvSpPr>
            <a:spLocks noGrp="1"/>
          </p:cNvSpPr>
          <p:nvPr>
            <p:ph type="sldNum" sz="quarter" idx="12"/>
          </p:nvPr>
        </p:nvSpPr>
        <p:spPr/>
        <p:txBody>
          <a:bodyPr/>
          <a:lstStyle/>
          <a:p>
            <a:fld id="{83994B99-8EE6-4F63-9878-E7C80389E4CE}" type="slidenum">
              <a:rPr lang="zh-CN" altLang="en-US" smtClean="0"/>
              <a:t>‹#›</a:t>
            </a:fld>
            <a:endParaRPr lang="zh-CN" altLang="en-US"/>
          </a:p>
        </p:txBody>
      </p:sp>
    </p:spTree>
    <p:extLst>
      <p:ext uri="{BB962C8B-B14F-4D97-AF65-F5344CB8AC3E}">
        <p14:creationId xmlns:p14="http://schemas.microsoft.com/office/powerpoint/2010/main" val="2234987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1A774A-4002-459C-A3AE-F94CFE28695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08424CD-7158-4EC8-9A5C-ED861E1C8A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E9FDBA0-902A-46F4-811C-911D258106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FE9F327-61F6-40AF-A54F-CE2E9F29665E}"/>
              </a:ext>
            </a:extLst>
          </p:cNvPr>
          <p:cNvSpPr>
            <a:spLocks noGrp="1"/>
          </p:cNvSpPr>
          <p:nvPr>
            <p:ph type="dt" sz="half" idx="10"/>
          </p:nvPr>
        </p:nvSpPr>
        <p:spPr/>
        <p:txBody>
          <a:bodyPr/>
          <a:lstStyle/>
          <a:p>
            <a:fld id="{E1DE84E9-E9A8-4965-8174-E150EE17D6C8}" type="datetimeFigureOut">
              <a:rPr lang="zh-CN" altLang="en-US" smtClean="0"/>
              <a:t>2021/9/15</a:t>
            </a:fld>
            <a:endParaRPr lang="zh-CN" altLang="en-US"/>
          </a:p>
        </p:txBody>
      </p:sp>
      <p:sp>
        <p:nvSpPr>
          <p:cNvPr id="6" name="页脚占位符 5">
            <a:extLst>
              <a:ext uri="{FF2B5EF4-FFF2-40B4-BE49-F238E27FC236}">
                <a16:creationId xmlns:a16="http://schemas.microsoft.com/office/drawing/2014/main" id="{2B2971B7-5868-4F77-973F-361A102CFF7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0B960EE-5E03-46A3-8DBD-9407422BD99D}"/>
              </a:ext>
            </a:extLst>
          </p:cNvPr>
          <p:cNvSpPr>
            <a:spLocks noGrp="1"/>
          </p:cNvSpPr>
          <p:nvPr>
            <p:ph type="sldNum" sz="quarter" idx="12"/>
          </p:nvPr>
        </p:nvSpPr>
        <p:spPr/>
        <p:txBody>
          <a:bodyPr/>
          <a:lstStyle/>
          <a:p>
            <a:fld id="{83994B99-8EE6-4F63-9878-E7C80389E4CE}" type="slidenum">
              <a:rPr lang="zh-CN" altLang="en-US" smtClean="0"/>
              <a:t>‹#›</a:t>
            </a:fld>
            <a:endParaRPr lang="zh-CN" altLang="en-US"/>
          </a:p>
        </p:txBody>
      </p:sp>
    </p:spTree>
    <p:extLst>
      <p:ext uri="{BB962C8B-B14F-4D97-AF65-F5344CB8AC3E}">
        <p14:creationId xmlns:p14="http://schemas.microsoft.com/office/powerpoint/2010/main" val="2245363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C9E8665-C569-4B05-9A5B-50911290DD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6C93834-3939-4868-A4B9-36CCBC3C8A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D63305-75A4-4A78-825A-A59F04A74A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DE84E9-E9A8-4965-8174-E150EE17D6C8}" type="datetimeFigureOut">
              <a:rPr lang="zh-CN" altLang="en-US" smtClean="0"/>
              <a:t>2021/9/15</a:t>
            </a:fld>
            <a:endParaRPr lang="zh-CN" altLang="en-US"/>
          </a:p>
        </p:txBody>
      </p:sp>
      <p:sp>
        <p:nvSpPr>
          <p:cNvPr id="5" name="页脚占位符 4">
            <a:extLst>
              <a:ext uri="{FF2B5EF4-FFF2-40B4-BE49-F238E27FC236}">
                <a16:creationId xmlns:a16="http://schemas.microsoft.com/office/drawing/2014/main" id="{E557A3C5-890D-4C83-B306-E05695D24F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53B898F-81FB-4F7E-AB49-29F056489D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994B99-8EE6-4F63-9878-E7C80389E4CE}" type="slidenum">
              <a:rPr lang="zh-CN" altLang="en-US" smtClean="0"/>
              <a:t>‹#›</a:t>
            </a:fld>
            <a:endParaRPr lang="zh-CN" altLang="en-US"/>
          </a:p>
        </p:txBody>
      </p:sp>
    </p:spTree>
    <p:extLst>
      <p:ext uri="{BB962C8B-B14F-4D97-AF65-F5344CB8AC3E}">
        <p14:creationId xmlns:p14="http://schemas.microsoft.com/office/powerpoint/2010/main" val="3057107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10.bin"/><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11.bin"/><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12.bin"/><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3.bin"/><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2.wmf"/><Relationship Id="rId7"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3.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5.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7.bin"/><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16.bin"/><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17.bin"/><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18.bin"/><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9.bin"/><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3"/>
          <p:cNvSpPr txBox="1">
            <a:spLocks noChangeArrowheads="1"/>
          </p:cNvSpPr>
          <p:nvPr/>
        </p:nvSpPr>
        <p:spPr bwMode="auto">
          <a:xfrm>
            <a:off x="1774826" y="333375"/>
            <a:ext cx="88931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a:t>
            </a:r>
            <a:r>
              <a:rPr lang="zh-CN" altLang="en-US" sz="3600" b="1" dirty="0">
                <a:latin typeface="黑体" pitchFamily="49" charset="-122"/>
                <a:ea typeface="黑体" pitchFamily="49" charset="-122"/>
              </a:rPr>
              <a:t>、软件可靠性工程：可靠性设计</a:t>
            </a:r>
          </a:p>
        </p:txBody>
      </p:sp>
      <p:sp>
        <p:nvSpPr>
          <p:cNvPr id="175107" name="Rectangle 4"/>
          <p:cNvSpPr>
            <a:spLocks noChangeArrowheads="1"/>
          </p:cNvSpPr>
          <p:nvPr/>
        </p:nvSpPr>
        <p:spPr bwMode="auto">
          <a:xfrm>
            <a:off x="1847851" y="1300163"/>
            <a:ext cx="85693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华文仿宋" pitchFamily="2" charset="-122"/>
                <a:ea typeface="华文仿宋" pitchFamily="2" charset="-122"/>
              </a:rPr>
              <a:t>        </a:t>
            </a:r>
            <a:r>
              <a:rPr lang="zh-CN" altLang="en-US" sz="2400" b="1">
                <a:latin typeface="华文仿宋" pitchFamily="2" charset="-122"/>
                <a:ea typeface="华文仿宋" pitchFamily="2" charset="-122"/>
              </a:rPr>
              <a:t>可靠性设计是软件可靠工程的核心问题。可靠性是通过设计赋予的，可靠性设计规定了软件的固有可靠性。将软件可靠性工程的重点放在可靠性设计上，具有特别重要的意义。 </a:t>
            </a:r>
          </a:p>
        </p:txBody>
      </p:sp>
      <p:sp>
        <p:nvSpPr>
          <p:cNvPr id="175108" name="AutoShape 5"/>
          <p:cNvSpPr>
            <a:spLocks noChangeArrowheads="1"/>
          </p:cNvSpPr>
          <p:nvPr/>
        </p:nvSpPr>
        <p:spPr bwMode="auto">
          <a:xfrm>
            <a:off x="2640014" y="4149726"/>
            <a:ext cx="2160587" cy="5746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09" name="Text Box 6"/>
          <p:cNvSpPr txBox="1">
            <a:spLocks noChangeArrowheads="1"/>
          </p:cNvSpPr>
          <p:nvPr/>
        </p:nvSpPr>
        <p:spPr bwMode="auto">
          <a:xfrm>
            <a:off x="5018089" y="3113088"/>
            <a:ext cx="2662237" cy="267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400" b="1" dirty="0">
                <a:latin typeface="华文仿宋" pitchFamily="2" charset="-122"/>
                <a:ea typeface="华文仿宋" pitchFamily="2" charset="-122"/>
              </a:rPr>
              <a:t>4.1  </a:t>
            </a:r>
            <a:r>
              <a:rPr lang="zh-CN" altLang="en-US" sz="2400" b="1" dirty="0">
                <a:latin typeface="华文仿宋" pitchFamily="2" charset="-122"/>
                <a:ea typeface="华文仿宋" pitchFamily="2" charset="-122"/>
              </a:rPr>
              <a:t>过程活动</a:t>
            </a:r>
          </a:p>
          <a:p>
            <a:pPr eaLnBrk="1" hangingPunct="1">
              <a:spcBef>
                <a:spcPct val="50000"/>
              </a:spcBef>
            </a:pPr>
            <a:r>
              <a:rPr lang="en-US" altLang="zh-CN" sz="2400" b="1" dirty="0">
                <a:latin typeface="华文仿宋" pitchFamily="2" charset="-122"/>
                <a:ea typeface="华文仿宋" pitchFamily="2" charset="-122"/>
              </a:rPr>
              <a:t>4.2  </a:t>
            </a:r>
            <a:r>
              <a:rPr lang="zh-CN" altLang="en-US" sz="2400" b="1" dirty="0">
                <a:latin typeface="华文仿宋" pitchFamily="2" charset="-122"/>
                <a:ea typeface="华文仿宋" pitchFamily="2" charset="-122"/>
              </a:rPr>
              <a:t>避错设计</a:t>
            </a:r>
          </a:p>
          <a:p>
            <a:pPr eaLnBrk="1" hangingPunct="1">
              <a:spcBef>
                <a:spcPct val="50000"/>
              </a:spcBef>
            </a:pPr>
            <a:r>
              <a:rPr lang="en-US" altLang="zh-CN" sz="2400" b="1" dirty="0">
                <a:latin typeface="华文仿宋" pitchFamily="2" charset="-122"/>
                <a:ea typeface="华文仿宋" pitchFamily="2" charset="-122"/>
              </a:rPr>
              <a:t>4.3  </a:t>
            </a:r>
            <a:r>
              <a:rPr lang="zh-CN" altLang="en-US" sz="2400" b="1" dirty="0">
                <a:latin typeface="华文仿宋" pitchFamily="2" charset="-122"/>
                <a:ea typeface="华文仿宋" pitchFamily="2" charset="-122"/>
              </a:rPr>
              <a:t>查错设计</a:t>
            </a:r>
          </a:p>
          <a:p>
            <a:pPr eaLnBrk="1" hangingPunct="1">
              <a:spcBef>
                <a:spcPct val="50000"/>
              </a:spcBef>
            </a:pPr>
            <a:r>
              <a:rPr lang="en-US" altLang="zh-CN" sz="2400" b="1" dirty="0">
                <a:latin typeface="华文仿宋" pitchFamily="2" charset="-122"/>
                <a:ea typeface="华文仿宋" pitchFamily="2" charset="-122"/>
              </a:rPr>
              <a:t>4.4  </a:t>
            </a:r>
            <a:r>
              <a:rPr lang="zh-CN" altLang="en-US" sz="2400" b="1" dirty="0">
                <a:latin typeface="华文仿宋" pitchFamily="2" charset="-122"/>
                <a:ea typeface="华文仿宋" pitchFamily="2" charset="-122"/>
              </a:rPr>
              <a:t>纠错设计</a:t>
            </a:r>
          </a:p>
          <a:p>
            <a:pPr eaLnBrk="1" hangingPunct="1">
              <a:spcBef>
                <a:spcPct val="50000"/>
              </a:spcBef>
            </a:pPr>
            <a:r>
              <a:rPr lang="en-US" altLang="zh-CN" sz="2400" b="1" dirty="0">
                <a:latin typeface="华文仿宋" pitchFamily="2" charset="-122"/>
                <a:ea typeface="华文仿宋" pitchFamily="2" charset="-122"/>
              </a:rPr>
              <a:t>4.5  </a:t>
            </a:r>
            <a:r>
              <a:rPr lang="zh-CN" altLang="en-US" sz="2400" b="1" dirty="0">
                <a:latin typeface="华文仿宋" pitchFamily="2" charset="-122"/>
                <a:ea typeface="华文仿宋" pitchFamily="2" charset="-122"/>
              </a:rPr>
              <a:t>容错设计</a:t>
            </a:r>
          </a:p>
        </p:txBody>
      </p:sp>
    </p:spTree>
    <p:extLst>
      <p:ext uri="{BB962C8B-B14F-4D97-AF65-F5344CB8AC3E}">
        <p14:creationId xmlns:p14="http://schemas.microsoft.com/office/powerpoint/2010/main" val="1063403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22" name="Object 3"/>
          <p:cNvGraphicFramePr>
            <a:graphicFrameLocks noGrp="1" noChangeAspect="1"/>
          </p:cNvGraphicFramePr>
          <p:nvPr>
            <p:ph/>
          </p:nvPr>
        </p:nvGraphicFramePr>
        <p:xfrm>
          <a:off x="2611438" y="2006601"/>
          <a:ext cx="7016750" cy="3294063"/>
        </p:xfrm>
        <a:graphic>
          <a:graphicData uri="http://schemas.openxmlformats.org/presentationml/2006/ole">
            <mc:AlternateContent xmlns:mc="http://schemas.openxmlformats.org/markup-compatibility/2006">
              <mc:Choice xmlns:v="urn:schemas-microsoft-com:vml" Requires="v">
                <p:oleObj name="Visio" r:id="rId2" imgW="5086708" imgH="2386899" progId="Visio.Drawing.11">
                  <p:embed/>
                </p:oleObj>
              </mc:Choice>
              <mc:Fallback>
                <p:oleObj name="Visio" r:id="rId2" imgW="5086708" imgH="2386899" progId="Visio.Drawing.11">
                  <p:embed/>
                  <p:pic>
                    <p:nvPicPr>
                      <p:cNvPr id="184322" name="Object 3"/>
                      <p:cNvPicPr>
                        <a:picLocks noChangeAspect="1" noChangeArrowheads="1"/>
                      </p:cNvPicPr>
                      <p:nvPr/>
                    </p:nvPicPr>
                    <p:blipFill>
                      <a:blip r:embed="rId3"/>
                      <a:srcRect/>
                      <a:stretch>
                        <a:fillRect/>
                      </a:stretch>
                    </p:blipFill>
                    <p:spPr bwMode="auto">
                      <a:xfrm>
                        <a:off x="2611438" y="2006601"/>
                        <a:ext cx="7016750" cy="3294063"/>
                      </a:xfrm>
                      <a:prstGeom prst="rect">
                        <a:avLst/>
                      </a:prstGeom>
                      <a:solidFill>
                        <a:schemeClr val="accent4">
                          <a:lumMod val="20000"/>
                          <a:lumOff val="80000"/>
                        </a:schemeClr>
                      </a:solidFill>
                      <a:ln>
                        <a:noFill/>
                      </a:ln>
                      <a:effectLst/>
                    </p:spPr>
                  </p:pic>
                </p:oleObj>
              </mc:Fallback>
            </mc:AlternateContent>
          </a:graphicData>
        </a:graphic>
      </p:graphicFrame>
      <p:sp>
        <p:nvSpPr>
          <p:cNvPr id="184323" name="Text Box 4"/>
          <p:cNvSpPr txBox="1">
            <a:spLocks noChangeArrowheads="1"/>
          </p:cNvSpPr>
          <p:nvPr/>
        </p:nvSpPr>
        <p:spPr bwMode="auto">
          <a:xfrm>
            <a:off x="1703388" y="495300"/>
            <a:ext cx="8856662"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200" b="1" dirty="0">
                <a:latin typeface="黑体" pitchFamily="49" charset="-122"/>
                <a:ea typeface="黑体" pitchFamily="49" charset="-122"/>
              </a:rPr>
              <a:t>4.1   </a:t>
            </a:r>
            <a:r>
              <a:rPr lang="zh-CN" altLang="en-US" sz="3200" b="1" dirty="0">
                <a:latin typeface="黑体" pitchFamily="49" charset="-122"/>
                <a:ea typeface="黑体" pitchFamily="49" charset="-122"/>
              </a:rPr>
              <a:t>过程活动：需求获取之给定需求控制</a:t>
            </a:r>
          </a:p>
        </p:txBody>
      </p:sp>
    </p:spTree>
    <p:extLst>
      <p:ext uri="{BB962C8B-B14F-4D97-AF65-F5344CB8AC3E}">
        <p14:creationId xmlns:p14="http://schemas.microsoft.com/office/powerpoint/2010/main" val="2893776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3"/>
          <p:cNvSpPr>
            <a:spLocks noChangeArrowheads="1"/>
          </p:cNvSpPr>
          <p:nvPr/>
        </p:nvSpPr>
        <p:spPr bwMode="auto">
          <a:xfrm>
            <a:off x="2711451" y="2636839"/>
            <a:ext cx="7705725"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华文仿宋" pitchFamily="2" charset="-122"/>
                <a:ea typeface="华文仿宋" pitchFamily="2" charset="-122"/>
              </a:rPr>
              <a:t>1</a:t>
            </a:r>
            <a:r>
              <a:rPr lang="zh-CN" altLang="en-US" sz="2400" b="1">
                <a:latin typeface="华文仿宋" pitchFamily="2" charset="-122"/>
                <a:ea typeface="华文仿宋" pitchFamily="2" charset="-122"/>
              </a:rPr>
              <a:t>、</a:t>
            </a:r>
            <a:r>
              <a:rPr kumimoji="1" lang="zh-CN" altLang="en-US" sz="2400" b="1">
                <a:latin typeface="华文仿宋" pitchFamily="2" charset="-122"/>
                <a:ea typeface="华文仿宋" pitchFamily="2" charset="-122"/>
              </a:rPr>
              <a:t>软件开发、测试、验收等的依据唯一、有效；</a:t>
            </a:r>
          </a:p>
          <a:p>
            <a:r>
              <a:rPr lang="en-US" altLang="zh-CN" sz="2400" b="1">
                <a:latin typeface="华文仿宋" pitchFamily="2" charset="-122"/>
                <a:ea typeface="华文仿宋" pitchFamily="2" charset="-122"/>
              </a:rPr>
              <a:t>2</a:t>
            </a:r>
            <a:r>
              <a:rPr lang="zh-CN" altLang="en-US" sz="2400" b="1">
                <a:latin typeface="华文仿宋" pitchFamily="2" charset="-122"/>
                <a:ea typeface="华文仿宋" pitchFamily="2" charset="-122"/>
              </a:rPr>
              <a:t>、</a:t>
            </a:r>
            <a:r>
              <a:rPr kumimoji="1" lang="zh-CN" altLang="en-US" sz="2400" b="1">
                <a:latin typeface="华文仿宋" pitchFamily="2" charset="-122"/>
                <a:ea typeface="华文仿宋" pitchFamily="2" charset="-122"/>
              </a:rPr>
              <a:t>有效避免缺陷和错误的传递与放大；</a:t>
            </a:r>
          </a:p>
          <a:p>
            <a:r>
              <a:rPr lang="en-US" altLang="zh-CN" sz="2400" b="1">
                <a:latin typeface="华文仿宋" pitchFamily="2" charset="-122"/>
                <a:ea typeface="华文仿宋" pitchFamily="2" charset="-122"/>
              </a:rPr>
              <a:t>3</a:t>
            </a:r>
            <a:r>
              <a:rPr lang="zh-CN" altLang="en-US" sz="2400" b="1">
                <a:latin typeface="华文仿宋" pitchFamily="2" charset="-122"/>
                <a:ea typeface="华文仿宋" pitchFamily="2" charset="-122"/>
              </a:rPr>
              <a:t>、</a:t>
            </a:r>
            <a:r>
              <a:rPr kumimoji="1" lang="zh-CN" altLang="en-US" sz="2400" b="1">
                <a:latin typeface="华文仿宋" pitchFamily="2" charset="-122"/>
                <a:ea typeface="华文仿宋" pitchFamily="2" charset="-122"/>
              </a:rPr>
              <a:t>提高开发效率，避免颠覆；</a:t>
            </a:r>
          </a:p>
          <a:p>
            <a:r>
              <a:rPr lang="en-US" altLang="zh-CN" sz="2400" b="1">
                <a:latin typeface="华文仿宋" pitchFamily="2" charset="-122"/>
                <a:ea typeface="华文仿宋" pitchFamily="2" charset="-122"/>
              </a:rPr>
              <a:t>4</a:t>
            </a:r>
            <a:r>
              <a:rPr lang="zh-CN" altLang="en-US" sz="2400" b="1">
                <a:latin typeface="华文仿宋" pitchFamily="2" charset="-122"/>
                <a:ea typeface="华文仿宋" pitchFamily="2" charset="-122"/>
              </a:rPr>
              <a:t>、</a:t>
            </a:r>
            <a:r>
              <a:rPr kumimoji="1" lang="zh-CN" altLang="en-US" sz="2400" b="1">
                <a:latin typeface="华文仿宋" pitchFamily="2" charset="-122"/>
                <a:ea typeface="华文仿宋" pitchFamily="2" charset="-122"/>
              </a:rPr>
              <a:t>节约开发成本。</a:t>
            </a:r>
          </a:p>
        </p:txBody>
      </p:sp>
      <p:sp>
        <p:nvSpPr>
          <p:cNvPr id="185347" name="Text Box 4"/>
          <p:cNvSpPr txBox="1">
            <a:spLocks noChangeArrowheads="1"/>
          </p:cNvSpPr>
          <p:nvPr/>
        </p:nvSpPr>
        <p:spPr bwMode="auto">
          <a:xfrm>
            <a:off x="1703388" y="495300"/>
            <a:ext cx="8856662"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200" b="1" dirty="0">
                <a:latin typeface="黑体" pitchFamily="49" charset="-122"/>
                <a:ea typeface="黑体" pitchFamily="49" charset="-122"/>
              </a:rPr>
              <a:t>4.1   </a:t>
            </a:r>
            <a:r>
              <a:rPr lang="zh-CN" altLang="en-US" sz="3200" b="1" dirty="0">
                <a:latin typeface="黑体" pitchFamily="49" charset="-122"/>
                <a:ea typeface="黑体" pitchFamily="49" charset="-122"/>
              </a:rPr>
              <a:t>过程活动：需求获取之给定需求控制</a:t>
            </a:r>
          </a:p>
        </p:txBody>
      </p:sp>
    </p:spTree>
    <p:extLst>
      <p:ext uri="{BB962C8B-B14F-4D97-AF65-F5344CB8AC3E}">
        <p14:creationId xmlns:p14="http://schemas.microsoft.com/office/powerpoint/2010/main" val="2519196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6370" name="Object 3"/>
          <p:cNvGraphicFramePr>
            <a:graphicFrameLocks noGrp="1" noChangeAspect="1"/>
          </p:cNvGraphicFramePr>
          <p:nvPr>
            <p:ph/>
          </p:nvPr>
        </p:nvGraphicFramePr>
        <p:xfrm>
          <a:off x="3432176" y="1628775"/>
          <a:ext cx="5668963" cy="3530600"/>
        </p:xfrm>
        <a:graphic>
          <a:graphicData uri="http://schemas.openxmlformats.org/presentationml/2006/ole">
            <mc:AlternateContent xmlns:mc="http://schemas.openxmlformats.org/markup-compatibility/2006">
              <mc:Choice xmlns:v="urn:schemas-microsoft-com:vml" Requires="v">
                <p:oleObj name="Visio" r:id="rId2" imgW="4136600" imgH="2576086" progId="Visio.Drawing.11">
                  <p:embed/>
                </p:oleObj>
              </mc:Choice>
              <mc:Fallback>
                <p:oleObj name="Visio" r:id="rId2" imgW="4136600" imgH="2576086" progId="Visio.Drawing.11">
                  <p:embed/>
                  <p:pic>
                    <p:nvPicPr>
                      <p:cNvPr id="186370" name="Object 3"/>
                      <p:cNvPicPr>
                        <a:picLocks noChangeAspect="1" noChangeArrowheads="1"/>
                      </p:cNvPicPr>
                      <p:nvPr/>
                    </p:nvPicPr>
                    <p:blipFill>
                      <a:blip r:embed="rId3"/>
                      <a:srcRect/>
                      <a:stretch>
                        <a:fillRect/>
                      </a:stretch>
                    </p:blipFill>
                    <p:spPr bwMode="auto">
                      <a:xfrm>
                        <a:off x="3432176" y="1628775"/>
                        <a:ext cx="5668963" cy="3530600"/>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86371" name="Rectangle 4"/>
          <p:cNvSpPr>
            <a:spLocks noChangeArrowheads="1"/>
          </p:cNvSpPr>
          <p:nvPr/>
        </p:nvSpPr>
        <p:spPr bwMode="auto">
          <a:xfrm>
            <a:off x="4152900" y="5492750"/>
            <a:ext cx="4319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华文仿宋" pitchFamily="2" charset="-122"/>
                <a:ea typeface="华文仿宋" pitchFamily="2" charset="-122"/>
              </a:rPr>
              <a:t>有效性控制          一致性控制</a:t>
            </a:r>
            <a:endParaRPr kumimoji="1" lang="zh-CN" altLang="en-US" sz="2400" b="1">
              <a:latin typeface="华文仿宋" pitchFamily="2" charset="-122"/>
              <a:ea typeface="华文仿宋" pitchFamily="2" charset="-122"/>
            </a:endParaRPr>
          </a:p>
        </p:txBody>
      </p:sp>
      <p:sp>
        <p:nvSpPr>
          <p:cNvPr id="186372" name="Text Box 5"/>
          <p:cNvSpPr txBox="1">
            <a:spLocks noChangeArrowheads="1"/>
          </p:cNvSpPr>
          <p:nvPr/>
        </p:nvSpPr>
        <p:spPr bwMode="auto">
          <a:xfrm>
            <a:off x="1703388" y="495301"/>
            <a:ext cx="8856662"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4.1   </a:t>
            </a:r>
            <a:r>
              <a:rPr lang="zh-CN" altLang="en-US" sz="3200" b="1" dirty="0">
                <a:latin typeface="黑体" pitchFamily="49" charset="-122"/>
                <a:ea typeface="黑体" pitchFamily="49" charset="-122"/>
              </a:rPr>
              <a:t>过程活动：需求获取之给定需求控制</a:t>
            </a:r>
          </a:p>
        </p:txBody>
      </p:sp>
    </p:spTree>
    <p:extLst>
      <p:ext uri="{BB962C8B-B14F-4D97-AF65-F5344CB8AC3E}">
        <p14:creationId xmlns:p14="http://schemas.microsoft.com/office/powerpoint/2010/main" val="3316494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3"/>
          <p:cNvSpPr txBox="1">
            <a:spLocks noChangeArrowheads="1"/>
          </p:cNvSpPr>
          <p:nvPr/>
        </p:nvSpPr>
        <p:spPr bwMode="auto">
          <a:xfrm>
            <a:off x="1703388" y="495300"/>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4.1   </a:t>
            </a:r>
            <a:r>
              <a:rPr lang="zh-CN" altLang="en-US" sz="3600" b="1" dirty="0">
                <a:latin typeface="黑体" pitchFamily="49" charset="-122"/>
                <a:ea typeface="黑体" pitchFamily="49" charset="-122"/>
              </a:rPr>
              <a:t>过程活动：需求分析之概要</a:t>
            </a:r>
          </a:p>
        </p:txBody>
      </p:sp>
      <p:sp>
        <p:nvSpPr>
          <p:cNvPr id="187395" name="Rectangle 4"/>
          <p:cNvSpPr>
            <a:spLocks noChangeArrowheads="1"/>
          </p:cNvSpPr>
          <p:nvPr/>
        </p:nvSpPr>
        <p:spPr bwMode="auto">
          <a:xfrm>
            <a:off x="2279650" y="1851025"/>
            <a:ext cx="78486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b="1" dirty="0">
                <a:ea typeface="华文仿宋" pitchFamily="2" charset="-122"/>
              </a:rPr>
              <a:t>       </a:t>
            </a:r>
            <a:r>
              <a:rPr lang="zh-CN" altLang="en-US" sz="2400" b="1" dirty="0">
                <a:ea typeface="华文仿宋" pitchFamily="2" charset="-122"/>
              </a:rPr>
              <a:t>需求分析是指理解用户给定需求，就软件的功能、性能、操作使用等与客户达成一致，估计软件风险和评估项目代价，最终形成开发计划的一个复杂过程。</a:t>
            </a:r>
            <a:r>
              <a:rPr lang="zh-CN" altLang="en-US" dirty="0"/>
              <a:t> </a:t>
            </a:r>
          </a:p>
        </p:txBody>
      </p:sp>
    </p:spTree>
    <p:extLst>
      <p:ext uri="{BB962C8B-B14F-4D97-AF65-F5344CB8AC3E}">
        <p14:creationId xmlns:p14="http://schemas.microsoft.com/office/powerpoint/2010/main" val="1719148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3"/>
          <p:cNvSpPr txBox="1">
            <a:spLocks noChangeArrowheads="1"/>
          </p:cNvSpPr>
          <p:nvPr/>
        </p:nvSpPr>
        <p:spPr bwMode="auto">
          <a:xfrm>
            <a:off x="1703388" y="495300"/>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4.1   </a:t>
            </a:r>
            <a:r>
              <a:rPr lang="zh-CN" altLang="en-US" sz="3600" b="1" dirty="0">
                <a:latin typeface="黑体" pitchFamily="49" charset="-122"/>
                <a:ea typeface="黑体" pitchFamily="49" charset="-122"/>
              </a:rPr>
              <a:t>过程活动：需求分析之阶段任务</a:t>
            </a:r>
          </a:p>
        </p:txBody>
      </p:sp>
      <p:sp>
        <p:nvSpPr>
          <p:cNvPr id="188419" name="Rectangle 4"/>
          <p:cNvSpPr>
            <a:spLocks noChangeArrowheads="1"/>
          </p:cNvSpPr>
          <p:nvPr/>
        </p:nvSpPr>
        <p:spPr bwMode="auto">
          <a:xfrm>
            <a:off x="2063750" y="1671639"/>
            <a:ext cx="828040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indent="257175"/>
            <a:r>
              <a:rPr lang="en-US" altLang="zh-CN" sz="20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1</a:t>
            </a:r>
            <a:r>
              <a:rPr lang="zh-CN" altLang="en-US" sz="2400" b="1" dirty="0">
                <a:latin typeface="华文仿宋" pitchFamily="2" charset="-122"/>
                <a:ea typeface="华文仿宋" pitchFamily="2" charset="-122"/>
              </a:rPr>
              <a:t>、确定软件的功能、性能、操作使用以及可靠性等的定性要求、定量指标及其验收确认方法；</a:t>
            </a:r>
          </a:p>
          <a:p>
            <a:pPr indent="257175"/>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2</a:t>
            </a:r>
            <a:r>
              <a:rPr lang="zh-CN" altLang="en-US" sz="2400" b="1" dirty="0">
                <a:latin typeface="华文仿宋" pitchFamily="2" charset="-122"/>
                <a:ea typeface="华文仿宋" pitchFamily="2" charset="-122"/>
              </a:rPr>
              <a:t>、确定软件的功能剖面、运行环境和运行剖面；</a:t>
            </a:r>
          </a:p>
          <a:p>
            <a:pPr indent="257175"/>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3</a:t>
            </a:r>
            <a:r>
              <a:rPr lang="zh-CN" altLang="en-US" sz="2400" b="1" dirty="0">
                <a:latin typeface="华文仿宋" pitchFamily="2" charset="-122"/>
                <a:ea typeface="华文仿宋" pitchFamily="2" charset="-122"/>
              </a:rPr>
              <a:t>、分析不期望的事件，确定关键功能；</a:t>
            </a:r>
          </a:p>
          <a:p>
            <a:pPr indent="257175"/>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4</a:t>
            </a:r>
            <a:r>
              <a:rPr lang="zh-CN" altLang="en-US" sz="2400" b="1" dirty="0">
                <a:latin typeface="华文仿宋" pitchFamily="2" charset="-122"/>
                <a:ea typeface="华文仿宋" pitchFamily="2" charset="-122"/>
              </a:rPr>
              <a:t>、分析并确定系统的数据要求、数据采集要求和采集计划；</a:t>
            </a:r>
          </a:p>
          <a:p>
            <a:pPr indent="257175"/>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5</a:t>
            </a:r>
            <a:r>
              <a:rPr lang="zh-CN" altLang="en-US" sz="2400" b="1" dirty="0">
                <a:latin typeface="华文仿宋" pitchFamily="2" charset="-122"/>
                <a:ea typeface="华文仿宋" pitchFamily="2" charset="-122"/>
              </a:rPr>
              <a:t>、导出系统的详细逻辑模型；</a:t>
            </a:r>
          </a:p>
          <a:p>
            <a:pPr indent="257175"/>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6</a:t>
            </a:r>
            <a:r>
              <a:rPr lang="zh-CN" altLang="en-US" sz="2400" b="1" dirty="0">
                <a:latin typeface="华文仿宋" pitchFamily="2" charset="-122"/>
                <a:ea typeface="华文仿宋" pitchFamily="2" charset="-122"/>
              </a:rPr>
              <a:t>、综合可靠性工作项目和要求，对与可靠性有关的活动的资源进行策划和安排；</a:t>
            </a:r>
          </a:p>
          <a:p>
            <a:pPr indent="257175"/>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7</a:t>
            </a:r>
            <a:r>
              <a:rPr lang="zh-CN" altLang="en-US" sz="2400" b="1" dirty="0">
                <a:latin typeface="华文仿宋" pitchFamily="2" charset="-122"/>
                <a:ea typeface="华文仿宋" pitchFamily="2" charset="-122"/>
              </a:rPr>
              <a:t>、制定并发布可靠性设计准则；</a:t>
            </a:r>
          </a:p>
          <a:p>
            <a:pPr indent="257175"/>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8</a:t>
            </a:r>
            <a:r>
              <a:rPr lang="zh-CN" altLang="en-US" sz="2400" b="1" dirty="0">
                <a:latin typeface="华文仿宋" pitchFamily="2" charset="-122"/>
                <a:ea typeface="华文仿宋" pitchFamily="2" charset="-122"/>
              </a:rPr>
              <a:t>、软件可靠性评审；</a:t>
            </a:r>
          </a:p>
          <a:p>
            <a:pPr indent="257175"/>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9</a:t>
            </a:r>
            <a:r>
              <a:rPr lang="zh-CN" altLang="en-US" sz="2400" b="1" dirty="0">
                <a:latin typeface="华文仿宋" pitchFamily="2" charset="-122"/>
                <a:ea typeface="华文仿宋" pitchFamily="2" charset="-122"/>
              </a:rPr>
              <a:t>、开发原型。</a:t>
            </a:r>
          </a:p>
        </p:txBody>
      </p:sp>
    </p:spTree>
    <p:extLst>
      <p:ext uri="{BB962C8B-B14F-4D97-AF65-F5344CB8AC3E}">
        <p14:creationId xmlns:p14="http://schemas.microsoft.com/office/powerpoint/2010/main" val="752196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3"/>
          <p:cNvSpPr txBox="1">
            <a:spLocks noChangeArrowheads="1"/>
          </p:cNvSpPr>
          <p:nvPr/>
        </p:nvSpPr>
        <p:spPr bwMode="auto">
          <a:xfrm>
            <a:off x="1703388" y="495300"/>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4.1   </a:t>
            </a:r>
            <a:r>
              <a:rPr lang="zh-CN" altLang="en-US" sz="3600" b="1" dirty="0">
                <a:latin typeface="黑体" pitchFamily="49" charset="-122"/>
                <a:ea typeface="黑体" pitchFamily="49" charset="-122"/>
              </a:rPr>
              <a:t>过程活动：需求分析之工作流程</a:t>
            </a:r>
          </a:p>
        </p:txBody>
      </p:sp>
      <p:sp>
        <p:nvSpPr>
          <p:cNvPr id="189443" name="Rectangle 4"/>
          <p:cNvSpPr>
            <a:spLocks noChangeArrowheads="1"/>
          </p:cNvSpPr>
          <p:nvPr/>
        </p:nvSpPr>
        <p:spPr bwMode="auto">
          <a:xfrm>
            <a:off x="1343026" y="158857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aphicFrame>
        <p:nvGraphicFramePr>
          <p:cNvPr id="189444" name="Object 5"/>
          <p:cNvGraphicFramePr>
            <a:graphicFrameLocks noChangeAspect="1"/>
          </p:cNvGraphicFramePr>
          <p:nvPr/>
        </p:nvGraphicFramePr>
        <p:xfrm>
          <a:off x="2135188" y="1296988"/>
          <a:ext cx="7777162" cy="5561012"/>
        </p:xfrm>
        <a:graphic>
          <a:graphicData uri="http://schemas.openxmlformats.org/presentationml/2006/ole">
            <mc:AlternateContent xmlns:mc="http://schemas.openxmlformats.org/markup-compatibility/2006">
              <mc:Choice xmlns:v="urn:schemas-microsoft-com:vml" Requires="v">
                <p:oleObj name="Visio" r:id="rId2" imgW="3764132" imgH="3522411" progId="Visio.Drawing.11">
                  <p:embed/>
                </p:oleObj>
              </mc:Choice>
              <mc:Fallback>
                <p:oleObj name="Visio" r:id="rId2" imgW="3764132" imgH="3522411" progId="Visio.Drawing.11">
                  <p:embed/>
                  <p:pic>
                    <p:nvPicPr>
                      <p:cNvPr id="189444" name="Object 5"/>
                      <p:cNvPicPr>
                        <a:picLocks noChangeAspect="1" noChangeArrowheads="1"/>
                      </p:cNvPicPr>
                      <p:nvPr/>
                    </p:nvPicPr>
                    <p:blipFill>
                      <a:blip r:embed="rId3"/>
                      <a:srcRect/>
                      <a:stretch>
                        <a:fillRect/>
                      </a:stretch>
                    </p:blipFill>
                    <p:spPr bwMode="auto">
                      <a:xfrm>
                        <a:off x="2135188" y="1296988"/>
                        <a:ext cx="7777162" cy="5561012"/>
                      </a:xfrm>
                      <a:prstGeom prst="rect">
                        <a:avLst/>
                      </a:prstGeom>
                      <a:solidFill>
                        <a:schemeClr val="accent4">
                          <a:lumMod val="20000"/>
                          <a:lumOff val="80000"/>
                        </a:schemeClr>
                      </a:solidFill>
                      <a:ln>
                        <a:noFill/>
                      </a:ln>
                    </p:spPr>
                  </p:pic>
                </p:oleObj>
              </mc:Fallback>
            </mc:AlternateContent>
          </a:graphicData>
        </a:graphic>
      </p:graphicFrame>
    </p:spTree>
    <p:extLst>
      <p:ext uri="{BB962C8B-B14F-4D97-AF65-F5344CB8AC3E}">
        <p14:creationId xmlns:p14="http://schemas.microsoft.com/office/powerpoint/2010/main" val="1015290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3"/>
          <p:cNvSpPr txBox="1">
            <a:spLocks noChangeArrowheads="1"/>
          </p:cNvSpPr>
          <p:nvPr/>
        </p:nvSpPr>
        <p:spPr bwMode="auto">
          <a:xfrm>
            <a:off x="1703388" y="495300"/>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4.1   </a:t>
            </a:r>
            <a:r>
              <a:rPr lang="zh-CN" altLang="en-US" sz="3600" b="1" dirty="0">
                <a:latin typeface="黑体" pitchFamily="49" charset="-122"/>
                <a:ea typeface="黑体" pitchFamily="49" charset="-122"/>
              </a:rPr>
              <a:t>过程活动：需求分析之活动内容</a:t>
            </a:r>
          </a:p>
        </p:txBody>
      </p:sp>
      <p:sp>
        <p:nvSpPr>
          <p:cNvPr id="190467" name="Rectangle 4"/>
          <p:cNvSpPr>
            <a:spLocks noChangeArrowheads="1"/>
          </p:cNvSpPr>
          <p:nvPr/>
        </p:nvSpPr>
        <p:spPr bwMode="auto">
          <a:xfrm>
            <a:off x="2050285" y="1628800"/>
            <a:ext cx="8280400" cy="378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indent="257175"/>
            <a:r>
              <a:rPr lang="en-US" altLang="zh-CN" sz="20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1</a:t>
            </a:r>
            <a:r>
              <a:rPr lang="zh-CN" altLang="en-US" sz="2400" b="1" dirty="0">
                <a:latin typeface="华文仿宋" pitchFamily="2" charset="-122"/>
                <a:ea typeface="华文仿宋" pitchFamily="2" charset="-122"/>
              </a:rPr>
              <a:t>、按设计方案选择或建立可靠性模型；</a:t>
            </a:r>
          </a:p>
          <a:p>
            <a:pPr indent="257175"/>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2</a:t>
            </a:r>
            <a:r>
              <a:rPr lang="zh-CN" altLang="en-US" sz="2400" b="1" dirty="0">
                <a:latin typeface="华文仿宋" pitchFamily="2" charset="-122"/>
                <a:ea typeface="华文仿宋" pitchFamily="2" charset="-122"/>
              </a:rPr>
              <a:t>、进行软件系统的可靠性指标分配；</a:t>
            </a:r>
          </a:p>
          <a:p>
            <a:pPr indent="257175"/>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3</a:t>
            </a:r>
            <a:r>
              <a:rPr lang="zh-CN" altLang="en-US" sz="2400" b="1" dirty="0">
                <a:latin typeface="华文仿宋" pitchFamily="2" charset="-122"/>
                <a:ea typeface="华文仿宋" pitchFamily="2" charset="-122"/>
              </a:rPr>
              <a:t>、组织实施可靠性预计，发现薄弱环节，确定关键、重要的软件单元， 判断软件需求规格说明确定的可靠性要求能否满足系统的可靠性要求；</a:t>
            </a:r>
          </a:p>
          <a:p>
            <a:pPr indent="257175"/>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4</a:t>
            </a:r>
            <a:r>
              <a:rPr lang="zh-CN" altLang="en-US" sz="2400" b="1" dirty="0">
                <a:latin typeface="华文仿宋" pitchFamily="2" charset="-122"/>
                <a:ea typeface="华文仿宋" pitchFamily="2" charset="-122"/>
              </a:rPr>
              <a:t>、根据预计和分配实施可靠性指标调整；</a:t>
            </a:r>
          </a:p>
          <a:p>
            <a:pPr indent="257175"/>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5</a:t>
            </a:r>
            <a:r>
              <a:rPr lang="zh-CN" altLang="en-US" sz="2400" b="1" dirty="0">
                <a:latin typeface="华文仿宋" pitchFamily="2" charset="-122"/>
                <a:ea typeface="华文仿宋" pitchFamily="2" charset="-122"/>
              </a:rPr>
              <a:t>、制定初步的可靠性设计准则；</a:t>
            </a:r>
          </a:p>
          <a:p>
            <a:pPr indent="257175"/>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6</a:t>
            </a:r>
            <a:r>
              <a:rPr lang="zh-CN" altLang="en-US" sz="2400" b="1" dirty="0">
                <a:latin typeface="华文仿宋" pitchFamily="2" charset="-122"/>
                <a:ea typeface="华文仿宋" pitchFamily="2" charset="-122"/>
              </a:rPr>
              <a:t>、确定可靠性分析方法；</a:t>
            </a:r>
          </a:p>
          <a:p>
            <a:pPr indent="257175"/>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7</a:t>
            </a:r>
            <a:r>
              <a:rPr lang="zh-CN" altLang="en-US" sz="2400" b="1" dirty="0">
                <a:latin typeface="华文仿宋" pitchFamily="2" charset="-122"/>
                <a:ea typeface="华文仿宋" pitchFamily="2" charset="-122"/>
              </a:rPr>
              <a:t>、确定可靠性评审、测试、验证、确认的内容、时机和要求。</a:t>
            </a:r>
          </a:p>
        </p:txBody>
      </p:sp>
    </p:spTree>
    <p:extLst>
      <p:ext uri="{BB962C8B-B14F-4D97-AF65-F5344CB8AC3E}">
        <p14:creationId xmlns:p14="http://schemas.microsoft.com/office/powerpoint/2010/main" val="2182366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 Box 3"/>
          <p:cNvSpPr txBox="1">
            <a:spLocks noChangeArrowheads="1"/>
          </p:cNvSpPr>
          <p:nvPr/>
        </p:nvSpPr>
        <p:spPr bwMode="auto">
          <a:xfrm>
            <a:off x="1703388" y="495300"/>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defRPr/>
            </a:pPr>
            <a:r>
              <a:rPr lang="en-US" altLang="zh-CN" sz="3600" b="1" dirty="0">
                <a:latin typeface="黑体" pitchFamily="2" charset="-122"/>
                <a:ea typeface="黑体" pitchFamily="2" charset="-122"/>
              </a:rPr>
              <a:t>4.1   </a:t>
            </a:r>
            <a:r>
              <a:rPr lang="zh-CN" altLang="en-US" sz="3600" b="1" dirty="0">
                <a:latin typeface="黑体" pitchFamily="2" charset="-122"/>
                <a:ea typeface="黑体" pitchFamily="2" charset="-122"/>
              </a:rPr>
              <a:t>过程活动：需求分析之活动内容</a:t>
            </a:r>
          </a:p>
        </p:txBody>
      </p:sp>
      <p:sp>
        <p:nvSpPr>
          <p:cNvPr id="203780" name="Rectangle 4"/>
          <p:cNvSpPr>
            <a:spLocks noChangeArrowheads="1"/>
          </p:cNvSpPr>
          <p:nvPr/>
        </p:nvSpPr>
        <p:spPr bwMode="auto">
          <a:xfrm>
            <a:off x="1919536" y="1803594"/>
            <a:ext cx="3169542" cy="298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defRPr/>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存在的主要问题</a:t>
            </a:r>
          </a:p>
          <a:p>
            <a:pPr algn="ctr">
              <a:defRPr/>
            </a:pPr>
            <a:endParaRPr lang="zh-CN" altLang="en-US" sz="2400" b="1" dirty="0">
              <a:latin typeface="黑体" panose="02010609060101010101" pitchFamily="49" charset="-122"/>
              <a:ea typeface="黑体" panose="02010609060101010101" pitchFamily="49" charset="-122"/>
            </a:endParaRPr>
          </a:p>
          <a:p>
            <a:pPr algn="r">
              <a:defRPr/>
            </a:pPr>
            <a:r>
              <a:rPr lang="zh-CN" altLang="en-US" sz="2000" b="1" dirty="0">
                <a:latin typeface="黑体" panose="02010609060101010101" pitchFamily="49" charset="-122"/>
                <a:ea typeface="黑体" panose="02010609060101010101" pitchFamily="49" charset="-122"/>
              </a:rPr>
              <a:t>无足够用户参与</a:t>
            </a:r>
          </a:p>
          <a:p>
            <a:pPr algn="r">
              <a:defRPr/>
            </a:pPr>
            <a:r>
              <a:rPr lang="zh-CN" altLang="en-US" sz="2000" b="1" dirty="0">
                <a:latin typeface="黑体" panose="02010609060101010101" pitchFamily="49" charset="-122"/>
                <a:ea typeface="黑体" panose="02010609060101010101" pitchFamily="49" charset="-122"/>
              </a:rPr>
              <a:t>用户需求不断增加</a:t>
            </a:r>
          </a:p>
          <a:p>
            <a:pPr algn="r">
              <a:defRPr/>
            </a:pPr>
            <a:r>
              <a:rPr lang="zh-CN" altLang="en-US" sz="2000" b="1" dirty="0">
                <a:latin typeface="黑体" panose="02010609060101010101" pitchFamily="49" charset="-122"/>
                <a:ea typeface="黑体" panose="02010609060101010101" pitchFamily="49" charset="-122"/>
              </a:rPr>
              <a:t>模棱两可的需求</a:t>
            </a:r>
          </a:p>
          <a:p>
            <a:pPr algn="r">
              <a:defRPr/>
            </a:pPr>
            <a:r>
              <a:rPr lang="zh-CN" altLang="en-US" sz="2000" b="1" dirty="0">
                <a:latin typeface="黑体" panose="02010609060101010101" pitchFamily="49" charset="-122"/>
                <a:ea typeface="黑体" panose="02010609060101010101" pitchFamily="49" charset="-122"/>
              </a:rPr>
              <a:t>不必要的特性</a:t>
            </a:r>
          </a:p>
          <a:p>
            <a:pPr algn="r">
              <a:defRPr/>
            </a:pPr>
            <a:r>
              <a:rPr lang="zh-CN" altLang="en-US" sz="2000" b="1" dirty="0">
                <a:latin typeface="黑体" panose="02010609060101010101" pitchFamily="49" charset="-122"/>
                <a:ea typeface="黑体" panose="02010609060101010101" pitchFamily="49" charset="-122"/>
              </a:rPr>
              <a:t>过于精简的需求</a:t>
            </a:r>
          </a:p>
          <a:p>
            <a:pPr algn="r">
              <a:defRPr/>
            </a:pPr>
            <a:r>
              <a:rPr lang="zh-CN" altLang="en-US" sz="2000" b="1" dirty="0">
                <a:latin typeface="黑体" panose="02010609060101010101" pitchFamily="49" charset="-122"/>
                <a:ea typeface="黑体" panose="02010609060101010101" pitchFamily="49" charset="-122"/>
              </a:rPr>
              <a:t>忽略用户分类</a:t>
            </a:r>
          </a:p>
          <a:p>
            <a:pPr algn="r">
              <a:defRPr/>
            </a:pPr>
            <a:r>
              <a:rPr lang="zh-CN" altLang="en-US" sz="2000" b="1" dirty="0">
                <a:latin typeface="黑体" panose="02010609060101010101" pitchFamily="49" charset="-122"/>
                <a:ea typeface="黑体" panose="02010609060101010101" pitchFamily="49" charset="-122"/>
              </a:rPr>
              <a:t>不准确的计划</a:t>
            </a:r>
            <a:endParaRPr lang="zh-CN" altLang="en-US" sz="2000" dirty="0">
              <a:latin typeface="黑体" panose="02010609060101010101" pitchFamily="49" charset="-122"/>
              <a:ea typeface="黑体" panose="02010609060101010101" pitchFamily="49" charset="-122"/>
            </a:endParaRPr>
          </a:p>
        </p:txBody>
      </p:sp>
      <p:sp>
        <p:nvSpPr>
          <p:cNvPr id="203781" name="Rectangle 5"/>
          <p:cNvSpPr>
            <a:spLocks noChangeArrowheads="1"/>
          </p:cNvSpPr>
          <p:nvPr/>
        </p:nvSpPr>
        <p:spPr bwMode="auto">
          <a:xfrm>
            <a:off x="5519936" y="1772816"/>
            <a:ext cx="244827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2400" b="1" dirty="0">
                <a:latin typeface="黑体" panose="02010609060101010101" pitchFamily="49" charset="-122"/>
                <a:ea typeface="黑体" panose="02010609060101010101" pitchFamily="49" charset="-122"/>
              </a:rPr>
              <a:t>分析方法</a:t>
            </a:r>
          </a:p>
          <a:p>
            <a:pPr algn="ctr"/>
            <a:endParaRPr lang="zh-CN" altLang="en-US" sz="2400" b="1" dirty="0">
              <a:latin typeface="黑体" panose="02010609060101010101" pitchFamily="49" charset="-122"/>
              <a:ea typeface="黑体" panose="02010609060101010101" pitchFamily="49" charset="-122"/>
            </a:endParaRPr>
          </a:p>
          <a:p>
            <a:pPr algn="ctr"/>
            <a:endParaRPr lang="zh-CN" altLang="en-US" sz="2400" b="1" dirty="0">
              <a:latin typeface="黑体" panose="02010609060101010101" pitchFamily="49" charset="-122"/>
              <a:ea typeface="黑体" panose="02010609060101010101" pitchFamily="49" charset="-122"/>
            </a:endParaRPr>
          </a:p>
          <a:p>
            <a:pPr algn="ctr"/>
            <a:endParaRPr lang="zh-CN" altLang="en-US" sz="2400" b="1" dirty="0">
              <a:latin typeface="黑体" panose="02010609060101010101" pitchFamily="49" charset="-122"/>
              <a:ea typeface="黑体" panose="02010609060101010101" pitchFamily="49" charset="-122"/>
            </a:endParaRPr>
          </a:p>
          <a:p>
            <a:pPr algn="ctr"/>
            <a:r>
              <a:rPr lang="zh-CN" altLang="en-US" sz="2400" b="1" dirty="0">
                <a:latin typeface="黑体" panose="02010609060101010101" pitchFamily="49" charset="-122"/>
                <a:ea typeface="黑体" panose="02010609060101010101" pitchFamily="49" charset="-122"/>
              </a:rPr>
              <a:t>结构化方法</a:t>
            </a:r>
          </a:p>
          <a:p>
            <a:pPr algn="ctr"/>
            <a:r>
              <a:rPr lang="zh-CN" altLang="en-US" sz="2400" b="1" dirty="0">
                <a:latin typeface="黑体" panose="02010609060101010101" pitchFamily="49" charset="-122"/>
                <a:ea typeface="黑体" panose="02010609060101010101" pitchFamily="49" charset="-122"/>
              </a:rPr>
              <a:t>面向对象方法</a:t>
            </a:r>
          </a:p>
          <a:p>
            <a:pPr algn="ctr"/>
            <a:r>
              <a:rPr lang="zh-CN" altLang="en-US" sz="2400" b="1" dirty="0">
                <a:latin typeface="黑体" panose="02010609060101010101" pitchFamily="49" charset="-122"/>
                <a:ea typeface="黑体" panose="02010609060101010101" pitchFamily="49" charset="-122"/>
              </a:rPr>
              <a:t>面向控制方法</a:t>
            </a:r>
          </a:p>
          <a:p>
            <a:pPr algn="ctr"/>
            <a:r>
              <a:rPr lang="zh-CN" altLang="en-US" sz="2400" b="1" dirty="0">
                <a:latin typeface="黑体" panose="02010609060101010101" pitchFamily="49" charset="-122"/>
                <a:ea typeface="黑体" panose="02010609060101010101" pitchFamily="49" charset="-122"/>
              </a:rPr>
              <a:t>面向数据方法 </a:t>
            </a:r>
          </a:p>
        </p:txBody>
      </p:sp>
      <p:sp>
        <p:nvSpPr>
          <p:cNvPr id="203782" name="Rectangle 6"/>
          <p:cNvSpPr>
            <a:spLocks noChangeArrowheads="1"/>
          </p:cNvSpPr>
          <p:nvPr/>
        </p:nvSpPr>
        <p:spPr bwMode="auto">
          <a:xfrm>
            <a:off x="8653464" y="1772816"/>
            <a:ext cx="1690687"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r"/>
            <a:r>
              <a:rPr lang="zh-CN" altLang="en-US" sz="2400" b="1" dirty="0">
                <a:latin typeface="黑体" panose="02010609060101010101" pitchFamily="49" charset="-122"/>
                <a:ea typeface="黑体" panose="02010609060101010101" pitchFamily="49" charset="-122"/>
              </a:rPr>
              <a:t>理想需求</a:t>
            </a:r>
          </a:p>
          <a:p>
            <a:pPr algn="r"/>
            <a:endParaRPr lang="zh-CN" altLang="en-US" sz="2400" b="1" dirty="0">
              <a:latin typeface="黑体" panose="02010609060101010101" pitchFamily="49" charset="-122"/>
              <a:ea typeface="黑体" panose="02010609060101010101" pitchFamily="49" charset="-122"/>
            </a:endParaRPr>
          </a:p>
          <a:p>
            <a:pPr algn="r"/>
            <a:endParaRPr lang="zh-CN" altLang="en-US" sz="2400" b="1" dirty="0">
              <a:latin typeface="黑体" panose="02010609060101010101" pitchFamily="49" charset="-122"/>
              <a:ea typeface="黑体" panose="02010609060101010101" pitchFamily="49" charset="-122"/>
            </a:endParaRPr>
          </a:p>
          <a:p>
            <a:pPr algn="r"/>
            <a:endParaRPr lang="zh-CN" altLang="en-US" sz="2400" b="1" dirty="0">
              <a:latin typeface="黑体" panose="02010609060101010101" pitchFamily="49" charset="-122"/>
              <a:ea typeface="黑体" panose="02010609060101010101" pitchFamily="49" charset="-122"/>
            </a:endParaRPr>
          </a:p>
          <a:p>
            <a:pPr algn="r"/>
            <a:r>
              <a:rPr lang="zh-CN" altLang="en-US" sz="2400" b="1" dirty="0">
                <a:latin typeface="黑体" panose="02010609060101010101" pitchFamily="49" charset="-122"/>
                <a:ea typeface="黑体" panose="02010609060101010101" pitchFamily="49" charset="-122"/>
              </a:rPr>
              <a:t>清楚</a:t>
            </a:r>
          </a:p>
          <a:p>
            <a:pPr algn="r"/>
            <a:r>
              <a:rPr lang="zh-CN" altLang="en-US" sz="2400" b="1" dirty="0">
                <a:latin typeface="黑体" panose="02010609060101010101" pitchFamily="49" charset="-122"/>
                <a:ea typeface="黑体" panose="02010609060101010101" pitchFamily="49" charset="-122"/>
              </a:rPr>
              <a:t>一致</a:t>
            </a:r>
          </a:p>
          <a:p>
            <a:pPr algn="r"/>
            <a:r>
              <a:rPr lang="zh-CN" altLang="en-US" sz="2400" b="1" dirty="0">
                <a:latin typeface="黑体" panose="02010609060101010101" pitchFamily="49" charset="-122"/>
                <a:ea typeface="黑体" panose="02010609060101010101" pitchFamily="49" charset="-122"/>
              </a:rPr>
              <a:t>完整</a:t>
            </a:r>
          </a:p>
          <a:p>
            <a:pPr algn="r"/>
            <a:r>
              <a:rPr lang="zh-CN" altLang="en-US" sz="2400" b="1" dirty="0">
                <a:latin typeface="黑体" panose="02010609060101010101" pitchFamily="49" charset="-122"/>
                <a:ea typeface="黑体" panose="02010609060101010101" pitchFamily="49" charset="-122"/>
              </a:rPr>
              <a:t>可测试</a:t>
            </a:r>
          </a:p>
        </p:txBody>
      </p:sp>
      <p:sp>
        <p:nvSpPr>
          <p:cNvPr id="192518" name="AutoShape 7"/>
          <p:cNvSpPr>
            <a:spLocks noChangeArrowheads="1"/>
          </p:cNvSpPr>
          <p:nvPr/>
        </p:nvSpPr>
        <p:spPr bwMode="auto">
          <a:xfrm>
            <a:off x="5160716" y="3074060"/>
            <a:ext cx="503237" cy="720725"/>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19" name="AutoShape 8"/>
          <p:cNvSpPr>
            <a:spLocks noChangeArrowheads="1"/>
          </p:cNvSpPr>
          <p:nvPr/>
        </p:nvSpPr>
        <p:spPr bwMode="auto">
          <a:xfrm>
            <a:off x="7897814" y="3074060"/>
            <a:ext cx="503237" cy="720725"/>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Tree>
    <p:extLst>
      <p:ext uri="{BB962C8B-B14F-4D97-AF65-F5344CB8AC3E}">
        <p14:creationId xmlns:p14="http://schemas.microsoft.com/office/powerpoint/2010/main" val="3629149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3"/>
          <p:cNvSpPr txBox="1">
            <a:spLocks noChangeArrowheads="1"/>
          </p:cNvSpPr>
          <p:nvPr/>
        </p:nvSpPr>
        <p:spPr bwMode="auto">
          <a:xfrm>
            <a:off x="1703388" y="495300"/>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4.1   </a:t>
            </a:r>
            <a:r>
              <a:rPr lang="zh-CN" altLang="en-US" sz="3600" b="1" dirty="0">
                <a:latin typeface="黑体" pitchFamily="49" charset="-122"/>
                <a:ea typeface="黑体" pitchFamily="49" charset="-122"/>
              </a:rPr>
              <a:t>过程活动：软件设计之概要</a:t>
            </a:r>
          </a:p>
        </p:txBody>
      </p:sp>
      <p:sp>
        <p:nvSpPr>
          <p:cNvPr id="194563" name="Rectangle 4"/>
          <p:cNvSpPr>
            <a:spLocks noChangeArrowheads="1"/>
          </p:cNvSpPr>
          <p:nvPr/>
        </p:nvSpPr>
        <p:spPr bwMode="auto">
          <a:xfrm>
            <a:off x="2133600" y="1830389"/>
            <a:ext cx="8066088"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b="1" dirty="0">
                <a:ea typeface="华文仿宋" pitchFamily="2" charset="-122"/>
              </a:rPr>
              <a:t>         </a:t>
            </a:r>
            <a:r>
              <a:rPr lang="zh-CN" altLang="en-US" sz="2400" b="1" dirty="0">
                <a:ea typeface="华文仿宋" pitchFamily="2" charset="-122"/>
              </a:rPr>
              <a:t>关于软件可靠性设计技术的外延并不明确，但一般是指在软件开发过程中，在严格实施软件工程的背景下，有目的、有针对性地采取用以保证和提高软件可靠性目标的技术和方法，如避错设计、查错设计、纠错设计、容错设计等。经验表明，在软件开发过程中，在良好的软件工程背景下，实施有效的可靠性设计对软件的可靠性具有重大的影响和贡献。</a:t>
            </a:r>
          </a:p>
        </p:txBody>
      </p:sp>
    </p:spTree>
    <p:extLst>
      <p:ext uri="{BB962C8B-B14F-4D97-AF65-F5344CB8AC3E}">
        <p14:creationId xmlns:p14="http://schemas.microsoft.com/office/powerpoint/2010/main" val="4113584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Rectangle 3"/>
          <p:cNvSpPr>
            <a:spLocks noChangeArrowheads="1"/>
          </p:cNvSpPr>
          <p:nvPr/>
        </p:nvSpPr>
        <p:spPr bwMode="auto">
          <a:xfrm>
            <a:off x="1847528" y="1340769"/>
            <a:ext cx="8675688"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66700">
              <a:defRPr/>
            </a:pPr>
            <a:r>
              <a:rPr lang="en-US" altLang="zh-CN" sz="2400" b="1" dirty="0">
                <a:latin typeface="华文仿宋" pitchFamily="2" charset="-122"/>
                <a:ea typeface="华文仿宋" pitchFamily="2" charset="-122"/>
              </a:rPr>
              <a:t>    1</a:t>
            </a:r>
            <a:r>
              <a:rPr lang="zh-CN" altLang="en-US" sz="2400" b="1" dirty="0">
                <a:latin typeface="华文仿宋" pitchFamily="2" charset="-122"/>
                <a:ea typeface="华文仿宋" pitchFamily="2" charset="-122"/>
              </a:rPr>
              <a:t>、设计过程不应该受“隧道视野”的限制。</a:t>
            </a:r>
          </a:p>
          <a:p>
            <a:pPr indent="266700">
              <a:defRPr/>
            </a:pPr>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2</a:t>
            </a:r>
            <a:r>
              <a:rPr lang="zh-CN" altLang="en-US" sz="2400" b="1" dirty="0">
                <a:latin typeface="华文仿宋" pitchFamily="2" charset="-122"/>
                <a:ea typeface="华文仿宋" pitchFamily="2" charset="-122"/>
              </a:rPr>
              <a:t>、分析模型是可跟踪的。</a:t>
            </a:r>
          </a:p>
          <a:p>
            <a:pPr indent="266700">
              <a:defRPr/>
            </a:pPr>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3</a:t>
            </a:r>
            <a:r>
              <a:rPr lang="zh-CN" altLang="en-US" sz="2400" b="1" dirty="0">
                <a:latin typeface="华文仿宋" pitchFamily="2" charset="-122"/>
                <a:ea typeface="华文仿宋" pitchFamily="2" charset="-122"/>
              </a:rPr>
              <a:t>、不是所有设计都从头开始。</a:t>
            </a:r>
          </a:p>
          <a:p>
            <a:pPr indent="266700">
              <a:defRPr/>
            </a:pPr>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4</a:t>
            </a:r>
            <a:r>
              <a:rPr lang="zh-CN" altLang="en-US" sz="2400" b="1" dirty="0">
                <a:latin typeface="华文仿宋" pitchFamily="2" charset="-122"/>
                <a:ea typeface="华文仿宋" pitchFamily="2" charset="-122"/>
              </a:rPr>
              <a:t>、设计应该缩短软件和现实世界问题域的“智力距离”。</a:t>
            </a:r>
          </a:p>
          <a:p>
            <a:pPr indent="266700">
              <a:defRPr/>
            </a:pPr>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5</a:t>
            </a:r>
            <a:r>
              <a:rPr lang="zh-CN" altLang="en-US" sz="2400" b="1" dirty="0">
                <a:latin typeface="华文仿宋" pitchFamily="2" charset="-122"/>
                <a:ea typeface="华文仿宋" pitchFamily="2" charset="-122"/>
              </a:rPr>
              <a:t>、设计应该表现出一致性和集成性。</a:t>
            </a:r>
          </a:p>
          <a:p>
            <a:pPr indent="266700">
              <a:defRPr/>
            </a:pPr>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6</a:t>
            </a:r>
            <a:r>
              <a:rPr lang="zh-CN" altLang="en-US" sz="2400" b="1" dirty="0">
                <a:latin typeface="华文仿宋" pitchFamily="2" charset="-122"/>
                <a:ea typeface="华文仿宋" pitchFamily="2" charset="-122"/>
              </a:rPr>
              <a:t>、设计应被构造为以适应不同的变更。 </a:t>
            </a:r>
          </a:p>
          <a:p>
            <a:pPr indent="266700">
              <a:defRPr/>
            </a:pPr>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7</a:t>
            </a:r>
            <a:r>
              <a:rPr lang="zh-CN" altLang="en-US" sz="2400" b="1" dirty="0">
                <a:latin typeface="华文仿宋" pitchFamily="2" charset="-122"/>
                <a:ea typeface="华文仿宋" pitchFamily="2" charset="-122"/>
              </a:rPr>
              <a:t>、遇到异常的数据、事件或操作时，设计应能平滑、有效地予以处理。</a:t>
            </a:r>
          </a:p>
          <a:p>
            <a:pPr indent="266700">
              <a:defRPr/>
            </a:pPr>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8</a:t>
            </a:r>
            <a:r>
              <a:rPr lang="zh-CN" altLang="en-US" sz="2400" b="1" dirty="0">
                <a:latin typeface="华文仿宋" pitchFamily="2" charset="-122"/>
                <a:ea typeface="华文仿宋" pitchFamily="2" charset="-122"/>
              </a:rPr>
              <a:t>、设计不是编码，编码也不是设计。</a:t>
            </a:r>
          </a:p>
          <a:p>
            <a:pPr indent="266700">
              <a:defRPr/>
            </a:pPr>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9</a:t>
            </a:r>
            <a:r>
              <a:rPr lang="zh-CN" altLang="en-US" sz="2400" b="1" dirty="0">
                <a:latin typeface="华文仿宋" pitchFamily="2" charset="-122"/>
                <a:ea typeface="华文仿宋" pitchFamily="2" charset="-122"/>
              </a:rPr>
              <a:t>、在创建设计时就应该能够评估软件质量，而不是在事后实施。</a:t>
            </a:r>
          </a:p>
          <a:p>
            <a:pPr indent="266700">
              <a:defRPr/>
            </a:pPr>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10</a:t>
            </a:r>
            <a:r>
              <a:rPr lang="zh-CN" altLang="en-US" sz="2400" b="1" dirty="0">
                <a:latin typeface="华文仿宋" pitchFamily="2" charset="-122"/>
                <a:ea typeface="华文仿宋" pitchFamily="2" charset="-122"/>
              </a:rPr>
              <a:t>、组织并实施设计评审以减少概念性、语义性错误。</a:t>
            </a:r>
          </a:p>
        </p:txBody>
      </p:sp>
      <p:sp>
        <p:nvSpPr>
          <p:cNvPr id="196611" name="Text Box 4"/>
          <p:cNvSpPr txBox="1">
            <a:spLocks noChangeArrowheads="1"/>
          </p:cNvSpPr>
          <p:nvPr/>
        </p:nvSpPr>
        <p:spPr bwMode="auto">
          <a:xfrm>
            <a:off x="1847850" y="411163"/>
            <a:ext cx="8642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defRPr/>
            </a:pPr>
            <a:r>
              <a:rPr lang="en-US" altLang="zh-CN" sz="3600" b="1" dirty="0">
                <a:latin typeface="黑体" pitchFamily="2" charset="-122"/>
                <a:ea typeface="黑体" pitchFamily="2" charset="-122"/>
              </a:rPr>
              <a:t>4.1   </a:t>
            </a:r>
            <a:r>
              <a:rPr lang="zh-CN" altLang="en-US" sz="3600" b="1" dirty="0">
                <a:latin typeface="黑体" pitchFamily="2" charset="-122"/>
                <a:ea typeface="黑体" pitchFamily="2" charset="-122"/>
              </a:rPr>
              <a:t>过程活动：软件设计原则</a:t>
            </a:r>
          </a:p>
        </p:txBody>
      </p:sp>
    </p:spTree>
    <p:extLst>
      <p:ext uri="{BB962C8B-B14F-4D97-AF65-F5344CB8AC3E}">
        <p14:creationId xmlns:p14="http://schemas.microsoft.com/office/powerpoint/2010/main" val="3203245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3"/>
          <p:cNvSpPr txBox="1">
            <a:spLocks noChangeArrowheads="1"/>
          </p:cNvSpPr>
          <p:nvPr/>
        </p:nvSpPr>
        <p:spPr bwMode="auto">
          <a:xfrm>
            <a:off x="1703388" y="188913"/>
            <a:ext cx="8856662"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4.1   </a:t>
            </a:r>
            <a:r>
              <a:rPr lang="zh-CN" altLang="en-US" sz="3200" b="1" dirty="0">
                <a:latin typeface="黑体" pitchFamily="49" charset="-122"/>
                <a:ea typeface="黑体" pitchFamily="49" charset="-122"/>
              </a:rPr>
              <a:t>过程活动：生命周期中的可靠性活动</a:t>
            </a:r>
          </a:p>
        </p:txBody>
      </p:sp>
      <p:sp>
        <p:nvSpPr>
          <p:cNvPr id="176131" name="Rectangle 4"/>
          <p:cNvSpPr>
            <a:spLocks noChangeArrowheads="1"/>
          </p:cNvSpPr>
          <p:nvPr/>
        </p:nvSpPr>
        <p:spPr bwMode="auto">
          <a:xfrm>
            <a:off x="1524000" y="177800"/>
            <a:ext cx="18415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aphicFrame>
        <p:nvGraphicFramePr>
          <p:cNvPr id="176132" name="Object 5"/>
          <p:cNvGraphicFramePr>
            <a:graphicFrameLocks noChangeAspect="1"/>
          </p:cNvGraphicFramePr>
          <p:nvPr/>
        </p:nvGraphicFramePr>
        <p:xfrm>
          <a:off x="1774826" y="908050"/>
          <a:ext cx="6913563" cy="5949950"/>
        </p:xfrm>
        <a:graphic>
          <a:graphicData uri="http://schemas.openxmlformats.org/presentationml/2006/ole">
            <mc:AlternateContent xmlns:mc="http://schemas.openxmlformats.org/markup-compatibility/2006">
              <mc:Choice xmlns:v="urn:schemas-microsoft-com:vml" Requires="v">
                <p:oleObj name="Visio" r:id="rId2" imgW="5370004" imgH="5867926" progId="Visio.Drawing.11">
                  <p:embed/>
                </p:oleObj>
              </mc:Choice>
              <mc:Fallback>
                <p:oleObj name="Visio" r:id="rId2" imgW="5370004" imgH="5867926" progId="Visio.Drawing.11">
                  <p:embed/>
                  <p:pic>
                    <p:nvPicPr>
                      <p:cNvPr id="176132" name="Object 5"/>
                      <p:cNvPicPr>
                        <a:picLocks noChangeAspect="1" noChangeArrowheads="1"/>
                      </p:cNvPicPr>
                      <p:nvPr/>
                    </p:nvPicPr>
                    <p:blipFill>
                      <a:blip r:embed="rId3"/>
                      <a:srcRect/>
                      <a:stretch>
                        <a:fillRect/>
                      </a:stretch>
                    </p:blipFill>
                    <p:spPr bwMode="auto">
                      <a:xfrm>
                        <a:off x="1774826" y="908050"/>
                        <a:ext cx="6913563" cy="594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6133" name="Rectangle 6"/>
          <p:cNvSpPr>
            <a:spLocks noChangeArrowheads="1"/>
          </p:cNvSpPr>
          <p:nvPr/>
        </p:nvSpPr>
        <p:spPr bwMode="auto">
          <a:xfrm>
            <a:off x="8832851" y="1773238"/>
            <a:ext cx="1655763" cy="350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indent="266700"/>
            <a:r>
              <a:rPr lang="en-US" altLang="zh-CN" sz="2400" b="1">
                <a:latin typeface="华文仿宋" pitchFamily="2" charset="-122"/>
                <a:ea typeface="华文仿宋" pitchFamily="2" charset="-122"/>
              </a:rPr>
              <a:t>   </a:t>
            </a:r>
            <a:r>
              <a:rPr lang="zh-CN" altLang="en-US" sz="2000" b="1">
                <a:latin typeface="华文仿宋" pitchFamily="2" charset="-122"/>
                <a:ea typeface="华文仿宋" pitchFamily="2" charset="-122"/>
              </a:rPr>
              <a:t>软件可靠性过程活动围绕软件的生命周期过程活动展开，尽管过程活动可能存在交叉或重叠但必须遵循严格的顺序。</a:t>
            </a:r>
          </a:p>
        </p:txBody>
      </p:sp>
    </p:spTree>
    <p:extLst>
      <p:ext uri="{BB962C8B-B14F-4D97-AF65-F5344CB8AC3E}">
        <p14:creationId xmlns:p14="http://schemas.microsoft.com/office/powerpoint/2010/main" val="2884693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3"/>
          <p:cNvSpPr txBox="1">
            <a:spLocks noChangeArrowheads="1"/>
          </p:cNvSpPr>
          <p:nvPr/>
        </p:nvSpPr>
        <p:spPr bwMode="auto">
          <a:xfrm>
            <a:off x="1703388" y="495300"/>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4.1   </a:t>
            </a:r>
            <a:r>
              <a:rPr lang="zh-CN" altLang="en-US" sz="3600" b="1" dirty="0">
                <a:latin typeface="黑体" pitchFamily="49" charset="-122"/>
                <a:ea typeface="黑体" pitchFamily="49" charset="-122"/>
              </a:rPr>
              <a:t>过程活动：软件设计之阶段任务</a:t>
            </a:r>
          </a:p>
        </p:txBody>
      </p:sp>
      <p:sp>
        <p:nvSpPr>
          <p:cNvPr id="196611" name="Rectangle 4"/>
          <p:cNvSpPr>
            <a:spLocks noChangeArrowheads="1"/>
          </p:cNvSpPr>
          <p:nvPr/>
        </p:nvSpPr>
        <p:spPr bwMode="auto">
          <a:xfrm>
            <a:off x="1774825" y="1412777"/>
            <a:ext cx="842645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b="1" dirty="0">
                <a:ea typeface="华文仿宋" pitchFamily="2" charset="-122"/>
              </a:rPr>
              <a:t>         </a:t>
            </a:r>
            <a:r>
              <a:rPr lang="en-US" altLang="zh-CN" sz="2400" b="1" dirty="0">
                <a:latin typeface="华文仿宋" pitchFamily="2" charset="-122"/>
                <a:ea typeface="华文仿宋" pitchFamily="2" charset="-122"/>
              </a:rPr>
              <a:t>1</a:t>
            </a:r>
            <a:r>
              <a:rPr lang="zh-CN" altLang="en-US" sz="2400" b="1" dirty="0">
                <a:latin typeface="华文仿宋" pitchFamily="2" charset="-122"/>
                <a:ea typeface="华文仿宋" pitchFamily="2" charset="-122"/>
              </a:rPr>
              <a:t>、可靠性指标分配，将软件系统的可靠性指标分配到各个软件模块直至软部件、软件单元；</a:t>
            </a:r>
          </a:p>
          <a:p>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2</a:t>
            </a:r>
            <a:r>
              <a:rPr lang="zh-CN" altLang="en-US" sz="2400" b="1" dirty="0">
                <a:latin typeface="华文仿宋" pitchFamily="2" charset="-122"/>
                <a:ea typeface="华文仿宋" pitchFamily="2" charset="-122"/>
              </a:rPr>
              <a:t>、按可靠性要求进行可靠性设计；</a:t>
            </a:r>
          </a:p>
          <a:p>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3</a:t>
            </a:r>
            <a:r>
              <a:rPr lang="zh-CN" altLang="en-US" sz="2400" b="1" dirty="0">
                <a:latin typeface="华文仿宋" pitchFamily="2" charset="-122"/>
                <a:ea typeface="华文仿宋" pitchFamily="2" charset="-122"/>
              </a:rPr>
              <a:t>、对功能剖面和运行剖面进行细化和量化；</a:t>
            </a:r>
          </a:p>
          <a:p>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4</a:t>
            </a:r>
            <a:r>
              <a:rPr lang="zh-CN" altLang="en-US" sz="2400" b="1" dirty="0">
                <a:latin typeface="华文仿宋" pitchFamily="2" charset="-122"/>
                <a:ea typeface="华文仿宋" pitchFamily="2" charset="-122"/>
              </a:rPr>
              <a:t>、进行可靠性测量和分析；</a:t>
            </a:r>
          </a:p>
          <a:p>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5</a:t>
            </a:r>
            <a:r>
              <a:rPr lang="zh-CN" altLang="en-US" sz="2400" b="1" dirty="0">
                <a:latin typeface="华文仿宋" pitchFamily="2" charset="-122"/>
                <a:ea typeface="华文仿宋" pitchFamily="2" charset="-122"/>
              </a:rPr>
              <a:t>、收集并管理可靠性数据；</a:t>
            </a:r>
          </a:p>
          <a:p>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6</a:t>
            </a:r>
            <a:r>
              <a:rPr lang="zh-CN" altLang="en-US" sz="2400" b="1" dirty="0">
                <a:latin typeface="华文仿宋" pitchFamily="2" charset="-122"/>
                <a:ea typeface="华文仿宋" pitchFamily="2" charset="-122"/>
              </a:rPr>
              <a:t>、明确影响软件可靠性的编程规则；</a:t>
            </a:r>
          </a:p>
          <a:p>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7</a:t>
            </a:r>
            <a:r>
              <a:rPr lang="zh-CN" altLang="en-US" sz="2400" b="1" dirty="0">
                <a:latin typeface="华文仿宋" pitchFamily="2" charset="-122"/>
                <a:ea typeface="华文仿宋" pitchFamily="2" charset="-122"/>
              </a:rPr>
              <a:t>、进行可靠性预计和风险评估，做出相应的管理决策；</a:t>
            </a:r>
          </a:p>
          <a:p>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8</a:t>
            </a:r>
            <a:r>
              <a:rPr lang="zh-CN" altLang="en-US" sz="2400" b="1" dirty="0">
                <a:latin typeface="华文仿宋" pitchFamily="2" charset="-122"/>
                <a:ea typeface="华文仿宋" pitchFamily="2" charset="-122"/>
              </a:rPr>
              <a:t>、确定对所采用的可重用软件进行可靠性验证并纳入相应管理和控制；</a:t>
            </a:r>
          </a:p>
          <a:p>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9</a:t>
            </a:r>
            <a:r>
              <a:rPr lang="zh-CN" altLang="en-US" sz="2400" b="1" dirty="0">
                <a:latin typeface="华文仿宋" pitchFamily="2" charset="-122"/>
                <a:ea typeface="华文仿宋" pitchFamily="2" charset="-122"/>
              </a:rPr>
              <a:t>、审查软件可靠性设计的合理性和实现的可行性，验证软件可靠性设计与需求等符合性。</a:t>
            </a:r>
          </a:p>
        </p:txBody>
      </p:sp>
    </p:spTree>
    <p:extLst>
      <p:ext uri="{BB962C8B-B14F-4D97-AF65-F5344CB8AC3E}">
        <p14:creationId xmlns:p14="http://schemas.microsoft.com/office/powerpoint/2010/main" val="1599701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Text Box 4"/>
          <p:cNvSpPr txBox="1">
            <a:spLocks noChangeArrowheads="1"/>
          </p:cNvSpPr>
          <p:nvPr/>
        </p:nvSpPr>
        <p:spPr bwMode="auto">
          <a:xfrm>
            <a:off x="1703388" y="333375"/>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4.1   </a:t>
            </a:r>
            <a:r>
              <a:rPr lang="zh-CN" altLang="en-US" sz="3600" b="1" dirty="0">
                <a:latin typeface="黑体" pitchFamily="49" charset="-122"/>
                <a:ea typeface="黑体" pitchFamily="49" charset="-122"/>
              </a:rPr>
              <a:t>过程活动：软件设计之工作流程</a:t>
            </a:r>
          </a:p>
        </p:txBody>
      </p:sp>
      <p:graphicFrame>
        <p:nvGraphicFramePr>
          <p:cNvPr id="197637" name="Object 6"/>
          <p:cNvGraphicFramePr>
            <a:graphicFrameLocks noChangeAspect="1"/>
          </p:cNvGraphicFramePr>
          <p:nvPr/>
        </p:nvGraphicFramePr>
        <p:xfrm>
          <a:off x="2495551" y="1193800"/>
          <a:ext cx="7313613" cy="5403850"/>
        </p:xfrm>
        <a:graphic>
          <a:graphicData uri="http://schemas.openxmlformats.org/presentationml/2006/ole">
            <mc:AlternateContent xmlns:mc="http://schemas.openxmlformats.org/markup-compatibility/2006">
              <mc:Choice xmlns:v="urn:schemas-microsoft-com:vml" Requires="v">
                <p:oleObj name="Visio" r:id="rId2" imgW="4050190" imgH="3671001" progId="Visio.Drawing.11">
                  <p:embed/>
                </p:oleObj>
              </mc:Choice>
              <mc:Fallback>
                <p:oleObj name="Visio" r:id="rId2" imgW="4050190" imgH="3671001" progId="Visio.Drawing.11">
                  <p:embed/>
                  <p:pic>
                    <p:nvPicPr>
                      <p:cNvPr id="197637" name="Object 6"/>
                      <p:cNvPicPr>
                        <a:picLocks noChangeAspect="1" noChangeArrowheads="1"/>
                      </p:cNvPicPr>
                      <p:nvPr/>
                    </p:nvPicPr>
                    <p:blipFill>
                      <a:blip r:embed="rId3"/>
                      <a:srcRect/>
                      <a:stretch>
                        <a:fillRect/>
                      </a:stretch>
                    </p:blipFill>
                    <p:spPr bwMode="auto">
                      <a:xfrm>
                        <a:off x="2495551" y="1193800"/>
                        <a:ext cx="7313613" cy="540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81378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3"/>
          <p:cNvSpPr txBox="1">
            <a:spLocks noChangeArrowheads="1"/>
          </p:cNvSpPr>
          <p:nvPr/>
        </p:nvSpPr>
        <p:spPr bwMode="auto">
          <a:xfrm>
            <a:off x="1703388" y="333375"/>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4.1   </a:t>
            </a:r>
            <a:r>
              <a:rPr lang="zh-CN" altLang="en-US" sz="3600" b="1" dirty="0">
                <a:latin typeface="黑体" pitchFamily="49" charset="-122"/>
                <a:ea typeface="黑体" pitchFamily="49" charset="-122"/>
              </a:rPr>
              <a:t>过程活动：软件设计之活动内容</a:t>
            </a:r>
          </a:p>
        </p:txBody>
      </p:sp>
      <p:sp>
        <p:nvSpPr>
          <p:cNvPr id="198659" name="Rectangle 4"/>
          <p:cNvSpPr>
            <a:spLocks noChangeArrowheads="1"/>
          </p:cNvSpPr>
          <p:nvPr/>
        </p:nvSpPr>
        <p:spPr bwMode="auto">
          <a:xfrm>
            <a:off x="2109789" y="1628776"/>
            <a:ext cx="7921625" cy="304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57175">
              <a:spcBef>
                <a:spcPts val="600"/>
              </a:spcBef>
            </a:pPr>
            <a:r>
              <a:rPr lang="en-US" altLang="zh-CN" sz="2400" dirty="0">
                <a:solidFill>
                  <a:srgbClr val="FF0000"/>
                </a:solidFill>
                <a:latin typeface="微软雅黑" panose="020B0503020204020204" pitchFamily="34" charset="-122"/>
                <a:ea typeface="微软雅黑" panose="020B0503020204020204" pitchFamily="34" charset="-122"/>
              </a:rPr>
              <a:t>1</a:t>
            </a:r>
            <a:r>
              <a:rPr lang="zh-CN" altLang="en-US" sz="2400" dirty="0">
                <a:solidFill>
                  <a:srgbClr val="FF0000"/>
                </a:solidFill>
                <a:latin typeface="微软雅黑" panose="020B0503020204020204" pitchFamily="34" charset="-122"/>
                <a:ea typeface="微软雅黑" panose="020B0503020204020204" pitchFamily="34" charset="-122"/>
              </a:rPr>
              <a:t>、基本活动内容</a:t>
            </a:r>
          </a:p>
          <a:p>
            <a:endParaRPr lang="zh-CN" altLang="en-US" sz="2400" b="1" dirty="0">
              <a:latin typeface="华文仿宋" pitchFamily="2" charset="-122"/>
              <a:ea typeface="华文仿宋" pitchFamily="2" charset="-122"/>
            </a:endParaRPr>
          </a:p>
          <a:p>
            <a:r>
              <a:rPr lang="zh-CN" altLang="en-US" sz="2400" b="1" dirty="0">
                <a:latin typeface="华文仿宋" pitchFamily="2" charset="-122"/>
                <a:ea typeface="华文仿宋" pitchFamily="2" charset="-122"/>
              </a:rPr>
              <a:t>        修正和优化可靠性模型，组织实施进一步的可靠性预计与分配，判断软件设计能否实现系统的可靠性目标，以便及时进行设计调整。</a:t>
            </a:r>
          </a:p>
          <a:p>
            <a:r>
              <a:rPr lang="zh-CN" altLang="en-US" sz="2400" b="1" dirty="0">
                <a:latin typeface="华文仿宋" pitchFamily="2" charset="-122"/>
                <a:ea typeface="华文仿宋" pitchFamily="2" charset="-122"/>
              </a:rPr>
              <a:t>        按照确定的可靠性分析方法进行分析，对照可靠性设计准则进行检查，找出薄弱环节，进一步改进设计或采取相应的纠正和预防措施。</a:t>
            </a:r>
          </a:p>
        </p:txBody>
      </p:sp>
    </p:spTree>
    <p:extLst>
      <p:ext uri="{BB962C8B-B14F-4D97-AF65-F5344CB8AC3E}">
        <p14:creationId xmlns:p14="http://schemas.microsoft.com/office/powerpoint/2010/main" val="745159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3"/>
          <p:cNvSpPr txBox="1">
            <a:spLocks noChangeArrowheads="1"/>
          </p:cNvSpPr>
          <p:nvPr/>
        </p:nvSpPr>
        <p:spPr bwMode="auto">
          <a:xfrm>
            <a:off x="1703388" y="333375"/>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4.1   </a:t>
            </a:r>
            <a:r>
              <a:rPr lang="zh-CN" altLang="en-US" sz="3600" b="1" dirty="0">
                <a:latin typeface="黑体" pitchFamily="49" charset="-122"/>
                <a:ea typeface="黑体" pitchFamily="49" charset="-122"/>
              </a:rPr>
              <a:t>过程活动：软件设计之活动内容</a:t>
            </a:r>
          </a:p>
        </p:txBody>
      </p:sp>
      <p:sp>
        <p:nvSpPr>
          <p:cNvPr id="199683" name="Rectangle 4"/>
          <p:cNvSpPr>
            <a:spLocks noChangeArrowheads="1"/>
          </p:cNvSpPr>
          <p:nvPr/>
        </p:nvSpPr>
        <p:spPr bwMode="auto">
          <a:xfrm>
            <a:off x="1918494" y="1484784"/>
            <a:ext cx="8426450" cy="378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57175">
              <a:spcBef>
                <a:spcPts val="600"/>
              </a:spcBef>
            </a:pPr>
            <a:r>
              <a:rPr lang="en-US" altLang="zh-CN" sz="2400" dirty="0">
                <a:solidFill>
                  <a:srgbClr val="FF0000"/>
                </a:solidFill>
                <a:latin typeface="微软雅黑" panose="020B0503020204020204" pitchFamily="34" charset="-122"/>
                <a:ea typeface="微软雅黑" panose="020B0503020204020204" pitchFamily="34" charset="-122"/>
              </a:rPr>
              <a:t>2</a:t>
            </a:r>
            <a:r>
              <a:rPr lang="zh-CN" altLang="en-US" sz="2400" dirty="0">
                <a:solidFill>
                  <a:srgbClr val="FF0000"/>
                </a:solidFill>
                <a:latin typeface="微软雅黑" panose="020B0503020204020204" pitchFamily="34" charset="-122"/>
                <a:ea typeface="微软雅黑" panose="020B0503020204020204" pitchFamily="34" charset="-122"/>
              </a:rPr>
              <a:t>、在构件间分配可靠性指标</a:t>
            </a:r>
          </a:p>
          <a:p>
            <a:endParaRPr lang="zh-CN" altLang="en-US" sz="2400" b="1" dirty="0">
              <a:ea typeface="华文仿宋" pitchFamily="2" charset="-122"/>
            </a:endParaRPr>
          </a:p>
          <a:p>
            <a:r>
              <a:rPr lang="zh-CN" altLang="en-US" sz="2400" b="1" dirty="0">
                <a:ea typeface="华文仿宋" pitchFamily="2" charset="-122"/>
              </a:rPr>
              <a:t>       定义软件体系结构时，首先是实施软件结构分解。进行软件结构分解时，要考虑到各种因素，这些因素不仅包括系统的物理特性与功能分解，还需要系统地考虑可靠性指标与要求的分配和平衡。</a:t>
            </a:r>
          </a:p>
          <a:p>
            <a:r>
              <a:rPr lang="zh-CN" altLang="en-US" sz="2400" b="1" dirty="0">
                <a:ea typeface="华文仿宋" pitchFamily="2" charset="-122"/>
              </a:rPr>
              <a:t>       确定每个构件的可靠性指标与要求时，首先进行可靠性初步分配，然后根据初步分配结果计算并调整系统可靠性。这样可靠性要求才可能得到满足。同时各构件的开发时间、难度、风险及开发费用等才有可能得到有效控制。</a:t>
            </a:r>
          </a:p>
        </p:txBody>
      </p:sp>
    </p:spTree>
    <p:extLst>
      <p:ext uri="{BB962C8B-B14F-4D97-AF65-F5344CB8AC3E}">
        <p14:creationId xmlns:p14="http://schemas.microsoft.com/office/powerpoint/2010/main" val="1730934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ext Box 3"/>
          <p:cNvSpPr txBox="1">
            <a:spLocks noChangeArrowheads="1"/>
          </p:cNvSpPr>
          <p:nvPr/>
        </p:nvSpPr>
        <p:spPr bwMode="auto">
          <a:xfrm>
            <a:off x="1703388" y="333375"/>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4.1   </a:t>
            </a:r>
            <a:r>
              <a:rPr lang="zh-CN" altLang="en-US" sz="3600" b="1" dirty="0">
                <a:latin typeface="黑体" pitchFamily="49" charset="-122"/>
                <a:ea typeface="黑体" pitchFamily="49" charset="-122"/>
              </a:rPr>
              <a:t>过程活动：软件设计之活动内容</a:t>
            </a:r>
          </a:p>
        </p:txBody>
      </p:sp>
      <p:sp>
        <p:nvSpPr>
          <p:cNvPr id="200707" name="Rectangle 4"/>
          <p:cNvSpPr>
            <a:spLocks noChangeArrowheads="1"/>
          </p:cNvSpPr>
          <p:nvPr/>
        </p:nvSpPr>
        <p:spPr bwMode="auto">
          <a:xfrm>
            <a:off x="1991544" y="924691"/>
            <a:ext cx="8424862"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57175">
              <a:spcBef>
                <a:spcPts val="600"/>
              </a:spcBef>
            </a:pPr>
            <a:r>
              <a:rPr lang="en-US" altLang="zh-CN" sz="2400" dirty="0">
                <a:solidFill>
                  <a:srgbClr val="FF0000"/>
                </a:solidFill>
                <a:latin typeface="微软雅黑" panose="020B0503020204020204" pitchFamily="34" charset="-122"/>
                <a:ea typeface="微软雅黑" panose="020B0503020204020204" pitchFamily="34" charset="-122"/>
              </a:rPr>
              <a:t>3</a:t>
            </a:r>
            <a:r>
              <a:rPr lang="zh-CN" altLang="en-US" sz="2400" dirty="0">
                <a:solidFill>
                  <a:srgbClr val="FF0000"/>
                </a:solidFill>
                <a:latin typeface="微软雅黑" panose="020B0503020204020204" pitchFamily="34" charset="-122"/>
                <a:ea typeface="微软雅黑" panose="020B0503020204020204" pitchFamily="34" charset="-122"/>
              </a:rPr>
              <a:t>、按可靠性要求进行设计</a:t>
            </a:r>
          </a:p>
          <a:p>
            <a:endParaRPr lang="zh-CN" altLang="en-US" sz="2400" b="1" dirty="0">
              <a:latin typeface="华文仿宋" pitchFamily="2" charset="-122"/>
              <a:ea typeface="华文仿宋" pitchFamily="2" charset="-122"/>
            </a:endParaRPr>
          </a:p>
          <a:p>
            <a:r>
              <a:rPr lang="zh-CN" altLang="en-US" sz="2400" b="1" dirty="0">
                <a:latin typeface="华文仿宋" pitchFamily="2" charset="-122"/>
                <a:ea typeface="华文仿宋" pitchFamily="2" charset="-122"/>
              </a:rPr>
              <a:t>       </a:t>
            </a:r>
            <a:r>
              <a:rPr lang="zh-CN" altLang="en-US" sz="2200" b="1" dirty="0">
                <a:latin typeface="华文仿宋" pitchFamily="2" charset="-122"/>
                <a:ea typeface="华文仿宋" pitchFamily="2" charset="-122"/>
              </a:rPr>
              <a:t>设计恢复策略：大多数软件失效都是由环境条件的瞬时变化所引起的，只需要简单地重新试运行，失效就可能不会再度出现。但在重新运行之前，必须采取措施恢复可能遭到损坏的数据，另外重复执行应从已知的位置，如预先设置的断点开始，最后，应具备确定失效发生的时机以及阻止其继续运行的机制，以减小对数据的破坏； </a:t>
            </a:r>
            <a:endParaRPr lang="en-US" altLang="zh-CN" sz="2200" b="1" dirty="0">
              <a:latin typeface="华文仿宋" pitchFamily="2" charset="-122"/>
              <a:ea typeface="华文仿宋" pitchFamily="2" charset="-122"/>
            </a:endParaRPr>
          </a:p>
          <a:p>
            <a:r>
              <a:rPr lang="en-US" altLang="zh-CN" sz="2200" b="1" dirty="0">
                <a:latin typeface="华文仿宋" pitchFamily="2" charset="-122"/>
                <a:ea typeface="华文仿宋" pitchFamily="2" charset="-122"/>
              </a:rPr>
              <a:t>        </a:t>
            </a:r>
            <a:r>
              <a:rPr lang="zh-CN" altLang="en-US" sz="2200" b="1" dirty="0">
                <a:latin typeface="华文仿宋" pitchFamily="2" charset="-122"/>
                <a:ea typeface="华文仿宋" pitchFamily="2" charset="-122"/>
              </a:rPr>
              <a:t>使用冗余软件单元：通常只有在超可靠系统中使用冗余软件；鉴别高风险区域：</a:t>
            </a:r>
            <a:r>
              <a:rPr lang="zh-CN" altLang="en-US" sz="2400" b="1" dirty="0">
                <a:latin typeface="华文仿宋" pitchFamily="2" charset="-122"/>
                <a:ea typeface="华文仿宋" pitchFamily="2" charset="-122"/>
                <a:cs typeface="Times New Roman" pitchFamily="18" charset="0"/>
              </a:rPr>
              <a:t>故障模式和影响分析（</a:t>
            </a:r>
            <a:r>
              <a:rPr lang="en-US" altLang="zh-CN" sz="2400" b="1" dirty="0">
                <a:latin typeface="华文仿宋" pitchFamily="2" charset="-122"/>
                <a:ea typeface="华文仿宋" pitchFamily="2" charset="-122"/>
              </a:rPr>
              <a:t>FMEA</a:t>
            </a:r>
            <a:r>
              <a:rPr lang="zh-CN" altLang="en-US" sz="2400" b="1" dirty="0">
                <a:latin typeface="华文仿宋" pitchFamily="2" charset="-122"/>
                <a:ea typeface="华文仿宋" pitchFamily="2" charset="-122"/>
                <a:cs typeface="Times New Roman" pitchFamily="18" charset="0"/>
              </a:rPr>
              <a:t>）和故障树分析</a:t>
            </a:r>
            <a:r>
              <a:rPr lang="zh-CN" altLang="en-US" sz="2200" b="1" dirty="0">
                <a:latin typeface="华文仿宋" pitchFamily="2" charset="-122"/>
                <a:ea typeface="华文仿宋" pitchFamily="2" charset="-122"/>
              </a:rPr>
              <a:t>（</a:t>
            </a:r>
            <a:r>
              <a:rPr lang="en-US" altLang="zh-CN" sz="2200" b="1" dirty="0">
                <a:latin typeface="华文仿宋" pitchFamily="2" charset="-122"/>
                <a:ea typeface="华文仿宋" pitchFamily="2" charset="-122"/>
              </a:rPr>
              <a:t>FTA </a:t>
            </a:r>
            <a:r>
              <a:rPr lang="zh-CN" altLang="en-US" sz="2200" b="1" dirty="0">
                <a:latin typeface="华文仿宋" pitchFamily="2" charset="-122"/>
                <a:ea typeface="华文仿宋" pitchFamily="2" charset="-122"/>
              </a:rPr>
              <a:t>）是在高安全、高可靠系统设计中经常使用的两种方法， </a:t>
            </a:r>
            <a:r>
              <a:rPr lang="en-US" altLang="zh-CN" sz="2200" b="1" dirty="0">
                <a:latin typeface="华文仿宋" pitchFamily="2" charset="-122"/>
                <a:ea typeface="华文仿宋" pitchFamily="2" charset="-122"/>
              </a:rPr>
              <a:t>FMEA </a:t>
            </a:r>
            <a:r>
              <a:rPr lang="zh-CN" altLang="en-US" sz="2200" b="1" dirty="0">
                <a:latin typeface="华文仿宋" pitchFamily="2" charset="-122"/>
                <a:ea typeface="华文仿宋" pitchFamily="2" charset="-122"/>
              </a:rPr>
              <a:t>是一种自下而上的方法，它首先定义软件单元的失效类型，然后估测它们如何引起系统失效，</a:t>
            </a:r>
            <a:r>
              <a:rPr lang="en-US" altLang="zh-CN" sz="2200" b="1" dirty="0">
                <a:latin typeface="华文仿宋" pitchFamily="2" charset="-122"/>
                <a:ea typeface="华文仿宋" pitchFamily="2" charset="-122"/>
              </a:rPr>
              <a:t>FTA</a:t>
            </a:r>
            <a:r>
              <a:rPr lang="zh-CN" altLang="en-US" sz="2200" b="1" dirty="0">
                <a:latin typeface="华文仿宋" pitchFamily="2" charset="-122"/>
                <a:ea typeface="华文仿宋" pitchFamily="2" charset="-122"/>
              </a:rPr>
              <a:t>则是一种自上而下的方法，它从系统级失效出发，逐步分解并与子系统及软件单元的失效建立联系。</a:t>
            </a:r>
          </a:p>
        </p:txBody>
      </p:sp>
    </p:spTree>
    <p:extLst>
      <p:ext uri="{BB962C8B-B14F-4D97-AF65-F5344CB8AC3E}">
        <p14:creationId xmlns:p14="http://schemas.microsoft.com/office/powerpoint/2010/main" val="1833783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ext Box 3"/>
          <p:cNvSpPr txBox="1">
            <a:spLocks noChangeArrowheads="1"/>
          </p:cNvSpPr>
          <p:nvPr/>
        </p:nvSpPr>
        <p:spPr bwMode="auto">
          <a:xfrm>
            <a:off x="1703388" y="333375"/>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4.1   </a:t>
            </a:r>
            <a:r>
              <a:rPr lang="zh-CN" altLang="en-US" sz="3600" b="1" dirty="0">
                <a:latin typeface="黑体" pitchFamily="49" charset="-122"/>
                <a:ea typeface="黑体" pitchFamily="49" charset="-122"/>
              </a:rPr>
              <a:t>过程活动：软件设计之活动内容</a:t>
            </a:r>
          </a:p>
        </p:txBody>
      </p:sp>
      <p:sp>
        <p:nvSpPr>
          <p:cNvPr id="201731" name="Rectangle 4"/>
          <p:cNvSpPr>
            <a:spLocks noChangeArrowheads="1"/>
          </p:cNvSpPr>
          <p:nvPr/>
        </p:nvSpPr>
        <p:spPr bwMode="auto">
          <a:xfrm>
            <a:off x="1919288" y="1484785"/>
            <a:ext cx="8424863"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57175">
              <a:spcBef>
                <a:spcPts val="600"/>
              </a:spcBef>
            </a:pPr>
            <a:r>
              <a:rPr lang="en-US" altLang="zh-CN" sz="2400" dirty="0">
                <a:solidFill>
                  <a:srgbClr val="FF0000"/>
                </a:solidFill>
                <a:latin typeface="微软雅黑" panose="020B0503020204020204" pitchFamily="34" charset="-122"/>
                <a:ea typeface="微软雅黑" panose="020B0503020204020204" pitchFamily="34" charset="-122"/>
              </a:rPr>
              <a:t>4</a:t>
            </a:r>
            <a:r>
              <a:rPr lang="zh-CN" altLang="en-US" sz="2400" dirty="0">
                <a:solidFill>
                  <a:srgbClr val="FF0000"/>
                </a:solidFill>
                <a:latin typeface="微软雅黑" panose="020B0503020204020204" pitchFamily="34" charset="-122"/>
                <a:ea typeface="微软雅黑" panose="020B0503020204020204" pitchFamily="34" charset="-122"/>
              </a:rPr>
              <a:t>、根据功能剖面集中资源配置</a:t>
            </a:r>
          </a:p>
          <a:p>
            <a:endParaRPr lang="zh-CN" altLang="en-US" sz="2400" b="1" dirty="0">
              <a:latin typeface="华文仿宋" pitchFamily="2" charset="-122"/>
              <a:ea typeface="华文仿宋" pitchFamily="2" charset="-122"/>
            </a:endParaRPr>
          </a:p>
          <a:p>
            <a:r>
              <a:rPr lang="zh-CN" altLang="en-US" sz="2400" b="1" dirty="0">
                <a:latin typeface="华文仿宋" pitchFamily="2" charset="-122"/>
                <a:ea typeface="华文仿宋" pitchFamily="2" charset="-122"/>
              </a:rPr>
              <a:t>        功能剖面可以帮助软件开发人员把精力和资源集中在用户认为最重要的地方，它所提供的不同功能的使用频度及重要性信息，有助于设计方案的选择。例如，对于一个不经常发生的条件，设计人员一般倾向于设计成简单的人工恢复方式，而不是复杂的自动恢复方式。</a:t>
            </a:r>
          </a:p>
        </p:txBody>
      </p:sp>
    </p:spTree>
    <p:extLst>
      <p:ext uri="{BB962C8B-B14F-4D97-AF65-F5344CB8AC3E}">
        <p14:creationId xmlns:p14="http://schemas.microsoft.com/office/powerpoint/2010/main" val="419475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ext Box 3"/>
          <p:cNvSpPr txBox="1">
            <a:spLocks noChangeArrowheads="1"/>
          </p:cNvSpPr>
          <p:nvPr/>
        </p:nvSpPr>
        <p:spPr bwMode="auto">
          <a:xfrm>
            <a:off x="1703388" y="495300"/>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4.2   </a:t>
            </a:r>
            <a:r>
              <a:rPr lang="zh-CN" altLang="en-US" sz="3600" b="1" dirty="0">
                <a:latin typeface="黑体" pitchFamily="49" charset="-122"/>
                <a:ea typeface="黑体" pitchFamily="49" charset="-122"/>
              </a:rPr>
              <a:t>避错设计：概念</a:t>
            </a:r>
          </a:p>
        </p:txBody>
      </p:sp>
      <p:sp>
        <p:nvSpPr>
          <p:cNvPr id="202755" name="Rectangle 4"/>
          <p:cNvSpPr>
            <a:spLocks noChangeArrowheads="1"/>
          </p:cNvSpPr>
          <p:nvPr/>
        </p:nvSpPr>
        <p:spPr bwMode="auto">
          <a:xfrm>
            <a:off x="2135189" y="1624014"/>
            <a:ext cx="8135937" cy="3570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spcBef>
                <a:spcPts val="600"/>
              </a:spcBef>
              <a:defRPr/>
            </a:pPr>
            <a:r>
              <a:rPr lang="en-US" altLang="zh-CN" sz="2400" b="1" dirty="0">
                <a:ea typeface="华文仿宋" pitchFamily="2" charset="-122"/>
              </a:rPr>
              <a:t>       </a:t>
            </a:r>
            <a:r>
              <a:rPr lang="zh-CN" altLang="en-US" sz="2400" b="1" dirty="0">
                <a:ea typeface="华文仿宋" pitchFamily="2" charset="-122"/>
              </a:rPr>
              <a:t>避错设计是在软件开发设计过程中，针对软件的具体特点，充分应用有效的软件工程技术、方法、工具，加强软件工程管理，避免软件错误的引入，从而保证和提高软件的可靠性。</a:t>
            </a:r>
            <a:endParaRPr lang="en-US" altLang="zh-CN" sz="2400" b="1" dirty="0">
              <a:ea typeface="华文仿宋" pitchFamily="2" charset="-122"/>
            </a:endParaRPr>
          </a:p>
          <a:p>
            <a:pPr marL="342900" indent="-342900">
              <a:spcBef>
                <a:spcPts val="600"/>
              </a:spcBef>
              <a:buFont typeface="Wingdings" panose="05000000000000000000" pitchFamily="2" charset="2"/>
              <a:buChar char="p"/>
              <a:defRPr/>
            </a:pPr>
            <a:r>
              <a:rPr lang="zh-CN" altLang="en-US" sz="2400" b="1" dirty="0">
                <a:ea typeface="华文仿宋" pitchFamily="2" charset="-122"/>
              </a:rPr>
              <a:t>避错设计是软件可靠性设计的基本方法，也是保证和改进软件可靠性的根本措施，它充分地体现了预防为主的思想。</a:t>
            </a:r>
            <a:endParaRPr lang="en-US" altLang="zh-CN" sz="2400" b="1" dirty="0">
              <a:ea typeface="华文仿宋" pitchFamily="2" charset="-122"/>
            </a:endParaRPr>
          </a:p>
          <a:p>
            <a:pPr marL="342900" indent="-342900">
              <a:spcBef>
                <a:spcPts val="600"/>
              </a:spcBef>
              <a:buFont typeface="Wingdings" panose="05000000000000000000" pitchFamily="2" charset="2"/>
              <a:buChar char="p"/>
              <a:defRPr/>
            </a:pPr>
            <a:r>
              <a:rPr lang="zh-CN" altLang="en-US" sz="2400" b="1" dirty="0">
                <a:ea typeface="华文仿宋" pitchFamily="2" charset="-122"/>
              </a:rPr>
              <a:t>避错设计贯穿于整个软件开发设计过程，与常规软件设计融为一体，相互支持，互为补充。</a:t>
            </a:r>
          </a:p>
        </p:txBody>
      </p:sp>
    </p:spTree>
    <p:extLst>
      <p:ext uri="{BB962C8B-B14F-4D97-AF65-F5344CB8AC3E}">
        <p14:creationId xmlns:p14="http://schemas.microsoft.com/office/powerpoint/2010/main" val="2471652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ext Box 3"/>
          <p:cNvSpPr txBox="1">
            <a:spLocks noChangeArrowheads="1"/>
          </p:cNvSpPr>
          <p:nvPr/>
        </p:nvSpPr>
        <p:spPr bwMode="auto">
          <a:xfrm>
            <a:off x="1703388" y="404813"/>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4.2   </a:t>
            </a:r>
            <a:r>
              <a:rPr lang="zh-CN" altLang="en-US" sz="3600" b="1" dirty="0">
                <a:latin typeface="黑体" pitchFamily="49" charset="-122"/>
                <a:ea typeface="黑体" pitchFamily="49" charset="-122"/>
              </a:rPr>
              <a:t>避错设计：可靠性设计准则之概要</a:t>
            </a:r>
          </a:p>
        </p:txBody>
      </p:sp>
      <p:sp>
        <p:nvSpPr>
          <p:cNvPr id="215043" name="Rectangle 4"/>
          <p:cNvSpPr>
            <a:spLocks noChangeArrowheads="1"/>
          </p:cNvSpPr>
          <p:nvPr/>
        </p:nvSpPr>
        <p:spPr bwMode="auto">
          <a:xfrm>
            <a:off x="2016132" y="1484785"/>
            <a:ext cx="8351837" cy="291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indent="266700"/>
            <a:r>
              <a:rPr lang="en-US" altLang="zh-CN" sz="2400" b="1" dirty="0">
                <a:latin typeface="华文仿宋" pitchFamily="2" charset="-122"/>
                <a:ea typeface="华文仿宋" pitchFamily="2" charset="-122"/>
              </a:rPr>
              <a:t>    </a:t>
            </a:r>
            <a:r>
              <a:rPr lang="zh-CN" altLang="en-US" sz="2300" b="1" dirty="0">
                <a:latin typeface="华文仿宋" pitchFamily="2" charset="-122"/>
                <a:ea typeface="华文仿宋" pitchFamily="2" charset="-122"/>
              </a:rPr>
              <a:t>软件可靠性设计准则是长期的软件开发实践经验和可靠性设计经验的总结，使其条理化、系统化、科学化，成为软件开发人员进行可靠性设计所遵循的原则和应满足的要求。</a:t>
            </a:r>
          </a:p>
          <a:p>
            <a:pPr indent="266700"/>
            <a:endParaRPr lang="zh-CN" altLang="en-US" sz="2300" b="1" dirty="0">
              <a:latin typeface="华文仿宋" pitchFamily="2" charset="-122"/>
              <a:ea typeface="华文仿宋" pitchFamily="2" charset="-122"/>
            </a:endParaRPr>
          </a:p>
          <a:p>
            <a:pPr indent="266700"/>
            <a:r>
              <a:rPr lang="zh-CN" altLang="en-US" sz="2300" b="1" dirty="0">
                <a:latin typeface="华文仿宋" pitchFamily="2" charset="-122"/>
                <a:ea typeface="华文仿宋" pitchFamily="2" charset="-122"/>
              </a:rPr>
              <a:t>     </a:t>
            </a:r>
            <a:r>
              <a:rPr lang="en-US" altLang="zh-CN" sz="2300" b="1" dirty="0">
                <a:latin typeface="华文仿宋" pitchFamily="2" charset="-122"/>
                <a:ea typeface="华文仿宋" pitchFamily="2" charset="-122"/>
              </a:rPr>
              <a:t>1</a:t>
            </a:r>
            <a:r>
              <a:rPr lang="zh-CN" altLang="en-US" sz="2300" b="1" dirty="0">
                <a:latin typeface="华文仿宋" pitchFamily="2" charset="-122"/>
                <a:ea typeface="华文仿宋" pitchFamily="2" charset="-122"/>
              </a:rPr>
              <a:t>、可靠性设计准则是进行可靠性设计的重要依据；</a:t>
            </a:r>
          </a:p>
          <a:p>
            <a:pPr indent="266700"/>
            <a:r>
              <a:rPr lang="zh-CN" altLang="en-US" sz="2300" b="1" dirty="0">
                <a:latin typeface="华文仿宋" pitchFamily="2" charset="-122"/>
                <a:ea typeface="华文仿宋" pitchFamily="2" charset="-122"/>
              </a:rPr>
              <a:t>     </a:t>
            </a:r>
            <a:r>
              <a:rPr lang="en-US" altLang="zh-CN" sz="2300" b="1" dirty="0">
                <a:latin typeface="华文仿宋" pitchFamily="2" charset="-122"/>
                <a:ea typeface="华文仿宋" pitchFamily="2" charset="-122"/>
              </a:rPr>
              <a:t>2</a:t>
            </a:r>
            <a:r>
              <a:rPr lang="zh-CN" altLang="en-US" sz="2300" b="1" dirty="0">
                <a:latin typeface="华文仿宋" pitchFamily="2" charset="-122"/>
                <a:ea typeface="华文仿宋" pitchFamily="2" charset="-122"/>
              </a:rPr>
              <a:t>、贯彻可靠性设计准则可以提高软件的固有可靠性；</a:t>
            </a:r>
          </a:p>
          <a:p>
            <a:pPr indent="266700"/>
            <a:r>
              <a:rPr lang="zh-CN" altLang="en-US" sz="2300" b="1" dirty="0">
                <a:latin typeface="华文仿宋" pitchFamily="2" charset="-122"/>
                <a:ea typeface="华文仿宋" pitchFamily="2" charset="-122"/>
              </a:rPr>
              <a:t>     </a:t>
            </a:r>
            <a:r>
              <a:rPr lang="en-US" altLang="zh-CN" sz="2300" b="1" dirty="0">
                <a:latin typeface="华文仿宋" pitchFamily="2" charset="-122"/>
                <a:ea typeface="华文仿宋" pitchFamily="2" charset="-122"/>
              </a:rPr>
              <a:t>3</a:t>
            </a:r>
            <a:r>
              <a:rPr lang="zh-CN" altLang="en-US" sz="2300" b="1" dirty="0">
                <a:latin typeface="华文仿宋" pitchFamily="2" charset="-122"/>
                <a:ea typeface="华文仿宋" pitchFamily="2" charset="-122"/>
              </a:rPr>
              <a:t>、是使可靠性设计和功能、性能设计相结合的有效方法；</a:t>
            </a:r>
          </a:p>
          <a:p>
            <a:pPr indent="266700"/>
            <a:r>
              <a:rPr lang="zh-CN" altLang="en-US" sz="2300" b="1" dirty="0">
                <a:latin typeface="华文仿宋" pitchFamily="2" charset="-122"/>
                <a:ea typeface="华文仿宋" pitchFamily="2" charset="-122"/>
              </a:rPr>
              <a:t>     </a:t>
            </a:r>
            <a:r>
              <a:rPr lang="en-US" altLang="zh-CN" sz="2300" b="1" dirty="0">
                <a:latin typeface="华文仿宋" pitchFamily="2" charset="-122"/>
                <a:ea typeface="华文仿宋" pitchFamily="2" charset="-122"/>
              </a:rPr>
              <a:t>4</a:t>
            </a:r>
            <a:r>
              <a:rPr lang="zh-CN" altLang="en-US" sz="2300" b="1" dirty="0">
                <a:latin typeface="华文仿宋" pitchFamily="2" charset="-122"/>
                <a:ea typeface="华文仿宋" pitchFamily="2" charset="-122"/>
              </a:rPr>
              <a:t>、工程使用价值高，费效比低。</a:t>
            </a:r>
          </a:p>
        </p:txBody>
      </p:sp>
    </p:spTree>
    <p:extLst>
      <p:ext uri="{BB962C8B-B14F-4D97-AF65-F5344CB8AC3E}">
        <p14:creationId xmlns:p14="http://schemas.microsoft.com/office/powerpoint/2010/main" val="4177799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ext Box 3"/>
          <p:cNvSpPr txBox="1">
            <a:spLocks noChangeArrowheads="1"/>
          </p:cNvSpPr>
          <p:nvPr/>
        </p:nvSpPr>
        <p:spPr bwMode="auto">
          <a:xfrm>
            <a:off x="1703388" y="484188"/>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4.2   </a:t>
            </a:r>
            <a:r>
              <a:rPr lang="zh-CN" altLang="en-US" sz="3600" b="1" dirty="0">
                <a:latin typeface="黑体" pitchFamily="49" charset="-122"/>
                <a:ea typeface="黑体" pitchFamily="49" charset="-122"/>
              </a:rPr>
              <a:t>避错设计：可靠性设计准则之流程</a:t>
            </a:r>
          </a:p>
        </p:txBody>
      </p:sp>
      <p:sp>
        <p:nvSpPr>
          <p:cNvPr id="216067" name="Rectangle 4"/>
          <p:cNvSpPr>
            <a:spLocks noChangeArrowheads="1"/>
          </p:cNvSpPr>
          <p:nvPr/>
        </p:nvSpPr>
        <p:spPr bwMode="auto">
          <a:xfrm>
            <a:off x="1992314" y="1787525"/>
            <a:ext cx="8207375" cy="341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indent="266700"/>
            <a:r>
              <a:rPr lang="en-US" altLang="zh-CN" sz="2400" b="1">
                <a:latin typeface="华文仿宋" pitchFamily="2" charset="-122"/>
                <a:ea typeface="华文仿宋" pitchFamily="2" charset="-122"/>
              </a:rPr>
              <a:t>    </a:t>
            </a:r>
            <a:r>
              <a:rPr lang="zh-CN" altLang="en-US" sz="2400" b="1">
                <a:latin typeface="华文仿宋" pitchFamily="2" charset="-122"/>
                <a:ea typeface="华文仿宋" pitchFamily="2" charset="-122"/>
              </a:rPr>
              <a:t>软件可靠性设计准则一般根据不同软件类型、规模、重要程度、可靠性要求、运行剖面和相似软件的可靠性设计经验以及相关标准、规范等来制定。软件可靠性设计准则的制定一般包括如下步骤：</a:t>
            </a:r>
          </a:p>
          <a:p>
            <a:pPr indent="266700"/>
            <a:r>
              <a:rPr lang="zh-CN" altLang="en-US" sz="2400" b="1">
                <a:latin typeface="华文仿宋" pitchFamily="2" charset="-122"/>
                <a:ea typeface="华文仿宋" pitchFamily="2" charset="-122"/>
              </a:rPr>
              <a:t>     </a:t>
            </a:r>
            <a:r>
              <a:rPr lang="en-US" altLang="zh-CN" sz="2400" b="1">
                <a:latin typeface="华文仿宋" pitchFamily="2" charset="-122"/>
                <a:ea typeface="华文仿宋" pitchFamily="2" charset="-122"/>
              </a:rPr>
              <a:t>1</a:t>
            </a:r>
            <a:r>
              <a:rPr lang="zh-CN" altLang="en-US" sz="2400" b="1">
                <a:latin typeface="华文仿宋" pitchFamily="2" charset="-122"/>
                <a:ea typeface="华文仿宋" pitchFamily="2" charset="-122"/>
              </a:rPr>
              <a:t>、收集分析相关信息和数据， 如规范、指南等，特别是对成功的经验和失败的教训加以归纳、整理、分析后形成初始可靠性设计准则；</a:t>
            </a:r>
          </a:p>
          <a:p>
            <a:pPr indent="266700"/>
            <a:r>
              <a:rPr lang="zh-CN" altLang="en-US" sz="2400" b="1">
                <a:latin typeface="华文仿宋" pitchFamily="2" charset="-122"/>
                <a:ea typeface="华文仿宋" pitchFamily="2" charset="-122"/>
              </a:rPr>
              <a:t>     </a:t>
            </a:r>
            <a:r>
              <a:rPr lang="en-US" altLang="zh-CN" sz="2400" b="1">
                <a:latin typeface="华文仿宋" pitchFamily="2" charset="-122"/>
                <a:ea typeface="华文仿宋" pitchFamily="2" charset="-122"/>
              </a:rPr>
              <a:t>2</a:t>
            </a:r>
            <a:r>
              <a:rPr lang="zh-CN" altLang="en-US" sz="2400" b="1">
                <a:latin typeface="华文仿宋" pitchFamily="2" charset="-122"/>
                <a:ea typeface="华文仿宋" pitchFamily="2" charset="-122"/>
              </a:rPr>
              <a:t>、对初始可靠性设计准则进行修改、补充和完善；</a:t>
            </a:r>
          </a:p>
          <a:p>
            <a:pPr indent="266700"/>
            <a:r>
              <a:rPr lang="zh-CN" altLang="en-US" sz="2400" b="1">
                <a:latin typeface="华文仿宋" pitchFamily="2" charset="-122"/>
                <a:ea typeface="华文仿宋" pitchFamily="2" charset="-122"/>
              </a:rPr>
              <a:t>     </a:t>
            </a:r>
            <a:r>
              <a:rPr lang="en-US" altLang="zh-CN" sz="2400" b="1">
                <a:latin typeface="华文仿宋" pitchFamily="2" charset="-122"/>
                <a:ea typeface="华文仿宋" pitchFamily="2" charset="-122"/>
              </a:rPr>
              <a:t>3</a:t>
            </a:r>
            <a:r>
              <a:rPr lang="zh-CN" altLang="en-US" sz="2400" b="1">
                <a:latin typeface="华文仿宋" pitchFamily="2" charset="-122"/>
                <a:ea typeface="华文仿宋" pitchFamily="2" charset="-122"/>
              </a:rPr>
              <a:t>、统一编制，形成文件，使其条理化、系统化。</a:t>
            </a:r>
          </a:p>
        </p:txBody>
      </p:sp>
    </p:spTree>
    <p:extLst>
      <p:ext uri="{BB962C8B-B14F-4D97-AF65-F5344CB8AC3E}">
        <p14:creationId xmlns:p14="http://schemas.microsoft.com/office/powerpoint/2010/main" val="2622742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ext Box 3"/>
          <p:cNvSpPr txBox="1">
            <a:spLocks noChangeArrowheads="1"/>
          </p:cNvSpPr>
          <p:nvPr/>
        </p:nvSpPr>
        <p:spPr bwMode="auto">
          <a:xfrm>
            <a:off x="1703388" y="333375"/>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4.2   </a:t>
            </a:r>
            <a:r>
              <a:rPr lang="zh-CN" altLang="en-US" sz="3600" b="1" dirty="0">
                <a:latin typeface="黑体" pitchFamily="49" charset="-122"/>
                <a:ea typeface="黑体" pitchFamily="49" charset="-122"/>
              </a:rPr>
              <a:t>避错设计：可靠性设计准则之内容</a:t>
            </a:r>
          </a:p>
        </p:txBody>
      </p:sp>
      <p:sp>
        <p:nvSpPr>
          <p:cNvPr id="229380" name="Rectangle 4"/>
          <p:cNvSpPr>
            <a:spLocks noChangeArrowheads="1"/>
          </p:cNvSpPr>
          <p:nvPr/>
        </p:nvSpPr>
        <p:spPr bwMode="auto">
          <a:xfrm>
            <a:off x="1992314" y="3267075"/>
            <a:ext cx="82073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indent="266700">
              <a:defRPr/>
            </a:pPr>
            <a:endParaRPr lang="zh-CN" altLang="zh-CN" sz="2400" b="1">
              <a:latin typeface="华文仿宋" pitchFamily="2" charset="-122"/>
              <a:ea typeface="华文仿宋" pitchFamily="2" charset="-122"/>
            </a:endParaRPr>
          </a:p>
        </p:txBody>
      </p:sp>
      <p:sp>
        <p:nvSpPr>
          <p:cNvPr id="229381" name="Rectangle 5"/>
          <p:cNvSpPr>
            <a:spLocks noChangeArrowheads="1"/>
          </p:cNvSpPr>
          <p:nvPr/>
        </p:nvSpPr>
        <p:spPr bwMode="auto">
          <a:xfrm>
            <a:off x="1992313" y="1327150"/>
            <a:ext cx="8496300" cy="4978400"/>
          </a:xfrm>
          <a:prstGeom prst="rect">
            <a:avLst/>
          </a:prstGeom>
          <a:noFill/>
          <a:ln w="9525" algn="ctr">
            <a:solidFill>
              <a:srgbClr val="FFFF00"/>
            </a:solidFill>
            <a:miter lim="800000"/>
            <a:headEnd/>
            <a:tailEnd/>
          </a:ln>
          <a:effectLst/>
        </p:spPr>
        <p:txBody>
          <a:bodyPr anchor="ctr">
            <a:spAutoFit/>
          </a:bodyPr>
          <a:lstStyle/>
          <a:p>
            <a:pPr indent="266700">
              <a:defRPr/>
            </a:pPr>
            <a:r>
              <a:rPr lang="en-US" altLang="zh-CN" sz="2000" b="1" dirty="0">
                <a:latin typeface="华文仿宋" pitchFamily="2" charset="-122"/>
                <a:ea typeface="华文仿宋" pitchFamily="2" charset="-122"/>
              </a:rPr>
              <a:t>1 </a:t>
            </a:r>
            <a:r>
              <a:rPr lang="zh-CN" altLang="en-US" sz="2000" b="1" dirty="0">
                <a:latin typeface="华文仿宋" pitchFamily="2" charset="-122"/>
                <a:ea typeface="华文仿宋" pitchFamily="2" charset="-122"/>
              </a:rPr>
              <a:t>概述</a:t>
            </a:r>
          </a:p>
          <a:p>
            <a:pPr indent="266700">
              <a:defRPr/>
            </a:pPr>
            <a:r>
              <a:rPr lang="zh-CN" altLang="en-US" sz="2000" b="1" dirty="0">
                <a:latin typeface="华文仿宋" pitchFamily="2" charset="-122"/>
                <a:ea typeface="华文仿宋" pitchFamily="2" charset="-122"/>
              </a:rPr>
              <a:t>       介绍软件系统的名称、代号、功能、性能和配套关系以及合同中规定的可靠性定性、定量要求。</a:t>
            </a:r>
          </a:p>
          <a:p>
            <a:pPr indent="266700">
              <a:defRPr/>
            </a:pPr>
            <a:r>
              <a:rPr lang="en-US" altLang="zh-CN" sz="2000" b="1" dirty="0">
                <a:latin typeface="华文仿宋" pitchFamily="2" charset="-122"/>
                <a:ea typeface="华文仿宋" pitchFamily="2" charset="-122"/>
              </a:rPr>
              <a:t>2 </a:t>
            </a:r>
            <a:r>
              <a:rPr lang="zh-CN" altLang="en-US" sz="2000" b="1" dirty="0">
                <a:latin typeface="华文仿宋" pitchFamily="2" charset="-122"/>
                <a:ea typeface="华文仿宋" pitchFamily="2" charset="-122"/>
              </a:rPr>
              <a:t>目的</a:t>
            </a:r>
          </a:p>
          <a:p>
            <a:pPr indent="266700">
              <a:defRPr/>
            </a:pPr>
            <a:r>
              <a:rPr lang="zh-CN" altLang="en-US" sz="2000" b="1" dirty="0">
                <a:latin typeface="华文仿宋" pitchFamily="2" charset="-122"/>
                <a:ea typeface="华文仿宋" pitchFamily="2" charset="-122"/>
              </a:rPr>
              <a:t>       说明编制可靠性设计准则的目的。</a:t>
            </a:r>
          </a:p>
          <a:p>
            <a:pPr indent="266700">
              <a:defRPr/>
            </a:pPr>
            <a:r>
              <a:rPr lang="en-US" altLang="zh-CN" sz="2000" b="1" dirty="0">
                <a:latin typeface="华文仿宋" pitchFamily="2" charset="-122"/>
                <a:ea typeface="华文仿宋" pitchFamily="2" charset="-122"/>
              </a:rPr>
              <a:t>3 </a:t>
            </a:r>
            <a:r>
              <a:rPr lang="zh-CN" altLang="en-US" sz="2000" b="1" dirty="0">
                <a:latin typeface="华文仿宋" pitchFamily="2" charset="-122"/>
                <a:ea typeface="华文仿宋" pitchFamily="2" charset="-122"/>
              </a:rPr>
              <a:t>适用范围</a:t>
            </a:r>
          </a:p>
          <a:p>
            <a:pPr indent="266700">
              <a:defRPr/>
            </a:pPr>
            <a:r>
              <a:rPr lang="zh-CN" altLang="en-US" sz="2000" b="1" dirty="0">
                <a:latin typeface="华文仿宋" pitchFamily="2" charset="-122"/>
                <a:ea typeface="华文仿宋" pitchFamily="2" charset="-122"/>
              </a:rPr>
              <a:t>       说明可靠性设计准则的适用范围。</a:t>
            </a:r>
          </a:p>
          <a:p>
            <a:pPr indent="266700">
              <a:defRPr/>
            </a:pPr>
            <a:r>
              <a:rPr lang="en-US" altLang="zh-CN" sz="2000" b="1" dirty="0">
                <a:latin typeface="华文仿宋" pitchFamily="2" charset="-122"/>
                <a:ea typeface="华文仿宋" pitchFamily="2" charset="-122"/>
              </a:rPr>
              <a:t>4 </a:t>
            </a:r>
            <a:r>
              <a:rPr lang="zh-CN" altLang="en-US" sz="2000" b="1" dirty="0">
                <a:latin typeface="华文仿宋" pitchFamily="2" charset="-122"/>
                <a:ea typeface="华文仿宋" pitchFamily="2" charset="-122"/>
              </a:rPr>
              <a:t>依据</a:t>
            </a:r>
          </a:p>
          <a:p>
            <a:pPr indent="266700">
              <a:defRPr/>
            </a:pPr>
            <a:r>
              <a:rPr lang="zh-CN" altLang="en-US" sz="2000" b="1" dirty="0">
                <a:latin typeface="华文仿宋" pitchFamily="2" charset="-122"/>
                <a:ea typeface="华文仿宋" pitchFamily="2" charset="-122"/>
              </a:rPr>
              <a:t>        说明编制可靠性设计准则的主要依据（如合同、标准、规范、技术规格书、技术协议等）。</a:t>
            </a:r>
          </a:p>
          <a:p>
            <a:pPr indent="266700">
              <a:defRPr/>
            </a:pPr>
            <a:r>
              <a:rPr lang="en-US" altLang="zh-CN" sz="2000" b="1" dirty="0">
                <a:latin typeface="华文仿宋" pitchFamily="2" charset="-122"/>
                <a:ea typeface="华文仿宋" pitchFamily="2" charset="-122"/>
              </a:rPr>
              <a:t>5 </a:t>
            </a:r>
            <a:r>
              <a:rPr lang="zh-CN" altLang="en-US" sz="2000" b="1" dirty="0">
                <a:latin typeface="华文仿宋" pitchFamily="2" charset="-122"/>
                <a:ea typeface="华文仿宋" pitchFamily="2" charset="-122"/>
              </a:rPr>
              <a:t>可靠性设计准则</a:t>
            </a:r>
          </a:p>
          <a:p>
            <a:pPr indent="266700">
              <a:defRPr/>
            </a:pPr>
            <a:r>
              <a:rPr lang="zh-CN" altLang="en-US" sz="2000" b="1" dirty="0">
                <a:latin typeface="华文仿宋" pitchFamily="2" charset="-122"/>
                <a:ea typeface="华文仿宋" pitchFamily="2" charset="-122"/>
              </a:rPr>
              <a:t>        将可靠性设计准则以条款的形式输出。</a:t>
            </a:r>
          </a:p>
          <a:p>
            <a:pPr indent="266700">
              <a:defRPr/>
            </a:pPr>
            <a:r>
              <a:rPr lang="en-US" altLang="zh-CN" sz="2000" b="1" dirty="0">
                <a:latin typeface="华文仿宋" pitchFamily="2" charset="-122"/>
                <a:ea typeface="华文仿宋" pitchFamily="2" charset="-122"/>
              </a:rPr>
              <a:t>6 </a:t>
            </a:r>
            <a:r>
              <a:rPr lang="zh-CN" altLang="en-US" sz="2000" b="1" dirty="0">
                <a:latin typeface="华文仿宋" pitchFamily="2" charset="-122"/>
                <a:ea typeface="华文仿宋" pitchFamily="2" charset="-122"/>
              </a:rPr>
              <a:t>说明</a:t>
            </a:r>
          </a:p>
          <a:p>
            <a:pPr indent="266700">
              <a:defRPr/>
            </a:pPr>
            <a:r>
              <a:rPr lang="zh-CN" altLang="en-US" sz="2000" b="1" dirty="0">
                <a:latin typeface="华文仿宋" pitchFamily="2" charset="-122"/>
                <a:ea typeface="华文仿宋" pitchFamily="2" charset="-122"/>
              </a:rPr>
              <a:t>        对可靠性设计准则使用的一些具体方法、使用时机等进行描述和说明，尤其要对某些准则的使用可能对某些设计产生不良影响做出警告性说明或详细规定。</a:t>
            </a:r>
          </a:p>
        </p:txBody>
      </p:sp>
    </p:spTree>
    <p:extLst>
      <p:ext uri="{BB962C8B-B14F-4D97-AF65-F5344CB8AC3E}">
        <p14:creationId xmlns:p14="http://schemas.microsoft.com/office/powerpoint/2010/main" val="119827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3"/>
          <p:cNvSpPr txBox="1">
            <a:spLocks noChangeArrowheads="1"/>
          </p:cNvSpPr>
          <p:nvPr/>
        </p:nvSpPr>
        <p:spPr bwMode="auto">
          <a:xfrm>
            <a:off x="1703388" y="188913"/>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4.1   </a:t>
            </a:r>
            <a:r>
              <a:rPr lang="zh-CN" altLang="en-US" sz="3600" b="1" dirty="0">
                <a:latin typeface="黑体" pitchFamily="49" charset="-122"/>
                <a:ea typeface="黑体" pitchFamily="49" charset="-122"/>
              </a:rPr>
              <a:t>过程活动：软件项目开发策划</a:t>
            </a:r>
          </a:p>
        </p:txBody>
      </p:sp>
      <p:grpSp>
        <p:nvGrpSpPr>
          <p:cNvPr id="177155" name="Group 4"/>
          <p:cNvGrpSpPr>
            <a:grpSpLocks/>
          </p:cNvGrpSpPr>
          <p:nvPr/>
        </p:nvGrpSpPr>
        <p:grpSpPr bwMode="auto">
          <a:xfrm>
            <a:off x="2063751" y="1916113"/>
            <a:ext cx="8208963" cy="4392612"/>
            <a:chOff x="86" y="983"/>
            <a:chExt cx="5466" cy="2963"/>
          </a:xfrm>
        </p:grpSpPr>
        <p:sp>
          <p:nvSpPr>
            <p:cNvPr id="177156" name="Rectangle 5"/>
            <p:cNvSpPr>
              <a:spLocks noChangeArrowheads="1"/>
            </p:cNvSpPr>
            <p:nvPr/>
          </p:nvSpPr>
          <p:spPr bwMode="auto">
            <a:xfrm>
              <a:off x="1909" y="3302"/>
              <a:ext cx="3643" cy="612"/>
            </a:xfrm>
            <a:prstGeom prst="rect">
              <a:avLst/>
            </a:prstGeom>
            <a:solidFill>
              <a:srgbClr val="FDA4B5"/>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57" name="Rectangle 6"/>
            <p:cNvSpPr>
              <a:spLocks noChangeArrowheads="1"/>
            </p:cNvSpPr>
            <p:nvPr/>
          </p:nvSpPr>
          <p:spPr bwMode="auto">
            <a:xfrm>
              <a:off x="1314" y="2212"/>
              <a:ext cx="3643" cy="982"/>
            </a:xfrm>
            <a:prstGeom prst="rect">
              <a:avLst/>
            </a:prstGeom>
            <a:solidFill>
              <a:srgbClr val="FDA4B5"/>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77158" name="Object 7">
              <a:hlinkClick r:id="" action="ppaction://ole?verb=0"/>
            </p:cNvPr>
            <p:cNvGraphicFramePr>
              <a:graphicFrameLocks/>
            </p:cNvGraphicFramePr>
            <p:nvPr/>
          </p:nvGraphicFramePr>
          <p:xfrm>
            <a:off x="192" y="1385"/>
            <a:ext cx="634" cy="794"/>
          </p:xfrm>
          <a:graphic>
            <a:graphicData uri="http://schemas.openxmlformats.org/presentationml/2006/ole">
              <mc:AlternateContent xmlns:mc="http://schemas.openxmlformats.org/markup-compatibility/2006">
                <mc:Choice xmlns:v="urn:schemas-microsoft-com:vml" Requires="v">
                  <p:oleObj name="Microsoft ClipArt Gallery" r:id="rId2" imgW="2144713" imgH="2932113" progId="MS_ClipArt_Gallery">
                    <p:embed/>
                  </p:oleObj>
                </mc:Choice>
                <mc:Fallback>
                  <p:oleObj name="Microsoft ClipArt Gallery" r:id="rId2" imgW="2144713" imgH="2932113" progId="MS_ClipArt_Gallery">
                    <p:embed/>
                    <p:pic>
                      <p:nvPicPr>
                        <p:cNvPr id="177158" name="Object 7">
                          <a:hlinkClick r:id="" action="ppaction://ole?verb=0"/>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 y="1385"/>
                          <a:ext cx="634" cy="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7159" name="Rectangle 8"/>
            <p:cNvSpPr>
              <a:spLocks noChangeArrowheads="1"/>
            </p:cNvSpPr>
            <p:nvPr/>
          </p:nvSpPr>
          <p:spPr bwMode="auto">
            <a:xfrm rot="-240000">
              <a:off x="86" y="1538"/>
              <a:ext cx="799" cy="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285750" indent="6350" algn="ctr" eaLnBrk="0" hangingPunct="0">
                <a:lnSpc>
                  <a:spcPct val="90000"/>
                </a:lnSpc>
                <a:spcBef>
                  <a:spcPct val="25000"/>
                </a:spcBef>
              </a:pPr>
              <a:r>
                <a:rPr kumimoji="1" lang="zh-CN" altLang="en-US" sz="1600" b="1"/>
                <a:t>软件</a:t>
              </a:r>
            </a:p>
            <a:p>
              <a:pPr marL="285750" indent="6350" algn="ctr" eaLnBrk="0" hangingPunct="0">
                <a:lnSpc>
                  <a:spcPct val="90000"/>
                </a:lnSpc>
                <a:spcBef>
                  <a:spcPct val="25000"/>
                </a:spcBef>
              </a:pPr>
              <a:r>
                <a:rPr kumimoji="1" lang="zh-CN" altLang="en-US" sz="1600" b="1"/>
                <a:t>需求</a:t>
              </a:r>
            </a:p>
          </p:txBody>
        </p:sp>
        <p:sp>
          <p:nvSpPr>
            <p:cNvPr id="177160" name="Line 9"/>
            <p:cNvSpPr>
              <a:spLocks noChangeShapeType="1"/>
            </p:cNvSpPr>
            <p:nvPr/>
          </p:nvSpPr>
          <p:spPr bwMode="auto">
            <a:xfrm>
              <a:off x="2225" y="1877"/>
              <a:ext cx="287" cy="436"/>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61" name="Line 10"/>
            <p:cNvSpPr>
              <a:spLocks noChangeShapeType="1"/>
            </p:cNvSpPr>
            <p:nvPr/>
          </p:nvSpPr>
          <p:spPr bwMode="auto">
            <a:xfrm flipV="1">
              <a:off x="978" y="1623"/>
              <a:ext cx="747" cy="254"/>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62" name="Rectangle 11"/>
            <p:cNvSpPr>
              <a:spLocks noChangeArrowheads="1"/>
            </p:cNvSpPr>
            <p:nvPr/>
          </p:nvSpPr>
          <p:spPr bwMode="auto">
            <a:xfrm>
              <a:off x="2151" y="2305"/>
              <a:ext cx="134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285750" indent="-285750" eaLnBrk="0" hangingPunct="0">
                <a:lnSpc>
                  <a:spcPct val="90000"/>
                </a:lnSpc>
                <a:spcBef>
                  <a:spcPct val="25000"/>
                </a:spcBef>
              </a:pPr>
              <a:r>
                <a:rPr kumimoji="1" lang="zh-CN" altLang="en-US" b="1"/>
                <a:t>定义软件生存周期</a:t>
              </a:r>
            </a:p>
          </p:txBody>
        </p:sp>
        <p:sp>
          <p:nvSpPr>
            <p:cNvPr id="177163" name="Rectangle 12"/>
            <p:cNvSpPr>
              <a:spLocks noChangeArrowheads="1"/>
            </p:cNvSpPr>
            <p:nvPr/>
          </p:nvSpPr>
          <p:spPr bwMode="auto">
            <a:xfrm>
              <a:off x="632" y="1012"/>
              <a:ext cx="1248"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285750" indent="1588" eaLnBrk="0" hangingPunct="0">
                <a:lnSpc>
                  <a:spcPct val="90000"/>
                </a:lnSpc>
                <a:spcBef>
                  <a:spcPct val="25000"/>
                </a:spcBef>
              </a:pPr>
              <a:r>
                <a:rPr kumimoji="1" lang="zh-CN" altLang="en-US" b="1"/>
                <a:t>文档记录软件开发计划</a:t>
              </a:r>
            </a:p>
          </p:txBody>
        </p:sp>
        <p:sp>
          <p:nvSpPr>
            <p:cNvPr id="177164" name="Rectangle 13"/>
            <p:cNvSpPr>
              <a:spLocks noChangeArrowheads="1"/>
            </p:cNvSpPr>
            <p:nvPr/>
          </p:nvSpPr>
          <p:spPr bwMode="auto">
            <a:xfrm>
              <a:off x="2777" y="3663"/>
              <a:ext cx="134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285750" indent="-285750" eaLnBrk="0" hangingPunct="0">
                <a:lnSpc>
                  <a:spcPct val="90000"/>
                </a:lnSpc>
                <a:spcBef>
                  <a:spcPct val="25000"/>
                </a:spcBef>
              </a:pPr>
              <a:r>
                <a:rPr kumimoji="1" lang="zh-CN" altLang="en-US" b="1"/>
                <a:t>确定软件工作产品</a:t>
              </a:r>
            </a:p>
          </p:txBody>
        </p:sp>
        <p:sp>
          <p:nvSpPr>
            <p:cNvPr id="177165" name="Line 14"/>
            <p:cNvSpPr>
              <a:spLocks noChangeShapeType="1"/>
            </p:cNvSpPr>
            <p:nvPr/>
          </p:nvSpPr>
          <p:spPr bwMode="auto">
            <a:xfrm flipV="1">
              <a:off x="2460" y="1262"/>
              <a:ext cx="1139" cy="158"/>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66" name="Rectangle 15"/>
            <p:cNvSpPr>
              <a:spLocks noChangeArrowheads="1"/>
            </p:cNvSpPr>
            <p:nvPr/>
          </p:nvSpPr>
          <p:spPr bwMode="auto">
            <a:xfrm>
              <a:off x="2329" y="983"/>
              <a:ext cx="135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285750" indent="1588" eaLnBrk="0" hangingPunct="0">
                <a:lnSpc>
                  <a:spcPct val="90000"/>
                </a:lnSpc>
                <a:spcBef>
                  <a:spcPct val="25000"/>
                </a:spcBef>
              </a:pPr>
              <a:r>
                <a:rPr kumimoji="1" lang="zh-CN" altLang="en-US" b="1"/>
                <a:t>估计规模，成本，工作量</a:t>
              </a:r>
            </a:p>
          </p:txBody>
        </p:sp>
        <p:grpSp>
          <p:nvGrpSpPr>
            <p:cNvPr id="177167" name="Group 16"/>
            <p:cNvGrpSpPr>
              <a:grpSpLocks/>
            </p:cNvGrpSpPr>
            <p:nvPr/>
          </p:nvGrpSpPr>
          <p:grpSpPr bwMode="auto">
            <a:xfrm>
              <a:off x="4080" y="1753"/>
              <a:ext cx="687" cy="335"/>
              <a:chOff x="4080" y="1753"/>
              <a:chExt cx="687" cy="335"/>
            </a:xfrm>
          </p:grpSpPr>
          <p:sp>
            <p:nvSpPr>
              <p:cNvPr id="177262" name="Rectangle 17"/>
              <p:cNvSpPr>
                <a:spLocks noChangeArrowheads="1"/>
              </p:cNvSpPr>
              <p:nvPr/>
            </p:nvSpPr>
            <p:spPr bwMode="auto">
              <a:xfrm>
                <a:off x="4080" y="1753"/>
                <a:ext cx="687" cy="335"/>
              </a:xfrm>
              <a:prstGeom prst="rect">
                <a:avLst/>
              </a:prstGeom>
              <a:noFill/>
              <a:ln w="254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63" name="Rectangle 18"/>
              <p:cNvSpPr>
                <a:spLocks noChangeArrowheads="1"/>
              </p:cNvSpPr>
              <p:nvPr/>
            </p:nvSpPr>
            <p:spPr bwMode="auto">
              <a:xfrm>
                <a:off x="4087" y="1779"/>
                <a:ext cx="132" cy="5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64" name="Rectangle 19"/>
              <p:cNvSpPr>
                <a:spLocks noChangeArrowheads="1"/>
              </p:cNvSpPr>
              <p:nvPr/>
            </p:nvSpPr>
            <p:spPr bwMode="auto">
              <a:xfrm>
                <a:off x="4199" y="1864"/>
                <a:ext cx="180" cy="42"/>
              </a:xfrm>
              <a:prstGeom prst="rect">
                <a:avLst/>
              </a:prstGeom>
              <a:noFill/>
              <a:ln w="254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65" name="Rectangle 20"/>
              <p:cNvSpPr>
                <a:spLocks noChangeArrowheads="1"/>
              </p:cNvSpPr>
              <p:nvPr/>
            </p:nvSpPr>
            <p:spPr bwMode="auto">
              <a:xfrm>
                <a:off x="4311" y="1948"/>
                <a:ext cx="276" cy="42"/>
              </a:xfrm>
              <a:prstGeom prst="rect">
                <a:avLst/>
              </a:prstGeom>
              <a:noFill/>
              <a:ln w="254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66" name="Rectangle 21"/>
              <p:cNvSpPr>
                <a:spLocks noChangeArrowheads="1"/>
              </p:cNvSpPr>
              <p:nvPr/>
            </p:nvSpPr>
            <p:spPr bwMode="auto">
              <a:xfrm>
                <a:off x="4571" y="2028"/>
                <a:ext cx="191" cy="43"/>
              </a:xfrm>
              <a:prstGeom prst="rect">
                <a:avLst/>
              </a:prstGeom>
              <a:noFill/>
              <a:ln w="254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7168" name="Line 22"/>
            <p:cNvSpPr>
              <a:spLocks noChangeShapeType="1"/>
            </p:cNvSpPr>
            <p:nvPr/>
          </p:nvSpPr>
          <p:spPr bwMode="auto">
            <a:xfrm>
              <a:off x="2460" y="1655"/>
              <a:ext cx="1565" cy="201"/>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69" name="Rectangle 23"/>
            <p:cNvSpPr>
              <a:spLocks noChangeArrowheads="1"/>
            </p:cNvSpPr>
            <p:nvPr/>
          </p:nvSpPr>
          <p:spPr bwMode="auto">
            <a:xfrm>
              <a:off x="3016" y="1579"/>
              <a:ext cx="208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285750" indent="1588" eaLnBrk="0" hangingPunct="0">
                <a:lnSpc>
                  <a:spcPct val="90000"/>
                </a:lnSpc>
                <a:spcBef>
                  <a:spcPct val="25000"/>
                </a:spcBef>
              </a:pPr>
              <a:r>
                <a:rPr kumimoji="1" lang="zh-CN" altLang="en-US" b="1"/>
                <a:t>制定活动进度</a:t>
              </a:r>
            </a:p>
          </p:txBody>
        </p:sp>
        <p:graphicFrame>
          <p:nvGraphicFramePr>
            <p:cNvPr id="177170" name="Object 24">
              <a:hlinkClick r:id="" action="ppaction://ole?verb=0"/>
            </p:cNvPr>
            <p:cNvGraphicFramePr>
              <a:graphicFrameLocks/>
            </p:cNvGraphicFramePr>
            <p:nvPr/>
          </p:nvGraphicFramePr>
          <p:xfrm>
            <a:off x="5110" y="3371"/>
            <a:ext cx="368" cy="391"/>
          </p:xfrm>
          <a:graphic>
            <a:graphicData uri="http://schemas.openxmlformats.org/presentationml/2006/ole">
              <mc:AlternateContent xmlns:mc="http://schemas.openxmlformats.org/markup-compatibility/2006">
                <mc:Choice xmlns:v="urn:schemas-microsoft-com:vml" Requires="v">
                  <p:oleObj name="Microsoft ClipArt Gallery" r:id="rId4" imgW="2525713" imgH="3224213" progId="MS_ClipArt_Gallery">
                    <p:embed/>
                  </p:oleObj>
                </mc:Choice>
                <mc:Fallback>
                  <p:oleObj name="Microsoft ClipArt Gallery" r:id="rId4" imgW="2525713" imgH="3224213" progId="MS_ClipArt_Gallery">
                    <p:embed/>
                    <p:pic>
                      <p:nvPicPr>
                        <p:cNvPr id="177170" name="Object 24">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0" y="3371"/>
                          <a:ext cx="368"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7171" name="Object 25">
              <a:hlinkClick r:id="" action="ppaction://ole?verb=0"/>
            </p:cNvPr>
            <p:cNvGraphicFramePr>
              <a:graphicFrameLocks/>
            </p:cNvGraphicFramePr>
            <p:nvPr/>
          </p:nvGraphicFramePr>
          <p:xfrm>
            <a:off x="5075" y="3449"/>
            <a:ext cx="172" cy="143"/>
          </p:xfrm>
          <a:graphic>
            <a:graphicData uri="http://schemas.openxmlformats.org/presentationml/2006/ole">
              <mc:AlternateContent xmlns:mc="http://schemas.openxmlformats.org/markup-compatibility/2006">
                <mc:Choice xmlns:v="urn:schemas-microsoft-com:vml" Requires="v">
                  <p:oleObj name="Microsoft ClipArt Gallery" r:id="rId6" imgW="2728913" imgH="2728913" progId="MS_ClipArt_Gallery">
                    <p:embed/>
                  </p:oleObj>
                </mc:Choice>
                <mc:Fallback>
                  <p:oleObj name="Microsoft ClipArt Gallery" r:id="rId6" imgW="2728913" imgH="2728913" progId="MS_ClipArt_Gallery">
                    <p:embed/>
                    <p:pic>
                      <p:nvPicPr>
                        <p:cNvPr id="177171" name="Object 25">
                          <a:hlinkClick r:id="" action="ppaction://ole?verb=0"/>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5" y="3449"/>
                          <a:ext cx="172" cy="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7172" name="Object 26">
              <a:hlinkClick r:id="" action="ppaction://ole?verb=0"/>
            </p:cNvPr>
            <p:cNvGraphicFramePr>
              <a:graphicFrameLocks/>
            </p:cNvGraphicFramePr>
            <p:nvPr/>
          </p:nvGraphicFramePr>
          <p:xfrm>
            <a:off x="2138" y="3249"/>
            <a:ext cx="379" cy="452"/>
          </p:xfrm>
          <a:graphic>
            <a:graphicData uri="http://schemas.openxmlformats.org/presentationml/2006/ole">
              <mc:AlternateContent xmlns:mc="http://schemas.openxmlformats.org/markup-compatibility/2006">
                <mc:Choice xmlns:v="urn:schemas-microsoft-com:vml" Requires="v">
                  <p:oleObj name="Microsoft ClipArt Gallery" r:id="rId8" imgW="2347913" imgH="3389313" progId="MS_ClipArt_Gallery">
                    <p:embed/>
                  </p:oleObj>
                </mc:Choice>
                <mc:Fallback>
                  <p:oleObj name="Microsoft ClipArt Gallery" r:id="rId8" imgW="2347913" imgH="3389313" progId="MS_ClipArt_Gallery">
                    <p:embed/>
                    <p:pic>
                      <p:nvPicPr>
                        <p:cNvPr id="177172" name="Object 26">
                          <a:hlinkClick r:id="" action="ppaction://ole?verb=0"/>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8" y="3249"/>
                          <a:ext cx="379" cy="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7173" name="Object 27">
              <a:hlinkClick r:id="" action="ppaction://ole?verb=0"/>
            </p:cNvPr>
            <p:cNvGraphicFramePr>
              <a:graphicFrameLocks/>
            </p:cNvGraphicFramePr>
            <p:nvPr/>
          </p:nvGraphicFramePr>
          <p:xfrm>
            <a:off x="3683" y="3329"/>
            <a:ext cx="261" cy="218"/>
          </p:xfrm>
          <a:graphic>
            <a:graphicData uri="http://schemas.openxmlformats.org/presentationml/2006/ole">
              <mc:AlternateContent xmlns:mc="http://schemas.openxmlformats.org/markup-compatibility/2006">
                <mc:Choice xmlns:v="urn:schemas-microsoft-com:vml" Requires="v">
                  <p:oleObj name="Microsoft ClipArt Gallery" r:id="rId10" imgW="2728913" imgH="2728913" progId="MS_ClipArt_Gallery">
                    <p:embed/>
                  </p:oleObj>
                </mc:Choice>
                <mc:Fallback>
                  <p:oleObj name="Microsoft ClipArt Gallery" r:id="rId10" imgW="2728913" imgH="2728913" progId="MS_ClipArt_Gallery">
                    <p:embed/>
                    <p:pic>
                      <p:nvPicPr>
                        <p:cNvPr id="177173" name="Object 27">
                          <a:hlinkClick r:id="" action="ppaction://ole?verb=0"/>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3" y="3329"/>
                          <a:ext cx="261"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7174" name="Arc 28"/>
            <p:cNvSpPr>
              <a:spLocks/>
            </p:cNvSpPr>
            <p:nvPr/>
          </p:nvSpPr>
          <p:spPr bwMode="auto">
            <a:xfrm>
              <a:off x="3958" y="3185"/>
              <a:ext cx="354" cy="245"/>
            </a:xfrm>
            <a:custGeom>
              <a:avLst/>
              <a:gdLst>
                <a:gd name="T0" fmla="*/ 0 w 21661"/>
                <a:gd name="T1" fmla="*/ 0 h 21600"/>
                <a:gd name="T2" fmla="*/ 0 w 21661"/>
                <a:gd name="T3" fmla="*/ 0 h 21600"/>
                <a:gd name="T4" fmla="*/ 0 w 21661"/>
                <a:gd name="T5" fmla="*/ 0 h 21600"/>
                <a:gd name="T6" fmla="*/ 0 60000 65536"/>
                <a:gd name="T7" fmla="*/ 0 60000 65536"/>
                <a:gd name="T8" fmla="*/ 0 60000 65536"/>
              </a:gdLst>
              <a:ahLst/>
              <a:cxnLst>
                <a:cxn ang="T6">
                  <a:pos x="T0" y="T1"/>
                </a:cxn>
                <a:cxn ang="T7">
                  <a:pos x="T2" y="T3"/>
                </a:cxn>
                <a:cxn ang="T8">
                  <a:pos x="T4" y="T5"/>
                </a:cxn>
              </a:cxnLst>
              <a:rect l="0" t="0" r="r" b="b"/>
              <a:pathLst>
                <a:path w="21661" h="21600" fill="none" extrusionOk="0">
                  <a:moveTo>
                    <a:pt x="21661" y="0"/>
                  </a:moveTo>
                  <a:cubicBezTo>
                    <a:pt x="21661" y="11929"/>
                    <a:pt x="11990" y="21600"/>
                    <a:pt x="61" y="21600"/>
                  </a:cubicBezTo>
                  <a:cubicBezTo>
                    <a:pt x="40" y="21600"/>
                    <a:pt x="20" y="21599"/>
                    <a:pt x="0" y="21599"/>
                  </a:cubicBezTo>
                </a:path>
                <a:path w="21661" h="21600" stroke="0" extrusionOk="0">
                  <a:moveTo>
                    <a:pt x="21661" y="0"/>
                  </a:moveTo>
                  <a:cubicBezTo>
                    <a:pt x="21661" y="11929"/>
                    <a:pt x="11990" y="21600"/>
                    <a:pt x="61" y="21600"/>
                  </a:cubicBezTo>
                  <a:cubicBezTo>
                    <a:pt x="40" y="21600"/>
                    <a:pt x="20" y="21599"/>
                    <a:pt x="0" y="21599"/>
                  </a:cubicBezTo>
                  <a:lnTo>
                    <a:pt x="61" y="0"/>
                  </a:lnTo>
                  <a:lnTo>
                    <a:pt x="21661" y="0"/>
                  </a:lnTo>
                  <a:close/>
                </a:path>
              </a:pathLst>
            </a:custGeom>
            <a:noFill/>
            <a:ln w="254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75" name="Arc 29"/>
            <p:cNvSpPr>
              <a:spLocks/>
            </p:cNvSpPr>
            <p:nvPr/>
          </p:nvSpPr>
          <p:spPr bwMode="auto">
            <a:xfrm>
              <a:off x="3289" y="3082"/>
              <a:ext cx="353" cy="324"/>
            </a:xfrm>
            <a:custGeom>
              <a:avLst/>
              <a:gdLst>
                <a:gd name="T0" fmla="*/ 0 w 21600"/>
                <a:gd name="T1" fmla="*/ 0 h 21667"/>
                <a:gd name="T2" fmla="*/ 0 w 21600"/>
                <a:gd name="T3" fmla="*/ 0 h 21667"/>
                <a:gd name="T4" fmla="*/ 0 w 21600"/>
                <a:gd name="T5" fmla="*/ 0 h 21667"/>
                <a:gd name="T6" fmla="*/ 0 60000 65536"/>
                <a:gd name="T7" fmla="*/ 0 60000 65536"/>
                <a:gd name="T8" fmla="*/ 0 60000 65536"/>
              </a:gdLst>
              <a:ahLst/>
              <a:cxnLst>
                <a:cxn ang="T6">
                  <a:pos x="T0" y="T1"/>
                </a:cxn>
                <a:cxn ang="T7">
                  <a:pos x="T2" y="T3"/>
                </a:cxn>
                <a:cxn ang="T8">
                  <a:pos x="T4" y="T5"/>
                </a:cxn>
              </a:cxnLst>
              <a:rect l="0" t="0" r="r" b="b"/>
              <a:pathLst>
                <a:path w="21600" h="21667" fill="none" extrusionOk="0">
                  <a:moveTo>
                    <a:pt x="21600" y="21667"/>
                  </a:moveTo>
                  <a:cubicBezTo>
                    <a:pt x="9670" y="21667"/>
                    <a:pt x="0" y="11996"/>
                    <a:pt x="0" y="67"/>
                  </a:cubicBezTo>
                  <a:cubicBezTo>
                    <a:pt x="-1" y="44"/>
                    <a:pt x="0" y="22"/>
                    <a:pt x="0" y="0"/>
                  </a:cubicBezTo>
                </a:path>
                <a:path w="21600" h="21667" stroke="0" extrusionOk="0">
                  <a:moveTo>
                    <a:pt x="21600" y="21667"/>
                  </a:moveTo>
                  <a:cubicBezTo>
                    <a:pt x="9670" y="21667"/>
                    <a:pt x="0" y="11996"/>
                    <a:pt x="0" y="67"/>
                  </a:cubicBezTo>
                  <a:cubicBezTo>
                    <a:pt x="-1" y="44"/>
                    <a:pt x="0" y="22"/>
                    <a:pt x="0" y="0"/>
                  </a:cubicBezTo>
                  <a:lnTo>
                    <a:pt x="21600" y="67"/>
                  </a:lnTo>
                  <a:lnTo>
                    <a:pt x="21600" y="21667"/>
                  </a:lnTo>
                  <a:close/>
                </a:path>
              </a:pathLst>
            </a:custGeom>
            <a:noFill/>
            <a:ln w="254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76" name="Arc 30"/>
            <p:cNvSpPr>
              <a:spLocks/>
            </p:cNvSpPr>
            <p:nvPr/>
          </p:nvSpPr>
          <p:spPr bwMode="auto">
            <a:xfrm>
              <a:off x="2556" y="3076"/>
              <a:ext cx="482" cy="346"/>
            </a:xfrm>
            <a:custGeom>
              <a:avLst/>
              <a:gdLst>
                <a:gd name="T0" fmla="*/ 0 w 21600"/>
                <a:gd name="T1" fmla="*/ 0 h 21663"/>
                <a:gd name="T2" fmla="*/ 0 w 21600"/>
                <a:gd name="T3" fmla="*/ 0 h 21663"/>
                <a:gd name="T4" fmla="*/ 0 w 21600"/>
                <a:gd name="T5" fmla="*/ 0 h 21663"/>
                <a:gd name="T6" fmla="*/ 0 60000 65536"/>
                <a:gd name="T7" fmla="*/ 0 60000 65536"/>
                <a:gd name="T8" fmla="*/ 0 60000 65536"/>
              </a:gdLst>
              <a:ahLst/>
              <a:cxnLst>
                <a:cxn ang="T6">
                  <a:pos x="T0" y="T1"/>
                </a:cxn>
                <a:cxn ang="T7">
                  <a:pos x="T2" y="T3"/>
                </a:cxn>
                <a:cxn ang="T8">
                  <a:pos x="T4" y="T5"/>
                </a:cxn>
              </a:cxnLst>
              <a:rect l="0" t="0" r="r" b="b"/>
              <a:pathLst>
                <a:path w="21600" h="21663" fill="none" extrusionOk="0">
                  <a:moveTo>
                    <a:pt x="21599" y="0"/>
                  </a:moveTo>
                  <a:cubicBezTo>
                    <a:pt x="21599" y="21"/>
                    <a:pt x="21600" y="42"/>
                    <a:pt x="21600" y="63"/>
                  </a:cubicBezTo>
                  <a:cubicBezTo>
                    <a:pt x="21600" y="11992"/>
                    <a:pt x="11929" y="21662"/>
                    <a:pt x="0" y="21663"/>
                  </a:cubicBezTo>
                </a:path>
                <a:path w="21600" h="21663" stroke="0" extrusionOk="0">
                  <a:moveTo>
                    <a:pt x="21599" y="0"/>
                  </a:moveTo>
                  <a:cubicBezTo>
                    <a:pt x="21599" y="21"/>
                    <a:pt x="21600" y="42"/>
                    <a:pt x="21600" y="63"/>
                  </a:cubicBezTo>
                  <a:cubicBezTo>
                    <a:pt x="21600" y="11992"/>
                    <a:pt x="11929" y="21662"/>
                    <a:pt x="0" y="21663"/>
                  </a:cubicBezTo>
                  <a:lnTo>
                    <a:pt x="0" y="63"/>
                  </a:lnTo>
                  <a:lnTo>
                    <a:pt x="21599" y="0"/>
                  </a:lnTo>
                  <a:close/>
                </a:path>
              </a:pathLst>
            </a:custGeom>
            <a:noFill/>
            <a:ln w="254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77" name="Arc 31"/>
            <p:cNvSpPr>
              <a:spLocks/>
            </p:cNvSpPr>
            <p:nvPr/>
          </p:nvSpPr>
          <p:spPr bwMode="auto">
            <a:xfrm>
              <a:off x="4685" y="3160"/>
              <a:ext cx="382" cy="37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78" name="Arc 32"/>
            <p:cNvSpPr>
              <a:spLocks/>
            </p:cNvSpPr>
            <p:nvPr/>
          </p:nvSpPr>
          <p:spPr bwMode="auto">
            <a:xfrm>
              <a:off x="1794" y="2880"/>
              <a:ext cx="296" cy="505"/>
            </a:xfrm>
            <a:custGeom>
              <a:avLst/>
              <a:gdLst>
                <a:gd name="T0" fmla="*/ 0 w 21600"/>
                <a:gd name="T1" fmla="*/ 0 h 21643"/>
                <a:gd name="T2" fmla="*/ 0 w 21600"/>
                <a:gd name="T3" fmla="*/ 0 h 21643"/>
                <a:gd name="T4" fmla="*/ 0 w 21600"/>
                <a:gd name="T5" fmla="*/ 0 h 21643"/>
                <a:gd name="T6" fmla="*/ 0 60000 65536"/>
                <a:gd name="T7" fmla="*/ 0 60000 65536"/>
                <a:gd name="T8" fmla="*/ 0 60000 65536"/>
              </a:gdLst>
              <a:ahLst/>
              <a:cxnLst>
                <a:cxn ang="T6">
                  <a:pos x="T0" y="T1"/>
                </a:cxn>
                <a:cxn ang="T7">
                  <a:pos x="T2" y="T3"/>
                </a:cxn>
                <a:cxn ang="T8">
                  <a:pos x="T4" y="T5"/>
                </a:cxn>
              </a:cxnLst>
              <a:rect l="0" t="0" r="r" b="b"/>
              <a:pathLst>
                <a:path w="21600" h="21643" fill="none" extrusionOk="0">
                  <a:moveTo>
                    <a:pt x="21600" y="21643"/>
                  </a:moveTo>
                  <a:cubicBezTo>
                    <a:pt x="9670" y="21643"/>
                    <a:pt x="0" y="11972"/>
                    <a:pt x="0" y="43"/>
                  </a:cubicBezTo>
                  <a:cubicBezTo>
                    <a:pt x="-1" y="28"/>
                    <a:pt x="0" y="14"/>
                    <a:pt x="0" y="0"/>
                  </a:cubicBezTo>
                </a:path>
                <a:path w="21600" h="21643" stroke="0" extrusionOk="0">
                  <a:moveTo>
                    <a:pt x="21600" y="21643"/>
                  </a:moveTo>
                  <a:cubicBezTo>
                    <a:pt x="9670" y="21643"/>
                    <a:pt x="0" y="11972"/>
                    <a:pt x="0" y="43"/>
                  </a:cubicBezTo>
                  <a:cubicBezTo>
                    <a:pt x="-1" y="28"/>
                    <a:pt x="0" y="14"/>
                    <a:pt x="0" y="0"/>
                  </a:cubicBezTo>
                  <a:lnTo>
                    <a:pt x="21600" y="43"/>
                  </a:lnTo>
                  <a:lnTo>
                    <a:pt x="21600" y="21643"/>
                  </a:lnTo>
                  <a:close/>
                </a:path>
              </a:pathLst>
            </a:custGeom>
            <a:noFill/>
            <a:ln w="254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79" name="Line 33"/>
            <p:cNvSpPr>
              <a:spLocks noChangeShapeType="1"/>
            </p:cNvSpPr>
            <p:nvPr/>
          </p:nvSpPr>
          <p:spPr bwMode="auto">
            <a:xfrm>
              <a:off x="2196" y="2716"/>
              <a:ext cx="517" cy="4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80" name="Line 34"/>
            <p:cNvSpPr>
              <a:spLocks noChangeShapeType="1"/>
            </p:cNvSpPr>
            <p:nvPr/>
          </p:nvSpPr>
          <p:spPr bwMode="auto">
            <a:xfrm>
              <a:off x="3497" y="2852"/>
              <a:ext cx="546" cy="6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7181" name="Group 35"/>
            <p:cNvGrpSpPr>
              <a:grpSpLocks/>
            </p:cNvGrpSpPr>
            <p:nvPr/>
          </p:nvGrpSpPr>
          <p:grpSpPr bwMode="auto">
            <a:xfrm>
              <a:off x="410" y="3029"/>
              <a:ext cx="555" cy="861"/>
              <a:chOff x="410" y="3029"/>
              <a:chExt cx="555" cy="861"/>
            </a:xfrm>
          </p:grpSpPr>
          <p:grpSp>
            <p:nvGrpSpPr>
              <p:cNvPr id="177204" name="Group 36"/>
              <p:cNvGrpSpPr>
                <a:grpSpLocks/>
              </p:cNvGrpSpPr>
              <p:nvPr/>
            </p:nvGrpSpPr>
            <p:grpSpPr bwMode="auto">
              <a:xfrm>
                <a:off x="521" y="3394"/>
                <a:ext cx="314" cy="496"/>
                <a:chOff x="521" y="3394"/>
                <a:chExt cx="314" cy="496"/>
              </a:xfrm>
            </p:grpSpPr>
            <p:grpSp>
              <p:nvGrpSpPr>
                <p:cNvPr id="177235" name="Group 37"/>
                <p:cNvGrpSpPr>
                  <a:grpSpLocks/>
                </p:cNvGrpSpPr>
                <p:nvPr/>
              </p:nvGrpSpPr>
              <p:grpSpPr bwMode="auto">
                <a:xfrm>
                  <a:off x="521" y="3394"/>
                  <a:ext cx="314" cy="496"/>
                  <a:chOff x="521" y="3394"/>
                  <a:chExt cx="314" cy="496"/>
                </a:xfrm>
              </p:grpSpPr>
              <p:sp>
                <p:nvSpPr>
                  <p:cNvPr id="177257" name="Freeform 38"/>
                  <p:cNvSpPr>
                    <a:spLocks/>
                  </p:cNvSpPr>
                  <p:nvPr/>
                </p:nvSpPr>
                <p:spPr bwMode="auto">
                  <a:xfrm>
                    <a:off x="521" y="3832"/>
                    <a:ext cx="314" cy="58"/>
                  </a:xfrm>
                  <a:custGeom>
                    <a:avLst/>
                    <a:gdLst>
                      <a:gd name="T0" fmla="*/ 0 w 314"/>
                      <a:gd name="T1" fmla="*/ 17 h 58"/>
                      <a:gd name="T2" fmla="*/ 3 w 314"/>
                      <a:gd name="T3" fmla="*/ 22 h 58"/>
                      <a:gd name="T4" fmla="*/ 8 w 314"/>
                      <a:gd name="T5" fmla="*/ 28 h 58"/>
                      <a:gd name="T6" fmla="*/ 13 w 314"/>
                      <a:gd name="T7" fmla="*/ 31 h 58"/>
                      <a:gd name="T8" fmla="*/ 20 w 314"/>
                      <a:gd name="T9" fmla="*/ 35 h 58"/>
                      <a:gd name="T10" fmla="*/ 26 w 314"/>
                      <a:gd name="T11" fmla="*/ 38 h 58"/>
                      <a:gd name="T12" fmla="*/ 34 w 314"/>
                      <a:gd name="T13" fmla="*/ 41 h 58"/>
                      <a:gd name="T14" fmla="*/ 42 w 314"/>
                      <a:gd name="T15" fmla="*/ 43 h 58"/>
                      <a:gd name="T16" fmla="*/ 52 w 314"/>
                      <a:gd name="T17" fmla="*/ 47 h 58"/>
                      <a:gd name="T18" fmla="*/ 62 w 314"/>
                      <a:gd name="T19" fmla="*/ 48 h 58"/>
                      <a:gd name="T20" fmla="*/ 75 w 314"/>
                      <a:gd name="T21" fmla="*/ 50 h 58"/>
                      <a:gd name="T22" fmla="*/ 86 w 314"/>
                      <a:gd name="T23" fmla="*/ 52 h 58"/>
                      <a:gd name="T24" fmla="*/ 104 w 314"/>
                      <a:gd name="T25" fmla="*/ 54 h 58"/>
                      <a:gd name="T26" fmla="*/ 122 w 314"/>
                      <a:gd name="T27" fmla="*/ 55 h 58"/>
                      <a:gd name="T28" fmla="*/ 139 w 314"/>
                      <a:gd name="T29" fmla="*/ 57 h 58"/>
                      <a:gd name="T30" fmla="*/ 152 w 314"/>
                      <a:gd name="T31" fmla="*/ 57 h 58"/>
                      <a:gd name="T32" fmla="*/ 161 w 314"/>
                      <a:gd name="T33" fmla="*/ 57 h 58"/>
                      <a:gd name="T34" fmla="*/ 174 w 314"/>
                      <a:gd name="T35" fmla="*/ 57 h 58"/>
                      <a:gd name="T36" fmla="*/ 192 w 314"/>
                      <a:gd name="T37" fmla="*/ 55 h 58"/>
                      <a:gd name="T38" fmla="*/ 207 w 314"/>
                      <a:gd name="T39" fmla="*/ 55 h 58"/>
                      <a:gd name="T40" fmla="*/ 220 w 314"/>
                      <a:gd name="T41" fmla="*/ 54 h 58"/>
                      <a:gd name="T42" fmla="*/ 238 w 314"/>
                      <a:gd name="T43" fmla="*/ 50 h 58"/>
                      <a:gd name="T44" fmla="*/ 249 w 314"/>
                      <a:gd name="T45" fmla="*/ 48 h 58"/>
                      <a:gd name="T46" fmla="*/ 261 w 314"/>
                      <a:gd name="T47" fmla="*/ 47 h 58"/>
                      <a:gd name="T48" fmla="*/ 274 w 314"/>
                      <a:gd name="T49" fmla="*/ 43 h 58"/>
                      <a:gd name="T50" fmla="*/ 287 w 314"/>
                      <a:gd name="T51" fmla="*/ 38 h 58"/>
                      <a:gd name="T52" fmla="*/ 297 w 314"/>
                      <a:gd name="T53" fmla="*/ 33 h 58"/>
                      <a:gd name="T54" fmla="*/ 303 w 314"/>
                      <a:gd name="T55" fmla="*/ 29 h 58"/>
                      <a:gd name="T56" fmla="*/ 308 w 314"/>
                      <a:gd name="T57" fmla="*/ 24 h 58"/>
                      <a:gd name="T58" fmla="*/ 311 w 314"/>
                      <a:gd name="T59" fmla="*/ 21 h 58"/>
                      <a:gd name="T60" fmla="*/ 313 w 314"/>
                      <a:gd name="T61" fmla="*/ 16 h 58"/>
                      <a:gd name="T62" fmla="*/ 0 w 314"/>
                      <a:gd name="T63" fmla="*/ 0 h 5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14" h="58">
                        <a:moveTo>
                          <a:pt x="0" y="0"/>
                        </a:moveTo>
                        <a:lnTo>
                          <a:pt x="0" y="17"/>
                        </a:lnTo>
                        <a:lnTo>
                          <a:pt x="2" y="21"/>
                        </a:lnTo>
                        <a:lnTo>
                          <a:pt x="3" y="22"/>
                        </a:lnTo>
                        <a:lnTo>
                          <a:pt x="5" y="24"/>
                        </a:lnTo>
                        <a:lnTo>
                          <a:pt x="8" y="28"/>
                        </a:lnTo>
                        <a:lnTo>
                          <a:pt x="11" y="29"/>
                        </a:lnTo>
                        <a:lnTo>
                          <a:pt x="13" y="31"/>
                        </a:lnTo>
                        <a:lnTo>
                          <a:pt x="16" y="33"/>
                        </a:lnTo>
                        <a:lnTo>
                          <a:pt x="20" y="35"/>
                        </a:lnTo>
                        <a:lnTo>
                          <a:pt x="21" y="36"/>
                        </a:lnTo>
                        <a:lnTo>
                          <a:pt x="26" y="38"/>
                        </a:lnTo>
                        <a:lnTo>
                          <a:pt x="29" y="40"/>
                        </a:lnTo>
                        <a:lnTo>
                          <a:pt x="34" y="41"/>
                        </a:lnTo>
                        <a:lnTo>
                          <a:pt x="39" y="43"/>
                        </a:lnTo>
                        <a:lnTo>
                          <a:pt x="42" y="43"/>
                        </a:lnTo>
                        <a:lnTo>
                          <a:pt x="47" y="45"/>
                        </a:lnTo>
                        <a:lnTo>
                          <a:pt x="52" y="47"/>
                        </a:lnTo>
                        <a:lnTo>
                          <a:pt x="57" y="47"/>
                        </a:lnTo>
                        <a:lnTo>
                          <a:pt x="62" y="48"/>
                        </a:lnTo>
                        <a:lnTo>
                          <a:pt x="68" y="50"/>
                        </a:lnTo>
                        <a:lnTo>
                          <a:pt x="75" y="50"/>
                        </a:lnTo>
                        <a:lnTo>
                          <a:pt x="82" y="52"/>
                        </a:lnTo>
                        <a:lnTo>
                          <a:pt x="86" y="52"/>
                        </a:lnTo>
                        <a:lnTo>
                          <a:pt x="95" y="54"/>
                        </a:lnTo>
                        <a:lnTo>
                          <a:pt x="104" y="54"/>
                        </a:lnTo>
                        <a:lnTo>
                          <a:pt x="114" y="55"/>
                        </a:lnTo>
                        <a:lnTo>
                          <a:pt x="122" y="55"/>
                        </a:lnTo>
                        <a:lnTo>
                          <a:pt x="130" y="55"/>
                        </a:lnTo>
                        <a:lnTo>
                          <a:pt x="139" y="57"/>
                        </a:lnTo>
                        <a:lnTo>
                          <a:pt x="147" y="57"/>
                        </a:lnTo>
                        <a:lnTo>
                          <a:pt x="152" y="57"/>
                        </a:lnTo>
                        <a:lnTo>
                          <a:pt x="157" y="57"/>
                        </a:lnTo>
                        <a:lnTo>
                          <a:pt x="161" y="57"/>
                        </a:lnTo>
                        <a:lnTo>
                          <a:pt x="166" y="57"/>
                        </a:lnTo>
                        <a:lnTo>
                          <a:pt x="174" y="57"/>
                        </a:lnTo>
                        <a:lnTo>
                          <a:pt x="184" y="55"/>
                        </a:lnTo>
                        <a:lnTo>
                          <a:pt x="192" y="55"/>
                        </a:lnTo>
                        <a:lnTo>
                          <a:pt x="201" y="55"/>
                        </a:lnTo>
                        <a:lnTo>
                          <a:pt x="207" y="55"/>
                        </a:lnTo>
                        <a:lnTo>
                          <a:pt x="214" y="54"/>
                        </a:lnTo>
                        <a:lnTo>
                          <a:pt x="220" y="54"/>
                        </a:lnTo>
                        <a:lnTo>
                          <a:pt x="228" y="52"/>
                        </a:lnTo>
                        <a:lnTo>
                          <a:pt x="238" y="50"/>
                        </a:lnTo>
                        <a:lnTo>
                          <a:pt x="245" y="50"/>
                        </a:lnTo>
                        <a:lnTo>
                          <a:pt x="249" y="48"/>
                        </a:lnTo>
                        <a:lnTo>
                          <a:pt x="256" y="47"/>
                        </a:lnTo>
                        <a:lnTo>
                          <a:pt x="261" y="47"/>
                        </a:lnTo>
                        <a:lnTo>
                          <a:pt x="267" y="45"/>
                        </a:lnTo>
                        <a:lnTo>
                          <a:pt x="274" y="43"/>
                        </a:lnTo>
                        <a:lnTo>
                          <a:pt x="280" y="40"/>
                        </a:lnTo>
                        <a:lnTo>
                          <a:pt x="287" y="38"/>
                        </a:lnTo>
                        <a:lnTo>
                          <a:pt x="292" y="36"/>
                        </a:lnTo>
                        <a:lnTo>
                          <a:pt x="297" y="33"/>
                        </a:lnTo>
                        <a:lnTo>
                          <a:pt x="300" y="31"/>
                        </a:lnTo>
                        <a:lnTo>
                          <a:pt x="303" y="29"/>
                        </a:lnTo>
                        <a:lnTo>
                          <a:pt x="306" y="28"/>
                        </a:lnTo>
                        <a:lnTo>
                          <a:pt x="308" y="24"/>
                        </a:lnTo>
                        <a:lnTo>
                          <a:pt x="310" y="22"/>
                        </a:lnTo>
                        <a:lnTo>
                          <a:pt x="311" y="21"/>
                        </a:lnTo>
                        <a:lnTo>
                          <a:pt x="313" y="17"/>
                        </a:lnTo>
                        <a:lnTo>
                          <a:pt x="313" y="16"/>
                        </a:lnTo>
                        <a:lnTo>
                          <a:pt x="311" y="0"/>
                        </a:lnTo>
                        <a:lnTo>
                          <a:pt x="0" y="0"/>
                        </a:lnTo>
                      </a:path>
                    </a:pathLst>
                  </a:custGeom>
                  <a:solidFill>
                    <a:srgbClr val="808080"/>
                  </a:solidFill>
                  <a:ln w="12700" cap="rnd" cmpd="sng">
                    <a:solidFill>
                      <a:srgbClr val="40404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258" name="Freeform 39"/>
                  <p:cNvSpPr>
                    <a:spLocks/>
                  </p:cNvSpPr>
                  <p:nvPr/>
                </p:nvSpPr>
                <p:spPr bwMode="auto">
                  <a:xfrm>
                    <a:off x="521" y="3426"/>
                    <a:ext cx="314" cy="452"/>
                  </a:xfrm>
                  <a:custGeom>
                    <a:avLst/>
                    <a:gdLst>
                      <a:gd name="T0" fmla="*/ 0 w 314"/>
                      <a:gd name="T1" fmla="*/ 411 h 452"/>
                      <a:gd name="T2" fmla="*/ 3 w 314"/>
                      <a:gd name="T3" fmla="*/ 416 h 452"/>
                      <a:gd name="T4" fmla="*/ 8 w 314"/>
                      <a:gd name="T5" fmla="*/ 421 h 452"/>
                      <a:gd name="T6" fmla="*/ 13 w 314"/>
                      <a:gd name="T7" fmla="*/ 425 h 452"/>
                      <a:gd name="T8" fmla="*/ 20 w 314"/>
                      <a:gd name="T9" fmla="*/ 428 h 452"/>
                      <a:gd name="T10" fmla="*/ 26 w 314"/>
                      <a:gd name="T11" fmla="*/ 432 h 452"/>
                      <a:gd name="T12" fmla="*/ 34 w 314"/>
                      <a:gd name="T13" fmla="*/ 435 h 452"/>
                      <a:gd name="T14" fmla="*/ 42 w 314"/>
                      <a:gd name="T15" fmla="*/ 437 h 452"/>
                      <a:gd name="T16" fmla="*/ 52 w 314"/>
                      <a:gd name="T17" fmla="*/ 439 h 452"/>
                      <a:gd name="T18" fmla="*/ 62 w 314"/>
                      <a:gd name="T19" fmla="*/ 442 h 452"/>
                      <a:gd name="T20" fmla="*/ 75 w 314"/>
                      <a:gd name="T21" fmla="*/ 444 h 452"/>
                      <a:gd name="T22" fmla="*/ 86 w 314"/>
                      <a:gd name="T23" fmla="*/ 446 h 452"/>
                      <a:gd name="T24" fmla="*/ 104 w 314"/>
                      <a:gd name="T25" fmla="*/ 448 h 452"/>
                      <a:gd name="T26" fmla="*/ 122 w 314"/>
                      <a:gd name="T27" fmla="*/ 449 h 452"/>
                      <a:gd name="T28" fmla="*/ 139 w 314"/>
                      <a:gd name="T29" fmla="*/ 451 h 452"/>
                      <a:gd name="T30" fmla="*/ 152 w 314"/>
                      <a:gd name="T31" fmla="*/ 451 h 452"/>
                      <a:gd name="T32" fmla="*/ 161 w 314"/>
                      <a:gd name="T33" fmla="*/ 451 h 452"/>
                      <a:gd name="T34" fmla="*/ 174 w 314"/>
                      <a:gd name="T35" fmla="*/ 451 h 452"/>
                      <a:gd name="T36" fmla="*/ 192 w 314"/>
                      <a:gd name="T37" fmla="*/ 449 h 452"/>
                      <a:gd name="T38" fmla="*/ 207 w 314"/>
                      <a:gd name="T39" fmla="*/ 449 h 452"/>
                      <a:gd name="T40" fmla="*/ 220 w 314"/>
                      <a:gd name="T41" fmla="*/ 448 h 452"/>
                      <a:gd name="T42" fmla="*/ 238 w 314"/>
                      <a:gd name="T43" fmla="*/ 444 h 452"/>
                      <a:gd name="T44" fmla="*/ 249 w 314"/>
                      <a:gd name="T45" fmla="*/ 442 h 452"/>
                      <a:gd name="T46" fmla="*/ 261 w 314"/>
                      <a:gd name="T47" fmla="*/ 441 h 452"/>
                      <a:gd name="T48" fmla="*/ 274 w 314"/>
                      <a:gd name="T49" fmla="*/ 437 h 452"/>
                      <a:gd name="T50" fmla="*/ 287 w 314"/>
                      <a:gd name="T51" fmla="*/ 432 h 452"/>
                      <a:gd name="T52" fmla="*/ 297 w 314"/>
                      <a:gd name="T53" fmla="*/ 427 h 452"/>
                      <a:gd name="T54" fmla="*/ 303 w 314"/>
                      <a:gd name="T55" fmla="*/ 423 h 452"/>
                      <a:gd name="T56" fmla="*/ 308 w 314"/>
                      <a:gd name="T57" fmla="*/ 418 h 452"/>
                      <a:gd name="T58" fmla="*/ 311 w 314"/>
                      <a:gd name="T59" fmla="*/ 413 h 452"/>
                      <a:gd name="T60" fmla="*/ 313 w 314"/>
                      <a:gd name="T61" fmla="*/ 409 h 452"/>
                      <a:gd name="T62" fmla="*/ 0 w 314"/>
                      <a:gd name="T63" fmla="*/ 0 h 45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14" h="452">
                        <a:moveTo>
                          <a:pt x="0" y="0"/>
                        </a:moveTo>
                        <a:lnTo>
                          <a:pt x="0" y="411"/>
                        </a:lnTo>
                        <a:lnTo>
                          <a:pt x="2" y="413"/>
                        </a:lnTo>
                        <a:lnTo>
                          <a:pt x="3" y="416"/>
                        </a:lnTo>
                        <a:lnTo>
                          <a:pt x="5" y="418"/>
                        </a:lnTo>
                        <a:lnTo>
                          <a:pt x="8" y="421"/>
                        </a:lnTo>
                        <a:lnTo>
                          <a:pt x="11" y="423"/>
                        </a:lnTo>
                        <a:lnTo>
                          <a:pt x="13" y="425"/>
                        </a:lnTo>
                        <a:lnTo>
                          <a:pt x="16" y="427"/>
                        </a:lnTo>
                        <a:lnTo>
                          <a:pt x="20" y="428"/>
                        </a:lnTo>
                        <a:lnTo>
                          <a:pt x="21" y="430"/>
                        </a:lnTo>
                        <a:lnTo>
                          <a:pt x="26" y="432"/>
                        </a:lnTo>
                        <a:lnTo>
                          <a:pt x="29" y="434"/>
                        </a:lnTo>
                        <a:lnTo>
                          <a:pt x="34" y="435"/>
                        </a:lnTo>
                        <a:lnTo>
                          <a:pt x="39" y="435"/>
                        </a:lnTo>
                        <a:lnTo>
                          <a:pt x="42" y="437"/>
                        </a:lnTo>
                        <a:lnTo>
                          <a:pt x="47" y="439"/>
                        </a:lnTo>
                        <a:lnTo>
                          <a:pt x="52" y="439"/>
                        </a:lnTo>
                        <a:lnTo>
                          <a:pt x="57" y="441"/>
                        </a:lnTo>
                        <a:lnTo>
                          <a:pt x="62" y="442"/>
                        </a:lnTo>
                        <a:lnTo>
                          <a:pt x="68" y="444"/>
                        </a:lnTo>
                        <a:lnTo>
                          <a:pt x="75" y="444"/>
                        </a:lnTo>
                        <a:lnTo>
                          <a:pt x="82" y="446"/>
                        </a:lnTo>
                        <a:lnTo>
                          <a:pt x="86" y="446"/>
                        </a:lnTo>
                        <a:lnTo>
                          <a:pt x="95" y="448"/>
                        </a:lnTo>
                        <a:lnTo>
                          <a:pt x="104" y="448"/>
                        </a:lnTo>
                        <a:lnTo>
                          <a:pt x="114" y="449"/>
                        </a:lnTo>
                        <a:lnTo>
                          <a:pt x="122" y="449"/>
                        </a:lnTo>
                        <a:lnTo>
                          <a:pt x="130" y="449"/>
                        </a:lnTo>
                        <a:lnTo>
                          <a:pt x="139" y="451"/>
                        </a:lnTo>
                        <a:lnTo>
                          <a:pt x="147" y="451"/>
                        </a:lnTo>
                        <a:lnTo>
                          <a:pt x="152" y="451"/>
                        </a:lnTo>
                        <a:lnTo>
                          <a:pt x="157" y="451"/>
                        </a:lnTo>
                        <a:lnTo>
                          <a:pt x="161" y="451"/>
                        </a:lnTo>
                        <a:lnTo>
                          <a:pt x="166" y="451"/>
                        </a:lnTo>
                        <a:lnTo>
                          <a:pt x="174" y="451"/>
                        </a:lnTo>
                        <a:lnTo>
                          <a:pt x="184" y="449"/>
                        </a:lnTo>
                        <a:lnTo>
                          <a:pt x="192" y="449"/>
                        </a:lnTo>
                        <a:lnTo>
                          <a:pt x="201" y="449"/>
                        </a:lnTo>
                        <a:lnTo>
                          <a:pt x="207" y="449"/>
                        </a:lnTo>
                        <a:lnTo>
                          <a:pt x="214" y="448"/>
                        </a:lnTo>
                        <a:lnTo>
                          <a:pt x="220" y="448"/>
                        </a:lnTo>
                        <a:lnTo>
                          <a:pt x="228" y="446"/>
                        </a:lnTo>
                        <a:lnTo>
                          <a:pt x="238" y="444"/>
                        </a:lnTo>
                        <a:lnTo>
                          <a:pt x="245" y="444"/>
                        </a:lnTo>
                        <a:lnTo>
                          <a:pt x="249" y="442"/>
                        </a:lnTo>
                        <a:lnTo>
                          <a:pt x="256" y="441"/>
                        </a:lnTo>
                        <a:lnTo>
                          <a:pt x="261" y="441"/>
                        </a:lnTo>
                        <a:lnTo>
                          <a:pt x="267" y="439"/>
                        </a:lnTo>
                        <a:lnTo>
                          <a:pt x="274" y="437"/>
                        </a:lnTo>
                        <a:lnTo>
                          <a:pt x="280" y="434"/>
                        </a:lnTo>
                        <a:lnTo>
                          <a:pt x="287" y="432"/>
                        </a:lnTo>
                        <a:lnTo>
                          <a:pt x="292" y="430"/>
                        </a:lnTo>
                        <a:lnTo>
                          <a:pt x="297" y="427"/>
                        </a:lnTo>
                        <a:lnTo>
                          <a:pt x="300" y="425"/>
                        </a:lnTo>
                        <a:lnTo>
                          <a:pt x="303" y="423"/>
                        </a:lnTo>
                        <a:lnTo>
                          <a:pt x="306" y="421"/>
                        </a:lnTo>
                        <a:lnTo>
                          <a:pt x="308" y="418"/>
                        </a:lnTo>
                        <a:lnTo>
                          <a:pt x="310" y="416"/>
                        </a:lnTo>
                        <a:lnTo>
                          <a:pt x="311" y="413"/>
                        </a:lnTo>
                        <a:lnTo>
                          <a:pt x="313" y="411"/>
                        </a:lnTo>
                        <a:lnTo>
                          <a:pt x="313" y="409"/>
                        </a:lnTo>
                        <a:lnTo>
                          <a:pt x="311" y="0"/>
                        </a:lnTo>
                        <a:lnTo>
                          <a:pt x="0" y="0"/>
                        </a:lnTo>
                      </a:path>
                    </a:pathLst>
                  </a:custGeom>
                  <a:solidFill>
                    <a:srgbClr val="A0A0A0"/>
                  </a:solidFill>
                  <a:ln w="12700" cap="rnd" cmpd="sng">
                    <a:solidFill>
                      <a:srgbClr val="40404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77259" name="Group 40"/>
                  <p:cNvGrpSpPr>
                    <a:grpSpLocks/>
                  </p:cNvGrpSpPr>
                  <p:nvPr/>
                </p:nvGrpSpPr>
                <p:grpSpPr bwMode="auto">
                  <a:xfrm>
                    <a:off x="521" y="3394"/>
                    <a:ext cx="313" cy="93"/>
                    <a:chOff x="521" y="3394"/>
                    <a:chExt cx="313" cy="93"/>
                  </a:xfrm>
                </p:grpSpPr>
                <p:sp>
                  <p:nvSpPr>
                    <p:cNvPr id="177260" name="Freeform 41"/>
                    <p:cNvSpPr>
                      <a:spLocks/>
                    </p:cNvSpPr>
                    <p:nvPr/>
                  </p:nvSpPr>
                  <p:spPr bwMode="auto">
                    <a:xfrm>
                      <a:off x="521" y="3429"/>
                      <a:ext cx="313" cy="58"/>
                    </a:xfrm>
                    <a:custGeom>
                      <a:avLst/>
                      <a:gdLst>
                        <a:gd name="T0" fmla="*/ 0 w 313"/>
                        <a:gd name="T1" fmla="*/ 17 h 58"/>
                        <a:gd name="T2" fmla="*/ 3 w 313"/>
                        <a:gd name="T3" fmla="*/ 22 h 58"/>
                        <a:gd name="T4" fmla="*/ 8 w 313"/>
                        <a:gd name="T5" fmla="*/ 28 h 58"/>
                        <a:gd name="T6" fmla="*/ 13 w 313"/>
                        <a:gd name="T7" fmla="*/ 31 h 58"/>
                        <a:gd name="T8" fmla="*/ 20 w 313"/>
                        <a:gd name="T9" fmla="*/ 35 h 58"/>
                        <a:gd name="T10" fmla="*/ 26 w 313"/>
                        <a:gd name="T11" fmla="*/ 38 h 58"/>
                        <a:gd name="T12" fmla="*/ 34 w 313"/>
                        <a:gd name="T13" fmla="*/ 41 h 58"/>
                        <a:gd name="T14" fmla="*/ 42 w 313"/>
                        <a:gd name="T15" fmla="*/ 45 h 58"/>
                        <a:gd name="T16" fmla="*/ 52 w 313"/>
                        <a:gd name="T17" fmla="*/ 47 h 58"/>
                        <a:gd name="T18" fmla="*/ 62 w 313"/>
                        <a:gd name="T19" fmla="*/ 48 h 58"/>
                        <a:gd name="T20" fmla="*/ 75 w 313"/>
                        <a:gd name="T21" fmla="*/ 52 h 58"/>
                        <a:gd name="T22" fmla="*/ 86 w 313"/>
                        <a:gd name="T23" fmla="*/ 52 h 58"/>
                        <a:gd name="T24" fmla="*/ 104 w 313"/>
                        <a:gd name="T25" fmla="*/ 55 h 58"/>
                        <a:gd name="T26" fmla="*/ 122 w 313"/>
                        <a:gd name="T27" fmla="*/ 55 h 58"/>
                        <a:gd name="T28" fmla="*/ 138 w 313"/>
                        <a:gd name="T29" fmla="*/ 57 h 58"/>
                        <a:gd name="T30" fmla="*/ 151 w 313"/>
                        <a:gd name="T31" fmla="*/ 57 h 58"/>
                        <a:gd name="T32" fmla="*/ 161 w 313"/>
                        <a:gd name="T33" fmla="*/ 57 h 58"/>
                        <a:gd name="T34" fmla="*/ 174 w 313"/>
                        <a:gd name="T35" fmla="*/ 57 h 58"/>
                        <a:gd name="T36" fmla="*/ 192 w 313"/>
                        <a:gd name="T37" fmla="*/ 55 h 58"/>
                        <a:gd name="T38" fmla="*/ 206 w 313"/>
                        <a:gd name="T39" fmla="*/ 55 h 58"/>
                        <a:gd name="T40" fmla="*/ 219 w 313"/>
                        <a:gd name="T41" fmla="*/ 54 h 58"/>
                        <a:gd name="T42" fmla="*/ 237 w 313"/>
                        <a:gd name="T43" fmla="*/ 52 h 58"/>
                        <a:gd name="T44" fmla="*/ 249 w 313"/>
                        <a:gd name="T45" fmla="*/ 48 h 58"/>
                        <a:gd name="T46" fmla="*/ 260 w 313"/>
                        <a:gd name="T47" fmla="*/ 47 h 58"/>
                        <a:gd name="T48" fmla="*/ 273 w 313"/>
                        <a:gd name="T49" fmla="*/ 43 h 58"/>
                        <a:gd name="T50" fmla="*/ 286 w 313"/>
                        <a:gd name="T51" fmla="*/ 38 h 58"/>
                        <a:gd name="T52" fmla="*/ 296 w 313"/>
                        <a:gd name="T53" fmla="*/ 35 h 58"/>
                        <a:gd name="T54" fmla="*/ 302 w 313"/>
                        <a:gd name="T55" fmla="*/ 29 h 58"/>
                        <a:gd name="T56" fmla="*/ 307 w 313"/>
                        <a:gd name="T57" fmla="*/ 26 h 58"/>
                        <a:gd name="T58" fmla="*/ 310 w 313"/>
                        <a:gd name="T59" fmla="*/ 21 h 58"/>
                        <a:gd name="T60" fmla="*/ 312 w 313"/>
                        <a:gd name="T61" fmla="*/ 17 h 58"/>
                        <a:gd name="T62" fmla="*/ 0 w 313"/>
                        <a:gd name="T63" fmla="*/ 0 h 5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13" h="58">
                          <a:moveTo>
                            <a:pt x="0" y="0"/>
                          </a:moveTo>
                          <a:lnTo>
                            <a:pt x="0" y="17"/>
                          </a:lnTo>
                          <a:lnTo>
                            <a:pt x="2" y="21"/>
                          </a:lnTo>
                          <a:lnTo>
                            <a:pt x="3" y="22"/>
                          </a:lnTo>
                          <a:lnTo>
                            <a:pt x="5" y="26"/>
                          </a:lnTo>
                          <a:lnTo>
                            <a:pt x="8" y="28"/>
                          </a:lnTo>
                          <a:lnTo>
                            <a:pt x="11" y="29"/>
                          </a:lnTo>
                          <a:lnTo>
                            <a:pt x="13" y="31"/>
                          </a:lnTo>
                          <a:lnTo>
                            <a:pt x="16" y="33"/>
                          </a:lnTo>
                          <a:lnTo>
                            <a:pt x="20" y="35"/>
                          </a:lnTo>
                          <a:lnTo>
                            <a:pt x="21" y="36"/>
                          </a:lnTo>
                          <a:lnTo>
                            <a:pt x="26" y="38"/>
                          </a:lnTo>
                          <a:lnTo>
                            <a:pt x="29" y="40"/>
                          </a:lnTo>
                          <a:lnTo>
                            <a:pt x="34" y="41"/>
                          </a:lnTo>
                          <a:lnTo>
                            <a:pt x="39" y="43"/>
                          </a:lnTo>
                          <a:lnTo>
                            <a:pt x="42" y="45"/>
                          </a:lnTo>
                          <a:lnTo>
                            <a:pt x="47" y="45"/>
                          </a:lnTo>
                          <a:lnTo>
                            <a:pt x="52" y="47"/>
                          </a:lnTo>
                          <a:lnTo>
                            <a:pt x="57" y="47"/>
                          </a:lnTo>
                          <a:lnTo>
                            <a:pt x="62" y="48"/>
                          </a:lnTo>
                          <a:lnTo>
                            <a:pt x="68" y="50"/>
                          </a:lnTo>
                          <a:lnTo>
                            <a:pt x="75" y="52"/>
                          </a:lnTo>
                          <a:lnTo>
                            <a:pt x="81" y="52"/>
                          </a:lnTo>
                          <a:lnTo>
                            <a:pt x="86" y="52"/>
                          </a:lnTo>
                          <a:lnTo>
                            <a:pt x="94" y="54"/>
                          </a:lnTo>
                          <a:lnTo>
                            <a:pt x="104" y="55"/>
                          </a:lnTo>
                          <a:lnTo>
                            <a:pt x="114" y="55"/>
                          </a:lnTo>
                          <a:lnTo>
                            <a:pt x="122" y="55"/>
                          </a:lnTo>
                          <a:lnTo>
                            <a:pt x="130" y="57"/>
                          </a:lnTo>
                          <a:lnTo>
                            <a:pt x="138" y="57"/>
                          </a:lnTo>
                          <a:lnTo>
                            <a:pt x="146" y="57"/>
                          </a:lnTo>
                          <a:lnTo>
                            <a:pt x="151" y="57"/>
                          </a:lnTo>
                          <a:lnTo>
                            <a:pt x="156" y="57"/>
                          </a:lnTo>
                          <a:lnTo>
                            <a:pt x="161" y="57"/>
                          </a:lnTo>
                          <a:lnTo>
                            <a:pt x="166" y="57"/>
                          </a:lnTo>
                          <a:lnTo>
                            <a:pt x="174" y="57"/>
                          </a:lnTo>
                          <a:lnTo>
                            <a:pt x="184" y="57"/>
                          </a:lnTo>
                          <a:lnTo>
                            <a:pt x="192" y="55"/>
                          </a:lnTo>
                          <a:lnTo>
                            <a:pt x="200" y="55"/>
                          </a:lnTo>
                          <a:lnTo>
                            <a:pt x="206" y="55"/>
                          </a:lnTo>
                          <a:lnTo>
                            <a:pt x="213" y="54"/>
                          </a:lnTo>
                          <a:lnTo>
                            <a:pt x="219" y="54"/>
                          </a:lnTo>
                          <a:lnTo>
                            <a:pt x="228" y="52"/>
                          </a:lnTo>
                          <a:lnTo>
                            <a:pt x="237" y="52"/>
                          </a:lnTo>
                          <a:lnTo>
                            <a:pt x="244" y="50"/>
                          </a:lnTo>
                          <a:lnTo>
                            <a:pt x="249" y="48"/>
                          </a:lnTo>
                          <a:lnTo>
                            <a:pt x="255" y="48"/>
                          </a:lnTo>
                          <a:lnTo>
                            <a:pt x="260" y="47"/>
                          </a:lnTo>
                          <a:lnTo>
                            <a:pt x="267" y="45"/>
                          </a:lnTo>
                          <a:lnTo>
                            <a:pt x="273" y="43"/>
                          </a:lnTo>
                          <a:lnTo>
                            <a:pt x="280" y="41"/>
                          </a:lnTo>
                          <a:lnTo>
                            <a:pt x="286" y="38"/>
                          </a:lnTo>
                          <a:lnTo>
                            <a:pt x="291" y="36"/>
                          </a:lnTo>
                          <a:lnTo>
                            <a:pt x="296" y="35"/>
                          </a:lnTo>
                          <a:lnTo>
                            <a:pt x="299" y="33"/>
                          </a:lnTo>
                          <a:lnTo>
                            <a:pt x="302" y="29"/>
                          </a:lnTo>
                          <a:lnTo>
                            <a:pt x="306" y="28"/>
                          </a:lnTo>
                          <a:lnTo>
                            <a:pt x="307" y="26"/>
                          </a:lnTo>
                          <a:lnTo>
                            <a:pt x="309" y="22"/>
                          </a:lnTo>
                          <a:lnTo>
                            <a:pt x="310" y="21"/>
                          </a:lnTo>
                          <a:lnTo>
                            <a:pt x="312" y="19"/>
                          </a:lnTo>
                          <a:lnTo>
                            <a:pt x="312" y="17"/>
                          </a:lnTo>
                          <a:lnTo>
                            <a:pt x="310" y="0"/>
                          </a:lnTo>
                          <a:lnTo>
                            <a:pt x="0" y="0"/>
                          </a:lnTo>
                        </a:path>
                      </a:pathLst>
                    </a:custGeom>
                    <a:solidFill>
                      <a:srgbClr val="40404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261" name="Oval 42"/>
                    <p:cNvSpPr>
                      <a:spLocks noChangeArrowheads="1"/>
                    </p:cNvSpPr>
                    <p:nvPr/>
                  </p:nvSpPr>
                  <p:spPr bwMode="auto">
                    <a:xfrm>
                      <a:off x="525" y="3394"/>
                      <a:ext cx="304" cy="74"/>
                    </a:xfrm>
                    <a:prstGeom prst="ellipse">
                      <a:avLst/>
                    </a:prstGeom>
                    <a:solidFill>
                      <a:srgbClr val="202020"/>
                    </a:solidFill>
                    <a:ln w="12700">
                      <a:solidFill>
                        <a:srgbClr val="40404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77236" name="Group 43"/>
                <p:cNvGrpSpPr>
                  <a:grpSpLocks/>
                </p:cNvGrpSpPr>
                <p:nvPr/>
              </p:nvGrpSpPr>
              <p:grpSpPr bwMode="auto">
                <a:xfrm>
                  <a:off x="540" y="3481"/>
                  <a:ext cx="277" cy="379"/>
                  <a:chOff x="540" y="3481"/>
                  <a:chExt cx="277" cy="379"/>
                </a:xfrm>
              </p:grpSpPr>
              <p:grpSp>
                <p:nvGrpSpPr>
                  <p:cNvPr id="177237" name="Group 44"/>
                  <p:cNvGrpSpPr>
                    <a:grpSpLocks/>
                  </p:cNvGrpSpPr>
                  <p:nvPr/>
                </p:nvGrpSpPr>
                <p:grpSpPr bwMode="auto">
                  <a:xfrm>
                    <a:off x="540" y="3481"/>
                    <a:ext cx="37" cy="362"/>
                    <a:chOff x="540" y="3481"/>
                    <a:chExt cx="37" cy="362"/>
                  </a:xfrm>
                </p:grpSpPr>
                <p:sp>
                  <p:nvSpPr>
                    <p:cNvPr id="177254" name="Oval 45"/>
                    <p:cNvSpPr>
                      <a:spLocks noChangeArrowheads="1"/>
                    </p:cNvSpPr>
                    <p:nvPr/>
                  </p:nvSpPr>
                  <p:spPr bwMode="auto">
                    <a:xfrm>
                      <a:off x="540" y="3481"/>
                      <a:ext cx="37" cy="39"/>
                    </a:xfrm>
                    <a:prstGeom prst="ellipse">
                      <a:avLst/>
                    </a:prstGeom>
                    <a:solidFill>
                      <a:srgbClr val="60606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55" name="Rectangle 46"/>
                    <p:cNvSpPr>
                      <a:spLocks noChangeArrowheads="1"/>
                    </p:cNvSpPr>
                    <p:nvPr/>
                  </p:nvSpPr>
                  <p:spPr bwMode="auto">
                    <a:xfrm>
                      <a:off x="540" y="3499"/>
                      <a:ext cx="37" cy="327"/>
                    </a:xfrm>
                    <a:prstGeom prst="rect">
                      <a:avLst/>
                    </a:prstGeom>
                    <a:solidFill>
                      <a:srgbClr val="60606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56" name="Oval 47"/>
                    <p:cNvSpPr>
                      <a:spLocks noChangeArrowheads="1"/>
                    </p:cNvSpPr>
                    <p:nvPr/>
                  </p:nvSpPr>
                  <p:spPr bwMode="auto">
                    <a:xfrm>
                      <a:off x="540" y="3803"/>
                      <a:ext cx="37" cy="40"/>
                    </a:xfrm>
                    <a:prstGeom prst="ellipse">
                      <a:avLst/>
                    </a:prstGeom>
                    <a:solidFill>
                      <a:srgbClr val="60606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7238" name="Group 48"/>
                  <p:cNvGrpSpPr>
                    <a:grpSpLocks/>
                  </p:cNvGrpSpPr>
                  <p:nvPr/>
                </p:nvGrpSpPr>
                <p:grpSpPr bwMode="auto">
                  <a:xfrm>
                    <a:off x="779" y="3481"/>
                    <a:ext cx="38" cy="362"/>
                    <a:chOff x="779" y="3481"/>
                    <a:chExt cx="38" cy="362"/>
                  </a:xfrm>
                </p:grpSpPr>
                <p:sp>
                  <p:nvSpPr>
                    <p:cNvPr id="177251" name="Oval 49"/>
                    <p:cNvSpPr>
                      <a:spLocks noChangeArrowheads="1"/>
                    </p:cNvSpPr>
                    <p:nvPr/>
                  </p:nvSpPr>
                  <p:spPr bwMode="auto">
                    <a:xfrm>
                      <a:off x="779" y="3481"/>
                      <a:ext cx="38" cy="39"/>
                    </a:xfrm>
                    <a:prstGeom prst="ellipse">
                      <a:avLst/>
                    </a:prstGeom>
                    <a:solidFill>
                      <a:srgbClr val="60606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52" name="Rectangle 50"/>
                    <p:cNvSpPr>
                      <a:spLocks noChangeArrowheads="1"/>
                    </p:cNvSpPr>
                    <p:nvPr/>
                  </p:nvSpPr>
                  <p:spPr bwMode="auto">
                    <a:xfrm>
                      <a:off x="779" y="3499"/>
                      <a:ext cx="38" cy="325"/>
                    </a:xfrm>
                    <a:prstGeom prst="rect">
                      <a:avLst/>
                    </a:prstGeom>
                    <a:solidFill>
                      <a:srgbClr val="60606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53" name="Oval 51"/>
                    <p:cNvSpPr>
                      <a:spLocks noChangeArrowheads="1"/>
                    </p:cNvSpPr>
                    <p:nvPr/>
                  </p:nvSpPr>
                  <p:spPr bwMode="auto">
                    <a:xfrm>
                      <a:off x="779" y="3803"/>
                      <a:ext cx="38" cy="40"/>
                    </a:xfrm>
                    <a:prstGeom prst="ellipse">
                      <a:avLst/>
                    </a:prstGeom>
                    <a:solidFill>
                      <a:srgbClr val="60606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7239" name="Group 52"/>
                  <p:cNvGrpSpPr>
                    <a:grpSpLocks/>
                  </p:cNvGrpSpPr>
                  <p:nvPr/>
                </p:nvGrpSpPr>
                <p:grpSpPr bwMode="auto">
                  <a:xfrm>
                    <a:off x="719" y="3492"/>
                    <a:ext cx="38" cy="361"/>
                    <a:chOff x="719" y="3492"/>
                    <a:chExt cx="38" cy="361"/>
                  </a:xfrm>
                </p:grpSpPr>
                <p:sp>
                  <p:nvSpPr>
                    <p:cNvPr id="177248" name="Oval 53"/>
                    <p:cNvSpPr>
                      <a:spLocks noChangeArrowheads="1"/>
                    </p:cNvSpPr>
                    <p:nvPr/>
                  </p:nvSpPr>
                  <p:spPr bwMode="auto">
                    <a:xfrm>
                      <a:off x="719" y="3492"/>
                      <a:ext cx="38" cy="38"/>
                    </a:xfrm>
                    <a:prstGeom prst="ellipse">
                      <a:avLst/>
                    </a:prstGeom>
                    <a:solidFill>
                      <a:srgbClr val="60606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49" name="Rectangle 54"/>
                    <p:cNvSpPr>
                      <a:spLocks noChangeArrowheads="1"/>
                    </p:cNvSpPr>
                    <p:nvPr/>
                  </p:nvSpPr>
                  <p:spPr bwMode="auto">
                    <a:xfrm>
                      <a:off x="719" y="3509"/>
                      <a:ext cx="38" cy="325"/>
                    </a:xfrm>
                    <a:prstGeom prst="rect">
                      <a:avLst/>
                    </a:prstGeom>
                    <a:solidFill>
                      <a:srgbClr val="60606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50" name="Oval 55"/>
                    <p:cNvSpPr>
                      <a:spLocks noChangeArrowheads="1"/>
                    </p:cNvSpPr>
                    <p:nvPr/>
                  </p:nvSpPr>
                  <p:spPr bwMode="auto">
                    <a:xfrm>
                      <a:off x="719" y="3816"/>
                      <a:ext cx="38" cy="37"/>
                    </a:xfrm>
                    <a:prstGeom prst="ellipse">
                      <a:avLst/>
                    </a:prstGeom>
                    <a:solidFill>
                      <a:srgbClr val="60606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7240" name="Group 56"/>
                  <p:cNvGrpSpPr>
                    <a:grpSpLocks/>
                  </p:cNvGrpSpPr>
                  <p:nvPr/>
                </p:nvGrpSpPr>
                <p:grpSpPr bwMode="auto">
                  <a:xfrm>
                    <a:off x="598" y="3492"/>
                    <a:ext cx="38" cy="361"/>
                    <a:chOff x="598" y="3492"/>
                    <a:chExt cx="38" cy="361"/>
                  </a:xfrm>
                </p:grpSpPr>
                <p:sp>
                  <p:nvSpPr>
                    <p:cNvPr id="177245" name="Oval 57"/>
                    <p:cNvSpPr>
                      <a:spLocks noChangeArrowheads="1"/>
                    </p:cNvSpPr>
                    <p:nvPr/>
                  </p:nvSpPr>
                  <p:spPr bwMode="auto">
                    <a:xfrm>
                      <a:off x="598" y="3492"/>
                      <a:ext cx="38" cy="38"/>
                    </a:xfrm>
                    <a:prstGeom prst="ellipse">
                      <a:avLst/>
                    </a:prstGeom>
                    <a:solidFill>
                      <a:srgbClr val="60606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46" name="Rectangle 58"/>
                    <p:cNvSpPr>
                      <a:spLocks noChangeArrowheads="1"/>
                    </p:cNvSpPr>
                    <p:nvPr/>
                  </p:nvSpPr>
                  <p:spPr bwMode="auto">
                    <a:xfrm>
                      <a:off x="598" y="3509"/>
                      <a:ext cx="38" cy="325"/>
                    </a:xfrm>
                    <a:prstGeom prst="rect">
                      <a:avLst/>
                    </a:prstGeom>
                    <a:solidFill>
                      <a:srgbClr val="60606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47" name="Oval 59"/>
                    <p:cNvSpPr>
                      <a:spLocks noChangeArrowheads="1"/>
                    </p:cNvSpPr>
                    <p:nvPr/>
                  </p:nvSpPr>
                  <p:spPr bwMode="auto">
                    <a:xfrm>
                      <a:off x="598" y="3816"/>
                      <a:ext cx="38" cy="37"/>
                    </a:xfrm>
                    <a:prstGeom prst="ellipse">
                      <a:avLst/>
                    </a:prstGeom>
                    <a:solidFill>
                      <a:srgbClr val="60606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7241" name="Group 60"/>
                  <p:cNvGrpSpPr>
                    <a:grpSpLocks/>
                  </p:cNvGrpSpPr>
                  <p:nvPr/>
                </p:nvGrpSpPr>
                <p:grpSpPr bwMode="auto">
                  <a:xfrm>
                    <a:off x="658" y="3498"/>
                    <a:ext cx="38" cy="362"/>
                    <a:chOff x="658" y="3498"/>
                    <a:chExt cx="38" cy="362"/>
                  </a:xfrm>
                </p:grpSpPr>
                <p:sp>
                  <p:nvSpPr>
                    <p:cNvPr id="177242" name="Oval 61"/>
                    <p:cNvSpPr>
                      <a:spLocks noChangeArrowheads="1"/>
                    </p:cNvSpPr>
                    <p:nvPr/>
                  </p:nvSpPr>
                  <p:spPr bwMode="auto">
                    <a:xfrm>
                      <a:off x="658" y="3498"/>
                      <a:ext cx="38" cy="37"/>
                    </a:xfrm>
                    <a:prstGeom prst="ellipse">
                      <a:avLst/>
                    </a:prstGeom>
                    <a:solidFill>
                      <a:srgbClr val="60606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43" name="Rectangle 62"/>
                    <p:cNvSpPr>
                      <a:spLocks noChangeArrowheads="1"/>
                    </p:cNvSpPr>
                    <p:nvPr/>
                  </p:nvSpPr>
                  <p:spPr bwMode="auto">
                    <a:xfrm>
                      <a:off x="658" y="3515"/>
                      <a:ext cx="38" cy="324"/>
                    </a:xfrm>
                    <a:prstGeom prst="rect">
                      <a:avLst/>
                    </a:prstGeom>
                    <a:solidFill>
                      <a:srgbClr val="60606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44" name="Oval 63"/>
                    <p:cNvSpPr>
                      <a:spLocks noChangeArrowheads="1"/>
                    </p:cNvSpPr>
                    <p:nvPr/>
                  </p:nvSpPr>
                  <p:spPr bwMode="auto">
                    <a:xfrm>
                      <a:off x="658" y="3820"/>
                      <a:ext cx="38" cy="40"/>
                    </a:xfrm>
                    <a:prstGeom prst="ellipse">
                      <a:avLst/>
                    </a:prstGeom>
                    <a:solidFill>
                      <a:srgbClr val="60606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177205" name="Group 64"/>
              <p:cNvGrpSpPr>
                <a:grpSpLocks/>
              </p:cNvGrpSpPr>
              <p:nvPr/>
            </p:nvGrpSpPr>
            <p:grpSpPr bwMode="auto">
              <a:xfrm>
                <a:off x="583" y="3070"/>
                <a:ext cx="307" cy="418"/>
                <a:chOff x="583" y="3070"/>
                <a:chExt cx="307" cy="418"/>
              </a:xfrm>
            </p:grpSpPr>
            <p:sp>
              <p:nvSpPr>
                <p:cNvPr id="177223" name="Oval 65"/>
                <p:cNvSpPr>
                  <a:spLocks noChangeArrowheads="1"/>
                </p:cNvSpPr>
                <p:nvPr/>
              </p:nvSpPr>
              <p:spPr bwMode="auto">
                <a:xfrm>
                  <a:off x="593" y="3206"/>
                  <a:ext cx="90" cy="87"/>
                </a:xfrm>
                <a:prstGeom prst="ellipse">
                  <a:avLst/>
                </a:prstGeom>
                <a:solidFill>
                  <a:srgbClr val="FFFF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24" name="Oval 66"/>
                <p:cNvSpPr>
                  <a:spLocks noChangeArrowheads="1"/>
                </p:cNvSpPr>
                <p:nvPr/>
              </p:nvSpPr>
              <p:spPr bwMode="auto">
                <a:xfrm>
                  <a:off x="583" y="3294"/>
                  <a:ext cx="70" cy="67"/>
                </a:xfrm>
                <a:prstGeom prst="ellipse">
                  <a:avLst/>
                </a:prstGeom>
                <a:solidFill>
                  <a:srgbClr val="FFFF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25" name="Oval 67"/>
                <p:cNvSpPr>
                  <a:spLocks noChangeArrowheads="1"/>
                </p:cNvSpPr>
                <p:nvPr/>
              </p:nvSpPr>
              <p:spPr bwMode="auto">
                <a:xfrm>
                  <a:off x="671" y="3370"/>
                  <a:ext cx="121" cy="118"/>
                </a:xfrm>
                <a:prstGeom prst="ellipse">
                  <a:avLst/>
                </a:prstGeom>
                <a:solidFill>
                  <a:srgbClr val="FFFF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26" name="Oval 68"/>
                <p:cNvSpPr>
                  <a:spLocks noChangeArrowheads="1"/>
                </p:cNvSpPr>
                <p:nvPr/>
              </p:nvSpPr>
              <p:spPr bwMode="auto">
                <a:xfrm>
                  <a:off x="730" y="3119"/>
                  <a:ext cx="141" cy="136"/>
                </a:xfrm>
                <a:prstGeom prst="ellipse">
                  <a:avLst/>
                </a:prstGeom>
                <a:solidFill>
                  <a:srgbClr val="FFFF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27" name="Oval 69"/>
                <p:cNvSpPr>
                  <a:spLocks noChangeArrowheads="1"/>
                </p:cNvSpPr>
                <p:nvPr/>
              </p:nvSpPr>
              <p:spPr bwMode="auto">
                <a:xfrm>
                  <a:off x="750" y="3333"/>
                  <a:ext cx="102" cy="96"/>
                </a:xfrm>
                <a:prstGeom prst="ellipse">
                  <a:avLst/>
                </a:prstGeom>
                <a:solidFill>
                  <a:srgbClr val="FFFF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28" name="Oval 70"/>
                <p:cNvSpPr>
                  <a:spLocks noChangeArrowheads="1"/>
                </p:cNvSpPr>
                <p:nvPr/>
              </p:nvSpPr>
              <p:spPr bwMode="auto">
                <a:xfrm>
                  <a:off x="760" y="3079"/>
                  <a:ext cx="71" cy="69"/>
                </a:xfrm>
                <a:prstGeom prst="ellipse">
                  <a:avLst/>
                </a:prstGeom>
                <a:solidFill>
                  <a:srgbClr val="FFFF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29" name="Oval 71"/>
                <p:cNvSpPr>
                  <a:spLocks noChangeArrowheads="1"/>
                </p:cNvSpPr>
                <p:nvPr/>
              </p:nvSpPr>
              <p:spPr bwMode="auto">
                <a:xfrm>
                  <a:off x="692" y="3070"/>
                  <a:ext cx="70" cy="67"/>
                </a:xfrm>
                <a:prstGeom prst="ellipse">
                  <a:avLst/>
                </a:prstGeom>
                <a:solidFill>
                  <a:srgbClr val="FFFF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30" name="Oval 72"/>
                <p:cNvSpPr>
                  <a:spLocks noChangeArrowheads="1"/>
                </p:cNvSpPr>
                <p:nvPr/>
              </p:nvSpPr>
              <p:spPr bwMode="auto">
                <a:xfrm>
                  <a:off x="612" y="3108"/>
                  <a:ext cx="120" cy="118"/>
                </a:xfrm>
                <a:prstGeom prst="ellipse">
                  <a:avLst/>
                </a:prstGeom>
                <a:solidFill>
                  <a:srgbClr val="FFFF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31" name="Oval 73"/>
                <p:cNvSpPr>
                  <a:spLocks noChangeArrowheads="1"/>
                </p:cNvSpPr>
                <p:nvPr/>
              </p:nvSpPr>
              <p:spPr bwMode="auto">
                <a:xfrm>
                  <a:off x="771" y="3225"/>
                  <a:ext cx="119" cy="117"/>
                </a:xfrm>
                <a:prstGeom prst="ellipse">
                  <a:avLst/>
                </a:prstGeom>
                <a:solidFill>
                  <a:srgbClr val="FFFF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32" name="Oval 74"/>
                <p:cNvSpPr>
                  <a:spLocks noChangeArrowheads="1"/>
                </p:cNvSpPr>
                <p:nvPr/>
              </p:nvSpPr>
              <p:spPr bwMode="auto">
                <a:xfrm>
                  <a:off x="621" y="3390"/>
                  <a:ext cx="92" cy="88"/>
                </a:xfrm>
                <a:prstGeom prst="ellipse">
                  <a:avLst/>
                </a:prstGeom>
                <a:solidFill>
                  <a:srgbClr val="FFFF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33" name="Oval 75"/>
                <p:cNvSpPr>
                  <a:spLocks noChangeArrowheads="1"/>
                </p:cNvSpPr>
                <p:nvPr/>
              </p:nvSpPr>
              <p:spPr bwMode="auto">
                <a:xfrm>
                  <a:off x="583" y="3361"/>
                  <a:ext cx="80" cy="76"/>
                </a:xfrm>
                <a:prstGeom prst="ellipse">
                  <a:avLst/>
                </a:prstGeom>
                <a:solidFill>
                  <a:srgbClr val="FFFF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34" name="Freeform 76"/>
                <p:cNvSpPr>
                  <a:spLocks/>
                </p:cNvSpPr>
                <p:nvPr/>
              </p:nvSpPr>
              <p:spPr bwMode="auto">
                <a:xfrm>
                  <a:off x="601" y="3098"/>
                  <a:ext cx="256" cy="374"/>
                </a:xfrm>
                <a:custGeom>
                  <a:avLst/>
                  <a:gdLst>
                    <a:gd name="T0" fmla="*/ 26 w 256"/>
                    <a:gd name="T1" fmla="*/ 115 h 374"/>
                    <a:gd name="T2" fmla="*/ 7 w 256"/>
                    <a:gd name="T3" fmla="*/ 131 h 374"/>
                    <a:gd name="T4" fmla="*/ 8 w 256"/>
                    <a:gd name="T5" fmla="*/ 200 h 374"/>
                    <a:gd name="T6" fmla="*/ 0 w 256"/>
                    <a:gd name="T7" fmla="*/ 250 h 374"/>
                    <a:gd name="T8" fmla="*/ 30 w 256"/>
                    <a:gd name="T9" fmla="*/ 311 h 374"/>
                    <a:gd name="T10" fmla="*/ 22 w 256"/>
                    <a:gd name="T11" fmla="*/ 343 h 374"/>
                    <a:gd name="T12" fmla="*/ 26 w 256"/>
                    <a:gd name="T13" fmla="*/ 360 h 374"/>
                    <a:gd name="T14" fmla="*/ 100 w 256"/>
                    <a:gd name="T15" fmla="*/ 364 h 374"/>
                    <a:gd name="T16" fmla="*/ 113 w 256"/>
                    <a:gd name="T17" fmla="*/ 373 h 374"/>
                    <a:gd name="T18" fmla="*/ 173 w 256"/>
                    <a:gd name="T19" fmla="*/ 344 h 374"/>
                    <a:gd name="T20" fmla="*/ 131 w 256"/>
                    <a:gd name="T21" fmla="*/ 313 h 374"/>
                    <a:gd name="T22" fmla="*/ 152 w 256"/>
                    <a:gd name="T23" fmla="*/ 305 h 374"/>
                    <a:gd name="T24" fmla="*/ 233 w 256"/>
                    <a:gd name="T25" fmla="*/ 261 h 374"/>
                    <a:gd name="T26" fmla="*/ 255 w 256"/>
                    <a:gd name="T27" fmla="*/ 112 h 374"/>
                    <a:gd name="T28" fmla="*/ 239 w 256"/>
                    <a:gd name="T29" fmla="*/ 37 h 374"/>
                    <a:gd name="T30" fmla="*/ 189 w 256"/>
                    <a:gd name="T31" fmla="*/ 12 h 374"/>
                    <a:gd name="T32" fmla="*/ 138 w 256"/>
                    <a:gd name="T33" fmla="*/ 12 h 374"/>
                    <a:gd name="T34" fmla="*/ 95 w 256"/>
                    <a:gd name="T35" fmla="*/ 0 h 374"/>
                    <a:gd name="T36" fmla="*/ 26 w 256"/>
                    <a:gd name="T37" fmla="*/ 115 h 37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56" h="374">
                      <a:moveTo>
                        <a:pt x="26" y="115"/>
                      </a:moveTo>
                      <a:lnTo>
                        <a:pt x="7" y="131"/>
                      </a:lnTo>
                      <a:lnTo>
                        <a:pt x="8" y="200"/>
                      </a:lnTo>
                      <a:lnTo>
                        <a:pt x="0" y="250"/>
                      </a:lnTo>
                      <a:lnTo>
                        <a:pt x="30" y="311"/>
                      </a:lnTo>
                      <a:lnTo>
                        <a:pt x="22" y="343"/>
                      </a:lnTo>
                      <a:lnTo>
                        <a:pt x="26" y="360"/>
                      </a:lnTo>
                      <a:lnTo>
                        <a:pt x="100" y="364"/>
                      </a:lnTo>
                      <a:lnTo>
                        <a:pt x="113" y="373"/>
                      </a:lnTo>
                      <a:lnTo>
                        <a:pt x="173" y="344"/>
                      </a:lnTo>
                      <a:lnTo>
                        <a:pt x="131" y="313"/>
                      </a:lnTo>
                      <a:lnTo>
                        <a:pt x="152" y="305"/>
                      </a:lnTo>
                      <a:lnTo>
                        <a:pt x="233" y="261"/>
                      </a:lnTo>
                      <a:lnTo>
                        <a:pt x="255" y="112"/>
                      </a:lnTo>
                      <a:lnTo>
                        <a:pt x="239" y="37"/>
                      </a:lnTo>
                      <a:lnTo>
                        <a:pt x="189" y="12"/>
                      </a:lnTo>
                      <a:lnTo>
                        <a:pt x="138" y="12"/>
                      </a:lnTo>
                      <a:lnTo>
                        <a:pt x="95" y="0"/>
                      </a:lnTo>
                      <a:lnTo>
                        <a:pt x="26" y="115"/>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7206" name="Group 77"/>
              <p:cNvGrpSpPr>
                <a:grpSpLocks/>
              </p:cNvGrpSpPr>
              <p:nvPr/>
            </p:nvGrpSpPr>
            <p:grpSpPr bwMode="auto">
              <a:xfrm>
                <a:off x="465" y="3064"/>
                <a:ext cx="307" cy="418"/>
                <a:chOff x="465" y="3064"/>
                <a:chExt cx="307" cy="418"/>
              </a:xfrm>
            </p:grpSpPr>
            <p:sp>
              <p:nvSpPr>
                <p:cNvPr id="177211" name="Oval 78"/>
                <p:cNvSpPr>
                  <a:spLocks noChangeArrowheads="1"/>
                </p:cNvSpPr>
                <p:nvPr/>
              </p:nvSpPr>
              <p:spPr bwMode="auto">
                <a:xfrm>
                  <a:off x="672" y="3200"/>
                  <a:ext cx="90" cy="88"/>
                </a:xfrm>
                <a:prstGeom prst="ellipse">
                  <a:avLst/>
                </a:prstGeom>
                <a:solidFill>
                  <a:srgbClr val="FFFF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12" name="Oval 79"/>
                <p:cNvSpPr>
                  <a:spLocks noChangeArrowheads="1"/>
                </p:cNvSpPr>
                <p:nvPr/>
              </p:nvSpPr>
              <p:spPr bwMode="auto">
                <a:xfrm>
                  <a:off x="702" y="3288"/>
                  <a:ext cx="70" cy="68"/>
                </a:xfrm>
                <a:prstGeom prst="ellipse">
                  <a:avLst/>
                </a:prstGeom>
                <a:solidFill>
                  <a:srgbClr val="FFFF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13" name="Oval 80"/>
                <p:cNvSpPr>
                  <a:spLocks noChangeArrowheads="1"/>
                </p:cNvSpPr>
                <p:nvPr/>
              </p:nvSpPr>
              <p:spPr bwMode="auto">
                <a:xfrm>
                  <a:off x="563" y="3364"/>
                  <a:ext cx="121" cy="118"/>
                </a:xfrm>
                <a:prstGeom prst="ellipse">
                  <a:avLst/>
                </a:prstGeom>
                <a:solidFill>
                  <a:srgbClr val="FFFF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14" name="Oval 81"/>
                <p:cNvSpPr>
                  <a:spLocks noChangeArrowheads="1"/>
                </p:cNvSpPr>
                <p:nvPr/>
              </p:nvSpPr>
              <p:spPr bwMode="auto">
                <a:xfrm>
                  <a:off x="483" y="3114"/>
                  <a:ext cx="142" cy="135"/>
                </a:xfrm>
                <a:prstGeom prst="ellipse">
                  <a:avLst/>
                </a:prstGeom>
                <a:solidFill>
                  <a:srgbClr val="FFFF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15" name="Oval 82"/>
                <p:cNvSpPr>
                  <a:spLocks noChangeArrowheads="1"/>
                </p:cNvSpPr>
                <p:nvPr/>
              </p:nvSpPr>
              <p:spPr bwMode="auto">
                <a:xfrm>
                  <a:off x="503" y="3327"/>
                  <a:ext cx="102" cy="97"/>
                </a:xfrm>
                <a:prstGeom prst="ellipse">
                  <a:avLst/>
                </a:prstGeom>
                <a:solidFill>
                  <a:srgbClr val="FFFF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16" name="Oval 83"/>
                <p:cNvSpPr>
                  <a:spLocks noChangeArrowheads="1"/>
                </p:cNvSpPr>
                <p:nvPr/>
              </p:nvSpPr>
              <p:spPr bwMode="auto">
                <a:xfrm>
                  <a:off x="524" y="3074"/>
                  <a:ext cx="70" cy="68"/>
                </a:xfrm>
                <a:prstGeom prst="ellipse">
                  <a:avLst/>
                </a:prstGeom>
                <a:solidFill>
                  <a:srgbClr val="FFFF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17" name="Oval 84"/>
                <p:cNvSpPr>
                  <a:spLocks noChangeArrowheads="1"/>
                </p:cNvSpPr>
                <p:nvPr/>
              </p:nvSpPr>
              <p:spPr bwMode="auto">
                <a:xfrm>
                  <a:off x="593" y="3064"/>
                  <a:ext cx="70" cy="70"/>
                </a:xfrm>
                <a:prstGeom prst="ellipse">
                  <a:avLst/>
                </a:prstGeom>
                <a:solidFill>
                  <a:srgbClr val="FFFF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18" name="Oval 85"/>
                <p:cNvSpPr>
                  <a:spLocks noChangeArrowheads="1"/>
                </p:cNvSpPr>
                <p:nvPr/>
              </p:nvSpPr>
              <p:spPr bwMode="auto">
                <a:xfrm>
                  <a:off x="623" y="3103"/>
                  <a:ext cx="120" cy="117"/>
                </a:xfrm>
                <a:prstGeom prst="ellipse">
                  <a:avLst/>
                </a:prstGeom>
                <a:solidFill>
                  <a:srgbClr val="FFFF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19" name="Oval 86"/>
                <p:cNvSpPr>
                  <a:spLocks noChangeArrowheads="1"/>
                </p:cNvSpPr>
                <p:nvPr/>
              </p:nvSpPr>
              <p:spPr bwMode="auto">
                <a:xfrm>
                  <a:off x="465" y="3220"/>
                  <a:ext cx="119" cy="116"/>
                </a:xfrm>
                <a:prstGeom prst="ellipse">
                  <a:avLst/>
                </a:prstGeom>
                <a:solidFill>
                  <a:srgbClr val="FFFF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20" name="Oval 87"/>
                <p:cNvSpPr>
                  <a:spLocks noChangeArrowheads="1"/>
                </p:cNvSpPr>
                <p:nvPr/>
              </p:nvSpPr>
              <p:spPr bwMode="auto">
                <a:xfrm>
                  <a:off x="642" y="3384"/>
                  <a:ext cx="92" cy="89"/>
                </a:xfrm>
                <a:prstGeom prst="ellipse">
                  <a:avLst/>
                </a:prstGeom>
                <a:solidFill>
                  <a:srgbClr val="FFFF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21" name="Oval 88"/>
                <p:cNvSpPr>
                  <a:spLocks noChangeArrowheads="1"/>
                </p:cNvSpPr>
                <p:nvPr/>
              </p:nvSpPr>
              <p:spPr bwMode="auto">
                <a:xfrm>
                  <a:off x="692" y="3356"/>
                  <a:ext cx="80" cy="77"/>
                </a:xfrm>
                <a:prstGeom prst="ellipse">
                  <a:avLst/>
                </a:prstGeom>
                <a:solidFill>
                  <a:srgbClr val="FFFF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22" name="Freeform 89"/>
                <p:cNvSpPr>
                  <a:spLocks/>
                </p:cNvSpPr>
                <p:nvPr/>
              </p:nvSpPr>
              <p:spPr bwMode="auto">
                <a:xfrm>
                  <a:off x="499" y="3093"/>
                  <a:ext cx="256" cy="373"/>
                </a:xfrm>
                <a:custGeom>
                  <a:avLst/>
                  <a:gdLst>
                    <a:gd name="T0" fmla="*/ 229 w 256"/>
                    <a:gd name="T1" fmla="*/ 115 h 373"/>
                    <a:gd name="T2" fmla="*/ 248 w 256"/>
                    <a:gd name="T3" fmla="*/ 130 h 373"/>
                    <a:gd name="T4" fmla="*/ 247 w 256"/>
                    <a:gd name="T5" fmla="*/ 200 h 373"/>
                    <a:gd name="T6" fmla="*/ 255 w 256"/>
                    <a:gd name="T7" fmla="*/ 249 h 373"/>
                    <a:gd name="T8" fmla="*/ 225 w 256"/>
                    <a:gd name="T9" fmla="*/ 310 h 373"/>
                    <a:gd name="T10" fmla="*/ 233 w 256"/>
                    <a:gd name="T11" fmla="*/ 342 h 373"/>
                    <a:gd name="T12" fmla="*/ 229 w 256"/>
                    <a:gd name="T13" fmla="*/ 359 h 373"/>
                    <a:gd name="T14" fmla="*/ 155 w 256"/>
                    <a:gd name="T15" fmla="*/ 363 h 373"/>
                    <a:gd name="T16" fmla="*/ 142 w 256"/>
                    <a:gd name="T17" fmla="*/ 372 h 373"/>
                    <a:gd name="T18" fmla="*/ 82 w 256"/>
                    <a:gd name="T19" fmla="*/ 343 h 373"/>
                    <a:gd name="T20" fmla="*/ 124 w 256"/>
                    <a:gd name="T21" fmla="*/ 312 h 373"/>
                    <a:gd name="T22" fmla="*/ 103 w 256"/>
                    <a:gd name="T23" fmla="*/ 304 h 373"/>
                    <a:gd name="T24" fmla="*/ 22 w 256"/>
                    <a:gd name="T25" fmla="*/ 260 h 373"/>
                    <a:gd name="T26" fmla="*/ 0 w 256"/>
                    <a:gd name="T27" fmla="*/ 112 h 373"/>
                    <a:gd name="T28" fmla="*/ 16 w 256"/>
                    <a:gd name="T29" fmla="*/ 37 h 373"/>
                    <a:gd name="T30" fmla="*/ 66 w 256"/>
                    <a:gd name="T31" fmla="*/ 12 h 373"/>
                    <a:gd name="T32" fmla="*/ 117 w 256"/>
                    <a:gd name="T33" fmla="*/ 12 h 373"/>
                    <a:gd name="T34" fmla="*/ 160 w 256"/>
                    <a:gd name="T35" fmla="*/ 0 h 373"/>
                    <a:gd name="T36" fmla="*/ 229 w 256"/>
                    <a:gd name="T37" fmla="*/ 115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56" h="373">
                      <a:moveTo>
                        <a:pt x="229" y="115"/>
                      </a:moveTo>
                      <a:lnTo>
                        <a:pt x="248" y="130"/>
                      </a:lnTo>
                      <a:lnTo>
                        <a:pt x="247" y="200"/>
                      </a:lnTo>
                      <a:lnTo>
                        <a:pt x="255" y="249"/>
                      </a:lnTo>
                      <a:lnTo>
                        <a:pt x="225" y="310"/>
                      </a:lnTo>
                      <a:lnTo>
                        <a:pt x="233" y="342"/>
                      </a:lnTo>
                      <a:lnTo>
                        <a:pt x="229" y="359"/>
                      </a:lnTo>
                      <a:lnTo>
                        <a:pt x="155" y="363"/>
                      </a:lnTo>
                      <a:lnTo>
                        <a:pt x="142" y="372"/>
                      </a:lnTo>
                      <a:lnTo>
                        <a:pt x="82" y="343"/>
                      </a:lnTo>
                      <a:lnTo>
                        <a:pt x="124" y="312"/>
                      </a:lnTo>
                      <a:lnTo>
                        <a:pt x="103" y="304"/>
                      </a:lnTo>
                      <a:lnTo>
                        <a:pt x="22" y="260"/>
                      </a:lnTo>
                      <a:lnTo>
                        <a:pt x="0" y="112"/>
                      </a:lnTo>
                      <a:lnTo>
                        <a:pt x="16" y="37"/>
                      </a:lnTo>
                      <a:lnTo>
                        <a:pt x="66" y="12"/>
                      </a:lnTo>
                      <a:lnTo>
                        <a:pt x="117" y="12"/>
                      </a:lnTo>
                      <a:lnTo>
                        <a:pt x="160" y="0"/>
                      </a:lnTo>
                      <a:lnTo>
                        <a:pt x="229" y="115"/>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7207" name="Arc 90"/>
              <p:cNvSpPr>
                <a:spLocks/>
              </p:cNvSpPr>
              <p:nvPr/>
            </p:nvSpPr>
            <p:spPr bwMode="auto">
              <a:xfrm>
                <a:off x="792" y="3280"/>
                <a:ext cx="173" cy="17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99"/>
                    </a:moveTo>
                    <a:cubicBezTo>
                      <a:pt x="0" y="9719"/>
                      <a:pt x="9594" y="69"/>
                      <a:pt x="21475" y="0"/>
                    </a:cubicBezTo>
                  </a:path>
                  <a:path w="21600" h="21600" stroke="0" extrusionOk="0">
                    <a:moveTo>
                      <a:pt x="0" y="21599"/>
                    </a:moveTo>
                    <a:cubicBezTo>
                      <a:pt x="0" y="9719"/>
                      <a:pt x="9594" y="69"/>
                      <a:pt x="21475" y="0"/>
                    </a:cubicBezTo>
                    <a:lnTo>
                      <a:pt x="21600" y="21600"/>
                    </a:lnTo>
                    <a:lnTo>
                      <a:pt x="0" y="21599"/>
                    </a:lnTo>
                    <a:close/>
                  </a:path>
                </a:pathLst>
              </a:custGeom>
              <a:noFill/>
              <a:ln w="25400" cap="rnd">
                <a:solidFill>
                  <a:schemeClr val="tx1"/>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08" name="Arc 91"/>
              <p:cNvSpPr>
                <a:spLocks/>
              </p:cNvSpPr>
              <p:nvPr/>
            </p:nvSpPr>
            <p:spPr bwMode="auto">
              <a:xfrm>
                <a:off x="410" y="3324"/>
                <a:ext cx="189" cy="15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cap="rnd">
                <a:solidFill>
                  <a:schemeClr val="tx1"/>
                </a:solidFill>
                <a:prstDash val="dash"/>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09" name="Arc 92"/>
              <p:cNvSpPr>
                <a:spLocks/>
              </p:cNvSpPr>
              <p:nvPr/>
            </p:nvSpPr>
            <p:spPr bwMode="auto">
              <a:xfrm>
                <a:off x="670" y="3170"/>
                <a:ext cx="173" cy="27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99"/>
                    </a:moveTo>
                    <a:cubicBezTo>
                      <a:pt x="0" y="9719"/>
                      <a:pt x="9594" y="69"/>
                      <a:pt x="21475" y="0"/>
                    </a:cubicBezTo>
                  </a:path>
                  <a:path w="21600" h="21600" stroke="0" extrusionOk="0">
                    <a:moveTo>
                      <a:pt x="0" y="21599"/>
                    </a:moveTo>
                    <a:cubicBezTo>
                      <a:pt x="0" y="9719"/>
                      <a:pt x="9594" y="69"/>
                      <a:pt x="21475" y="0"/>
                    </a:cubicBezTo>
                    <a:lnTo>
                      <a:pt x="21600" y="21600"/>
                    </a:lnTo>
                    <a:lnTo>
                      <a:pt x="0" y="21599"/>
                    </a:lnTo>
                    <a:close/>
                  </a:path>
                </a:pathLst>
              </a:custGeom>
              <a:noFill/>
              <a:ln w="25400" cap="rnd">
                <a:solidFill>
                  <a:schemeClr val="tx1"/>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10" name="Arc 93"/>
              <p:cNvSpPr>
                <a:spLocks/>
              </p:cNvSpPr>
              <p:nvPr/>
            </p:nvSpPr>
            <p:spPr bwMode="auto">
              <a:xfrm>
                <a:off x="417" y="3029"/>
                <a:ext cx="242" cy="46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cap="rnd">
                <a:solidFill>
                  <a:schemeClr val="tx1"/>
                </a:solidFill>
                <a:prstDash val="dash"/>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7182" name="Arc 94"/>
            <p:cNvSpPr>
              <a:spLocks/>
            </p:cNvSpPr>
            <p:nvPr/>
          </p:nvSpPr>
          <p:spPr bwMode="auto">
            <a:xfrm>
              <a:off x="748" y="3788"/>
              <a:ext cx="339" cy="158"/>
            </a:xfrm>
            <a:custGeom>
              <a:avLst/>
              <a:gdLst>
                <a:gd name="T0" fmla="*/ 0 w 21600"/>
                <a:gd name="T1" fmla="*/ 0 h 21737"/>
                <a:gd name="T2" fmla="*/ 0 w 21600"/>
                <a:gd name="T3" fmla="*/ 0 h 21737"/>
                <a:gd name="T4" fmla="*/ 0 w 21600"/>
                <a:gd name="T5" fmla="*/ 0 h 21737"/>
                <a:gd name="T6" fmla="*/ 0 60000 65536"/>
                <a:gd name="T7" fmla="*/ 0 60000 65536"/>
                <a:gd name="T8" fmla="*/ 0 60000 65536"/>
              </a:gdLst>
              <a:ahLst/>
              <a:cxnLst>
                <a:cxn ang="T6">
                  <a:pos x="T0" y="T1"/>
                </a:cxn>
                <a:cxn ang="T7">
                  <a:pos x="T2" y="T3"/>
                </a:cxn>
                <a:cxn ang="T8">
                  <a:pos x="T4" y="T5"/>
                </a:cxn>
              </a:cxnLst>
              <a:rect l="0" t="0" r="r" b="b"/>
              <a:pathLst>
                <a:path w="21600" h="21737" fill="none" extrusionOk="0">
                  <a:moveTo>
                    <a:pt x="21599" y="0"/>
                  </a:moveTo>
                  <a:cubicBezTo>
                    <a:pt x="21599" y="45"/>
                    <a:pt x="21600" y="91"/>
                    <a:pt x="21600" y="137"/>
                  </a:cubicBezTo>
                  <a:cubicBezTo>
                    <a:pt x="21600" y="12066"/>
                    <a:pt x="11929" y="21736"/>
                    <a:pt x="0" y="21737"/>
                  </a:cubicBezTo>
                </a:path>
                <a:path w="21600" h="21737" stroke="0" extrusionOk="0">
                  <a:moveTo>
                    <a:pt x="21599" y="0"/>
                  </a:moveTo>
                  <a:cubicBezTo>
                    <a:pt x="21599" y="45"/>
                    <a:pt x="21600" y="91"/>
                    <a:pt x="21600" y="137"/>
                  </a:cubicBezTo>
                  <a:cubicBezTo>
                    <a:pt x="21600" y="12066"/>
                    <a:pt x="11929" y="21736"/>
                    <a:pt x="0" y="21737"/>
                  </a:cubicBezTo>
                  <a:lnTo>
                    <a:pt x="0" y="137"/>
                  </a:lnTo>
                  <a:lnTo>
                    <a:pt x="21599" y="0"/>
                  </a:lnTo>
                  <a:close/>
                </a:path>
              </a:pathLst>
            </a:custGeom>
            <a:noFill/>
            <a:ln w="25400" cap="rnd">
              <a:solidFill>
                <a:schemeClr val="tx1"/>
              </a:solidFill>
              <a:prstDash val="dash"/>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7183" name="Group 95"/>
            <p:cNvGrpSpPr>
              <a:grpSpLocks/>
            </p:cNvGrpSpPr>
            <p:nvPr/>
          </p:nvGrpSpPr>
          <p:grpSpPr bwMode="auto">
            <a:xfrm>
              <a:off x="1814" y="1195"/>
              <a:ext cx="686" cy="703"/>
              <a:chOff x="1814" y="1195"/>
              <a:chExt cx="686" cy="703"/>
            </a:xfrm>
          </p:grpSpPr>
          <p:sp>
            <p:nvSpPr>
              <p:cNvPr id="177195" name="Freeform 96"/>
              <p:cNvSpPr>
                <a:spLocks/>
              </p:cNvSpPr>
              <p:nvPr/>
            </p:nvSpPr>
            <p:spPr bwMode="auto">
              <a:xfrm>
                <a:off x="1814" y="1195"/>
                <a:ext cx="526" cy="646"/>
              </a:xfrm>
              <a:custGeom>
                <a:avLst/>
                <a:gdLst>
                  <a:gd name="T0" fmla="*/ 0 w 526"/>
                  <a:gd name="T1" fmla="*/ 67 h 646"/>
                  <a:gd name="T2" fmla="*/ 475 w 526"/>
                  <a:gd name="T3" fmla="*/ 3 h 646"/>
                  <a:gd name="T4" fmla="*/ 490 w 526"/>
                  <a:gd name="T5" fmla="*/ 0 h 646"/>
                  <a:gd name="T6" fmla="*/ 500 w 526"/>
                  <a:gd name="T7" fmla="*/ 0 h 646"/>
                  <a:gd name="T8" fmla="*/ 511 w 526"/>
                  <a:gd name="T9" fmla="*/ 3 h 646"/>
                  <a:gd name="T10" fmla="*/ 515 w 526"/>
                  <a:gd name="T11" fmla="*/ 6 h 646"/>
                  <a:gd name="T12" fmla="*/ 522 w 526"/>
                  <a:gd name="T13" fmla="*/ 9 h 646"/>
                  <a:gd name="T14" fmla="*/ 522 w 526"/>
                  <a:gd name="T15" fmla="*/ 15 h 646"/>
                  <a:gd name="T16" fmla="*/ 525 w 526"/>
                  <a:gd name="T17" fmla="*/ 18 h 646"/>
                  <a:gd name="T18" fmla="*/ 525 w 526"/>
                  <a:gd name="T19" fmla="*/ 27 h 646"/>
                  <a:gd name="T20" fmla="*/ 525 w 526"/>
                  <a:gd name="T21" fmla="*/ 52 h 646"/>
                  <a:gd name="T22" fmla="*/ 525 w 526"/>
                  <a:gd name="T23" fmla="*/ 560 h 646"/>
                  <a:gd name="T24" fmla="*/ 0 w 526"/>
                  <a:gd name="T25" fmla="*/ 645 h 646"/>
                  <a:gd name="T26" fmla="*/ 0 w 526"/>
                  <a:gd name="T27" fmla="*/ 67 h 64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26" h="646">
                    <a:moveTo>
                      <a:pt x="0" y="67"/>
                    </a:moveTo>
                    <a:lnTo>
                      <a:pt x="475" y="3"/>
                    </a:lnTo>
                    <a:lnTo>
                      <a:pt x="490" y="0"/>
                    </a:lnTo>
                    <a:lnTo>
                      <a:pt x="500" y="0"/>
                    </a:lnTo>
                    <a:lnTo>
                      <a:pt x="511" y="3"/>
                    </a:lnTo>
                    <a:lnTo>
                      <a:pt x="515" y="6"/>
                    </a:lnTo>
                    <a:lnTo>
                      <a:pt x="522" y="9"/>
                    </a:lnTo>
                    <a:lnTo>
                      <a:pt x="522" y="15"/>
                    </a:lnTo>
                    <a:lnTo>
                      <a:pt x="525" y="18"/>
                    </a:lnTo>
                    <a:lnTo>
                      <a:pt x="525" y="27"/>
                    </a:lnTo>
                    <a:lnTo>
                      <a:pt x="525" y="52"/>
                    </a:lnTo>
                    <a:lnTo>
                      <a:pt x="525" y="560"/>
                    </a:lnTo>
                    <a:lnTo>
                      <a:pt x="0" y="645"/>
                    </a:lnTo>
                    <a:lnTo>
                      <a:pt x="0" y="67"/>
                    </a:lnTo>
                  </a:path>
                </a:pathLst>
              </a:custGeom>
              <a:solidFill>
                <a:srgbClr val="FDA4B5"/>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196" name="Freeform 97"/>
              <p:cNvSpPr>
                <a:spLocks/>
              </p:cNvSpPr>
              <p:nvPr/>
            </p:nvSpPr>
            <p:spPr bwMode="auto">
              <a:xfrm>
                <a:off x="1929" y="1233"/>
                <a:ext cx="477" cy="665"/>
              </a:xfrm>
              <a:custGeom>
                <a:avLst/>
                <a:gdLst>
                  <a:gd name="T0" fmla="*/ 0 w 477"/>
                  <a:gd name="T1" fmla="*/ 89 h 665"/>
                  <a:gd name="T2" fmla="*/ 0 w 477"/>
                  <a:gd name="T3" fmla="*/ 664 h 665"/>
                  <a:gd name="T4" fmla="*/ 444 w 477"/>
                  <a:gd name="T5" fmla="*/ 560 h 665"/>
                  <a:gd name="T6" fmla="*/ 455 w 477"/>
                  <a:gd name="T7" fmla="*/ 557 h 665"/>
                  <a:gd name="T8" fmla="*/ 465 w 477"/>
                  <a:gd name="T9" fmla="*/ 554 h 665"/>
                  <a:gd name="T10" fmla="*/ 472 w 477"/>
                  <a:gd name="T11" fmla="*/ 551 h 665"/>
                  <a:gd name="T12" fmla="*/ 476 w 477"/>
                  <a:gd name="T13" fmla="*/ 548 h 665"/>
                  <a:gd name="T14" fmla="*/ 476 w 477"/>
                  <a:gd name="T15" fmla="*/ 538 h 665"/>
                  <a:gd name="T16" fmla="*/ 476 w 477"/>
                  <a:gd name="T17" fmla="*/ 535 h 665"/>
                  <a:gd name="T18" fmla="*/ 476 w 477"/>
                  <a:gd name="T19" fmla="*/ 526 h 665"/>
                  <a:gd name="T20" fmla="*/ 476 w 477"/>
                  <a:gd name="T21" fmla="*/ 517 h 665"/>
                  <a:gd name="T22" fmla="*/ 476 w 477"/>
                  <a:gd name="T23" fmla="*/ 27 h 665"/>
                  <a:gd name="T24" fmla="*/ 476 w 477"/>
                  <a:gd name="T25" fmla="*/ 18 h 665"/>
                  <a:gd name="T26" fmla="*/ 472 w 477"/>
                  <a:gd name="T27" fmla="*/ 9 h 665"/>
                  <a:gd name="T28" fmla="*/ 469 w 477"/>
                  <a:gd name="T29" fmla="*/ 6 h 665"/>
                  <a:gd name="T30" fmla="*/ 465 w 477"/>
                  <a:gd name="T31" fmla="*/ 3 h 665"/>
                  <a:gd name="T32" fmla="*/ 462 w 477"/>
                  <a:gd name="T33" fmla="*/ 0 h 665"/>
                  <a:gd name="T34" fmla="*/ 451 w 477"/>
                  <a:gd name="T35" fmla="*/ 0 h 665"/>
                  <a:gd name="T36" fmla="*/ 444 w 477"/>
                  <a:gd name="T37" fmla="*/ 3 h 665"/>
                  <a:gd name="T38" fmla="*/ 437 w 477"/>
                  <a:gd name="T39" fmla="*/ 3 h 665"/>
                  <a:gd name="T40" fmla="*/ 430 w 477"/>
                  <a:gd name="T41" fmla="*/ 3 h 665"/>
                  <a:gd name="T42" fmla="*/ 0 w 477"/>
                  <a:gd name="T43" fmla="*/ 89 h 66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77" h="665">
                    <a:moveTo>
                      <a:pt x="0" y="89"/>
                    </a:moveTo>
                    <a:lnTo>
                      <a:pt x="0" y="664"/>
                    </a:lnTo>
                    <a:lnTo>
                      <a:pt x="444" y="560"/>
                    </a:lnTo>
                    <a:lnTo>
                      <a:pt x="455" y="557"/>
                    </a:lnTo>
                    <a:lnTo>
                      <a:pt x="465" y="554"/>
                    </a:lnTo>
                    <a:lnTo>
                      <a:pt x="472" y="551"/>
                    </a:lnTo>
                    <a:lnTo>
                      <a:pt x="476" y="548"/>
                    </a:lnTo>
                    <a:lnTo>
                      <a:pt x="476" y="538"/>
                    </a:lnTo>
                    <a:lnTo>
                      <a:pt x="476" y="535"/>
                    </a:lnTo>
                    <a:lnTo>
                      <a:pt x="476" y="526"/>
                    </a:lnTo>
                    <a:lnTo>
                      <a:pt x="476" y="517"/>
                    </a:lnTo>
                    <a:lnTo>
                      <a:pt x="476" y="27"/>
                    </a:lnTo>
                    <a:lnTo>
                      <a:pt x="476" y="18"/>
                    </a:lnTo>
                    <a:lnTo>
                      <a:pt x="472" y="9"/>
                    </a:lnTo>
                    <a:lnTo>
                      <a:pt x="469" y="6"/>
                    </a:lnTo>
                    <a:lnTo>
                      <a:pt x="465" y="3"/>
                    </a:lnTo>
                    <a:lnTo>
                      <a:pt x="462" y="0"/>
                    </a:lnTo>
                    <a:lnTo>
                      <a:pt x="451" y="0"/>
                    </a:lnTo>
                    <a:lnTo>
                      <a:pt x="444" y="3"/>
                    </a:lnTo>
                    <a:lnTo>
                      <a:pt x="437" y="3"/>
                    </a:lnTo>
                    <a:lnTo>
                      <a:pt x="430" y="3"/>
                    </a:lnTo>
                    <a:lnTo>
                      <a:pt x="0" y="89"/>
                    </a:lnTo>
                  </a:path>
                </a:pathLst>
              </a:custGeom>
              <a:solidFill>
                <a:srgbClr val="FFC5C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77197" name="Group 98"/>
              <p:cNvGrpSpPr>
                <a:grpSpLocks/>
              </p:cNvGrpSpPr>
              <p:nvPr/>
            </p:nvGrpSpPr>
            <p:grpSpPr bwMode="auto">
              <a:xfrm>
                <a:off x="1855" y="1260"/>
                <a:ext cx="86" cy="66"/>
                <a:chOff x="1855" y="1260"/>
                <a:chExt cx="86" cy="66"/>
              </a:xfrm>
            </p:grpSpPr>
            <p:sp>
              <p:nvSpPr>
                <p:cNvPr id="177202" name="Freeform 99"/>
                <p:cNvSpPr>
                  <a:spLocks/>
                </p:cNvSpPr>
                <p:nvPr/>
              </p:nvSpPr>
              <p:spPr bwMode="auto">
                <a:xfrm>
                  <a:off x="1858" y="1266"/>
                  <a:ext cx="83" cy="60"/>
                </a:xfrm>
                <a:custGeom>
                  <a:avLst/>
                  <a:gdLst>
                    <a:gd name="T0" fmla="*/ 0 w 83"/>
                    <a:gd name="T1" fmla="*/ 31 h 60"/>
                    <a:gd name="T2" fmla="*/ 4 w 83"/>
                    <a:gd name="T3" fmla="*/ 25 h 60"/>
                    <a:gd name="T4" fmla="*/ 7 w 83"/>
                    <a:gd name="T5" fmla="*/ 22 h 60"/>
                    <a:gd name="T6" fmla="*/ 14 w 83"/>
                    <a:gd name="T7" fmla="*/ 16 h 60"/>
                    <a:gd name="T8" fmla="*/ 25 w 83"/>
                    <a:gd name="T9" fmla="*/ 10 h 60"/>
                    <a:gd name="T10" fmla="*/ 32 w 83"/>
                    <a:gd name="T11" fmla="*/ 7 h 60"/>
                    <a:gd name="T12" fmla="*/ 39 w 83"/>
                    <a:gd name="T13" fmla="*/ 4 h 60"/>
                    <a:gd name="T14" fmla="*/ 46 w 83"/>
                    <a:gd name="T15" fmla="*/ 4 h 60"/>
                    <a:gd name="T16" fmla="*/ 50 w 83"/>
                    <a:gd name="T17" fmla="*/ 0 h 60"/>
                    <a:gd name="T18" fmla="*/ 57 w 83"/>
                    <a:gd name="T19" fmla="*/ 0 h 60"/>
                    <a:gd name="T20" fmla="*/ 64 w 83"/>
                    <a:gd name="T21" fmla="*/ 0 h 60"/>
                    <a:gd name="T22" fmla="*/ 68 w 83"/>
                    <a:gd name="T23" fmla="*/ 0 h 60"/>
                    <a:gd name="T24" fmla="*/ 71 w 83"/>
                    <a:gd name="T25" fmla="*/ 4 h 60"/>
                    <a:gd name="T26" fmla="*/ 75 w 83"/>
                    <a:gd name="T27" fmla="*/ 4 h 60"/>
                    <a:gd name="T28" fmla="*/ 78 w 83"/>
                    <a:gd name="T29" fmla="*/ 7 h 60"/>
                    <a:gd name="T30" fmla="*/ 82 w 83"/>
                    <a:gd name="T31" fmla="*/ 10 h 60"/>
                    <a:gd name="T32" fmla="*/ 82 w 83"/>
                    <a:gd name="T33" fmla="*/ 16 h 60"/>
                    <a:gd name="T34" fmla="*/ 82 w 83"/>
                    <a:gd name="T35" fmla="*/ 19 h 60"/>
                    <a:gd name="T36" fmla="*/ 82 w 83"/>
                    <a:gd name="T37" fmla="*/ 25 h 60"/>
                    <a:gd name="T38" fmla="*/ 78 w 83"/>
                    <a:gd name="T39" fmla="*/ 28 h 60"/>
                    <a:gd name="T40" fmla="*/ 78 w 83"/>
                    <a:gd name="T41" fmla="*/ 34 h 60"/>
                    <a:gd name="T42" fmla="*/ 75 w 83"/>
                    <a:gd name="T43" fmla="*/ 37 h 60"/>
                    <a:gd name="T44" fmla="*/ 71 w 83"/>
                    <a:gd name="T45" fmla="*/ 43 h 60"/>
                    <a:gd name="T46" fmla="*/ 64 w 83"/>
                    <a:gd name="T47" fmla="*/ 49 h 60"/>
                    <a:gd name="T48" fmla="*/ 61 w 83"/>
                    <a:gd name="T49" fmla="*/ 56 h 60"/>
                    <a:gd name="T50" fmla="*/ 53 w 83"/>
                    <a:gd name="T51" fmla="*/ 59 h 60"/>
                    <a:gd name="T52" fmla="*/ 0 w 83"/>
                    <a:gd name="T53" fmla="*/ 31 h 6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83" h="60">
                      <a:moveTo>
                        <a:pt x="0" y="31"/>
                      </a:moveTo>
                      <a:lnTo>
                        <a:pt x="4" y="25"/>
                      </a:lnTo>
                      <a:lnTo>
                        <a:pt x="7" y="22"/>
                      </a:lnTo>
                      <a:lnTo>
                        <a:pt x="14" y="16"/>
                      </a:lnTo>
                      <a:lnTo>
                        <a:pt x="25" y="10"/>
                      </a:lnTo>
                      <a:lnTo>
                        <a:pt x="32" y="7"/>
                      </a:lnTo>
                      <a:lnTo>
                        <a:pt x="39" y="4"/>
                      </a:lnTo>
                      <a:lnTo>
                        <a:pt x="46" y="4"/>
                      </a:lnTo>
                      <a:lnTo>
                        <a:pt x="50" y="0"/>
                      </a:lnTo>
                      <a:lnTo>
                        <a:pt x="57" y="0"/>
                      </a:lnTo>
                      <a:lnTo>
                        <a:pt x="64" y="0"/>
                      </a:lnTo>
                      <a:lnTo>
                        <a:pt x="68" y="0"/>
                      </a:lnTo>
                      <a:lnTo>
                        <a:pt x="71" y="4"/>
                      </a:lnTo>
                      <a:lnTo>
                        <a:pt x="75" y="4"/>
                      </a:lnTo>
                      <a:lnTo>
                        <a:pt x="78" y="7"/>
                      </a:lnTo>
                      <a:lnTo>
                        <a:pt x="82" y="10"/>
                      </a:lnTo>
                      <a:lnTo>
                        <a:pt x="82" y="16"/>
                      </a:lnTo>
                      <a:lnTo>
                        <a:pt x="82" y="19"/>
                      </a:lnTo>
                      <a:lnTo>
                        <a:pt x="82" y="25"/>
                      </a:lnTo>
                      <a:lnTo>
                        <a:pt x="78" y="28"/>
                      </a:lnTo>
                      <a:lnTo>
                        <a:pt x="78" y="34"/>
                      </a:lnTo>
                      <a:lnTo>
                        <a:pt x="75" y="37"/>
                      </a:lnTo>
                      <a:lnTo>
                        <a:pt x="71" y="43"/>
                      </a:lnTo>
                      <a:lnTo>
                        <a:pt x="64" y="49"/>
                      </a:lnTo>
                      <a:lnTo>
                        <a:pt x="61" y="56"/>
                      </a:lnTo>
                      <a:lnTo>
                        <a:pt x="53" y="59"/>
                      </a:lnTo>
                      <a:lnTo>
                        <a:pt x="0" y="31"/>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203" name="Freeform 100"/>
                <p:cNvSpPr>
                  <a:spLocks/>
                </p:cNvSpPr>
                <p:nvPr/>
              </p:nvSpPr>
              <p:spPr bwMode="auto">
                <a:xfrm>
                  <a:off x="1855" y="1260"/>
                  <a:ext cx="86" cy="63"/>
                </a:xfrm>
                <a:custGeom>
                  <a:avLst/>
                  <a:gdLst>
                    <a:gd name="T0" fmla="*/ 0 w 86"/>
                    <a:gd name="T1" fmla="*/ 31 h 63"/>
                    <a:gd name="T2" fmla="*/ 3 w 86"/>
                    <a:gd name="T3" fmla="*/ 28 h 63"/>
                    <a:gd name="T4" fmla="*/ 10 w 86"/>
                    <a:gd name="T5" fmla="*/ 22 h 63"/>
                    <a:gd name="T6" fmla="*/ 17 w 86"/>
                    <a:gd name="T7" fmla="*/ 19 h 63"/>
                    <a:gd name="T8" fmla="*/ 25 w 86"/>
                    <a:gd name="T9" fmla="*/ 13 h 63"/>
                    <a:gd name="T10" fmla="*/ 32 w 86"/>
                    <a:gd name="T11" fmla="*/ 10 h 63"/>
                    <a:gd name="T12" fmla="*/ 42 w 86"/>
                    <a:gd name="T13" fmla="*/ 6 h 63"/>
                    <a:gd name="T14" fmla="*/ 46 w 86"/>
                    <a:gd name="T15" fmla="*/ 3 h 63"/>
                    <a:gd name="T16" fmla="*/ 53 w 86"/>
                    <a:gd name="T17" fmla="*/ 3 h 63"/>
                    <a:gd name="T18" fmla="*/ 60 w 86"/>
                    <a:gd name="T19" fmla="*/ 0 h 63"/>
                    <a:gd name="T20" fmla="*/ 64 w 86"/>
                    <a:gd name="T21" fmla="*/ 0 h 63"/>
                    <a:gd name="T22" fmla="*/ 71 w 86"/>
                    <a:gd name="T23" fmla="*/ 3 h 63"/>
                    <a:gd name="T24" fmla="*/ 74 w 86"/>
                    <a:gd name="T25" fmla="*/ 3 h 63"/>
                    <a:gd name="T26" fmla="*/ 78 w 86"/>
                    <a:gd name="T27" fmla="*/ 6 h 63"/>
                    <a:gd name="T28" fmla="*/ 81 w 86"/>
                    <a:gd name="T29" fmla="*/ 10 h 63"/>
                    <a:gd name="T30" fmla="*/ 81 w 86"/>
                    <a:gd name="T31" fmla="*/ 13 h 63"/>
                    <a:gd name="T32" fmla="*/ 85 w 86"/>
                    <a:gd name="T33" fmla="*/ 16 h 63"/>
                    <a:gd name="T34" fmla="*/ 85 w 86"/>
                    <a:gd name="T35" fmla="*/ 22 h 63"/>
                    <a:gd name="T36" fmla="*/ 85 w 86"/>
                    <a:gd name="T37" fmla="*/ 25 h 63"/>
                    <a:gd name="T38" fmla="*/ 81 w 86"/>
                    <a:gd name="T39" fmla="*/ 31 h 63"/>
                    <a:gd name="T40" fmla="*/ 78 w 86"/>
                    <a:gd name="T41" fmla="*/ 34 h 63"/>
                    <a:gd name="T42" fmla="*/ 74 w 86"/>
                    <a:gd name="T43" fmla="*/ 40 h 63"/>
                    <a:gd name="T44" fmla="*/ 71 w 86"/>
                    <a:gd name="T45" fmla="*/ 43 h 63"/>
                    <a:gd name="T46" fmla="*/ 67 w 86"/>
                    <a:gd name="T47" fmla="*/ 49 h 63"/>
                    <a:gd name="T48" fmla="*/ 60 w 86"/>
                    <a:gd name="T49" fmla="*/ 59 h 63"/>
                    <a:gd name="T50" fmla="*/ 56 w 86"/>
                    <a:gd name="T51" fmla="*/ 62 h 63"/>
                    <a:gd name="T52" fmla="*/ 0 w 86"/>
                    <a:gd name="T53" fmla="*/ 31 h 6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86" h="63">
                      <a:moveTo>
                        <a:pt x="0" y="31"/>
                      </a:moveTo>
                      <a:lnTo>
                        <a:pt x="3" y="28"/>
                      </a:lnTo>
                      <a:lnTo>
                        <a:pt x="10" y="22"/>
                      </a:lnTo>
                      <a:lnTo>
                        <a:pt x="17" y="19"/>
                      </a:lnTo>
                      <a:lnTo>
                        <a:pt x="25" y="13"/>
                      </a:lnTo>
                      <a:lnTo>
                        <a:pt x="32" y="10"/>
                      </a:lnTo>
                      <a:lnTo>
                        <a:pt x="42" y="6"/>
                      </a:lnTo>
                      <a:lnTo>
                        <a:pt x="46" y="3"/>
                      </a:lnTo>
                      <a:lnTo>
                        <a:pt x="53" y="3"/>
                      </a:lnTo>
                      <a:lnTo>
                        <a:pt x="60" y="0"/>
                      </a:lnTo>
                      <a:lnTo>
                        <a:pt x="64" y="0"/>
                      </a:lnTo>
                      <a:lnTo>
                        <a:pt x="71" y="3"/>
                      </a:lnTo>
                      <a:lnTo>
                        <a:pt x="74" y="3"/>
                      </a:lnTo>
                      <a:lnTo>
                        <a:pt x="78" y="6"/>
                      </a:lnTo>
                      <a:lnTo>
                        <a:pt x="81" y="10"/>
                      </a:lnTo>
                      <a:lnTo>
                        <a:pt x="81" y="13"/>
                      </a:lnTo>
                      <a:lnTo>
                        <a:pt x="85" y="16"/>
                      </a:lnTo>
                      <a:lnTo>
                        <a:pt x="85" y="22"/>
                      </a:lnTo>
                      <a:lnTo>
                        <a:pt x="85" y="25"/>
                      </a:lnTo>
                      <a:lnTo>
                        <a:pt x="81" y="31"/>
                      </a:lnTo>
                      <a:lnTo>
                        <a:pt x="78" y="34"/>
                      </a:lnTo>
                      <a:lnTo>
                        <a:pt x="74" y="40"/>
                      </a:lnTo>
                      <a:lnTo>
                        <a:pt x="71" y="43"/>
                      </a:lnTo>
                      <a:lnTo>
                        <a:pt x="67" y="49"/>
                      </a:lnTo>
                      <a:lnTo>
                        <a:pt x="60" y="59"/>
                      </a:lnTo>
                      <a:lnTo>
                        <a:pt x="56" y="62"/>
                      </a:lnTo>
                      <a:lnTo>
                        <a:pt x="0" y="31"/>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7198" name="Freeform 101"/>
              <p:cNvSpPr>
                <a:spLocks/>
              </p:cNvSpPr>
              <p:nvPr/>
            </p:nvSpPr>
            <p:spPr bwMode="auto">
              <a:xfrm>
                <a:off x="1816" y="1266"/>
                <a:ext cx="114" cy="632"/>
              </a:xfrm>
              <a:custGeom>
                <a:avLst/>
                <a:gdLst>
                  <a:gd name="T0" fmla="*/ 0 w 114"/>
                  <a:gd name="T1" fmla="*/ 0 h 632"/>
                  <a:gd name="T2" fmla="*/ 0 w 114"/>
                  <a:gd name="T3" fmla="*/ 576 h 632"/>
                  <a:gd name="T4" fmla="*/ 113 w 114"/>
                  <a:gd name="T5" fmla="*/ 631 h 632"/>
                  <a:gd name="T6" fmla="*/ 113 w 114"/>
                  <a:gd name="T7" fmla="*/ 56 h 632"/>
                  <a:gd name="T8" fmla="*/ 0 w 114"/>
                  <a:gd name="T9" fmla="*/ 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632">
                    <a:moveTo>
                      <a:pt x="0" y="0"/>
                    </a:moveTo>
                    <a:lnTo>
                      <a:pt x="0" y="576"/>
                    </a:lnTo>
                    <a:lnTo>
                      <a:pt x="113" y="631"/>
                    </a:lnTo>
                    <a:lnTo>
                      <a:pt x="113" y="56"/>
                    </a:lnTo>
                    <a:lnTo>
                      <a:pt x="0" y="0"/>
                    </a:lnTo>
                  </a:path>
                </a:pathLst>
              </a:custGeom>
              <a:solidFill>
                <a:srgbClr val="FDA4B5"/>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199" name="Oval 102"/>
              <p:cNvSpPr>
                <a:spLocks noChangeArrowheads="1"/>
              </p:cNvSpPr>
              <p:nvPr/>
            </p:nvSpPr>
            <p:spPr bwMode="auto">
              <a:xfrm>
                <a:off x="1852" y="1362"/>
                <a:ext cx="10" cy="8"/>
              </a:xfrm>
              <a:prstGeom prst="ellipse">
                <a:avLst/>
              </a:prstGeom>
              <a:solidFill>
                <a:srgbClr val="C0C0C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00" name="Oval 103"/>
              <p:cNvSpPr>
                <a:spLocks noChangeArrowheads="1"/>
              </p:cNvSpPr>
              <p:nvPr/>
            </p:nvSpPr>
            <p:spPr bwMode="auto">
              <a:xfrm>
                <a:off x="1855" y="1751"/>
                <a:ext cx="7" cy="7"/>
              </a:xfrm>
              <a:prstGeom prst="ellipse">
                <a:avLst/>
              </a:prstGeom>
              <a:solidFill>
                <a:srgbClr val="C0C0C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01" name="Rectangle 104"/>
              <p:cNvSpPr>
                <a:spLocks noChangeArrowheads="1"/>
              </p:cNvSpPr>
              <p:nvPr/>
            </p:nvSpPr>
            <p:spPr bwMode="auto">
              <a:xfrm rot="21060000">
                <a:off x="1915" y="1365"/>
                <a:ext cx="585"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285750" indent="-285750" eaLnBrk="0" hangingPunct="0">
                  <a:lnSpc>
                    <a:spcPct val="90000"/>
                  </a:lnSpc>
                  <a:spcBef>
                    <a:spcPct val="50000"/>
                  </a:spcBef>
                </a:pPr>
                <a:r>
                  <a:rPr kumimoji="1" lang="en-US" altLang="zh-CN" sz="2400" b="1"/>
                  <a:t>SDP</a:t>
                </a:r>
              </a:p>
            </p:txBody>
          </p:sp>
        </p:grpSp>
        <p:grpSp>
          <p:nvGrpSpPr>
            <p:cNvPr id="177184" name="Group 105"/>
            <p:cNvGrpSpPr>
              <a:grpSpLocks/>
            </p:cNvGrpSpPr>
            <p:nvPr/>
          </p:nvGrpSpPr>
          <p:grpSpPr bwMode="auto">
            <a:xfrm>
              <a:off x="3626" y="1044"/>
              <a:ext cx="679" cy="390"/>
              <a:chOff x="3626" y="1044"/>
              <a:chExt cx="679" cy="390"/>
            </a:xfrm>
          </p:grpSpPr>
          <p:grpSp>
            <p:nvGrpSpPr>
              <p:cNvPr id="177188" name="Group 106"/>
              <p:cNvGrpSpPr>
                <a:grpSpLocks/>
              </p:cNvGrpSpPr>
              <p:nvPr/>
            </p:nvGrpSpPr>
            <p:grpSpPr bwMode="auto">
              <a:xfrm>
                <a:off x="3626" y="1044"/>
                <a:ext cx="672" cy="390"/>
                <a:chOff x="3626" y="1044"/>
                <a:chExt cx="672" cy="390"/>
              </a:xfrm>
            </p:grpSpPr>
            <p:sp>
              <p:nvSpPr>
                <p:cNvPr id="177190" name="Rectangle 107"/>
                <p:cNvSpPr>
                  <a:spLocks noChangeArrowheads="1"/>
                </p:cNvSpPr>
                <p:nvPr/>
              </p:nvSpPr>
              <p:spPr bwMode="auto">
                <a:xfrm>
                  <a:off x="3630" y="1048"/>
                  <a:ext cx="662" cy="382"/>
                </a:xfrm>
                <a:prstGeom prst="rect">
                  <a:avLst/>
                </a:prstGeom>
                <a:noFill/>
                <a:ln w="254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91" name="Rectangle 108"/>
                <p:cNvSpPr>
                  <a:spLocks noChangeArrowheads="1"/>
                </p:cNvSpPr>
                <p:nvPr/>
              </p:nvSpPr>
              <p:spPr bwMode="auto">
                <a:xfrm>
                  <a:off x="3744" y="1044"/>
                  <a:ext cx="134" cy="390"/>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92" name="Rectangle 109"/>
                <p:cNvSpPr>
                  <a:spLocks noChangeArrowheads="1"/>
                </p:cNvSpPr>
                <p:nvPr/>
              </p:nvSpPr>
              <p:spPr bwMode="auto">
                <a:xfrm>
                  <a:off x="4020" y="1044"/>
                  <a:ext cx="134" cy="390"/>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93" name="Rectangle 110"/>
                <p:cNvSpPr>
                  <a:spLocks noChangeArrowheads="1"/>
                </p:cNvSpPr>
                <p:nvPr/>
              </p:nvSpPr>
              <p:spPr bwMode="auto">
                <a:xfrm>
                  <a:off x="3626" y="1121"/>
                  <a:ext cx="670" cy="83"/>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94" name="Rectangle 111"/>
                <p:cNvSpPr>
                  <a:spLocks noChangeArrowheads="1"/>
                </p:cNvSpPr>
                <p:nvPr/>
              </p:nvSpPr>
              <p:spPr bwMode="auto">
                <a:xfrm>
                  <a:off x="3626" y="1280"/>
                  <a:ext cx="672" cy="75"/>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7189" name="Freeform 112"/>
              <p:cNvSpPr>
                <a:spLocks/>
              </p:cNvSpPr>
              <p:nvPr/>
            </p:nvSpPr>
            <p:spPr bwMode="auto">
              <a:xfrm>
                <a:off x="3639" y="1076"/>
                <a:ext cx="666" cy="347"/>
              </a:xfrm>
              <a:custGeom>
                <a:avLst/>
                <a:gdLst>
                  <a:gd name="T0" fmla="*/ 0 w 666"/>
                  <a:gd name="T1" fmla="*/ 346 h 347"/>
                  <a:gd name="T2" fmla="*/ 31 w 666"/>
                  <a:gd name="T3" fmla="*/ 336 h 347"/>
                  <a:gd name="T4" fmla="*/ 78 w 666"/>
                  <a:gd name="T5" fmla="*/ 331 h 347"/>
                  <a:gd name="T6" fmla="*/ 96 w 666"/>
                  <a:gd name="T7" fmla="*/ 305 h 347"/>
                  <a:gd name="T8" fmla="*/ 138 w 666"/>
                  <a:gd name="T9" fmla="*/ 303 h 347"/>
                  <a:gd name="T10" fmla="*/ 188 w 666"/>
                  <a:gd name="T11" fmla="*/ 262 h 347"/>
                  <a:gd name="T12" fmla="*/ 245 w 666"/>
                  <a:gd name="T13" fmla="*/ 258 h 347"/>
                  <a:gd name="T14" fmla="*/ 274 w 666"/>
                  <a:gd name="T15" fmla="*/ 235 h 347"/>
                  <a:gd name="T16" fmla="*/ 339 w 666"/>
                  <a:gd name="T17" fmla="*/ 225 h 347"/>
                  <a:gd name="T18" fmla="*/ 349 w 666"/>
                  <a:gd name="T19" fmla="*/ 164 h 347"/>
                  <a:gd name="T20" fmla="*/ 429 w 666"/>
                  <a:gd name="T21" fmla="*/ 162 h 347"/>
                  <a:gd name="T22" fmla="*/ 492 w 666"/>
                  <a:gd name="T23" fmla="*/ 97 h 347"/>
                  <a:gd name="T24" fmla="*/ 554 w 666"/>
                  <a:gd name="T25" fmla="*/ 92 h 347"/>
                  <a:gd name="T26" fmla="*/ 606 w 666"/>
                  <a:gd name="T27" fmla="*/ 45 h 347"/>
                  <a:gd name="T28" fmla="*/ 642 w 666"/>
                  <a:gd name="T29" fmla="*/ 6 h 347"/>
                  <a:gd name="T30" fmla="*/ 665 w 666"/>
                  <a:gd name="T31" fmla="*/ 0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66" h="347">
                    <a:moveTo>
                      <a:pt x="0" y="346"/>
                    </a:moveTo>
                    <a:lnTo>
                      <a:pt x="31" y="336"/>
                    </a:lnTo>
                    <a:lnTo>
                      <a:pt x="78" y="331"/>
                    </a:lnTo>
                    <a:lnTo>
                      <a:pt x="96" y="305"/>
                    </a:lnTo>
                    <a:lnTo>
                      <a:pt x="138" y="303"/>
                    </a:lnTo>
                    <a:lnTo>
                      <a:pt x="188" y="262"/>
                    </a:lnTo>
                    <a:lnTo>
                      <a:pt x="245" y="258"/>
                    </a:lnTo>
                    <a:lnTo>
                      <a:pt x="274" y="235"/>
                    </a:lnTo>
                    <a:lnTo>
                      <a:pt x="339" y="225"/>
                    </a:lnTo>
                    <a:lnTo>
                      <a:pt x="349" y="164"/>
                    </a:lnTo>
                    <a:lnTo>
                      <a:pt x="429" y="162"/>
                    </a:lnTo>
                    <a:lnTo>
                      <a:pt x="492" y="97"/>
                    </a:lnTo>
                    <a:lnTo>
                      <a:pt x="554" y="92"/>
                    </a:lnTo>
                    <a:lnTo>
                      <a:pt x="606" y="45"/>
                    </a:lnTo>
                    <a:lnTo>
                      <a:pt x="642" y="6"/>
                    </a:lnTo>
                    <a:lnTo>
                      <a:pt x="665" y="0"/>
                    </a:lnTo>
                  </a:path>
                </a:pathLst>
              </a:custGeom>
              <a:noFill/>
              <a:ln w="25400" cap="rnd" cmpd="sng">
                <a:solidFill>
                  <a:schemeClr val="accent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7185" name="Rectangle 113"/>
            <p:cNvSpPr>
              <a:spLocks noChangeArrowheads="1"/>
            </p:cNvSpPr>
            <p:nvPr/>
          </p:nvSpPr>
          <p:spPr bwMode="auto">
            <a:xfrm>
              <a:off x="1424" y="2430"/>
              <a:ext cx="733" cy="312"/>
            </a:xfrm>
            <a:prstGeom prst="rect">
              <a:avLst/>
            </a:prstGeom>
            <a:solidFill>
              <a:srgbClr val="FFFFFF"/>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lnSpc>
                  <a:spcPct val="150000"/>
                </a:lnSpc>
                <a:spcAft>
                  <a:spcPct val="50000"/>
                </a:spcAft>
              </a:pPr>
              <a:r>
                <a:rPr kumimoji="1" lang="zh-CN" altLang="en-US" b="1"/>
                <a:t>设 计</a:t>
              </a:r>
            </a:p>
          </p:txBody>
        </p:sp>
        <p:sp>
          <p:nvSpPr>
            <p:cNvPr id="177186" name="Rectangle 114"/>
            <p:cNvSpPr>
              <a:spLocks noChangeArrowheads="1"/>
            </p:cNvSpPr>
            <p:nvPr/>
          </p:nvSpPr>
          <p:spPr bwMode="auto">
            <a:xfrm>
              <a:off x="2728" y="2558"/>
              <a:ext cx="734" cy="312"/>
            </a:xfrm>
            <a:prstGeom prst="rect">
              <a:avLst/>
            </a:prstGeom>
            <a:solidFill>
              <a:srgbClr val="FFFFFF"/>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lnSpc>
                  <a:spcPct val="150000"/>
                </a:lnSpc>
                <a:spcAft>
                  <a:spcPct val="50000"/>
                </a:spcAft>
              </a:pPr>
              <a:r>
                <a:rPr kumimoji="1" lang="zh-CN" altLang="en-US" b="1"/>
                <a:t>编 码</a:t>
              </a:r>
            </a:p>
          </p:txBody>
        </p:sp>
        <p:sp>
          <p:nvSpPr>
            <p:cNvPr id="177187" name="Rectangle 115"/>
            <p:cNvSpPr>
              <a:spLocks noChangeArrowheads="1"/>
            </p:cNvSpPr>
            <p:nvPr/>
          </p:nvSpPr>
          <p:spPr bwMode="auto">
            <a:xfrm>
              <a:off x="4033" y="2712"/>
              <a:ext cx="734" cy="312"/>
            </a:xfrm>
            <a:prstGeom prst="rect">
              <a:avLst/>
            </a:prstGeom>
            <a:solidFill>
              <a:srgbClr val="FFFFFF"/>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lnSpc>
                  <a:spcPct val="150000"/>
                </a:lnSpc>
                <a:spcAft>
                  <a:spcPct val="50000"/>
                </a:spcAft>
              </a:pPr>
              <a:r>
                <a:rPr kumimoji="1" lang="zh-CN" altLang="en-US" b="1"/>
                <a:t>测 试</a:t>
              </a:r>
            </a:p>
          </p:txBody>
        </p:sp>
      </p:grpSp>
    </p:spTree>
    <p:extLst>
      <p:ext uri="{BB962C8B-B14F-4D97-AF65-F5344CB8AC3E}">
        <p14:creationId xmlns:p14="http://schemas.microsoft.com/office/powerpoint/2010/main" val="127445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ext Box 3"/>
          <p:cNvSpPr txBox="1">
            <a:spLocks noChangeArrowheads="1"/>
          </p:cNvSpPr>
          <p:nvPr/>
        </p:nvSpPr>
        <p:spPr bwMode="auto">
          <a:xfrm>
            <a:off x="1703388" y="484188"/>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4.2   </a:t>
            </a:r>
            <a:r>
              <a:rPr lang="zh-CN" altLang="en-US" sz="3600" b="1" dirty="0">
                <a:latin typeface="黑体" pitchFamily="49" charset="-122"/>
                <a:ea typeface="黑体" pitchFamily="49" charset="-122"/>
              </a:rPr>
              <a:t>避错设计：可靠性设计准则之示例</a:t>
            </a:r>
          </a:p>
        </p:txBody>
      </p:sp>
      <p:sp>
        <p:nvSpPr>
          <p:cNvPr id="219139" name="Rectangle 4"/>
          <p:cNvSpPr>
            <a:spLocks noChangeArrowheads="1"/>
          </p:cNvSpPr>
          <p:nvPr/>
        </p:nvSpPr>
        <p:spPr bwMode="auto">
          <a:xfrm>
            <a:off x="2063751" y="1693863"/>
            <a:ext cx="8207375" cy="304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indent="257175">
              <a:spcBef>
                <a:spcPts val="600"/>
              </a:spcBef>
            </a:pPr>
            <a:r>
              <a:rPr lang="zh-CN" altLang="en-US" sz="2400" dirty="0">
                <a:solidFill>
                  <a:srgbClr val="FF0000"/>
                </a:solidFill>
                <a:latin typeface="微软雅黑" panose="020B0503020204020204" pitchFamily="34" charset="-122"/>
                <a:ea typeface="微软雅黑" panose="020B0503020204020204" pitchFamily="34" charset="-122"/>
              </a:rPr>
              <a:t>人</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机界面设计</a:t>
            </a:r>
          </a:p>
          <a:p>
            <a:pPr indent="266700"/>
            <a:endParaRPr lang="zh-CN" altLang="en-US" sz="2400" b="1" dirty="0">
              <a:latin typeface="华文仿宋" pitchFamily="2" charset="-122"/>
              <a:ea typeface="华文仿宋" pitchFamily="2" charset="-122"/>
            </a:endParaRPr>
          </a:p>
          <a:p>
            <a:pPr indent="266700"/>
            <a:r>
              <a:rPr lang="zh-CN" altLang="en-US" sz="2400" b="1" dirty="0">
                <a:latin typeface="华文仿宋" pitchFamily="2" charset="-122"/>
                <a:ea typeface="华文仿宋" pitchFamily="2" charset="-122"/>
              </a:rPr>
              <a:t>    人 </a:t>
            </a:r>
            <a:r>
              <a:rPr lang="en-US" altLang="zh-CN" sz="2400" b="1" dirty="0">
                <a:latin typeface="华文仿宋" pitchFamily="2" charset="-122"/>
                <a:ea typeface="华文仿宋" pitchFamily="2" charset="-122"/>
              </a:rPr>
              <a:t>/ </a:t>
            </a:r>
            <a:r>
              <a:rPr lang="zh-CN" altLang="en-US" sz="2400" b="1" dirty="0">
                <a:latin typeface="华文仿宋" pitchFamily="2" charset="-122"/>
                <a:ea typeface="华文仿宋" pitchFamily="2" charset="-122"/>
              </a:rPr>
              <a:t>机界面便于操作人员用单一行为处理当前事务，退出潜在不安全状态时，系统能恢复到安全状态。启用安全关键功能时，必须由两个或两个以上人员操作，并有完善的误触发保护机制，以免造成无意激活。</a:t>
            </a:r>
          </a:p>
          <a:p>
            <a:pPr indent="266700"/>
            <a:r>
              <a:rPr lang="zh-CN" altLang="en-US" sz="2400" b="1" dirty="0">
                <a:latin typeface="华文仿宋" pitchFamily="2" charset="-122"/>
                <a:ea typeface="华文仿宋" pitchFamily="2" charset="-122"/>
              </a:rPr>
              <a:t>    向操作员提供的显示信息、图标、图像、指示灯及其它人</a:t>
            </a:r>
            <a:r>
              <a:rPr lang="en-US" altLang="zh-CN" sz="2400" b="1" dirty="0">
                <a:latin typeface="华文仿宋" pitchFamily="2" charset="-122"/>
                <a:ea typeface="华文仿宋" pitchFamily="2" charset="-122"/>
              </a:rPr>
              <a:t>/</a:t>
            </a:r>
            <a:r>
              <a:rPr lang="zh-CN" altLang="en-US" sz="2400" b="1" dirty="0">
                <a:latin typeface="华文仿宋" pitchFamily="2" charset="-122"/>
                <a:ea typeface="华文仿宋" pitchFamily="2" charset="-122"/>
              </a:rPr>
              <a:t>机交互方式必须清晰、简明且意义单一。</a:t>
            </a:r>
          </a:p>
        </p:txBody>
      </p:sp>
    </p:spTree>
    <p:extLst>
      <p:ext uri="{BB962C8B-B14F-4D97-AF65-F5344CB8AC3E}">
        <p14:creationId xmlns:p14="http://schemas.microsoft.com/office/powerpoint/2010/main" val="2038513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ext Box 3"/>
          <p:cNvSpPr txBox="1">
            <a:spLocks noChangeArrowheads="1"/>
          </p:cNvSpPr>
          <p:nvPr/>
        </p:nvSpPr>
        <p:spPr bwMode="auto">
          <a:xfrm>
            <a:off x="1703388" y="555625"/>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4.2   </a:t>
            </a:r>
            <a:r>
              <a:rPr lang="zh-CN" altLang="en-US" sz="3600" b="1" dirty="0">
                <a:latin typeface="黑体" pitchFamily="49" charset="-122"/>
                <a:ea typeface="黑体" pitchFamily="49" charset="-122"/>
              </a:rPr>
              <a:t>避错设计：可靠性设计准则之示例</a:t>
            </a:r>
          </a:p>
        </p:txBody>
      </p:sp>
      <p:sp>
        <p:nvSpPr>
          <p:cNvPr id="220163" name="Rectangle 4"/>
          <p:cNvSpPr>
            <a:spLocks noChangeArrowheads="1"/>
          </p:cNvSpPr>
          <p:nvPr/>
        </p:nvSpPr>
        <p:spPr bwMode="auto">
          <a:xfrm>
            <a:off x="2279650" y="2044701"/>
            <a:ext cx="7920038" cy="201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indent="257175">
              <a:spcBef>
                <a:spcPts val="600"/>
              </a:spcBef>
            </a:pPr>
            <a:r>
              <a:rPr lang="zh-CN" altLang="en-US" sz="2400" dirty="0">
                <a:solidFill>
                  <a:srgbClr val="FF0000"/>
                </a:solidFill>
                <a:latin typeface="微软雅黑" panose="020B0503020204020204" pitchFamily="34" charset="-122"/>
                <a:ea typeface="微软雅黑" panose="020B0503020204020204" pitchFamily="34" charset="-122"/>
              </a:rPr>
              <a:t>程序注释要求</a:t>
            </a:r>
          </a:p>
          <a:p>
            <a:pPr indent="266700"/>
            <a:endParaRPr lang="zh-CN" altLang="en-US" sz="2400" b="1" dirty="0">
              <a:latin typeface="华文仿宋" pitchFamily="2" charset="-122"/>
              <a:ea typeface="华文仿宋" pitchFamily="2" charset="-122"/>
            </a:endParaRPr>
          </a:p>
          <a:p>
            <a:pPr indent="266700"/>
            <a:r>
              <a:rPr lang="zh-CN" altLang="en-US" sz="2400" b="1" dirty="0">
                <a:latin typeface="华文仿宋" pitchFamily="2" charset="-122"/>
                <a:ea typeface="华文仿宋" pitchFamily="2" charset="-122"/>
              </a:rPr>
              <a:t>    为提高可读性，在源程序中必须有足够详细的注释。注释应为功能性的，而非指令的逐句说明。</a:t>
            </a:r>
            <a:endParaRPr lang="en-US" altLang="zh-CN" sz="2400" b="1" dirty="0">
              <a:latin typeface="华文仿宋" pitchFamily="2" charset="-122"/>
              <a:ea typeface="华文仿宋" pitchFamily="2" charset="-122"/>
            </a:endParaRPr>
          </a:p>
          <a:p>
            <a:pPr indent="266700">
              <a:spcBef>
                <a:spcPts val="600"/>
              </a:spcBef>
            </a:pPr>
            <a:r>
              <a:rPr lang="zh-CN" altLang="en-US" sz="2400" b="1" dirty="0">
                <a:latin typeface="华文仿宋" pitchFamily="2" charset="-122"/>
                <a:ea typeface="华文仿宋" pitchFamily="2" charset="-122"/>
              </a:rPr>
              <a:t>注释的行数不得少于源程序总行数的</a:t>
            </a:r>
            <a:r>
              <a:rPr lang="en-US" altLang="zh-CN" sz="2400" b="1" dirty="0">
                <a:latin typeface="华文仿宋" pitchFamily="2" charset="-122"/>
                <a:ea typeface="华文仿宋" pitchFamily="2" charset="-122"/>
              </a:rPr>
              <a:t>30%</a:t>
            </a:r>
            <a:r>
              <a:rPr lang="zh-CN" altLang="en-US" sz="2400" b="1" dirty="0">
                <a:latin typeface="华文仿宋" pitchFamily="2" charset="-122"/>
                <a:ea typeface="华文仿宋" pitchFamily="2" charset="-122"/>
              </a:rPr>
              <a:t>。</a:t>
            </a:r>
          </a:p>
        </p:txBody>
      </p:sp>
    </p:spTree>
    <p:extLst>
      <p:ext uri="{BB962C8B-B14F-4D97-AF65-F5344CB8AC3E}">
        <p14:creationId xmlns:p14="http://schemas.microsoft.com/office/powerpoint/2010/main" val="33373986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ext Box 3"/>
          <p:cNvSpPr txBox="1">
            <a:spLocks noChangeArrowheads="1"/>
          </p:cNvSpPr>
          <p:nvPr/>
        </p:nvSpPr>
        <p:spPr bwMode="auto">
          <a:xfrm>
            <a:off x="1703388" y="266700"/>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4.2   </a:t>
            </a:r>
            <a:r>
              <a:rPr lang="zh-CN" altLang="en-US" sz="3600" b="1" dirty="0">
                <a:latin typeface="黑体" pitchFamily="49" charset="-122"/>
                <a:ea typeface="黑体" pitchFamily="49" charset="-122"/>
              </a:rPr>
              <a:t>避错设计：可靠性设计准则之示例</a:t>
            </a:r>
          </a:p>
        </p:txBody>
      </p:sp>
      <p:sp>
        <p:nvSpPr>
          <p:cNvPr id="221187" name="Rectangle 4"/>
          <p:cNvSpPr>
            <a:spLocks noChangeArrowheads="1"/>
          </p:cNvSpPr>
          <p:nvPr/>
        </p:nvSpPr>
        <p:spPr bwMode="auto">
          <a:xfrm>
            <a:off x="1703389" y="1009651"/>
            <a:ext cx="8785225" cy="550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indent="257175">
              <a:spcBef>
                <a:spcPts val="600"/>
              </a:spcBef>
            </a:pPr>
            <a:r>
              <a:rPr lang="zh-CN" altLang="en-US" sz="2400" dirty="0">
                <a:solidFill>
                  <a:srgbClr val="FF0000"/>
                </a:solidFill>
                <a:latin typeface="微软雅黑" panose="020B0503020204020204" pitchFamily="34" charset="-122"/>
                <a:ea typeface="微软雅黑" panose="020B0503020204020204" pitchFamily="34" charset="-122"/>
              </a:rPr>
              <a:t>模块头注释要求与方法</a:t>
            </a:r>
          </a:p>
          <a:p>
            <a:pPr indent="266700"/>
            <a:endParaRPr lang="zh-CN" altLang="en-US" sz="2400" b="1" dirty="0">
              <a:latin typeface="华文仿宋" pitchFamily="2" charset="-122"/>
              <a:ea typeface="华文仿宋" pitchFamily="2" charset="-122"/>
            </a:endParaRP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1</a:t>
            </a:r>
            <a:r>
              <a:rPr lang="zh-CN" altLang="en-US" sz="2400" b="1" dirty="0">
                <a:latin typeface="华文仿宋" pitchFamily="2" charset="-122"/>
                <a:ea typeface="华文仿宋" pitchFamily="2" charset="-122"/>
              </a:rPr>
              <a:t>、</a:t>
            </a:r>
            <a:r>
              <a:rPr lang="zh-CN" altLang="en-US" sz="2000" b="1" dirty="0">
                <a:latin typeface="华文仿宋" pitchFamily="2" charset="-122"/>
                <a:ea typeface="华文仿宋" pitchFamily="2" charset="-122"/>
              </a:rPr>
              <a:t> 模块名注释：标识模块的名称、版本号、入口点、作者姓名、单位及开发时间，如有修改，还应标识修改者的姓名、修改时间等；</a:t>
            </a:r>
          </a:p>
          <a:p>
            <a:pPr indent="266700"/>
            <a:r>
              <a:rPr lang="zh-CN" altLang="en-US" sz="2000" b="1" dirty="0">
                <a:latin typeface="华文仿宋" pitchFamily="2" charset="-122"/>
                <a:ea typeface="华文仿宋" pitchFamily="2" charset="-122"/>
              </a:rPr>
              <a:t>     </a:t>
            </a:r>
            <a:r>
              <a:rPr lang="en-US" altLang="zh-CN" sz="2000" b="1" dirty="0">
                <a:latin typeface="华文仿宋" pitchFamily="2" charset="-122"/>
                <a:ea typeface="华文仿宋" pitchFamily="2" charset="-122"/>
              </a:rPr>
              <a:t>2</a:t>
            </a:r>
            <a:r>
              <a:rPr lang="zh-CN" altLang="en-US" sz="2000" b="1" dirty="0">
                <a:latin typeface="华文仿宋" pitchFamily="2" charset="-122"/>
                <a:ea typeface="华文仿宋" pitchFamily="2" charset="-122"/>
              </a:rPr>
              <a:t>、模块功能注释：说明模块的用途和功能；</a:t>
            </a:r>
          </a:p>
          <a:p>
            <a:pPr indent="266700"/>
            <a:r>
              <a:rPr lang="zh-CN" altLang="en-US" sz="2000" b="1" dirty="0">
                <a:latin typeface="华文仿宋" pitchFamily="2" charset="-122"/>
                <a:ea typeface="华文仿宋" pitchFamily="2" charset="-122"/>
              </a:rPr>
              <a:t>     </a:t>
            </a:r>
            <a:r>
              <a:rPr lang="en-US" altLang="zh-CN" sz="2000" b="1" dirty="0">
                <a:latin typeface="华文仿宋" pitchFamily="2" charset="-122"/>
                <a:ea typeface="华文仿宋" pitchFamily="2" charset="-122"/>
              </a:rPr>
              <a:t>3</a:t>
            </a:r>
            <a:r>
              <a:rPr lang="zh-CN" altLang="en-US" sz="2000" b="1" dirty="0">
                <a:latin typeface="华文仿宋" pitchFamily="2" charset="-122"/>
                <a:ea typeface="华文仿宋" pitchFamily="2" charset="-122"/>
              </a:rPr>
              <a:t>、输入</a:t>
            </a:r>
            <a:r>
              <a:rPr lang="en-US" altLang="zh-CN" sz="2000" b="1" dirty="0">
                <a:latin typeface="华文仿宋" pitchFamily="2" charset="-122"/>
                <a:ea typeface="华文仿宋" pitchFamily="2" charset="-122"/>
              </a:rPr>
              <a:t>/</a:t>
            </a:r>
            <a:r>
              <a:rPr lang="zh-CN" altLang="en-US" sz="2000" b="1" dirty="0">
                <a:latin typeface="华文仿宋" pitchFamily="2" charset="-122"/>
                <a:ea typeface="华文仿宋" pitchFamily="2" charset="-122"/>
              </a:rPr>
              <a:t>输出注释：说明模块所使用的输入</a:t>
            </a:r>
            <a:r>
              <a:rPr lang="en-US" altLang="zh-CN" sz="2000" b="1" dirty="0">
                <a:latin typeface="华文仿宋" pitchFamily="2" charset="-122"/>
                <a:ea typeface="华文仿宋" pitchFamily="2" charset="-122"/>
              </a:rPr>
              <a:t>/</a:t>
            </a:r>
            <a:r>
              <a:rPr lang="zh-CN" altLang="en-US" sz="2000" b="1" dirty="0">
                <a:latin typeface="华文仿宋" pitchFamily="2" charset="-122"/>
                <a:ea typeface="华文仿宋" pitchFamily="2" charset="-122"/>
              </a:rPr>
              <a:t>输出文件名，指出每个文件是向模块输入，还是从模块输出，或两者兼而有之；</a:t>
            </a:r>
          </a:p>
          <a:p>
            <a:pPr indent="266700"/>
            <a:r>
              <a:rPr lang="zh-CN" altLang="en-US" sz="2000" b="1" dirty="0">
                <a:latin typeface="华文仿宋" pitchFamily="2" charset="-122"/>
                <a:ea typeface="华文仿宋" pitchFamily="2" charset="-122"/>
              </a:rPr>
              <a:t>     </a:t>
            </a:r>
            <a:r>
              <a:rPr lang="en-US" altLang="zh-CN" sz="2000" b="1" dirty="0">
                <a:latin typeface="华文仿宋" pitchFamily="2" charset="-122"/>
                <a:ea typeface="华文仿宋" pitchFamily="2" charset="-122"/>
              </a:rPr>
              <a:t>4</a:t>
            </a:r>
            <a:r>
              <a:rPr lang="zh-CN" altLang="en-US" sz="2000" b="1" dirty="0">
                <a:latin typeface="华文仿宋" pitchFamily="2" charset="-122"/>
                <a:ea typeface="华文仿宋" pitchFamily="2" charset="-122"/>
              </a:rPr>
              <a:t>、参数注释：说明模块所需全部参数的名称、数据类型、大小、物理单位及用途，模块中使用的全局变量的名称、数据类型、 大小、 物理单位及其使用方式以及模块的返回值；</a:t>
            </a:r>
          </a:p>
          <a:p>
            <a:pPr indent="266700"/>
            <a:r>
              <a:rPr lang="zh-CN" altLang="en-US" sz="2000" b="1" dirty="0">
                <a:latin typeface="华文仿宋" pitchFamily="2" charset="-122"/>
                <a:ea typeface="华文仿宋" pitchFamily="2" charset="-122"/>
              </a:rPr>
              <a:t>     </a:t>
            </a:r>
            <a:r>
              <a:rPr lang="en-US" altLang="zh-CN" sz="2000" b="1" dirty="0">
                <a:latin typeface="华文仿宋" pitchFamily="2" charset="-122"/>
                <a:ea typeface="华文仿宋" pitchFamily="2" charset="-122"/>
              </a:rPr>
              <a:t>5</a:t>
            </a:r>
            <a:r>
              <a:rPr lang="zh-CN" altLang="en-US" sz="2000" b="1" dirty="0">
                <a:latin typeface="华文仿宋" pitchFamily="2" charset="-122"/>
                <a:ea typeface="华文仿宋" pitchFamily="2" charset="-122"/>
              </a:rPr>
              <a:t>、调用注释：列出模块中调用模块名和调用该模块的全部模块名；</a:t>
            </a:r>
          </a:p>
          <a:p>
            <a:pPr indent="266700"/>
            <a:r>
              <a:rPr lang="zh-CN" altLang="en-US" sz="2000" b="1" dirty="0">
                <a:latin typeface="华文仿宋" pitchFamily="2" charset="-122"/>
                <a:ea typeface="华文仿宋" pitchFamily="2" charset="-122"/>
              </a:rPr>
              <a:t>     </a:t>
            </a:r>
            <a:r>
              <a:rPr lang="en-US" altLang="zh-CN" sz="2000" b="1" dirty="0">
                <a:latin typeface="华文仿宋" pitchFamily="2" charset="-122"/>
                <a:ea typeface="华文仿宋" pitchFamily="2" charset="-122"/>
              </a:rPr>
              <a:t>6</a:t>
            </a:r>
            <a:r>
              <a:rPr lang="zh-CN" altLang="en-US" sz="2000" b="1" dirty="0">
                <a:latin typeface="华文仿宋" pitchFamily="2" charset="-122"/>
                <a:ea typeface="华文仿宋" pitchFamily="2" charset="-122"/>
              </a:rPr>
              <a:t>、限制注释：列出限制模块运行特性的全部特殊因素；</a:t>
            </a:r>
          </a:p>
          <a:p>
            <a:pPr indent="266700"/>
            <a:r>
              <a:rPr lang="zh-CN" altLang="en-US" sz="2000" b="1" dirty="0">
                <a:latin typeface="华文仿宋" pitchFamily="2" charset="-122"/>
                <a:ea typeface="华文仿宋" pitchFamily="2" charset="-122"/>
              </a:rPr>
              <a:t>     </a:t>
            </a:r>
            <a:r>
              <a:rPr lang="en-US" altLang="zh-CN" sz="2000" b="1" dirty="0">
                <a:latin typeface="华文仿宋" pitchFamily="2" charset="-122"/>
                <a:ea typeface="华文仿宋" pitchFamily="2" charset="-122"/>
              </a:rPr>
              <a:t>7</a:t>
            </a:r>
            <a:r>
              <a:rPr lang="zh-CN" altLang="en-US" sz="2000" b="1" dirty="0">
                <a:latin typeface="华文仿宋" pitchFamily="2" charset="-122"/>
                <a:ea typeface="华文仿宋" pitchFamily="2" charset="-122"/>
              </a:rPr>
              <a:t>、异常结束注释：列出所有异常返回条件及动作；</a:t>
            </a:r>
          </a:p>
          <a:p>
            <a:pPr indent="266700"/>
            <a:r>
              <a:rPr lang="zh-CN" altLang="en-US" sz="2000" b="1" dirty="0">
                <a:latin typeface="华文仿宋" pitchFamily="2" charset="-122"/>
                <a:ea typeface="华文仿宋" pitchFamily="2" charset="-122"/>
              </a:rPr>
              <a:t>     </a:t>
            </a:r>
            <a:r>
              <a:rPr lang="en-US" altLang="zh-CN" sz="2000" b="1" dirty="0">
                <a:latin typeface="华文仿宋" pitchFamily="2" charset="-122"/>
                <a:ea typeface="华文仿宋" pitchFamily="2" charset="-122"/>
              </a:rPr>
              <a:t>8</a:t>
            </a:r>
            <a:r>
              <a:rPr lang="zh-CN" altLang="en-US" sz="2000" b="1" dirty="0">
                <a:latin typeface="华文仿宋" pitchFamily="2" charset="-122"/>
                <a:ea typeface="华文仿宋" pitchFamily="2" charset="-122"/>
              </a:rPr>
              <a:t>、方法注释：说明该模块为实现其功能所使用的方法；</a:t>
            </a:r>
          </a:p>
          <a:p>
            <a:pPr indent="266700"/>
            <a:r>
              <a:rPr lang="zh-CN" altLang="en-US" sz="2000" b="1" dirty="0">
                <a:latin typeface="华文仿宋" pitchFamily="2" charset="-122"/>
                <a:ea typeface="华文仿宋" pitchFamily="2" charset="-122"/>
              </a:rPr>
              <a:t>     </a:t>
            </a:r>
            <a:r>
              <a:rPr lang="en-US" altLang="zh-CN" sz="2000" b="1" dirty="0">
                <a:latin typeface="华文仿宋" pitchFamily="2" charset="-122"/>
                <a:ea typeface="华文仿宋" pitchFamily="2" charset="-122"/>
              </a:rPr>
              <a:t>9</a:t>
            </a:r>
            <a:r>
              <a:rPr lang="zh-CN" altLang="en-US" sz="2000" b="1" dirty="0">
                <a:latin typeface="华文仿宋" pitchFamily="2" charset="-122"/>
                <a:ea typeface="华文仿宋" pitchFamily="2" charset="-122"/>
              </a:rPr>
              <a:t>、外部环境及资源注释：说明该模块所依赖的外部运行环境及所用资源如操作系统、编译程序、中央处理机单元、内存、寄存器、堆栈等；</a:t>
            </a:r>
          </a:p>
          <a:p>
            <a:pPr indent="266700"/>
            <a:r>
              <a:rPr lang="zh-CN" altLang="en-US" sz="2000" b="1" dirty="0">
                <a:latin typeface="华文仿宋" pitchFamily="2" charset="-122"/>
                <a:ea typeface="华文仿宋" pitchFamily="2" charset="-122"/>
              </a:rPr>
              <a:t>     </a:t>
            </a:r>
            <a:r>
              <a:rPr lang="en-US" altLang="zh-CN" sz="2000" b="1" dirty="0">
                <a:latin typeface="华文仿宋" pitchFamily="2" charset="-122"/>
                <a:ea typeface="华文仿宋" pitchFamily="2" charset="-122"/>
              </a:rPr>
              <a:t>10</a:t>
            </a:r>
            <a:r>
              <a:rPr lang="zh-CN" altLang="en-US" sz="2000" b="1" dirty="0">
                <a:latin typeface="华文仿宋" pitchFamily="2" charset="-122"/>
                <a:ea typeface="华文仿宋" pitchFamily="2" charset="-122"/>
              </a:rPr>
              <a:t>、安全性注释：说明本模块采取的安全性措施和方法等。</a:t>
            </a:r>
          </a:p>
        </p:txBody>
      </p:sp>
    </p:spTree>
    <p:extLst>
      <p:ext uri="{BB962C8B-B14F-4D97-AF65-F5344CB8AC3E}">
        <p14:creationId xmlns:p14="http://schemas.microsoft.com/office/powerpoint/2010/main" val="3966238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Text Box 3"/>
          <p:cNvSpPr txBox="1">
            <a:spLocks noChangeArrowheads="1"/>
          </p:cNvSpPr>
          <p:nvPr/>
        </p:nvSpPr>
        <p:spPr bwMode="auto">
          <a:xfrm>
            <a:off x="1703388" y="555625"/>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4.2   </a:t>
            </a:r>
            <a:r>
              <a:rPr lang="zh-CN" altLang="en-US" sz="3600" b="1" dirty="0">
                <a:latin typeface="黑体" pitchFamily="49" charset="-122"/>
                <a:ea typeface="黑体" pitchFamily="49" charset="-122"/>
              </a:rPr>
              <a:t>避错设计：可靠性设计准则之示例</a:t>
            </a:r>
          </a:p>
        </p:txBody>
      </p:sp>
      <p:sp>
        <p:nvSpPr>
          <p:cNvPr id="222211" name="Rectangle 4"/>
          <p:cNvSpPr>
            <a:spLocks noChangeArrowheads="1"/>
          </p:cNvSpPr>
          <p:nvPr/>
        </p:nvSpPr>
        <p:spPr bwMode="auto">
          <a:xfrm>
            <a:off x="1847851" y="1685926"/>
            <a:ext cx="8424863" cy="415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indent="257175">
              <a:spcBef>
                <a:spcPts val="600"/>
              </a:spcBef>
            </a:pPr>
            <a:r>
              <a:rPr lang="zh-CN" altLang="en-US" sz="2400" dirty="0">
                <a:solidFill>
                  <a:srgbClr val="FF0000"/>
                </a:solidFill>
                <a:latin typeface="微软雅黑" panose="020B0503020204020204" pitchFamily="34" charset="-122"/>
                <a:ea typeface="微软雅黑" panose="020B0503020204020204" pitchFamily="34" charset="-122"/>
              </a:rPr>
              <a:t>模块内注释要求与方法</a:t>
            </a:r>
          </a:p>
          <a:p>
            <a:pPr indent="266700"/>
            <a:endParaRPr lang="zh-CN" altLang="en-US" sz="2400" b="1" dirty="0">
              <a:latin typeface="华文仿宋" pitchFamily="2" charset="-122"/>
              <a:ea typeface="华文仿宋" pitchFamily="2" charset="-122"/>
            </a:endParaRPr>
          </a:p>
          <a:p>
            <a:pPr indent="266700"/>
            <a:r>
              <a:rPr lang="zh-CN" altLang="en-US" sz="2400" b="1" dirty="0">
                <a:latin typeface="华文仿宋" pitchFamily="2" charset="-122"/>
                <a:ea typeface="华文仿宋" pitchFamily="2" charset="-122"/>
              </a:rPr>
              <a:t>    在软件模块中，应对根据条件改变数据值或执行顺序的语句即分支转移语句、输入 </a:t>
            </a:r>
            <a:r>
              <a:rPr lang="en-US" altLang="zh-CN" sz="2400" b="1" dirty="0">
                <a:latin typeface="华文仿宋" pitchFamily="2" charset="-122"/>
                <a:ea typeface="华文仿宋" pitchFamily="2" charset="-122"/>
              </a:rPr>
              <a:t>/ </a:t>
            </a:r>
            <a:r>
              <a:rPr lang="zh-CN" altLang="en-US" sz="2400" b="1" dirty="0">
                <a:latin typeface="华文仿宋" pitchFamily="2" charset="-122"/>
                <a:ea typeface="华文仿宋" pitchFamily="2" charset="-122"/>
              </a:rPr>
              <a:t>输出语句、循环语句、调用语句以及控制语句等进行注释。对这些语句的注释不得扰乱模块的清晰性。</a:t>
            </a: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1</a:t>
            </a:r>
            <a:r>
              <a:rPr lang="zh-CN" altLang="en-US" sz="2400" b="1" dirty="0">
                <a:latin typeface="华文仿宋" pitchFamily="2" charset="-122"/>
                <a:ea typeface="华文仿宋" pitchFamily="2" charset="-122"/>
              </a:rPr>
              <a:t>、分支转移语句：指出执行动作的目的；</a:t>
            </a: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2</a:t>
            </a:r>
            <a:r>
              <a:rPr lang="zh-CN" altLang="en-US" sz="2400" b="1" dirty="0">
                <a:latin typeface="华文仿宋" pitchFamily="2" charset="-122"/>
                <a:ea typeface="华文仿宋" pitchFamily="2" charset="-122"/>
              </a:rPr>
              <a:t>、输入</a:t>
            </a:r>
            <a:r>
              <a:rPr lang="en-US" altLang="zh-CN" sz="2400" b="1" dirty="0">
                <a:latin typeface="华文仿宋" pitchFamily="2" charset="-122"/>
                <a:ea typeface="华文仿宋" pitchFamily="2" charset="-122"/>
              </a:rPr>
              <a:t>/</a:t>
            </a:r>
            <a:r>
              <a:rPr lang="zh-CN" altLang="en-US" sz="2400" b="1" dirty="0">
                <a:latin typeface="华文仿宋" pitchFamily="2" charset="-122"/>
                <a:ea typeface="华文仿宋" pitchFamily="2" charset="-122"/>
              </a:rPr>
              <a:t>输出语句：指出所处理的文件或记录的性质；</a:t>
            </a: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3</a:t>
            </a:r>
            <a:r>
              <a:rPr lang="zh-CN" altLang="en-US" sz="2400" b="1" dirty="0">
                <a:latin typeface="华文仿宋" pitchFamily="2" charset="-122"/>
                <a:ea typeface="华文仿宋" pitchFamily="2" charset="-122"/>
              </a:rPr>
              <a:t>、循环语句：说明所执行动作的目的及出口条件；</a:t>
            </a: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4</a:t>
            </a:r>
            <a:r>
              <a:rPr lang="zh-CN" altLang="en-US" sz="2400" b="1" dirty="0">
                <a:latin typeface="华文仿宋" pitchFamily="2" charset="-122"/>
                <a:ea typeface="华文仿宋" pitchFamily="2" charset="-122"/>
              </a:rPr>
              <a:t>、调用语句：说明调用的目的及被调用模块的功能；</a:t>
            </a: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5</a:t>
            </a:r>
            <a:r>
              <a:rPr lang="zh-CN" altLang="en-US" sz="2400" b="1" dirty="0">
                <a:latin typeface="华文仿宋" pitchFamily="2" charset="-122"/>
                <a:ea typeface="华文仿宋" pitchFamily="2" charset="-122"/>
              </a:rPr>
              <a:t>、控制语句：说明控制的目的及内容。</a:t>
            </a:r>
          </a:p>
        </p:txBody>
      </p:sp>
    </p:spTree>
    <p:extLst>
      <p:ext uri="{BB962C8B-B14F-4D97-AF65-F5344CB8AC3E}">
        <p14:creationId xmlns:p14="http://schemas.microsoft.com/office/powerpoint/2010/main" val="8596743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Text Box 3"/>
          <p:cNvSpPr txBox="1">
            <a:spLocks noChangeArrowheads="1"/>
          </p:cNvSpPr>
          <p:nvPr/>
        </p:nvSpPr>
        <p:spPr bwMode="auto">
          <a:xfrm>
            <a:off x="1703388" y="411163"/>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4.2   </a:t>
            </a:r>
            <a:r>
              <a:rPr lang="zh-CN" altLang="en-US" sz="3600" b="1" dirty="0">
                <a:latin typeface="黑体" pitchFamily="49" charset="-122"/>
                <a:ea typeface="黑体" pitchFamily="49" charset="-122"/>
              </a:rPr>
              <a:t>避错设计：可靠性设计准则之示例</a:t>
            </a:r>
          </a:p>
        </p:txBody>
      </p:sp>
      <p:sp>
        <p:nvSpPr>
          <p:cNvPr id="223235" name="Rectangle 4"/>
          <p:cNvSpPr>
            <a:spLocks noChangeArrowheads="1"/>
          </p:cNvSpPr>
          <p:nvPr/>
        </p:nvSpPr>
        <p:spPr bwMode="auto">
          <a:xfrm>
            <a:off x="1631951" y="1647998"/>
            <a:ext cx="9072563" cy="42319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indent="257175">
              <a:spcBef>
                <a:spcPts val="600"/>
              </a:spcBef>
              <a:spcAft>
                <a:spcPts val="600"/>
              </a:spcAft>
            </a:pPr>
            <a:r>
              <a:rPr lang="zh-CN" altLang="en-US" sz="2400" dirty="0">
                <a:solidFill>
                  <a:srgbClr val="FF0000"/>
                </a:solidFill>
                <a:latin typeface="微软雅黑" panose="020B0503020204020204" pitchFamily="34" charset="-122"/>
                <a:ea typeface="微软雅黑" panose="020B0503020204020204" pitchFamily="34" charset="-122"/>
              </a:rPr>
              <a:t>通用类设计风格</a:t>
            </a:r>
            <a:endParaRPr lang="zh-CN" altLang="en-US" sz="2400" b="1" dirty="0">
              <a:latin typeface="华文仿宋" pitchFamily="2" charset="-122"/>
              <a:ea typeface="华文仿宋" pitchFamily="2" charset="-122"/>
            </a:endParaRP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1</a:t>
            </a:r>
            <a:r>
              <a:rPr lang="zh-CN" altLang="en-US" sz="2400" b="1" dirty="0">
                <a:latin typeface="华文仿宋" pitchFamily="2" charset="-122"/>
                <a:ea typeface="华文仿宋" pitchFamily="2" charset="-122"/>
              </a:rPr>
              <a:t>、程序编写清楚，不要过分灵巧；</a:t>
            </a: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2</a:t>
            </a:r>
            <a:r>
              <a:rPr lang="zh-CN" altLang="en-US" sz="2400" b="1" dirty="0">
                <a:latin typeface="华文仿宋" pitchFamily="2" charset="-122"/>
                <a:ea typeface="华文仿宋" pitchFamily="2" charset="-122"/>
              </a:rPr>
              <a:t>、不应为了“效率”而牺牲清晰；</a:t>
            </a: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3</a:t>
            </a:r>
            <a:r>
              <a:rPr lang="zh-CN" altLang="en-US" sz="2400" b="1" dirty="0">
                <a:latin typeface="华文仿宋" pitchFamily="2" charset="-122"/>
                <a:ea typeface="华文仿宋" pitchFamily="2" charset="-122"/>
              </a:rPr>
              <a:t>、简明而直接地说明用意；</a:t>
            </a: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4</a:t>
            </a:r>
            <a:r>
              <a:rPr lang="zh-CN" altLang="en-US" sz="2400" b="1" dirty="0">
                <a:latin typeface="华文仿宋" pitchFamily="2" charset="-122"/>
                <a:ea typeface="华文仿宋" pitchFamily="2" charset="-122"/>
              </a:rPr>
              <a:t>、尽量使用库函数；</a:t>
            </a: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5</a:t>
            </a:r>
            <a:r>
              <a:rPr lang="zh-CN" altLang="en-US" sz="2400" b="1" dirty="0">
                <a:latin typeface="华文仿宋" pitchFamily="2" charset="-122"/>
                <a:ea typeface="华文仿宋" pitchFamily="2" charset="-122"/>
              </a:rPr>
              <a:t>、避免使用临时变量；</a:t>
            </a: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6</a:t>
            </a:r>
            <a:r>
              <a:rPr lang="zh-CN" altLang="en-US" sz="2400" b="1" dirty="0">
                <a:latin typeface="华文仿宋" pitchFamily="2" charset="-122"/>
                <a:ea typeface="华文仿宋" pitchFamily="2" charset="-122"/>
              </a:rPr>
              <a:t>、把繁琐的工作交给计算机去做；</a:t>
            </a: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7</a:t>
            </a:r>
            <a:r>
              <a:rPr lang="zh-CN" altLang="en-US" sz="2400" b="1" dirty="0">
                <a:latin typeface="华文仿宋" pitchFamily="2" charset="-122"/>
                <a:ea typeface="华文仿宋" pitchFamily="2" charset="-122"/>
              </a:rPr>
              <a:t>、使用语言中的良好特征，避免使用不良特征；</a:t>
            </a: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8</a:t>
            </a:r>
            <a:r>
              <a:rPr lang="zh-CN" altLang="en-US" sz="2400" b="1" dirty="0">
                <a:latin typeface="华文仿宋" pitchFamily="2" charset="-122"/>
                <a:ea typeface="华文仿宋" pitchFamily="2" charset="-122"/>
              </a:rPr>
              <a:t>、先用易于理解的伪码语言编写，然后翻译成规定的语言；</a:t>
            </a: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9</a:t>
            </a:r>
            <a:r>
              <a:rPr lang="zh-CN" altLang="en-US" sz="2400" b="1" dirty="0">
                <a:latin typeface="华文仿宋" pitchFamily="2" charset="-122"/>
                <a:ea typeface="华文仿宋" pitchFamily="2" charset="-122"/>
              </a:rPr>
              <a:t>、选用能使程序更简单的数据结构；</a:t>
            </a: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10</a:t>
            </a:r>
            <a:r>
              <a:rPr lang="zh-CN" altLang="en-US" sz="2400" b="1" dirty="0">
                <a:latin typeface="华文仿宋" pitchFamily="2" charset="-122"/>
                <a:ea typeface="华文仿宋" pitchFamily="2" charset="-122"/>
              </a:rPr>
              <a:t>、不提倡修补程序，应当重新编程；</a:t>
            </a:r>
          </a:p>
        </p:txBody>
      </p:sp>
    </p:spTree>
    <p:extLst>
      <p:ext uri="{BB962C8B-B14F-4D97-AF65-F5344CB8AC3E}">
        <p14:creationId xmlns:p14="http://schemas.microsoft.com/office/powerpoint/2010/main" val="10322366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Text Box 3"/>
          <p:cNvSpPr txBox="1">
            <a:spLocks noChangeArrowheads="1"/>
          </p:cNvSpPr>
          <p:nvPr/>
        </p:nvSpPr>
        <p:spPr bwMode="auto">
          <a:xfrm>
            <a:off x="1703388" y="339725"/>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4.2   </a:t>
            </a:r>
            <a:r>
              <a:rPr lang="zh-CN" altLang="en-US" sz="3600" b="1" dirty="0">
                <a:latin typeface="黑体" pitchFamily="49" charset="-122"/>
                <a:ea typeface="黑体" pitchFamily="49" charset="-122"/>
              </a:rPr>
              <a:t>避错设计：可靠性设计准则之示例</a:t>
            </a:r>
          </a:p>
        </p:txBody>
      </p:sp>
      <p:sp>
        <p:nvSpPr>
          <p:cNvPr id="224259" name="Rectangle 4"/>
          <p:cNvSpPr>
            <a:spLocks noChangeArrowheads="1"/>
          </p:cNvSpPr>
          <p:nvPr/>
        </p:nvSpPr>
        <p:spPr bwMode="auto">
          <a:xfrm>
            <a:off x="2135188" y="1094002"/>
            <a:ext cx="8208962" cy="53399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indent="266700">
              <a:spcBef>
                <a:spcPts val="600"/>
              </a:spcBef>
              <a:spcAft>
                <a:spcPts val="600"/>
              </a:spcAft>
            </a:pPr>
            <a:r>
              <a:rPr lang="zh-CN" altLang="en-US" sz="2400" dirty="0">
                <a:solidFill>
                  <a:srgbClr val="FF0000"/>
                </a:solidFill>
                <a:latin typeface="微软雅黑" panose="020B0503020204020204" pitchFamily="34" charset="-122"/>
                <a:ea typeface="微软雅黑" panose="020B0503020204020204" pitchFamily="34" charset="-122"/>
              </a:rPr>
              <a:t>通用类设计风格</a:t>
            </a:r>
            <a:r>
              <a:rPr lang="zh-CN" altLang="en-US" sz="2400" b="1" dirty="0">
                <a:latin typeface="华文仿宋" pitchFamily="2" charset="-122"/>
                <a:ea typeface="华文仿宋" pitchFamily="2" charset="-122"/>
              </a:rPr>
              <a:t>（续）</a:t>
            </a: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11</a:t>
            </a:r>
            <a:r>
              <a:rPr lang="zh-CN" altLang="en-US" sz="2400" b="1" dirty="0">
                <a:latin typeface="华文仿宋" pitchFamily="2" charset="-122"/>
                <a:ea typeface="华文仿宋" pitchFamily="2" charset="-122"/>
              </a:rPr>
              <a:t>、将大程序分成小模块去编写和测试；</a:t>
            </a: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12</a:t>
            </a:r>
            <a:r>
              <a:rPr lang="zh-CN" altLang="en-US" sz="2400" b="1" dirty="0">
                <a:latin typeface="华文仿宋" pitchFamily="2" charset="-122"/>
                <a:ea typeface="华文仿宋" pitchFamily="2" charset="-122"/>
              </a:rPr>
              <a:t>、对递归定义的数据结构使用递归过程；</a:t>
            </a: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13</a:t>
            </a:r>
            <a:r>
              <a:rPr lang="zh-CN" altLang="en-US" sz="2400" b="1" dirty="0">
                <a:latin typeface="华文仿宋" pitchFamily="2" charset="-122"/>
                <a:ea typeface="华文仿宋" pitchFamily="2" charset="-122"/>
              </a:rPr>
              <a:t>、确保所有变量在使用前被初始化；</a:t>
            </a: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14</a:t>
            </a:r>
            <a:r>
              <a:rPr lang="zh-CN" altLang="en-US" sz="2400" b="1" dirty="0">
                <a:latin typeface="华文仿宋" pitchFamily="2" charset="-122"/>
                <a:ea typeface="华文仿宋" pitchFamily="2" charset="-122"/>
              </a:rPr>
              <a:t>、不要查出一个错误就终止检查；</a:t>
            </a: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15</a:t>
            </a:r>
            <a:r>
              <a:rPr lang="zh-CN" altLang="en-US" sz="2400" b="1" dirty="0">
                <a:latin typeface="华文仿宋" pitchFamily="2" charset="-122"/>
                <a:ea typeface="华文仿宋" pitchFamily="2" charset="-122"/>
              </a:rPr>
              <a:t>、使用支持软件调试的编译程序；</a:t>
            </a: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16</a:t>
            </a:r>
            <a:r>
              <a:rPr lang="zh-CN" altLang="en-US" sz="2400" b="1" dirty="0">
                <a:latin typeface="华文仿宋" pitchFamily="2" charset="-122"/>
                <a:ea typeface="华文仿宋" pitchFamily="2" charset="-122"/>
              </a:rPr>
              <a:t>、避免因一个错误而造成中断；</a:t>
            </a: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17</a:t>
            </a:r>
            <a:r>
              <a:rPr lang="zh-CN" altLang="en-US" sz="2400" b="1" dirty="0">
                <a:latin typeface="华文仿宋" pitchFamily="2" charset="-122"/>
                <a:ea typeface="华文仿宋" pitchFamily="2" charset="-122"/>
              </a:rPr>
              <a:t>、不单纯追求代码的优美；</a:t>
            </a: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18</a:t>
            </a:r>
            <a:r>
              <a:rPr lang="zh-CN" altLang="en-US" sz="2400" b="1" dirty="0">
                <a:latin typeface="华文仿宋" pitchFamily="2" charset="-122"/>
                <a:ea typeface="华文仿宋" pitchFamily="2" charset="-122"/>
              </a:rPr>
              <a:t>、在边界上检查程序；</a:t>
            </a: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19</a:t>
            </a:r>
            <a:r>
              <a:rPr lang="zh-CN" altLang="en-US" sz="2400" b="1" dirty="0">
                <a:latin typeface="华文仿宋" pitchFamily="2" charset="-122"/>
                <a:ea typeface="华文仿宋" pitchFamily="2" charset="-122"/>
              </a:rPr>
              <a:t>、进行防错设计；</a:t>
            </a: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20</a:t>
            </a:r>
            <a:r>
              <a:rPr lang="zh-CN" altLang="en-US" sz="2400" b="1" dirty="0">
                <a:latin typeface="华文仿宋" pitchFamily="2" charset="-122"/>
                <a:ea typeface="华文仿宋" pitchFamily="2" charset="-122"/>
              </a:rPr>
              <a:t>、应牢记</a:t>
            </a:r>
            <a:r>
              <a:rPr lang="en-US" altLang="zh-CN" sz="2400" b="1" dirty="0">
                <a:latin typeface="华文仿宋" pitchFamily="2" charset="-122"/>
                <a:ea typeface="华文仿宋" pitchFamily="2" charset="-122"/>
              </a:rPr>
              <a:t>10.0</a:t>
            </a:r>
            <a:r>
              <a:rPr lang="zh-CN" altLang="en-US" sz="2400" b="1" dirty="0">
                <a:latin typeface="华文仿宋" pitchFamily="2" charset="-122"/>
                <a:ea typeface="华文仿宋" pitchFamily="2" charset="-122"/>
              </a:rPr>
              <a:t>乘</a:t>
            </a:r>
            <a:r>
              <a:rPr lang="en-US" altLang="zh-CN" sz="2400" b="1" dirty="0">
                <a:latin typeface="华文仿宋" pitchFamily="2" charset="-122"/>
                <a:ea typeface="华文仿宋" pitchFamily="2" charset="-122"/>
              </a:rPr>
              <a:t>0.1</a:t>
            </a:r>
            <a:r>
              <a:rPr lang="zh-CN" altLang="en-US" sz="2400" b="1" dirty="0">
                <a:latin typeface="华文仿宋" pitchFamily="2" charset="-122"/>
                <a:ea typeface="华文仿宋" pitchFamily="2" charset="-122"/>
              </a:rPr>
              <a:t>很少等于</a:t>
            </a:r>
            <a:r>
              <a:rPr lang="en-US" altLang="zh-CN" sz="2400" b="1" dirty="0">
                <a:latin typeface="华文仿宋" pitchFamily="2" charset="-122"/>
                <a:ea typeface="华文仿宋" pitchFamily="2" charset="-122"/>
              </a:rPr>
              <a:t>1.0</a:t>
            </a:r>
            <a:r>
              <a:rPr lang="zh-CN" altLang="en-US" sz="2400" b="1" dirty="0">
                <a:latin typeface="华文仿宋" pitchFamily="2" charset="-122"/>
                <a:ea typeface="华文仿宋" pitchFamily="2" charset="-122"/>
              </a:rPr>
              <a:t>这类事实，应避免进行浮点数相等的比较；</a:t>
            </a: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21</a:t>
            </a:r>
            <a:r>
              <a:rPr lang="zh-CN" altLang="en-US" sz="2400" b="1" dirty="0">
                <a:latin typeface="华文仿宋" pitchFamily="2" charset="-122"/>
                <a:ea typeface="华文仿宋" pitchFamily="2" charset="-122"/>
              </a:rPr>
              <a:t>、先保证正确、简单、清晰，再提高速度；</a:t>
            </a: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22</a:t>
            </a:r>
            <a:r>
              <a:rPr lang="zh-CN" altLang="en-US" sz="2400" b="1" dirty="0">
                <a:latin typeface="华文仿宋" pitchFamily="2" charset="-122"/>
                <a:ea typeface="华文仿宋" pitchFamily="2" charset="-122"/>
              </a:rPr>
              <a:t>、保证特殊情况特殊处理。 </a:t>
            </a:r>
          </a:p>
        </p:txBody>
      </p:sp>
    </p:spTree>
    <p:extLst>
      <p:ext uri="{BB962C8B-B14F-4D97-AF65-F5344CB8AC3E}">
        <p14:creationId xmlns:p14="http://schemas.microsoft.com/office/powerpoint/2010/main" val="34929341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Text Box 3"/>
          <p:cNvSpPr txBox="1">
            <a:spLocks noChangeArrowheads="1"/>
          </p:cNvSpPr>
          <p:nvPr/>
        </p:nvSpPr>
        <p:spPr bwMode="auto">
          <a:xfrm>
            <a:off x="1703388" y="484188"/>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4.2   </a:t>
            </a:r>
            <a:r>
              <a:rPr lang="zh-CN" altLang="en-US" sz="3600" b="1" dirty="0">
                <a:latin typeface="黑体" pitchFamily="49" charset="-122"/>
                <a:ea typeface="黑体" pitchFamily="49" charset="-122"/>
              </a:rPr>
              <a:t>避错设计：可靠性设计准则之示例</a:t>
            </a:r>
          </a:p>
        </p:txBody>
      </p:sp>
      <p:sp>
        <p:nvSpPr>
          <p:cNvPr id="225283" name="Rectangle 4"/>
          <p:cNvSpPr>
            <a:spLocks noChangeArrowheads="1"/>
          </p:cNvSpPr>
          <p:nvPr/>
        </p:nvSpPr>
        <p:spPr bwMode="auto">
          <a:xfrm>
            <a:off x="2135188" y="1832664"/>
            <a:ext cx="8208962" cy="3862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indent="257175">
              <a:spcBef>
                <a:spcPts val="600"/>
              </a:spcBef>
              <a:spcAft>
                <a:spcPts val="600"/>
              </a:spcAft>
            </a:pPr>
            <a:r>
              <a:rPr lang="zh-CN" altLang="en-US" sz="2400" dirty="0">
                <a:solidFill>
                  <a:srgbClr val="FF0000"/>
                </a:solidFill>
                <a:latin typeface="微软雅黑" panose="020B0503020204020204" pitchFamily="34" charset="-122"/>
                <a:ea typeface="微软雅黑" panose="020B0503020204020204" pitchFamily="34" charset="-122"/>
              </a:rPr>
              <a:t>结构类设计风格</a:t>
            </a:r>
            <a:endParaRPr lang="zh-CN" altLang="en-US" sz="2400" b="1" dirty="0">
              <a:latin typeface="华文仿宋" pitchFamily="2" charset="-122"/>
              <a:ea typeface="华文仿宋" pitchFamily="2" charset="-122"/>
            </a:endParaRP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1</a:t>
            </a:r>
            <a:r>
              <a:rPr lang="zh-CN" altLang="en-US" sz="2400" b="1" dirty="0">
                <a:latin typeface="华文仿宋" pitchFamily="2" charset="-122"/>
                <a:ea typeface="华文仿宋" pitchFamily="2" charset="-122"/>
              </a:rPr>
              <a:t>、采取调用一个公共函数的方式去代替重复的表示；</a:t>
            </a: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2</a:t>
            </a:r>
            <a:r>
              <a:rPr lang="zh-CN" altLang="en-US" sz="2400" b="1" dirty="0">
                <a:latin typeface="华文仿宋" pitchFamily="2" charset="-122"/>
                <a:ea typeface="华文仿宋" pitchFamily="2" charset="-122"/>
              </a:rPr>
              <a:t>、使用括号以避免二义性；</a:t>
            </a: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3</a:t>
            </a:r>
            <a:r>
              <a:rPr lang="zh-CN" altLang="en-US" sz="2400" b="1" dirty="0">
                <a:latin typeface="华文仿宋" pitchFamily="2" charset="-122"/>
                <a:ea typeface="华文仿宋" pitchFamily="2" charset="-122"/>
              </a:rPr>
              <a:t>、避免不必要的分支；</a:t>
            </a: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4</a:t>
            </a:r>
            <a:r>
              <a:rPr lang="zh-CN" altLang="en-US" sz="2400" b="1" dirty="0">
                <a:latin typeface="华文仿宋" pitchFamily="2" charset="-122"/>
                <a:ea typeface="华文仿宋" pitchFamily="2" charset="-122"/>
              </a:rPr>
              <a:t>、不要使用条件分支代替一个逻辑表达式；</a:t>
            </a: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5</a:t>
            </a:r>
            <a:r>
              <a:rPr lang="zh-CN" altLang="en-US" sz="2400" b="1" dirty="0">
                <a:latin typeface="华文仿宋" pitchFamily="2" charset="-122"/>
                <a:ea typeface="华文仿宋" pitchFamily="2" charset="-122"/>
              </a:rPr>
              <a:t>、若逻辑表达式难以理解</a:t>
            </a:r>
            <a:r>
              <a:rPr lang="en-US" altLang="zh-CN" sz="2400" b="1" dirty="0">
                <a:latin typeface="华文仿宋" pitchFamily="2" charset="-122"/>
                <a:ea typeface="华文仿宋" pitchFamily="2" charset="-122"/>
              </a:rPr>
              <a:t>,</a:t>
            </a:r>
            <a:r>
              <a:rPr lang="zh-CN" altLang="en-US" sz="2400" b="1" dirty="0">
                <a:latin typeface="华文仿宋" pitchFamily="2" charset="-122"/>
                <a:ea typeface="华文仿宋" pitchFamily="2" charset="-122"/>
              </a:rPr>
              <a:t>则修改它直到易于理解为止；</a:t>
            </a: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6</a:t>
            </a:r>
            <a:r>
              <a:rPr lang="zh-CN" altLang="en-US" sz="2400" b="1" dirty="0">
                <a:latin typeface="华文仿宋" pitchFamily="2" charset="-122"/>
                <a:ea typeface="华文仿宋" pitchFamily="2" charset="-122"/>
              </a:rPr>
              <a:t>、使程序自顶向下读；</a:t>
            </a: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7</a:t>
            </a:r>
            <a:r>
              <a:rPr lang="zh-CN" altLang="en-US" sz="2400" b="1" dirty="0">
                <a:latin typeface="华文仿宋" pitchFamily="2" charset="-122"/>
                <a:ea typeface="华文仿宋" pitchFamily="2" charset="-122"/>
              </a:rPr>
              <a:t>、用</a:t>
            </a:r>
            <a:r>
              <a:rPr lang="en-US" altLang="zh-CN" sz="2400" b="1" dirty="0">
                <a:latin typeface="华文仿宋" pitchFamily="2" charset="-122"/>
                <a:ea typeface="华文仿宋" pitchFamily="2" charset="-122"/>
              </a:rPr>
              <a:t>IF…ELSE IF…ELSE…</a:t>
            </a:r>
            <a:r>
              <a:rPr lang="zh-CN" altLang="en-US" sz="2400" b="1" dirty="0">
                <a:latin typeface="华文仿宋" pitchFamily="2" charset="-122"/>
                <a:ea typeface="华文仿宋" pitchFamily="2" charset="-122"/>
              </a:rPr>
              <a:t>来实现参数分支；</a:t>
            </a: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8</a:t>
            </a:r>
            <a:r>
              <a:rPr lang="zh-CN" altLang="en-US" sz="2400" b="1" dirty="0">
                <a:latin typeface="华文仿宋" pitchFamily="2" charset="-122"/>
                <a:ea typeface="华文仿宋" pitchFamily="2" charset="-122"/>
              </a:rPr>
              <a:t>、尽量使用</a:t>
            </a:r>
            <a:r>
              <a:rPr lang="en-US" altLang="zh-CN" sz="2400" b="1" dirty="0">
                <a:latin typeface="华文仿宋" pitchFamily="2" charset="-122"/>
                <a:ea typeface="华文仿宋" pitchFamily="2" charset="-122"/>
              </a:rPr>
              <a:t>SWITCH…CASE</a:t>
            </a:r>
            <a:r>
              <a:rPr lang="zh-CN" altLang="en-US" sz="2400" b="1" dirty="0">
                <a:latin typeface="华文仿宋" pitchFamily="2" charset="-122"/>
                <a:ea typeface="华文仿宋" pitchFamily="2" charset="-122"/>
              </a:rPr>
              <a:t>语句；</a:t>
            </a: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9</a:t>
            </a:r>
            <a:r>
              <a:rPr lang="zh-CN" altLang="en-US" sz="2400" b="1" dirty="0">
                <a:latin typeface="华文仿宋" pitchFamily="2" charset="-122"/>
                <a:ea typeface="华文仿宋" pitchFamily="2" charset="-122"/>
              </a:rPr>
              <a:t>、避免使用</a:t>
            </a:r>
            <a:r>
              <a:rPr lang="en-US" altLang="zh-CN" sz="2400" b="1" dirty="0">
                <a:latin typeface="华文仿宋" pitchFamily="2" charset="-122"/>
                <a:ea typeface="华文仿宋" pitchFamily="2" charset="-122"/>
              </a:rPr>
              <a:t>THEN…IF</a:t>
            </a:r>
            <a:r>
              <a:rPr lang="zh-CN" altLang="en-US" sz="2400" b="1" dirty="0">
                <a:latin typeface="华文仿宋" pitchFamily="2" charset="-122"/>
                <a:ea typeface="华文仿宋" pitchFamily="2" charset="-122"/>
              </a:rPr>
              <a:t>和空</a:t>
            </a:r>
            <a:r>
              <a:rPr lang="en-US" altLang="zh-CN" sz="2400" b="1" dirty="0">
                <a:latin typeface="华文仿宋" pitchFamily="2" charset="-122"/>
                <a:ea typeface="华文仿宋" pitchFamily="2" charset="-122"/>
              </a:rPr>
              <a:t>ELSE</a:t>
            </a:r>
            <a:r>
              <a:rPr lang="zh-CN" altLang="en-US" sz="2400" b="1" dirty="0">
                <a:latin typeface="华文仿宋" pitchFamily="2" charset="-122"/>
                <a:ea typeface="华文仿宋" pitchFamily="2" charset="-122"/>
              </a:rPr>
              <a:t>；</a:t>
            </a:r>
          </a:p>
        </p:txBody>
      </p:sp>
    </p:spTree>
    <p:extLst>
      <p:ext uri="{BB962C8B-B14F-4D97-AF65-F5344CB8AC3E}">
        <p14:creationId xmlns:p14="http://schemas.microsoft.com/office/powerpoint/2010/main" val="32513100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Text Box 3"/>
          <p:cNvSpPr txBox="1">
            <a:spLocks noChangeArrowheads="1"/>
          </p:cNvSpPr>
          <p:nvPr/>
        </p:nvSpPr>
        <p:spPr bwMode="auto">
          <a:xfrm>
            <a:off x="1703388" y="484188"/>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4.2   </a:t>
            </a:r>
            <a:r>
              <a:rPr lang="zh-CN" altLang="en-US" sz="3600" b="1" dirty="0">
                <a:latin typeface="黑体" pitchFamily="49" charset="-122"/>
                <a:ea typeface="黑体" pitchFamily="49" charset="-122"/>
              </a:rPr>
              <a:t>避错设计：可靠性设计准则之示例</a:t>
            </a:r>
          </a:p>
        </p:txBody>
      </p:sp>
      <p:sp>
        <p:nvSpPr>
          <p:cNvPr id="226307" name="Rectangle 4"/>
          <p:cNvSpPr>
            <a:spLocks noChangeArrowheads="1"/>
          </p:cNvSpPr>
          <p:nvPr/>
        </p:nvSpPr>
        <p:spPr bwMode="auto">
          <a:xfrm>
            <a:off x="2135188" y="1685926"/>
            <a:ext cx="8208962" cy="415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indent="266700"/>
            <a:r>
              <a:rPr lang="zh-CN" altLang="en-US" sz="2400" dirty="0">
                <a:solidFill>
                  <a:srgbClr val="FF0000"/>
                </a:solidFill>
                <a:latin typeface="微软雅黑" panose="020B0503020204020204" pitchFamily="34" charset="-122"/>
                <a:ea typeface="微软雅黑" panose="020B0503020204020204" pitchFamily="34" charset="-122"/>
              </a:rPr>
              <a:t>结构类设计风格</a:t>
            </a:r>
            <a:r>
              <a:rPr lang="zh-CN" altLang="en-US" sz="2400" b="1" dirty="0">
                <a:latin typeface="华文仿宋" pitchFamily="2" charset="-122"/>
                <a:ea typeface="华文仿宋" pitchFamily="2" charset="-122"/>
              </a:rPr>
              <a:t>（续）</a:t>
            </a:r>
          </a:p>
          <a:p>
            <a:pPr indent="266700"/>
            <a:endParaRPr lang="zh-CN" altLang="en-US" sz="2400" b="1" dirty="0">
              <a:latin typeface="华文仿宋" pitchFamily="2" charset="-122"/>
              <a:ea typeface="华文仿宋" pitchFamily="2" charset="-122"/>
            </a:endParaRP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10</a:t>
            </a:r>
            <a:r>
              <a:rPr lang="zh-CN" altLang="en-US" sz="2400" b="1" dirty="0">
                <a:latin typeface="华文仿宋" pitchFamily="2" charset="-122"/>
                <a:ea typeface="华文仿宋" pitchFamily="2" charset="-122"/>
              </a:rPr>
              <a:t>、用</a:t>
            </a:r>
            <a:r>
              <a:rPr lang="en-US" altLang="zh-CN" sz="2400" b="1" dirty="0">
                <a:latin typeface="华文仿宋" pitchFamily="2" charset="-122"/>
                <a:ea typeface="华文仿宋" pitchFamily="2" charset="-122"/>
              </a:rPr>
              <a:t>IF…ELSE</a:t>
            </a:r>
            <a:r>
              <a:rPr lang="zh-CN" altLang="en-US" sz="2400" b="1" dirty="0">
                <a:latin typeface="华文仿宋" pitchFamily="2" charset="-122"/>
                <a:ea typeface="华文仿宋" pitchFamily="2" charset="-122"/>
              </a:rPr>
              <a:t>来强调只执行两个动作中的一个；</a:t>
            </a:r>
            <a:endParaRPr lang="zh-CN" altLang="da-DK" sz="2400" b="1" dirty="0">
              <a:latin typeface="华文仿宋" pitchFamily="2" charset="-122"/>
              <a:ea typeface="华文仿宋" pitchFamily="2" charset="-122"/>
            </a:endParaRPr>
          </a:p>
          <a:p>
            <a:pPr indent="266700"/>
            <a:r>
              <a:rPr lang="zh-CN" altLang="da-DK" sz="2400" b="1" dirty="0">
                <a:latin typeface="华文仿宋" pitchFamily="2" charset="-122"/>
                <a:ea typeface="华文仿宋" pitchFamily="2" charset="-122"/>
              </a:rPr>
              <a:t>      </a:t>
            </a:r>
            <a:r>
              <a:rPr lang="da-DK" altLang="zh-CN" sz="2400" b="1" dirty="0">
                <a:latin typeface="华文仿宋" pitchFamily="2" charset="-122"/>
                <a:ea typeface="华文仿宋" pitchFamily="2" charset="-122"/>
              </a:rPr>
              <a:t>11</a:t>
            </a:r>
            <a:r>
              <a:rPr lang="zh-CN" altLang="da-DK" sz="2400" b="1" dirty="0">
                <a:latin typeface="华文仿宋" pitchFamily="2" charset="-122"/>
                <a:ea typeface="华文仿宋" pitchFamily="2" charset="-122"/>
              </a:rPr>
              <a:t>、避免使用</a:t>
            </a:r>
            <a:r>
              <a:rPr lang="da-DK" altLang="zh-CN" sz="2400" b="1" dirty="0">
                <a:latin typeface="华文仿宋" pitchFamily="2" charset="-122"/>
                <a:ea typeface="华文仿宋" pitchFamily="2" charset="-122"/>
              </a:rPr>
              <a:t>ELSE GOTO</a:t>
            </a:r>
            <a:r>
              <a:rPr lang="zh-CN" altLang="da-DK" sz="2400" b="1" dirty="0">
                <a:latin typeface="华文仿宋" pitchFamily="2" charset="-122"/>
                <a:ea typeface="华文仿宋" pitchFamily="2" charset="-122"/>
              </a:rPr>
              <a:t>和</a:t>
            </a:r>
            <a:r>
              <a:rPr lang="da-DK" altLang="zh-CN" sz="2400" b="1" dirty="0">
                <a:latin typeface="华文仿宋" pitchFamily="2" charset="-122"/>
                <a:ea typeface="华文仿宋" pitchFamily="2" charset="-122"/>
              </a:rPr>
              <a:t>ELSE RETURN</a:t>
            </a:r>
            <a:r>
              <a:rPr lang="zh-CN" altLang="da-DK" sz="2400" b="1" dirty="0">
                <a:latin typeface="华文仿宋" pitchFamily="2" charset="-122"/>
                <a:ea typeface="华文仿宋" pitchFamily="2" charset="-122"/>
              </a:rPr>
              <a:t>；</a:t>
            </a:r>
          </a:p>
          <a:p>
            <a:pPr indent="266700"/>
            <a:r>
              <a:rPr lang="zh-CN" altLang="da-DK" sz="2400" b="1" dirty="0">
                <a:latin typeface="华文仿宋" pitchFamily="2" charset="-122"/>
                <a:ea typeface="华文仿宋" pitchFamily="2" charset="-122"/>
              </a:rPr>
              <a:t>      </a:t>
            </a:r>
            <a:r>
              <a:rPr lang="da-DK" altLang="zh-CN" sz="2400" b="1" dirty="0">
                <a:latin typeface="华文仿宋" pitchFamily="2" charset="-122"/>
                <a:ea typeface="华文仿宋" pitchFamily="2" charset="-122"/>
              </a:rPr>
              <a:t>12</a:t>
            </a:r>
            <a:r>
              <a:rPr lang="zh-CN" altLang="da-DK" sz="2400" b="1" dirty="0">
                <a:latin typeface="华文仿宋" pitchFamily="2" charset="-122"/>
                <a:ea typeface="华文仿宋" pitchFamily="2" charset="-122"/>
              </a:rPr>
              <a:t>、</a:t>
            </a:r>
            <a:r>
              <a:rPr lang="zh-CN" altLang="en-US" sz="2400" b="1" dirty="0">
                <a:latin typeface="华文仿宋" pitchFamily="2" charset="-122"/>
                <a:ea typeface="华文仿宋" pitchFamily="2" charset="-122"/>
              </a:rPr>
              <a:t>使用基本的控制流结构；</a:t>
            </a: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13</a:t>
            </a:r>
            <a:r>
              <a:rPr lang="zh-CN" altLang="en-US" sz="2400" b="1" dirty="0">
                <a:latin typeface="华文仿宋" pitchFamily="2" charset="-122"/>
                <a:ea typeface="华文仿宋" pitchFamily="2" charset="-122"/>
              </a:rPr>
              <a:t>、使与判定相关联的动作尽可能近地紧跟着判定；</a:t>
            </a: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14</a:t>
            </a:r>
            <a:r>
              <a:rPr lang="zh-CN" altLang="en-US" sz="2400" b="1" dirty="0">
                <a:latin typeface="华文仿宋" pitchFamily="2" charset="-122"/>
                <a:ea typeface="华文仿宋" pitchFamily="2" charset="-122"/>
              </a:rPr>
              <a:t>、使用数组以避免重复的控制序列；</a:t>
            </a: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15</a:t>
            </a:r>
            <a:r>
              <a:rPr lang="zh-CN" altLang="en-US" sz="2400" b="1" dirty="0">
                <a:latin typeface="华文仿宋" pitchFamily="2" charset="-122"/>
                <a:ea typeface="华文仿宋" pitchFamily="2" charset="-122"/>
              </a:rPr>
              <a:t>、模块化，使用子程序；</a:t>
            </a: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16</a:t>
            </a:r>
            <a:r>
              <a:rPr lang="zh-CN" altLang="en-US" sz="2400" b="1" dirty="0">
                <a:latin typeface="华文仿宋" pitchFamily="2" charset="-122"/>
                <a:ea typeface="华文仿宋" pitchFamily="2" charset="-122"/>
              </a:rPr>
              <a:t>、使模块间的耦合清晰可见；</a:t>
            </a: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17</a:t>
            </a:r>
            <a:r>
              <a:rPr lang="zh-CN" altLang="en-US" sz="2400" b="1" dirty="0">
                <a:latin typeface="华文仿宋" pitchFamily="2" charset="-122"/>
                <a:ea typeface="华文仿宋" pitchFamily="2" charset="-122"/>
              </a:rPr>
              <a:t>、不要分支出两条等价的支路；</a:t>
            </a: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18</a:t>
            </a:r>
            <a:r>
              <a:rPr lang="zh-CN" altLang="en-US" sz="2400" b="1" dirty="0">
                <a:latin typeface="华文仿宋" pitchFamily="2" charset="-122"/>
                <a:ea typeface="华文仿宋" pitchFamily="2" charset="-122"/>
              </a:rPr>
              <a:t>、避免从循环引出多个出口。</a:t>
            </a:r>
          </a:p>
        </p:txBody>
      </p:sp>
    </p:spTree>
    <p:extLst>
      <p:ext uri="{BB962C8B-B14F-4D97-AF65-F5344CB8AC3E}">
        <p14:creationId xmlns:p14="http://schemas.microsoft.com/office/powerpoint/2010/main" val="20855117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3"/>
          <p:cNvSpPr>
            <a:spLocks noChangeArrowheads="1"/>
          </p:cNvSpPr>
          <p:nvPr/>
        </p:nvSpPr>
        <p:spPr bwMode="auto">
          <a:xfrm>
            <a:off x="2135188" y="2239963"/>
            <a:ext cx="8208962" cy="304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indent="257175">
              <a:spcBef>
                <a:spcPts val="600"/>
              </a:spcBef>
            </a:pPr>
            <a:r>
              <a:rPr lang="zh-CN" altLang="en-US" sz="2400" dirty="0">
                <a:solidFill>
                  <a:srgbClr val="FF0000"/>
                </a:solidFill>
                <a:latin typeface="微软雅黑" panose="020B0503020204020204" pitchFamily="34" charset="-122"/>
                <a:ea typeface="微软雅黑" panose="020B0503020204020204" pitchFamily="34" charset="-122"/>
              </a:rPr>
              <a:t>提高软件健壮性的主要措施</a:t>
            </a:r>
          </a:p>
          <a:p>
            <a:pPr indent="266700"/>
            <a:endParaRPr lang="zh-CN" altLang="en-US" sz="2400" b="1" dirty="0">
              <a:latin typeface="华文仿宋" pitchFamily="2" charset="-122"/>
              <a:ea typeface="华文仿宋" pitchFamily="2" charset="-122"/>
            </a:endParaRP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1</a:t>
            </a:r>
            <a:r>
              <a:rPr lang="zh-CN" altLang="en-US" sz="2400" b="1" dirty="0">
                <a:latin typeface="华文仿宋" pitchFamily="2" charset="-122"/>
                <a:ea typeface="华文仿宋" pitchFamily="2" charset="-122"/>
              </a:rPr>
              <a:t>、检查输入数据的数据类型，在人</a:t>
            </a:r>
            <a:r>
              <a:rPr lang="en-US" altLang="zh-CN" sz="2400" b="1" dirty="0">
                <a:latin typeface="华文仿宋" pitchFamily="2" charset="-122"/>
                <a:ea typeface="华文仿宋" pitchFamily="2" charset="-122"/>
              </a:rPr>
              <a:t>/</a:t>
            </a:r>
            <a:r>
              <a:rPr lang="zh-CN" altLang="en-US" sz="2400" b="1" dirty="0">
                <a:latin typeface="华文仿宋" pitchFamily="2" charset="-122"/>
                <a:ea typeface="华文仿宋" pitchFamily="2" charset="-122"/>
              </a:rPr>
              <a:t>机界面的设计过程中，采用穷举列表，操作提示灯措施，防止错误的操作和操作失误；</a:t>
            </a: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2</a:t>
            </a:r>
            <a:r>
              <a:rPr lang="zh-CN" altLang="en-US" sz="2400" b="1" dirty="0">
                <a:latin typeface="华文仿宋" pitchFamily="2" charset="-122"/>
                <a:ea typeface="华文仿宋" pitchFamily="2" charset="-122"/>
              </a:rPr>
              <a:t>、模块调用时检查参数的合法性，控制事故蔓延；</a:t>
            </a:r>
          </a:p>
          <a:p>
            <a:pPr indent="266700"/>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3</a:t>
            </a:r>
            <a:r>
              <a:rPr lang="zh-CN" altLang="en-US" sz="2400" b="1" dirty="0">
                <a:latin typeface="华文仿宋" pitchFamily="2" charset="-122"/>
                <a:ea typeface="华文仿宋" pitchFamily="2" charset="-122"/>
              </a:rPr>
              <a:t>、进行简化设计，降低模块之间的耦合度，降低软件的复杂性，实现信息隐蔽。</a:t>
            </a:r>
          </a:p>
        </p:txBody>
      </p:sp>
      <p:sp>
        <p:nvSpPr>
          <p:cNvPr id="227331" name="Text Box 4"/>
          <p:cNvSpPr txBox="1">
            <a:spLocks noChangeArrowheads="1"/>
          </p:cNvSpPr>
          <p:nvPr/>
        </p:nvSpPr>
        <p:spPr bwMode="auto">
          <a:xfrm>
            <a:off x="1703388" y="484188"/>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4.2   </a:t>
            </a:r>
            <a:r>
              <a:rPr lang="zh-CN" altLang="en-US" sz="3600" b="1" dirty="0">
                <a:latin typeface="黑体" pitchFamily="49" charset="-122"/>
                <a:ea typeface="黑体" pitchFamily="49" charset="-122"/>
              </a:rPr>
              <a:t>避错设计：健壮性设计</a:t>
            </a:r>
          </a:p>
        </p:txBody>
      </p:sp>
    </p:spTree>
    <p:extLst>
      <p:ext uri="{BB962C8B-B14F-4D97-AF65-F5344CB8AC3E}">
        <p14:creationId xmlns:p14="http://schemas.microsoft.com/office/powerpoint/2010/main" val="38406508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Text Box 3"/>
          <p:cNvSpPr txBox="1">
            <a:spLocks noChangeArrowheads="1"/>
          </p:cNvSpPr>
          <p:nvPr/>
        </p:nvSpPr>
        <p:spPr bwMode="auto">
          <a:xfrm>
            <a:off x="1703388" y="411163"/>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4.2   </a:t>
            </a:r>
            <a:r>
              <a:rPr lang="zh-CN" altLang="en-US" sz="3600" b="1" dirty="0">
                <a:latin typeface="黑体" pitchFamily="49" charset="-122"/>
                <a:ea typeface="黑体" pitchFamily="49" charset="-122"/>
              </a:rPr>
              <a:t>避错设计：健壮性设计</a:t>
            </a:r>
          </a:p>
        </p:txBody>
      </p:sp>
      <p:sp>
        <p:nvSpPr>
          <p:cNvPr id="228355" name="Rectangle 4"/>
          <p:cNvSpPr>
            <a:spLocks noChangeArrowheads="1"/>
          </p:cNvSpPr>
          <p:nvPr/>
        </p:nvSpPr>
        <p:spPr bwMode="auto">
          <a:xfrm>
            <a:off x="1847851" y="1265481"/>
            <a:ext cx="8640763" cy="493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57175">
              <a:spcBef>
                <a:spcPts val="600"/>
              </a:spcBef>
              <a:spcAft>
                <a:spcPts val="600"/>
              </a:spcAft>
            </a:pPr>
            <a:r>
              <a:rPr lang="zh-CN" altLang="en-US" sz="2400" dirty="0">
                <a:solidFill>
                  <a:srgbClr val="FF0000"/>
                </a:solidFill>
                <a:latin typeface="微软雅黑" panose="020B0503020204020204" pitchFamily="34" charset="-122"/>
                <a:ea typeface="微软雅黑" panose="020B0503020204020204" pitchFamily="34" charset="-122"/>
              </a:rPr>
              <a:t>配合硬件进行处理的若干设计考虑 </a:t>
            </a:r>
            <a:endParaRPr lang="zh-CN" altLang="en-US" sz="2200" b="1" dirty="0">
              <a:latin typeface="华文仿宋" pitchFamily="2" charset="-122"/>
              <a:ea typeface="华文仿宋" pitchFamily="2" charset="-122"/>
            </a:endParaRPr>
          </a:p>
          <a:p>
            <a:pPr indent="257175"/>
            <a:r>
              <a:rPr lang="zh-CN" altLang="en-US" sz="2200" b="1" dirty="0">
                <a:latin typeface="华文仿宋" pitchFamily="2" charset="-122"/>
                <a:ea typeface="华文仿宋" pitchFamily="2" charset="-122"/>
              </a:rPr>
              <a:t>      </a:t>
            </a:r>
            <a:r>
              <a:rPr lang="en-US" altLang="zh-CN" sz="2200" b="1" dirty="0">
                <a:latin typeface="华文仿宋" pitchFamily="2" charset="-122"/>
                <a:ea typeface="华文仿宋" pitchFamily="2" charset="-122"/>
              </a:rPr>
              <a:t>1</a:t>
            </a:r>
            <a:r>
              <a:rPr lang="zh-CN" altLang="en-US" sz="2200" b="1" dirty="0">
                <a:latin typeface="华文仿宋" pitchFamily="2" charset="-122"/>
                <a:ea typeface="华文仿宋" pitchFamily="2" charset="-122"/>
              </a:rPr>
              <a:t>、电源失效防护：软件应配合硬件处理电源在加电瞬间可能出现的间歇故障，避免系统潜在的不安全初始状态，电源失效时，提供安全关闭功能，电源电压波动时，确保不产生潜在危险；</a:t>
            </a:r>
          </a:p>
          <a:p>
            <a:pPr indent="257175"/>
            <a:r>
              <a:rPr lang="zh-CN" altLang="en-US" sz="2200" b="1" dirty="0">
                <a:latin typeface="华文仿宋" pitchFamily="2" charset="-122"/>
                <a:ea typeface="华文仿宋" pitchFamily="2" charset="-122"/>
              </a:rPr>
              <a:t>      </a:t>
            </a:r>
            <a:r>
              <a:rPr lang="en-US" altLang="zh-CN" sz="2200" b="1" dirty="0">
                <a:latin typeface="华文仿宋" pitchFamily="2" charset="-122"/>
                <a:ea typeface="华文仿宋" pitchFamily="2" charset="-122"/>
              </a:rPr>
              <a:t>2</a:t>
            </a:r>
            <a:r>
              <a:rPr lang="zh-CN" altLang="en-US" sz="2200" b="1" dirty="0">
                <a:latin typeface="华文仿宋" pitchFamily="2" charset="-122"/>
                <a:ea typeface="华文仿宋" pitchFamily="2" charset="-122"/>
              </a:rPr>
              <a:t>、加电检测：软件设计过程中应考虑在系统加电时完成系统级的检测，验证系统是否安全，可能的情况下，软件应对系统进行周期性检测，以监视系统的安全状态；</a:t>
            </a:r>
          </a:p>
          <a:p>
            <a:pPr indent="257175"/>
            <a:r>
              <a:rPr lang="zh-CN" altLang="en-US" sz="2200" b="1" dirty="0">
                <a:latin typeface="华文仿宋" pitchFamily="2" charset="-122"/>
                <a:ea typeface="华文仿宋" pitchFamily="2" charset="-122"/>
              </a:rPr>
              <a:t>      </a:t>
            </a:r>
            <a:r>
              <a:rPr lang="en-US" altLang="zh-CN" sz="2200" b="1" dirty="0">
                <a:latin typeface="华文仿宋" pitchFamily="2" charset="-122"/>
                <a:ea typeface="华文仿宋" pitchFamily="2" charset="-122"/>
              </a:rPr>
              <a:t>3</a:t>
            </a:r>
            <a:r>
              <a:rPr lang="zh-CN" altLang="en-US" sz="2200" b="1" dirty="0">
                <a:latin typeface="华文仿宋" pitchFamily="2" charset="-122"/>
                <a:ea typeface="华文仿宋" pitchFamily="2" charset="-122"/>
              </a:rPr>
              <a:t>、抗电磁干扰：对于电磁辐射、电磁脉冲、静电干扰等，硬件设计应按规定要求把这些干扰控制在规定的水平那，软件设计应使当出现这种干扰时，系统仍能安全运行；</a:t>
            </a:r>
          </a:p>
          <a:p>
            <a:pPr indent="257175"/>
            <a:r>
              <a:rPr lang="zh-CN" altLang="en-US" sz="2200" b="1" dirty="0">
                <a:latin typeface="华文仿宋" pitchFamily="2" charset="-122"/>
                <a:ea typeface="华文仿宋" pitchFamily="2" charset="-122"/>
              </a:rPr>
              <a:t>      </a:t>
            </a:r>
            <a:r>
              <a:rPr lang="en-US" altLang="zh-CN" sz="2200" b="1" dirty="0">
                <a:latin typeface="华文仿宋" pitchFamily="2" charset="-122"/>
                <a:ea typeface="华文仿宋" pitchFamily="2" charset="-122"/>
              </a:rPr>
              <a:t>4</a:t>
            </a:r>
            <a:r>
              <a:rPr lang="zh-CN" altLang="en-US" sz="2200" b="1" dirty="0">
                <a:latin typeface="华文仿宋" pitchFamily="2" charset="-122"/>
                <a:ea typeface="华文仿宋" pitchFamily="2" charset="-122"/>
              </a:rPr>
              <a:t>、抗系统不稳定：当外来因素导致系统不稳定且不宜继续执行指令时，软件应采取措施，待系统稳定之后再执行指令，如对具有强功率输出的指令，如果强功率动作对系统的稳定性造成影响，则应在强功率输出指令执行后，等待至系统稳定，再继续执行后续指令；</a:t>
            </a:r>
          </a:p>
        </p:txBody>
      </p:sp>
    </p:spTree>
    <p:extLst>
      <p:ext uri="{BB962C8B-B14F-4D97-AF65-F5344CB8AC3E}">
        <p14:creationId xmlns:p14="http://schemas.microsoft.com/office/powerpoint/2010/main" val="1335269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3"/>
          <p:cNvSpPr txBox="1">
            <a:spLocks noChangeArrowheads="1"/>
          </p:cNvSpPr>
          <p:nvPr/>
        </p:nvSpPr>
        <p:spPr bwMode="auto">
          <a:xfrm>
            <a:off x="1703388" y="555625"/>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4.1   </a:t>
            </a:r>
            <a:r>
              <a:rPr lang="zh-CN" altLang="en-US" sz="3600" b="1" dirty="0">
                <a:latin typeface="黑体" pitchFamily="49" charset="-122"/>
                <a:ea typeface="黑体" pitchFamily="49" charset="-122"/>
              </a:rPr>
              <a:t>过程活动：需求过程</a:t>
            </a:r>
          </a:p>
        </p:txBody>
      </p:sp>
      <p:graphicFrame>
        <p:nvGraphicFramePr>
          <p:cNvPr id="178179" name="Object 4"/>
          <p:cNvGraphicFramePr>
            <a:graphicFrameLocks noGrp="1" noChangeAspect="1"/>
          </p:cNvGraphicFramePr>
          <p:nvPr>
            <p:ph/>
          </p:nvPr>
        </p:nvGraphicFramePr>
        <p:xfrm>
          <a:off x="2351088" y="1628775"/>
          <a:ext cx="7548562" cy="4762500"/>
        </p:xfrm>
        <a:graphic>
          <a:graphicData uri="http://schemas.openxmlformats.org/presentationml/2006/ole">
            <mc:AlternateContent xmlns:mc="http://schemas.openxmlformats.org/markup-compatibility/2006">
              <mc:Choice xmlns:v="urn:schemas-microsoft-com:vml" Requires="v">
                <p:oleObj name="Visio" r:id="rId2" imgW="3867113" imgH="2438531" progId="Visio.Drawing.11">
                  <p:embed/>
                </p:oleObj>
              </mc:Choice>
              <mc:Fallback>
                <p:oleObj name="Visio" r:id="rId2" imgW="3867113" imgH="2438531" progId="Visio.Drawing.11">
                  <p:embed/>
                  <p:pic>
                    <p:nvPicPr>
                      <p:cNvPr id="178179" name="Object 4"/>
                      <p:cNvPicPr>
                        <a:picLocks noChangeAspect="1" noChangeArrowheads="1"/>
                      </p:cNvPicPr>
                      <p:nvPr/>
                    </p:nvPicPr>
                    <p:blipFill>
                      <a:blip r:embed="rId3"/>
                      <a:srcRect/>
                      <a:stretch>
                        <a:fillRect/>
                      </a:stretch>
                    </p:blipFill>
                    <p:spPr bwMode="auto">
                      <a:xfrm>
                        <a:off x="2351088" y="1628775"/>
                        <a:ext cx="7548562" cy="4762500"/>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323576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3"/>
          <p:cNvSpPr>
            <a:spLocks noChangeArrowheads="1"/>
          </p:cNvSpPr>
          <p:nvPr/>
        </p:nvSpPr>
        <p:spPr bwMode="auto">
          <a:xfrm>
            <a:off x="1847851" y="1363664"/>
            <a:ext cx="8640763" cy="514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配合硬件进行处理的若干设计考虑 </a:t>
            </a:r>
            <a:r>
              <a:rPr lang="zh-CN" altLang="en-US" sz="2400" b="1" dirty="0">
                <a:latin typeface="华文仿宋" pitchFamily="2" charset="-122"/>
                <a:ea typeface="华文仿宋" pitchFamily="2" charset="-122"/>
              </a:rPr>
              <a:t>（续）</a:t>
            </a:r>
          </a:p>
          <a:p>
            <a:endParaRPr lang="zh-CN" altLang="en-US" sz="2400" b="1" dirty="0">
              <a:latin typeface="华文仿宋" pitchFamily="2" charset="-122"/>
              <a:ea typeface="华文仿宋" pitchFamily="2" charset="-122"/>
            </a:endParaRPr>
          </a:p>
          <a:p>
            <a:r>
              <a:rPr lang="zh-CN" altLang="en-US" sz="2000" b="1" dirty="0">
                <a:latin typeface="华文仿宋" pitchFamily="2" charset="-122"/>
                <a:ea typeface="华文仿宋" pitchFamily="2" charset="-122"/>
              </a:rPr>
              <a:t>          </a:t>
            </a:r>
            <a:r>
              <a:rPr lang="en-US" altLang="zh-CN" sz="2000" b="1" dirty="0">
                <a:latin typeface="华文仿宋" pitchFamily="2" charset="-122"/>
                <a:ea typeface="华文仿宋" pitchFamily="2" charset="-122"/>
              </a:rPr>
              <a:t>5</a:t>
            </a:r>
            <a:r>
              <a:rPr lang="zh-CN" altLang="en-US" sz="2000" b="1" dirty="0">
                <a:latin typeface="华文仿宋" pitchFamily="2" charset="-122"/>
                <a:ea typeface="华文仿宋" pitchFamily="2" charset="-122"/>
              </a:rPr>
              <a:t>、接口故障处理：充分估计各种可能的接口故障，采取预防措施，如软件应能识别合法与非法外部中断，对于非法外部中断，应能自动切换到安全状态，反馈回路中的传感器有可能发生故障，这些故障模式可能导致反馈异常，因此，必须防止软件将异常信息当作正常信息处理而造成反馈系统失控，同样，对于输入</a:t>
            </a:r>
            <a:r>
              <a:rPr lang="en-US" altLang="zh-CN" sz="2000" b="1" dirty="0">
                <a:latin typeface="华文仿宋" pitchFamily="2" charset="-122"/>
                <a:ea typeface="华文仿宋" pitchFamily="2" charset="-122"/>
              </a:rPr>
              <a:t>/</a:t>
            </a:r>
            <a:r>
              <a:rPr lang="zh-CN" altLang="en-US" sz="2000" b="1" dirty="0">
                <a:latin typeface="华文仿宋" pitchFamily="2" charset="-122"/>
                <a:ea typeface="华文仿宋" pitchFamily="2" charset="-122"/>
              </a:rPr>
              <a:t>输出信息，在进行加工处理之前，应检验其合理性；</a:t>
            </a:r>
          </a:p>
          <a:p>
            <a:r>
              <a:rPr lang="zh-CN" altLang="en-US" sz="2000" b="1" dirty="0">
                <a:latin typeface="华文仿宋" pitchFamily="2" charset="-122"/>
                <a:ea typeface="华文仿宋" pitchFamily="2" charset="-122"/>
              </a:rPr>
              <a:t>          </a:t>
            </a:r>
            <a:r>
              <a:rPr lang="en-US" altLang="zh-CN" sz="2000" b="1" dirty="0">
                <a:latin typeface="华文仿宋" pitchFamily="2" charset="-122"/>
                <a:ea typeface="华文仿宋" pitchFamily="2" charset="-122"/>
              </a:rPr>
              <a:t>6</a:t>
            </a:r>
            <a:r>
              <a:rPr lang="zh-CN" altLang="en-US" sz="2000" b="1" dirty="0">
                <a:latin typeface="华文仿宋" pitchFamily="2" charset="-122"/>
                <a:ea typeface="华文仿宋" pitchFamily="2" charset="-122"/>
              </a:rPr>
              <a:t>、错误操作的处理：软件应能判断操作人员的输入和操作是否正确合理，当发生不正确或不合理的输入和操作时，拒绝该操作的执行，提示操作人员注意错误的输入或操作，指出错误的类型和纠正措施，对于合法的输入或操作，软件应提供操作正确的判据，并向操作人员提供视听反馈，使其知道系统己接受操作并正在进行处理；</a:t>
            </a:r>
          </a:p>
          <a:p>
            <a:r>
              <a:rPr lang="zh-CN" altLang="en-US" sz="2000" b="1" dirty="0">
                <a:latin typeface="华文仿宋" pitchFamily="2" charset="-122"/>
                <a:ea typeface="华文仿宋" pitchFamily="2" charset="-122"/>
              </a:rPr>
              <a:t>          </a:t>
            </a:r>
            <a:r>
              <a:rPr lang="en-US" altLang="zh-CN" sz="2000" b="1" dirty="0">
                <a:latin typeface="华文仿宋" pitchFamily="2" charset="-122"/>
                <a:ea typeface="华文仿宋" pitchFamily="2" charset="-122"/>
              </a:rPr>
              <a:t>7</a:t>
            </a:r>
            <a:r>
              <a:rPr lang="zh-CN" altLang="en-US" sz="2000" b="1" dirty="0">
                <a:latin typeface="华文仿宋" pitchFamily="2" charset="-122"/>
                <a:ea typeface="华文仿宋" pitchFamily="2" charset="-122"/>
              </a:rPr>
              <a:t>、程序超时或死循环故障处理：为确保系统具有程序超时或死循环故障处理能力，必须提供监控定时器或类似机制，在涉及硬件状态变化的程序中应考虑状态检测次数或时间，对无时间依据的可用循环等待次数作为依据，超过一定范围即作超时处理。</a:t>
            </a:r>
          </a:p>
        </p:txBody>
      </p:sp>
      <p:sp>
        <p:nvSpPr>
          <p:cNvPr id="229379" name="Text Box 4"/>
          <p:cNvSpPr txBox="1">
            <a:spLocks noChangeArrowheads="1"/>
          </p:cNvSpPr>
          <p:nvPr/>
        </p:nvSpPr>
        <p:spPr bwMode="auto">
          <a:xfrm>
            <a:off x="1703388" y="411163"/>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4.2   </a:t>
            </a:r>
            <a:r>
              <a:rPr lang="zh-CN" altLang="en-US" sz="3600" b="1" dirty="0">
                <a:latin typeface="黑体" pitchFamily="49" charset="-122"/>
                <a:ea typeface="黑体" pitchFamily="49" charset="-122"/>
              </a:rPr>
              <a:t>避错设计：健壮性设计</a:t>
            </a:r>
          </a:p>
        </p:txBody>
      </p:sp>
    </p:spTree>
    <p:extLst>
      <p:ext uri="{BB962C8B-B14F-4D97-AF65-F5344CB8AC3E}">
        <p14:creationId xmlns:p14="http://schemas.microsoft.com/office/powerpoint/2010/main" val="35572996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3"/>
          <p:cNvSpPr>
            <a:spLocks noChangeArrowheads="1"/>
          </p:cNvSpPr>
          <p:nvPr/>
        </p:nvSpPr>
        <p:spPr bwMode="auto">
          <a:xfrm>
            <a:off x="1992313" y="1187450"/>
            <a:ext cx="8424862" cy="415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zh-CN" sz="2400" b="1">
              <a:latin typeface="华文仿宋" pitchFamily="2" charset="-122"/>
              <a:ea typeface="华文仿宋" pitchFamily="2" charset="-122"/>
            </a:endParaRPr>
          </a:p>
          <a:p>
            <a:r>
              <a:rPr lang="en-US" altLang="zh-CN" sz="2400" b="1">
                <a:latin typeface="华文仿宋" pitchFamily="2" charset="-122"/>
                <a:ea typeface="华文仿宋" pitchFamily="2" charset="-122"/>
              </a:rPr>
              <a:t>          1</a:t>
            </a:r>
            <a:r>
              <a:rPr lang="zh-CN" altLang="en-US" sz="2400" b="1">
                <a:latin typeface="华文仿宋" pitchFamily="2" charset="-122"/>
                <a:ea typeface="华文仿宋" pitchFamily="2" charset="-122"/>
              </a:rPr>
              <a:t>、提供监控定时器或类似措施，确保处理器或计算机系统具有处理程序超时或死循环的能力；</a:t>
            </a:r>
          </a:p>
          <a:p>
            <a:r>
              <a:rPr lang="zh-CN" altLang="en-US" sz="2400" b="1">
                <a:latin typeface="华文仿宋" pitchFamily="2" charset="-122"/>
                <a:ea typeface="华文仿宋" pitchFamily="2" charset="-122"/>
              </a:rPr>
              <a:t>          </a:t>
            </a:r>
            <a:r>
              <a:rPr lang="en-US" altLang="zh-CN" sz="2400" b="1">
                <a:latin typeface="华文仿宋" pitchFamily="2" charset="-122"/>
                <a:ea typeface="华文仿宋" pitchFamily="2" charset="-122"/>
              </a:rPr>
              <a:t>2</a:t>
            </a:r>
            <a:r>
              <a:rPr lang="zh-CN" altLang="en-US" sz="2400" b="1">
                <a:latin typeface="华文仿宋" pitchFamily="2" charset="-122"/>
                <a:ea typeface="华文仿宋" pitchFamily="2" charset="-122"/>
              </a:rPr>
              <a:t>、监控定时器采用独立时钟源和独立的硬件实现，若采用可编程定时器实现，统筹设计计数时钟频率和定时参数，力求在外界干扰条件下定时器受到干扰后定时参数的最小值大于系统重新初始化所需要的时间，最大值小于系统允许的最长故障处理时间；</a:t>
            </a:r>
          </a:p>
          <a:p>
            <a:r>
              <a:rPr lang="zh-CN" altLang="en-US" sz="2400" b="1">
                <a:latin typeface="华文仿宋" pitchFamily="2" charset="-122"/>
                <a:ea typeface="华文仿宋" pitchFamily="2" charset="-122"/>
              </a:rPr>
              <a:t>          </a:t>
            </a:r>
            <a:r>
              <a:rPr lang="en-US" altLang="zh-CN" sz="2400" b="1">
                <a:latin typeface="华文仿宋" pitchFamily="2" charset="-122"/>
                <a:ea typeface="华文仿宋" pitchFamily="2" charset="-122"/>
              </a:rPr>
              <a:t>3</a:t>
            </a:r>
            <a:r>
              <a:rPr lang="zh-CN" altLang="en-US" sz="2400" b="1">
                <a:latin typeface="华文仿宋" pitchFamily="2" charset="-122"/>
                <a:ea typeface="华文仿宋" pitchFamily="2" charset="-122"/>
              </a:rPr>
              <a:t>、与硬件状态变化有关的程序设计应考虑状态检测的时间或次数，无时间依据的情况下，可采用循环等待次数作为依据，超过一定次数作为超时处理。</a:t>
            </a:r>
          </a:p>
        </p:txBody>
      </p:sp>
      <p:sp>
        <p:nvSpPr>
          <p:cNvPr id="230403" name="Text Box 4"/>
          <p:cNvSpPr txBox="1">
            <a:spLocks noChangeArrowheads="1"/>
          </p:cNvSpPr>
          <p:nvPr/>
        </p:nvSpPr>
        <p:spPr bwMode="auto">
          <a:xfrm>
            <a:off x="1703388" y="484188"/>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4.2   </a:t>
            </a:r>
            <a:r>
              <a:rPr lang="zh-CN" altLang="en-US" sz="3600" b="1" dirty="0">
                <a:latin typeface="黑体" pitchFamily="49" charset="-122"/>
                <a:ea typeface="黑体" pitchFamily="49" charset="-122"/>
              </a:rPr>
              <a:t>避错设计：监控定时器设计</a:t>
            </a:r>
          </a:p>
        </p:txBody>
      </p:sp>
    </p:spTree>
    <p:extLst>
      <p:ext uri="{BB962C8B-B14F-4D97-AF65-F5344CB8AC3E}">
        <p14:creationId xmlns:p14="http://schemas.microsoft.com/office/powerpoint/2010/main" val="1143734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Text Box 3"/>
          <p:cNvSpPr txBox="1">
            <a:spLocks noChangeArrowheads="1"/>
          </p:cNvSpPr>
          <p:nvPr/>
        </p:nvSpPr>
        <p:spPr bwMode="auto">
          <a:xfrm>
            <a:off x="1703388" y="627063"/>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4.2   </a:t>
            </a:r>
            <a:r>
              <a:rPr lang="zh-CN" altLang="en-US" sz="3600" b="1" dirty="0">
                <a:latin typeface="黑体" pitchFamily="49" charset="-122"/>
                <a:ea typeface="黑体" pitchFamily="49" charset="-122"/>
              </a:rPr>
              <a:t>避错设计：异常保护设计</a:t>
            </a:r>
          </a:p>
        </p:txBody>
      </p:sp>
      <p:sp>
        <p:nvSpPr>
          <p:cNvPr id="231427" name="Rectangle 4"/>
          <p:cNvSpPr>
            <a:spLocks noChangeArrowheads="1"/>
          </p:cNvSpPr>
          <p:nvPr/>
        </p:nvSpPr>
        <p:spPr bwMode="auto">
          <a:xfrm>
            <a:off x="2208213" y="1717676"/>
            <a:ext cx="8064500" cy="267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zh-CN" sz="2400" b="1">
              <a:latin typeface="华文仿宋" pitchFamily="2" charset="-122"/>
              <a:ea typeface="华文仿宋" pitchFamily="2" charset="-122"/>
            </a:endParaRPr>
          </a:p>
          <a:p>
            <a:endParaRPr lang="en-US" altLang="zh-CN" sz="2400" b="1">
              <a:latin typeface="华文仿宋" pitchFamily="2" charset="-122"/>
              <a:ea typeface="华文仿宋" pitchFamily="2" charset="-122"/>
            </a:endParaRPr>
          </a:p>
          <a:p>
            <a:pPr algn="just"/>
            <a:r>
              <a:rPr lang="en-US" altLang="zh-CN" sz="2400" b="1">
                <a:ea typeface="华文仿宋" pitchFamily="2" charset="-122"/>
              </a:rPr>
              <a:t>        </a:t>
            </a:r>
            <a:r>
              <a:rPr lang="zh-CN" altLang="en-US" sz="2400" b="1">
                <a:ea typeface="华文仿宋" pitchFamily="2" charset="-122"/>
              </a:rPr>
              <a:t>分析软件运行过程中各种可能的异常情况，设计相应的保护措施。特别当重用现有软件成份时，必须仔细分析原有的异常保护措施对于现有的软件需求是否足够且完全适用。异常处理措施必须使系统转入安全状态，并保持计算机处于运行状态。</a:t>
            </a:r>
          </a:p>
        </p:txBody>
      </p:sp>
    </p:spTree>
    <p:extLst>
      <p:ext uri="{BB962C8B-B14F-4D97-AF65-F5344CB8AC3E}">
        <p14:creationId xmlns:p14="http://schemas.microsoft.com/office/powerpoint/2010/main" val="36260164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Text Box 3"/>
          <p:cNvSpPr txBox="1">
            <a:spLocks noChangeArrowheads="1"/>
          </p:cNvSpPr>
          <p:nvPr/>
        </p:nvSpPr>
        <p:spPr bwMode="auto">
          <a:xfrm>
            <a:off x="1703388" y="627063"/>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4.2   </a:t>
            </a:r>
            <a:r>
              <a:rPr lang="zh-CN" altLang="en-US" sz="3600" b="1" dirty="0">
                <a:latin typeface="黑体" pitchFamily="49" charset="-122"/>
                <a:ea typeface="黑体" pitchFamily="49" charset="-122"/>
              </a:rPr>
              <a:t>避错设计：简化设计</a:t>
            </a:r>
          </a:p>
        </p:txBody>
      </p:sp>
      <p:sp>
        <p:nvSpPr>
          <p:cNvPr id="232451" name="Rectangle 4"/>
          <p:cNvSpPr>
            <a:spLocks noChangeArrowheads="1"/>
          </p:cNvSpPr>
          <p:nvPr/>
        </p:nvSpPr>
        <p:spPr bwMode="auto">
          <a:xfrm>
            <a:off x="2208213" y="1717676"/>
            <a:ext cx="80645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华文仿宋" pitchFamily="2" charset="-122"/>
                <a:ea typeface="华文仿宋" pitchFamily="2" charset="-122"/>
              </a:rPr>
              <a:t>        </a:t>
            </a:r>
            <a:r>
              <a:rPr lang="zh-CN" altLang="en-US" sz="2400" b="1">
                <a:latin typeface="华文仿宋" pitchFamily="2" charset="-122"/>
                <a:ea typeface="华文仿宋" pitchFamily="2" charset="-122"/>
              </a:rPr>
              <a:t>简单就是可靠，这是工程上普遍适用的“真理”。软件的简化设计应从模块的独立性、扇入扇出以及单入口单出口等采取措施，同时还应综合考虑模块的复杂度和规模等因素。</a:t>
            </a:r>
          </a:p>
          <a:p>
            <a:r>
              <a:rPr lang="zh-CN" altLang="en-US" sz="2400" b="1">
                <a:latin typeface="华文仿宋" pitchFamily="2" charset="-122"/>
                <a:ea typeface="华文仿宋" pitchFamily="2" charset="-122"/>
              </a:rPr>
              <a:t>        但是，需要注意的是，在硬件的简化设计中，一条通用的准则是：硬件软化设计，即用软件来实现本来由硬件完成的某些功能，简化硬件设计。这在一定程度上无疑是非常有效的，但这绝不是一个万全之策。这一设计准则是建立在“软件比硬件简单”这一荒谬的假设基础之上。实际上，软件的复杂性比硬件更加难以控制，软件的复杂性更容易导致系统的不可靠性。所以说，在系统的简化设计过程中，应对硬件简化还是软件简化进行综合权衡。</a:t>
            </a:r>
          </a:p>
        </p:txBody>
      </p:sp>
    </p:spTree>
    <p:extLst>
      <p:ext uri="{BB962C8B-B14F-4D97-AF65-F5344CB8AC3E}">
        <p14:creationId xmlns:p14="http://schemas.microsoft.com/office/powerpoint/2010/main" val="34517376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Text Box 3"/>
          <p:cNvSpPr txBox="1">
            <a:spLocks noChangeArrowheads="1"/>
          </p:cNvSpPr>
          <p:nvPr/>
        </p:nvSpPr>
        <p:spPr bwMode="auto">
          <a:xfrm>
            <a:off x="1703388" y="484188"/>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4.2   </a:t>
            </a:r>
            <a:r>
              <a:rPr lang="zh-CN" altLang="en-US" sz="3600" b="1" dirty="0">
                <a:latin typeface="黑体" pitchFamily="49" charset="-122"/>
                <a:ea typeface="黑体" pitchFamily="49" charset="-122"/>
              </a:rPr>
              <a:t>避错设计：简化设计</a:t>
            </a:r>
          </a:p>
        </p:txBody>
      </p:sp>
      <p:sp>
        <p:nvSpPr>
          <p:cNvPr id="233475" name="Rectangle 4"/>
          <p:cNvSpPr>
            <a:spLocks noChangeArrowheads="1"/>
          </p:cNvSpPr>
          <p:nvPr/>
        </p:nvSpPr>
        <p:spPr bwMode="auto">
          <a:xfrm>
            <a:off x="2063751" y="1196975"/>
            <a:ext cx="8424863"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57175">
              <a:spcBef>
                <a:spcPts val="600"/>
              </a:spcBef>
            </a:pPr>
            <a:r>
              <a:rPr lang="zh-CN" altLang="en-US" sz="2400" dirty="0">
                <a:solidFill>
                  <a:srgbClr val="FF0000"/>
                </a:solidFill>
                <a:latin typeface="微软雅黑" panose="020B0503020204020204" pitchFamily="34" charset="-122"/>
                <a:ea typeface="微软雅黑" panose="020B0503020204020204" pitchFamily="34" charset="-122"/>
              </a:rPr>
              <a:t>简化设计的内容和要求： </a:t>
            </a:r>
          </a:p>
          <a:p>
            <a:r>
              <a:rPr lang="zh-CN" altLang="en-US" sz="2000" b="1" dirty="0">
                <a:latin typeface="华文仿宋" pitchFamily="2" charset="-122"/>
                <a:ea typeface="华文仿宋" pitchFamily="2" charset="-122"/>
              </a:rPr>
              <a:t>      </a:t>
            </a:r>
          </a:p>
          <a:p>
            <a:r>
              <a:rPr lang="zh-CN" altLang="en-US" sz="2000" b="1" dirty="0">
                <a:latin typeface="华文仿宋" pitchFamily="2" charset="-122"/>
                <a:ea typeface="华文仿宋" pitchFamily="2" charset="-122"/>
              </a:rPr>
              <a:t>        模块的单入口和单出口要求：除中断情形外，模块应使用单入口和单出口控制结构；</a:t>
            </a:r>
          </a:p>
          <a:p>
            <a:r>
              <a:rPr lang="zh-CN" altLang="en-US" sz="2000" b="1" dirty="0">
                <a:latin typeface="华文仿宋" pitchFamily="2" charset="-122"/>
                <a:ea typeface="华文仿宋" pitchFamily="2" charset="-122"/>
              </a:rPr>
              <a:t>        模块独立性准则：提高模块内聚度、降低耦合度，实现模块独立性，设计时遵循如下准则</a:t>
            </a:r>
            <a:r>
              <a:rPr lang="en-US" altLang="zh-CN" sz="2000" b="1" dirty="0">
                <a:latin typeface="华文仿宋" pitchFamily="2" charset="-122"/>
                <a:ea typeface="华文仿宋" pitchFamily="2" charset="-122"/>
              </a:rPr>
              <a:t>:</a:t>
            </a:r>
          </a:p>
          <a:p>
            <a:r>
              <a:rPr lang="en-US" altLang="zh-CN" sz="2000" b="1" dirty="0">
                <a:latin typeface="华文仿宋" pitchFamily="2" charset="-122"/>
                <a:ea typeface="华文仿宋" pitchFamily="2" charset="-122"/>
              </a:rPr>
              <a:t>        1</a:t>
            </a:r>
            <a:r>
              <a:rPr lang="zh-CN" altLang="en-US" sz="2000" b="1" dirty="0">
                <a:latin typeface="华文仿宋" pitchFamily="2" charset="-122"/>
                <a:ea typeface="华文仿宋" pitchFamily="2" charset="-122"/>
              </a:rPr>
              <a:t>、采用模块调用方式，不直接访问模块内部信息；</a:t>
            </a:r>
          </a:p>
          <a:p>
            <a:r>
              <a:rPr lang="zh-CN" altLang="en-US" sz="2000" b="1" dirty="0">
                <a:latin typeface="华文仿宋" pitchFamily="2" charset="-122"/>
                <a:ea typeface="华文仿宋" pitchFamily="2" charset="-122"/>
              </a:rPr>
              <a:t>        </a:t>
            </a:r>
            <a:r>
              <a:rPr lang="en-US" altLang="zh-CN" sz="2000" b="1" dirty="0">
                <a:latin typeface="华文仿宋" pitchFamily="2" charset="-122"/>
                <a:ea typeface="华文仿宋" pitchFamily="2" charset="-122"/>
              </a:rPr>
              <a:t>2</a:t>
            </a:r>
            <a:r>
              <a:rPr lang="zh-CN" altLang="en-US" sz="2000" b="1" dirty="0">
                <a:latin typeface="华文仿宋" pitchFamily="2" charset="-122"/>
                <a:ea typeface="华文仿宋" pitchFamily="2" charset="-122"/>
              </a:rPr>
              <a:t>、适当限制模块间传递的参数个数；</a:t>
            </a:r>
          </a:p>
          <a:p>
            <a:r>
              <a:rPr lang="zh-CN" altLang="en-US" sz="2000" b="1" dirty="0">
                <a:latin typeface="华文仿宋" pitchFamily="2" charset="-122"/>
                <a:ea typeface="华文仿宋" pitchFamily="2" charset="-122"/>
              </a:rPr>
              <a:t>        </a:t>
            </a:r>
            <a:r>
              <a:rPr lang="en-US" altLang="zh-CN" sz="2000" b="1" dirty="0">
                <a:latin typeface="华文仿宋" pitchFamily="2" charset="-122"/>
                <a:ea typeface="华文仿宋" pitchFamily="2" charset="-122"/>
              </a:rPr>
              <a:t>3</a:t>
            </a:r>
            <a:r>
              <a:rPr lang="zh-CN" altLang="en-US" sz="2000" b="1" dirty="0">
                <a:latin typeface="华文仿宋" pitchFamily="2" charset="-122"/>
                <a:ea typeface="华文仿宋" pitchFamily="2" charset="-122"/>
              </a:rPr>
              <a:t>、模块内的变量局部化；</a:t>
            </a:r>
          </a:p>
          <a:p>
            <a:r>
              <a:rPr lang="zh-CN" altLang="en-US" sz="2000" b="1" dirty="0">
                <a:latin typeface="华文仿宋" pitchFamily="2" charset="-122"/>
                <a:ea typeface="华文仿宋" pitchFamily="2" charset="-122"/>
              </a:rPr>
              <a:t>        </a:t>
            </a:r>
            <a:r>
              <a:rPr lang="en-US" altLang="zh-CN" sz="2000" b="1" dirty="0">
                <a:latin typeface="华文仿宋" pitchFamily="2" charset="-122"/>
                <a:ea typeface="华文仿宋" pitchFamily="2" charset="-122"/>
              </a:rPr>
              <a:t>4</a:t>
            </a:r>
            <a:r>
              <a:rPr lang="zh-CN" altLang="en-US" sz="2000" b="1" dirty="0">
                <a:latin typeface="华文仿宋" pitchFamily="2" charset="-122"/>
                <a:ea typeface="华文仿宋" pitchFamily="2" charset="-122"/>
              </a:rPr>
              <a:t>、将可能发生变化的部分或需要经常修改的部分尽可能放在少数几个模块中。</a:t>
            </a:r>
          </a:p>
          <a:p>
            <a:r>
              <a:rPr lang="zh-CN" altLang="en-US" sz="2000" b="1" dirty="0">
                <a:latin typeface="华文仿宋" pitchFamily="2" charset="-122"/>
                <a:ea typeface="华文仿宋" pitchFamily="2" charset="-122"/>
              </a:rPr>
              <a:t>        模块的扇入扇出准则：将模块在逻辑上构成分层次的结构，在不同的层次上允许不同的扇入扇出数，模块的实际结构形态应满足如下准则</a:t>
            </a:r>
            <a:r>
              <a:rPr lang="en-US" altLang="zh-CN" sz="2000" b="1" dirty="0">
                <a:latin typeface="华文仿宋" pitchFamily="2" charset="-122"/>
                <a:ea typeface="华文仿宋" pitchFamily="2" charset="-122"/>
              </a:rPr>
              <a:t>:</a:t>
            </a:r>
          </a:p>
          <a:p>
            <a:r>
              <a:rPr lang="en-US" altLang="zh-CN" sz="2000" b="1" dirty="0">
                <a:latin typeface="华文仿宋" pitchFamily="2" charset="-122"/>
                <a:ea typeface="华文仿宋" pitchFamily="2" charset="-122"/>
              </a:rPr>
              <a:t>        1</a:t>
            </a:r>
            <a:r>
              <a:rPr lang="zh-CN" altLang="en-US" sz="2000" b="1" dirty="0">
                <a:latin typeface="华文仿宋" pitchFamily="2" charset="-122"/>
                <a:ea typeface="华文仿宋" pitchFamily="2" charset="-122"/>
              </a:rPr>
              <a:t>、模块的扇出一般应控制在</a:t>
            </a:r>
            <a:r>
              <a:rPr lang="en-US" altLang="zh-CN" sz="2000" b="1" dirty="0">
                <a:latin typeface="华文仿宋" pitchFamily="2" charset="-122"/>
                <a:ea typeface="华文仿宋" pitchFamily="2" charset="-122"/>
              </a:rPr>
              <a:t>7</a:t>
            </a:r>
            <a:r>
              <a:rPr lang="zh-CN" altLang="en-US" sz="2000" b="1" dirty="0">
                <a:latin typeface="华文仿宋" pitchFamily="2" charset="-122"/>
                <a:ea typeface="华文仿宋" pitchFamily="2" charset="-122"/>
              </a:rPr>
              <a:t>以下；</a:t>
            </a:r>
          </a:p>
          <a:p>
            <a:r>
              <a:rPr lang="zh-CN" altLang="en-US" sz="2000" b="1" dirty="0">
                <a:latin typeface="华文仿宋" pitchFamily="2" charset="-122"/>
                <a:ea typeface="华文仿宋" pitchFamily="2" charset="-122"/>
              </a:rPr>
              <a:t>        </a:t>
            </a:r>
            <a:r>
              <a:rPr lang="en-US" altLang="zh-CN" sz="2000" b="1" dirty="0">
                <a:latin typeface="华文仿宋" pitchFamily="2" charset="-122"/>
                <a:ea typeface="华文仿宋" pitchFamily="2" charset="-122"/>
              </a:rPr>
              <a:t>2</a:t>
            </a:r>
            <a:r>
              <a:rPr lang="zh-CN" altLang="en-US" sz="2000" b="1" dirty="0">
                <a:latin typeface="华文仿宋" pitchFamily="2" charset="-122"/>
                <a:ea typeface="华文仿宋" pitchFamily="2" charset="-122"/>
              </a:rPr>
              <a:t>、为避免某些程序代码的重复，可适当增加模块的扇入；</a:t>
            </a:r>
          </a:p>
          <a:p>
            <a:r>
              <a:rPr lang="zh-CN" altLang="en-US" sz="2000" b="1" dirty="0">
                <a:latin typeface="华文仿宋" pitchFamily="2" charset="-122"/>
                <a:ea typeface="华文仿宋" pitchFamily="2" charset="-122"/>
              </a:rPr>
              <a:t>        </a:t>
            </a:r>
            <a:r>
              <a:rPr lang="en-US" altLang="zh-CN" sz="2000" b="1" dirty="0">
                <a:latin typeface="华文仿宋" pitchFamily="2" charset="-122"/>
                <a:ea typeface="华文仿宋" pitchFamily="2" charset="-122"/>
              </a:rPr>
              <a:t>3</a:t>
            </a:r>
            <a:r>
              <a:rPr lang="zh-CN" altLang="en-US" sz="2000" b="1" dirty="0">
                <a:latin typeface="华文仿宋" pitchFamily="2" charset="-122"/>
                <a:ea typeface="华文仿宋" pitchFamily="2" charset="-122"/>
              </a:rPr>
              <a:t>、应使高层模块有较高的扇出，低层模块有较高的扇入。</a:t>
            </a:r>
          </a:p>
        </p:txBody>
      </p:sp>
    </p:spTree>
    <p:extLst>
      <p:ext uri="{BB962C8B-B14F-4D97-AF65-F5344CB8AC3E}">
        <p14:creationId xmlns:p14="http://schemas.microsoft.com/office/powerpoint/2010/main" val="4261965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3"/>
          <p:cNvSpPr>
            <a:spLocks noChangeArrowheads="1"/>
          </p:cNvSpPr>
          <p:nvPr/>
        </p:nvSpPr>
        <p:spPr bwMode="auto">
          <a:xfrm>
            <a:off x="1992313" y="1166814"/>
            <a:ext cx="8280400" cy="55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57175">
              <a:spcBef>
                <a:spcPts val="600"/>
              </a:spcBef>
            </a:pPr>
            <a:r>
              <a:rPr lang="zh-CN" altLang="en-US" sz="2400" dirty="0">
                <a:solidFill>
                  <a:srgbClr val="FF0000"/>
                </a:solidFill>
                <a:latin typeface="微软雅黑" panose="020B0503020204020204" pitchFamily="34" charset="-122"/>
                <a:ea typeface="微软雅黑" panose="020B0503020204020204" pitchFamily="34" charset="-122"/>
              </a:rPr>
              <a:t>简化设计的内容和要求： </a:t>
            </a:r>
          </a:p>
          <a:p>
            <a:endParaRPr lang="zh-CN" altLang="en-US" sz="2400" b="1" dirty="0">
              <a:latin typeface="华文仿宋" pitchFamily="2" charset="-122"/>
              <a:ea typeface="华文仿宋" pitchFamily="2" charset="-122"/>
            </a:endParaRPr>
          </a:p>
          <a:p>
            <a:r>
              <a:rPr lang="zh-CN" altLang="en-US" sz="2200" b="1" dirty="0">
                <a:latin typeface="华文仿宋" pitchFamily="2" charset="-122"/>
                <a:ea typeface="华文仿宋" pitchFamily="2" charset="-122"/>
              </a:rPr>
              <a:t>        模块内聚方式与优选顺序：模块内诸任务关联方式有七类，按其优选顺序排列如下</a:t>
            </a:r>
            <a:r>
              <a:rPr lang="en-US" altLang="zh-CN" sz="2200" b="1" dirty="0">
                <a:latin typeface="华文仿宋" pitchFamily="2" charset="-122"/>
                <a:ea typeface="华文仿宋" pitchFamily="2" charset="-122"/>
              </a:rPr>
              <a:t>:</a:t>
            </a:r>
          </a:p>
          <a:p>
            <a:r>
              <a:rPr lang="en-US" altLang="zh-CN" sz="2200" b="1" dirty="0">
                <a:latin typeface="华文仿宋" pitchFamily="2" charset="-122"/>
                <a:ea typeface="华文仿宋" pitchFamily="2" charset="-122"/>
              </a:rPr>
              <a:t>         1</a:t>
            </a:r>
            <a:r>
              <a:rPr lang="zh-CN" altLang="en-US" sz="2200" b="1" dirty="0">
                <a:latin typeface="华文仿宋" pitchFamily="2" charset="-122"/>
                <a:ea typeface="华文仿宋" pitchFamily="2" charset="-122"/>
              </a:rPr>
              <a:t>、功能内聚：一个模块执行一个单一的、独立的功能；</a:t>
            </a:r>
          </a:p>
          <a:p>
            <a:r>
              <a:rPr lang="zh-CN" altLang="en-US" sz="2200" b="1" dirty="0">
                <a:latin typeface="华文仿宋" pitchFamily="2" charset="-122"/>
                <a:ea typeface="华文仿宋" pitchFamily="2" charset="-122"/>
              </a:rPr>
              <a:t>         </a:t>
            </a:r>
            <a:r>
              <a:rPr lang="en-US" altLang="zh-CN" sz="2200" b="1" dirty="0">
                <a:latin typeface="华文仿宋" pitchFamily="2" charset="-122"/>
                <a:ea typeface="华文仿宋" pitchFamily="2" charset="-122"/>
              </a:rPr>
              <a:t>2</a:t>
            </a:r>
            <a:r>
              <a:rPr lang="zh-CN" altLang="en-US" sz="2200" b="1" dirty="0">
                <a:latin typeface="华文仿宋" pitchFamily="2" charset="-122"/>
                <a:ea typeface="华文仿宋" pitchFamily="2" charset="-122"/>
              </a:rPr>
              <a:t>、顺序内聚：如果一个模块有若干工作单元，它们都与同一功能紧密联系，又必须顺序执行；</a:t>
            </a:r>
          </a:p>
          <a:p>
            <a:r>
              <a:rPr lang="zh-CN" altLang="en-US" sz="2200" b="1" dirty="0">
                <a:latin typeface="华文仿宋" pitchFamily="2" charset="-122"/>
                <a:ea typeface="华文仿宋" pitchFamily="2" charset="-122"/>
              </a:rPr>
              <a:t>         </a:t>
            </a:r>
            <a:r>
              <a:rPr lang="en-US" altLang="zh-CN" sz="2200" b="1" dirty="0">
                <a:latin typeface="华文仿宋" pitchFamily="2" charset="-122"/>
                <a:ea typeface="华文仿宋" pitchFamily="2" charset="-122"/>
              </a:rPr>
              <a:t>3</a:t>
            </a:r>
            <a:r>
              <a:rPr lang="zh-CN" altLang="en-US" sz="2200" b="1" dirty="0">
                <a:latin typeface="华文仿宋" pitchFamily="2" charset="-122"/>
                <a:ea typeface="华文仿宋" pitchFamily="2" charset="-122"/>
              </a:rPr>
              <a:t>、信息内聚：所有工作单元均集中于二个数据结构的同一区域；</a:t>
            </a:r>
          </a:p>
          <a:p>
            <a:r>
              <a:rPr lang="zh-CN" altLang="en-US" sz="2200" b="1" dirty="0">
                <a:latin typeface="华文仿宋" pitchFamily="2" charset="-122"/>
                <a:ea typeface="华文仿宋" pitchFamily="2" charset="-122"/>
              </a:rPr>
              <a:t>        </a:t>
            </a:r>
            <a:r>
              <a:rPr lang="en-US" altLang="zh-CN" sz="2200" b="1" dirty="0">
                <a:latin typeface="华文仿宋" pitchFamily="2" charset="-122"/>
                <a:ea typeface="华文仿宋" pitchFamily="2" charset="-122"/>
              </a:rPr>
              <a:t>4</a:t>
            </a:r>
            <a:r>
              <a:rPr lang="zh-CN" altLang="en-US" sz="2200" b="1" dirty="0">
                <a:latin typeface="华文仿宋" pitchFamily="2" charset="-122"/>
                <a:ea typeface="华文仿宋" pitchFamily="2" charset="-122"/>
              </a:rPr>
              <a:t>、过程内聚：各工作单元间有一定关系，且必须按规定次序执行；</a:t>
            </a:r>
          </a:p>
          <a:p>
            <a:r>
              <a:rPr lang="zh-CN" altLang="en-US" sz="2200" b="1" dirty="0">
                <a:latin typeface="华文仿宋" pitchFamily="2" charset="-122"/>
                <a:ea typeface="华文仿宋" pitchFamily="2" charset="-122"/>
              </a:rPr>
              <a:t>        </a:t>
            </a:r>
            <a:r>
              <a:rPr lang="en-US" altLang="zh-CN" sz="2200" b="1" dirty="0">
                <a:latin typeface="华文仿宋" pitchFamily="2" charset="-122"/>
                <a:ea typeface="华文仿宋" pitchFamily="2" charset="-122"/>
              </a:rPr>
              <a:t>5</a:t>
            </a:r>
            <a:r>
              <a:rPr lang="zh-CN" altLang="en-US" sz="2200" b="1" dirty="0">
                <a:latin typeface="华文仿宋" pitchFamily="2" charset="-122"/>
                <a:ea typeface="华文仿宋" pitchFamily="2" charset="-122"/>
              </a:rPr>
              <a:t>、时间内聚：一个模块要完成几个任务，这些任务要在同一时间段内执行；</a:t>
            </a:r>
          </a:p>
          <a:p>
            <a:r>
              <a:rPr lang="zh-CN" altLang="en-US" sz="2200" b="1" dirty="0">
                <a:latin typeface="华文仿宋" pitchFamily="2" charset="-122"/>
                <a:ea typeface="华文仿宋" pitchFamily="2" charset="-122"/>
              </a:rPr>
              <a:t>        </a:t>
            </a:r>
            <a:r>
              <a:rPr lang="en-US" altLang="zh-CN" sz="2200" b="1" dirty="0">
                <a:latin typeface="华文仿宋" pitchFamily="2" charset="-122"/>
                <a:ea typeface="华文仿宋" pitchFamily="2" charset="-122"/>
              </a:rPr>
              <a:t>6</a:t>
            </a:r>
            <a:r>
              <a:rPr lang="zh-CN" altLang="en-US" sz="2200" b="1" dirty="0">
                <a:latin typeface="华文仿宋" pitchFamily="2" charset="-122"/>
                <a:ea typeface="华文仿宋" pitchFamily="2" charset="-122"/>
              </a:rPr>
              <a:t>、逻辑内聚：一个模块执行几个在逻辑上互相关联的任务；</a:t>
            </a:r>
          </a:p>
          <a:p>
            <a:r>
              <a:rPr lang="zh-CN" altLang="en-US" sz="2200" b="1" dirty="0">
                <a:latin typeface="华文仿宋" pitchFamily="2" charset="-122"/>
                <a:ea typeface="华文仿宋" pitchFamily="2" charset="-122"/>
              </a:rPr>
              <a:t>        </a:t>
            </a:r>
            <a:r>
              <a:rPr lang="en-US" altLang="zh-CN" sz="2200" b="1" dirty="0">
                <a:latin typeface="华文仿宋" pitchFamily="2" charset="-122"/>
                <a:ea typeface="华文仿宋" pitchFamily="2" charset="-122"/>
              </a:rPr>
              <a:t>7</a:t>
            </a:r>
            <a:r>
              <a:rPr lang="zh-CN" altLang="en-US" sz="2200" b="1" dirty="0">
                <a:latin typeface="华文仿宋" pitchFamily="2" charset="-122"/>
                <a:ea typeface="华文仿宋" pitchFamily="2" charset="-122"/>
              </a:rPr>
              <a:t>、偶然内聚：一个模块执行几个在逻辑上几乎没有关系的任务。</a:t>
            </a:r>
          </a:p>
        </p:txBody>
      </p:sp>
      <p:sp>
        <p:nvSpPr>
          <p:cNvPr id="234499" name="Text Box 4"/>
          <p:cNvSpPr txBox="1">
            <a:spLocks noChangeArrowheads="1"/>
          </p:cNvSpPr>
          <p:nvPr/>
        </p:nvSpPr>
        <p:spPr bwMode="auto">
          <a:xfrm>
            <a:off x="1703388" y="555625"/>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4.2   </a:t>
            </a:r>
            <a:r>
              <a:rPr lang="zh-CN" altLang="en-US" sz="3600" b="1" dirty="0">
                <a:latin typeface="黑体" pitchFamily="49" charset="-122"/>
                <a:ea typeface="黑体" pitchFamily="49" charset="-122"/>
              </a:rPr>
              <a:t>避错设计：简化设计</a:t>
            </a:r>
          </a:p>
        </p:txBody>
      </p:sp>
    </p:spTree>
    <p:extLst>
      <p:ext uri="{BB962C8B-B14F-4D97-AF65-F5344CB8AC3E}">
        <p14:creationId xmlns:p14="http://schemas.microsoft.com/office/powerpoint/2010/main" val="2588569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Text Box 3"/>
          <p:cNvSpPr txBox="1">
            <a:spLocks noChangeArrowheads="1"/>
          </p:cNvSpPr>
          <p:nvPr/>
        </p:nvSpPr>
        <p:spPr bwMode="auto">
          <a:xfrm>
            <a:off x="1703388" y="484188"/>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4.2   </a:t>
            </a:r>
            <a:r>
              <a:rPr lang="zh-CN" altLang="en-US" sz="3600" b="1" dirty="0">
                <a:latin typeface="黑体" pitchFamily="49" charset="-122"/>
                <a:ea typeface="黑体" pitchFamily="49" charset="-122"/>
              </a:rPr>
              <a:t>避错设计：重入和并发</a:t>
            </a:r>
          </a:p>
        </p:txBody>
      </p:sp>
      <p:sp>
        <p:nvSpPr>
          <p:cNvPr id="235523" name="Rectangle 4"/>
          <p:cNvSpPr>
            <a:spLocks noChangeArrowheads="1"/>
          </p:cNvSpPr>
          <p:nvPr/>
        </p:nvSpPr>
        <p:spPr bwMode="auto">
          <a:xfrm>
            <a:off x="2135188" y="1760538"/>
            <a:ext cx="8208962"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57175"/>
            <a:r>
              <a:rPr lang="en-US" altLang="zh-CN" sz="2400" b="1">
                <a:latin typeface="华文仿宋" pitchFamily="2" charset="-122"/>
                <a:ea typeface="华文仿宋" pitchFamily="2" charset="-122"/>
              </a:rPr>
              <a:t>     </a:t>
            </a:r>
            <a:r>
              <a:rPr lang="zh-CN" altLang="en-US" sz="2400" b="1">
                <a:latin typeface="华文仿宋" pitchFamily="2" charset="-122"/>
                <a:ea typeface="华文仿宋" pitchFamily="2" charset="-122"/>
              </a:rPr>
              <a:t>并行环境下的重入程序设计比单纯的递归调用更严格，设计不当轻则产生数据计算错误，重则引起系统死锁，且对时间敏感，但调试过程不一定能发现问题。对可重入程序的设计可通过以下方法来改进其可靠性。</a:t>
            </a:r>
          </a:p>
          <a:p>
            <a:pPr indent="257175"/>
            <a:r>
              <a:rPr lang="zh-CN" altLang="en-US" sz="2400" b="1">
                <a:latin typeface="华文仿宋" pitchFamily="2" charset="-122"/>
                <a:ea typeface="华文仿宋" pitchFamily="2" charset="-122"/>
              </a:rPr>
              <a:t>     </a:t>
            </a:r>
            <a:r>
              <a:rPr lang="en-US" altLang="zh-CN" sz="2400" b="1">
                <a:latin typeface="华文仿宋" pitchFamily="2" charset="-122"/>
                <a:ea typeface="华文仿宋" pitchFamily="2" charset="-122"/>
              </a:rPr>
              <a:t>1</a:t>
            </a:r>
            <a:r>
              <a:rPr lang="zh-CN" altLang="en-US" sz="2400" b="1">
                <a:latin typeface="华文仿宋" pitchFamily="2" charset="-122"/>
                <a:ea typeface="华文仿宋" pitchFamily="2" charset="-122"/>
              </a:rPr>
              <a:t>、可重入程序使用的单元应使用堆栈或调用程序提供的临时工作单元；</a:t>
            </a:r>
          </a:p>
          <a:p>
            <a:pPr indent="257175"/>
            <a:r>
              <a:rPr lang="zh-CN" altLang="en-US" sz="2400" b="1">
                <a:latin typeface="华文仿宋" pitchFamily="2" charset="-122"/>
                <a:ea typeface="华文仿宋" pitchFamily="2" charset="-122"/>
              </a:rPr>
              <a:t>     </a:t>
            </a:r>
            <a:r>
              <a:rPr lang="en-US" altLang="zh-CN" sz="2400" b="1">
                <a:latin typeface="华文仿宋" pitchFamily="2" charset="-122"/>
                <a:ea typeface="华文仿宋" pitchFamily="2" charset="-122"/>
              </a:rPr>
              <a:t>2</a:t>
            </a:r>
            <a:r>
              <a:rPr lang="zh-CN" altLang="en-US" sz="2400" b="1">
                <a:latin typeface="华文仿宋" pitchFamily="2" charset="-122"/>
                <a:ea typeface="华文仿宋" pitchFamily="2" charset="-122"/>
              </a:rPr>
              <a:t>、可重入程序所使用的公共资源必须进行保护；</a:t>
            </a:r>
          </a:p>
          <a:p>
            <a:pPr indent="257175"/>
            <a:r>
              <a:rPr lang="zh-CN" altLang="en-US" sz="2400" b="1">
                <a:latin typeface="华文仿宋" pitchFamily="2" charset="-122"/>
                <a:ea typeface="华文仿宋" pitchFamily="2" charset="-122"/>
              </a:rPr>
              <a:t>     </a:t>
            </a:r>
            <a:r>
              <a:rPr lang="en-US" altLang="zh-CN" sz="2400" b="1">
                <a:latin typeface="华文仿宋" pitchFamily="2" charset="-122"/>
                <a:ea typeface="华文仿宋" pitchFamily="2" charset="-122"/>
              </a:rPr>
              <a:t>3</a:t>
            </a:r>
            <a:r>
              <a:rPr lang="zh-CN" altLang="en-US" sz="2400" b="1">
                <a:latin typeface="华文仿宋" pitchFamily="2" charset="-122"/>
                <a:ea typeface="华文仿宋" pitchFamily="2" charset="-122"/>
              </a:rPr>
              <a:t>、有临界区的可重入程序用封中断保护，待退出临界区时再打开中断。</a:t>
            </a:r>
          </a:p>
        </p:txBody>
      </p:sp>
    </p:spTree>
    <p:extLst>
      <p:ext uri="{BB962C8B-B14F-4D97-AF65-F5344CB8AC3E}">
        <p14:creationId xmlns:p14="http://schemas.microsoft.com/office/powerpoint/2010/main" val="34402660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ext Box 3"/>
          <p:cNvSpPr txBox="1">
            <a:spLocks noChangeArrowheads="1"/>
          </p:cNvSpPr>
          <p:nvPr/>
        </p:nvSpPr>
        <p:spPr bwMode="auto">
          <a:xfrm>
            <a:off x="1703388" y="484188"/>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4.2   </a:t>
            </a:r>
            <a:r>
              <a:rPr lang="zh-CN" altLang="en-US" sz="3600" b="1" dirty="0">
                <a:latin typeface="黑体" pitchFamily="49" charset="-122"/>
                <a:ea typeface="黑体" pitchFamily="49" charset="-122"/>
              </a:rPr>
              <a:t>避错设计：结构冲突与回溯</a:t>
            </a:r>
          </a:p>
        </p:txBody>
      </p:sp>
      <p:sp>
        <p:nvSpPr>
          <p:cNvPr id="236547" name="Rectangle 4"/>
          <p:cNvSpPr>
            <a:spLocks noChangeArrowheads="1"/>
          </p:cNvSpPr>
          <p:nvPr/>
        </p:nvSpPr>
        <p:spPr bwMode="auto">
          <a:xfrm>
            <a:off x="2135188" y="1354139"/>
            <a:ext cx="8208962" cy="517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57175">
              <a:spcBef>
                <a:spcPts val="600"/>
              </a:spcBef>
            </a:pPr>
            <a:r>
              <a:rPr lang="en-US" altLang="zh-CN" sz="2400" b="1">
                <a:latin typeface="华文仿宋" pitchFamily="2" charset="-122"/>
                <a:ea typeface="华文仿宋" pitchFamily="2" charset="-122"/>
              </a:rPr>
              <a:t>    </a:t>
            </a:r>
            <a:r>
              <a:rPr lang="zh-CN" altLang="en-US" sz="2200" b="1">
                <a:latin typeface="华文仿宋" pitchFamily="2" charset="-122"/>
                <a:ea typeface="华文仿宋" pitchFamily="2" charset="-122"/>
              </a:rPr>
              <a:t>软件的输入数据和输出数据之间可能很少或甚至没有结构上的对应关系，从而导致结构冲突。基本的解决办法是将冲突部分相互隔离开来，建立多个程序结构，再利用中间文件把程序结构联系起来，构成整体。</a:t>
            </a:r>
            <a:r>
              <a:rPr lang="en-US" altLang="zh-CN" sz="2200" b="1">
                <a:latin typeface="华文仿宋" pitchFamily="2" charset="-122"/>
                <a:ea typeface="华文仿宋" pitchFamily="2" charset="-122"/>
              </a:rPr>
              <a:t>Jackson</a:t>
            </a:r>
            <a:r>
              <a:rPr lang="zh-CN" altLang="en-US" sz="2200" b="1">
                <a:latin typeface="华文仿宋" pitchFamily="2" charset="-122"/>
                <a:ea typeface="华文仿宋" pitchFamily="2" charset="-122"/>
              </a:rPr>
              <a:t>法是目前一种较好的解决办法。此外，中间文件法、多道管理程序控制法、程序转换法和伙伴程序设计方法等都是较好的办法。</a:t>
            </a:r>
          </a:p>
          <a:p>
            <a:pPr indent="257175">
              <a:spcBef>
                <a:spcPts val="600"/>
              </a:spcBef>
            </a:pPr>
            <a:r>
              <a:rPr lang="zh-CN" altLang="en-US" sz="2200" b="1">
                <a:latin typeface="华文仿宋" pitchFamily="2" charset="-122"/>
                <a:ea typeface="华文仿宋" pitchFamily="2" charset="-122"/>
              </a:rPr>
              <a:t>    软件设计中所选用的循环和选择结构，在条件测试时，往往需要进行回溯，这样不仅影响其实时性，还可能导致软件的不可靠。一般，软件设计中的回溯可用下列步骤进行解决：</a:t>
            </a:r>
          </a:p>
          <a:p>
            <a:pPr indent="257175">
              <a:spcBef>
                <a:spcPts val="600"/>
              </a:spcBef>
            </a:pPr>
            <a:r>
              <a:rPr lang="zh-CN" altLang="en-US" sz="2200" b="1">
                <a:latin typeface="华文仿宋" pitchFamily="2" charset="-122"/>
                <a:ea typeface="华文仿宋" pitchFamily="2" charset="-122"/>
              </a:rPr>
              <a:t>    </a:t>
            </a:r>
            <a:r>
              <a:rPr lang="en-US" altLang="zh-CN" sz="2200" b="1">
                <a:latin typeface="华文仿宋" pitchFamily="2" charset="-122"/>
                <a:ea typeface="华文仿宋" pitchFamily="2" charset="-122"/>
              </a:rPr>
              <a:t>1</a:t>
            </a:r>
            <a:r>
              <a:rPr lang="zh-CN" altLang="en-US" sz="2200" b="1">
                <a:latin typeface="华文仿宋" pitchFamily="2" charset="-122"/>
                <a:ea typeface="华文仿宋" pitchFamily="2" charset="-122"/>
              </a:rPr>
              <a:t>、首先在程序的分 支点上确定测试条件， 然后把问题简化成一个</a:t>
            </a:r>
            <a:r>
              <a:rPr lang="en-US" altLang="zh-CN" sz="2200" b="1">
                <a:latin typeface="华文仿宋" pitchFamily="2" charset="-122"/>
                <a:ea typeface="华文仿宋" pitchFamily="2" charset="-122"/>
              </a:rPr>
              <a:t>select</a:t>
            </a:r>
            <a:r>
              <a:rPr lang="zh-CN" altLang="en-US" sz="2200" b="1">
                <a:latin typeface="华文仿宋" pitchFamily="2" charset="-122"/>
                <a:ea typeface="华文仿宋" pitchFamily="2" charset="-122"/>
              </a:rPr>
              <a:t>结构；</a:t>
            </a:r>
          </a:p>
          <a:p>
            <a:pPr indent="257175">
              <a:spcBef>
                <a:spcPts val="600"/>
              </a:spcBef>
            </a:pPr>
            <a:r>
              <a:rPr lang="zh-CN" altLang="en-US" sz="2200" b="1">
                <a:latin typeface="华文仿宋" pitchFamily="2" charset="-122"/>
                <a:ea typeface="华文仿宋" pitchFamily="2" charset="-122"/>
              </a:rPr>
              <a:t>    </a:t>
            </a:r>
            <a:r>
              <a:rPr lang="en-US" altLang="zh-CN" sz="2200" b="1">
                <a:latin typeface="华文仿宋" pitchFamily="2" charset="-122"/>
                <a:ea typeface="华文仿宋" pitchFamily="2" charset="-122"/>
              </a:rPr>
              <a:t>2</a:t>
            </a:r>
            <a:r>
              <a:rPr lang="zh-CN" altLang="en-US" sz="2200" b="1">
                <a:latin typeface="华文仿宋" pitchFamily="2" charset="-122"/>
                <a:ea typeface="华文仿宋" pitchFamily="2" charset="-122"/>
              </a:rPr>
              <a:t>、在每一处有可能判别的地方进行判别，加上</a:t>
            </a:r>
            <a:r>
              <a:rPr lang="en-US" altLang="zh-CN" sz="2200" b="1">
                <a:latin typeface="华文仿宋" pitchFamily="2" charset="-122"/>
                <a:ea typeface="华文仿宋" pitchFamily="2" charset="-122"/>
              </a:rPr>
              <a:t>quit...if</a:t>
            </a:r>
            <a:r>
              <a:rPr lang="zh-CN" altLang="en-US" sz="2200" b="1">
                <a:latin typeface="华文仿宋" pitchFamily="2" charset="-122"/>
                <a:ea typeface="华文仿宋" pitchFamily="2" charset="-122"/>
              </a:rPr>
              <a:t>，在这个条件下退出此路径，然后再把</a:t>
            </a:r>
            <a:r>
              <a:rPr lang="en-US" altLang="zh-CN" sz="2200" b="1">
                <a:latin typeface="华文仿宋" pitchFamily="2" charset="-122"/>
                <a:ea typeface="华文仿宋" pitchFamily="2" charset="-122"/>
              </a:rPr>
              <a:t>select...or...</a:t>
            </a:r>
            <a:r>
              <a:rPr lang="zh-CN" altLang="en-US" sz="2200" b="1">
                <a:latin typeface="华文仿宋" pitchFamily="2" charset="-122"/>
                <a:ea typeface="华文仿宋" pitchFamily="2" charset="-122"/>
              </a:rPr>
              <a:t>改成</a:t>
            </a:r>
            <a:r>
              <a:rPr lang="en-US" altLang="zh-CN" sz="2200" b="1">
                <a:latin typeface="华文仿宋" pitchFamily="2" charset="-122"/>
                <a:ea typeface="华文仿宋" pitchFamily="2" charset="-122"/>
              </a:rPr>
              <a:t>posit...admit</a:t>
            </a:r>
            <a:r>
              <a:rPr lang="zh-CN" altLang="en-US" sz="2200" b="1">
                <a:latin typeface="华文仿宋" pitchFamily="2" charset="-122"/>
                <a:ea typeface="华文仿宋" pitchFamily="2" charset="-122"/>
              </a:rPr>
              <a:t>；</a:t>
            </a:r>
          </a:p>
          <a:p>
            <a:pPr indent="257175">
              <a:spcBef>
                <a:spcPts val="600"/>
              </a:spcBef>
            </a:pPr>
            <a:r>
              <a:rPr lang="zh-CN" altLang="en-US" sz="2200" b="1">
                <a:latin typeface="华文仿宋" pitchFamily="2" charset="-122"/>
                <a:ea typeface="华文仿宋" pitchFamily="2" charset="-122"/>
              </a:rPr>
              <a:t>    </a:t>
            </a:r>
            <a:r>
              <a:rPr lang="en-US" altLang="zh-CN" sz="2200" b="1">
                <a:latin typeface="华文仿宋" pitchFamily="2" charset="-122"/>
                <a:ea typeface="华文仿宋" pitchFamily="2" charset="-122"/>
              </a:rPr>
              <a:t>3</a:t>
            </a:r>
            <a:r>
              <a:rPr lang="zh-CN" altLang="en-US" sz="2200" b="1">
                <a:latin typeface="华文仿宋" pitchFamily="2" charset="-122"/>
                <a:ea typeface="华文仿宋" pitchFamily="2" charset="-122"/>
              </a:rPr>
              <a:t>、消除由</a:t>
            </a:r>
            <a:r>
              <a:rPr lang="en-US" altLang="zh-CN" sz="2200" b="1">
                <a:latin typeface="华文仿宋" pitchFamily="2" charset="-122"/>
                <a:ea typeface="华文仿宋" pitchFamily="2" charset="-122"/>
              </a:rPr>
              <a:t>select</a:t>
            </a:r>
            <a:r>
              <a:rPr lang="zh-CN" altLang="en-US" sz="2200" b="1">
                <a:latin typeface="华文仿宋" pitchFamily="2" charset="-122"/>
                <a:ea typeface="华文仿宋" pitchFamily="2" charset="-122"/>
              </a:rPr>
              <a:t>改变成</a:t>
            </a:r>
            <a:r>
              <a:rPr lang="en-US" altLang="zh-CN" sz="2200" b="1">
                <a:latin typeface="华文仿宋" pitchFamily="2" charset="-122"/>
                <a:ea typeface="华文仿宋" pitchFamily="2" charset="-122"/>
              </a:rPr>
              <a:t>posit</a:t>
            </a:r>
            <a:r>
              <a:rPr lang="zh-CN" altLang="en-US" sz="2200" b="1">
                <a:latin typeface="华文仿宋" pitchFamily="2" charset="-122"/>
                <a:ea typeface="华文仿宋" pitchFamily="2" charset="-122"/>
              </a:rPr>
              <a:t>所引起的副作用。</a:t>
            </a:r>
            <a:r>
              <a:rPr lang="zh-CN" altLang="en-US" sz="2200">
                <a:latin typeface="华文仿宋" pitchFamily="2" charset="-122"/>
                <a:ea typeface="华文仿宋" pitchFamily="2" charset="-122"/>
              </a:rPr>
              <a:t> </a:t>
            </a:r>
          </a:p>
        </p:txBody>
      </p:sp>
    </p:spTree>
    <p:extLst>
      <p:ext uri="{BB962C8B-B14F-4D97-AF65-F5344CB8AC3E}">
        <p14:creationId xmlns:p14="http://schemas.microsoft.com/office/powerpoint/2010/main" val="8815868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Text Box 3"/>
          <p:cNvSpPr txBox="1">
            <a:spLocks noChangeArrowheads="1"/>
          </p:cNvSpPr>
          <p:nvPr/>
        </p:nvSpPr>
        <p:spPr bwMode="auto">
          <a:xfrm>
            <a:off x="1703388" y="476250"/>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4.3   </a:t>
            </a:r>
            <a:r>
              <a:rPr lang="zh-CN" altLang="en-US" sz="3600" b="1" dirty="0">
                <a:solidFill>
                  <a:srgbClr val="FF0000"/>
                </a:solidFill>
                <a:latin typeface="黑体" pitchFamily="49" charset="-122"/>
                <a:ea typeface="黑体" pitchFamily="49" charset="-122"/>
              </a:rPr>
              <a:t>查错设计</a:t>
            </a:r>
            <a:r>
              <a:rPr lang="zh-CN" altLang="en-US" sz="3600" b="1" dirty="0">
                <a:latin typeface="黑体" pitchFamily="49" charset="-122"/>
                <a:ea typeface="黑体" pitchFamily="49" charset="-122"/>
              </a:rPr>
              <a:t>：被动式错误检测</a:t>
            </a:r>
          </a:p>
        </p:txBody>
      </p:sp>
      <p:sp>
        <p:nvSpPr>
          <p:cNvPr id="237571" name="Rectangle 4"/>
          <p:cNvSpPr>
            <a:spLocks noChangeArrowheads="1"/>
          </p:cNvSpPr>
          <p:nvPr/>
        </p:nvSpPr>
        <p:spPr bwMode="auto">
          <a:xfrm>
            <a:off x="2279576" y="1553146"/>
            <a:ext cx="8064500"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57175">
              <a:spcBef>
                <a:spcPts val="600"/>
              </a:spcBef>
            </a:pPr>
            <a:r>
              <a:rPr lang="zh-CN" altLang="en-US" sz="2400" dirty="0">
                <a:solidFill>
                  <a:srgbClr val="FF0000"/>
                </a:solidFill>
                <a:latin typeface="微软雅黑" panose="020B0503020204020204" pitchFamily="34" charset="-122"/>
                <a:ea typeface="微软雅黑" panose="020B0503020204020204" pitchFamily="34" charset="-122"/>
              </a:rPr>
              <a:t>检测原则      </a:t>
            </a:r>
          </a:p>
          <a:p>
            <a:pPr indent="257175">
              <a:spcBef>
                <a:spcPts val="600"/>
              </a:spcBef>
            </a:pPr>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1</a:t>
            </a:r>
            <a:r>
              <a:rPr lang="zh-CN" altLang="en-US" sz="2400" b="1" dirty="0">
                <a:latin typeface="华文仿宋" pitchFamily="2" charset="-122"/>
                <a:ea typeface="华文仿宋" pitchFamily="2" charset="-122"/>
              </a:rPr>
              <a:t>、相互怀疑原则：在一个软件模块设计时，假定其它模块均存在着错误，每当一个软件模块接受一个数据时，无论这个数据来自于系统之外还是来自于其它模块的处理结果，首先假定它是一个错误数据，并竭力去证实这个假设；</a:t>
            </a:r>
          </a:p>
          <a:p>
            <a:pPr indent="257175">
              <a:spcBef>
                <a:spcPts val="600"/>
              </a:spcBef>
            </a:pPr>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2</a:t>
            </a:r>
            <a:r>
              <a:rPr lang="zh-CN" altLang="en-US" sz="2400" b="1" dirty="0">
                <a:latin typeface="华文仿宋" pitchFamily="2" charset="-122"/>
                <a:ea typeface="华文仿宋" pitchFamily="2" charset="-122"/>
              </a:rPr>
              <a:t>、立即检测原则：错误征兆出现之后，尽快查明并判断错误类型，立即检测并排错，限制错误的扩散和蔓延，降低排错开销。</a:t>
            </a:r>
          </a:p>
          <a:p>
            <a:pPr indent="257175">
              <a:spcBef>
                <a:spcPts val="600"/>
              </a:spcBef>
            </a:pPr>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3</a:t>
            </a:r>
            <a:r>
              <a:rPr lang="zh-CN" altLang="en-US" sz="2400" b="1" dirty="0">
                <a:latin typeface="华文仿宋" pitchFamily="2" charset="-122"/>
                <a:ea typeface="华文仿宋" pitchFamily="2" charset="-122"/>
              </a:rPr>
              <a:t>、分离原则：进行查错设计时，通常将自动错误检测模块与执行模块分离。 </a:t>
            </a:r>
          </a:p>
        </p:txBody>
      </p:sp>
    </p:spTree>
    <p:extLst>
      <p:ext uri="{BB962C8B-B14F-4D97-AF65-F5344CB8AC3E}">
        <p14:creationId xmlns:p14="http://schemas.microsoft.com/office/powerpoint/2010/main" val="19801248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Text Box 3"/>
          <p:cNvSpPr txBox="1">
            <a:spLocks noChangeArrowheads="1"/>
          </p:cNvSpPr>
          <p:nvPr/>
        </p:nvSpPr>
        <p:spPr bwMode="auto">
          <a:xfrm>
            <a:off x="1703388" y="476250"/>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4.3   </a:t>
            </a:r>
            <a:r>
              <a:rPr lang="zh-CN" altLang="en-US" sz="3600" b="1" dirty="0">
                <a:latin typeface="黑体" pitchFamily="49" charset="-122"/>
                <a:ea typeface="黑体" pitchFamily="49" charset="-122"/>
              </a:rPr>
              <a:t>查错设计：被动式错误检测</a:t>
            </a:r>
          </a:p>
        </p:txBody>
      </p:sp>
      <p:sp>
        <p:nvSpPr>
          <p:cNvPr id="238595" name="Rectangle 4"/>
          <p:cNvSpPr>
            <a:spLocks noChangeArrowheads="1"/>
          </p:cNvSpPr>
          <p:nvPr/>
        </p:nvSpPr>
        <p:spPr bwMode="auto">
          <a:xfrm>
            <a:off x="1919289" y="1385889"/>
            <a:ext cx="8569325" cy="541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57175">
              <a:spcBef>
                <a:spcPts val="600"/>
              </a:spcBef>
            </a:pPr>
            <a:r>
              <a:rPr lang="zh-CN" altLang="en-US" sz="2400" dirty="0">
                <a:solidFill>
                  <a:srgbClr val="FF0000"/>
                </a:solidFill>
                <a:latin typeface="微软雅黑" panose="020B0503020204020204" pitchFamily="34" charset="-122"/>
                <a:ea typeface="微软雅黑" panose="020B0503020204020204" pitchFamily="34" charset="-122"/>
              </a:rPr>
              <a:t>检测方法</a:t>
            </a:r>
          </a:p>
          <a:p>
            <a:pPr indent="257175">
              <a:spcBef>
                <a:spcPts val="600"/>
              </a:spcBef>
            </a:pPr>
            <a:r>
              <a:rPr lang="zh-CN" altLang="en-US" sz="2400" b="1" dirty="0">
                <a:latin typeface="华文仿宋" pitchFamily="2" charset="-122"/>
                <a:ea typeface="华文仿宋" pitchFamily="2" charset="-122"/>
              </a:rPr>
              <a:t>   </a:t>
            </a:r>
            <a:r>
              <a:rPr lang="en-US" altLang="zh-CN" sz="2000" b="1" dirty="0">
                <a:latin typeface="华文仿宋" pitchFamily="2" charset="-122"/>
                <a:ea typeface="华文仿宋" pitchFamily="2" charset="-122"/>
              </a:rPr>
              <a:t>1</a:t>
            </a:r>
            <a:r>
              <a:rPr lang="zh-CN" altLang="en-US" sz="2000" b="1" dirty="0">
                <a:latin typeface="华文仿宋" pitchFamily="2" charset="-122"/>
                <a:ea typeface="华文仿宋" pitchFamily="2" charset="-122"/>
              </a:rPr>
              <a:t>、检查每个输入数据的属性，明确定义每个输入数据的性质并按规定的属性如输入数据类型、数据长度、数据的正负号等进行检查；</a:t>
            </a:r>
          </a:p>
          <a:p>
            <a:pPr indent="257175">
              <a:spcBef>
                <a:spcPts val="600"/>
              </a:spcBef>
            </a:pPr>
            <a:r>
              <a:rPr lang="zh-CN" altLang="en-US" sz="2000" b="1" dirty="0">
                <a:latin typeface="华文仿宋" pitchFamily="2" charset="-122"/>
                <a:ea typeface="华文仿宋" pitchFamily="2" charset="-122"/>
              </a:rPr>
              <a:t>   </a:t>
            </a:r>
            <a:r>
              <a:rPr lang="en-US" altLang="zh-CN" sz="2000" b="1" dirty="0">
                <a:latin typeface="华文仿宋" pitchFamily="2" charset="-122"/>
                <a:ea typeface="华文仿宋" pitchFamily="2" charset="-122"/>
              </a:rPr>
              <a:t>2</a:t>
            </a:r>
            <a:r>
              <a:rPr lang="zh-CN" altLang="en-US" sz="2000" b="1" dirty="0">
                <a:latin typeface="华文仿宋" pitchFamily="2" charset="-122"/>
                <a:ea typeface="华文仿宋" pitchFamily="2" charset="-122"/>
              </a:rPr>
              <a:t>、为表格、记录和控制块设置识别标志并以此检测输入数据；</a:t>
            </a:r>
          </a:p>
          <a:p>
            <a:pPr indent="257175">
              <a:spcBef>
                <a:spcPts val="600"/>
              </a:spcBef>
            </a:pPr>
            <a:r>
              <a:rPr lang="zh-CN" altLang="en-US" sz="2000" b="1" dirty="0">
                <a:latin typeface="华文仿宋" pitchFamily="2" charset="-122"/>
                <a:ea typeface="华文仿宋" pitchFamily="2" charset="-122"/>
              </a:rPr>
              <a:t>   </a:t>
            </a:r>
            <a:r>
              <a:rPr lang="en-US" altLang="zh-CN" sz="2000" b="1" dirty="0">
                <a:latin typeface="华文仿宋" pitchFamily="2" charset="-122"/>
                <a:ea typeface="华文仿宋" pitchFamily="2" charset="-122"/>
              </a:rPr>
              <a:t>3</a:t>
            </a:r>
            <a:r>
              <a:rPr lang="zh-CN" altLang="en-US" sz="2000" b="1" dirty="0">
                <a:latin typeface="华文仿宋" pitchFamily="2" charset="-122"/>
                <a:ea typeface="华文仿宋" pitchFamily="2" charset="-122"/>
              </a:rPr>
              <a:t>、按已知数据极限检查输入数据，如某个输入项是主存地址，需要检查这个地址的有效性，如地址为 </a:t>
            </a:r>
            <a:r>
              <a:rPr lang="en-US" altLang="zh-CN" sz="2000" b="1" dirty="0">
                <a:latin typeface="华文仿宋" pitchFamily="2" charset="-122"/>
                <a:ea typeface="华文仿宋" pitchFamily="2" charset="-122"/>
              </a:rPr>
              <a:t>0 </a:t>
            </a:r>
            <a:r>
              <a:rPr lang="zh-CN" altLang="en-US" sz="2000" b="1" dirty="0">
                <a:latin typeface="华文仿宋" pitchFamily="2" charset="-122"/>
                <a:ea typeface="华文仿宋" pitchFamily="2" charset="-122"/>
              </a:rPr>
              <a:t>是错误的，则检查输入项是否为</a:t>
            </a:r>
            <a:r>
              <a:rPr lang="en-US" altLang="zh-CN" sz="2000" b="1" dirty="0">
                <a:latin typeface="华文仿宋" pitchFamily="2" charset="-122"/>
                <a:ea typeface="华文仿宋" pitchFamily="2" charset="-122"/>
              </a:rPr>
              <a:t>0</a:t>
            </a:r>
            <a:r>
              <a:rPr lang="zh-CN" altLang="en-US" sz="2000" b="1" dirty="0">
                <a:latin typeface="华文仿宋" pitchFamily="2" charset="-122"/>
                <a:ea typeface="华文仿宋" pitchFamily="2" charset="-122"/>
              </a:rPr>
              <a:t>，如果输入数据是一系列概率值，则可以检查每一项数据是否都在</a:t>
            </a:r>
            <a:r>
              <a:rPr lang="en-US" altLang="zh-CN" sz="2000" b="1" dirty="0">
                <a:latin typeface="华文仿宋" pitchFamily="2" charset="-122"/>
                <a:ea typeface="华文仿宋" pitchFamily="2" charset="-122"/>
              </a:rPr>
              <a:t>[0</a:t>
            </a:r>
            <a:r>
              <a:rPr lang="zh-CN" altLang="en-US" sz="2000" b="1" dirty="0">
                <a:latin typeface="华文仿宋" pitchFamily="2" charset="-122"/>
                <a:ea typeface="华文仿宋" pitchFamily="2" charset="-122"/>
              </a:rPr>
              <a:t>，</a:t>
            </a:r>
            <a:r>
              <a:rPr lang="en-US" altLang="zh-CN" sz="2000" b="1" dirty="0">
                <a:latin typeface="华文仿宋" pitchFamily="2" charset="-122"/>
                <a:ea typeface="华文仿宋" pitchFamily="2" charset="-122"/>
              </a:rPr>
              <a:t>1]</a:t>
            </a:r>
            <a:r>
              <a:rPr lang="zh-CN" altLang="en-US" sz="2000" b="1" dirty="0">
                <a:latin typeface="华文仿宋" pitchFamily="2" charset="-122"/>
                <a:ea typeface="华文仿宋" pitchFamily="2" charset="-122"/>
              </a:rPr>
              <a:t>内取值；</a:t>
            </a:r>
          </a:p>
          <a:p>
            <a:pPr indent="257175">
              <a:spcBef>
                <a:spcPts val="600"/>
              </a:spcBef>
            </a:pPr>
            <a:r>
              <a:rPr lang="zh-CN" altLang="en-US" sz="2000" b="1" dirty="0">
                <a:latin typeface="华文仿宋" pitchFamily="2" charset="-122"/>
                <a:ea typeface="华文仿宋" pitchFamily="2" charset="-122"/>
              </a:rPr>
              <a:t>   </a:t>
            </a:r>
            <a:r>
              <a:rPr lang="en-US" altLang="zh-CN" sz="2000" b="1" dirty="0">
                <a:latin typeface="华文仿宋" pitchFamily="2" charset="-122"/>
                <a:ea typeface="华文仿宋" pitchFamily="2" charset="-122"/>
              </a:rPr>
              <a:t>4</a:t>
            </a:r>
            <a:r>
              <a:rPr lang="zh-CN" altLang="en-US" sz="2000" b="1" dirty="0">
                <a:latin typeface="华文仿宋" pitchFamily="2" charset="-122"/>
                <a:ea typeface="华文仿宋" pitchFamily="2" charset="-122"/>
              </a:rPr>
              <a:t>、检查所有多值数据的有效性，例如某个代表区域码的数据，它只能在</a:t>
            </a:r>
            <a:r>
              <a:rPr lang="en-US" altLang="zh-CN" sz="2000" b="1" dirty="0">
                <a:latin typeface="华文仿宋" pitchFamily="2" charset="-122"/>
                <a:ea typeface="华文仿宋" pitchFamily="2" charset="-122"/>
              </a:rPr>
              <a:t>10</a:t>
            </a:r>
            <a:r>
              <a:rPr lang="zh-CN" altLang="en-US" sz="2000" b="1" dirty="0">
                <a:latin typeface="华文仿宋" pitchFamily="2" charset="-122"/>
                <a:ea typeface="华文仿宋" pitchFamily="2" charset="-122"/>
              </a:rPr>
              <a:t>个区域中取值，则应依次检查区域</a:t>
            </a:r>
            <a:r>
              <a:rPr lang="en-US" altLang="zh-CN" sz="2000" b="1" dirty="0">
                <a:latin typeface="华文仿宋" pitchFamily="2" charset="-122"/>
                <a:ea typeface="华文仿宋" pitchFamily="2" charset="-122"/>
              </a:rPr>
              <a:t>1</a:t>
            </a:r>
            <a:r>
              <a:rPr lang="zh-CN" altLang="en-US" sz="2000" b="1" dirty="0">
                <a:latin typeface="华文仿宋" pitchFamily="2" charset="-122"/>
                <a:ea typeface="华文仿宋" pitchFamily="2" charset="-122"/>
              </a:rPr>
              <a:t>至区域</a:t>
            </a:r>
            <a:r>
              <a:rPr lang="en-US" altLang="zh-CN" sz="2000" b="1" dirty="0">
                <a:latin typeface="华文仿宋" pitchFamily="2" charset="-122"/>
                <a:ea typeface="华文仿宋" pitchFamily="2" charset="-122"/>
              </a:rPr>
              <a:t>10</a:t>
            </a:r>
            <a:r>
              <a:rPr lang="zh-CN" altLang="en-US" sz="2000" b="1" dirty="0">
                <a:latin typeface="华文仿宋" pitchFamily="2" charset="-122"/>
                <a:ea typeface="华文仿宋" pitchFamily="2" charset="-122"/>
              </a:rPr>
              <a:t>；</a:t>
            </a:r>
          </a:p>
          <a:p>
            <a:pPr indent="257175">
              <a:spcBef>
                <a:spcPts val="600"/>
              </a:spcBef>
            </a:pPr>
            <a:r>
              <a:rPr lang="zh-CN" altLang="en-US" sz="2000" b="1" dirty="0">
                <a:latin typeface="华文仿宋" pitchFamily="2" charset="-122"/>
                <a:ea typeface="华文仿宋" pitchFamily="2" charset="-122"/>
              </a:rPr>
              <a:t>   </a:t>
            </a:r>
            <a:r>
              <a:rPr lang="en-US" altLang="zh-CN" sz="2000" b="1" dirty="0">
                <a:latin typeface="华文仿宋" pitchFamily="2" charset="-122"/>
                <a:ea typeface="华文仿宋" pitchFamily="2" charset="-122"/>
              </a:rPr>
              <a:t>5</a:t>
            </a:r>
            <a:r>
              <a:rPr lang="zh-CN" altLang="en-US" sz="2000" b="1" dirty="0">
                <a:latin typeface="华文仿宋" pitchFamily="2" charset="-122"/>
                <a:ea typeface="华文仿宋" pitchFamily="2" charset="-122"/>
              </a:rPr>
              <a:t>、如输入数据存在明显的冗余成分，应检查其一致性；如输入数据中不存在冗余， 可以对输入数据求和， 如系统中包括一个关键表格，则可在表格中增添一个总和项，总和项可用于检验表格内容是否存在着错误；</a:t>
            </a:r>
          </a:p>
          <a:p>
            <a:pPr indent="257175">
              <a:spcBef>
                <a:spcPts val="600"/>
              </a:spcBef>
            </a:pPr>
            <a:r>
              <a:rPr lang="zh-CN" altLang="en-US" sz="2000" b="1" dirty="0">
                <a:latin typeface="华文仿宋" pitchFamily="2" charset="-122"/>
                <a:ea typeface="华文仿宋" pitchFamily="2" charset="-122"/>
              </a:rPr>
              <a:t>   </a:t>
            </a:r>
            <a:r>
              <a:rPr lang="en-US" altLang="zh-CN" sz="2000" b="1" dirty="0">
                <a:latin typeface="华文仿宋" pitchFamily="2" charset="-122"/>
                <a:ea typeface="华文仿宋" pitchFamily="2" charset="-122"/>
              </a:rPr>
              <a:t>6</a:t>
            </a:r>
            <a:r>
              <a:rPr lang="zh-CN" altLang="en-US" sz="2000" b="1" dirty="0">
                <a:latin typeface="华文仿宋" pitchFamily="2" charset="-122"/>
                <a:ea typeface="华文仿宋" pitchFamily="2" charset="-122"/>
              </a:rPr>
              <a:t>、比较输入数据与内部数据的一致性，如果操作系统接受了一个输入信息， 要求它注销某一特定的存贮区， 则必须确定这个存贮区是否分配给该项数据使用。</a:t>
            </a:r>
          </a:p>
        </p:txBody>
      </p:sp>
    </p:spTree>
    <p:extLst>
      <p:ext uri="{BB962C8B-B14F-4D97-AF65-F5344CB8AC3E}">
        <p14:creationId xmlns:p14="http://schemas.microsoft.com/office/powerpoint/2010/main" val="2828126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3"/>
          <p:cNvSpPr txBox="1">
            <a:spLocks noChangeArrowheads="1"/>
          </p:cNvSpPr>
          <p:nvPr/>
        </p:nvSpPr>
        <p:spPr bwMode="auto">
          <a:xfrm>
            <a:off x="1703388" y="555625"/>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4.1   </a:t>
            </a:r>
            <a:r>
              <a:rPr lang="zh-CN" altLang="en-US" sz="3600" b="1" dirty="0">
                <a:latin typeface="黑体" pitchFamily="49" charset="-122"/>
                <a:ea typeface="黑体" pitchFamily="49" charset="-122"/>
              </a:rPr>
              <a:t>过程活动：需求获取之概要</a:t>
            </a:r>
          </a:p>
        </p:txBody>
      </p:sp>
      <p:sp>
        <p:nvSpPr>
          <p:cNvPr id="179203" name="AutoShape 4"/>
          <p:cNvSpPr>
            <a:spLocks noChangeArrowheads="1"/>
          </p:cNvSpPr>
          <p:nvPr/>
        </p:nvSpPr>
        <p:spPr bwMode="auto">
          <a:xfrm rot="-8446105">
            <a:off x="2771775" y="2830514"/>
            <a:ext cx="1295400" cy="3838575"/>
          </a:xfrm>
          <a:prstGeom prst="flowChartPunchedTape">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204" name="Text Box 5"/>
          <p:cNvSpPr txBox="1">
            <a:spLocks noChangeArrowheads="1"/>
          </p:cNvSpPr>
          <p:nvPr/>
        </p:nvSpPr>
        <p:spPr bwMode="auto">
          <a:xfrm rot="2215576">
            <a:off x="3243025" y="3870325"/>
            <a:ext cx="738664" cy="144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a:t>开发什么样的软件？</a:t>
            </a:r>
          </a:p>
        </p:txBody>
      </p:sp>
      <p:graphicFrame>
        <p:nvGraphicFramePr>
          <p:cNvPr id="190470" name="Object 6"/>
          <p:cNvGraphicFramePr>
            <a:graphicFrameLocks noChangeAspect="1"/>
          </p:cNvGraphicFramePr>
          <p:nvPr/>
        </p:nvGraphicFramePr>
        <p:xfrm>
          <a:off x="1547814" y="2419351"/>
          <a:ext cx="2122487" cy="3097213"/>
        </p:xfrm>
        <a:graphic>
          <a:graphicData uri="http://schemas.openxmlformats.org/presentationml/2006/ole">
            <mc:AlternateContent xmlns:mc="http://schemas.openxmlformats.org/markup-compatibility/2006">
              <mc:Choice xmlns:v="urn:schemas-microsoft-com:vml" Requires="v">
                <p:oleObj name="剪辑" r:id="rId2" imgW="3025775" imgH="3252788" progId="MS_ClipArt_Gallery.2">
                  <p:embed/>
                </p:oleObj>
              </mc:Choice>
              <mc:Fallback>
                <p:oleObj name="剪辑" r:id="rId2" imgW="3025775" imgH="3252788" progId="MS_ClipArt_Gallery.2">
                  <p:embed/>
                  <p:pic>
                    <p:nvPicPr>
                      <p:cNvPr id="19047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4" y="2419351"/>
                        <a:ext cx="2122487" cy="309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9206" name="Rectangle 7"/>
          <p:cNvSpPr>
            <a:spLocks noChangeArrowheads="1"/>
          </p:cNvSpPr>
          <p:nvPr/>
        </p:nvSpPr>
        <p:spPr bwMode="auto">
          <a:xfrm>
            <a:off x="5133975" y="2085965"/>
            <a:ext cx="5067300" cy="3416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indent="266700" algn="just"/>
            <a:r>
              <a:rPr kumimoji="1" lang="en-US" altLang="zh-CN" sz="2400" b="1" dirty="0"/>
              <a:t>    </a:t>
            </a:r>
            <a:r>
              <a:rPr kumimoji="1" lang="zh-CN" altLang="en-US" sz="2400" b="1" dirty="0">
                <a:ea typeface="华文仿宋" pitchFamily="2" charset="-122"/>
              </a:rPr>
              <a:t>如果使用方没有提出形成文档的给定需求</a:t>
            </a:r>
            <a:r>
              <a:rPr kumimoji="1" lang="en-US" altLang="zh-CN" sz="2400" b="1" dirty="0">
                <a:ea typeface="华文仿宋" pitchFamily="2" charset="-122"/>
              </a:rPr>
              <a:t>, </a:t>
            </a:r>
            <a:r>
              <a:rPr kumimoji="1" lang="zh-CN" altLang="en-US" sz="2400" b="1" dirty="0">
                <a:ea typeface="华文仿宋" pitchFamily="2" charset="-122"/>
              </a:rPr>
              <a:t>软件承制单位应对系统需求进行分析，从系统需求中获取给定软件需求，即</a:t>
            </a:r>
            <a:r>
              <a:rPr kumimoji="1" lang="zh-TW" altLang="en-US" sz="2400" b="1" dirty="0">
                <a:ea typeface="华文仿宋" pitchFamily="2" charset="-122"/>
              </a:rPr>
              <a:t>将</a:t>
            </a:r>
            <a:r>
              <a:rPr kumimoji="1" lang="zh-CN" altLang="en-US" sz="2400" b="1" dirty="0">
                <a:ea typeface="华文仿宋" pitchFamily="2" charset="-122"/>
              </a:rPr>
              <a:t>系统需求</a:t>
            </a:r>
            <a:r>
              <a:rPr kumimoji="1" lang="zh-TW" altLang="en-US" sz="2400" b="1" dirty="0">
                <a:ea typeface="华文仿宋" pitchFamily="2" charset="-122"/>
              </a:rPr>
              <a:t>按软件</a:t>
            </a:r>
            <a:r>
              <a:rPr kumimoji="1" lang="zh-CN" altLang="en-US" sz="2400" b="1" dirty="0">
                <a:ea typeface="华文仿宋" pitchFamily="2" charset="-122"/>
              </a:rPr>
              <a:t>给定</a:t>
            </a:r>
            <a:r>
              <a:rPr kumimoji="1" lang="zh-TW" altLang="en-US" sz="2400" b="1" dirty="0">
                <a:ea typeface="华文仿宋" pitchFamily="2" charset="-122"/>
              </a:rPr>
              <a:t>需求</a:t>
            </a:r>
            <a:r>
              <a:rPr kumimoji="1" lang="zh-CN" altLang="en-US" sz="2400" b="1" dirty="0">
                <a:ea typeface="华文仿宋" pitchFamily="2" charset="-122"/>
              </a:rPr>
              <a:t>的要求和</a:t>
            </a:r>
            <a:r>
              <a:rPr kumimoji="1" lang="zh-TW" altLang="en-US" sz="2400" b="1" dirty="0">
                <a:ea typeface="华文仿宋" pitchFamily="2" charset="-122"/>
              </a:rPr>
              <a:t>格式分解为软件的功能、性能、接口、数据、环境需求、软件的安全、保密要求</a:t>
            </a:r>
            <a:r>
              <a:rPr kumimoji="1" lang="zh-CN" altLang="en-US" sz="2400" b="1" dirty="0">
                <a:ea typeface="华文仿宋" pitchFamily="2" charset="-122"/>
              </a:rPr>
              <a:t>，</a:t>
            </a:r>
            <a:r>
              <a:rPr kumimoji="1" lang="zh-TW" altLang="en-US" sz="2400" b="1" dirty="0">
                <a:ea typeface="华文仿宋" pitchFamily="2" charset="-122"/>
              </a:rPr>
              <a:t>以及假设和约束</a:t>
            </a:r>
            <a:r>
              <a:rPr kumimoji="1" lang="zh-CN" altLang="en-US" sz="2400" b="1" dirty="0">
                <a:ea typeface="华文仿宋" pitchFamily="2" charset="-122"/>
              </a:rPr>
              <a:t>，</a:t>
            </a:r>
            <a:r>
              <a:rPr kumimoji="1" lang="zh-TW" altLang="en-US" sz="2400" b="1" dirty="0">
                <a:ea typeface="华文仿宋" pitchFamily="2" charset="-122"/>
              </a:rPr>
              <a:t>采用适用的</a:t>
            </a:r>
            <a:r>
              <a:rPr kumimoji="1" lang="zh-CN" altLang="en-US" sz="2400" b="1" dirty="0">
                <a:ea typeface="华文仿宋" pitchFamily="2" charset="-122"/>
              </a:rPr>
              <a:t>方法</a:t>
            </a:r>
            <a:r>
              <a:rPr kumimoji="1" lang="zh-TW" altLang="en-US" sz="2400" b="1" dirty="0">
                <a:ea typeface="华文仿宋" pitchFamily="2" charset="-122"/>
              </a:rPr>
              <a:t>加以描述</a:t>
            </a:r>
            <a:r>
              <a:rPr kumimoji="1" lang="zh-CN" altLang="en-US" sz="2400" b="1" dirty="0">
                <a:ea typeface="华文仿宋" pitchFamily="2" charset="-122"/>
              </a:rPr>
              <a:t>并形成给定需求文档。</a:t>
            </a:r>
          </a:p>
        </p:txBody>
      </p:sp>
    </p:spTree>
    <p:extLst>
      <p:ext uri="{BB962C8B-B14F-4D97-AF65-F5344CB8AC3E}">
        <p14:creationId xmlns:p14="http://schemas.microsoft.com/office/powerpoint/2010/main" val="4962580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verb" presetSubtype="0" fill="hold" nodeType="clickEffect">
                                  <p:stCondLst>
                                    <p:cond delay="0"/>
                                  </p:stCondLst>
                                  <p:childTnLst>
                                    <p:cmd type="verb" cmd="0">
                                      <p:cBhvr>
                                        <p:cTn id="6" dur="1" fill="hold"/>
                                        <p:tgtEl>
                                          <p:spTgt spid="190470"/>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Text Box 3"/>
          <p:cNvSpPr txBox="1">
            <a:spLocks noChangeArrowheads="1"/>
          </p:cNvSpPr>
          <p:nvPr/>
        </p:nvSpPr>
        <p:spPr bwMode="auto">
          <a:xfrm>
            <a:off x="1703388" y="476250"/>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4.3   </a:t>
            </a:r>
            <a:r>
              <a:rPr lang="zh-CN" altLang="en-US" sz="3600" b="1" dirty="0">
                <a:latin typeface="黑体" pitchFamily="49" charset="-122"/>
                <a:ea typeface="黑体" pitchFamily="49" charset="-122"/>
              </a:rPr>
              <a:t>查错设计：被动式错误检测</a:t>
            </a:r>
          </a:p>
        </p:txBody>
      </p:sp>
      <p:sp>
        <p:nvSpPr>
          <p:cNvPr id="239619" name="Rectangle 4"/>
          <p:cNvSpPr>
            <a:spLocks noChangeArrowheads="1"/>
          </p:cNvSpPr>
          <p:nvPr/>
        </p:nvSpPr>
        <p:spPr bwMode="auto">
          <a:xfrm>
            <a:off x="1847851" y="1354139"/>
            <a:ext cx="8569325" cy="473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57175">
              <a:spcBef>
                <a:spcPts val="600"/>
              </a:spcBef>
              <a:defRPr/>
            </a:pPr>
            <a:r>
              <a:rPr lang="zh-CN" altLang="en-US" sz="2400" dirty="0">
                <a:solidFill>
                  <a:srgbClr val="FF0000"/>
                </a:solidFill>
                <a:latin typeface="微软雅黑" panose="020B0503020204020204" pitchFamily="34" charset="-122"/>
                <a:ea typeface="微软雅黑" panose="020B0503020204020204" pitchFamily="34" charset="-122"/>
              </a:rPr>
              <a:t>错误处置</a:t>
            </a:r>
          </a:p>
          <a:p>
            <a:pPr indent="257175" algn="just">
              <a:spcBef>
                <a:spcPts val="1200"/>
              </a:spcBef>
              <a:defRPr/>
            </a:pPr>
            <a:r>
              <a:rPr lang="zh-CN" altLang="en-US" sz="2000" b="1" dirty="0">
                <a:latin typeface="华文仿宋" pitchFamily="2" charset="-122"/>
                <a:ea typeface="华文仿宋" pitchFamily="2" charset="-122"/>
              </a:rPr>
              <a:t>    </a:t>
            </a:r>
            <a:r>
              <a:rPr lang="zh-CN" altLang="en-US" sz="2400" b="1" dirty="0">
                <a:latin typeface="华文仿宋" pitchFamily="2" charset="-122"/>
                <a:ea typeface="华文仿宋" pitchFamily="2" charset="-122"/>
              </a:rPr>
              <a:t>查错设计必须解决的另一个问题是在检出错误之后的处置。就整个系统而言，检出错误后的对策应该协调一致。</a:t>
            </a:r>
            <a:endParaRPr lang="en-US" altLang="zh-CN" sz="2400" b="1" dirty="0">
              <a:latin typeface="华文仿宋" pitchFamily="2" charset="-122"/>
              <a:ea typeface="华文仿宋" pitchFamily="2" charset="-122"/>
            </a:endParaRPr>
          </a:p>
          <a:p>
            <a:pPr marL="342900" indent="-342900" algn="just">
              <a:spcBef>
                <a:spcPts val="1200"/>
              </a:spcBef>
              <a:buFont typeface="Wingdings" panose="05000000000000000000" pitchFamily="2" charset="2"/>
              <a:buChar char="p"/>
              <a:defRPr/>
            </a:pPr>
            <a:r>
              <a:rPr lang="zh-CN" altLang="en-US" sz="2400" b="1" dirty="0">
                <a:latin typeface="华文仿宋" pitchFamily="2" charset="-122"/>
                <a:ea typeface="华文仿宋" pitchFamily="2" charset="-122"/>
              </a:rPr>
              <a:t>在各种可供选择的措施中，最好的办法就是立即停止程序运行。对于操作系统，可将</a:t>
            </a:r>
            <a:r>
              <a:rPr lang="en-US" altLang="zh-CN" sz="2400" b="1" dirty="0">
                <a:latin typeface="华文仿宋" pitchFamily="2" charset="-122"/>
                <a:ea typeface="华文仿宋" pitchFamily="2" charset="-122"/>
              </a:rPr>
              <a:t>CPU</a:t>
            </a:r>
            <a:r>
              <a:rPr lang="zh-CN" altLang="en-US" sz="2400" b="1" dirty="0">
                <a:latin typeface="华文仿宋" pitchFamily="2" charset="-122"/>
                <a:ea typeface="华文仿宋" pitchFamily="2" charset="-122"/>
              </a:rPr>
              <a:t>置于中断状态。</a:t>
            </a:r>
            <a:endParaRPr lang="en-US" altLang="zh-CN" sz="2400" b="1" dirty="0">
              <a:latin typeface="华文仿宋" pitchFamily="2" charset="-122"/>
              <a:ea typeface="华文仿宋" pitchFamily="2" charset="-122"/>
            </a:endParaRPr>
          </a:p>
          <a:p>
            <a:pPr marL="342900" indent="-342900" algn="just">
              <a:spcBef>
                <a:spcPts val="1200"/>
              </a:spcBef>
              <a:buFont typeface="Wingdings" panose="05000000000000000000" pitchFamily="2" charset="2"/>
              <a:buChar char="p"/>
              <a:defRPr/>
            </a:pPr>
            <a:r>
              <a:rPr lang="zh-CN" altLang="en-US" sz="2400" b="1" dirty="0">
                <a:latin typeface="华文仿宋" pitchFamily="2" charset="-122"/>
                <a:ea typeface="华文仿宋" pitchFamily="2" charset="-122"/>
              </a:rPr>
              <a:t>从排错人员的角度来看，错误征兆出现后，立即停止系统运行，可以为错误诊断创造最佳时机和条件。但这种策略在很多系统中很难实现。如操作系统一般不允许暂停。这时，可以采用记载错误的方法，即将错误征兆、错误发生时的系统状态等记录在一个外部文件上，事后由维护人员进行分析处理。</a:t>
            </a:r>
          </a:p>
        </p:txBody>
      </p:sp>
    </p:spTree>
    <p:extLst>
      <p:ext uri="{BB962C8B-B14F-4D97-AF65-F5344CB8AC3E}">
        <p14:creationId xmlns:p14="http://schemas.microsoft.com/office/powerpoint/2010/main" val="22623424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Text Box 3"/>
          <p:cNvSpPr txBox="1">
            <a:spLocks noChangeArrowheads="1"/>
          </p:cNvSpPr>
          <p:nvPr/>
        </p:nvSpPr>
        <p:spPr bwMode="auto">
          <a:xfrm>
            <a:off x="1630363" y="327025"/>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4.3   </a:t>
            </a:r>
            <a:r>
              <a:rPr lang="zh-CN" altLang="en-US" sz="3600" b="1" dirty="0">
                <a:latin typeface="黑体" pitchFamily="49" charset="-122"/>
                <a:ea typeface="黑体" pitchFamily="49" charset="-122"/>
              </a:rPr>
              <a:t>查错设计：被动式错误检测</a:t>
            </a:r>
          </a:p>
        </p:txBody>
      </p:sp>
      <p:sp>
        <p:nvSpPr>
          <p:cNvPr id="240643" name="Rectangle 4"/>
          <p:cNvSpPr>
            <a:spLocks noChangeArrowheads="1"/>
          </p:cNvSpPr>
          <p:nvPr/>
        </p:nvSpPr>
        <p:spPr bwMode="auto">
          <a:xfrm>
            <a:off x="1524000" y="21399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40644" name="Object 5"/>
          <p:cNvGraphicFramePr>
            <a:graphicFrameLocks noChangeAspect="1"/>
          </p:cNvGraphicFramePr>
          <p:nvPr/>
        </p:nvGraphicFramePr>
        <p:xfrm>
          <a:off x="2711450" y="1196976"/>
          <a:ext cx="6696918" cy="3030631"/>
        </p:xfrm>
        <a:graphic>
          <a:graphicData uri="http://schemas.openxmlformats.org/presentationml/2006/ole">
            <mc:AlternateContent xmlns:mc="http://schemas.openxmlformats.org/markup-compatibility/2006">
              <mc:Choice xmlns:v="urn:schemas-microsoft-com:vml" Requires="v">
                <p:oleObj name="Visio" r:id="rId2" imgW="5092626" imgH="2476369" progId="Visio.Drawing.11">
                  <p:embed/>
                </p:oleObj>
              </mc:Choice>
              <mc:Fallback>
                <p:oleObj name="Visio" r:id="rId2" imgW="5092626" imgH="2476369" progId="Visio.Drawing.11">
                  <p:embed/>
                  <p:pic>
                    <p:nvPicPr>
                      <p:cNvPr id="240644" name="Object 5"/>
                      <p:cNvPicPr>
                        <a:picLocks noChangeAspect="1" noChangeArrowheads="1"/>
                      </p:cNvPicPr>
                      <p:nvPr/>
                    </p:nvPicPr>
                    <p:blipFill>
                      <a:blip r:embed="rId3"/>
                      <a:srcRect/>
                      <a:stretch>
                        <a:fillRect/>
                      </a:stretch>
                    </p:blipFill>
                    <p:spPr bwMode="auto">
                      <a:xfrm>
                        <a:off x="2711450" y="1196976"/>
                        <a:ext cx="6696918" cy="3030631"/>
                      </a:xfrm>
                      <a:prstGeom prst="rect">
                        <a:avLst/>
                      </a:prstGeom>
                      <a:solidFill>
                        <a:srgbClr val="0070C0"/>
                      </a:solidFill>
                      <a:ln>
                        <a:noFill/>
                      </a:ln>
                    </p:spPr>
                  </p:pic>
                </p:oleObj>
              </mc:Fallback>
            </mc:AlternateContent>
          </a:graphicData>
        </a:graphic>
      </p:graphicFrame>
      <p:sp>
        <p:nvSpPr>
          <p:cNvPr id="240645" name="Rectangle 6"/>
          <p:cNvSpPr>
            <a:spLocks noChangeArrowheads="1"/>
          </p:cNvSpPr>
          <p:nvPr/>
        </p:nvSpPr>
        <p:spPr bwMode="auto">
          <a:xfrm>
            <a:off x="1919289" y="4186239"/>
            <a:ext cx="8569325" cy="255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57175">
              <a:spcBef>
                <a:spcPts val="1200"/>
              </a:spcBef>
              <a:defRPr/>
            </a:pPr>
            <a:r>
              <a:rPr lang="en-US" altLang="zh-CN" sz="2000" b="1" dirty="0">
                <a:latin typeface="华文仿宋" pitchFamily="2" charset="-122"/>
                <a:ea typeface="华文仿宋" pitchFamily="2" charset="-122"/>
              </a:rPr>
              <a:t>    </a:t>
            </a:r>
            <a:r>
              <a:rPr lang="zh-CN" altLang="en-US" sz="2000" b="1" dirty="0">
                <a:latin typeface="华文仿宋" pitchFamily="2" charset="-122"/>
                <a:ea typeface="华文仿宋" pitchFamily="2" charset="-122"/>
              </a:rPr>
              <a:t>美国加州大学伯克利分校开发的</a:t>
            </a:r>
            <a:r>
              <a:rPr lang="en-US" altLang="zh-CN" sz="2000" b="1" dirty="0">
                <a:latin typeface="华文仿宋" pitchFamily="2" charset="-122"/>
                <a:ea typeface="华文仿宋" pitchFamily="2" charset="-122"/>
              </a:rPr>
              <a:t>PRIME</a:t>
            </a:r>
            <a:r>
              <a:rPr lang="zh-CN" altLang="en-US" sz="2000" b="1" dirty="0">
                <a:latin typeface="华文仿宋" pitchFamily="2" charset="-122"/>
                <a:ea typeface="华文仿宋" pitchFamily="2" charset="-122"/>
              </a:rPr>
              <a:t>系统，是一个采用被动式错误检测的典型例子，该系统是一个虚拟存贮处理系统。</a:t>
            </a:r>
            <a:endParaRPr lang="en-US" altLang="zh-CN" sz="2000" b="1" dirty="0">
              <a:latin typeface="华文仿宋" pitchFamily="2" charset="-122"/>
              <a:ea typeface="华文仿宋" pitchFamily="2" charset="-122"/>
            </a:endParaRPr>
          </a:p>
          <a:p>
            <a:pPr marL="342900" indent="-342900">
              <a:spcBef>
                <a:spcPts val="1200"/>
              </a:spcBef>
              <a:buFont typeface="Wingdings" panose="05000000000000000000" pitchFamily="2" charset="2"/>
              <a:buChar char="l"/>
              <a:defRPr/>
            </a:pPr>
            <a:r>
              <a:rPr lang="zh-CN" altLang="en-US" sz="2000" b="1" dirty="0">
                <a:latin typeface="华文仿宋" pitchFamily="2" charset="-122"/>
                <a:ea typeface="华文仿宋" pitchFamily="2" charset="-122"/>
              </a:rPr>
              <a:t>系统中的</a:t>
            </a:r>
            <a:r>
              <a:rPr lang="en-US" altLang="zh-CN" sz="2000" b="1" dirty="0">
                <a:latin typeface="华文仿宋" pitchFamily="2" charset="-122"/>
                <a:ea typeface="华文仿宋" pitchFamily="2" charset="-122"/>
              </a:rPr>
              <a:t>CCM</a:t>
            </a:r>
            <a:r>
              <a:rPr lang="zh-CN" altLang="en-US" sz="2000" b="1" dirty="0">
                <a:latin typeface="华文仿宋" pitchFamily="2" charset="-122"/>
                <a:ea typeface="华文仿宋" pitchFamily="2" charset="-122"/>
              </a:rPr>
              <a:t>是包含中心控制监视器的控制处理机， 其功能是分配存贮页和盘的位置，分配给其它处理机待处理的事务，管理处理过程中的信息。</a:t>
            </a:r>
            <a:endParaRPr lang="en-US" altLang="zh-CN" sz="2000" b="1" dirty="0">
              <a:latin typeface="华文仿宋" pitchFamily="2" charset="-122"/>
              <a:ea typeface="华文仿宋" pitchFamily="2" charset="-122"/>
            </a:endParaRPr>
          </a:p>
          <a:p>
            <a:pPr marL="342900" indent="-342900">
              <a:spcBef>
                <a:spcPts val="1200"/>
              </a:spcBef>
              <a:buFont typeface="Wingdings" panose="05000000000000000000" pitchFamily="2" charset="2"/>
              <a:buChar char="l"/>
              <a:defRPr/>
            </a:pPr>
            <a:r>
              <a:rPr lang="zh-CN" altLang="en-US" sz="2000" b="1" dirty="0">
                <a:latin typeface="华文仿宋" pitchFamily="2" charset="-122"/>
                <a:ea typeface="华文仿宋" pitchFamily="2" charset="-122"/>
              </a:rPr>
              <a:t>系统中的</a:t>
            </a:r>
            <a:r>
              <a:rPr lang="en-US" altLang="zh-CN" sz="2000" b="1" dirty="0">
                <a:latin typeface="华文仿宋" pitchFamily="2" charset="-122"/>
                <a:ea typeface="华文仿宋" pitchFamily="2" charset="-122"/>
              </a:rPr>
              <a:t>ECM</a:t>
            </a:r>
            <a:r>
              <a:rPr lang="zh-CN" altLang="en-US" sz="2000" b="1" dirty="0">
                <a:latin typeface="华文仿宋" pitchFamily="2" charset="-122"/>
                <a:ea typeface="华文仿宋" pitchFamily="2" charset="-122"/>
              </a:rPr>
              <a:t>是由微程序构成的扩充控制监视器， 存放于每一个处理机中用以控制处理过程以及输入输出的发送和接收操作。        </a:t>
            </a:r>
          </a:p>
        </p:txBody>
      </p:sp>
    </p:spTree>
    <p:extLst>
      <p:ext uri="{BB962C8B-B14F-4D97-AF65-F5344CB8AC3E}">
        <p14:creationId xmlns:p14="http://schemas.microsoft.com/office/powerpoint/2010/main" val="40683283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Text Box 3"/>
          <p:cNvSpPr txBox="1">
            <a:spLocks noChangeArrowheads="1"/>
          </p:cNvSpPr>
          <p:nvPr/>
        </p:nvSpPr>
        <p:spPr bwMode="auto">
          <a:xfrm>
            <a:off x="1703388" y="476250"/>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4.3   </a:t>
            </a:r>
            <a:r>
              <a:rPr lang="zh-CN" altLang="en-US" sz="3600" b="1" dirty="0">
                <a:latin typeface="黑体" pitchFamily="49" charset="-122"/>
                <a:ea typeface="黑体" pitchFamily="49" charset="-122"/>
              </a:rPr>
              <a:t>查错设计：主动式错误检测</a:t>
            </a:r>
          </a:p>
        </p:txBody>
      </p:sp>
      <p:sp>
        <p:nvSpPr>
          <p:cNvPr id="241667" name="Rectangle 4"/>
          <p:cNvSpPr>
            <a:spLocks noChangeArrowheads="1"/>
          </p:cNvSpPr>
          <p:nvPr/>
        </p:nvSpPr>
        <p:spPr bwMode="auto">
          <a:xfrm>
            <a:off x="1919289" y="1760539"/>
            <a:ext cx="8569325"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57175">
              <a:spcBef>
                <a:spcPts val="1200"/>
              </a:spcBef>
              <a:defRPr/>
            </a:pPr>
            <a:r>
              <a:rPr lang="en-US" altLang="zh-CN" sz="2200" b="1" dirty="0">
                <a:latin typeface="华文仿宋" pitchFamily="2" charset="-122"/>
                <a:ea typeface="华文仿宋" pitchFamily="2" charset="-122"/>
              </a:rPr>
              <a:t>    </a:t>
            </a:r>
            <a:r>
              <a:rPr lang="zh-CN" altLang="en-US" sz="2200" b="1" dirty="0">
                <a:latin typeface="华文仿宋" pitchFamily="2" charset="-122"/>
                <a:ea typeface="华文仿宋" pitchFamily="2" charset="-122"/>
              </a:rPr>
              <a:t>只有当错误征兆被传送到具有检查功能的部位时，被动式错误检测才能察觉到错误的存在。而主动式错误检测则是通过错误检测程序主动地对系统进行搜索，并指示所搜索到的错误。</a:t>
            </a:r>
          </a:p>
          <a:p>
            <a:pPr marL="342900" indent="-342900">
              <a:spcBef>
                <a:spcPts val="1200"/>
              </a:spcBef>
              <a:buFont typeface="Wingdings" panose="05000000000000000000" pitchFamily="2" charset="2"/>
              <a:buChar char="l"/>
              <a:defRPr/>
            </a:pPr>
            <a:r>
              <a:rPr lang="zh-CN" altLang="en-US" sz="2200" b="1" dirty="0">
                <a:latin typeface="华文仿宋" pitchFamily="2" charset="-122"/>
                <a:ea typeface="华文仿宋" pitchFamily="2" charset="-122"/>
              </a:rPr>
              <a:t> 主动式错误检测通常由一个检测监视器来承担。检测监视器是一个并行过程，对系统的有关数据进行主动扫描以发现错误。一些大型的资源管理软件在长期运行过程中，常常会因为软件错误造成系统资源的损失。</a:t>
            </a:r>
            <a:endParaRPr lang="en-US" altLang="zh-CN" sz="2200" b="1" dirty="0">
              <a:latin typeface="华文仿宋" pitchFamily="2" charset="-122"/>
              <a:ea typeface="华文仿宋" pitchFamily="2" charset="-122"/>
            </a:endParaRPr>
          </a:p>
          <a:p>
            <a:pPr marL="342900" indent="-342900">
              <a:spcBef>
                <a:spcPts val="1200"/>
              </a:spcBef>
              <a:buFont typeface="Wingdings" panose="05000000000000000000" pitchFamily="2" charset="2"/>
              <a:buChar char="l"/>
              <a:defRPr/>
            </a:pPr>
            <a:r>
              <a:rPr lang="zh-CN" altLang="en-US" sz="2200" b="1" dirty="0">
                <a:latin typeface="华文仿宋" pitchFamily="2" charset="-122"/>
                <a:ea typeface="华文仿宋" pitchFamily="2" charset="-122"/>
              </a:rPr>
              <a:t>例如，操作系统中的存贮管理模块，具有向用户程序和操作系统的其他模块出借存贮区的功能，然而用户程序或其它模块的错误有时会造成所借出的存贮区域不能返回存贮管理模块，造成系统的性能逐渐蜕变。主动式错误检测能够及时发现这类问题。 </a:t>
            </a:r>
          </a:p>
        </p:txBody>
      </p:sp>
    </p:spTree>
    <p:extLst>
      <p:ext uri="{BB962C8B-B14F-4D97-AF65-F5344CB8AC3E}">
        <p14:creationId xmlns:p14="http://schemas.microsoft.com/office/powerpoint/2010/main" val="18746896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ext Box 3"/>
          <p:cNvSpPr txBox="1">
            <a:spLocks noChangeArrowheads="1"/>
          </p:cNvSpPr>
          <p:nvPr/>
        </p:nvSpPr>
        <p:spPr bwMode="auto">
          <a:xfrm>
            <a:off x="1703388" y="476250"/>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4.3   </a:t>
            </a:r>
            <a:r>
              <a:rPr lang="zh-CN" altLang="en-US" sz="3600" b="1" dirty="0">
                <a:latin typeface="黑体" pitchFamily="49" charset="-122"/>
                <a:ea typeface="黑体" pitchFamily="49" charset="-122"/>
              </a:rPr>
              <a:t>查错设计：主动式错误检测</a:t>
            </a:r>
          </a:p>
        </p:txBody>
      </p:sp>
      <p:sp>
        <p:nvSpPr>
          <p:cNvPr id="242691" name="Rectangle 4"/>
          <p:cNvSpPr>
            <a:spLocks noChangeArrowheads="1"/>
          </p:cNvSpPr>
          <p:nvPr/>
        </p:nvSpPr>
        <p:spPr bwMode="auto">
          <a:xfrm>
            <a:off x="1846264" y="1557339"/>
            <a:ext cx="8569325" cy="495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57175" algn="just">
              <a:spcBef>
                <a:spcPts val="1200"/>
              </a:spcBef>
              <a:defRPr/>
            </a:pPr>
            <a:r>
              <a:rPr lang="en-US" altLang="zh-CN" sz="2200" b="1" dirty="0">
                <a:ea typeface="华文仿宋" pitchFamily="2" charset="-122"/>
              </a:rPr>
              <a:t>   </a:t>
            </a:r>
            <a:r>
              <a:rPr lang="zh-CN" altLang="en-US" sz="2200" b="1" dirty="0">
                <a:ea typeface="华文仿宋" pitchFamily="2" charset="-122"/>
              </a:rPr>
              <a:t>主动式错误检测可以固定时间作为周期性的任务来安排，也可以当作一个低优先权的任务来执行，在系统处于等待状态时，主动进行检测。</a:t>
            </a:r>
            <a:endParaRPr lang="en-US" altLang="zh-CN" sz="2200" b="1" dirty="0">
              <a:ea typeface="华文仿宋" pitchFamily="2" charset="-122"/>
            </a:endParaRPr>
          </a:p>
          <a:p>
            <a:pPr marL="342900" indent="-342900" algn="just">
              <a:spcBef>
                <a:spcPts val="1200"/>
              </a:spcBef>
              <a:buFont typeface="Wingdings" panose="05000000000000000000" pitchFamily="2" charset="2"/>
              <a:buChar char="l"/>
              <a:defRPr/>
            </a:pPr>
            <a:r>
              <a:rPr lang="zh-CN" altLang="en-US" sz="2200" b="1" dirty="0">
                <a:ea typeface="华文仿宋" pitchFamily="2" charset="-122"/>
              </a:rPr>
              <a:t>错误检测的内容取决于系统特征，例如可以搜索主存贮区，以发现在系统可用存贮区表中没有记录的，又没有分配给任何一个正在运行的程序的区域；也可以检查超过合理运行时间的异常过程，寻找系统中丢失的文件，检查在长时间内尚未完成的输入输出操作。</a:t>
            </a:r>
            <a:endParaRPr lang="en-US" altLang="zh-CN" sz="2200" b="1" dirty="0">
              <a:ea typeface="华文仿宋" pitchFamily="2" charset="-122"/>
            </a:endParaRPr>
          </a:p>
          <a:p>
            <a:pPr marL="342900" indent="-342900" algn="just">
              <a:spcBef>
                <a:spcPts val="1200"/>
              </a:spcBef>
              <a:buFont typeface="Wingdings" panose="05000000000000000000" pitchFamily="2" charset="2"/>
              <a:buChar char="l"/>
              <a:defRPr/>
            </a:pPr>
            <a:r>
              <a:rPr lang="zh-CN" altLang="en-US" sz="2200" b="1" dirty="0">
                <a:ea typeface="华文仿宋" pitchFamily="2" charset="-122"/>
              </a:rPr>
              <a:t>特殊情况下，监测监视器可以进行系统的诊断试验，由检测监视器调用系统的某些功能，将结果与预期的输出进行比较，检查其执行时间是否超限。</a:t>
            </a:r>
            <a:endParaRPr lang="en-US" altLang="zh-CN" sz="2200" b="1" dirty="0">
              <a:ea typeface="华文仿宋" pitchFamily="2" charset="-122"/>
            </a:endParaRPr>
          </a:p>
          <a:p>
            <a:pPr marL="342900" indent="-342900" algn="just">
              <a:spcBef>
                <a:spcPts val="1200"/>
              </a:spcBef>
              <a:buFont typeface="Wingdings" panose="05000000000000000000" pitchFamily="2" charset="2"/>
              <a:buChar char="l"/>
              <a:defRPr/>
            </a:pPr>
            <a:r>
              <a:rPr lang="zh-CN" altLang="en-US" sz="2200" b="1" dirty="0">
                <a:ea typeface="华文仿宋" pitchFamily="2" charset="-122"/>
              </a:rPr>
              <a:t>检测监视器还可以周期性地发送哑事务给系统，以保证系统处于可运行状态。</a:t>
            </a:r>
          </a:p>
        </p:txBody>
      </p:sp>
    </p:spTree>
    <p:extLst>
      <p:ext uri="{BB962C8B-B14F-4D97-AF65-F5344CB8AC3E}">
        <p14:creationId xmlns:p14="http://schemas.microsoft.com/office/powerpoint/2010/main" val="8050475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Text Box 3"/>
          <p:cNvSpPr txBox="1">
            <a:spLocks noChangeArrowheads="1"/>
          </p:cNvSpPr>
          <p:nvPr/>
        </p:nvSpPr>
        <p:spPr bwMode="auto">
          <a:xfrm>
            <a:off x="1703388" y="476250"/>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defRPr/>
            </a:pPr>
            <a:r>
              <a:rPr lang="en-US" altLang="zh-CN" sz="3600" b="1" dirty="0">
                <a:latin typeface="黑体" pitchFamily="2" charset="-122"/>
                <a:ea typeface="黑体" pitchFamily="2" charset="-122"/>
              </a:rPr>
              <a:t>4.3   </a:t>
            </a:r>
            <a:r>
              <a:rPr lang="zh-CN" altLang="en-US" sz="3600" b="1" dirty="0">
                <a:latin typeface="黑体" pitchFamily="2" charset="-122"/>
                <a:ea typeface="黑体" pitchFamily="2" charset="-122"/>
              </a:rPr>
              <a:t>查错设计：软件在线自检</a:t>
            </a:r>
          </a:p>
        </p:txBody>
      </p:sp>
      <p:sp>
        <p:nvSpPr>
          <p:cNvPr id="256004" name="Rectangle 4"/>
          <p:cNvSpPr>
            <a:spLocks noChangeArrowheads="1"/>
          </p:cNvSpPr>
          <p:nvPr/>
        </p:nvSpPr>
        <p:spPr bwMode="auto">
          <a:xfrm>
            <a:off x="1846264" y="1662114"/>
            <a:ext cx="8569325" cy="441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57175" algn="just">
              <a:defRPr/>
            </a:pPr>
            <a:r>
              <a:rPr lang="en-US" altLang="zh-CN" sz="2400" b="1" dirty="0">
                <a:latin typeface="黑体" panose="02010609060101010101" pitchFamily="49" charset="-122"/>
                <a:ea typeface="黑体" panose="02010609060101010101" pitchFamily="49" charset="-122"/>
              </a:rPr>
              <a:t>    </a:t>
            </a:r>
            <a:r>
              <a:rPr lang="zh-CN" altLang="en-US" sz="2400" dirty="0">
                <a:solidFill>
                  <a:srgbClr val="0070C0"/>
                </a:solidFill>
                <a:latin typeface="微软雅黑" panose="020B0503020204020204" pitchFamily="34" charset="-122"/>
                <a:ea typeface="微软雅黑" panose="020B0503020204020204" pitchFamily="34" charset="-122"/>
              </a:rPr>
              <a:t>不少软件尤其是实时嵌入式软件，任何故障都可能导致严重后果，比如作战系统网络实时监控系统就是如此，如采用容错技术则代价太大，一种有效的措施就是进行在线软硬件故障检测并报警，以便及时处理。</a:t>
            </a:r>
            <a:endParaRPr lang="en-US" altLang="zh-CN" sz="2400" dirty="0">
              <a:solidFill>
                <a:srgbClr val="0070C0"/>
              </a:solidFill>
              <a:latin typeface="微软雅黑" panose="020B0503020204020204" pitchFamily="34" charset="-122"/>
              <a:ea typeface="微软雅黑" panose="020B0503020204020204" pitchFamily="34" charset="-122"/>
            </a:endParaRPr>
          </a:p>
          <a:p>
            <a:pPr indent="257175">
              <a:spcBef>
                <a:spcPts val="600"/>
              </a:spcBef>
              <a:defRPr/>
            </a:pPr>
            <a:r>
              <a:rPr lang="en-US" altLang="zh-CN" sz="2000" b="1" dirty="0">
                <a:latin typeface="华文仿宋" pitchFamily="2" charset="-122"/>
                <a:ea typeface="华文仿宋" pitchFamily="2" charset="-122"/>
              </a:rPr>
              <a:t>   </a:t>
            </a:r>
            <a:r>
              <a:rPr lang="zh-CN" altLang="en-US" sz="2000" b="1" dirty="0">
                <a:latin typeface="华文仿宋" pitchFamily="2" charset="-122"/>
                <a:ea typeface="华文仿宋" pitchFamily="2" charset="-122"/>
              </a:rPr>
              <a:t>采用软件在线自检技术常常基于如下几方面的考虑：</a:t>
            </a:r>
          </a:p>
          <a:p>
            <a:pPr indent="257175">
              <a:defRPr/>
            </a:pPr>
            <a:r>
              <a:rPr lang="zh-CN" altLang="en-US" sz="2000" b="1" dirty="0">
                <a:latin typeface="华文仿宋" pitchFamily="2" charset="-122"/>
                <a:ea typeface="华文仿宋" pitchFamily="2" charset="-122"/>
              </a:rPr>
              <a:t>    </a:t>
            </a:r>
            <a:r>
              <a:rPr lang="en-US" altLang="zh-CN" sz="2000" b="1" dirty="0">
                <a:latin typeface="华文仿宋" pitchFamily="2" charset="-122"/>
                <a:ea typeface="华文仿宋" pitchFamily="2" charset="-122"/>
              </a:rPr>
              <a:t>1</a:t>
            </a:r>
            <a:r>
              <a:rPr lang="zh-CN" altLang="en-US" sz="2000" b="1" dirty="0">
                <a:latin typeface="华文仿宋" pitchFamily="2" charset="-122"/>
                <a:ea typeface="华文仿宋" pitchFamily="2" charset="-122"/>
              </a:rPr>
              <a:t>、故障后果；</a:t>
            </a:r>
          </a:p>
          <a:p>
            <a:pPr indent="257175">
              <a:defRPr/>
            </a:pPr>
            <a:r>
              <a:rPr lang="zh-CN" altLang="en-US" sz="2000" b="1" dirty="0">
                <a:latin typeface="华文仿宋" pitchFamily="2" charset="-122"/>
                <a:ea typeface="华文仿宋" pitchFamily="2" charset="-122"/>
              </a:rPr>
              <a:t>    </a:t>
            </a:r>
            <a:r>
              <a:rPr lang="en-US" altLang="zh-CN" sz="2000" b="1" dirty="0">
                <a:latin typeface="华文仿宋" pitchFamily="2" charset="-122"/>
                <a:ea typeface="华文仿宋" pitchFamily="2" charset="-122"/>
              </a:rPr>
              <a:t>2</a:t>
            </a:r>
            <a:r>
              <a:rPr lang="zh-CN" altLang="en-US" sz="2000" b="1" dirty="0">
                <a:latin typeface="华文仿宋" pitchFamily="2" charset="-122"/>
                <a:ea typeface="华文仿宋" pitchFamily="2" charset="-122"/>
              </a:rPr>
              <a:t>、硬件检测不便或代价太高；</a:t>
            </a:r>
          </a:p>
          <a:p>
            <a:pPr indent="257175">
              <a:defRPr/>
            </a:pPr>
            <a:r>
              <a:rPr lang="zh-CN" altLang="en-US" sz="2000" b="1" dirty="0">
                <a:latin typeface="华文仿宋" pitchFamily="2" charset="-122"/>
                <a:ea typeface="华文仿宋" pitchFamily="2" charset="-122"/>
              </a:rPr>
              <a:t>    </a:t>
            </a:r>
            <a:r>
              <a:rPr lang="en-US" altLang="zh-CN" sz="2000" b="1" dirty="0">
                <a:latin typeface="华文仿宋" pitchFamily="2" charset="-122"/>
                <a:ea typeface="华文仿宋" pitchFamily="2" charset="-122"/>
              </a:rPr>
              <a:t>3</a:t>
            </a:r>
            <a:r>
              <a:rPr lang="zh-CN" altLang="en-US" sz="2000" b="1" dirty="0">
                <a:latin typeface="华文仿宋" pitchFamily="2" charset="-122"/>
                <a:ea typeface="华文仿宋" pitchFamily="2" charset="-122"/>
              </a:rPr>
              <a:t>、软件容错难以实现或代价太高；</a:t>
            </a:r>
          </a:p>
          <a:p>
            <a:pPr indent="257175">
              <a:defRPr/>
            </a:pPr>
            <a:r>
              <a:rPr lang="zh-CN" altLang="en-US" sz="2000" b="1" dirty="0">
                <a:latin typeface="华文仿宋" pitchFamily="2" charset="-122"/>
                <a:ea typeface="华文仿宋" pitchFamily="2" charset="-122"/>
              </a:rPr>
              <a:t>    </a:t>
            </a:r>
            <a:r>
              <a:rPr lang="en-US" altLang="zh-CN" sz="2000" b="1" dirty="0">
                <a:latin typeface="华文仿宋" pitchFamily="2" charset="-122"/>
                <a:ea typeface="华文仿宋" pitchFamily="2" charset="-122"/>
              </a:rPr>
              <a:t>4</a:t>
            </a:r>
            <a:r>
              <a:rPr lang="zh-CN" altLang="en-US" sz="2000" b="1" dirty="0">
                <a:latin typeface="华文仿宋" pitchFamily="2" charset="-122"/>
                <a:ea typeface="华文仿宋" pitchFamily="2" charset="-122"/>
              </a:rPr>
              <a:t>、有些故障只需检测报警，无需在线容错。</a:t>
            </a:r>
          </a:p>
          <a:p>
            <a:pPr indent="257175">
              <a:defRPr/>
            </a:pPr>
            <a:endParaRPr lang="zh-CN" altLang="en-US" sz="2000" b="1" dirty="0">
              <a:latin typeface="华文仿宋" pitchFamily="2" charset="-122"/>
              <a:ea typeface="华文仿宋" pitchFamily="2" charset="-122"/>
            </a:endParaRPr>
          </a:p>
          <a:p>
            <a:pPr indent="257175">
              <a:defRPr/>
            </a:pPr>
            <a:r>
              <a:rPr lang="zh-CN" altLang="en-US" sz="2000" b="1" dirty="0">
                <a:latin typeface="华文仿宋" pitchFamily="2" charset="-122"/>
                <a:ea typeface="华文仿宋" pitchFamily="2" charset="-122"/>
              </a:rPr>
              <a:t>    软件在线自检的对象是软件故障，不是软件错误和缺陷。软件在线自检是在硬件的支持下实现的，并假定硬件无故障，自检不应影响硬件及软件其余功能的实现。</a:t>
            </a:r>
          </a:p>
        </p:txBody>
      </p:sp>
    </p:spTree>
    <p:extLst>
      <p:ext uri="{BB962C8B-B14F-4D97-AF65-F5344CB8AC3E}">
        <p14:creationId xmlns:p14="http://schemas.microsoft.com/office/powerpoint/2010/main" val="1202591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Text Box 3"/>
          <p:cNvSpPr txBox="1">
            <a:spLocks noChangeArrowheads="1"/>
          </p:cNvSpPr>
          <p:nvPr/>
        </p:nvSpPr>
        <p:spPr bwMode="auto">
          <a:xfrm>
            <a:off x="1703388" y="260350"/>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4.3   </a:t>
            </a:r>
            <a:r>
              <a:rPr lang="zh-CN" altLang="en-US" sz="3600" b="1" dirty="0">
                <a:latin typeface="黑体" pitchFamily="49" charset="-122"/>
                <a:ea typeface="黑体" pitchFamily="49" charset="-122"/>
              </a:rPr>
              <a:t>查错设计：软件在线自检</a:t>
            </a:r>
          </a:p>
        </p:txBody>
      </p:sp>
      <p:sp>
        <p:nvSpPr>
          <p:cNvPr id="244739" name="Rectangle 4"/>
          <p:cNvSpPr>
            <a:spLocks noChangeArrowheads="1"/>
          </p:cNvSpPr>
          <p:nvPr/>
        </p:nvSpPr>
        <p:spPr bwMode="auto">
          <a:xfrm>
            <a:off x="1919289" y="1104900"/>
            <a:ext cx="8569325" cy="578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57175"/>
            <a:r>
              <a:rPr lang="zh-CN" altLang="en-US" sz="2400" b="1" dirty="0">
                <a:latin typeface="华文仿宋" pitchFamily="2" charset="-122"/>
                <a:ea typeface="华文仿宋" pitchFamily="2" charset="-122"/>
              </a:rPr>
              <a:t>软件在线自检的基本问题         </a:t>
            </a:r>
          </a:p>
          <a:p>
            <a:pPr indent="257175">
              <a:spcBef>
                <a:spcPts val="1200"/>
              </a:spcBef>
            </a:pPr>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1</a:t>
            </a:r>
            <a:r>
              <a:rPr lang="zh-CN" altLang="en-US" sz="2400" b="1" dirty="0">
                <a:latin typeface="华文仿宋" pitchFamily="2" charset="-122"/>
                <a:ea typeface="华文仿宋" pitchFamily="2" charset="-122"/>
              </a:rPr>
              <a:t>、故障模式：软件故障模式可能多种多样，一种模式可能最终表现为另一种模式，因此首先应考虑检测那些后果严重最终模式的故障；</a:t>
            </a:r>
          </a:p>
          <a:p>
            <a:pPr indent="257175"/>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2</a:t>
            </a:r>
            <a:r>
              <a:rPr lang="zh-CN" altLang="en-US" sz="2400" b="1" dirty="0">
                <a:latin typeface="华文仿宋" pitchFamily="2" charset="-122"/>
                <a:ea typeface="华文仿宋" pitchFamily="2" charset="-122"/>
              </a:rPr>
              <a:t>、检测点设置：选定故障模式后，应考虑检测点的设置，检测点的设置应依据实际情况确定， 通常设置于故 障易于被激发的位置以及故障的传递通道中；</a:t>
            </a:r>
          </a:p>
          <a:p>
            <a:pPr indent="257175"/>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3</a:t>
            </a:r>
            <a:r>
              <a:rPr lang="zh-CN" altLang="en-US" sz="2400" b="1" dirty="0">
                <a:latin typeface="华文仿宋" pitchFamily="2" charset="-122"/>
                <a:ea typeface="华文仿宋" pitchFamily="2" charset="-122"/>
              </a:rPr>
              <a:t>、时间延迟：故障检测有时间限制，如果时间延迟超过某一界限，故障便表现为失效，时间延迟是实现软件在线自检中极为重要的一个因素； </a:t>
            </a:r>
          </a:p>
          <a:p>
            <a:pPr indent="257175"/>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4</a:t>
            </a:r>
            <a:r>
              <a:rPr lang="zh-CN" altLang="en-US" sz="2400" b="1" dirty="0">
                <a:latin typeface="华文仿宋" pitchFamily="2" charset="-122"/>
                <a:ea typeface="华文仿宋" pitchFamily="2" charset="-122"/>
              </a:rPr>
              <a:t>、实现技术：不同故障可使用不同的检测技术和方法，一种简单的实现技术是检测软件的执行时间， 当执行时间超过规定时限时， 便认为软件发生故障， 另一种实现技术则是在程序开始 执行时或执行过程中设置相应的标志，程序执行终结前检查标志以判定程序执行是否有误。</a:t>
            </a:r>
          </a:p>
        </p:txBody>
      </p:sp>
    </p:spTree>
    <p:extLst>
      <p:ext uri="{BB962C8B-B14F-4D97-AF65-F5344CB8AC3E}">
        <p14:creationId xmlns:p14="http://schemas.microsoft.com/office/powerpoint/2010/main" val="14614984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Text Box 3"/>
          <p:cNvSpPr txBox="1">
            <a:spLocks noChangeArrowheads="1"/>
          </p:cNvSpPr>
          <p:nvPr/>
        </p:nvSpPr>
        <p:spPr bwMode="auto">
          <a:xfrm>
            <a:off x="1703388" y="476250"/>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defRPr/>
            </a:pPr>
            <a:r>
              <a:rPr lang="en-US" altLang="zh-CN" sz="3600" b="1" dirty="0">
                <a:effectLst>
                  <a:outerShdw blurRad="38100" dist="38100" dir="2700000" algn="tl">
                    <a:srgbClr val="000000">
                      <a:alpha val="43137"/>
                    </a:srgbClr>
                  </a:outerShdw>
                </a:effectLst>
                <a:latin typeface="黑体" pitchFamily="2" charset="-122"/>
                <a:ea typeface="黑体" pitchFamily="2" charset="-122"/>
              </a:rPr>
              <a:t>4.3   </a:t>
            </a:r>
            <a:r>
              <a:rPr lang="zh-CN" altLang="en-US" sz="3600" b="1" dirty="0">
                <a:effectLst>
                  <a:outerShdw blurRad="38100" dist="38100" dir="2700000" algn="tl">
                    <a:srgbClr val="000000">
                      <a:alpha val="43137"/>
                    </a:srgbClr>
                  </a:outerShdw>
                </a:effectLst>
                <a:latin typeface="黑体" pitchFamily="2" charset="-122"/>
                <a:ea typeface="黑体" pitchFamily="2" charset="-122"/>
              </a:rPr>
              <a:t>查错设计：软件在线自检</a:t>
            </a:r>
          </a:p>
        </p:txBody>
      </p:sp>
      <p:sp>
        <p:nvSpPr>
          <p:cNvPr id="258052" name="Rectangle 4"/>
          <p:cNvSpPr>
            <a:spLocks noChangeArrowheads="1"/>
          </p:cNvSpPr>
          <p:nvPr/>
        </p:nvSpPr>
        <p:spPr bwMode="auto">
          <a:xfrm>
            <a:off x="1631951" y="1268413"/>
            <a:ext cx="5400675" cy="538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57175">
              <a:defRPr/>
            </a:pPr>
            <a:r>
              <a:rPr lang="zh-CN" altLang="en-US" sz="2400" b="1" dirty="0">
                <a:latin typeface="华文仿宋" pitchFamily="2" charset="-122"/>
                <a:ea typeface="华文仿宋" pitchFamily="2" charset="-122"/>
              </a:rPr>
              <a:t>实时监控程序死循环检测     </a:t>
            </a:r>
          </a:p>
          <a:p>
            <a:pPr indent="257175">
              <a:defRPr/>
            </a:pPr>
            <a:r>
              <a:rPr lang="zh-CN" altLang="en-US" sz="2000" b="1" dirty="0">
                <a:latin typeface="华文仿宋" pitchFamily="2" charset="-122"/>
                <a:ea typeface="华文仿宋" pitchFamily="2" charset="-122"/>
              </a:rPr>
              <a:t>    </a:t>
            </a:r>
          </a:p>
          <a:p>
            <a:pPr indent="257175" algn="just">
              <a:defRPr/>
            </a:pPr>
            <a:r>
              <a:rPr lang="zh-CN" altLang="en-US" sz="2000" b="1" dirty="0">
                <a:latin typeface="华文仿宋" pitchFamily="2" charset="-122"/>
                <a:ea typeface="华文仿宋" pitchFamily="2" charset="-122"/>
              </a:rPr>
              <a:t>    大多高可靠性实时系统中的实时监控系统的实时监控程序规模大、结构复杂，任何一个错误均可能导致系统失效。</a:t>
            </a:r>
            <a:endParaRPr lang="en-US" altLang="zh-CN" sz="2000" b="1" dirty="0">
              <a:latin typeface="华文仿宋" pitchFamily="2" charset="-122"/>
              <a:ea typeface="华文仿宋" pitchFamily="2" charset="-122"/>
            </a:endParaRPr>
          </a:p>
          <a:p>
            <a:pPr marL="342900" indent="-342900" algn="just">
              <a:buFont typeface="Wingdings" panose="05000000000000000000" pitchFamily="2" charset="2"/>
              <a:buChar char="l"/>
              <a:defRPr/>
            </a:pPr>
            <a:r>
              <a:rPr lang="zh-CN" altLang="en-US" sz="2000" b="1" dirty="0">
                <a:latin typeface="华文仿宋" pitchFamily="2" charset="-122"/>
                <a:ea typeface="华文仿宋" pitchFamily="2" charset="-122"/>
              </a:rPr>
              <a:t>死循环就是最常见的失效模式。</a:t>
            </a:r>
            <a:endParaRPr lang="en-US" altLang="zh-CN" sz="2000" b="1" dirty="0">
              <a:latin typeface="华文仿宋" pitchFamily="2" charset="-122"/>
              <a:ea typeface="华文仿宋" pitchFamily="2" charset="-122"/>
            </a:endParaRPr>
          </a:p>
          <a:p>
            <a:pPr marL="342900" indent="-342900" algn="just">
              <a:buFont typeface="Wingdings" panose="05000000000000000000" pitchFamily="2" charset="2"/>
              <a:buChar char="l"/>
              <a:defRPr/>
            </a:pPr>
            <a:r>
              <a:rPr lang="zh-CN" altLang="en-US" sz="2000" b="1" dirty="0">
                <a:latin typeface="华文仿宋" pitchFamily="2" charset="-122"/>
                <a:ea typeface="华文仿宋" pitchFamily="2" charset="-122"/>
              </a:rPr>
              <a:t>定时器中断服务程序是实时监控程序的基本部分，它提供系统的时间基准和各种计算功能。系统每隔</a:t>
            </a:r>
            <a:r>
              <a:rPr lang="en-US" altLang="zh-CN" sz="2000" b="1" dirty="0">
                <a:latin typeface="华文仿宋" pitchFamily="2" charset="-122"/>
                <a:ea typeface="华文仿宋" pitchFamily="2" charset="-122"/>
              </a:rPr>
              <a:t>n </a:t>
            </a:r>
            <a:r>
              <a:rPr lang="en-US" altLang="zh-CN" sz="2000" b="1" dirty="0" err="1">
                <a:latin typeface="华文仿宋" pitchFamily="2" charset="-122"/>
                <a:ea typeface="华文仿宋" pitchFamily="2" charset="-122"/>
              </a:rPr>
              <a:t>ms</a:t>
            </a:r>
            <a:r>
              <a:rPr lang="zh-CN" altLang="en-US" sz="2000" b="1" dirty="0">
                <a:latin typeface="华文仿宋" pitchFamily="2" charset="-122"/>
                <a:ea typeface="华文仿宋" pitchFamily="2" charset="-122"/>
              </a:rPr>
              <a:t>执行一次定时器中断服务程序，定时器中断服务程序的执行时间小于</a:t>
            </a:r>
            <a:r>
              <a:rPr lang="en-US" altLang="zh-CN" sz="2000" b="1" dirty="0">
                <a:latin typeface="华文仿宋" pitchFamily="2" charset="-122"/>
                <a:ea typeface="华文仿宋" pitchFamily="2" charset="-122"/>
              </a:rPr>
              <a:t>n </a:t>
            </a:r>
            <a:r>
              <a:rPr lang="en-US" altLang="zh-CN" sz="2000" b="1" dirty="0" err="1">
                <a:latin typeface="华文仿宋" pitchFamily="2" charset="-122"/>
                <a:ea typeface="华文仿宋" pitchFamily="2" charset="-122"/>
              </a:rPr>
              <a:t>ms</a:t>
            </a:r>
            <a:r>
              <a:rPr lang="zh-CN" altLang="en-US" sz="2000" b="1" dirty="0">
                <a:latin typeface="华文仿宋" pitchFamily="2" charset="-122"/>
                <a:ea typeface="华文仿宋" pitchFamily="2" charset="-122"/>
              </a:rPr>
              <a:t>。</a:t>
            </a:r>
            <a:endParaRPr lang="en-US" altLang="zh-CN" sz="2000" b="1" dirty="0">
              <a:latin typeface="华文仿宋" pitchFamily="2" charset="-122"/>
              <a:ea typeface="华文仿宋" pitchFamily="2" charset="-122"/>
            </a:endParaRPr>
          </a:p>
          <a:p>
            <a:pPr marL="342900" indent="-342900" algn="just">
              <a:buFont typeface="Wingdings" panose="05000000000000000000" pitchFamily="2" charset="2"/>
              <a:buChar char="l"/>
              <a:defRPr/>
            </a:pPr>
            <a:r>
              <a:rPr lang="zh-CN" altLang="en-US" sz="2000" b="1" dirty="0">
                <a:latin typeface="华文仿宋" pitchFamily="2" charset="-122"/>
                <a:ea typeface="华文仿宋" pitchFamily="2" charset="-122"/>
              </a:rPr>
              <a:t>自检方法是在软件的适当位置开放中断，使计算机执行定时器中断服务程序的过程中可以响应另一个定时器的中断请求。</a:t>
            </a:r>
            <a:endParaRPr lang="en-US" altLang="zh-CN" sz="2000" b="1" dirty="0">
              <a:latin typeface="华文仿宋" pitchFamily="2" charset="-122"/>
              <a:ea typeface="华文仿宋" pitchFamily="2" charset="-122"/>
            </a:endParaRPr>
          </a:p>
          <a:p>
            <a:pPr marL="342900" indent="-342900" algn="just">
              <a:buFont typeface="Wingdings" panose="05000000000000000000" pitchFamily="2" charset="2"/>
              <a:buChar char="l"/>
              <a:defRPr/>
            </a:pPr>
            <a:r>
              <a:rPr lang="zh-CN" altLang="en-US" sz="2000" b="1" dirty="0">
                <a:latin typeface="华文仿宋" pitchFamily="2" charset="-122"/>
                <a:ea typeface="华文仿宋" pitchFamily="2" charset="-122"/>
              </a:rPr>
              <a:t>如果有新的定时器中断，则说明中断服务程序的执行时间大于</a:t>
            </a:r>
            <a:r>
              <a:rPr lang="en-US" altLang="zh-CN" sz="2000" b="1" dirty="0">
                <a:latin typeface="华文仿宋" pitchFamily="2" charset="-122"/>
                <a:ea typeface="华文仿宋" pitchFamily="2" charset="-122"/>
              </a:rPr>
              <a:t>n </a:t>
            </a:r>
            <a:r>
              <a:rPr lang="en-US" altLang="zh-CN" sz="2000" b="1" dirty="0" err="1">
                <a:latin typeface="华文仿宋" pitchFamily="2" charset="-122"/>
                <a:ea typeface="华文仿宋" pitchFamily="2" charset="-122"/>
              </a:rPr>
              <a:t>ms</a:t>
            </a:r>
            <a:r>
              <a:rPr lang="zh-CN" altLang="en-US" sz="2000" b="1" dirty="0">
                <a:latin typeface="华文仿宋" pitchFamily="2" charset="-122"/>
                <a:ea typeface="华文仿宋" pitchFamily="2" charset="-122"/>
              </a:rPr>
              <a:t>，软件故障，否则，软件运行正确。 </a:t>
            </a:r>
          </a:p>
        </p:txBody>
      </p:sp>
      <p:sp>
        <p:nvSpPr>
          <p:cNvPr id="246788" name="Rectangle 5"/>
          <p:cNvSpPr>
            <a:spLocks noChangeArrowheads="1"/>
          </p:cNvSpPr>
          <p:nvPr/>
        </p:nvSpPr>
        <p:spPr bwMode="auto">
          <a:xfrm>
            <a:off x="1524000" y="2325688"/>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45765" name="Object 6"/>
          <p:cNvGraphicFramePr>
            <a:graphicFrameLocks noChangeAspect="1"/>
          </p:cNvGraphicFramePr>
          <p:nvPr/>
        </p:nvGraphicFramePr>
        <p:xfrm>
          <a:off x="7096125" y="2205039"/>
          <a:ext cx="3429000" cy="4041775"/>
        </p:xfrm>
        <a:graphic>
          <a:graphicData uri="http://schemas.openxmlformats.org/presentationml/2006/ole">
            <mc:AlternateContent xmlns:mc="http://schemas.openxmlformats.org/markup-compatibility/2006">
              <mc:Choice xmlns:v="urn:schemas-microsoft-com:vml" Requires="v">
                <p:oleObj name="Visio" r:id="rId3" imgW="3191621" imgH="2308860" progId="Visio.Drawing.11">
                  <p:embed/>
                </p:oleObj>
              </mc:Choice>
              <mc:Fallback>
                <p:oleObj name="Visio" r:id="rId3" imgW="3191621" imgH="2308860" progId="Visio.Drawing.11">
                  <p:embed/>
                  <p:pic>
                    <p:nvPicPr>
                      <p:cNvPr id="245765" name="Object 6"/>
                      <p:cNvPicPr>
                        <a:picLocks noChangeAspect="1" noChangeArrowheads="1"/>
                      </p:cNvPicPr>
                      <p:nvPr/>
                    </p:nvPicPr>
                    <p:blipFill>
                      <a:blip r:embed="rId4"/>
                      <a:srcRect/>
                      <a:stretch>
                        <a:fillRect/>
                      </a:stretch>
                    </p:blipFill>
                    <p:spPr bwMode="auto">
                      <a:xfrm>
                        <a:off x="7096125" y="2205039"/>
                        <a:ext cx="3429000" cy="4041775"/>
                      </a:xfrm>
                      <a:prstGeom prst="rect">
                        <a:avLst/>
                      </a:prstGeom>
                      <a:solidFill>
                        <a:srgbClr val="0070C0"/>
                      </a:solidFill>
                      <a:ln>
                        <a:noFill/>
                      </a:ln>
                    </p:spPr>
                  </p:pic>
                </p:oleObj>
              </mc:Fallback>
            </mc:AlternateContent>
          </a:graphicData>
        </a:graphic>
      </p:graphicFrame>
    </p:spTree>
    <p:extLst>
      <p:ext uri="{BB962C8B-B14F-4D97-AF65-F5344CB8AC3E}">
        <p14:creationId xmlns:p14="http://schemas.microsoft.com/office/powerpoint/2010/main" val="16142296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Text Box 3"/>
          <p:cNvSpPr txBox="1">
            <a:spLocks noChangeArrowheads="1"/>
          </p:cNvSpPr>
          <p:nvPr/>
        </p:nvSpPr>
        <p:spPr bwMode="auto">
          <a:xfrm>
            <a:off x="1703388" y="476250"/>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4.4   </a:t>
            </a:r>
            <a:r>
              <a:rPr lang="zh-CN" altLang="en-US" sz="3600" b="1" dirty="0">
                <a:solidFill>
                  <a:srgbClr val="FF0000"/>
                </a:solidFill>
                <a:latin typeface="黑体" pitchFamily="49" charset="-122"/>
                <a:ea typeface="黑体" pitchFamily="49" charset="-122"/>
              </a:rPr>
              <a:t>纠错设计</a:t>
            </a:r>
            <a:r>
              <a:rPr lang="zh-CN" altLang="en-US" sz="3600" b="1" dirty="0">
                <a:latin typeface="黑体" pitchFamily="49" charset="-122"/>
                <a:ea typeface="黑体" pitchFamily="49" charset="-122"/>
              </a:rPr>
              <a:t>：概述</a:t>
            </a:r>
          </a:p>
        </p:txBody>
      </p:sp>
      <p:sp>
        <p:nvSpPr>
          <p:cNvPr id="246787" name="Rectangle 4"/>
          <p:cNvSpPr>
            <a:spLocks noChangeArrowheads="1"/>
          </p:cNvSpPr>
          <p:nvPr/>
        </p:nvSpPr>
        <p:spPr bwMode="auto">
          <a:xfrm>
            <a:off x="1890461" y="1916832"/>
            <a:ext cx="8424862"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57175"/>
            <a:r>
              <a:rPr lang="en-US" altLang="zh-CN" sz="2200" b="1" dirty="0">
                <a:latin typeface="华文仿宋" pitchFamily="2" charset="-122"/>
                <a:ea typeface="华文仿宋" pitchFamily="2" charset="-122"/>
              </a:rPr>
              <a:t>    </a:t>
            </a:r>
            <a:r>
              <a:rPr lang="zh-CN" altLang="en-US" sz="2200" b="1" dirty="0">
                <a:latin typeface="华文仿宋" pitchFamily="2" charset="-122"/>
                <a:ea typeface="华文仿宋" pitchFamily="2" charset="-122"/>
              </a:rPr>
              <a:t>程序运行过程中，发现错误征兆后，人们自然期望软件具有</a:t>
            </a:r>
            <a:r>
              <a:rPr lang="zh-CN" altLang="en-US" sz="2200" b="1" dirty="0">
                <a:solidFill>
                  <a:srgbClr val="FF0000"/>
                </a:solidFill>
                <a:effectLst>
                  <a:outerShdw blurRad="38100" dist="38100" dir="2700000" algn="tl">
                    <a:srgbClr val="000000">
                      <a:alpha val="43137"/>
                    </a:srgbClr>
                  </a:outerShdw>
                </a:effectLst>
                <a:latin typeface="华文仿宋" pitchFamily="2" charset="-122"/>
                <a:ea typeface="华文仿宋" pitchFamily="2" charset="-122"/>
              </a:rPr>
              <a:t>自动纠错</a:t>
            </a:r>
            <a:r>
              <a:rPr lang="zh-CN" altLang="en-US" sz="2200" b="1" dirty="0">
                <a:latin typeface="华文仿宋" pitchFamily="2" charset="-122"/>
                <a:ea typeface="华文仿宋" pitchFamily="2" charset="-122"/>
              </a:rPr>
              <a:t>能力。错误纠正的前提是已经准确地检测到软件错误及其诱因并定位错误，程序有能力修改、剔除错误。然而，就目前的技术水平而言，在没有人参与的情况下，软件自动纠错还非常困难。所以不能对软件的纠错功能提出超越实际的要求。</a:t>
            </a:r>
          </a:p>
          <a:p>
            <a:pPr indent="257175"/>
            <a:r>
              <a:rPr lang="zh-CN" altLang="en-US" sz="2200" b="1" dirty="0">
                <a:latin typeface="华文仿宋" pitchFamily="2" charset="-122"/>
                <a:ea typeface="华文仿宋" pitchFamily="2" charset="-122"/>
              </a:rPr>
              <a:t>    实际上，我们现在能够做到的只限于减少软件错误所造成的危害，或者将其影响限制在一个给定的范围之内，或者将其影响限制在一个给定或较小的范围之内。 </a:t>
            </a:r>
          </a:p>
        </p:txBody>
      </p:sp>
    </p:spTree>
    <p:extLst>
      <p:ext uri="{BB962C8B-B14F-4D97-AF65-F5344CB8AC3E}">
        <p14:creationId xmlns:p14="http://schemas.microsoft.com/office/powerpoint/2010/main" val="4389036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ext Box 3"/>
          <p:cNvSpPr txBox="1">
            <a:spLocks noChangeArrowheads="1"/>
          </p:cNvSpPr>
          <p:nvPr/>
        </p:nvSpPr>
        <p:spPr bwMode="auto">
          <a:xfrm>
            <a:off x="1703388" y="476250"/>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4.4   </a:t>
            </a:r>
            <a:r>
              <a:rPr lang="zh-CN" altLang="en-US" sz="3600" b="1" dirty="0">
                <a:solidFill>
                  <a:srgbClr val="FF0000"/>
                </a:solidFill>
                <a:latin typeface="黑体" pitchFamily="49" charset="-122"/>
                <a:ea typeface="黑体" pitchFamily="49" charset="-122"/>
              </a:rPr>
              <a:t>纠错设计</a:t>
            </a:r>
            <a:r>
              <a:rPr lang="zh-CN" altLang="en-US" sz="3600" b="1" dirty="0">
                <a:latin typeface="黑体" pitchFamily="49" charset="-122"/>
                <a:ea typeface="黑体" pitchFamily="49" charset="-122"/>
              </a:rPr>
              <a:t>：错误隔离</a:t>
            </a:r>
          </a:p>
        </p:txBody>
      </p:sp>
      <p:sp>
        <p:nvSpPr>
          <p:cNvPr id="247811" name="Rectangle 4"/>
          <p:cNvSpPr>
            <a:spLocks noChangeArrowheads="1"/>
          </p:cNvSpPr>
          <p:nvPr/>
        </p:nvSpPr>
        <p:spPr bwMode="auto">
          <a:xfrm>
            <a:off x="1919288" y="1604963"/>
            <a:ext cx="8424862" cy="443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57175">
              <a:spcBef>
                <a:spcPts val="1200"/>
              </a:spcBef>
            </a:pPr>
            <a:r>
              <a:rPr lang="en-US" altLang="zh-CN" sz="2200" b="1">
                <a:latin typeface="华文仿宋" pitchFamily="2" charset="-122"/>
                <a:ea typeface="华文仿宋" pitchFamily="2" charset="-122"/>
              </a:rPr>
              <a:t>       1</a:t>
            </a:r>
            <a:r>
              <a:rPr lang="zh-CN" altLang="en-US" sz="2200" b="1">
                <a:latin typeface="华文仿宋" pitchFamily="2" charset="-122"/>
                <a:ea typeface="华文仿宋" pitchFamily="2" charset="-122"/>
              </a:rPr>
              <a:t>、不允许一个用户的应用程序引用或修改其它用户的应用程序或数据；</a:t>
            </a:r>
          </a:p>
          <a:p>
            <a:pPr indent="257175">
              <a:spcBef>
                <a:spcPts val="1200"/>
              </a:spcBef>
            </a:pPr>
            <a:r>
              <a:rPr lang="zh-CN" altLang="en-US" sz="2200" b="1">
                <a:latin typeface="华文仿宋" pitchFamily="2" charset="-122"/>
                <a:ea typeface="华文仿宋" pitchFamily="2" charset="-122"/>
              </a:rPr>
              <a:t>       </a:t>
            </a:r>
            <a:r>
              <a:rPr lang="en-US" altLang="zh-CN" sz="2200" b="1">
                <a:latin typeface="华文仿宋" pitchFamily="2" charset="-122"/>
                <a:ea typeface="华文仿宋" pitchFamily="2" charset="-122"/>
              </a:rPr>
              <a:t>2</a:t>
            </a:r>
            <a:r>
              <a:rPr lang="zh-CN" altLang="en-US" sz="2200" b="1">
                <a:latin typeface="华文仿宋" pitchFamily="2" charset="-122"/>
                <a:ea typeface="华文仿宋" pitchFamily="2" charset="-122"/>
              </a:rPr>
              <a:t>、不允许一个应用程序引用或修改操作系统的编码及其内部数据， 两个程序之间的通信或应用程序与操作系统之间的通信只能通过规定的接口，并在双方都同意的情况下才能进行；</a:t>
            </a:r>
          </a:p>
          <a:p>
            <a:pPr indent="257175">
              <a:spcBef>
                <a:spcPts val="1200"/>
              </a:spcBef>
            </a:pPr>
            <a:r>
              <a:rPr lang="zh-CN" altLang="en-US" sz="2200" b="1">
                <a:latin typeface="华文仿宋" pitchFamily="2" charset="-122"/>
                <a:ea typeface="华文仿宋" pitchFamily="2" charset="-122"/>
              </a:rPr>
              <a:t>       </a:t>
            </a:r>
            <a:r>
              <a:rPr lang="en-US" altLang="zh-CN" sz="2200" b="1">
                <a:latin typeface="华文仿宋" pitchFamily="2" charset="-122"/>
                <a:ea typeface="华文仿宋" pitchFamily="2" charset="-122"/>
              </a:rPr>
              <a:t>3</a:t>
            </a:r>
            <a:r>
              <a:rPr lang="zh-CN" altLang="en-US" sz="2200" b="1">
                <a:latin typeface="华文仿宋" pitchFamily="2" charset="-122"/>
                <a:ea typeface="华文仿宋" pitchFamily="2" charset="-122"/>
              </a:rPr>
              <a:t>、保护应用程序及数据，使得它们不至于由于操作系统的错误而引起程序和数据的偶然变更；</a:t>
            </a:r>
          </a:p>
          <a:p>
            <a:pPr indent="257175">
              <a:spcBef>
                <a:spcPts val="1200"/>
              </a:spcBef>
            </a:pPr>
            <a:r>
              <a:rPr lang="zh-CN" altLang="en-US" sz="2200" b="1">
                <a:latin typeface="华文仿宋" pitchFamily="2" charset="-122"/>
                <a:ea typeface="华文仿宋" pitchFamily="2" charset="-122"/>
              </a:rPr>
              <a:t>       </a:t>
            </a:r>
            <a:r>
              <a:rPr lang="en-US" altLang="zh-CN" sz="2200" b="1">
                <a:latin typeface="华文仿宋" pitchFamily="2" charset="-122"/>
                <a:ea typeface="华文仿宋" pitchFamily="2" charset="-122"/>
              </a:rPr>
              <a:t>4</a:t>
            </a:r>
            <a:r>
              <a:rPr lang="zh-CN" altLang="en-US" sz="2200" b="1">
                <a:latin typeface="华文仿宋" pitchFamily="2" charset="-122"/>
                <a:ea typeface="华文仿宋" pitchFamily="2" charset="-122"/>
              </a:rPr>
              <a:t>、操作系统必须保护所有应用程序及数据，防止系统操作员或维护人员引起程序及数据的偶然变更；</a:t>
            </a:r>
          </a:p>
          <a:p>
            <a:pPr indent="257175">
              <a:spcBef>
                <a:spcPts val="1200"/>
              </a:spcBef>
            </a:pPr>
            <a:r>
              <a:rPr lang="zh-CN" altLang="en-US" sz="2200" b="1">
                <a:latin typeface="华文仿宋" pitchFamily="2" charset="-122"/>
                <a:ea typeface="华文仿宋" pitchFamily="2" charset="-122"/>
              </a:rPr>
              <a:t>       </a:t>
            </a:r>
            <a:r>
              <a:rPr lang="en-US" altLang="zh-CN" sz="2200" b="1">
                <a:latin typeface="华文仿宋" pitchFamily="2" charset="-122"/>
                <a:ea typeface="华文仿宋" pitchFamily="2" charset="-122"/>
              </a:rPr>
              <a:t>5</a:t>
            </a:r>
            <a:r>
              <a:rPr lang="zh-CN" altLang="en-US" sz="2200" b="1">
                <a:latin typeface="华文仿宋" pitchFamily="2" charset="-122"/>
                <a:ea typeface="华文仿宋" pitchFamily="2" charset="-122"/>
              </a:rPr>
              <a:t>、应用程序不能中止系统工作，不能诱发操作系统去改变其它应用程序及数据；</a:t>
            </a:r>
          </a:p>
        </p:txBody>
      </p:sp>
    </p:spTree>
    <p:extLst>
      <p:ext uri="{BB962C8B-B14F-4D97-AF65-F5344CB8AC3E}">
        <p14:creationId xmlns:p14="http://schemas.microsoft.com/office/powerpoint/2010/main" val="30595087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Text Box 3"/>
          <p:cNvSpPr txBox="1">
            <a:spLocks noChangeArrowheads="1"/>
          </p:cNvSpPr>
          <p:nvPr/>
        </p:nvSpPr>
        <p:spPr bwMode="auto">
          <a:xfrm>
            <a:off x="1703388" y="115888"/>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4.4   </a:t>
            </a:r>
            <a:r>
              <a:rPr lang="zh-CN" altLang="en-US" sz="3600" b="1" dirty="0">
                <a:solidFill>
                  <a:srgbClr val="FF0000"/>
                </a:solidFill>
                <a:latin typeface="黑体" pitchFamily="49" charset="-122"/>
                <a:ea typeface="黑体" pitchFamily="49" charset="-122"/>
              </a:rPr>
              <a:t>纠错设计</a:t>
            </a:r>
            <a:r>
              <a:rPr lang="zh-CN" altLang="en-US" sz="3600" b="1" dirty="0">
                <a:latin typeface="黑体" pitchFamily="49" charset="-122"/>
                <a:ea typeface="黑体" pitchFamily="49" charset="-122"/>
              </a:rPr>
              <a:t>：错误隔离</a:t>
            </a:r>
          </a:p>
        </p:txBody>
      </p:sp>
      <p:sp>
        <p:nvSpPr>
          <p:cNvPr id="248835" name="Rectangle 4"/>
          <p:cNvSpPr>
            <a:spLocks noChangeArrowheads="1"/>
          </p:cNvSpPr>
          <p:nvPr/>
        </p:nvSpPr>
        <p:spPr bwMode="auto">
          <a:xfrm>
            <a:off x="2063750" y="908051"/>
            <a:ext cx="8280400" cy="594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1200"/>
              </a:spcBef>
            </a:pPr>
            <a:r>
              <a:rPr lang="en-US" altLang="zh-CN" sz="2200" b="1" dirty="0">
                <a:latin typeface="华文仿宋" pitchFamily="2" charset="-122"/>
                <a:ea typeface="华文仿宋" pitchFamily="2" charset="-122"/>
              </a:rPr>
              <a:t>        6</a:t>
            </a:r>
            <a:r>
              <a:rPr lang="zh-CN" altLang="en-US" sz="2200" b="1" dirty="0">
                <a:latin typeface="华文仿宋" pitchFamily="2" charset="-122"/>
                <a:ea typeface="华文仿宋" pitchFamily="2" charset="-122"/>
              </a:rPr>
              <a:t>、当一个应用程序调用操作系统去执行一种功能时，所有参数都必须进行检查， 应用 程序不能在检查期间以及操作系统实际执行时改变这些数据；</a:t>
            </a:r>
          </a:p>
          <a:p>
            <a:pPr>
              <a:spcBef>
                <a:spcPts val="1200"/>
              </a:spcBef>
            </a:pPr>
            <a:r>
              <a:rPr lang="zh-CN" altLang="en-US" sz="2200" b="1" dirty="0">
                <a:latin typeface="华文仿宋" pitchFamily="2" charset="-122"/>
                <a:ea typeface="华文仿宋" pitchFamily="2" charset="-122"/>
              </a:rPr>
              <a:t>        </a:t>
            </a:r>
            <a:r>
              <a:rPr lang="en-US" altLang="zh-CN" sz="2200" b="1" dirty="0">
                <a:latin typeface="华文仿宋" pitchFamily="2" charset="-122"/>
                <a:ea typeface="华文仿宋" pitchFamily="2" charset="-122"/>
              </a:rPr>
              <a:t>7</a:t>
            </a:r>
            <a:r>
              <a:rPr lang="zh-CN" altLang="en-US" sz="2200" b="1" dirty="0">
                <a:latin typeface="华文仿宋" pitchFamily="2" charset="-122"/>
                <a:ea typeface="华文仿宋" pitchFamily="2" charset="-122"/>
              </a:rPr>
              <a:t>、操作系统运行时，不能受任何可能被应用程序直接访问的系统数据的影响；</a:t>
            </a:r>
          </a:p>
          <a:p>
            <a:pPr>
              <a:spcBef>
                <a:spcPts val="1200"/>
              </a:spcBef>
            </a:pPr>
            <a:r>
              <a:rPr lang="zh-CN" altLang="en-US" sz="2200" b="1" dirty="0">
                <a:latin typeface="华文仿宋" pitchFamily="2" charset="-122"/>
                <a:ea typeface="华文仿宋" pitchFamily="2" charset="-122"/>
              </a:rPr>
              <a:t>        </a:t>
            </a:r>
            <a:r>
              <a:rPr lang="en-US" altLang="zh-CN" sz="2200" b="1" dirty="0">
                <a:latin typeface="华文仿宋" pitchFamily="2" charset="-122"/>
                <a:ea typeface="华文仿宋" pitchFamily="2" charset="-122"/>
              </a:rPr>
              <a:t>8</a:t>
            </a:r>
            <a:r>
              <a:rPr lang="zh-CN" altLang="en-US" sz="2200" b="1" dirty="0">
                <a:latin typeface="华文仿宋" pitchFamily="2" charset="-122"/>
                <a:ea typeface="华文仿宋" pitchFamily="2" charset="-122"/>
              </a:rPr>
              <a:t>、应用程序不能避开操作系统直接使用为操作系统所控制的硬件资源， 应用程序也不能直接调用 操作系统中仅供内部调用的各种功能；</a:t>
            </a:r>
          </a:p>
          <a:p>
            <a:pPr>
              <a:spcBef>
                <a:spcPts val="1200"/>
              </a:spcBef>
            </a:pPr>
            <a:r>
              <a:rPr lang="zh-CN" altLang="en-US" sz="2200" b="1" dirty="0">
                <a:latin typeface="华文仿宋" pitchFamily="2" charset="-122"/>
                <a:ea typeface="华文仿宋" pitchFamily="2" charset="-122"/>
              </a:rPr>
              <a:t>        </a:t>
            </a:r>
            <a:r>
              <a:rPr lang="en-US" altLang="zh-CN" sz="2200" b="1" dirty="0">
                <a:latin typeface="华文仿宋" pitchFamily="2" charset="-122"/>
                <a:ea typeface="华文仿宋" pitchFamily="2" charset="-122"/>
              </a:rPr>
              <a:t>9</a:t>
            </a:r>
            <a:r>
              <a:rPr lang="zh-CN" altLang="en-US" sz="2200" b="1" dirty="0">
                <a:latin typeface="华文仿宋" pitchFamily="2" charset="-122"/>
                <a:ea typeface="华文仿宋" pitchFamily="2" charset="-122"/>
              </a:rPr>
              <a:t>、操作系统内部的各种功能应相互隔离，防止一个功能中的错误影响其它功能及数据；</a:t>
            </a:r>
          </a:p>
          <a:p>
            <a:pPr>
              <a:spcBef>
                <a:spcPts val="1200"/>
              </a:spcBef>
            </a:pPr>
            <a:r>
              <a:rPr lang="zh-CN" altLang="en-US" sz="2200" b="1" dirty="0">
                <a:latin typeface="华文仿宋" pitchFamily="2" charset="-122"/>
                <a:ea typeface="华文仿宋" pitchFamily="2" charset="-122"/>
              </a:rPr>
              <a:t>        </a:t>
            </a:r>
            <a:r>
              <a:rPr lang="en-US" altLang="zh-CN" sz="2200" b="1" dirty="0">
                <a:latin typeface="华文仿宋" pitchFamily="2" charset="-122"/>
                <a:ea typeface="华文仿宋" pitchFamily="2" charset="-122"/>
              </a:rPr>
              <a:t>10</a:t>
            </a:r>
            <a:r>
              <a:rPr lang="zh-CN" altLang="en-US" sz="2200" b="1" dirty="0">
                <a:latin typeface="华文仿宋" pitchFamily="2" charset="-122"/>
                <a:ea typeface="华文仿宋" pitchFamily="2" charset="-122"/>
              </a:rPr>
              <a:t>、如果操作系统检 测到内部错误， 应尽量隔断这个错误对应用程序的影响，必要时可终止受到影响的应用程序的运行；</a:t>
            </a:r>
          </a:p>
          <a:p>
            <a:pPr>
              <a:spcBef>
                <a:spcPts val="1200"/>
              </a:spcBef>
            </a:pPr>
            <a:r>
              <a:rPr lang="zh-CN" altLang="en-US" sz="2200" b="1" dirty="0">
                <a:latin typeface="华文仿宋" pitchFamily="2" charset="-122"/>
                <a:ea typeface="华文仿宋" pitchFamily="2" charset="-122"/>
              </a:rPr>
              <a:t>        </a:t>
            </a:r>
            <a:r>
              <a:rPr lang="en-US" altLang="zh-CN" sz="2200" b="1" dirty="0">
                <a:latin typeface="华文仿宋" pitchFamily="2" charset="-122"/>
                <a:ea typeface="华文仿宋" pitchFamily="2" charset="-122"/>
              </a:rPr>
              <a:t>11</a:t>
            </a:r>
            <a:r>
              <a:rPr lang="zh-CN" altLang="en-US" sz="2200" b="1" dirty="0">
                <a:latin typeface="华文仿宋" pitchFamily="2" charset="-122"/>
                <a:ea typeface="华文仿宋" pitchFamily="2" charset="-122"/>
              </a:rPr>
              <a:t>、 操作系统检测到应用程序中的错误时， 应用程序应具有选择处理错误方式的能力， 而不是只能被 操作系统无条件地终止运行。</a:t>
            </a:r>
          </a:p>
        </p:txBody>
      </p:sp>
    </p:spTree>
    <p:extLst>
      <p:ext uri="{BB962C8B-B14F-4D97-AF65-F5344CB8AC3E}">
        <p14:creationId xmlns:p14="http://schemas.microsoft.com/office/powerpoint/2010/main" val="3588745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3"/>
          <p:cNvSpPr txBox="1">
            <a:spLocks noChangeArrowheads="1"/>
          </p:cNvSpPr>
          <p:nvPr/>
        </p:nvSpPr>
        <p:spPr bwMode="auto">
          <a:xfrm>
            <a:off x="1703388" y="555625"/>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4.1   </a:t>
            </a:r>
            <a:r>
              <a:rPr lang="zh-CN" altLang="en-US" sz="3600" b="1" dirty="0">
                <a:latin typeface="黑体" pitchFamily="49" charset="-122"/>
                <a:ea typeface="黑体" pitchFamily="49" charset="-122"/>
              </a:rPr>
              <a:t>过程活动：需求获取之阶段任务</a:t>
            </a:r>
          </a:p>
        </p:txBody>
      </p:sp>
      <p:sp>
        <p:nvSpPr>
          <p:cNvPr id="180227" name="Rectangle 4"/>
          <p:cNvSpPr>
            <a:spLocks noChangeArrowheads="1"/>
          </p:cNvSpPr>
          <p:nvPr/>
        </p:nvSpPr>
        <p:spPr bwMode="auto">
          <a:xfrm>
            <a:off x="2063751" y="1773238"/>
            <a:ext cx="8424863" cy="341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indent="266700"/>
            <a:r>
              <a:rPr lang="en-US" altLang="zh-CN" sz="2400" b="1">
                <a:latin typeface="华文仿宋" pitchFamily="2" charset="-122"/>
                <a:ea typeface="华文仿宋" pitchFamily="2" charset="-122"/>
              </a:rPr>
              <a:t>     1</a:t>
            </a:r>
            <a:r>
              <a:rPr lang="zh-CN" altLang="en-US" sz="2400" b="1">
                <a:latin typeface="华文仿宋" pitchFamily="2" charset="-122"/>
                <a:ea typeface="华文仿宋" pitchFamily="2" charset="-122"/>
              </a:rPr>
              <a:t>、在系统初步危险分析（</a:t>
            </a:r>
            <a:r>
              <a:rPr lang="en-US" altLang="zh-CN" sz="2400" b="1">
                <a:latin typeface="华文仿宋" pitchFamily="2" charset="-122"/>
                <a:ea typeface="华文仿宋" pitchFamily="2" charset="-122"/>
              </a:rPr>
              <a:t>PHA</a:t>
            </a:r>
            <a:r>
              <a:rPr lang="zh-CN" altLang="en-US" sz="2400" b="1">
                <a:latin typeface="华文仿宋" pitchFamily="2" charset="-122"/>
                <a:ea typeface="华文仿宋" pitchFamily="2" charset="-122"/>
              </a:rPr>
              <a:t>）的基础上确定软件的安全关键等级；</a:t>
            </a:r>
          </a:p>
          <a:p>
            <a:pPr indent="266700"/>
            <a:r>
              <a:rPr lang="zh-CN" altLang="en-US" sz="2400" b="1">
                <a:latin typeface="华文仿宋" pitchFamily="2" charset="-122"/>
                <a:ea typeface="华文仿宋" pitchFamily="2" charset="-122"/>
              </a:rPr>
              <a:t>     </a:t>
            </a:r>
            <a:r>
              <a:rPr lang="en-US" altLang="zh-CN" sz="2400" b="1">
                <a:latin typeface="华文仿宋" pitchFamily="2" charset="-122"/>
                <a:ea typeface="华文仿宋" pitchFamily="2" charset="-122"/>
              </a:rPr>
              <a:t>2</a:t>
            </a:r>
            <a:r>
              <a:rPr lang="zh-CN" altLang="en-US" sz="2400" b="1">
                <a:latin typeface="华文仿宋" pitchFamily="2" charset="-122"/>
                <a:ea typeface="华文仿宋" pitchFamily="2" charset="-122"/>
              </a:rPr>
              <a:t>、确定软件可靠性要求与目标，明确失效定义；</a:t>
            </a:r>
          </a:p>
          <a:p>
            <a:pPr indent="266700"/>
            <a:r>
              <a:rPr lang="zh-CN" altLang="en-US" sz="2400" b="1">
                <a:latin typeface="华文仿宋" pitchFamily="2" charset="-122"/>
                <a:ea typeface="华文仿宋" pitchFamily="2" charset="-122"/>
              </a:rPr>
              <a:t>     </a:t>
            </a:r>
            <a:r>
              <a:rPr lang="en-US" altLang="zh-CN" sz="2400" b="1">
                <a:latin typeface="华文仿宋" pitchFamily="2" charset="-122"/>
                <a:ea typeface="华文仿宋" pitchFamily="2" charset="-122"/>
              </a:rPr>
              <a:t>3</a:t>
            </a:r>
            <a:r>
              <a:rPr lang="zh-CN" altLang="en-US" sz="2400" b="1">
                <a:latin typeface="华文仿宋" pitchFamily="2" charset="-122"/>
                <a:ea typeface="华文仿宋" pitchFamily="2" charset="-122"/>
              </a:rPr>
              <a:t>、对安全关键软件明确不期望的事件；</a:t>
            </a:r>
          </a:p>
          <a:p>
            <a:pPr indent="266700"/>
            <a:r>
              <a:rPr lang="zh-CN" altLang="en-US" sz="2400" b="1">
                <a:latin typeface="华文仿宋" pitchFamily="2" charset="-122"/>
                <a:ea typeface="华文仿宋" pitchFamily="2" charset="-122"/>
              </a:rPr>
              <a:t>     </a:t>
            </a:r>
            <a:r>
              <a:rPr lang="en-US" altLang="zh-CN" sz="2400" b="1">
                <a:latin typeface="华文仿宋" pitchFamily="2" charset="-122"/>
                <a:ea typeface="华文仿宋" pitchFamily="2" charset="-122"/>
              </a:rPr>
              <a:t>4</a:t>
            </a:r>
            <a:r>
              <a:rPr lang="zh-CN" altLang="en-US" sz="2400" b="1">
                <a:latin typeface="华文仿宋" pitchFamily="2" charset="-122"/>
                <a:ea typeface="华文仿宋" pitchFamily="2" charset="-122"/>
              </a:rPr>
              <a:t>、权衡开发周期、资源和技术基础，确定可靠性指标的验收方法；</a:t>
            </a:r>
          </a:p>
          <a:p>
            <a:pPr indent="266700"/>
            <a:r>
              <a:rPr lang="zh-CN" altLang="en-US" sz="2400" b="1">
                <a:latin typeface="华文仿宋" pitchFamily="2" charset="-122"/>
                <a:ea typeface="华文仿宋" pitchFamily="2" charset="-122"/>
              </a:rPr>
              <a:t>     </a:t>
            </a:r>
            <a:r>
              <a:rPr lang="en-US" altLang="zh-CN" sz="2400" b="1">
                <a:latin typeface="华文仿宋" pitchFamily="2" charset="-122"/>
                <a:ea typeface="华文仿宋" pitchFamily="2" charset="-122"/>
              </a:rPr>
              <a:t>5</a:t>
            </a:r>
            <a:r>
              <a:rPr lang="zh-CN" altLang="en-US" sz="2400" b="1">
                <a:latin typeface="华文仿宋" pitchFamily="2" charset="-122"/>
                <a:ea typeface="华文仿宋" pitchFamily="2" charset="-122"/>
              </a:rPr>
              <a:t>、提出软件可靠性工作项目要求；</a:t>
            </a:r>
          </a:p>
          <a:p>
            <a:pPr indent="266700"/>
            <a:r>
              <a:rPr lang="zh-CN" altLang="en-US" sz="2400" b="1">
                <a:latin typeface="华文仿宋" pitchFamily="2" charset="-122"/>
                <a:ea typeface="华文仿宋" pitchFamily="2" charset="-122"/>
              </a:rPr>
              <a:t>     </a:t>
            </a:r>
            <a:r>
              <a:rPr lang="en-US" altLang="zh-CN" sz="2400" b="1">
                <a:latin typeface="华文仿宋" pitchFamily="2" charset="-122"/>
                <a:ea typeface="华文仿宋" pitchFamily="2" charset="-122"/>
              </a:rPr>
              <a:t>6</a:t>
            </a:r>
            <a:r>
              <a:rPr lang="zh-CN" altLang="en-US" sz="2400" b="1">
                <a:latin typeface="华文仿宋" pitchFamily="2" charset="-122"/>
                <a:ea typeface="华文仿宋" pitchFamily="2" charset="-122"/>
              </a:rPr>
              <a:t>、对可靠性要求及其目标组织实施评审，确定其合理性与可行性。</a:t>
            </a:r>
          </a:p>
        </p:txBody>
      </p:sp>
    </p:spTree>
    <p:extLst>
      <p:ext uri="{BB962C8B-B14F-4D97-AF65-F5344CB8AC3E}">
        <p14:creationId xmlns:p14="http://schemas.microsoft.com/office/powerpoint/2010/main" val="13019446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Text Box 3"/>
          <p:cNvSpPr txBox="1">
            <a:spLocks noChangeArrowheads="1"/>
          </p:cNvSpPr>
          <p:nvPr/>
        </p:nvSpPr>
        <p:spPr bwMode="auto">
          <a:xfrm>
            <a:off x="1703388" y="260350"/>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4.5   </a:t>
            </a:r>
            <a:r>
              <a:rPr lang="zh-CN" altLang="en-US" sz="3600" b="1" dirty="0">
                <a:solidFill>
                  <a:srgbClr val="FF0000"/>
                </a:solidFill>
                <a:latin typeface="黑体" pitchFamily="49" charset="-122"/>
                <a:ea typeface="黑体" pitchFamily="49" charset="-122"/>
              </a:rPr>
              <a:t>容错设计</a:t>
            </a:r>
            <a:r>
              <a:rPr lang="zh-CN" altLang="en-US" sz="3600" b="1" dirty="0">
                <a:latin typeface="黑体" pitchFamily="49" charset="-122"/>
                <a:ea typeface="黑体" pitchFamily="49" charset="-122"/>
              </a:rPr>
              <a:t>：概念</a:t>
            </a:r>
          </a:p>
        </p:txBody>
      </p:sp>
      <p:sp>
        <p:nvSpPr>
          <p:cNvPr id="249859" name="Rectangle 4"/>
          <p:cNvSpPr>
            <a:spLocks noChangeArrowheads="1"/>
          </p:cNvSpPr>
          <p:nvPr/>
        </p:nvSpPr>
        <p:spPr bwMode="auto">
          <a:xfrm>
            <a:off x="1811339" y="1125539"/>
            <a:ext cx="8677275" cy="529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indent="266700">
              <a:spcBef>
                <a:spcPts val="1200"/>
              </a:spcBef>
            </a:pPr>
            <a:r>
              <a:rPr lang="en-US" altLang="zh-CN" sz="2000" b="1" dirty="0">
                <a:latin typeface="华文仿宋" pitchFamily="2" charset="-122"/>
                <a:ea typeface="华文仿宋" pitchFamily="2" charset="-122"/>
              </a:rPr>
              <a:t>    </a:t>
            </a:r>
            <a:r>
              <a:rPr lang="en-US" altLang="zh-CN" sz="2200" b="1" dirty="0">
                <a:latin typeface="华文仿宋" pitchFamily="2" charset="-122"/>
                <a:ea typeface="华文仿宋" pitchFamily="2" charset="-122"/>
              </a:rPr>
              <a:t> </a:t>
            </a:r>
            <a:r>
              <a:rPr lang="zh-CN" altLang="en-US" sz="2200" b="1" dirty="0">
                <a:latin typeface="华文仿宋" pitchFamily="2" charset="-122"/>
                <a:ea typeface="华文仿宋" pitchFamily="2" charset="-122"/>
              </a:rPr>
              <a:t>容错软件定义很多，但对于规定功能的软件，不同的定义均共同关注在</a:t>
            </a:r>
            <a:r>
              <a:rPr lang="zh-CN" altLang="en-US" sz="2200" b="1" dirty="0">
                <a:solidFill>
                  <a:schemeClr val="tx2"/>
                </a:solidFill>
                <a:latin typeface="微软雅黑" panose="020B0503020204020204" pitchFamily="34" charset="-122"/>
                <a:ea typeface="微软雅黑" panose="020B0503020204020204" pitchFamily="34" charset="-122"/>
              </a:rPr>
              <a:t>一定程度上对自身故障具有屏蔽能力、在一定程度上能从故障状态自动恢复到正常状态、软件故障时能在一定程度上完成预期的功能以及在一定程度上具有容错能力</a:t>
            </a:r>
            <a:r>
              <a:rPr lang="zh-CN" altLang="en-US" sz="2200" b="1" dirty="0">
                <a:latin typeface="华文仿宋" pitchFamily="2" charset="-122"/>
                <a:ea typeface="华文仿宋" pitchFamily="2" charset="-122"/>
              </a:rPr>
              <a:t>四个共性方面。虽然这四个方面在描述上各有侧重，但在以下三个方面是共同的：</a:t>
            </a:r>
          </a:p>
          <a:p>
            <a:pPr indent="266700">
              <a:spcBef>
                <a:spcPts val="1200"/>
              </a:spcBef>
            </a:pPr>
            <a:r>
              <a:rPr lang="zh-CN" altLang="en-US" sz="2200" b="1" dirty="0">
                <a:latin typeface="华文仿宋" pitchFamily="2" charset="-122"/>
                <a:ea typeface="华文仿宋" pitchFamily="2" charset="-122"/>
              </a:rPr>
              <a:t>      </a:t>
            </a:r>
            <a:r>
              <a:rPr lang="en-US" altLang="zh-CN" sz="2200" b="1" dirty="0">
                <a:latin typeface="华文仿宋" pitchFamily="2" charset="-122"/>
                <a:ea typeface="华文仿宋" pitchFamily="2" charset="-122"/>
              </a:rPr>
              <a:t>1</a:t>
            </a:r>
            <a:r>
              <a:rPr lang="zh-CN" altLang="en-US" sz="2200" b="1" dirty="0">
                <a:latin typeface="华文仿宋" pitchFamily="2" charset="-122"/>
                <a:ea typeface="华文仿宋" pitchFamily="2" charset="-122"/>
              </a:rPr>
              <a:t>、容错对象是由软件需求规格说明定义的规定功能的软件，容错只是为了保证在软件缺陷导致故障时，能维持这些功能，如果软件的设计是完全正确的，那么容错设计多此一举；</a:t>
            </a:r>
          </a:p>
          <a:p>
            <a:pPr indent="266700">
              <a:spcBef>
                <a:spcPts val="1200"/>
              </a:spcBef>
            </a:pPr>
            <a:r>
              <a:rPr lang="zh-CN" altLang="en-US" sz="2200" b="1" dirty="0">
                <a:latin typeface="华文仿宋" pitchFamily="2" charset="-122"/>
                <a:ea typeface="华文仿宋" pitchFamily="2" charset="-122"/>
              </a:rPr>
              <a:t>      </a:t>
            </a:r>
            <a:r>
              <a:rPr lang="en-US" altLang="zh-CN" sz="2200" b="1" dirty="0">
                <a:latin typeface="华文仿宋" pitchFamily="2" charset="-122"/>
                <a:ea typeface="华文仿宋" pitchFamily="2" charset="-122"/>
              </a:rPr>
              <a:t>2</a:t>
            </a:r>
            <a:r>
              <a:rPr lang="zh-CN" altLang="en-US" sz="2200" b="1" dirty="0">
                <a:latin typeface="华文仿宋" pitchFamily="2" charset="-122"/>
                <a:ea typeface="华文仿宋" pitchFamily="2" charset="-122"/>
              </a:rPr>
              <a:t>、输入信息的构成极为复杂，实现容错而需要增添资源使得软件更加复杂，容错的能力总是有限的，即使容错软件不会完全失效，也只是实现降功能运行；</a:t>
            </a:r>
          </a:p>
          <a:p>
            <a:pPr indent="266700">
              <a:spcBef>
                <a:spcPts val="1200"/>
              </a:spcBef>
            </a:pPr>
            <a:r>
              <a:rPr lang="zh-CN" altLang="en-US" sz="2200" b="1" dirty="0">
                <a:latin typeface="华文仿宋" pitchFamily="2" charset="-122"/>
                <a:ea typeface="华文仿宋" pitchFamily="2" charset="-122"/>
              </a:rPr>
              <a:t>      </a:t>
            </a:r>
            <a:r>
              <a:rPr lang="en-US" altLang="zh-CN" sz="2200" b="1" dirty="0">
                <a:latin typeface="华文仿宋" pitchFamily="2" charset="-122"/>
                <a:ea typeface="华文仿宋" pitchFamily="2" charset="-122"/>
              </a:rPr>
              <a:t>3</a:t>
            </a:r>
            <a:r>
              <a:rPr lang="zh-CN" altLang="en-US" sz="2200" b="1" dirty="0">
                <a:latin typeface="华文仿宋" pitchFamily="2" charset="-122"/>
                <a:ea typeface="华文仿宋" pitchFamily="2" charset="-122"/>
              </a:rPr>
              <a:t>、当软件由于自身缺陷而导致故障时，若其为容错软件，应能屏蔽这一故障，对其进行处理以免造成软件失效。通常，这一功能是通过故障检测算法、故障恢复算法等并调动软件冗余备份来实现的。</a:t>
            </a:r>
          </a:p>
        </p:txBody>
      </p:sp>
    </p:spTree>
    <p:extLst>
      <p:ext uri="{BB962C8B-B14F-4D97-AF65-F5344CB8AC3E}">
        <p14:creationId xmlns:p14="http://schemas.microsoft.com/office/powerpoint/2010/main" val="10717260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Text Box 3"/>
          <p:cNvSpPr txBox="1">
            <a:spLocks noChangeArrowheads="1"/>
          </p:cNvSpPr>
          <p:nvPr/>
        </p:nvSpPr>
        <p:spPr bwMode="auto">
          <a:xfrm>
            <a:off x="1703388" y="115888"/>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4.5   </a:t>
            </a:r>
            <a:r>
              <a:rPr lang="zh-CN" altLang="en-US" sz="3600" b="1" dirty="0">
                <a:latin typeface="黑体" pitchFamily="49" charset="-122"/>
                <a:ea typeface="黑体" pitchFamily="49" charset="-122"/>
              </a:rPr>
              <a:t>容错设计：软件容错的基本活动</a:t>
            </a:r>
          </a:p>
        </p:txBody>
      </p:sp>
      <p:sp>
        <p:nvSpPr>
          <p:cNvPr id="250883" name="Rectangle 4"/>
          <p:cNvSpPr>
            <a:spLocks noChangeArrowheads="1"/>
          </p:cNvSpPr>
          <p:nvPr/>
        </p:nvSpPr>
        <p:spPr bwMode="auto">
          <a:xfrm>
            <a:off x="1811339" y="981075"/>
            <a:ext cx="8677275" cy="563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indent="266700">
              <a:spcBef>
                <a:spcPts val="1200"/>
              </a:spcBef>
              <a:defRPr/>
            </a:pPr>
            <a:r>
              <a:rPr lang="zh-CN" altLang="en-US" sz="2800" b="1" dirty="0">
                <a:solidFill>
                  <a:schemeClr val="tx2"/>
                </a:solidFill>
                <a:latin typeface="微软雅黑" panose="020B0503020204020204" pitchFamily="34" charset="-122"/>
                <a:ea typeface="微软雅黑" panose="020B0503020204020204" pitchFamily="34" charset="-122"/>
              </a:rPr>
              <a:t>故障检测：       </a:t>
            </a:r>
          </a:p>
          <a:p>
            <a:pPr indent="266700">
              <a:spcBef>
                <a:spcPts val="1200"/>
              </a:spcBef>
              <a:defRPr/>
            </a:pPr>
            <a:r>
              <a:rPr lang="zh-CN" altLang="en-US" sz="2400" b="1" dirty="0">
                <a:latin typeface="Arial" pitchFamily="34" charset="0"/>
                <a:ea typeface="华文仿宋" pitchFamily="2" charset="-122"/>
              </a:rPr>
              <a:t>    容错活动的第一步就是故障检测，包括故障判别准则制定和检测点设置两个基本活动。</a:t>
            </a:r>
            <a:endParaRPr lang="en-US" altLang="zh-CN" sz="2400" b="1" dirty="0">
              <a:latin typeface="Arial" pitchFamily="34" charset="0"/>
              <a:ea typeface="华文仿宋" pitchFamily="2" charset="-122"/>
            </a:endParaRPr>
          </a:p>
          <a:p>
            <a:pPr marL="342900" indent="-342900">
              <a:spcBef>
                <a:spcPts val="1200"/>
              </a:spcBef>
              <a:buFont typeface="Wingdings" panose="05000000000000000000" pitchFamily="2" charset="2"/>
              <a:buChar char="l"/>
              <a:defRPr/>
            </a:pPr>
            <a:r>
              <a:rPr lang="zh-CN" altLang="en-US" sz="2400" b="1" dirty="0">
                <a:latin typeface="Arial" pitchFamily="34" charset="0"/>
                <a:ea typeface="华文仿宋" pitchFamily="2" charset="-122"/>
              </a:rPr>
              <a:t>对于故障判别准则，主要检查系统操作是否正常，否则，表明系统处于故障状态。</a:t>
            </a:r>
            <a:endParaRPr lang="en-US" altLang="zh-CN" sz="2400" b="1" dirty="0">
              <a:latin typeface="Arial" pitchFamily="34" charset="0"/>
              <a:ea typeface="华文仿宋" pitchFamily="2" charset="-122"/>
            </a:endParaRPr>
          </a:p>
          <a:p>
            <a:pPr marL="342900" indent="-342900">
              <a:spcBef>
                <a:spcPts val="1200"/>
              </a:spcBef>
              <a:buFont typeface="Wingdings" panose="05000000000000000000" pitchFamily="2" charset="2"/>
              <a:buChar char="l"/>
              <a:defRPr/>
            </a:pPr>
            <a:r>
              <a:rPr lang="zh-CN" altLang="en-US" sz="2400" b="1" dirty="0">
                <a:latin typeface="Arial" pitchFamily="34" charset="0"/>
                <a:ea typeface="华文仿宋" pitchFamily="2" charset="-122"/>
              </a:rPr>
              <a:t>对于检测点的设置，一种策略是将检测点设置得尽可能早，另一种策略是将检测点设置得尽可能晚。故障检测方法包括重执测试、逆推测试、编码测试、接口检测、诊断检测等。</a:t>
            </a:r>
          </a:p>
          <a:p>
            <a:pPr indent="266700">
              <a:spcBef>
                <a:spcPts val="1200"/>
              </a:spcBef>
              <a:defRPr/>
            </a:pPr>
            <a:r>
              <a:rPr lang="zh-CN" altLang="en-US" sz="2400" b="1" dirty="0">
                <a:latin typeface="Arial" pitchFamily="34" charset="0"/>
                <a:ea typeface="华文仿宋" pitchFamily="2" charset="-122"/>
              </a:rPr>
              <a:t>    故障检测包括在线自动检测和离线检测两种形式。离线检测主要用于软件调试以及软件维护过程中的故障查找。容错软件的实现主要依靠在线检测。故障检测的具体方法与特定问题的自身特点及其要求相关。这就决定了检测方式的多样性，同一个容错软件中往往包括多种不同的检测方法。</a:t>
            </a:r>
          </a:p>
        </p:txBody>
      </p:sp>
    </p:spTree>
    <p:extLst>
      <p:ext uri="{BB962C8B-B14F-4D97-AF65-F5344CB8AC3E}">
        <p14:creationId xmlns:p14="http://schemas.microsoft.com/office/powerpoint/2010/main" val="8716058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Text Box 3"/>
          <p:cNvSpPr txBox="1">
            <a:spLocks noChangeArrowheads="1"/>
          </p:cNvSpPr>
          <p:nvPr/>
        </p:nvSpPr>
        <p:spPr bwMode="auto">
          <a:xfrm>
            <a:off x="1703388" y="495300"/>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4.5   </a:t>
            </a:r>
            <a:r>
              <a:rPr lang="zh-CN" altLang="en-US" sz="3600" b="1" dirty="0">
                <a:latin typeface="黑体" pitchFamily="49" charset="-122"/>
                <a:ea typeface="黑体" pitchFamily="49" charset="-122"/>
              </a:rPr>
              <a:t>容错设计：软件容错的基本活动</a:t>
            </a:r>
          </a:p>
        </p:txBody>
      </p:sp>
      <p:sp>
        <p:nvSpPr>
          <p:cNvPr id="251907" name="Rectangle 4"/>
          <p:cNvSpPr>
            <a:spLocks noChangeArrowheads="1"/>
          </p:cNvSpPr>
          <p:nvPr/>
        </p:nvSpPr>
        <p:spPr bwMode="auto">
          <a:xfrm>
            <a:off x="1811339" y="1252538"/>
            <a:ext cx="8677275" cy="541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indent="266700">
              <a:spcBef>
                <a:spcPts val="1200"/>
              </a:spcBef>
              <a:spcAft>
                <a:spcPts val="1200"/>
              </a:spcAft>
              <a:defRPr/>
            </a:pPr>
            <a:r>
              <a:rPr lang="zh-CN" altLang="en-US" sz="2800" b="1" dirty="0">
                <a:solidFill>
                  <a:schemeClr val="tx2"/>
                </a:solidFill>
                <a:latin typeface="微软雅黑" panose="020B0503020204020204" pitchFamily="34" charset="-122"/>
                <a:ea typeface="微软雅黑" panose="020B0503020204020204" pitchFamily="34" charset="-122"/>
              </a:rPr>
              <a:t>故障检测方法</a:t>
            </a:r>
            <a:r>
              <a:rPr lang="en-US" altLang="zh-CN" sz="2800" b="1" dirty="0">
                <a:solidFill>
                  <a:schemeClr val="tx2"/>
                </a:solidFill>
                <a:latin typeface="微软雅黑" panose="020B0503020204020204" pitchFamily="34" charset="-122"/>
                <a:ea typeface="微软雅黑" panose="020B0503020204020204" pitchFamily="34" charset="-122"/>
              </a:rPr>
              <a:t>——</a:t>
            </a:r>
            <a:r>
              <a:rPr lang="zh-CN" altLang="en-US" sz="2800" b="1" dirty="0">
                <a:solidFill>
                  <a:schemeClr val="tx2"/>
                </a:solidFill>
                <a:latin typeface="微软雅黑" panose="020B0503020204020204" pitchFamily="34" charset="-122"/>
                <a:ea typeface="微软雅黑" panose="020B0503020204020204" pitchFamily="34" charset="-122"/>
              </a:rPr>
              <a:t>软件自测试：       </a:t>
            </a:r>
          </a:p>
          <a:p>
            <a:pPr indent="266700">
              <a:spcBef>
                <a:spcPts val="1200"/>
              </a:spcBef>
              <a:defRPr/>
            </a:pPr>
            <a:r>
              <a:rPr lang="zh-CN" altLang="en-US" sz="2400" b="1" dirty="0">
                <a:latin typeface="华文仿宋" pitchFamily="2" charset="-122"/>
                <a:ea typeface="华文仿宋" pitchFamily="2" charset="-122"/>
              </a:rPr>
              <a:t>    将硬件的机内测试 （</a:t>
            </a:r>
            <a:r>
              <a:rPr lang="en-US" altLang="zh-CN" sz="2400" b="1" dirty="0">
                <a:latin typeface="华文仿宋" pitchFamily="2" charset="-122"/>
                <a:ea typeface="华文仿宋" pitchFamily="2" charset="-122"/>
              </a:rPr>
              <a:t>Build-In-Test</a:t>
            </a:r>
            <a:r>
              <a:rPr lang="zh-CN" altLang="en-US" sz="2400" b="1" dirty="0">
                <a:latin typeface="华文仿宋" pitchFamily="2" charset="-122"/>
                <a:ea typeface="华文仿宋" pitchFamily="2" charset="-122"/>
              </a:rPr>
              <a:t>，</a:t>
            </a:r>
            <a:r>
              <a:rPr lang="en-US" altLang="zh-CN" sz="2400" b="1" dirty="0">
                <a:latin typeface="华文仿宋" pitchFamily="2" charset="-122"/>
                <a:ea typeface="华文仿宋" pitchFamily="2" charset="-122"/>
              </a:rPr>
              <a:t> BIT </a:t>
            </a:r>
            <a:r>
              <a:rPr lang="zh-CN" altLang="en-US" sz="2400" b="1" dirty="0">
                <a:latin typeface="华文仿宋" pitchFamily="2" charset="-122"/>
                <a:ea typeface="华文仿宋" pitchFamily="2" charset="-122"/>
              </a:rPr>
              <a:t>）概念用于软件的自测试。软件自测试主要使用正面校验和反面校验两种方法。</a:t>
            </a:r>
            <a:endParaRPr lang="en-US" altLang="zh-CN" sz="2400" b="1" dirty="0">
              <a:latin typeface="华文仿宋" pitchFamily="2" charset="-122"/>
              <a:ea typeface="华文仿宋" pitchFamily="2" charset="-122"/>
            </a:endParaRPr>
          </a:p>
          <a:p>
            <a:pPr marL="342900" indent="-342900">
              <a:spcBef>
                <a:spcPts val="1200"/>
              </a:spcBef>
              <a:buFont typeface="Wingdings" panose="05000000000000000000" pitchFamily="2" charset="2"/>
              <a:buChar char="l"/>
              <a:defRPr/>
            </a:pPr>
            <a:r>
              <a:rPr lang="zh-CN" altLang="en-US" sz="2400" b="1" dirty="0">
                <a:latin typeface="华文仿宋" pitchFamily="2" charset="-122"/>
                <a:ea typeface="华文仿宋" pitchFamily="2" charset="-122"/>
              </a:rPr>
              <a:t>正面校验是测试软件将输入转化为输出的功能是否正确。软件测试过程中正面校验需要很大的测试工作量，几乎是一种穷举测试。在硬件测试中很少使用。对于软件，如果要求每一项都存在明确的接受指标，正面校验对于实现自动检测是非常有利的。</a:t>
            </a:r>
            <a:endParaRPr lang="en-US" altLang="zh-CN" sz="2400" b="1" dirty="0">
              <a:latin typeface="华文仿宋" pitchFamily="2" charset="-122"/>
              <a:ea typeface="华文仿宋" pitchFamily="2" charset="-122"/>
            </a:endParaRPr>
          </a:p>
          <a:p>
            <a:pPr marL="342900" indent="-342900">
              <a:spcBef>
                <a:spcPts val="1200"/>
              </a:spcBef>
              <a:buFont typeface="Wingdings" panose="05000000000000000000" pitchFamily="2" charset="2"/>
              <a:buChar char="l"/>
              <a:defRPr/>
            </a:pPr>
            <a:r>
              <a:rPr lang="zh-CN" altLang="en-US" sz="2400" b="1" dirty="0">
                <a:latin typeface="华文仿宋" pitchFamily="2" charset="-122"/>
                <a:ea typeface="华文仿宋" pitchFamily="2" charset="-122"/>
              </a:rPr>
              <a:t>反面校验是将软件输出逆转化为输入，检查是否正确。</a:t>
            </a:r>
            <a:endParaRPr lang="en-US" altLang="zh-CN" sz="2400" b="1" dirty="0">
              <a:latin typeface="华文仿宋" pitchFamily="2" charset="-122"/>
              <a:ea typeface="华文仿宋" pitchFamily="2" charset="-122"/>
            </a:endParaRPr>
          </a:p>
          <a:p>
            <a:pPr>
              <a:spcBef>
                <a:spcPts val="1200"/>
              </a:spcBef>
              <a:defRPr/>
            </a:pPr>
            <a:r>
              <a:rPr lang="en-US" altLang="zh-CN" sz="2400" b="1" dirty="0">
                <a:latin typeface="华文仿宋" pitchFamily="2" charset="-122"/>
                <a:ea typeface="华文仿宋" pitchFamily="2" charset="-122"/>
              </a:rPr>
              <a:t>       </a:t>
            </a:r>
            <a:r>
              <a:rPr lang="zh-CN" altLang="en-US" sz="2400" b="1" dirty="0">
                <a:latin typeface="华文仿宋" pitchFamily="2" charset="-122"/>
                <a:ea typeface="华文仿宋" pitchFamily="2" charset="-122"/>
              </a:rPr>
              <a:t>但是，不论是正面校验还是反面校验，通常情形下都需要大量的工作才能做出比较全面的校验，这往往是难以做到的。在实际工程中通常是采用一些有重点的校验。 </a:t>
            </a:r>
          </a:p>
        </p:txBody>
      </p:sp>
    </p:spTree>
    <p:extLst>
      <p:ext uri="{BB962C8B-B14F-4D97-AF65-F5344CB8AC3E}">
        <p14:creationId xmlns:p14="http://schemas.microsoft.com/office/powerpoint/2010/main" val="5123044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Text Box 3"/>
          <p:cNvSpPr txBox="1">
            <a:spLocks noChangeArrowheads="1"/>
          </p:cNvSpPr>
          <p:nvPr/>
        </p:nvSpPr>
        <p:spPr bwMode="auto">
          <a:xfrm>
            <a:off x="1703388" y="495300"/>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4.5   </a:t>
            </a:r>
            <a:r>
              <a:rPr lang="zh-CN" altLang="en-US" sz="3600" b="1" dirty="0">
                <a:latin typeface="黑体" pitchFamily="49" charset="-122"/>
                <a:ea typeface="黑体" pitchFamily="49" charset="-122"/>
              </a:rPr>
              <a:t>容错设计：软件容错的基本活动</a:t>
            </a:r>
          </a:p>
        </p:txBody>
      </p:sp>
      <p:sp>
        <p:nvSpPr>
          <p:cNvPr id="252931" name="Rectangle 4"/>
          <p:cNvSpPr>
            <a:spLocks noChangeArrowheads="1"/>
          </p:cNvSpPr>
          <p:nvPr/>
        </p:nvSpPr>
        <p:spPr bwMode="auto">
          <a:xfrm>
            <a:off x="1909262" y="1170612"/>
            <a:ext cx="8677275" cy="55707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indent="266700">
              <a:spcBef>
                <a:spcPts val="1200"/>
              </a:spcBef>
              <a:defRPr/>
            </a:pPr>
            <a:r>
              <a:rPr lang="zh-CN" altLang="en-US" sz="2800" b="1" dirty="0">
                <a:solidFill>
                  <a:schemeClr val="tx2"/>
                </a:solidFill>
                <a:latin typeface="微软雅黑" panose="020B0503020204020204" pitchFamily="34" charset="-122"/>
                <a:ea typeface="微软雅黑" panose="020B0503020204020204" pitchFamily="34" charset="-122"/>
              </a:rPr>
              <a:t>破坏估计：       </a:t>
            </a:r>
          </a:p>
          <a:p>
            <a:pPr indent="266700">
              <a:spcBef>
                <a:spcPts val="1200"/>
              </a:spcBef>
            </a:pPr>
            <a:r>
              <a:rPr lang="zh-CN" altLang="en-US" sz="2000" b="1" dirty="0">
                <a:latin typeface="华文仿宋" pitchFamily="2" charset="-122"/>
                <a:ea typeface="华文仿宋" pitchFamily="2" charset="-122"/>
              </a:rPr>
              <a:t>     </a:t>
            </a:r>
            <a:r>
              <a:rPr lang="zh-CN" altLang="en-US" sz="2400" b="1" dirty="0">
                <a:latin typeface="华文仿宋" pitchFamily="2" charset="-122"/>
                <a:ea typeface="华文仿宋" pitchFamily="2" charset="-122"/>
              </a:rPr>
              <a:t>从故障发生直到得以有效控制这段时间内，故障可能被传播和蔓延。因此需要进行破坏估计，以便采取措施，进行故障处理和恢复。</a:t>
            </a:r>
          </a:p>
          <a:p>
            <a:pPr indent="266700">
              <a:spcBef>
                <a:spcPts val="1200"/>
              </a:spcBef>
            </a:pPr>
            <a:r>
              <a:rPr lang="zh-CN" altLang="en-US" sz="2400" b="1" dirty="0">
                <a:latin typeface="华文仿宋" pitchFamily="2" charset="-122"/>
                <a:ea typeface="华文仿宋" pitchFamily="2" charset="-122"/>
              </a:rPr>
              <a:t>    破坏估计不仅要求判定故障被检测出来之前已经引起的破坏，还要求在故障被检测出来之后，在处理的延滞或恢复实施过程中，无效信息在系统中传播的可能性以及因此导致的其他未被检测到的后续故障。</a:t>
            </a:r>
          </a:p>
          <a:p>
            <a:pPr indent="266700">
              <a:spcBef>
                <a:spcPts val="1200"/>
              </a:spcBef>
            </a:pPr>
            <a:r>
              <a:rPr lang="zh-CN" altLang="en-US" sz="2400" b="1" dirty="0">
                <a:latin typeface="华文仿宋" pitchFamily="2" charset="-122"/>
                <a:ea typeface="华文仿宋" pitchFamily="2" charset="-122"/>
              </a:rPr>
              <a:t>    目前，对故障的破坏估计主要是依靠系统设计人员对破坏限制的规定和识别破坏的探测技术来实现的，即根据系统的结构对预测故障可能引起的各种现象做出假设，并按破坏的严重程度加以分类。在运行过程中，由现象逆推导致这些现象出现的破坏，然后根据相应的估计确定适当的反向恢复点。 </a:t>
            </a:r>
          </a:p>
        </p:txBody>
      </p:sp>
    </p:spTree>
    <p:extLst>
      <p:ext uri="{BB962C8B-B14F-4D97-AF65-F5344CB8AC3E}">
        <p14:creationId xmlns:p14="http://schemas.microsoft.com/office/powerpoint/2010/main" val="13337788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Text Box 3"/>
          <p:cNvSpPr txBox="1">
            <a:spLocks noChangeArrowheads="1"/>
          </p:cNvSpPr>
          <p:nvPr/>
        </p:nvSpPr>
        <p:spPr bwMode="auto">
          <a:xfrm>
            <a:off x="1703388" y="495300"/>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4.5   </a:t>
            </a:r>
            <a:r>
              <a:rPr lang="zh-CN" altLang="en-US" sz="3600" b="1" dirty="0">
                <a:latin typeface="黑体" pitchFamily="49" charset="-122"/>
                <a:ea typeface="黑体" pitchFamily="49" charset="-122"/>
              </a:rPr>
              <a:t>容错设计：软件容错的基本活动</a:t>
            </a:r>
          </a:p>
        </p:txBody>
      </p:sp>
      <p:sp>
        <p:nvSpPr>
          <p:cNvPr id="253955" name="Rectangle 4"/>
          <p:cNvSpPr>
            <a:spLocks noChangeArrowheads="1"/>
          </p:cNvSpPr>
          <p:nvPr/>
        </p:nvSpPr>
        <p:spPr bwMode="auto">
          <a:xfrm>
            <a:off x="1524000" y="1262064"/>
            <a:ext cx="5435600" cy="5710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indent="266700">
              <a:spcBef>
                <a:spcPts val="1200"/>
              </a:spcBef>
              <a:defRPr/>
            </a:pPr>
            <a:r>
              <a:rPr lang="zh-CN" altLang="en-US" sz="2800" b="1" dirty="0">
                <a:solidFill>
                  <a:schemeClr val="tx2"/>
                </a:solidFill>
                <a:latin typeface="微软雅黑" panose="020B0503020204020204" pitchFamily="34" charset="-122"/>
                <a:ea typeface="微软雅黑" panose="020B0503020204020204" pitchFamily="34" charset="-122"/>
              </a:rPr>
              <a:t>故障恢复：       </a:t>
            </a:r>
          </a:p>
          <a:p>
            <a:pPr indent="266700">
              <a:spcBef>
                <a:spcPts val="600"/>
              </a:spcBef>
              <a:defRPr/>
            </a:pPr>
            <a:r>
              <a:rPr lang="zh-CN" altLang="en-US" sz="2000" b="1" dirty="0">
                <a:latin typeface="华文仿宋" pitchFamily="2" charset="-122"/>
                <a:ea typeface="华文仿宋" pitchFamily="2" charset="-122"/>
              </a:rPr>
              <a:t>     </a:t>
            </a:r>
            <a:r>
              <a:rPr lang="zh-CN" altLang="en-US" sz="2200" b="1" dirty="0">
                <a:latin typeface="华文仿宋" pitchFamily="2" charset="-122"/>
                <a:ea typeface="华文仿宋" pitchFamily="2" charset="-122"/>
              </a:rPr>
              <a:t>完成故障检测后在规定的时间内完成故障处理，恢复系统运行是容错软件的核心目标。</a:t>
            </a:r>
            <a:endParaRPr lang="en-US" altLang="zh-CN" sz="2200" b="1" dirty="0">
              <a:latin typeface="华文仿宋" pitchFamily="2" charset="-122"/>
              <a:ea typeface="华文仿宋" pitchFamily="2" charset="-122"/>
            </a:endParaRPr>
          </a:p>
          <a:p>
            <a:pPr indent="266700">
              <a:spcBef>
                <a:spcPts val="600"/>
              </a:spcBef>
              <a:defRPr/>
            </a:pPr>
            <a:r>
              <a:rPr lang="zh-CN" altLang="en-US" sz="2200" b="1" dirty="0">
                <a:latin typeface="华文仿宋" pitchFamily="2" charset="-122"/>
                <a:ea typeface="华文仿宋" pitchFamily="2" charset="-122"/>
              </a:rPr>
              <a:t>故障恢复包括前向恢复和后向恢复两种。</a:t>
            </a:r>
            <a:endParaRPr lang="en-US" altLang="zh-CN" sz="2200" b="1" dirty="0">
              <a:latin typeface="华文仿宋" pitchFamily="2" charset="-122"/>
              <a:ea typeface="华文仿宋" pitchFamily="2" charset="-122"/>
            </a:endParaRPr>
          </a:p>
          <a:p>
            <a:pPr marL="342900" indent="-342900">
              <a:spcBef>
                <a:spcPts val="600"/>
              </a:spcBef>
              <a:buFont typeface="Wingdings" panose="05000000000000000000" pitchFamily="2" charset="2"/>
              <a:buChar char="l"/>
              <a:defRPr/>
            </a:pPr>
            <a:r>
              <a:rPr lang="zh-CN" altLang="en-US" sz="2200" b="1" dirty="0">
                <a:latin typeface="华文仿宋" pitchFamily="2" charset="-122"/>
                <a:ea typeface="华文仿宋" pitchFamily="2" charset="-122"/>
              </a:rPr>
              <a:t>前向恢复即故障被检测出来后，</a:t>
            </a:r>
            <a:r>
              <a:rPr lang="zh-CN" altLang="en-US" sz="2200" b="1" dirty="0">
                <a:solidFill>
                  <a:srgbClr val="FF0000"/>
                </a:solidFill>
                <a:latin typeface="华文仿宋" pitchFamily="2" charset="-122"/>
                <a:ea typeface="华文仿宋" pitchFamily="2" charset="-122"/>
              </a:rPr>
              <a:t>仅对其结果进行预置处理，</a:t>
            </a:r>
            <a:r>
              <a:rPr lang="zh-CN" altLang="en-US" sz="2200" b="1" dirty="0">
                <a:latin typeface="华文仿宋" pitchFamily="2" charset="-122"/>
                <a:ea typeface="华文仿宋" pitchFamily="2" charset="-122"/>
              </a:rPr>
              <a:t>然后继续进程的运行，提供可以接受的服务。</a:t>
            </a:r>
            <a:endParaRPr lang="en-US" altLang="zh-CN" sz="2200" b="1" dirty="0">
              <a:latin typeface="华文仿宋" pitchFamily="2" charset="-122"/>
              <a:ea typeface="华文仿宋" pitchFamily="2" charset="-122"/>
            </a:endParaRPr>
          </a:p>
          <a:p>
            <a:pPr marL="342900" indent="-342900">
              <a:spcBef>
                <a:spcPts val="600"/>
              </a:spcBef>
              <a:buFont typeface="Wingdings" panose="05000000000000000000" pitchFamily="2" charset="2"/>
              <a:buChar char="l"/>
              <a:defRPr/>
            </a:pPr>
            <a:r>
              <a:rPr lang="zh-CN" altLang="en-US" sz="2200" b="1" dirty="0">
                <a:latin typeface="华文仿宋" pitchFamily="2" charset="-122"/>
                <a:ea typeface="华文仿宋" pitchFamily="2" charset="-122"/>
              </a:rPr>
              <a:t>后向恢复即故障被检测出来后，</a:t>
            </a:r>
            <a:r>
              <a:rPr lang="zh-CN" altLang="en-US" sz="2200" b="1" dirty="0">
                <a:solidFill>
                  <a:srgbClr val="FF0000"/>
                </a:solidFill>
                <a:latin typeface="华文仿宋" pitchFamily="2" charset="-122"/>
                <a:ea typeface="华文仿宋" pitchFamily="2" charset="-122"/>
              </a:rPr>
              <a:t>对软件重构，以备份替代错误部分</a:t>
            </a:r>
            <a:r>
              <a:rPr lang="zh-CN" altLang="en-US" sz="2200" b="1" dirty="0">
                <a:latin typeface="华文仿宋" pitchFamily="2" charset="-122"/>
                <a:ea typeface="华文仿宋" pitchFamily="2" charset="-122"/>
              </a:rPr>
              <a:t>，然后</a:t>
            </a:r>
            <a:r>
              <a:rPr lang="zh-CN" altLang="en-US" sz="2200" b="1" dirty="0">
                <a:solidFill>
                  <a:srgbClr val="FF0000"/>
                </a:solidFill>
                <a:latin typeface="华文仿宋" pitchFamily="2" charset="-122"/>
                <a:ea typeface="华文仿宋" pitchFamily="2" charset="-122"/>
              </a:rPr>
              <a:t>重新</a:t>
            </a:r>
            <a:r>
              <a:rPr lang="zh-CN" altLang="en-US" sz="2200" b="1" dirty="0">
                <a:latin typeface="华文仿宋" pitchFamily="2" charset="-122"/>
                <a:ea typeface="华文仿宋" pitchFamily="2" charset="-122"/>
              </a:rPr>
              <a:t>运行，提供正确服务。对于后向恢复，可能存在降功能问题，采取恢复措施时，应考虑资源耗费和容错效果。</a:t>
            </a:r>
            <a:endParaRPr lang="en-US" altLang="zh-CN" sz="2200" b="1" dirty="0">
              <a:latin typeface="华文仿宋" pitchFamily="2" charset="-122"/>
              <a:ea typeface="华文仿宋" pitchFamily="2" charset="-122"/>
            </a:endParaRPr>
          </a:p>
          <a:p>
            <a:pPr marL="342900" indent="-342900">
              <a:spcBef>
                <a:spcPts val="600"/>
              </a:spcBef>
              <a:buFont typeface="Wingdings" panose="05000000000000000000" pitchFamily="2" charset="2"/>
              <a:buChar char="l"/>
              <a:defRPr/>
            </a:pPr>
            <a:r>
              <a:rPr lang="zh-CN" altLang="en-US" sz="2200" b="1" dirty="0">
                <a:latin typeface="华文仿宋" pitchFamily="2" charset="-122"/>
                <a:ea typeface="华文仿宋" pitchFamily="2" charset="-122"/>
              </a:rPr>
              <a:t>一般地，恢复包括完全恢复、降功能恢复和安全停机三个等级。 </a:t>
            </a:r>
          </a:p>
        </p:txBody>
      </p:sp>
      <p:graphicFrame>
        <p:nvGraphicFramePr>
          <p:cNvPr id="253956" name="Object 5"/>
          <p:cNvGraphicFramePr>
            <a:graphicFrameLocks noGrp="1" noChangeAspect="1"/>
          </p:cNvGraphicFramePr>
          <p:nvPr>
            <p:ph/>
          </p:nvPr>
        </p:nvGraphicFramePr>
        <p:xfrm>
          <a:off x="7004051" y="2133600"/>
          <a:ext cx="3484563" cy="4248150"/>
        </p:xfrm>
        <a:graphic>
          <a:graphicData uri="http://schemas.openxmlformats.org/presentationml/2006/ole">
            <mc:AlternateContent xmlns:mc="http://schemas.openxmlformats.org/markup-compatibility/2006">
              <mc:Choice xmlns:v="urn:schemas-microsoft-com:vml" Requires="v">
                <p:oleObj name="Visio" r:id="rId2" imgW="2647913" imgH="3051022" progId="Visio.Drawing.11">
                  <p:embed/>
                </p:oleObj>
              </mc:Choice>
              <mc:Fallback>
                <p:oleObj name="Visio" r:id="rId2" imgW="2647913" imgH="3051022" progId="Visio.Drawing.11">
                  <p:embed/>
                  <p:pic>
                    <p:nvPicPr>
                      <p:cNvPr id="253956" name="Object 5"/>
                      <p:cNvPicPr>
                        <a:picLocks noChangeAspect="1" noChangeArrowheads="1"/>
                      </p:cNvPicPr>
                      <p:nvPr/>
                    </p:nvPicPr>
                    <p:blipFill>
                      <a:blip r:embed="rId3"/>
                      <a:srcRect/>
                      <a:stretch>
                        <a:fillRect/>
                      </a:stretch>
                    </p:blipFill>
                    <p:spPr bwMode="auto">
                      <a:xfrm>
                        <a:off x="7004051" y="2133600"/>
                        <a:ext cx="3484563" cy="4248150"/>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095903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Text Box 3"/>
          <p:cNvSpPr txBox="1">
            <a:spLocks noChangeArrowheads="1"/>
          </p:cNvSpPr>
          <p:nvPr/>
        </p:nvSpPr>
        <p:spPr bwMode="auto">
          <a:xfrm>
            <a:off x="1703388" y="495300"/>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4.5   </a:t>
            </a:r>
            <a:r>
              <a:rPr lang="zh-CN" altLang="en-US" sz="3600" b="1" dirty="0">
                <a:latin typeface="黑体" pitchFamily="49" charset="-122"/>
                <a:ea typeface="黑体" pitchFamily="49" charset="-122"/>
              </a:rPr>
              <a:t>容错设计：软件容错的基本活动</a:t>
            </a:r>
          </a:p>
        </p:txBody>
      </p:sp>
      <p:sp>
        <p:nvSpPr>
          <p:cNvPr id="254979" name="Rectangle 4"/>
          <p:cNvSpPr>
            <a:spLocks noChangeArrowheads="1"/>
          </p:cNvSpPr>
          <p:nvPr/>
        </p:nvSpPr>
        <p:spPr bwMode="auto">
          <a:xfrm>
            <a:off x="2135188" y="1484784"/>
            <a:ext cx="7993063" cy="400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indent="266700">
              <a:spcBef>
                <a:spcPts val="1200"/>
              </a:spcBef>
              <a:defRPr/>
            </a:pPr>
            <a:r>
              <a:rPr lang="zh-CN" altLang="en-US" sz="2800" b="1" dirty="0">
                <a:solidFill>
                  <a:schemeClr val="tx2"/>
                </a:solidFill>
                <a:latin typeface="微软雅黑" panose="020B0503020204020204" pitchFamily="34" charset="-122"/>
                <a:ea typeface="微软雅黑" panose="020B0503020204020204" pitchFamily="34" charset="-122"/>
              </a:rPr>
              <a:t>故障隔离：       </a:t>
            </a:r>
          </a:p>
          <a:p>
            <a:pPr indent="266700">
              <a:spcBef>
                <a:spcPts val="1200"/>
              </a:spcBef>
            </a:pPr>
            <a:r>
              <a:rPr lang="zh-CN" altLang="en-US" sz="2400" b="1" dirty="0">
                <a:latin typeface="华文仿宋" pitchFamily="2" charset="-122"/>
                <a:ea typeface="华文仿宋" pitchFamily="2" charset="-122"/>
              </a:rPr>
              <a:t>     进行故障分析与分类，采取故障隔离措施，抑制故障传播与蔓延，有利于容错的实现。</a:t>
            </a:r>
          </a:p>
          <a:p>
            <a:pPr indent="266700">
              <a:spcBef>
                <a:spcPts val="1200"/>
              </a:spcBef>
            </a:pPr>
            <a:r>
              <a:rPr lang="zh-CN" altLang="en-US" sz="2400" b="1" dirty="0">
                <a:latin typeface="华文仿宋" pitchFamily="2" charset="-122"/>
                <a:ea typeface="华文仿宋" pitchFamily="2" charset="-122"/>
              </a:rPr>
              <a:t>     权限最小化原则是实现故障隔离的主要思想。为了限制故障蔓延，要求对过程和数据加以严格定义和限制。使过程不能提供任何超过事先规定限度的功能，也无权接受来自限定数据库之外的数据。</a:t>
            </a:r>
            <a:endParaRPr lang="en-US" altLang="zh-CN" sz="2400" b="1" dirty="0">
              <a:latin typeface="华文仿宋" pitchFamily="2" charset="-122"/>
              <a:ea typeface="华文仿宋" pitchFamily="2" charset="-122"/>
            </a:endParaRPr>
          </a:p>
          <a:p>
            <a:pPr indent="266700">
              <a:spcBef>
                <a:spcPts val="1200"/>
              </a:spcBef>
            </a:pPr>
            <a:r>
              <a:rPr lang="en-US" altLang="zh-CN" sz="2400" b="1" dirty="0">
                <a:latin typeface="华文仿宋" pitchFamily="2" charset="-122"/>
                <a:ea typeface="华文仿宋" pitchFamily="2" charset="-122"/>
              </a:rPr>
              <a:t>    </a:t>
            </a:r>
            <a:r>
              <a:rPr lang="zh-CN" altLang="en-US" sz="2400" b="1" dirty="0">
                <a:latin typeface="华文仿宋" pitchFamily="2" charset="-122"/>
                <a:ea typeface="华文仿宋" pitchFamily="2" charset="-122"/>
              </a:rPr>
              <a:t>在结构化程序设计中，还可以利用各个层次与模块之间的进、出口信息的相互制约关系来隔离故障。 </a:t>
            </a:r>
          </a:p>
        </p:txBody>
      </p:sp>
    </p:spTree>
    <p:extLst>
      <p:ext uri="{BB962C8B-B14F-4D97-AF65-F5344CB8AC3E}">
        <p14:creationId xmlns:p14="http://schemas.microsoft.com/office/powerpoint/2010/main" val="19798728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Text Box 3"/>
          <p:cNvSpPr txBox="1">
            <a:spLocks noChangeArrowheads="1"/>
          </p:cNvSpPr>
          <p:nvPr/>
        </p:nvSpPr>
        <p:spPr bwMode="auto">
          <a:xfrm>
            <a:off x="1703388" y="495300"/>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4.5   </a:t>
            </a:r>
            <a:r>
              <a:rPr lang="zh-CN" altLang="en-US" sz="3600" b="1" dirty="0">
                <a:latin typeface="黑体" pitchFamily="49" charset="-122"/>
                <a:ea typeface="黑体" pitchFamily="49" charset="-122"/>
              </a:rPr>
              <a:t>容错设计：软件容错的基本活动</a:t>
            </a:r>
          </a:p>
        </p:txBody>
      </p:sp>
      <p:sp>
        <p:nvSpPr>
          <p:cNvPr id="256003" name="Rectangle 4"/>
          <p:cNvSpPr>
            <a:spLocks noChangeArrowheads="1"/>
          </p:cNvSpPr>
          <p:nvPr/>
        </p:nvSpPr>
        <p:spPr bwMode="auto">
          <a:xfrm>
            <a:off x="2063751" y="1714500"/>
            <a:ext cx="7993063" cy="421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indent="266700">
              <a:spcBef>
                <a:spcPts val="1200"/>
              </a:spcBef>
              <a:defRPr/>
            </a:pPr>
            <a:r>
              <a:rPr lang="zh-CN" altLang="en-US" sz="2800" b="1" dirty="0">
                <a:solidFill>
                  <a:schemeClr val="tx2"/>
                </a:solidFill>
                <a:latin typeface="微软雅黑" panose="020B0503020204020204" pitchFamily="34" charset="-122"/>
                <a:ea typeface="微软雅黑" panose="020B0503020204020204" pitchFamily="34" charset="-122"/>
              </a:rPr>
              <a:t>继续服务：       </a:t>
            </a:r>
          </a:p>
          <a:p>
            <a:pPr indent="266700" algn="just">
              <a:spcBef>
                <a:spcPts val="1200"/>
              </a:spcBef>
            </a:pPr>
            <a:r>
              <a:rPr lang="zh-CN" altLang="en-US" sz="2400" b="1" dirty="0">
                <a:solidFill>
                  <a:srgbClr val="FF0000"/>
                </a:solidFill>
                <a:ea typeface="华文仿宋" pitchFamily="2" charset="-122"/>
              </a:rPr>
              <a:t>     故障恢复</a:t>
            </a:r>
            <a:r>
              <a:rPr lang="zh-CN" altLang="en-US" sz="2400" b="1" dirty="0">
                <a:ea typeface="华文仿宋" pitchFamily="2" charset="-122"/>
              </a:rPr>
              <a:t>的任务是使系统从故障状态恢复到故障前的某一状态即后向恢复点或预先设置的其他状态即前向恢复点。由于进程中包括了恢复这样的子过程，用户得到的服务实际上和没有这个子过程不同。要求经历恢复之后得到的服务是软件需求规格说明中所能接受的。</a:t>
            </a:r>
            <a:endParaRPr lang="en-US" altLang="zh-CN" sz="2400" b="1" dirty="0">
              <a:ea typeface="华文仿宋" pitchFamily="2" charset="-122"/>
            </a:endParaRPr>
          </a:p>
          <a:p>
            <a:pPr indent="266700" algn="just">
              <a:spcBef>
                <a:spcPts val="1200"/>
              </a:spcBef>
            </a:pPr>
            <a:r>
              <a:rPr lang="zh-CN" altLang="en-US" sz="2400" b="1" dirty="0">
                <a:ea typeface="华文仿宋" pitchFamily="2" charset="-122"/>
              </a:rPr>
              <a:t>前向恢复后的输出序列中所失去的部分数据如果不致影响软件的基本功能，以及后向恢复后输出序列中重复多余的部分信息以及故障状态等不致影响输出的正确执行等，都是保证系统继续服务所需要考虑的。</a:t>
            </a:r>
          </a:p>
        </p:txBody>
      </p:sp>
    </p:spTree>
    <p:extLst>
      <p:ext uri="{BB962C8B-B14F-4D97-AF65-F5344CB8AC3E}">
        <p14:creationId xmlns:p14="http://schemas.microsoft.com/office/powerpoint/2010/main" val="11773974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ext Box 3"/>
          <p:cNvSpPr txBox="1">
            <a:spLocks noChangeArrowheads="1"/>
          </p:cNvSpPr>
          <p:nvPr/>
        </p:nvSpPr>
        <p:spPr bwMode="auto">
          <a:xfrm>
            <a:off x="1703388" y="495300"/>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4.5   </a:t>
            </a:r>
            <a:r>
              <a:rPr lang="zh-CN" altLang="en-US" sz="3600" b="1" dirty="0">
                <a:latin typeface="黑体" pitchFamily="49" charset="-122"/>
                <a:ea typeface="黑体" pitchFamily="49" charset="-122"/>
              </a:rPr>
              <a:t>容错设计：容错软件的基本结构</a:t>
            </a:r>
          </a:p>
        </p:txBody>
      </p:sp>
      <p:graphicFrame>
        <p:nvGraphicFramePr>
          <p:cNvPr id="257027" name="Object 4"/>
          <p:cNvGraphicFramePr>
            <a:graphicFrameLocks noGrp="1" noChangeAspect="1"/>
          </p:cNvGraphicFramePr>
          <p:nvPr>
            <p:ph/>
          </p:nvPr>
        </p:nvGraphicFramePr>
        <p:xfrm>
          <a:off x="1704975" y="2116138"/>
          <a:ext cx="4819650" cy="3530600"/>
        </p:xfrm>
        <a:graphic>
          <a:graphicData uri="http://schemas.openxmlformats.org/presentationml/2006/ole">
            <mc:AlternateContent xmlns:mc="http://schemas.openxmlformats.org/markup-compatibility/2006">
              <mc:Choice xmlns:v="urn:schemas-microsoft-com:vml" Requires="v">
                <p:oleObj name="Visio" r:id="rId2" imgW="3097715" imgH="2267870" progId="Visio.Drawing.11">
                  <p:embed/>
                </p:oleObj>
              </mc:Choice>
              <mc:Fallback>
                <p:oleObj name="Visio" r:id="rId2" imgW="3097715" imgH="2267870" progId="Visio.Drawing.11">
                  <p:embed/>
                  <p:pic>
                    <p:nvPicPr>
                      <p:cNvPr id="257027" name="Object 4"/>
                      <p:cNvPicPr>
                        <a:picLocks noChangeAspect="1" noChangeArrowheads="1"/>
                      </p:cNvPicPr>
                      <p:nvPr/>
                    </p:nvPicPr>
                    <p:blipFill>
                      <a:blip r:embed="rId3"/>
                      <a:srcRect/>
                      <a:stretch>
                        <a:fillRect/>
                      </a:stretch>
                    </p:blipFill>
                    <p:spPr bwMode="auto">
                      <a:xfrm>
                        <a:off x="1704975" y="2116138"/>
                        <a:ext cx="4819650" cy="353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7028" name="Rectangle 5"/>
          <p:cNvSpPr>
            <a:spLocks noChangeArrowheads="1"/>
          </p:cNvSpPr>
          <p:nvPr/>
        </p:nvSpPr>
        <p:spPr bwMode="auto">
          <a:xfrm>
            <a:off x="6600825" y="1247775"/>
            <a:ext cx="3816350" cy="549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indent="266700">
              <a:spcAft>
                <a:spcPts val="600"/>
              </a:spcAft>
            </a:pPr>
            <a:r>
              <a:rPr lang="en-US" altLang="zh-CN" sz="2400" b="1" dirty="0">
                <a:latin typeface="华文仿宋" pitchFamily="2" charset="-122"/>
                <a:ea typeface="华文仿宋" pitchFamily="2" charset="-122"/>
              </a:rPr>
              <a:t>    </a:t>
            </a:r>
            <a:r>
              <a:rPr lang="zh-CN" altLang="en-US" sz="2400" b="1" dirty="0">
                <a:latin typeface="华文仿宋" pitchFamily="2" charset="-122"/>
                <a:ea typeface="华文仿宋" pitchFamily="2" charset="-122"/>
              </a:rPr>
              <a:t>具有这种结构的软件的可靠性、安全性的高低由如下三种情况出现的机率所决定的。</a:t>
            </a:r>
          </a:p>
          <a:p>
            <a:pPr indent="266700">
              <a:spcAft>
                <a:spcPts val="600"/>
              </a:spcAft>
            </a:pPr>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1</a:t>
            </a:r>
            <a:r>
              <a:rPr lang="zh-CN" altLang="en-US" sz="2400" b="1" dirty="0">
                <a:latin typeface="华文仿宋" pitchFamily="2" charset="-122"/>
                <a:ea typeface="华文仿宋" pitchFamily="2" charset="-122"/>
              </a:rPr>
              <a:t>、表决器判断正确，软件正确实现软件需求规格说明所要求的功能；</a:t>
            </a:r>
          </a:p>
          <a:p>
            <a:pPr indent="266700">
              <a:spcAft>
                <a:spcPts val="600"/>
              </a:spcAft>
            </a:pPr>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2</a:t>
            </a:r>
            <a:r>
              <a:rPr lang="zh-CN" altLang="en-US" sz="2400" b="1" dirty="0">
                <a:latin typeface="华文仿宋" pitchFamily="2" charset="-122"/>
                <a:ea typeface="华文仿宋" pitchFamily="2" charset="-122"/>
              </a:rPr>
              <a:t>、表决器判断正确，发现故障，发出报警，有效地防止因错误可能导致严重的结果；</a:t>
            </a:r>
          </a:p>
          <a:p>
            <a:pPr indent="266700">
              <a:spcAft>
                <a:spcPts val="600"/>
              </a:spcAft>
            </a:pPr>
            <a:r>
              <a:rPr lang="zh-CN" altLang="en-US" sz="2400" b="1" dirty="0">
                <a:latin typeface="华文仿宋" pitchFamily="2" charset="-122"/>
                <a:ea typeface="华文仿宋" pitchFamily="2" charset="-122"/>
              </a:rPr>
              <a:t>  </a:t>
            </a:r>
            <a:r>
              <a:rPr lang="en-US" altLang="zh-CN" sz="2400" b="1" dirty="0">
                <a:latin typeface="华文仿宋" pitchFamily="2" charset="-122"/>
                <a:ea typeface="华文仿宋" pitchFamily="2" charset="-122"/>
              </a:rPr>
              <a:t>3</a:t>
            </a:r>
            <a:r>
              <a:rPr lang="zh-CN" altLang="en-US" sz="2400" b="1" dirty="0">
                <a:latin typeface="华文仿宋" pitchFamily="2" charset="-122"/>
                <a:ea typeface="华文仿宋" pitchFamily="2" charset="-122"/>
              </a:rPr>
              <a:t>、表决器判断错误或软件本身存在着不可诊断的故障，软件错误运行。</a:t>
            </a:r>
          </a:p>
        </p:txBody>
      </p:sp>
    </p:spTree>
    <p:extLst>
      <p:ext uri="{BB962C8B-B14F-4D97-AF65-F5344CB8AC3E}">
        <p14:creationId xmlns:p14="http://schemas.microsoft.com/office/powerpoint/2010/main" val="6514253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Text Box 3"/>
          <p:cNvSpPr txBox="1">
            <a:spLocks noChangeArrowheads="1"/>
          </p:cNvSpPr>
          <p:nvPr/>
        </p:nvSpPr>
        <p:spPr bwMode="auto">
          <a:xfrm>
            <a:off x="1703388" y="115888"/>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4.5   </a:t>
            </a:r>
            <a:r>
              <a:rPr lang="zh-CN" altLang="en-US" sz="3600" b="1" dirty="0">
                <a:latin typeface="黑体" pitchFamily="49" charset="-122"/>
                <a:ea typeface="黑体" pitchFamily="49" charset="-122"/>
              </a:rPr>
              <a:t>容错设计：软件容错技术</a:t>
            </a:r>
          </a:p>
        </p:txBody>
      </p:sp>
      <p:sp>
        <p:nvSpPr>
          <p:cNvPr id="258051" name="Rectangle 4"/>
          <p:cNvSpPr>
            <a:spLocks noChangeArrowheads="1"/>
          </p:cNvSpPr>
          <p:nvPr/>
        </p:nvSpPr>
        <p:spPr bwMode="auto">
          <a:xfrm>
            <a:off x="1919289" y="687388"/>
            <a:ext cx="8353425" cy="6216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indent="266700" algn="just">
              <a:defRPr/>
            </a:pPr>
            <a:r>
              <a:rPr lang="en-US" altLang="zh-CN" sz="2400" b="1" dirty="0">
                <a:ea typeface="华文仿宋" pitchFamily="2" charset="-122"/>
              </a:rPr>
              <a:t>    </a:t>
            </a:r>
            <a:r>
              <a:rPr lang="zh-CN" altLang="en-US" sz="2200" b="1" dirty="0">
                <a:latin typeface="华文仿宋" pitchFamily="2" charset="-122"/>
                <a:ea typeface="华文仿宋" pitchFamily="2" charset="-122"/>
              </a:rPr>
              <a:t>为了实现软件容错，一般都要使用某种形式的冗余，这种冗余既可以是设计（算法）冗余，也可以是数据冗余。设计冗余是利用相异的软件模块来实现软件容错。</a:t>
            </a:r>
            <a:endParaRPr lang="en-US" altLang="zh-CN" sz="2200" b="1" dirty="0">
              <a:latin typeface="华文仿宋" pitchFamily="2" charset="-122"/>
              <a:ea typeface="华文仿宋" pitchFamily="2" charset="-122"/>
            </a:endParaRPr>
          </a:p>
          <a:p>
            <a:pPr marL="342900" indent="-342900" algn="just">
              <a:buFont typeface="Wingdings" panose="05000000000000000000" pitchFamily="2" charset="2"/>
              <a:buChar char="l"/>
              <a:defRPr/>
            </a:pPr>
            <a:r>
              <a:rPr lang="zh-CN" altLang="en-US" sz="2200" b="1" dirty="0">
                <a:latin typeface="华文仿宋" pitchFamily="2" charset="-122"/>
                <a:ea typeface="华文仿宋" pitchFamily="2" charset="-122"/>
              </a:rPr>
              <a:t>主要的软件容错技术包括恢复块（</a:t>
            </a:r>
            <a:r>
              <a:rPr lang="en-US" altLang="zh-CN" sz="2200" b="1" dirty="0">
                <a:latin typeface="华文仿宋" pitchFamily="2" charset="-122"/>
                <a:ea typeface="华文仿宋" pitchFamily="2" charset="-122"/>
              </a:rPr>
              <a:t>RB</a:t>
            </a:r>
            <a:r>
              <a:rPr lang="zh-CN" altLang="en-US" sz="2200" b="1" dirty="0">
                <a:latin typeface="华文仿宋" pitchFamily="2" charset="-122"/>
                <a:ea typeface="华文仿宋" pitchFamily="2" charset="-122"/>
              </a:rPr>
              <a:t>）和多（</a:t>
            </a:r>
            <a:r>
              <a:rPr lang="en-US" altLang="zh-CN" sz="2200" b="1" dirty="0">
                <a:latin typeface="华文仿宋" pitchFamily="2" charset="-122"/>
                <a:ea typeface="华文仿宋" pitchFamily="2" charset="-122"/>
              </a:rPr>
              <a:t>N</a:t>
            </a:r>
            <a:r>
              <a:rPr lang="zh-CN" altLang="en-US" sz="2200" b="1" dirty="0">
                <a:latin typeface="华文仿宋" pitchFamily="2" charset="-122"/>
                <a:ea typeface="华文仿宋" pitchFamily="2" charset="-122"/>
              </a:rPr>
              <a:t>）版本程序（</a:t>
            </a:r>
            <a:r>
              <a:rPr lang="en-US" altLang="zh-CN" sz="2200" b="1" dirty="0">
                <a:latin typeface="华文仿宋" pitchFamily="2" charset="-122"/>
                <a:ea typeface="华文仿宋" pitchFamily="2" charset="-122"/>
              </a:rPr>
              <a:t>NVP</a:t>
            </a:r>
            <a:r>
              <a:rPr lang="zh-CN" altLang="en-US" sz="2200" b="1" dirty="0">
                <a:latin typeface="华文仿宋" pitchFamily="2" charset="-122"/>
                <a:ea typeface="华文仿宋" pitchFamily="2" charset="-122"/>
              </a:rPr>
              <a:t>）两种结构。这两种结构分别代表了软件容错设计的两个重要的技术方向。</a:t>
            </a:r>
            <a:endParaRPr lang="en-US" altLang="zh-CN" sz="2200" b="1" dirty="0">
              <a:latin typeface="华文仿宋" pitchFamily="2" charset="-122"/>
              <a:ea typeface="华文仿宋" pitchFamily="2" charset="-122"/>
            </a:endParaRPr>
          </a:p>
          <a:p>
            <a:pPr marL="342900" indent="-342900" algn="just">
              <a:buFont typeface="Wingdings" panose="05000000000000000000" pitchFamily="2" charset="2"/>
              <a:buChar char="l"/>
              <a:defRPr/>
            </a:pPr>
            <a:r>
              <a:rPr lang="zh-CN" altLang="en-US" sz="2200" b="1" dirty="0">
                <a:latin typeface="华文仿宋" pitchFamily="2" charset="-122"/>
                <a:ea typeface="华文仿宋" pitchFamily="2" charset="-122"/>
              </a:rPr>
              <a:t>其它软件容错结构如分布式恢复块（</a:t>
            </a:r>
            <a:r>
              <a:rPr lang="en-US" altLang="zh-CN" sz="2200" b="1" dirty="0">
                <a:latin typeface="华文仿宋" pitchFamily="2" charset="-122"/>
                <a:ea typeface="华文仿宋" pitchFamily="2" charset="-122"/>
              </a:rPr>
              <a:t>DRB</a:t>
            </a:r>
            <a:r>
              <a:rPr lang="zh-CN" altLang="en-US" sz="2200" b="1" dirty="0">
                <a:latin typeface="华文仿宋" pitchFamily="2" charset="-122"/>
                <a:ea typeface="华文仿宋" pitchFamily="2" charset="-122"/>
              </a:rPr>
              <a:t>）、</a:t>
            </a:r>
            <a:r>
              <a:rPr lang="en-US" altLang="zh-CN" sz="2200" b="1" dirty="0">
                <a:latin typeface="华文仿宋" pitchFamily="2" charset="-122"/>
                <a:ea typeface="华文仿宋" pitchFamily="2" charset="-122"/>
              </a:rPr>
              <a:t>N</a:t>
            </a:r>
            <a:r>
              <a:rPr lang="zh-CN" altLang="en-US" sz="2200" b="1" dirty="0">
                <a:latin typeface="华文仿宋" pitchFamily="2" charset="-122"/>
                <a:ea typeface="华文仿宋" pitchFamily="2" charset="-122"/>
              </a:rPr>
              <a:t>自检程序（</a:t>
            </a:r>
            <a:r>
              <a:rPr lang="en-US" altLang="zh-CN" sz="2200" b="1" dirty="0">
                <a:latin typeface="华文仿宋" pitchFamily="2" charset="-122"/>
                <a:ea typeface="华文仿宋" pitchFamily="2" charset="-122"/>
              </a:rPr>
              <a:t>NSCP</a:t>
            </a:r>
            <a:r>
              <a:rPr lang="zh-CN" altLang="en-US" sz="2200" b="1" dirty="0">
                <a:latin typeface="华文仿宋" pitchFamily="2" charset="-122"/>
                <a:ea typeface="华文仿宋" pitchFamily="2" charset="-122"/>
              </a:rPr>
              <a:t>）等都是这两种基本结构的派生和演化。</a:t>
            </a:r>
            <a:endParaRPr lang="en-US" altLang="zh-CN" sz="2200" b="1" dirty="0">
              <a:latin typeface="华文仿宋" pitchFamily="2" charset="-122"/>
              <a:ea typeface="华文仿宋" pitchFamily="2" charset="-122"/>
            </a:endParaRPr>
          </a:p>
          <a:p>
            <a:pPr marL="342900" indent="-342900" algn="just">
              <a:buFont typeface="Wingdings" panose="05000000000000000000" pitchFamily="2" charset="2"/>
              <a:buChar char="l"/>
              <a:defRPr/>
            </a:pPr>
            <a:r>
              <a:rPr lang="zh-CN" altLang="en-US" sz="2200" b="1" dirty="0">
                <a:latin typeface="华文仿宋" pitchFamily="2" charset="-122"/>
                <a:ea typeface="华文仿宋" pitchFamily="2" charset="-122"/>
              </a:rPr>
              <a:t>数据冗余技术主要是利用冗余数据来达到软件容错的目的，目前的主要方法是数据编码技术和数据相异技术。</a:t>
            </a:r>
            <a:endParaRPr lang="en-US" altLang="zh-CN" sz="2200" b="1" dirty="0">
              <a:latin typeface="华文仿宋" pitchFamily="2" charset="-122"/>
              <a:ea typeface="华文仿宋" pitchFamily="2" charset="-122"/>
            </a:endParaRPr>
          </a:p>
          <a:p>
            <a:pPr marL="342900" indent="-342900" algn="just">
              <a:buFont typeface="Wingdings" panose="05000000000000000000" pitchFamily="2" charset="2"/>
              <a:buChar char="l"/>
              <a:defRPr/>
            </a:pPr>
            <a:r>
              <a:rPr lang="en-US" altLang="zh-CN" sz="2200" b="1" dirty="0">
                <a:latin typeface="华文仿宋" pitchFamily="2" charset="-122"/>
                <a:ea typeface="华文仿宋" pitchFamily="2" charset="-122"/>
              </a:rPr>
              <a:t>NVP</a:t>
            </a:r>
            <a:r>
              <a:rPr lang="zh-CN" altLang="en-US" sz="2200" b="1" dirty="0">
                <a:latin typeface="华文仿宋" pitchFamily="2" charset="-122"/>
                <a:ea typeface="华文仿宋" pitchFamily="2" charset="-122"/>
              </a:rPr>
              <a:t>结构通过表决算法来比较各个版本软件的运行结果，屏蔽某一版本的软件故障。这种结构裁决的成功率较高。但不同版本的软件在最终同步表决时，需要解决好差错限度控制和可能存在的一题多解问题。</a:t>
            </a:r>
            <a:r>
              <a:rPr lang="en-US" altLang="zh-CN" sz="2200" b="1" dirty="0">
                <a:latin typeface="华文仿宋" pitchFamily="2" charset="-122"/>
                <a:ea typeface="华文仿宋" pitchFamily="2" charset="-122"/>
              </a:rPr>
              <a:t>RB</a:t>
            </a:r>
            <a:r>
              <a:rPr lang="zh-CN" altLang="en-US" sz="2200" b="1" dirty="0">
                <a:latin typeface="华文仿宋" pitchFamily="2" charset="-122"/>
                <a:ea typeface="华文仿宋" pitchFamily="2" charset="-122"/>
              </a:rPr>
              <a:t>结构只对软件中存疑较大的部分加以冗余，使得容错软件的成本得以较好地控制。这种结构的裁决成功率取决于检测点上的接收测试设计。</a:t>
            </a:r>
            <a:endParaRPr lang="en-US" altLang="zh-CN" sz="2200" b="1" dirty="0">
              <a:latin typeface="华文仿宋" pitchFamily="2" charset="-122"/>
              <a:ea typeface="华文仿宋" pitchFamily="2" charset="-122"/>
            </a:endParaRPr>
          </a:p>
          <a:p>
            <a:pPr marL="342900" indent="-342900" algn="just">
              <a:buFont typeface="Wingdings" panose="05000000000000000000" pitchFamily="2" charset="2"/>
              <a:buChar char="l"/>
              <a:defRPr/>
            </a:pPr>
            <a:r>
              <a:rPr lang="zh-CN" altLang="en-US" sz="2200" b="1" dirty="0">
                <a:latin typeface="华文仿宋" pitchFamily="2" charset="-122"/>
                <a:ea typeface="华文仿宋" pitchFamily="2" charset="-122"/>
              </a:rPr>
              <a:t>不论是</a:t>
            </a:r>
            <a:r>
              <a:rPr lang="en-US" altLang="zh-CN" sz="2200" b="1" dirty="0">
                <a:latin typeface="华文仿宋" pitchFamily="2" charset="-122"/>
                <a:ea typeface="华文仿宋" pitchFamily="2" charset="-122"/>
              </a:rPr>
              <a:t>NVP</a:t>
            </a:r>
            <a:r>
              <a:rPr lang="zh-CN" altLang="en-US" sz="2200" b="1" dirty="0">
                <a:latin typeface="华文仿宋" pitchFamily="2" charset="-122"/>
                <a:ea typeface="华文仿宋" pitchFamily="2" charset="-122"/>
              </a:rPr>
              <a:t>结构还是</a:t>
            </a:r>
            <a:r>
              <a:rPr lang="en-US" altLang="zh-CN" sz="2200" b="1" dirty="0">
                <a:latin typeface="华文仿宋" pitchFamily="2" charset="-122"/>
                <a:ea typeface="华文仿宋" pitchFamily="2" charset="-122"/>
              </a:rPr>
              <a:t>RB</a:t>
            </a:r>
            <a:r>
              <a:rPr lang="zh-CN" altLang="en-US" sz="2200" b="1" dirty="0">
                <a:latin typeface="华文仿宋" pitchFamily="2" charset="-122"/>
                <a:ea typeface="华文仿宋" pitchFamily="2" charset="-122"/>
              </a:rPr>
              <a:t>结构，首先都要求冗余程序的每一个版本本身达到规定的可靠性水平。</a:t>
            </a:r>
          </a:p>
        </p:txBody>
      </p:sp>
    </p:spTree>
    <p:extLst>
      <p:ext uri="{BB962C8B-B14F-4D97-AF65-F5344CB8AC3E}">
        <p14:creationId xmlns:p14="http://schemas.microsoft.com/office/powerpoint/2010/main" val="37824112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Text Box 3"/>
          <p:cNvSpPr txBox="1">
            <a:spLocks noChangeArrowheads="1"/>
          </p:cNvSpPr>
          <p:nvPr/>
        </p:nvSpPr>
        <p:spPr bwMode="auto">
          <a:xfrm>
            <a:off x="1703388" y="495300"/>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4.5   </a:t>
            </a:r>
            <a:r>
              <a:rPr lang="zh-CN" altLang="en-US" sz="3600" b="1" dirty="0">
                <a:latin typeface="黑体" pitchFamily="49" charset="-122"/>
                <a:ea typeface="黑体" pitchFamily="49" charset="-122"/>
              </a:rPr>
              <a:t>容错设计：多版本程序设计</a:t>
            </a:r>
          </a:p>
        </p:txBody>
      </p:sp>
      <p:graphicFrame>
        <p:nvGraphicFramePr>
          <p:cNvPr id="259075" name="Object 4"/>
          <p:cNvGraphicFramePr>
            <a:graphicFrameLocks noGrp="1" noChangeAspect="1"/>
          </p:cNvGraphicFramePr>
          <p:nvPr>
            <p:ph/>
          </p:nvPr>
        </p:nvGraphicFramePr>
        <p:xfrm>
          <a:off x="1524001" y="1916114"/>
          <a:ext cx="5148263" cy="3673475"/>
        </p:xfrm>
        <a:graphic>
          <a:graphicData uri="http://schemas.openxmlformats.org/presentationml/2006/ole">
            <mc:AlternateContent xmlns:mc="http://schemas.openxmlformats.org/markup-compatibility/2006">
              <mc:Choice xmlns:v="urn:schemas-microsoft-com:vml" Requires="v">
                <p:oleObj name="Visio" r:id="rId2" imgW="3397188" imgH="1774015" progId="Visio.Drawing.11">
                  <p:embed/>
                </p:oleObj>
              </mc:Choice>
              <mc:Fallback>
                <p:oleObj name="Visio" r:id="rId2" imgW="3397188" imgH="1774015" progId="Visio.Drawing.11">
                  <p:embed/>
                  <p:pic>
                    <p:nvPicPr>
                      <p:cNvPr id="259075" name="Object 4"/>
                      <p:cNvPicPr>
                        <a:picLocks noChangeAspect="1" noChangeArrowheads="1"/>
                      </p:cNvPicPr>
                      <p:nvPr/>
                    </p:nvPicPr>
                    <p:blipFill>
                      <a:blip r:embed="rId3"/>
                      <a:srcRect/>
                      <a:stretch>
                        <a:fillRect/>
                      </a:stretch>
                    </p:blipFill>
                    <p:spPr bwMode="auto">
                      <a:xfrm>
                        <a:off x="1524001" y="1916114"/>
                        <a:ext cx="5148263" cy="3673475"/>
                      </a:xfrm>
                      <a:prstGeom prst="rect">
                        <a:avLst/>
                      </a:prstGeom>
                      <a:solidFill>
                        <a:schemeClr val="accent6">
                          <a:lumMod val="20000"/>
                          <a:lumOff val="80000"/>
                        </a:schemeClr>
                      </a:solidFill>
                      <a:ln>
                        <a:noFill/>
                      </a:ln>
                      <a:effectLst/>
                    </p:spPr>
                  </p:pic>
                </p:oleObj>
              </mc:Fallback>
            </mc:AlternateContent>
          </a:graphicData>
        </a:graphic>
      </p:graphicFrame>
      <p:sp>
        <p:nvSpPr>
          <p:cNvPr id="259076" name="Rectangle 5"/>
          <p:cNvSpPr>
            <a:spLocks noChangeArrowheads="1"/>
          </p:cNvSpPr>
          <p:nvPr/>
        </p:nvSpPr>
        <p:spPr bwMode="auto">
          <a:xfrm>
            <a:off x="6599238" y="1293813"/>
            <a:ext cx="3960812" cy="563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indent="266700"/>
            <a:r>
              <a:rPr lang="en-US" altLang="zh-CN" sz="2400" b="1">
                <a:latin typeface="华文仿宋" pitchFamily="2" charset="-122"/>
                <a:ea typeface="华文仿宋" pitchFamily="2" charset="-122"/>
              </a:rPr>
              <a:t>    NVP </a:t>
            </a:r>
            <a:r>
              <a:rPr lang="zh-CN" altLang="en-US" sz="2400" b="1">
                <a:latin typeface="华文仿宋" pitchFamily="2" charset="-122"/>
                <a:ea typeface="华文仿宋" pitchFamily="2" charset="-122"/>
              </a:rPr>
              <a:t>结构要求设计</a:t>
            </a:r>
            <a:r>
              <a:rPr lang="en-US" altLang="zh-CN" sz="2400" b="1">
                <a:latin typeface="华文仿宋" pitchFamily="2" charset="-122"/>
                <a:ea typeface="华文仿宋" pitchFamily="2" charset="-122"/>
              </a:rPr>
              <a:t>N</a:t>
            </a:r>
            <a:r>
              <a:rPr lang="zh-CN" altLang="en-US" sz="2400" b="1">
                <a:latin typeface="华文仿宋" pitchFamily="2" charset="-122"/>
                <a:ea typeface="华文仿宋" pitchFamily="2" charset="-122"/>
              </a:rPr>
              <a:t>个功能相同但内部结构或实现方式存在显著差异的软件版本。各个版本分别运行，每个版本中设置一个或多个交叉检测点。</a:t>
            </a:r>
            <a:endParaRPr lang="en-US" altLang="zh-CN" sz="2400" b="1">
              <a:latin typeface="华文仿宋" pitchFamily="2" charset="-122"/>
              <a:ea typeface="华文仿宋" pitchFamily="2" charset="-122"/>
            </a:endParaRPr>
          </a:p>
          <a:p>
            <a:pPr indent="266700"/>
            <a:r>
              <a:rPr lang="zh-CN" altLang="en-US" sz="2400" b="1">
                <a:latin typeface="华文仿宋" pitchFamily="2" charset="-122"/>
                <a:ea typeface="华文仿宋" pitchFamily="2" charset="-122"/>
              </a:rPr>
              <a:t>    每当版本执行到一个交叉检测点时便产生一个比较向量，并将比较向量传递给表决器，待各版本的结果均已送达，由管理程序的比较状态指示器发出表决指令，然后决定输出运算结果还是输出报警。从而 以静态冗余方式实现软件容错。</a:t>
            </a:r>
          </a:p>
        </p:txBody>
      </p:sp>
    </p:spTree>
    <p:extLst>
      <p:ext uri="{BB962C8B-B14F-4D97-AF65-F5344CB8AC3E}">
        <p14:creationId xmlns:p14="http://schemas.microsoft.com/office/powerpoint/2010/main" val="3757932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1250" name="Object 3"/>
          <p:cNvGraphicFramePr>
            <a:graphicFrameLocks noGrp="1" noChangeAspect="1"/>
          </p:cNvGraphicFramePr>
          <p:nvPr>
            <p:ph/>
          </p:nvPr>
        </p:nvGraphicFramePr>
        <p:xfrm>
          <a:off x="2284413" y="2278063"/>
          <a:ext cx="7658100" cy="3028950"/>
        </p:xfrm>
        <a:graphic>
          <a:graphicData uri="http://schemas.openxmlformats.org/presentationml/2006/ole">
            <mc:AlternateContent xmlns:mc="http://schemas.openxmlformats.org/markup-compatibility/2006">
              <mc:Choice xmlns:v="urn:schemas-microsoft-com:vml" Requires="v">
                <p:oleObj name="Visio" r:id="rId2" imgW="3186886" imgH="1261241" progId="Visio.Drawing.11">
                  <p:embed/>
                </p:oleObj>
              </mc:Choice>
              <mc:Fallback>
                <p:oleObj name="Visio" r:id="rId2" imgW="3186886" imgH="1261241" progId="Visio.Drawing.11">
                  <p:embed/>
                  <p:pic>
                    <p:nvPicPr>
                      <p:cNvPr id="181250" name="Object 3"/>
                      <p:cNvPicPr>
                        <a:picLocks noChangeAspect="1" noChangeArrowheads="1"/>
                      </p:cNvPicPr>
                      <p:nvPr/>
                    </p:nvPicPr>
                    <p:blipFill>
                      <a:blip r:embed="rId3"/>
                      <a:srcRect/>
                      <a:stretch>
                        <a:fillRect/>
                      </a:stretch>
                    </p:blipFill>
                    <p:spPr bwMode="auto">
                      <a:xfrm>
                        <a:off x="2284413" y="2278063"/>
                        <a:ext cx="7658100" cy="302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1251" name="Text Box 4"/>
          <p:cNvSpPr txBox="1">
            <a:spLocks noChangeArrowheads="1"/>
          </p:cNvSpPr>
          <p:nvPr/>
        </p:nvSpPr>
        <p:spPr bwMode="auto">
          <a:xfrm>
            <a:off x="1703388" y="333375"/>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4.1  </a:t>
            </a:r>
            <a:r>
              <a:rPr lang="zh-CN" altLang="en-US" sz="3600" b="1" dirty="0">
                <a:latin typeface="黑体" pitchFamily="49" charset="-122"/>
                <a:ea typeface="黑体" pitchFamily="49" charset="-122"/>
              </a:rPr>
              <a:t>过程活动：需求获取之工作流程</a:t>
            </a:r>
          </a:p>
        </p:txBody>
      </p:sp>
    </p:spTree>
    <p:extLst>
      <p:ext uri="{BB962C8B-B14F-4D97-AF65-F5344CB8AC3E}">
        <p14:creationId xmlns:p14="http://schemas.microsoft.com/office/powerpoint/2010/main" val="26913479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Text Box 3"/>
          <p:cNvSpPr txBox="1">
            <a:spLocks noChangeArrowheads="1"/>
          </p:cNvSpPr>
          <p:nvPr/>
        </p:nvSpPr>
        <p:spPr bwMode="auto">
          <a:xfrm>
            <a:off x="1738313" y="179388"/>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defRPr/>
            </a:pPr>
            <a:r>
              <a:rPr lang="en-US" altLang="zh-CN" sz="3600" b="1" dirty="0">
                <a:latin typeface="黑体" pitchFamily="2" charset="-122"/>
                <a:ea typeface="黑体" pitchFamily="2" charset="-122"/>
              </a:rPr>
              <a:t>4.5   </a:t>
            </a:r>
            <a:r>
              <a:rPr lang="zh-CN" altLang="en-US" sz="3600" b="1" dirty="0">
                <a:latin typeface="黑体" pitchFamily="2" charset="-122"/>
                <a:ea typeface="黑体" pitchFamily="2" charset="-122"/>
              </a:rPr>
              <a:t>容错设计：恢复块设计</a:t>
            </a:r>
          </a:p>
        </p:txBody>
      </p:sp>
      <p:sp>
        <p:nvSpPr>
          <p:cNvPr id="272388" name="Rectangle 4"/>
          <p:cNvSpPr>
            <a:spLocks noChangeArrowheads="1"/>
          </p:cNvSpPr>
          <p:nvPr/>
        </p:nvSpPr>
        <p:spPr bwMode="auto">
          <a:xfrm>
            <a:off x="6240464" y="908050"/>
            <a:ext cx="4319587" cy="6002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indent="266700">
              <a:defRPr/>
            </a:pPr>
            <a:r>
              <a:rPr lang="en-US" altLang="zh-CN" sz="2400" b="1" dirty="0">
                <a:latin typeface="华文仿宋" pitchFamily="2" charset="-122"/>
                <a:ea typeface="华文仿宋" pitchFamily="2" charset="-122"/>
              </a:rPr>
              <a:t>    </a:t>
            </a:r>
            <a:r>
              <a:rPr lang="zh-CN" altLang="en-US" sz="2400" b="1" dirty="0">
                <a:latin typeface="华文仿宋" pitchFamily="2" charset="-122"/>
                <a:ea typeface="华文仿宋" pitchFamily="2" charset="-122"/>
              </a:rPr>
              <a:t>程序执行过程可以看成由一系列操作构成。恢复块设计就是选择一组操作作为容错设计单元，将普通的程序块变成恢复块。用于构造恢复块的程序块可以是模块、过程、子程序、程序段等。</a:t>
            </a:r>
            <a:endParaRPr lang="en-US" altLang="zh-CN" sz="2400" b="1" dirty="0">
              <a:latin typeface="华文仿宋" pitchFamily="2" charset="-122"/>
              <a:ea typeface="华文仿宋" pitchFamily="2" charset="-122"/>
            </a:endParaRPr>
          </a:p>
          <a:p>
            <a:pPr indent="266700">
              <a:defRPr/>
            </a:pPr>
            <a:r>
              <a:rPr lang="zh-CN" altLang="en-US" sz="2400" b="1" dirty="0">
                <a:latin typeface="华文仿宋" pitchFamily="2" charset="-122"/>
                <a:ea typeface="华文仿宋" pitchFamily="2" charset="-122"/>
              </a:rPr>
              <a:t>一个恢复块包含若干个功能相同、设计差异的程序块，每一时刻均有一个程序块处于运行状态。一旦该程序块出现故障，则切换到备用程序块，以备用程序快替换并投入运行，从而构成动态冗余。软件容错的恢复块方法就是使软件包含有一系列恢复块。</a:t>
            </a:r>
          </a:p>
        </p:txBody>
      </p:sp>
      <p:sp>
        <p:nvSpPr>
          <p:cNvPr id="261124" name="Rectangle 5"/>
          <p:cNvSpPr>
            <a:spLocks noChangeArrowheads="1"/>
          </p:cNvSpPr>
          <p:nvPr/>
        </p:nvSpPr>
        <p:spPr bwMode="auto">
          <a:xfrm>
            <a:off x="1524000" y="1963738"/>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endParaRPr lang="zh-CN" altLang="en-US">
              <a:ea typeface="宋体" pitchFamily="2" charset="-122"/>
            </a:endParaRPr>
          </a:p>
        </p:txBody>
      </p:sp>
      <p:graphicFrame>
        <p:nvGraphicFramePr>
          <p:cNvPr id="260101" name="Object 6"/>
          <p:cNvGraphicFramePr>
            <a:graphicFrameLocks noChangeAspect="1"/>
          </p:cNvGraphicFramePr>
          <p:nvPr/>
        </p:nvGraphicFramePr>
        <p:xfrm>
          <a:off x="1558925" y="1027113"/>
          <a:ext cx="4643438" cy="3759200"/>
        </p:xfrm>
        <a:graphic>
          <a:graphicData uri="http://schemas.openxmlformats.org/presentationml/2006/ole">
            <mc:AlternateContent xmlns:mc="http://schemas.openxmlformats.org/markup-compatibility/2006">
              <mc:Choice xmlns:v="urn:schemas-microsoft-com:vml" Requires="v">
                <p:oleObj name="Visio" r:id="rId2" imgW="2316480" imgH="2589092" progId="Visio.Drawing.11">
                  <p:embed/>
                </p:oleObj>
              </mc:Choice>
              <mc:Fallback>
                <p:oleObj name="Visio" r:id="rId2" imgW="2316480" imgH="2589092" progId="Visio.Drawing.11">
                  <p:embed/>
                  <p:pic>
                    <p:nvPicPr>
                      <p:cNvPr id="260101" name="Object 6"/>
                      <p:cNvPicPr>
                        <a:picLocks noChangeAspect="1" noChangeArrowheads="1"/>
                      </p:cNvPicPr>
                      <p:nvPr/>
                    </p:nvPicPr>
                    <p:blipFill>
                      <a:blip r:embed="rId3"/>
                      <a:srcRect/>
                      <a:stretch>
                        <a:fillRect/>
                      </a:stretch>
                    </p:blipFill>
                    <p:spPr bwMode="auto">
                      <a:xfrm>
                        <a:off x="1558925" y="1027113"/>
                        <a:ext cx="4643438" cy="3759200"/>
                      </a:xfrm>
                      <a:prstGeom prst="rect">
                        <a:avLst/>
                      </a:prstGeom>
                      <a:solidFill>
                        <a:schemeClr val="bg2">
                          <a:lumMod val="90000"/>
                        </a:schemeClr>
                      </a:solidFill>
                      <a:ln>
                        <a:noFill/>
                      </a:ln>
                    </p:spPr>
                  </p:pic>
                </p:oleObj>
              </mc:Fallback>
            </mc:AlternateContent>
          </a:graphicData>
        </a:graphic>
      </p:graphicFrame>
    </p:spTree>
    <p:extLst>
      <p:ext uri="{BB962C8B-B14F-4D97-AF65-F5344CB8AC3E}">
        <p14:creationId xmlns:p14="http://schemas.microsoft.com/office/powerpoint/2010/main" val="34023082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Text Box 3"/>
          <p:cNvSpPr txBox="1">
            <a:spLocks noChangeArrowheads="1"/>
          </p:cNvSpPr>
          <p:nvPr/>
        </p:nvSpPr>
        <p:spPr bwMode="auto">
          <a:xfrm>
            <a:off x="1703388" y="495300"/>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4.5   </a:t>
            </a:r>
            <a:r>
              <a:rPr lang="zh-CN" altLang="en-US" sz="3600" b="1" dirty="0">
                <a:latin typeface="黑体" pitchFamily="49" charset="-122"/>
                <a:ea typeface="黑体" pitchFamily="49" charset="-122"/>
              </a:rPr>
              <a:t>容错设计：数据相异技术</a:t>
            </a:r>
          </a:p>
        </p:txBody>
      </p:sp>
      <p:sp>
        <p:nvSpPr>
          <p:cNvPr id="261123" name="Rectangle 4"/>
          <p:cNvSpPr>
            <a:spLocks noChangeArrowheads="1"/>
          </p:cNvSpPr>
          <p:nvPr/>
        </p:nvSpPr>
        <p:spPr bwMode="auto">
          <a:xfrm>
            <a:off x="2063751" y="1749426"/>
            <a:ext cx="8208963" cy="409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indent="266700">
              <a:spcBef>
                <a:spcPts val="1200"/>
              </a:spcBef>
            </a:pPr>
            <a:r>
              <a:rPr lang="en-US" altLang="zh-CN" sz="2200" b="1" dirty="0">
                <a:latin typeface="华文仿宋" pitchFamily="2" charset="-122"/>
                <a:ea typeface="华文仿宋" pitchFamily="2" charset="-122"/>
              </a:rPr>
              <a:t>    </a:t>
            </a:r>
            <a:r>
              <a:rPr lang="zh-CN" altLang="en-US" sz="2200" b="1" dirty="0">
                <a:latin typeface="华文仿宋" pitchFamily="2" charset="-122"/>
                <a:ea typeface="华文仿宋" pitchFamily="2" charset="-122"/>
              </a:rPr>
              <a:t>数据相异技术通常采用某种措施使输入数据多样化，在使用时通过表决机制将输入数据从失效输入空间转移到非失效输入空间，实现软件容错。如下方法（但不局限于）可使输入数据多样化：</a:t>
            </a:r>
          </a:p>
          <a:p>
            <a:pPr indent="266700">
              <a:spcBef>
                <a:spcPts val="1200"/>
              </a:spcBef>
            </a:pPr>
            <a:r>
              <a:rPr lang="zh-CN" altLang="en-US" sz="2200" b="1" dirty="0">
                <a:latin typeface="华文仿宋" pitchFamily="2" charset="-122"/>
                <a:ea typeface="华文仿宋" pitchFamily="2" charset="-122"/>
              </a:rPr>
              <a:t>    </a:t>
            </a:r>
            <a:r>
              <a:rPr lang="en-US" altLang="zh-CN" sz="2200" b="1" dirty="0">
                <a:latin typeface="华文仿宋" pitchFamily="2" charset="-122"/>
                <a:ea typeface="华文仿宋" pitchFamily="2" charset="-122"/>
              </a:rPr>
              <a:t>1</a:t>
            </a:r>
            <a:r>
              <a:rPr lang="zh-CN" altLang="en-US" sz="2200" b="1" dirty="0">
                <a:latin typeface="华文仿宋" pitchFamily="2" charset="-122"/>
                <a:ea typeface="华文仿宋" pitchFamily="2" charset="-122"/>
              </a:rPr>
              <a:t>、将输入数据存放在多个不同存贮空间，使用时进行表决；</a:t>
            </a:r>
          </a:p>
          <a:p>
            <a:pPr indent="266700">
              <a:spcBef>
                <a:spcPts val="1200"/>
              </a:spcBef>
            </a:pPr>
            <a:r>
              <a:rPr lang="zh-CN" altLang="en-US" sz="2200" b="1" dirty="0">
                <a:latin typeface="华文仿宋" pitchFamily="2" charset="-122"/>
                <a:ea typeface="华文仿宋" pitchFamily="2" charset="-122"/>
              </a:rPr>
              <a:t>    </a:t>
            </a:r>
            <a:r>
              <a:rPr lang="en-US" altLang="zh-CN" sz="2200" b="1" dirty="0">
                <a:latin typeface="华文仿宋" pitchFamily="2" charset="-122"/>
                <a:ea typeface="华文仿宋" pitchFamily="2" charset="-122"/>
              </a:rPr>
              <a:t>2</a:t>
            </a:r>
            <a:r>
              <a:rPr lang="zh-CN" altLang="en-US" sz="2200" b="1" dirty="0">
                <a:latin typeface="华文仿宋" pitchFamily="2" charset="-122"/>
                <a:ea typeface="华文仿宋" pitchFamily="2" charset="-122"/>
              </a:rPr>
              <a:t>、从不同输入通道采集同一输入数据，在使用时进行表决；</a:t>
            </a:r>
          </a:p>
          <a:p>
            <a:pPr indent="266700">
              <a:spcBef>
                <a:spcPts val="1200"/>
              </a:spcBef>
            </a:pPr>
            <a:r>
              <a:rPr lang="zh-CN" altLang="en-US" sz="2200" b="1" dirty="0">
                <a:latin typeface="华文仿宋" pitchFamily="2" charset="-122"/>
                <a:ea typeface="华文仿宋" pitchFamily="2" charset="-122"/>
              </a:rPr>
              <a:t>    </a:t>
            </a:r>
            <a:r>
              <a:rPr lang="en-US" altLang="zh-CN" sz="2200" b="1" dirty="0">
                <a:latin typeface="华文仿宋" pitchFamily="2" charset="-122"/>
                <a:ea typeface="华文仿宋" pitchFamily="2" charset="-122"/>
              </a:rPr>
              <a:t>3</a:t>
            </a:r>
            <a:r>
              <a:rPr lang="zh-CN" altLang="en-US" sz="2200" b="1" dirty="0">
                <a:latin typeface="华文仿宋" pitchFamily="2" charset="-122"/>
                <a:ea typeface="华文仿宋" pitchFamily="2" charset="-122"/>
              </a:rPr>
              <a:t>、在不同的时间采集某一稳定的输入数据，使用时表决。</a:t>
            </a:r>
          </a:p>
          <a:p>
            <a:pPr indent="266700">
              <a:spcBef>
                <a:spcPts val="1200"/>
              </a:spcBef>
            </a:pPr>
            <a:r>
              <a:rPr lang="zh-CN" altLang="en-US" sz="2200" b="1" dirty="0">
                <a:latin typeface="华文仿宋" pitchFamily="2" charset="-122"/>
                <a:ea typeface="华文仿宋" pitchFamily="2" charset="-122"/>
              </a:rPr>
              <a:t>    对于软件中的一些重要标志，可采用</a:t>
            </a:r>
            <a:r>
              <a:rPr lang="en-US" altLang="zh-CN" sz="2200" b="1" dirty="0">
                <a:latin typeface="华文仿宋" pitchFamily="2" charset="-122"/>
                <a:ea typeface="华文仿宋" pitchFamily="2" charset="-122"/>
              </a:rPr>
              <a:t>4</a:t>
            </a:r>
            <a:r>
              <a:rPr lang="zh-CN" altLang="en-US" sz="2200" b="1" dirty="0">
                <a:latin typeface="华文仿宋" pitchFamily="2" charset="-122"/>
                <a:ea typeface="华文仿宋" pitchFamily="2" charset="-122"/>
              </a:rPr>
              <a:t>位以上既非全“</a:t>
            </a:r>
            <a:r>
              <a:rPr lang="en-US" altLang="zh-CN" sz="2200" b="1" dirty="0">
                <a:latin typeface="华文仿宋" pitchFamily="2" charset="-122"/>
                <a:ea typeface="华文仿宋" pitchFamily="2" charset="-122"/>
              </a:rPr>
              <a:t>0”</a:t>
            </a:r>
            <a:r>
              <a:rPr lang="zh-CN" altLang="en-US" sz="2200" b="1" dirty="0">
                <a:latin typeface="华文仿宋" pitchFamily="2" charset="-122"/>
                <a:ea typeface="华文仿宋" pitchFamily="2" charset="-122"/>
              </a:rPr>
              <a:t>又非全“</a:t>
            </a:r>
            <a:r>
              <a:rPr lang="en-US" altLang="zh-CN" sz="2200" b="1" dirty="0">
                <a:latin typeface="华文仿宋" pitchFamily="2" charset="-122"/>
                <a:ea typeface="华文仿宋" pitchFamily="2" charset="-122"/>
              </a:rPr>
              <a:t>1”</a:t>
            </a:r>
            <a:r>
              <a:rPr lang="zh-CN" altLang="en-US" sz="2200" b="1" dirty="0">
                <a:latin typeface="华文仿宋" pitchFamily="2" charset="-122"/>
                <a:ea typeface="华文仿宋" pitchFamily="2" charset="-122"/>
              </a:rPr>
              <a:t>的某种独特模式表示（如</a:t>
            </a:r>
            <a:r>
              <a:rPr lang="en-US" altLang="zh-CN" sz="2200" b="1" dirty="0">
                <a:latin typeface="华文仿宋" pitchFamily="2" charset="-122"/>
                <a:ea typeface="华文仿宋" pitchFamily="2" charset="-122"/>
              </a:rPr>
              <a:t>8</a:t>
            </a:r>
            <a:r>
              <a:rPr lang="zh-CN" altLang="en-US" sz="2200" b="1" dirty="0">
                <a:latin typeface="华文仿宋" pitchFamily="2" charset="-122"/>
                <a:ea typeface="华文仿宋" pitchFamily="2" charset="-122"/>
              </a:rPr>
              <a:t>位的</a:t>
            </a:r>
            <a:r>
              <a:rPr lang="en-US" altLang="zh-CN" sz="2200" b="1" dirty="0">
                <a:latin typeface="华文仿宋" pitchFamily="2" charset="-122"/>
                <a:ea typeface="华文仿宋" pitchFamily="2" charset="-122"/>
              </a:rPr>
              <a:t>31H</a:t>
            </a:r>
            <a:r>
              <a:rPr lang="zh-CN" altLang="en-US" sz="2200" b="1" dirty="0">
                <a:latin typeface="华文仿宋" pitchFamily="2" charset="-122"/>
                <a:ea typeface="华文仿宋" pitchFamily="2" charset="-122"/>
              </a:rPr>
              <a:t>），并将其存放在</a:t>
            </a:r>
            <a:r>
              <a:rPr lang="en-US" altLang="zh-CN" sz="2200" b="1" dirty="0">
                <a:latin typeface="华文仿宋" pitchFamily="2" charset="-122"/>
                <a:ea typeface="华文仿宋" pitchFamily="2" charset="-122"/>
              </a:rPr>
              <a:t>3</a:t>
            </a:r>
            <a:r>
              <a:rPr lang="zh-CN" altLang="en-US" sz="2200" b="1" dirty="0">
                <a:latin typeface="华文仿宋" pitchFamily="2" charset="-122"/>
                <a:ea typeface="华文仿宋" pitchFamily="2" charset="-122"/>
              </a:rPr>
              <a:t>个不同的存贮空间如，、中，使用时按进行表决。</a:t>
            </a:r>
          </a:p>
        </p:txBody>
      </p:sp>
    </p:spTree>
    <p:extLst>
      <p:ext uri="{BB962C8B-B14F-4D97-AF65-F5344CB8AC3E}">
        <p14:creationId xmlns:p14="http://schemas.microsoft.com/office/powerpoint/2010/main" val="885262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3"/>
          <p:cNvSpPr txBox="1">
            <a:spLocks noChangeArrowheads="1"/>
          </p:cNvSpPr>
          <p:nvPr/>
        </p:nvSpPr>
        <p:spPr bwMode="auto">
          <a:xfrm>
            <a:off x="1703388" y="333375"/>
            <a:ext cx="8856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600" b="1" dirty="0">
                <a:latin typeface="黑体" pitchFamily="49" charset="-122"/>
                <a:ea typeface="黑体" pitchFamily="49" charset="-122"/>
              </a:rPr>
              <a:t>4.1   </a:t>
            </a:r>
            <a:r>
              <a:rPr lang="zh-CN" altLang="en-US" sz="3600" b="1" dirty="0">
                <a:latin typeface="黑体" pitchFamily="49" charset="-122"/>
                <a:ea typeface="黑体" pitchFamily="49" charset="-122"/>
              </a:rPr>
              <a:t>过程活动：需求获取之活动内容</a:t>
            </a:r>
          </a:p>
        </p:txBody>
      </p:sp>
      <p:sp>
        <p:nvSpPr>
          <p:cNvPr id="182275" name="Rectangle 4"/>
          <p:cNvSpPr>
            <a:spLocks noChangeArrowheads="1"/>
          </p:cNvSpPr>
          <p:nvPr/>
        </p:nvSpPr>
        <p:spPr bwMode="auto">
          <a:xfrm>
            <a:off x="3071814" y="2338389"/>
            <a:ext cx="6048375" cy="193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indent="266700"/>
            <a:r>
              <a:rPr lang="en-US" altLang="zh-CN" sz="2400" b="1">
                <a:latin typeface="华文仿宋" pitchFamily="2" charset="-122"/>
                <a:ea typeface="华文仿宋" pitchFamily="2" charset="-122"/>
              </a:rPr>
              <a:t>     1</a:t>
            </a:r>
            <a:r>
              <a:rPr lang="zh-CN" altLang="en-US" sz="2400" b="1">
                <a:latin typeface="华文仿宋" pitchFamily="2" charset="-122"/>
                <a:ea typeface="华文仿宋" pitchFamily="2" charset="-122"/>
              </a:rPr>
              <a:t>、确定功能剖面；</a:t>
            </a:r>
          </a:p>
          <a:p>
            <a:pPr indent="266700"/>
            <a:r>
              <a:rPr lang="zh-CN" altLang="en-US" sz="2400" b="1">
                <a:latin typeface="华文仿宋" pitchFamily="2" charset="-122"/>
                <a:ea typeface="华文仿宋" pitchFamily="2" charset="-122"/>
              </a:rPr>
              <a:t>     </a:t>
            </a:r>
            <a:r>
              <a:rPr lang="en-US" altLang="zh-CN" sz="2400" b="1">
                <a:latin typeface="华文仿宋" pitchFamily="2" charset="-122"/>
                <a:ea typeface="华文仿宋" pitchFamily="2" charset="-122"/>
              </a:rPr>
              <a:t>2</a:t>
            </a:r>
            <a:r>
              <a:rPr lang="zh-CN" altLang="en-US" sz="2400" b="1">
                <a:latin typeface="华文仿宋" pitchFamily="2" charset="-122"/>
                <a:ea typeface="华文仿宋" pitchFamily="2" charset="-122"/>
              </a:rPr>
              <a:t>、系统分析与需求获取；</a:t>
            </a:r>
          </a:p>
          <a:p>
            <a:pPr indent="266700"/>
            <a:r>
              <a:rPr lang="zh-CN" altLang="en-US" sz="2400" b="1">
                <a:latin typeface="华文仿宋" pitchFamily="2" charset="-122"/>
                <a:ea typeface="华文仿宋" pitchFamily="2" charset="-122"/>
              </a:rPr>
              <a:t>     </a:t>
            </a:r>
            <a:r>
              <a:rPr lang="en-US" altLang="zh-CN" sz="2400" b="1">
                <a:latin typeface="华文仿宋" pitchFamily="2" charset="-122"/>
                <a:ea typeface="华文仿宋" pitchFamily="2" charset="-122"/>
              </a:rPr>
              <a:t>3</a:t>
            </a:r>
            <a:r>
              <a:rPr lang="zh-CN" altLang="en-US" sz="2400" b="1">
                <a:latin typeface="华文仿宋" pitchFamily="2" charset="-122"/>
                <a:ea typeface="华文仿宋" pitchFamily="2" charset="-122"/>
              </a:rPr>
              <a:t>、失效定义与分类；</a:t>
            </a:r>
          </a:p>
          <a:p>
            <a:pPr indent="266700"/>
            <a:r>
              <a:rPr lang="zh-CN" altLang="en-US" sz="2400" b="1">
                <a:latin typeface="华文仿宋" pitchFamily="2" charset="-122"/>
                <a:ea typeface="华文仿宋" pitchFamily="2" charset="-122"/>
              </a:rPr>
              <a:t>     </a:t>
            </a:r>
            <a:r>
              <a:rPr lang="en-US" altLang="zh-CN" sz="2400" b="1">
                <a:latin typeface="华文仿宋" pitchFamily="2" charset="-122"/>
                <a:ea typeface="华文仿宋" pitchFamily="2" charset="-122"/>
              </a:rPr>
              <a:t>4</a:t>
            </a:r>
            <a:r>
              <a:rPr lang="zh-CN" altLang="en-US" sz="2400" b="1">
                <a:latin typeface="华文仿宋" pitchFamily="2" charset="-122"/>
                <a:ea typeface="华文仿宋" pitchFamily="2" charset="-122"/>
              </a:rPr>
              <a:t>、 识别或确定用户的可靠性需求；</a:t>
            </a:r>
          </a:p>
          <a:p>
            <a:pPr indent="266700"/>
            <a:r>
              <a:rPr lang="zh-CN" altLang="en-US" sz="2400" b="1">
                <a:latin typeface="华文仿宋" pitchFamily="2" charset="-122"/>
                <a:ea typeface="华文仿宋" pitchFamily="2" charset="-122"/>
              </a:rPr>
              <a:t>     </a:t>
            </a:r>
            <a:r>
              <a:rPr lang="en-US" altLang="zh-CN" sz="2400" b="1">
                <a:latin typeface="华文仿宋" pitchFamily="2" charset="-122"/>
                <a:ea typeface="华文仿宋" pitchFamily="2" charset="-122"/>
              </a:rPr>
              <a:t>5</a:t>
            </a:r>
            <a:r>
              <a:rPr lang="zh-CN" altLang="en-US" sz="2400" b="1">
                <a:latin typeface="华文仿宋" pitchFamily="2" charset="-122"/>
                <a:ea typeface="华文仿宋" pitchFamily="2" charset="-122"/>
              </a:rPr>
              <a:t>、 给定需求控制。</a:t>
            </a:r>
          </a:p>
        </p:txBody>
      </p:sp>
    </p:spTree>
    <p:extLst>
      <p:ext uri="{BB962C8B-B14F-4D97-AF65-F5344CB8AC3E}">
        <p14:creationId xmlns:p14="http://schemas.microsoft.com/office/powerpoint/2010/main" val="3821070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ext Box 3"/>
          <p:cNvSpPr txBox="1">
            <a:spLocks noChangeArrowheads="1"/>
          </p:cNvSpPr>
          <p:nvPr/>
        </p:nvSpPr>
        <p:spPr bwMode="auto">
          <a:xfrm>
            <a:off x="1703388" y="495300"/>
            <a:ext cx="8856662"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3200" b="1" dirty="0">
                <a:latin typeface="黑体" pitchFamily="49" charset="-122"/>
                <a:ea typeface="黑体" pitchFamily="49" charset="-122"/>
              </a:rPr>
              <a:t>4.1   </a:t>
            </a:r>
            <a:r>
              <a:rPr lang="zh-CN" altLang="en-US" sz="3200" b="1" dirty="0">
                <a:latin typeface="黑体" pitchFamily="49" charset="-122"/>
                <a:ea typeface="黑体" pitchFamily="49" charset="-122"/>
              </a:rPr>
              <a:t>过程活动：需求获取之给定需求控制</a:t>
            </a:r>
          </a:p>
        </p:txBody>
      </p:sp>
      <p:pic>
        <p:nvPicPr>
          <p:cNvPr id="183299" name="Picture 4"/>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2927351" y="1436688"/>
            <a:ext cx="6342063" cy="4297362"/>
          </a:xfrm>
          <a:solidFill>
            <a:srgbClr val="66FFCC"/>
          </a:solidFill>
          <a:extLst>
            <a:ext uri="{91240B29-F687-4F45-9708-019B960494DF}">
              <a14:hiddenLine xmlns:a14="http://schemas.microsoft.com/office/drawing/2010/main" w="9525">
                <a:solidFill>
                  <a:srgbClr val="006699"/>
                </a:solidFill>
                <a:miter lim="800000"/>
                <a:headEnd/>
                <a:tailEnd/>
              </a14:hiddenLine>
            </a:ext>
            <a:ext uri="{AF507438-7753-43E0-B8FC-AC1667EBCBE1}">
              <a14:hiddenEffects xmlns:a14="http://schemas.microsoft.com/office/drawing/2010/main">
                <a:effectLst>
                  <a:outerShdw dist="35921" dir="2700000" algn="ctr" rotWithShape="0">
                    <a:srgbClr val="FFFFCC"/>
                  </a:outerShdw>
                </a:effectLst>
              </a14:hiddenEffects>
            </a:ext>
          </a:extLst>
        </p:spPr>
      </p:pic>
    </p:spTree>
    <p:extLst>
      <p:ext uri="{BB962C8B-B14F-4D97-AF65-F5344CB8AC3E}">
        <p14:creationId xmlns:p14="http://schemas.microsoft.com/office/powerpoint/2010/main" val="42061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8914</Words>
  <Application>Microsoft Office PowerPoint</Application>
  <PresentationFormat>宽屏</PresentationFormat>
  <Paragraphs>447</Paragraphs>
  <Slides>71</Slides>
  <Notes>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71</vt:i4>
      </vt:variant>
    </vt:vector>
  </HeadingPairs>
  <TitlesOfParts>
    <vt:vector size="82" baseType="lpstr">
      <vt:lpstr>等线</vt:lpstr>
      <vt:lpstr>等线 Light</vt:lpstr>
      <vt:lpstr>黑体</vt:lpstr>
      <vt:lpstr>华文仿宋</vt:lpstr>
      <vt:lpstr>微软雅黑</vt:lpstr>
      <vt:lpstr>Arial</vt:lpstr>
      <vt:lpstr>Wingdings</vt:lpstr>
      <vt:lpstr>Office 主题​​</vt:lpstr>
      <vt:lpstr>Visio</vt:lpstr>
      <vt:lpstr>Microsoft ClipArt Gallery</vt:lpstr>
      <vt:lpstr>剪辑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咫星</dc:creator>
  <cp:lastModifiedBy>张 咫星</cp:lastModifiedBy>
  <cp:revision>1</cp:revision>
  <dcterms:created xsi:type="dcterms:W3CDTF">2021-09-15T10:10:32Z</dcterms:created>
  <dcterms:modified xsi:type="dcterms:W3CDTF">2021-09-15T10:10:51Z</dcterms:modified>
</cp:coreProperties>
</file>