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0" r:id="rId3"/>
    <p:sldId id="315" r:id="rId4"/>
    <p:sldId id="321" r:id="rId5"/>
    <p:sldId id="351" r:id="rId6"/>
    <p:sldId id="348" r:id="rId7"/>
    <p:sldId id="350" r:id="rId8"/>
    <p:sldId id="327" r:id="rId9"/>
    <p:sldId id="340" r:id="rId10"/>
    <p:sldId id="353" r:id="rId11"/>
    <p:sldId id="342" r:id="rId12"/>
    <p:sldId id="354" r:id="rId13"/>
    <p:sldId id="355" r:id="rId14"/>
    <p:sldId id="343" r:id="rId15"/>
    <p:sldId id="332" r:id="rId16"/>
    <p:sldId id="337" r:id="rId17"/>
    <p:sldId id="330" r:id="rId18"/>
    <p:sldId id="338" r:id="rId19"/>
    <p:sldId id="357" r:id="rId20"/>
    <p:sldId id="331" r:id="rId21"/>
    <p:sldId id="356" r:id="rId22"/>
    <p:sldId id="358" r:id="rId23"/>
    <p:sldId id="344" r:id="rId24"/>
    <p:sldId id="368" r:id="rId25"/>
    <p:sldId id="365" r:id="rId26"/>
    <p:sldId id="369" r:id="rId27"/>
    <p:sldId id="347" r:id="rId28"/>
    <p:sldId id="362" r:id="rId29"/>
    <p:sldId id="320" r:id="rId30"/>
    <p:sldId id="273" r:id="rId31"/>
    <p:sldId id="341" r:id="rId32"/>
    <p:sldId id="359" r:id="rId33"/>
    <p:sldId id="360" r:id="rId34"/>
  </p:sldIdLst>
  <p:sldSz cx="9144000" cy="6858000" type="screen4x3"/>
  <p:notesSz cx="9874250" cy="6797675"/>
  <p:embeddedFontLst>
    <p:embeddedFont>
      <p:font typeface="FrontPage" pitchFamily="2" charset="0"/>
      <p:regular r:id="rId37"/>
      <p:bold r:id="rId38"/>
    </p:embeddedFont>
    <p:embeddedFont>
      <p:font typeface="cmsy10" pitchFamily="34" charset="0"/>
      <p:regular r:id="rId39"/>
    </p:embeddedFont>
    <p:embeddedFont>
      <p:font typeface="msbm10" pitchFamily="34" charset="0"/>
      <p:regular r:id="rId40"/>
    </p:embeddedFont>
    <p:embeddedFont>
      <p:font typeface="cmmi10" pitchFamily="34" charset="0"/>
      <p:regular r:id="rId41"/>
    </p:embeddedFont>
    <p:embeddedFont>
      <p:font typeface="MT Extra" pitchFamily="18" charset="2"/>
      <p:regular r:id="rId42"/>
    </p:embeddedFont>
    <p:embeddedFont>
      <p:font typeface="eufm10" pitchFamily="34" charset="0"/>
      <p:regular r:id="rId43"/>
    </p:embeddedFont>
  </p:embeddedFontLst>
  <p:custDataLst>
    <p:tags r:id="rId4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ontPage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ontPage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6A8B37"/>
    <a:srgbClr val="475E26"/>
    <a:srgbClr val="473126"/>
    <a:srgbClr val="405422"/>
    <a:srgbClr val="777777"/>
    <a:srgbClr val="DDDDDD"/>
    <a:srgbClr val="AFCC50"/>
    <a:srgbClr val="B90F22"/>
    <a:srgbClr val="000000"/>
    <a:srgbClr val="F5A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5" autoAdjust="0"/>
    <p:restoredTop sz="87573" autoAdjust="0"/>
  </p:normalViewPr>
  <p:slideViewPr>
    <p:cSldViewPr snapToObjects="1">
      <p:cViewPr varScale="1">
        <p:scale>
          <a:sx n="108" d="100"/>
          <a:sy n="108" d="100"/>
        </p:scale>
        <p:origin x="-90" y="-258"/>
      </p:cViewPr>
      <p:guideLst>
        <p:guide orient="horz" pos="2160"/>
        <p:guide orient="horz" pos="3974"/>
        <p:guide orient="horz" pos="3929"/>
        <p:guide orient="horz" pos="4319"/>
        <p:guide pos="288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2" y="-810"/>
      </p:cViewPr>
      <p:guideLst>
        <p:guide orient="horz" pos="2141"/>
        <p:guide pos="3110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73795" y="132854"/>
            <a:ext cx="9331078" cy="107548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947" tIns="43973" rIns="87947" bIns="43973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273795" y="267816"/>
            <a:ext cx="933107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73795" y="6315817"/>
            <a:ext cx="933107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269379" y="577808"/>
            <a:ext cx="933107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81350" y="352425"/>
            <a:ext cx="3490913" cy="261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3794" y="3185323"/>
            <a:ext cx="9326662" cy="318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8" tIns="47624" rIns="95248" bIns="47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73795" y="6457106"/>
            <a:ext cx="9331078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8" tIns="0" rIns="0" bIns="0" numCol="1" anchor="ctr" anchorCtr="0" compatLnSpc="1">
            <a:prstTxWarp prst="textNoShape">
              <a:avLst/>
            </a:prstTxWarp>
          </a:bodyPr>
          <a:lstStyle>
            <a:lvl1pPr defTabSz="952759">
              <a:lnSpc>
                <a:spcPts val="1359"/>
              </a:lnSpc>
              <a:tabLst>
                <a:tab pos="6348673" algn="r"/>
              </a:tabLst>
              <a:defRPr sz="1100"/>
            </a:lvl1pPr>
          </a:lstStyle>
          <a:p>
            <a:r>
              <a:rPr lang="de-DE"/>
              <a:t>	</a:t>
            </a:r>
            <a:fld id="{0DD4101F-4F27-4C37-9D99-4B739F78625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73795" y="3163"/>
            <a:ext cx="9331078" cy="29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2497" tIns="0" rIns="0" bIns="0" anchor="ctr"/>
          <a:lstStyle/>
          <a:p>
            <a:pPr defTabSz="952759">
              <a:lnSpc>
                <a:spcPts val="1359"/>
              </a:lnSpc>
              <a:tabLst>
                <a:tab pos="6339512" algn="r"/>
              </a:tabLst>
            </a:pPr>
            <a:r>
              <a:rPr lang="de-DE" sz="1100" dirty="0"/>
              <a:t>	</a:t>
            </a:r>
            <a:fld id="{5323B12A-1662-46CC-898D-3E4690F16A48}" type="datetime4">
              <a:rPr lang="de-DE" sz="1100"/>
              <a:pPr defTabSz="952759">
                <a:lnSpc>
                  <a:spcPts val="1359"/>
                </a:lnSpc>
                <a:tabLst>
                  <a:tab pos="6339512" algn="r"/>
                </a:tabLst>
              </a:pPr>
              <a:t>21. Dezember 2010</a:t>
            </a:fld>
            <a:endParaRPr lang="de-DE" sz="1100" dirty="0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273795" y="296285"/>
            <a:ext cx="933107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73795" y="6457106"/>
            <a:ext cx="933107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69379" y="3050361"/>
            <a:ext cx="933107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87947" tIns="43973" rIns="87947" bIns="43973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FrontPag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 dirty="0"/>
              <a:t>	</a:t>
            </a:r>
            <a:fld id="{7B80092E-1E16-4454-8971-01292E54EF9C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7CA54BC-915F-40FB-879A-75E819FD67D8}" type="slidenum">
              <a:rPr lang="de-DE"/>
              <a:pPr/>
              <a:t>15</a:t>
            </a:fld>
            <a:endParaRPr lang="de-DE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Comparable</a:t>
            </a:r>
            <a:r>
              <a:rPr lang="en-US" baseline="0" noProof="0" dirty="0" smtClean="0"/>
              <a:t> to SHA-2</a:t>
            </a:r>
          </a:p>
          <a:p>
            <a:r>
              <a:rPr lang="en-US" baseline="0" noProof="0" dirty="0" smtClean="0"/>
              <a:t>CR compression =&gt; Signature scheme [Dah09]</a:t>
            </a:r>
          </a:p>
          <a:p>
            <a:endParaRPr lang="en-US" baseline="0" noProof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exponent for +40%</a:t>
            </a:r>
            <a:r>
              <a:rPr lang="en-US" baseline="0" dirty="0" smtClean="0"/>
              <a:t> = </a:t>
            </a:r>
            <a:r>
              <a:rPr lang="en-US" dirty="0" smtClean="0"/>
              <a:t>Good deal because computation involved is parallelizable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	</a:t>
            </a:r>
            <a:fld id="{0DD4101F-4F27-4C37-9D99-4B739F786259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19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20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Least</a:t>
            </a:r>
            <a:r>
              <a:rPr lang="en-US" baseline="0" dirty="0" smtClean="0"/>
              <a:t> revealing description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23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	</a:t>
            </a:r>
            <a:fld id="{0DD4101F-4F27-4C37-9D99-4B739F786259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	</a:t>
            </a:r>
            <a:fld id="{0DD4101F-4F27-4C37-9D99-4B739F786259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room for improvement</a:t>
            </a:r>
            <a:r>
              <a:rPr lang="en-US" baseline="0" dirty="0" smtClean="0"/>
              <a:t> –&gt; Parallelization</a:t>
            </a:r>
          </a:p>
          <a:p>
            <a:r>
              <a:rPr lang="en-US" dirty="0" smtClean="0"/>
              <a:t>Paradoxical</a:t>
            </a:r>
            <a:r>
              <a:rPr lang="en-US" baseline="0" dirty="0" smtClean="0"/>
              <a:t> result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	</a:t>
            </a:r>
            <a:fld id="{0DD4101F-4F27-4C37-9D99-4B739F786259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	</a:t>
            </a:r>
            <a:fld id="{0DD4101F-4F27-4C37-9D99-4B739F786259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29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2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3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r>
              <a:rPr lang="en-US" baseline="0" dirty="0" smtClean="0"/>
              <a:t> build on top of each other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4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SIS/LWE</a:t>
            </a:r>
            <a:r>
              <a:rPr lang="en-US" baseline="0" dirty="0" smtClean="0"/>
              <a:t> guarantee security based on </a:t>
            </a:r>
            <a:r>
              <a:rPr lang="en-US" baseline="0" smtClean="0"/>
              <a:t>worst-case lattice </a:t>
            </a:r>
            <a:r>
              <a:rPr lang="en-US" baseline="0" dirty="0" smtClean="0"/>
              <a:t>problems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5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485459F-403B-4609-8993-7E6CC68CF01E}" type="slidenum">
              <a:rPr lang="de-DE"/>
              <a:pPr/>
              <a:t>8</a:t>
            </a:fld>
            <a:endParaRPr lang="de-DE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3F9FA806-6168-4468-9454-F538CB61F1A5}" type="slidenum">
              <a:rPr lang="de-DE"/>
              <a:pPr/>
              <a:t>9</a:t>
            </a:fld>
            <a:endParaRPr lang="de-DE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that you don’t explain </a:t>
            </a:r>
            <a:r>
              <a:rPr lang="en-US" baseline="0" dirty="0" err="1" smtClean="0"/>
              <a:t>cyclotomic</a:t>
            </a:r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requiring that the worst-case</a:t>
            </a:r>
            <a:r>
              <a:rPr lang="en-US" baseline="0" dirty="0" smtClean="0"/>
              <a:t> of instances in the huge collection is hard,</a:t>
            </a:r>
          </a:p>
          <a:p>
            <a:r>
              <a:rPr lang="en-US" baseline="0" dirty="0" smtClean="0"/>
              <a:t>we now require that the worst-case in the tiny collection is hard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	</a:t>
            </a:r>
            <a:fld id="{0DD4101F-4F27-4C37-9D99-4B739F786259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	</a:t>
            </a:r>
            <a:fld id="{801B9709-55DF-4A65-AC8C-E9CE2984CC5D}" type="slidenum">
              <a:rPr lang="de-DE"/>
              <a:pPr/>
              <a:t>14</a:t>
            </a:fld>
            <a:endParaRPr lang="de-DE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6A8B3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6A8B3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 userDrawn="1"/>
        </p:nvSpPr>
        <p:spPr bwMode="auto">
          <a:xfrm>
            <a:off x="252413" y="245745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92621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Date Placeholder 10"/>
          <p:cNvSpPr>
            <a:spLocks noGrp="1"/>
          </p:cNvSpPr>
          <p:nvPr>
            <p:ph type="dt" sz="half" idx="2"/>
          </p:nvPr>
        </p:nvSpPr>
        <p:spPr>
          <a:xfrm>
            <a:off x="251520" y="6239261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EBBF4A-61DF-42F3-B08B-FC6B775C5075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2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58880" y="6244346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7C8A75-F520-49E4-8067-65684AB5D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24267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2"/>
          </p:nvPr>
        </p:nvSpPr>
        <p:spPr>
          <a:xfrm>
            <a:off x="251520" y="6239261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CB7C70B-1C01-4DA0-8840-12E4736918B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58880" y="6244346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7C8A75-F520-49E4-8067-65684AB5D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24267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255017" y="1592734"/>
            <a:ext cx="4244975" cy="450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2"/>
          </p:nvPr>
        </p:nvSpPr>
        <p:spPr>
          <a:xfrm>
            <a:off x="251520" y="6239261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E8A352E-1A14-436F-A7AE-00DD7DD0A0A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58880" y="6244346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7C8A75-F520-49E4-8067-65684AB5D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24267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251520" y="6239261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70D359B-75D1-4A18-A062-CBE9776E9ADC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58880" y="6244346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7C8A75-F520-49E4-8067-65684AB5D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24267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Line 15"/>
          <p:cNvSpPr>
            <a:spLocks noChangeShapeType="1"/>
          </p:cNvSpPr>
          <p:nvPr userDrawn="1"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251520" y="6239261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A76CC5F-E68B-4C16-9DAF-F55BEA341D33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58880" y="6244346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7C8A75-F520-49E4-8067-65684AB5D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24267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6A8B3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8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23728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51520" y="6239261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451C064-2C83-46CA-897E-558E44917356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758880" y="6244346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7C8A75-F520-49E4-8067-65684AB5D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24267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4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ontPage" pitchFamily="2" charset="0"/>
        </a:defRPr>
      </a:lvl9pPr>
    </p:titleStyle>
    <p:bodyStyle>
      <a:lvl1pPr marL="238125" indent="-238125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246063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None/>
        <a:defRPr sz="2400">
          <a:solidFill>
            <a:schemeClr val="tx1"/>
          </a:solidFill>
          <a:latin typeface="+mn-lt"/>
        </a:defRPr>
      </a:lvl2pPr>
      <a:lvl3pPr marL="674688" indent="-187325" algn="l" rtl="0" fontAlgn="base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+mn-lt"/>
        </a:defRPr>
      </a:lvl3pPr>
      <a:lvl4pPr marL="849313" indent="-173038" algn="l" rtl="0" fontAlgn="base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+mn-lt"/>
        </a:defRPr>
      </a:lvl4pPr>
      <a:lvl5pPr marL="1050925" indent="-200025" algn="l" rtl="0" fontAlgn="base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+mn-lt"/>
        </a:defRPr>
      </a:lvl5pPr>
      <a:lvl6pPr marL="15081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9653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4225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879725" indent="-2000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Towards Efficient Lattice-Based</a:t>
            </a:r>
            <a:br>
              <a:rPr lang="en-US" sz="3600" dirty="0" smtClean="0"/>
            </a:br>
            <a:r>
              <a:rPr lang="en-US" sz="3600" dirty="0" smtClean="0"/>
              <a:t>Cryptography</a:t>
            </a:r>
            <a:endParaRPr lang="de-DE" sz="36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8461697" cy="944562"/>
          </a:xfrm>
        </p:spPr>
        <p:txBody>
          <a:bodyPr/>
          <a:lstStyle/>
          <a:p>
            <a:endParaRPr lang="de-DE" dirty="0" smtClean="0"/>
          </a:p>
          <a:p>
            <a:r>
              <a:rPr lang="de-DE" sz="2400" b="0" dirty="0" smtClean="0"/>
              <a:t>Richard Lindner</a:t>
            </a:r>
            <a:endParaRPr lang="de-DE" sz="2400" b="0" dirty="0"/>
          </a:p>
        </p:txBody>
      </p:sp>
      <p:pic>
        <p:nvPicPr>
          <p:cNvPr id="5" name="Picture 22" descr="intro-lattice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1966" y="2507704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55633" y="3892236"/>
            <a:ext cx="2873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Contributions</a:t>
            </a:r>
            <a:endParaRPr lang="en-US" b="0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L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(b)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#Lattices, </a:t>
            </a:r>
            <a:r>
              <a:rPr lang="en-US" sz="2400" dirty="0" err="1" smtClean="0"/>
              <a:t>det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· </a:t>
            </a:r>
            <a:r>
              <a:rPr lang="en-US" sz="2400" dirty="0" smtClean="0"/>
              <a:t>b</a:t>
            </a:r>
          </a:p>
          <a:p>
            <a:pPr>
              <a:buFont typeface="Wingdings" pitchFamily="2" charset="2"/>
              <a:buNone/>
            </a:pPr>
            <a:endParaRPr lang="en-US" sz="2400" b="1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err="1" smtClean="0"/>
              <a:t>I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(b)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#Corresponding ideals in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f</a:t>
            </a:r>
            <a:endParaRPr lang="en-US" sz="2400" baseline="-25000" dirty="0" smtClean="0"/>
          </a:p>
          <a:p>
            <a:pPr>
              <a:buFont typeface="Wingdings" pitchFamily="2" charset="2"/>
              <a:buNone/>
            </a:pPr>
            <a:endParaRPr lang="en-US" sz="2400" baseline="-25000" dirty="0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 smtClean="0"/>
              <a:t>Theorem 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L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(b) </a:t>
            </a:r>
            <a:r>
              <a:rPr lang="en-US" sz="2400" dirty="0" smtClean="0">
                <a:latin typeface="cmsy10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</a:t>
            </a:r>
            <a:r>
              <a:rPr lang="en-US" sz="2400" dirty="0" smtClean="0"/>
              <a:t>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 as b </a:t>
            </a:r>
            <a:r>
              <a:rPr lang="en-US" sz="2400" dirty="0" smtClean="0">
                <a:latin typeface="cmsy10"/>
              </a:rPr>
              <a:t>!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1</a:t>
            </a:r>
            <a:endParaRPr lang="en-US" sz="2400" dirty="0">
              <a:latin typeface="cmsy10"/>
            </a:endParaRP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L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(b) </a:t>
            </a:r>
            <a:r>
              <a:rPr lang="en-US" sz="2400" dirty="0" smtClean="0">
                <a:latin typeface="cmsy10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O</a:t>
            </a:r>
            <a:r>
              <a:rPr lang="en-US" sz="2400" dirty="0" smtClean="0"/>
              <a:t>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 [Sch68]</a:t>
            </a:r>
          </a:p>
          <a:p>
            <a:pPr>
              <a:buFont typeface="Wingdings" pitchFamily="2" charset="2"/>
              <a:buNone/>
            </a:pPr>
            <a:endParaRPr lang="en-US" sz="2400" b="1" dirty="0" smtClean="0"/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Theorem 2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 smtClean="0"/>
              <a:t>I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(b) </a:t>
            </a:r>
            <a:r>
              <a:rPr lang="en-US" sz="2400" dirty="0" smtClean="0">
                <a:latin typeface="cmsy10"/>
              </a:rPr>
              <a:t>2</a:t>
            </a:r>
            <a:r>
              <a:rPr lang="en-US" sz="2400" dirty="0" smtClean="0"/>
              <a:t> O(b) as b </a:t>
            </a:r>
            <a:r>
              <a:rPr lang="en-US" sz="2400" dirty="0" smtClean="0">
                <a:latin typeface="cmsy10"/>
              </a:rPr>
              <a:t>!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1</a:t>
            </a:r>
            <a:endParaRPr lang="en-US" sz="2400" dirty="0">
              <a:latin typeface="cmsy1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cmsy1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Adapt [MvO03, DW1861]</a:t>
            </a:r>
            <a:endParaRPr lang="en-US" sz="2400" dirty="0"/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4562475" y="1592263"/>
            <a:ext cx="3474720" cy="1079500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4565650" y="3789363"/>
            <a:ext cx="3474720" cy="1079500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023E-5042-4C1A-9792-8458BCAD28FC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  <p:bldP spid="2877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 descr="all-cub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7090" y="1628800"/>
            <a:ext cx="2844020" cy="213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Contributions</a:t>
            </a:r>
            <a:endParaRPr lang="en-US" b="0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b="1" dirty="0" smtClean="0"/>
              <a:t>Theorem 1</a:t>
            </a:r>
          </a:p>
          <a:p>
            <a:r>
              <a:rPr lang="en-US" sz="2400" dirty="0" smtClean="0"/>
              <a:t>L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(b) </a:t>
            </a:r>
            <a:r>
              <a:rPr lang="en-US" sz="2400" dirty="0" smtClean="0">
                <a:latin typeface="cmsy10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</a:t>
            </a:r>
            <a:r>
              <a:rPr lang="en-US" sz="2400" dirty="0" smtClean="0"/>
              <a:t>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 as b </a:t>
            </a:r>
            <a:r>
              <a:rPr lang="en-US" sz="2400" dirty="0" smtClean="0">
                <a:latin typeface="cmsy10"/>
              </a:rPr>
              <a:t>!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1</a:t>
            </a:r>
          </a:p>
          <a:p>
            <a:endParaRPr lang="en-US" sz="2400" dirty="0" smtClean="0"/>
          </a:p>
          <a:p>
            <a:r>
              <a:rPr lang="en-US" sz="2400" dirty="0" smtClean="0"/>
              <a:t>L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(b) </a:t>
            </a:r>
            <a:r>
              <a:rPr lang="en-US" sz="2400" dirty="0" smtClean="0">
                <a:latin typeface="cmsy10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O</a:t>
            </a:r>
            <a:r>
              <a:rPr lang="en-US" sz="2400" dirty="0" smtClean="0"/>
              <a:t>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 [Sch68]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Theorem 2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I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(b) </a:t>
            </a:r>
            <a:r>
              <a:rPr lang="en-US" sz="2400" dirty="0" smtClean="0">
                <a:latin typeface="cmsy10"/>
              </a:rPr>
              <a:t>2</a:t>
            </a:r>
            <a:r>
              <a:rPr lang="en-US" sz="2400" dirty="0" smtClean="0"/>
              <a:t> O(b) as b </a:t>
            </a:r>
            <a:r>
              <a:rPr lang="en-US" sz="2400" dirty="0" smtClean="0">
                <a:latin typeface="cmsy10"/>
              </a:rPr>
              <a:t>!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1</a:t>
            </a:r>
          </a:p>
          <a:p>
            <a:endParaRPr lang="en-US" sz="2400" dirty="0" smtClean="0">
              <a:latin typeface="cmsy10"/>
            </a:endParaRPr>
          </a:p>
          <a:p>
            <a:r>
              <a:rPr lang="en-US" sz="2400" dirty="0" smtClean="0"/>
              <a:t>Adapt [MvO03, DW1861]</a:t>
            </a:r>
            <a:endParaRPr lang="en-US" sz="2400" dirty="0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dirty="0" smtClean="0"/>
              <a:t>m = 3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179512" y="1592263"/>
            <a:ext cx="3474720" cy="1079500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82687" y="3789363"/>
            <a:ext cx="3474720" cy="1079500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023E-5042-4C1A-9792-8458BCAD28FC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  <p:pic>
        <p:nvPicPr>
          <p:cNvPr id="18" name="Picture 14" descr="idl-cub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6559" y="3501008"/>
            <a:ext cx="2845083" cy="213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AutoShape 17"/>
          <p:cNvSpPr>
            <a:spLocks/>
          </p:cNvSpPr>
          <p:nvPr/>
        </p:nvSpPr>
        <p:spPr bwMode="auto">
          <a:xfrm>
            <a:off x="7596336" y="2204864"/>
            <a:ext cx="115118" cy="1070426"/>
          </a:xfrm>
          <a:prstGeom prst="leftBrace">
            <a:avLst>
              <a:gd name="adj1" fmla="val 17246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740352" y="2492896"/>
            <a:ext cx="36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 dirty="0"/>
              <a:t>b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292936" y="3645024"/>
            <a:ext cx="2952328" cy="1218646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 anchorCtr="1">
            <a:noAutofit/>
          </a:bodyPr>
          <a:lstStyle/>
          <a:p>
            <a:pPr algn="ctr"/>
            <a:r>
              <a:rPr lang="en-US" sz="2400" b="1" dirty="0" smtClean="0"/>
              <a:t>Require worst-case assumptions for small subclass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Lattices</a:t>
            </a:r>
          </a:p>
          <a:p>
            <a:pPr lvl="1"/>
            <a:r>
              <a:rPr lang="en-US" dirty="0" smtClean="0"/>
              <a:t>Require worst-case assumptions for small subclass</a:t>
            </a:r>
          </a:p>
          <a:p>
            <a:endParaRPr lang="en-US" dirty="0" smtClean="0"/>
          </a:p>
          <a:p>
            <a:r>
              <a:rPr lang="en-US" dirty="0" smtClean="0"/>
              <a:t>SIS – Digital Signatures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LWE – Public-Key Encryption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7C70B-1C01-4DA0-8840-12E4736918B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Lattices</a:t>
            </a:r>
          </a:p>
          <a:p>
            <a:pPr lvl="1"/>
            <a:r>
              <a:rPr lang="en-US" dirty="0" smtClean="0"/>
              <a:t>Require worst-case assumptions for small subclass</a:t>
            </a:r>
          </a:p>
          <a:p>
            <a:endParaRPr lang="en-US" dirty="0" smtClean="0"/>
          </a:p>
          <a:p>
            <a:r>
              <a:rPr lang="en-US" i="1" dirty="0" smtClean="0"/>
              <a:t>SIS – Digital Signatures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LWE – Public-Key Encryption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7C70B-1C01-4DA0-8840-12E4736918B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Small Integer Solutions</a:t>
            </a:r>
            <a:endParaRPr lang="de-DE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b="1" dirty="0" smtClean="0"/>
              <a:t>A</a:t>
            </a:r>
            <a:r>
              <a:rPr lang="de-DE" dirty="0" smtClean="0"/>
              <a:t> in </a:t>
            </a:r>
            <a:r>
              <a:rPr lang="en-US" dirty="0" smtClean="0">
                <a:latin typeface="msbm10" pitchFamily="34" charset="0"/>
              </a:rPr>
              <a:t>Z</a:t>
            </a:r>
            <a:r>
              <a:rPr lang="de-DE" baseline="-25000" dirty="0" err="1" smtClean="0"/>
              <a:t>q</a:t>
            </a:r>
            <a:r>
              <a:rPr lang="de-DE" baseline="30000" dirty="0" err="1" smtClean="0"/>
              <a:t>n</a:t>
            </a:r>
            <a:r>
              <a:rPr lang="de-DE" baseline="30000" dirty="0" smtClean="0"/>
              <a:t> x m</a:t>
            </a:r>
          </a:p>
          <a:p>
            <a:pPr>
              <a:buNone/>
              <a:tabLst>
                <a:tab pos="8458200" algn="r"/>
              </a:tabLst>
            </a:pPr>
            <a:r>
              <a:rPr lang="de-DE" dirty="0" smtClean="0"/>
              <a:t>Find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 ≠ </a:t>
            </a:r>
            <a:r>
              <a:rPr lang="de-DE" b="1" dirty="0" smtClean="0"/>
              <a:t>0 </a:t>
            </a:r>
            <a:r>
              <a:rPr lang="de-DE" dirty="0" err="1" smtClean="0"/>
              <a:t>st</a:t>
            </a:r>
            <a:r>
              <a:rPr lang="de-DE" dirty="0" smtClean="0"/>
              <a:t> </a:t>
            </a:r>
            <a:r>
              <a:rPr lang="de-DE" b="1" dirty="0" err="1" smtClean="0"/>
              <a:t>Ax</a:t>
            </a:r>
            <a:r>
              <a:rPr lang="de-DE" dirty="0" smtClean="0"/>
              <a:t> ≡ </a:t>
            </a:r>
            <a:r>
              <a:rPr lang="de-DE" b="1" dirty="0" smtClean="0"/>
              <a:t>0</a:t>
            </a:r>
            <a:r>
              <a:rPr lang="de-DE" dirty="0" smtClean="0"/>
              <a:t> (</a:t>
            </a:r>
            <a:r>
              <a:rPr lang="de-DE" dirty="0" err="1" smtClean="0"/>
              <a:t>mod</a:t>
            </a:r>
            <a:r>
              <a:rPr lang="de-DE" dirty="0" smtClean="0"/>
              <a:t> q)	[Ajt96]</a:t>
            </a:r>
          </a:p>
        </p:txBody>
      </p:sp>
      <p:grpSp>
        <p:nvGrpSpPr>
          <p:cNvPr id="2" name="Group 68"/>
          <p:cNvGrpSpPr/>
          <p:nvPr/>
        </p:nvGrpSpPr>
        <p:grpSpPr>
          <a:xfrm>
            <a:off x="1492291" y="2785366"/>
            <a:ext cx="6159418" cy="2722054"/>
            <a:chOff x="1492291" y="2785366"/>
            <a:chExt cx="6159418" cy="2722054"/>
          </a:xfrm>
        </p:grpSpPr>
        <p:sp>
          <p:nvSpPr>
            <p:cNvPr id="32" name="Rectangle 31"/>
            <p:cNvSpPr/>
            <p:nvPr/>
          </p:nvSpPr>
          <p:spPr>
            <a:xfrm>
              <a:off x="4029928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83192" y="5044155"/>
              <a:ext cx="1268517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(</a:t>
              </a:r>
              <a:r>
                <a:rPr lang="de-DE" sz="2800" dirty="0" err="1" smtClean="0"/>
                <a:t>mod</a:t>
              </a:r>
              <a:r>
                <a:rPr lang="de-DE" sz="2800" dirty="0" smtClean="0"/>
                <a:t> 7)</a:t>
              </a:r>
              <a:endParaRPr lang="de-DE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962" y="5019071"/>
              <a:ext cx="247433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∙</a:t>
              </a:r>
              <a:endParaRPr lang="de-DE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49283" y="5038249"/>
              <a:ext cx="320872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≡</a:t>
              </a:r>
              <a:endParaRPr lang="de-DE" sz="2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14873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22401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07346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92291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99818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5877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20822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28350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3295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6</a:t>
              </a:r>
              <a:endParaRPr lang="de-DE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98240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05767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35877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20822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28350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3295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98240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05767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24050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29999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9999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21005" y="3716875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26954" y="3253610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-1</a:t>
              </a:r>
              <a:endParaRPr lang="de-DE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26954" y="278536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-1</a:t>
              </a:r>
              <a:endParaRPr lang="de-DE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3767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9715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69715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</p:grpSp>
      <p:sp>
        <p:nvSpPr>
          <p:cNvPr id="41" name="Date Placeholder 4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45BBBF-2312-4063-96AF-5A44D82D6021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2" name="Footer Placeholder 7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SWIFFT</a:t>
            </a:r>
            <a:endParaRPr lang="de-DE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8458200" algn="r"/>
              </a:tabLst>
            </a:pPr>
            <a:r>
              <a:rPr lang="en-US" dirty="0" smtClean="0"/>
              <a:t>Instance </a:t>
            </a:r>
            <a:r>
              <a:rPr lang="en-US" b="1" dirty="0" smtClean="0"/>
              <a:t>A</a:t>
            </a:r>
            <a:r>
              <a:rPr lang="en-US" dirty="0" smtClean="0"/>
              <a:t> of Ideal-SIS (n, q, m) = (64, 257, 1024)</a:t>
            </a:r>
          </a:p>
          <a:p>
            <a:pPr>
              <a:tabLst>
                <a:tab pos="8458200" algn="r"/>
              </a:tabLst>
            </a:pPr>
            <a:r>
              <a:rPr lang="en-US" dirty="0" smtClean="0"/>
              <a:t>Efficient compression f(</a:t>
            </a:r>
            <a:r>
              <a:rPr lang="en-US" b="1" dirty="0" smtClean="0"/>
              <a:t>x</a:t>
            </a:r>
            <a:r>
              <a:rPr lang="en-US" dirty="0" smtClean="0"/>
              <a:t>) = </a:t>
            </a:r>
            <a:r>
              <a:rPr lang="en-US" b="1" dirty="0" smtClean="0"/>
              <a:t>Ax </a:t>
            </a:r>
            <a:r>
              <a:rPr lang="en-US" dirty="0" smtClean="0"/>
              <a:t>(mod q), </a:t>
            </a:r>
            <a:r>
              <a:rPr lang="en-US" b="1" dirty="0" smtClean="0"/>
              <a:t>x</a:t>
            </a:r>
            <a:r>
              <a:rPr lang="en-US" dirty="0" smtClean="0"/>
              <a:t> binary</a:t>
            </a:r>
            <a:endParaRPr lang="en-US" b="1" dirty="0" smtClean="0"/>
          </a:p>
          <a:p>
            <a:pPr>
              <a:tabLst>
                <a:tab pos="8458200" algn="r"/>
              </a:tabLst>
            </a:pPr>
            <a:r>
              <a:rPr lang="en-US" dirty="0" smtClean="0"/>
              <a:t>		 [LMPR08]</a:t>
            </a:r>
          </a:p>
          <a:p>
            <a:pPr>
              <a:tabLst>
                <a:tab pos="8458200" algn="r"/>
              </a:tabLst>
            </a:pPr>
            <a:r>
              <a:rPr lang="en-US" dirty="0" smtClean="0"/>
              <a:t>Collision of f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Trinary</a:t>
            </a:r>
            <a:r>
              <a:rPr lang="en-US" dirty="0" smtClean="0"/>
              <a:t> solution of Ideal-SIS</a:t>
            </a:r>
            <a:endParaRPr lang="en-US" b="1" dirty="0" smtClean="0"/>
          </a:p>
          <a:p>
            <a:pPr>
              <a:tabLst>
                <a:tab pos="8458200" algn="r"/>
              </a:tabLst>
            </a:pPr>
            <a:r>
              <a:rPr lang="en-US" dirty="0" smtClean="0"/>
              <a:t>Collision-resistant compression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Signatures	 [Dah09]</a:t>
            </a:r>
          </a:p>
          <a:p>
            <a:pPr>
              <a:tabLst>
                <a:tab pos="8458200" algn="r"/>
              </a:tabLst>
            </a:pPr>
            <a:endParaRPr lang="en-US" dirty="0" smtClean="0"/>
          </a:p>
          <a:p>
            <a:pPr>
              <a:tabLst>
                <a:tab pos="8458200" algn="r"/>
              </a:tabLst>
            </a:pPr>
            <a:r>
              <a:rPr lang="en-US" dirty="0" smtClean="0"/>
              <a:t>Pseudo-collisions of f </a:t>
            </a:r>
            <a:r>
              <a:rPr lang="en-US" dirty="0" smtClean="0">
                <a:latin typeface="cmsy10"/>
              </a:rPr>
              <a:t>,</a:t>
            </a:r>
            <a:r>
              <a:rPr lang="en-US" dirty="0" smtClean="0"/>
              <a:t> Ideal-SIS solutions in the smallest ball containing all </a:t>
            </a:r>
            <a:r>
              <a:rPr lang="en-US" dirty="0" err="1" smtClean="0"/>
              <a:t>trinary</a:t>
            </a:r>
            <a:r>
              <a:rPr lang="en-US" dirty="0" smtClean="0"/>
              <a:t> solutions	</a:t>
            </a:r>
          </a:p>
          <a:p>
            <a:pPr>
              <a:buNone/>
              <a:tabLst>
                <a:tab pos="8458200" algn="r"/>
              </a:tabLst>
            </a:pPr>
            <a:endParaRPr lang="en-US" dirty="0" smtClean="0"/>
          </a:p>
          <a:p>
            <a:pPr>
              <a:tabLst>
                <a:tab pos="8458200" algn="r"/>
              </a:tabLst>
            </a:pPr>
            <a:r>
              <a:rPr lang="en-US" dirty="0" smtClean="0"/>
              <a:t>“Pseudo-collisions useful starting point”</a:t>
            </a:r>
          </a:p>
          <a:p>
            <a:pPr>
              <a:buNone/>
              <a:tabLst>
                <a:tab pos="8458200" algn="r"/>
              </a:tabLst>
            </a:pPr>
            <a:r>
              <a:rPr lang="en-US" dirty="0" smtClean="0"/>
              <a:t>Lattice reduction algorithms cannot distinguish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4342AB-7ED6-4E8B-95BE-E2B0F8DD2CF7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Hardness of Pseudo-Collisions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5D08C-666A-414D-9CDE-C40427FC8717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676" y="1691226"/>
            <a:ext cx="2194560" cy="10464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800" dirty="0" smtClean="0"/>
              <a:t>Ideal SIS</a:t>
            </a:r>
          </a:p>
          <a:p>
            <a:pPr algn="ctr"/>
            <a:r>
              <a:rPr lang="en-US" sz="2800" dirty="0" smtClean="0"/>
              <a:t>(n, q, 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5764" y="1691226"/>
            <a:ext cx="2194560" cy="10464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800" dirty="0" smtClean="0"/>
              <a:t>Symmetric </a:t>
            </a:r>
            <a:r>
              <a:rPr lang="en-US" sz="2800" dirty="0" err="1" smtClean="0"/>
              <a:t>Bitsecurity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4120334"/>
            <a:ext cx="2194560" cy="10464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800" dirty="0" err="1" smtClean="0"/>
              <a:t>Sublattice</a:t>
            </a:r>
            <a:r>
              <a:rPr lang="en-US" sz="2800" dirty="0" smtClean="0"/>
              <a:t> Dimension 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5792" y="4086654"/>
            <a:ext cx="2194560" cy="10464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800" dirty="0" smtClean="0"/>
              <a:t>Attack Runtime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203848" y="1854406"/>
            <a:ext cx="2743944" cy="6672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637300" y="3097706"/>
            <a:ext cx="1206508" cy="70091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5400">
            <a:noFill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[MR09]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6245812" y="2972854"/>
            <a:ext cx="1206508" cy="70091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0"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[LV01]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707904" y="4283514"/>
            <a:ext cx="1777176" cy="667236"/>
          </a:xfrm>
          <a:prstGeom prst="rightArrow">
            <a:avLst/>
          </a:prstGeom>
          <a:solidFill>
            <a:srgbClr val="6A8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203848" y="1844824"/>
            <a:ext cx="2743944" cy="667236"/>
          </a:xfrm>
          <a:prstGeom prst="rightArrow">
            <a:avLst/>
          </a:prstGeom>
          <a:solidFill>
            <a:srgbClr val="6A8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9" grpId="0" animBg="1"/>
      <p:bldP spid="28" grpId="0" animBg="1"/>
      <p:bldP spid="29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22312" y="1484784"/>
            <a:ext cx="6616572" cy="4682675"/>
          </a:xfrm>
          <a:prstGeom prst="rect">
            <a:avLst/>
          </a:prstGeom>
          <a:noFill/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Contributions</a:t>
            </a:r>
            <a:endParaRPr lang="en-US" dirty="0"/>
          </a:p>
        </p:txBody>
      </p:sp>
      <p:sp>
        <p:nvSpPr>
          <p:cNvPr id="336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Finding pseudo-collisions for SWIFFT</a:t>
            </a:r>
          </a:p>
          <a:p>
            <a:pPr lvl="1">
              <a:buNone/>
            </a:pPr>
            <a:r>
              <a:rPr lang="en-US" dirty="0" smtClean="0"/>
              <a:t>Estimated </a:t>
            </a:r>
            <a:r>
              <a:rPr lang="en-US" dirty="0" err="1" smtClean="0"/>
              <a:t>bitsecurity</a:t>
            </a:r>
            <a:r>
              <a:rPr lang="en-US" dirty="0" smtClean="0"/>
              <a:t> 2</a:t>
            </a:r>
            <a:r>
              <a:rPr lang="en-US" baseline="30000" dirty="0" smtClean="0"/>
              <a:t>68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Replacement parameters (n, q, m) = (96</a:t>
            </a:r>
            <a:r>
              <a:rPr lang="en-US" smtClean="0"/>
              <a:t>, </a:t>
            </a:r>
            <a:r>
              <a:rPr lang="en-US" smtClean="0"/>
              <a:t>387, </a:t>
            </a:r>
            <a:r>
              <a:rPr lang="en-US" dirty="0" smtClean="0"/>
              <a:t>1728)</a:t>
            </a:r>
          </a:p>
          <a:p>
            <a:pPr lvl="1">
              <a:buNone/>
            </a:pPr>
            <a:r>
              <a:rPr lang="en-US" dirty="0" smtClean="0"/>
              <a:t>Estimated </a:t>
            </a:r>
            <a:r>
              <a:rPr lang="en-US" dirty="0" err="1" smtClean="0"/>
              <a:t>bitsecurity</a:t>
            </a:r>
            <a:r>
              <a:rPr lang="en-US" dirty="0" smtClean="0"/>
              <a:t> 2</a:t>
            </a:r>
            <a:r>
              <a:rPr lang="en-US" baseline="30000" dirty="0" smtClean="0"/>
              <a:t>127</a:t>
            </a:r>
          </a:p>
          <a:p>
            <a:pPr lvl="1">
              <a:buNone/>
            </a:pPr>
            <a:r>
              <a:rPr lang="en-US" dirty="0" smtClean="0"/>
              <a:t>Double the exponent for +40% operations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5146F-C019-4CE1-B77D-B3EC21A81F82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Richard Lindner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4725144"/>
            <a:ext cx="3888432" cy="1218646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 anchorCtr="1">
            <a:noAutofit/>
          </a:bodyPr>
          <a:lstStyle/>
          <a:p>
            <a:pPr algn="ctr"/>
            <a:r>
              <a:rPr lang="en-US" sz="2400" b="1" dirty="0" smtClean="0"/>
              <a:t>SIS parameters where pseudo-collisions are hard</a:t>
            </a:r>
            <a:endParaRPr lang="en-US" sz="24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Small Integer Solutions</a:t>
            </a:r>
            <a:endParaRPr lang="de-DE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Given random </a:t>
            </a:r>
            <a:r>
              <a:rPr lang="en-US" b="1" dirty="0" smtClean="0"/>
              <a:t>A</a:t>
            </a:r>
            <a:r>
              <a:rPr lang="en-US" dirty="0" smtClean="0"/>
              <a:t> in </a:t>
            </a:r>
            <a:r>
              <a:rPr lang="en-US" dirty="0" err="1" smtClean="0">
                <a:latin typeface="msbm10" pitchFamily="34" charset="0"/>
              </a:rPr>
              <a:t>Z</a:t>
            </a:r>
            <a:r>
              <a:rPr lang="en-US" baseline="-25000" dirty="0" err="1" smtClean="0"/>
              <a:t>q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x m</a:t>
            </a:r>
          </a:p>
          <a:p>
            <a:pPr>
              <a:buNone/>
              <a:tabLst>
                <a:tab pos="8458200" algn="r"/>
              </a:tabLst>
            </a:pPr>
            <a:r>
              <a:rPr lang="en-US" dirty="0" smtClean="0"/>
              <a:t>Find small </a:t>
            </a:r>
            <a:r>
              <a:rPr lang="en-US" b="1" dirty="0" smtClean="0"/>
              <a:t>x</a:t>
            </a:r>
            <a:r>
              <a:rPr lang="en-US" dirty="0" smtClean="0"/>
              <a:t> ≠ </a:t>
            </a:r>
            <a:r>
              <a:rPr lang="en-US" b="1" dirty="0" smtClean="0"/>
              <a:t>0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b="1" dirty="0" smtClean="0"/>
              <a:t>Ax</a:t>
            </a:r>
            <a:r>
              <a:rPr lang="en-US" dirty="0" smtClean="0"/>
              <a:t> ≡ </a:t>
            </a:r>
            <a:r>
              <a:rPr lang="en-US" b="1" dirty="0" smtClean="0"/>
              <a:t>0</a:t>
            </a:r>
            <a:r>
              <a:rPr lang="en-US" dirty="0" smtClean="0"/>
              <a:t> (mod q)	[Ajt96]</a:t>
            </a:r>
          </a:p>
        </p:txBody>
      </p:sp>
      <p:grpSp>
        <p:nvGrpSpPr>
          <p:cNvPr id="2" name="Group 68"/>
          <p:cNvGrpSpPr/>
          <p:nvPr/>
        </p:nvGrpSpPr>
        <p:grpSpPr>
          <a:xfrm>
            <a:off x="1492291" y="2785366"/>
            <a:ext cx="6159418" cy="2722054"/>
            <a:chOff x="1492291" y="2785366"/>
            <a:chExt cx="6159418" cy="2722054"/>
          </a:xfrm>
        </p:grpSpPr>
        <p:sp>
          <p:nvSpPr>
            <p:cNvPr id="32" name="Rectangle 31"/>
            <p:cNvSpPr/>
            <p:nvPr/>
          </p:nvSpPr>
          <p:spPr>
            <a:xfrm>
              <a:off x="4029928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83192" y="5044155"/>
              <a:ext cx="1268517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(</a:t>
              </a:r>
              <a:r>
                <a:rPr lang="de-DE" sz="2800" dirty="0" err="1" smtClean="0"/>
                <a:t>mod</a:t>
              </a:r>
              <a:r>
                <a:rPr lang="de-DE" sz="2800" dirty="0" smtClean="0"/>
                <a:t> 7)</a:t>
              </a:r>
              <a:endParaRPr lang="de-DE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962" y="5019071"/>
              <a:ext cx="247433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∙</a:t>
              </a:r>
              <a:endParaRPr lang="de-DE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49283" y="5038249"/>
              <a:ext cx="320872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≡</a:t>
              </a:r>
              <a:endParaRPr lang="de-DE" sz="2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14873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22401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07346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92291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99818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5877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20822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28350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3295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6</a:t>
              </a:r>
              <a:endParaRPr lang="de-DE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98240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05767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35877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20822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28350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3295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98240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05767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24050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29999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9999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21005" y="3716875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26954" y="3253610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-1</a:t>
              </a:r>
              <a:endParaRPr lang="de-DE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26954" y="278536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-1</a:t>
              </a:r>
              <a:endParaRPr lang="de-DE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3767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9715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69715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</p:grpSp>
      <p:sp>
        <p:nvSpPr>
          <p:cNvPr id="41" name="Date Placeholder 4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45BBBF-2312-4063-96AF-5A44D82D6021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2" name="Footer Placeholder 7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lIns="90000" rIns="0">
            <a:normAutofit fontScale="92500" lnSpcReduction="20000"/>
          </a:bodyPr>
          <a:lstStyle/>
          <a:p>
            <a:r>
              <a:rPr lang="en-US" dirty="0" smtClean="0"/>
              <a:t>Our everyday online needs</a:t>
            </a:r>
          </a:p>
          <a:p>
            <a:pPr lvl="1"/>
            <a:r>
              <a:rPr lang="en-US" dirty="0" smtClean="0"/>
              <a:t>Updates, shopping, banking, webmail,…</a:t>
            </a:r>
          </a:p>
          <a:p>
            <a:endParaRPr lang="en-US" dirty="0" smtClean="0"/>
          </a:p>
          <a:p>
            <a:r>
              <a:rPr lang="en-US" dirty="0" smtClean="0"/>
              <a:t>Require secure cryptography </a:t>
            </a:r>
          </a:p>
          <a:p>
            <a:pPr lvl="1"/>
            <a:r>
              <a:rPr lang="en-US" dirty="0" smtClean="0"/>
              <a:t>Digital signatures, public-key encryption</a:t>
            </a:r>
          </a:p>
          <a:p>
            <a:endParaRPr lang="en-US" dirty="0" smtClean="0"/>
          </a:p>
          <a:p>
            <a:r>
              <a:rPr lang="en-US" dirty="0" smtClean="0"/>
              <a:t>Our main hardness assumptions</a:t>
            </a:r>
          </a:p>
          <a:p>
            <a:pPr lvl="1"/>
            <a:r>
              <a:rPr lang="en-US" dirty="0" smtClean="0"/>
              <a:t>Factoring, discrete logarithms</a:t>
            </a:r>
          </a:p>
          <a:p>
            <a:endParaRPr lang="en-US" dirty="0" smtClean="0"/>
          </a:p>
          <a:p>
            <a:r>
              <a:rPr lang="en-US" dirty="0" smtClean="0"/>
              <a:t>Are subject to strong attacks</a:t>
            </a:r>
          </a:p>
          <a:p>
            <a:pPr lvl="1"/>
            <a:r>
              <a:rPr lang="en-US" dirty="0" err="1" smtClean="0"/>
              <a:t>Subexponential</a:t>
            </a:r>
            <a:r>
              <a:rPr lang="en-US" dirty="0" smtClean="0"/>
              <a:t> time, polynomial time (quantum)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73C0BA-AF81-4C45-B840-B11CC12542CB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Contribution</a:t>
            </a:r>
            <a:endParaRPr lang="de-DE" dirty="0"/>
          </a:p>
        </p:txBody>
      </p:sp>
      <p:sp>
        <p:nvSpPr>
          <p:cNvPr id="73" name="Content Placeholder 7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Find n independent columns permute to front</a:t>
            </a:r>
          </a:p>
          <a:p>
            <a:pPr>
              <a:buNone/>
            </a:pPr>
            <a:r>
              <a:rPr lang="en-US" dirty="0" smtClean="0"/>
              <a:t>Multiply by inverse of first block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this cannot be done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equivalent SIS with smaller n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492291" y="2785366"/>
            <a:ext cx="6159418" cy="2722054"/>
            <a:chOff x="1492291" y="2785366"/>
            <a:chExt cx="6159418" cy="2722054"/>
          </a:xfrm>
        </p:grpSpPr>
        <p:sp>
          <p:nvSpPr>
            <p:cNvPr id="106" name="Rectangle 105"/>
            <p:cNvSpPr/>
            <p:nvPr/>
          </p:nvSpPr>
          <p:spPr>
            <a:xfrm>
              <a:off x="4029928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83192" y="5044155"/>
              <a:ext cx="1268517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(</a:t>
              </a:r>
              <a:r>
                <a:rPr lang="de-DE" sz="2800" dirty="0" err="1" smtClean="0"/>
                <a:t>mod</a:t>
              </a:r>
              <a:r>
                <a:rPr lang="de-DE" sz="2800" dirty="0" smtClean="0"/>
                <a:t> 7)</a:t>
              </a:r>
              <a:endParaRPr lang="de-DE" sz="2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69962" y="5019071"/>
              <a:ext cx="247433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∙</a:t>
              </a:r>
              <a:endParaRPr lang="de-DE" sz="2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449283" y="5038249"/>
              <a:ext cx="320872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≡</a:t>
              </a:r>
              <a:endParaRPr lang="de-DE" sz="28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14873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22401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07346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492291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99818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35877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20822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-3</a:t>
              </a:r>
              <a:endParaRPr lang="de-DE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528350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-2</a:t>
              </a:r>
              <a:endParaRPr lang="de-DE" b="1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13295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498240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005767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035877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20822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-2</a:t>
              </a:r>
              <a:endParaRPr lang="de-DE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528350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513295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498240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5767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924050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29999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929999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921005" y="3716875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926954" y="3253610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-1</a:t>
              </a:r>
              <a:endParaRPr lang="de-DE" b="1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26954" y="278536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-1</a:t>
              </a:r>
              <a:endParaRPr lang="de-DE" b="1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863767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869715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69715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</p:grpSp>
      <p:sp>
        <p:nvSpPr>
          <p:cNvPr id="41" name="Date Placeholder 4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2B8F67-C908-44C5-A10C-98C6E3E47349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Richard Lindner</a:t>
            </a:r>
            <a:endParaRPr lang="en-US" dirty="0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95535" y="2785366"/>
            <a:ext cx="4320481" cy="1218646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 anchorCtr="1">
            <a:noAutofit/>
          </a:bodyPr>
          <a:lstStyle/>
          <a:p>
            <a:pPr algn="ctr"/>
            <a:r>
              <a:rPr lang="en-US" sz="2400" b="1" dirty="0" smtClean="0"/>
              <a:t>Save 7% description bits for all (Ideal-)SIS primitives</a:t>
            </a:r>
          </a:p>
        </p:txBody>
      </p:sp>
      <p:grpSp>
        <p:nvGrpSpPr>
          <p:cNvPr id="40" name="Group 68"/>
          <p:cNvGrpSpPr/>
          <p:nvPr/>
        </p:nvGrpSpPr>
        <p:grpSpPr>
          <a:xfrm>
            <a:off x="1491984" y="2787014"/>
            <a:ext cx="6159418" cy="2722054"/>
            <a:chOff x="1492291" y="2785366"/>
            <a:chExt cx="6159418" cy="2722054"/>
          </a:xfrm>
        </p:grpSpPr>
        <p:sp>
          <p:nvSpPr>
            <p:cNvPr id="44" name="Rectangle 43"/>
            <p:cNvSpPr/>
            <p:nvPr/>
          </p:nvSpPr>
          <p:spPr>
            <a:xfrm>
              <a:off x="4029928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83192" y="5044155"/>
              <a:ext cx="1268517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(</a:t>
              </a:r>
              <a:r>
                <a:rPr lang="de-DE" sz="2800" dirty="0" err="1" smtClean="0"/>
                <a:t>mod</a:t>
              </a:r>
              <a:r>
                <a:rPr lang="de-DE" sz="2800" dirty="0" smtClean="0"/>
                <a:t> 7)</a:t>
              </a:r>
              <a:endParaRPr lang="de-DE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69962" y="5019071"/>
              <a:ext cx="247433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∙</a:t>
              </a:r>
              <a:endParaRPr lang="de-DE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49283" y="5038249"/>
              <a:ext cx="320872" cy="460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≡</a:t>
              </a:r>
              <a:endParaRPr lang="de-DE" sz="2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4873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22401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07346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92291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9818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35877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20822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28350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3295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6</a:t>
              </a:r>
              <a:endParaRPr lang="de-DE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98240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05767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35877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20822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4</a:t>
              </a:r>
              <a:endParaRPr lang="de-DE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28350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13295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2</a:t>
              </a:r>
              <a:endParaRPr lang="de-DE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98240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3</a:t>
              </a:r>
              <a:endParaRPr lang="de-DE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05767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24050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1</a:t>
              </a:r>
              <a:endParaRPr lang="de-DE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29999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29999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1005" y="3716875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26954" y="3253610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-1</a:t>
              </a:r>
              <a:endParaRPr lang="de-DE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26954" y="278536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-1</a:t>
              </a:r>
              <a:endParaRPr lang="de-DE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63767" y="5105196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69715" y="4641932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869715" y="4173687"/>
              <a:ext cx="450035" cy="402224"/>
            </a:xfrm>
            <a:prstGeom prst="rect">
              <a:avLst/>
            </a:prstGeom>
            <a:solidFill>
              <a:srgbClr val="405422"/>
            </a:solidFill>
            <a:ln>
              <a:solidFill>
                <a:srgbClr val="405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0</a:t>
              </a:r>
              <a:endParaRPr lang="de-DE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Lattices</a:t>
            </a:r>
          </a:p>
          <a:p>
            <a:pPr lvl="1"/>
            <a:r>
              <a:rPr lang="en-US" dirty="0" smtClean="0"/>
              <a:t>Require worst-case assumptions for small subclass</a:t>
            </a:r>
          </a:p>
          <a:p>
            <a:endParaRPr lang="en-US" dirty="0" smtClean="0"/>
          </a:p>
          <a:p>
            <a:r>
              <a:rPr lang="en-US" dirty="0" smtClean="0"/>
              <a:t>SIS – Digital Signatures</a:t>
            </a:r>
          </a:p>
          <a:p>
            <a:pPr lvl="1"/>
            <a:r>
              <a:rPr lang="en-US" dirty="0" smtClean="0"/>
              <a:t>Parameters where pseudo-collisions are hard</a:t>
            </a:r>
          </a:p>
          <a:p>
            <a:pPr lvl="1"/>
            <a:r>
              <a:rPr lang="en-US" dirty="0" smtClean="0"/>
              <a:t>Save 7% description bits for all (Ideal-)SIS primitives</a:t>
            </a:r>
          </a:p>
          <a:p>
            <a:endParaRPr lang="en-US" dirty="0" smtClean="0"/>
          </a:p>
          <a:p>
            <a:r>
              <a:rPr lang="en-US" dirty="0" smtClean="0"/>
              <a:t>LWE – Public-Key Encryption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7C70B-1C01-4DA0-8840-12E4736918B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Lattices</a:t>
            </a:r>
          </a:p>
          <a:p>
            <a:pPr lvl="1"/>
            <a:r>
              <a:rPr lang="en-US" dirty="0" smtClean="0"/>
              <a:t>Require worst-case assumptions for small subclass</a:t>
            </a:r>
          </a:p>
          <a:p>
            <a:endParaRPr lang="en-US" dirty="0" smtClean="0"/>
          </a:p>
          <a:p>
            <a:r>
              <a:rPr lang="en-US" dirty="0" smtClean="0"/>
              <a:t>SIS – Digital Signatures</a:t>
            </a:r>
          </a:p>
          <a:p>
            <a:pPr lvl="1"/>
            <a:r>
              <a:rPr lang="en-US" dirty="0" smtClean="0"/>
              <a:t>Parameters where pseudo-collisions are hard</a:t>
            </a:r>
          </a:p>
          <a:p>
            <a:pPr lvl="1"/>
            <a:r>
              <a:rPr lang="en-US" dirty="0" smtClean="0"/>
              <a:t>Save 7% description bits for all (Ideal-)SIS primitives</a:t>
            </a:r>
          </a:p>
          <a:p>
            <a:endParaRPr lang="en-US" dirty="0" smtClean="0"/>
          </a:p>
          <a:p>
            <a:r>
              <a:rPr lang="en-US" i="1" dirty="0" smtClean="0"/>
              <a:t>LWE – Public-Key Encryption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7C70B-1C01-4DA0-8840-12E4736918B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with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b="1" dirty="0" smtClean="0"/>
              <a:t>A</a:t>
            </a:r>
            <a:r>
              <a:rPr lang="de-DE" dirty="0" smtClean="0"/>
              <a:t> in </a:t>
            </a:r>
            <a:r>
              <a:rPr lang="en-US" dirty="0" smtClean="0">
                <a:latin typeface="msbm10" pitchFamily="34" charset="0"/>
              </a:rPr>
              <a:t>Z</a:t>
            </a:r>
            <a:r>
              <a:rPr lang="de-DE" baseline="-25000" dirty="0" smtClean="0"/>
              <a:t>q</a:t>
            </a:r>
            <a:r>
              <a:rPr lang="de-DE" baseline="30000" dirty="0" smtClean="0"/>
              <a:t>m x n</a:t>
            </a:r>
            <a:r>
              <a:rPr lang="de-DE" dirty="0" smtClean="0"/>
              <a:t>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b="1" dirty="0" smtClean="0"/>
              <a:t>t</a:t>
            </a:r>
            <a:r>
              <a:rPr lang="en-US" dirty="0" smtClean="0"/>
              <a:t> = </a:t>
            </a:r>
            <a:r>
              <a:rPr lang="en-US" b="1" dirty="0" smtClean="0"/>
              <a:t>As</a:t>
            </a:r>
            <a:r>
              <a:rPr lang="en-US" dirty="0" smtClean="0"/>
              <a:t> + </a:t>
            </a:r>
            <a:r>
              <a:rPr lang="en-US" b="1" dirty="0" smtClean="0"/>
              <a:t>e</a:t>
            </a:r>
            <a:r>
              <a:rPr lang="en-US" dirty="0" smtClean="0"/>
              <a:t> (mod q) for secret </a:t>
            </a:r>
            <a:r>
              <a:rPr lang="en-US" b="1" dirty="0" smtClean="0"/>
              <a:t>s</a:t>
            </a:r>
            <a:r>
              <a:rPr lang="en-US" dirty="0" smtClean="0"/>
              <a:t>, small Gaussian </a:t>
            </a:r>
            <a:r>
              <a:rPr lang="en-US" b="1" dirty="0" smtClean="0"/>
              <a:t>e</a:t>
            </a:r>
          </a:p>
          <a:p>
            <a:pPr>
              <a:buNone/>
              <a:tabLst>
                <a:tab pos="8431213" algn="r"/>
              </a:tabLst>
            </a:pPr>
            <a:r>
              <a:rPr lang="en-US" dirty="0" smtClean="0"/>
              <a:t>Find </a:t>
            </a:r>
            <a:r>
              <a:rPr lang="en-US" b="1" dirty="0" smtClean="0"/>
              <a:t>e</a:t>
            </a:r>
            <a:r>
              <a:rPr lang="en-US" dirty="0" smtClean="0"/>
              <a:t> (or </a:t>
            </a:r>
            <a:r>
              <a:rPr lang="en-US" b="1" dirty="0" smtClean="0"/>
              <a:t>s</a:t>
            </a:r>
            <a:r>
              <a:rPr lang="en-US" dirty="0" smtClean="0"/>
              <a:t>)	</a:t>
            </a:r>
            <a:r>
              <a:rPr lang="en-US" smtClean="0"/>
              <a:t>[Reg05]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Set of potential </a:t>
            </a:r>
            <a:r>
              <a:rPr lang="en-US" b="1" dirty="0" smtClean="0"/>
              <a:t>As</a:t>
            </a:r>
            <a:r>
              <a:rPr lang="en-US" dirty="0" smtClean="0"/>
              <a:t> (mod q) forms lattice L</a:t>
            </a:r>
          </a:p>
          <a:p>
            <a:r>
              <a:rPr lang="en-US" b="1" dirty="0" smtClean="0"/>
              <a:t>	t</a:t>
            </a:r>
            <a:r>
              <a:rPr lang="en-US" dirty="0" smtClean="0"/>
              <a:t> is lattice point perturbed by </a:t>
            </a:r>
            <a:r>
              <a:rPr lang="en-US" b="1" dirty="0" smtClean="0"/>
              <a:t>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Say </a:t>
            </a:r>
            <a:r>
              <a:rPr lang="en-US" b="1" dirty="0" smtClean="0"/>
              <a:t>B</a:t>
            </a:r>
            <a:r>
              <a:rPr lang="en-US" dirty="0" smtClean="0"/>
              <a:t> basis of L obtained after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Reduce</a:t>
            </a:r>
            <a:r>
              <a:rPr lang="en-US" dirty="0" smtClean="0"/>
              <a:t> time</a:t>
            </a:r>
          </a:p>
          <a:p>
            <a:pPr>
              <a:buNone/>
            </a:pPr>
            <a:r>
              <a:rPr lang="en-US" dirty="0" smtClean="0"/>
              <a:t>	Decode </a:t>
            </a:r>
            <a:r>
              <a:rPr lang="en-US" b="1" dirty="0" smtClean="0"/>
              <a:t>t</a:t>
            </a:r>
            <a:r>
              <a:rPr lang="en-US" dirty="0" smtClean="0"/>
              <a:t> to recover </a:t>
            </a:r>
            <a:r>
              <a:rPr lang="en-US" b="1" dirty="0" smtClean="0"/>
              <a:t>e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924619-BC72-4E5D-8415-A011BD4DDCA1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783125" y="2993998"/>
            <a:ext cx="2088232" cy="1728192"/>
          </a:xfrm>
          <a:prstGeom prst="ellipse">
            <a:avLst/>
          </a:prstGeom>
          <a:gradFill flip="none" rotWithShape="1">
            <a:gsLst>
              <a:gs pos="17000">
                <a:srgbClr val="6A8B37"/>
              </a:gs>
              <a:gs pos="70000">
                <a:schemeClr val="bg1"/>
              </a:gs>
              <a:gs pos="10000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71550" algn="l"/>
              </a:tabLst>
            </a:pPr>
            <a:r>
              <a:rPr lang="en-US" dirty="0" smtClean="0"/>
              <a:t>Bounded distance decoding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Plane (</a:t>
            </a:r>
            <a:r>
              <a:rPr lang="en-US" b="1" dirty="0" smtClean="0"/>
              <a:t>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[</a:t>
            </a:r>
            <a:r>
              <a:rPr lang="en-US" b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tabLst>
                <a:tab pos="4748213" algn="l"/>
              </a:tabLst>
            </a:pPr>
            <a:r>
              <a:rPr lang="en-US" b="1" dirty="0" smtClean="0"/>
              <a:t>		As</a:t>
            </a:r>
          </a:p>
          <a:p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689F30-C438-437E-8BD0-87D8EEC69B61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87189" y="2340550"/>
            <a:ext cx="5931296" cy="3032720"/>
            <a:chOff x="1887189" y="2340550"/>
            <a:chExt cx="5931296" cy="3032720"/>
          </a:xfrm>
        </p:grpSpPr>
        <p:sp>
          <p:nvSpPr>
            <p:cNvPr id="8" name="Oval 7"/>
            <p:cNvSpPr/>
            <p:nvPr/>
          </p:nvSpPr>
          <p:spPr>
            <a:xfrm>
              <a:off x="2607269" y="37890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67509" y="379747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19709" y="234893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487589" y="234893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47429" y="522087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887189" y="522925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54389" y="37890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74469" y="234055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234309" y="522087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97390" y="4488297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37150" y="4496681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84270" y="4488297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127580" y="306643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67340" y="307481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314460" y="306643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24576" y="2781780"/>
            <a:ext cx="7235964" cy="2170329"/>
            <a:chOff x="1224576" y="2781780"/>
            <a:chExt cx="7235964" cy="2170329"/>
          </a:xfrm>
        </p:grpSpPr>
        <p:sp>
          <p:nvSpPr>
            <p:cNvPr id="27" name="Rectangle 26"/>
            <p:cNvSpPr/>
            <p:nvPr/>
          </p:nvSpPr>
          <p:spPr>
            <a:xfrm>
              <a:off x="3779624" y="3505223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6765" y="3505223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15984" y="3505223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24576" y="4228666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91717" y="4228666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58858" y="4228666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59117" y="2781780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26258" y="2781780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93399" y="2781780"/>
              <a:ext cx="2167141" cy="723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58661" y="4582777"/>
            <a:ext cx="2288768" cy="1087817"/>
            <a:chOff x="1758661" y="4582777"/>
            <a:chExt cx="2288768" cy="1087817"/>
          </a:xfrm>
        </p:grpSpPr>
        <p:cxnSp>
          <p:nvCxnSpPr>
            <p:cNvPr id="35" name="Straight Arrow Connector 34"/>
            <p:cNvCxnSpPr>
              <a:stCxn id="17" idx="0"/>
              <a:endCxn id="22" idx="3"/>
            </p:cNvCxnSpPr>
            <p:nvPr/>
          </p:nvCxnSpPr>
          <p:spPr>
            <a:xfrm rot="5400000" flipH="1" flipV="1">
              <a:off x="1803895" y="4774908"/>
              <a:ext cx="609648" cy="299044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7" idx="6"/>
              <a:endCxn id="16" idx="2"/>
            </p:cNvCxnSpPr>
            <p:nvPr/>
          </p:nvCxnSpPr>
          <p:spPr>
            <a:xfrm flipV="1">
              <a:off x="2031205" y="5292878"/>
              <a:ext cx="2016224" cy="8384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723128" y="530126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58661" y="4582777"/>
              <a:ext cx="401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774050" y="3004102"/>
            <a:ext cx="2088232" cy="1728192"/>
          </a:xfrm>
          <a:prstGeom prst="ellipse">
            <a:avLst/>
          </a:prstGeom>
          <a:gradFill flip="none" rotWithShape="1">
            <a:gsLst>
              <a:gs pos="17000">
                <a:srgbClr val="6A8B37"/>
              </a:gs>
              <a:gs pos="70000">
                <a:schemeClr val="bg1"/>
              </a:gs>
              <a:gs pos="10000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Contribution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Plane (</a:t>
            </a:r>
            <a:r>
              <a:rPr lang="en-US" b="1" dirty="0" smtClean="0"/>
              <a:t>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[</a:t>
            </a:r>
            <a:r>
              <a:rPr lang="en-US" b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2</a:t>
            </a:r>
            <a:r>
              <a:rPr lang="en-US" b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tabLst>
                <a:tab pos="4748213" algn="l"/>
              </a:tabLst>
            </a:pPr>
            <a:r>
              <a:rPr lang="en-US" b="1" dirty="0" smtClean="0"/>
              <a:t>		As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689F30-C438-437E-8BD0-87D8EEC69B61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878114" y="2350654"/>
            <a:ext cx="5931296" cy="3032720"/>
            <a:chOff x="1878114" y="2350654"/>
            <a:chExt cx="5931296" cy="3032720"/>
          </a:xfrm>
        </p:grpSpPr>
        <p:sp>
          <p:nvSpPr>
            <p:cNvPr id="8" name="Oval 7"/>
            <p:cNvSpPr/>
            <p:nvPr/>
          </p:nvSpPr>
          <p:spPr>
            <a:xfrm>
              <a:off x="2598194" y="379919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58434" y="380758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10634" y="23590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478514" y="23590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38354" y="523097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878114" y="523935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45314" y="379919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65394" y="235065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225234" y="523097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63051" y="1648846"/>
            <a:ext cx="7937443" cy="4401120"/>
            <a:chOff x="863051" y="1648846"/>
            <a:chExt cx="7937443" cy="4401120"/>
          </a:xfrm>
        </p:grpSpPr>
        <p:sp>
          <p:nvSpPr>
            <p:cNvPr id="28" name="Rectangle 27"/>
            <p:cNvSpPr/>
            <p:nvPr/>
          </p:nvSpPr>
          <p:spPr>
            <a:xfrm>
              <a:off x="3743451" y="311588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03751" y="311588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79944" y="311588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30192" y="458292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3051" y="458292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97333" y="458292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66212" y="164884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33353" y="164884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30668" y="3922123"/>
            <a:ext cx="2216761" cy="1748471"/>
            <a:chOff x="1830668" y="3922123"/>
            <a:chExt cx="2216761" cy="1748471"/>
          </a:xfrm>
        </p:grpSpPr>
        <p:cxnSp>
          <p:nvCxnSpPr>
            <p:cNvPr id="29" name="Straight Arrow Connector 28"/>
            <p:cNvCxnSpPr>
              <a:endCxn id="8" idx="3"/>
            </p:cNvCxnSpPr>
            <p:nvPr/>
          </p:nvCxnSpPr>
          <p:spPr>
            <a:xfrm rot="5400000" flipH="1" flipV="1">
              <a:off x="1635676" y="4245645"/>
              <a:ext cx="1307131" cy="660088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031205" y="5292878"/>
              <a:ext cx="2016224" cy="8384"/>
            </a:xfrm>
            <a:prstGeom prst="straightConnector1">
              <a:avLst/>
            </a:prstGeom>
            <a:ln w="25400" cap="flat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23128" y="530126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30668" y="4213445"/>
              <a:ext cx="554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2b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Contribution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If </a:t>
            </a:r>
            <a:r>
              <a:rPr lang="en-US" b="1" dirty="0" smtClean="0"/>
              <a:t>As</a:t>
            </a:r>
            <a:r>
              <a:rPr lang="en-US" dirty="0" smtClean="0"/>
              <a:t> not in [</a:t>
            </a:r>
            <a:r>
              <a:rPr lang="en-US" b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2</a:t>
            </a:r>
            <a:r>
              <a:rPr lang="en-US" b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r>
              <a:rPr lang="en-US" dirty="0" smtClean="0">
                <a:latin typeface="msbm10" pitchFamily="34" charset="0"/>
              </a:rPr>
              <a:t> Z</a:t>
            </a:r>
            <a:r>
              <a:rPr lang="de-DE" baseline="30000" dirty="0" smtClean="0"/>
              <a:t>2</a:t>
            </a:r>
            <a:r>
              <a:rPr lang="en-US" dirty="0" smtClean="0"/>
              <a:t>, then </a:t>
            </a:r>
            <a:r>
              <a:rPr lang="en-US" b="1" dirty="0" smtClean="0"/>
              <a:t>As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is</a:t>
            </a:r>
            <a:endParaRPr lang="en-US" b="1" dirty="0" smtClean="0"/>
          </a:p>
          <a:p>
            <a:r>
              <a:rPr lang="en-US" dirty="0" smtClean="0"/>
              <a:t>Also do Nearest Plane (</a:t>
            </a:r>
            <a:r>
              <a:rPr lang="en-US" b="1" dirty="0" smtClean="0"/>
              <a:t>t + b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[</a:t>
            </a:r>
            <a:r>
              <a:rPr lang="en-US" b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2</a:t>
            </a:r>
            <a:r>
              <a:rPr lang="en-US" b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en-US" dirty="0" smtClean="0"/>
              <a:t>Instead of one Nearest Plane run two </a:t>
            </a:r>
          </a:p>
          <a:p>
            <a:r>
              <a:rPr lang="en-US" dirty="0" smtClean="0"/>
              <a:t>	get two candidate </a:t>
            </a:r>
            <a:r>
              <a:rPr lang="en-US" b="1" dirty="0" smtClean="0"/>
              <a:t>e</a:t>
            </a:r>
            <a:r>
              <a:rPr lang="en-US" dirty="0" smtClean="0"/>
              <a:t> and check which works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Better success </a:t>
            </a:r>
            <a:r>
              <a:rPr lang="en-US" dirty="0" err="1" smtClean="0"/>
              <a:t>prob</a:t>
            </a:r>
            <a:r>
              <a:rPr lang="en-US" dirty="0" smtClean="0"/>
              <a:t> for post reduction work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Total</a:t>
            </a:r>
            <a:r>
              <a:rPr lang="en-US" dirty="0" smtClean="0"/>
              <a:t>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Reduce</a:t>
            </a:r>
            <a:r>
              <a:rPr lang="en-US" dirty="0" smtClean="0"/>
              <a:t>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Planes</a:t>
            </a:r>
            <a:endParaRPr lang="en-US" baseline="-25000" dirty="0" smtClean="0"/>
          </a:p>
          <a:p>
            <a:r>
              <a:rPr lang="en-US" dirty="0" smtClean="0"/>
              <a:t>	Plane runs parallelizable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689F30-C438-437E-8BD0-87D8EEC69B61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Richard Lindner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04670" y="1953847"/>
            <a:ext cx="542226" cy="443268"/>
          </a:xfrm>
          <a:prstGeom prst="ellipse">
            <a:avLst/>
          </a:prstGeom>
          <a:gradFill flip="none" rotWithShape="1">
            <a:gsLst>
              <a:gs pos="17000">
                <a:srgbClr val="6A8B37"/>
              </a:gs>
              <a:gs pos="70000">
                <a:schemeClr val="bg1"/>
              </a:gs>
              <a:gs pos="10000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3"/>
          <p:cNvGrpSpPr/>
          <p:nvPr/>
        </p:nvGrpSpPr>
        <p:grpSpPr>
          <a:xfrm>
            <a:off x="7031325" y="1785363"/>
            <a:ext cx="1540108" cy="777868"/>
            <a:chOff x="1878114" y="2350654"/>
            <a:chExt cx="5931296" cy="3032720"/>
          </a:xfrm>
        </p:grpSpPr>
        <p:sp>
          <p:nvSpPr>
            <p:cNvPr id="8" name="Oval 7"/>
            <p:cNvSpPr/>
            <p:nvPr/>
          </p:nvSpPr>
          <p:spPr>
            <a:xfrm>
              <a:off x="2598194" y="379919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58434" y="380758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10634" y="23590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478514" y="23590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38354" y="523097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878114" y="523935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45314" y="379919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65394" y="235065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225234" y="523097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6758880" y="1592263"/>
            <a:ext cx="2061020" cy="1128852"/>
            <a:chOff x="863051" y="1648846"/>
            <a:chExt cx="7937443" cy="4401120"/>
          </a:xfrm>
        </p:grpSpPr>
        <p:sp>
          <p:nvSpPr>
            <p:cNvPr id="28" name="Rectangle 27"/>
            <p:cNvSpPr/>
            <p:nvPr/>
          </p:nvSpPr>
          <p:spPr>
            <a:xfrm>
              <a:off x="3743451" y="311588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03751" y="311588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79944" y="311588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30192" y="458292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3051" y="458292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97333" y="458292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66212" y="164884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33353" y="1648846"/>
              <a:ext cx="2167141" cy="146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Contribution</a:t>
            </a:r>
            <a:endParaRPr lang="de-D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EDE191-D7D7-4A68-BD83-7BCB623EE6E6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Content Placeholder 10"/>
          <p:cNvGraphicFramePr>
            <a:graphicFrameLocks/>
          </p:cNvGraphicFramePr>
          <p:nvPr/>
        </p:nvGraphicFramePr>
        <p:xfrm>
          <a:off x="250825" y="1592263"/>
          <a:ext cx="8640068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065"/>
                <a:gridCol w="1584220"/>
                <a:gridCol w="1944270"/>
                <a:gridCol w="158251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Parameters</a:t>
                      </a:r>
                    </a:p>
                  </a:txBody>
                  <a:tcPr marL="91423" marR="91423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</a:p>
                  </a:txBody>
                  <a:tcPr marL="91423" marR="91423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Attack [MR09]</a:t>
                      </a:r>
                      <a:endParaRPr lang="en-US" dirty="0" smtClean="0"/>
                    </a:p>
                  </a:txBody>
                  <a:tcPr marL="91423" marR="91423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(Planes)</a:t>
                      </a:r>
                    </a:p>
                  </a:txBody>
                  <a:tcPr marL="91423" marR="91423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Keysize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regular / ideal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 marL="91423" marR="91423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log(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secs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91423" marR="91423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8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log(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secs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8B3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Previous [MR09]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 key:</a:t>
                      </a:r>
                      <a:r>
                        <a:rPr lang="en-US" baseline="0" dirty="0" smtClean="0"/>
                        <a:t> 342 / 2.5 </a:t>
                      </a:r>
                      <a:r>
                        <a:rPr lang="en-US" baseline="0" dirty="0" err="1" smtClean="0"/>
                        <a:t>kbyte</a:t>
                      </a:r>
                      <a:r>
                        <a:rPr lang="en-US" sz="11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msy10"/>
                        </a:rPr>
                        <a:t>¼</a:t>
                      </a:r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-32</a:t>
                      </a:r>
                    </a:p>
                  </a:txBody>
                  <a:tcPr marL="91423" marR="914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219</a:t>
                      </a:r>
                    </a:p>
                    <a:p>
                      <a:r>
                        <a:rPr lang="en-US" dirty="0" smtClean="0"/>
                        <a:t>33</a:t>
                      </a:r>
                    </a:p>
                  </a:txBody>
                  <a:tcPr marL="91423" marR="914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</a:p>
                    <a:p>
                      <a:r>
                        <a:rPr lang="en-US" b="1" dirty="0" smtClean="0"/>
                        <a:t>27</a:t>
                      </a:r>
                    </a:p>
                  </a:txBody>
                  <a:tcPr marL="91423" marR="914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New</a:t>
                      </a:r>
                      <a:r>
                        <a:rPr lang="en-US" b="1" baseline="0" dirty="0" smtClean="0"/>
                        <a:t> (m</a:t>
                      </a:r>
                      <a:r>
                        <a:rPr lang="en-US" b="1" dirty="0" smtClean="0"/>
                        <a:t>edium security)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 key: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49</a:t>
                      </a:r>
                      <a:r>
                        <a:rPr lang="en-US" baseline="0" dirty="0" smtClean="0"/>
                        <a:t> / 0.25 </a:t>
                      </a:r>
                      <a:r>
                        <a:rPr lang="en-US" baseline="0" dirty="0" err="1" smtClean="0"/>
                        <a:t>kbyte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23" marR="914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msy10"/>
                        </a:rPr>
                        <a:t>¼</a:t>
                      </a:r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-32</a:t>
                      </a:r>
                    </a:p>
                  </a:txBody>
                  <a:tcPr marL="91423" marR="914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</a:t>
                      </a:r>
                    </a:p>
                    <a:p>
                      <a:r>
                        <a:rPr lang="en-US" dirty="0" smtClean="0"/>
                        <a:t>96</a:t>
                      </a:r>
                    </a:p>
                  </a:txBody>
                  <a:tcPr marL="91423" marR="914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</a:t>
                      </a:r>
                    </a:p>
                    <a:p>
                      <a:r>
                        <a:rPr lang="en-US" b="1" dirty="0" smtClean="0"/>
                        <a:t>90</a:t>
                      </a:r>
                    </a:p>
                  </a:txBody>
                  <a:tcPr marL="91423" marR="914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A8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0825" y="4874179"/>
            <a:ext cx="4005980" cy="1218646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 anchorCtr="1">
            <a:noAutofit/>
          </a:bodyPr>
          <a:lstStyle/>
          <a:p>
            <a:pPr marL="28575" indent="-246063" algn="ctr">
              <a:spcBef>
                <a:spcPct val="20000"/>
              </a:spcBef>
              <a:buSzPct val="65000"/>
            </a:pPr>
            <a:r>
              <a:rPr lang="en-US" sz="2400" b="1" kern="0" dirty="0" smtClean="0">
                <a:solidFill>
                  <a:srgbClr val="000000"/>
                </a:solidFill>
                <a:latin typeface="FrontPage"/>
              </a:rPr>
              <a:t>Save 86% on public key size and get stronger security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289818" y="4874179"/>
            <a:ext cx="3601075" cy="1218646"/>
          </a:xfrm>
          <a:prstGeom prst="rect">
            <a:avLst/>
          </a:prstGeom>
          <a:noFill/>
          <a:ln w="38100">
            <a:solidFill>
              <a:srgbClr val="6A8B37"/>
            </a:solidFill>
            <a:miter lim="800000"/>
            <a:headEnd/>
            <a:tailEnd/>
          </a:ln>
          <a:effectLst/>
        </p:spPr>
        <p:txBody>
          <a:bodyPr wrap="square" lIns="90000" tIns="91440" rIns="91440" bIns="91440" anchor="ctr" anchorCtr="1">
            <a:noAutofit/>
          </a:bodyPr>
          <a:lstStyle/>
          <a:p>
            <a:r>
              <a:rPr lang="en-US" sz="2400" b="1" dirty="0" smtClean="0"/>
              <a:t>Improve best attack by factor at least 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Lattices</a:t>
            </a:r>
          </a:p>
          <a:p>
            <a:pPr lvl="1"/>
            <a:r>
              <a:rPr lang="en-US" dirty="0" smtClean="0"/>
              <a:t>Require worst-case assumptions for small subclass</a:t>
            </a:r>
          </a:p>
          <a:p>
            <a:endParaRPr lang="en-US" dirty="0" smtClean="0"/>
          </a:p>
          <a:p>
            <a:r>
              <a:rPr lang="en-US" dirty="0" smtClean="0"/>
              <a:t>SIS – Digital Signatures</a:t>
            </a:r>
          </a:p>
          <a:p>
            <a:pPr lvl="1"/>
            <a:r>
              <a:rPr lang="en-US" dirty="0" smtClean="0"/>
              <a:t>Parameters where pseudo-collisions are hard</a:t>
            </a:r>
          </a:p>
          <a:p>
            <a:pPr lvl="1"/>
            <a:r>
              <a:rPr lang="en-US" dirty="0" smtClean="0"/>
              <a:t>Save 7% description bits for all (Ideal-)SIS primitives</a:t>
            </a:r>
          </a:p>
          <a:p>
            <a:endParaRPr lang="en-US" dirty="0" smtClean="0"/>
          </a:p>
          <a:p>
            <a:r>
              <a:rPr lang="en-US" dirty="0" smtClean="0"/>
              <a:t>LWE – Public-Key Encryption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Save 86% on public key size and get stronger security</a:t>
            </a:r>
          </a:p>
          <a:p>
            <a:pPr lvl="1"/>
            <a:r>
              <a:rPr lang="en-US" dirty="0" smtClean="0"/>
              <a:t>Improve best attack by factor at least 64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7C70B-1C01-4DA0-8840-12E4736918B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Publications</a:t>
            </a:r>
            <a:endParaRPr lang="de-DE" b="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500" b="1" dirty="0" smtClean="0"/>
              <a:t>Probabilistic Analysis of LLL Reduced Bases</a:t>
            </a:r>
            <a:r>
              <a:rPr lang="en-US" sz="1500" dirty="0" smtClean="0"/>
              <a:t>. Johannes </a:t>
            </a:r>
            <a:r>
              <a:rPr lang="en-US" sz="1500" dirty="0" err="1" smtClean="0"/>
              <a:t>Buchmann</a:t>
            </a:r>
            <a:r>
              <a:rPr lang="en-US" sz="1500" dirty="0" smtClean="0"/>
              <a:t>, Michael Schneider, Richard Lindner, </a:t>
            </a:r>
            <a:r>
              <a:rPr lang="en-US" sz="1500" i="1" dirty="0" err="1" smtClean="0"/>
              <a:t>WEWoRC</a:t>
            </a:r>
            <a:r>
              <a:rPr lang="en-US" sz="1500" dirty="0" smtClean="0"/>
              <a:t>, LNCS 6429, Springer 2011.</a:t>
            </a:r>
          </a:p>
          <a:p>
            <a:pPr>
              <a:spcBef>
                <a:spcPts val="600"/>
              </a:spcBef>
            </a:pPr>
            <a:r>
              <a:rPr lang="en-US" sz="1500" b="1" dirty="0" smtClean="0"/>
              <a:t>Improved Zero-Knowledge Identification with Lattice</a:t>
            </a:r>
            <a:r>
              <a:rPr lang="en-US" sz="1500" dirty="0" smtClean="0"/>
              <a:t>. Pierre-Louis </a:t>
            </a:r>
            <a:r>
              <a:rPr lang="en-US" sz="1500" dirty="0" err="1" smtClean="0"/>
              <a:t>Cayrel</a:t>
            </a:r>
            <a:r>
              <a:rPr lang="en-US" sz="1500" dirty="0" smtClean="0"/>
              <a:t>, Richard Lindner, Markus </a:t>
            </a:r>
            <a:r>
              <a:rPr lang="en-US" sz="1500" dirty="0" err="1" smtClean="0"/>
              <a:t>Rückert</a:t>
            </a:r>
            <a:r>
              <a:rPr lang="en-US" sz="1500" dirty="0" smtClean="0"/>
              <a:t>, </a:t>
            </a:r>
            <a:r>
              <a:rPr lang="en-US" sz="1500" dirty="0" err="1" smtClean="0"/>
              <a:t>Rosemberg</a:t>
            </a:r>
            <a:r>
              <a:rPr lang="en-US" sz="1500" dirty="0" smtClean="0"/>
              <a:t> Silva, </a:t>
            </a:r>
            <a:r>
              <a:rPr lang="en-US" sz="1500" i="1" dirty="0" err="1" smtClean="0"/>
              <a:t>ProvSec</a:t>
            </a:r>
            <a:r>
              <a:rPr lang="en-US" sz="1500" dirty="0" smtClean="0"/>
              <a:t>, LNCS 6402, pp. 1 – 17, Springer 2010.</a:t>
            </a:r>
          </a:p>
          <a:p>
            <a:pPr>
              <a:spcBef>
                <a:spcPts val="600"/>
              </a:spcBef>
            </a:pPr>
            <a:r>
              <a:rPr lang="en-US" sz="1500" b="1" dirty="0" smtClean="0"/>
              <a:t>A lattice-based Threshold Ring Signature Scheme</a:t>
            </a:r>
            <a:r>
              <a:rPr lang="en-US" sz="1500" dirty="0" smtClean="0"/>
              <a:t>. Pierre-Louis </a:t>
            </a:r>
            <a:r>
              <a:rPr lang="en-US" sz="1500" dirty="0" err="1" smtClean="0"/>
              <a:t>Cayrel</a:t>
            </a:r>
            <a:r>
              <a:rPr lang="en-US" sz="1500" dirty="0" smtClean="0"/>
              <a:t>, Richard Lindner, Markus </a:t>
            </a:r>
            <a:r>
              <a:rPr lang="en-US" sz="1500" dirty="0" err="1" smtClean="0"/>
              <a:t>Rückert</a:t>
            </a:r>
            <a:r>
              <a:rPr lang="en-US" sz="1500" dirty="0" smtClean="0"/>
              <a:t>, </a:t>
            </a:r>
            <a:r>
              <a:rPr lang="en-US" sz="1500" dirty="0" err="1" smtClean="0"/>
              <a:t>Rosemberg</a:t>
            </a:r>
            <a:r>
              <a:rPr lang="en-US" sz="1500" dirty="0" smtClean="0"/>
              <a:t> Silva, </a:t>
            </a:r>
            <a:r>
              <a:rPr lang="en-US" sz="1500" i="1" dirty="0" err="1" smtClean="0"/>
              <a:t>Latincrypt</a:t>
            </a:r>
            <a:r>
              <a:rPr lang="en-US" sz="1500" dirty="0" smtClean="0"/>
              <a:t>, LNCS 6212, pp. 255 – 272, Springer 2010.</a:t>
            </a:r>
          </a:p>
          <a:p>
            <a:pPr>
              <a:spcBef>
                <a:spcPts val="600"/>
              </a:spcBef>
            </a:pPr>
            <a:r>
              <a:rPr lang="en-US" sz="1500" b="1" dirty="0" smtClean="0"/>
              <a:t>Identifying Ideal Lattices.</a:t>
            </a:r>
            <a:r>
              <a:rPr lang="en-US" sz="1500" dirty="0" smtClean="0"/>
              <a:t> </a:t>
            </a:r>
            <a:r>
              <a:rPr lang="en-US" sz="1500" dirty="0" err="1" smtClean="0"/>
              <a:t>Jintai</a:t>
            </a:r>
            <a:r>
              <a:rPr lang="en-US" sz="1500" dirty="0" smtClean="0"/>
              <a:t> Ding, Richard Lindner,  Technical Report 322, </a:t>
            </a:r>
            <a:r>
              <a:rPr lang="en-US" sz="1500" dirty="0" err="1" smtClean="0"/>
              <a:t>ePrint</a:t>
            </a:r>
            <a:r>
              <a:rPr lang="en-US" sz="1500" dirty="0" smtClean="0"/>
              <a:t> 2007.</a:t>
            </a:r>
            <a:endParaRPr lang="en-US" sz="1500" b="1" dirty="0" smtClean="0"/>
          </a:p>
          <a:p>
            <a:pPr>
              <a:spcBef>
                <a:spcPts val="600"/>
              </a:spcBef>
            </a:pPr>
            <a:r>
              <a:rPr lang="en-US" sz="1500" b="1" dirty="0" smtClean="0"/>
              <a:t>Better Key Sizes (and Attacks) for LWE-Based Encryption</a:t>
            </a:r>
            <a:r>
              <a:rPr lang="en-US" sz="1500" dirty="0" smtClean="0"/>
              <a:t>. Richard Lindner, Chris </a:t>
            </a:r>
            <a:r>
              <a:rPr lang="en-US" sz="1500" dirty="0" err="1" smtClean="0"/>
              <a:t>Peikert</a:t>
            </a:r>
            <a:r>
              <a:rPr lang="en-US" sz="1500" dirty="0" smtClean="0"/>
              <a:t>, </a:t>
            </a:r>
            <a:br>
              <a:rPr lang="en-US" sz="1500" dirty="0" smtClean="0"/>
            </a:br>
            <a:r>
              <a:rPr lang="en-US" sz="1500" i="1" dirty="0" smtClean="0"/>
              <a:t>CT-RSA</a:t>
            </a:r>
            <a:r>
              <a:rPr lang="en-US" sz="1500" dirty="0" smtClean="0"/>
              <a:t>, LNCS 6559, pp. 319 – 339, Springer 2011.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r>
              <a:rPr lang="en-US" sz="1500" b="1" dirty="0" smtClean="0"/>
              <a:t>Efficiency Improvement for NTRU</a:t>
            </a:r>
            <a:r>
              <a:rPr lang="en-US" sz="1500" dirty="0" smtClean="0"/>
              <a:t>. Johannes </a:t>
            </a:r>
            <a:r>
              <a:rPr lang="en-US" sz="1500" dirty="0" err="1" smtClean="0"/>
              <a:t>Buchmann</a:t>
            </a:r>
            <a:r>
              <a:rPr lang="en-US" sz="1500" dirty="0" smtClean="0"/>
              <a:t>, Martin </a:t>
            </a:r>
            <a:r>
              <a:rPr lang="en-US" sz="1500" dirty="0" err="1" smtClean="0"/>
              <a:t>Döring</a:t>
            </a:r>
            <a:r>
              <a:rPr lang="en-US" sz="1500" dirty="0" smtClean="0"/>
              <a:t>, Richard Lindner, </a:t>
            </a:r>
            <a:r>
              <a:rPr lang="en-US" sz="1500" i="1" dirty="0" err="1" smtClean="0"/>
              <a:t>Sicherheit</a:t>
            </a:r>
            <a:r>
              <a:rPr lang="en-US" sz="1500" dirty="0" smtClean="0"/>
              <a:t>, LNI 128, pp. 163 – 178, GI 2008.</a:t>
            </a:r>
          </a:p>
          <a:p>
            <a:r>
              <a:rPr lang="en-US" sz="1500" b="1" dirty="0" smtClean="0"/>
              <a:t>Density of Ideal Lattices</a:t>
            </a:r>
            <a:r>
              <a:rPr lang="en-US" sz="1500" dirty="0" smtClean="0"/>
              <a:t>. Johannes </a:t>
            </a:r>
            <a:r>
              <a:rPr lang="en-US" sz="1500" dirty="0" err="1" smtClean="0"/>
              <a:t>Buchmann</a:t>
            </a:r>
            <a:r>
              <a:rPr lang="en-US" sz="1500" dirty="0" smtClean="0"/>
              <a:t>, Richard Lindner, </a:t>
            </a:r>
            <a:r>
              <a:rPr lang="en-US" sz="1500" i="1" dirty="0" err="1" smtClean="0"/>
              <a:t>WEWoRC</a:t>
            </a:r>
            <a:r>
              <a:rPr lang="en-US" sz="1500" dirty="0" smtClean="0"/>
              <a:t>, LNCS 6429, Springer 2011.</a:t>
            </a:r>
          </a:p>
          <a:p>
            <a:r>
              <a:rPr lang="en-US" sz="1500" b="1" dirty="0" smtClean="0"/>
              <a:t>Secure Parameters for SWIFFT</a:t>
            </a:r>
            <a:r>
              <a:rPr lang="en-US" sz="1500" dirty="0" smtClean="0"/>
              <a:t>. Johannes </a:t>
            </a:r>
            <a:r>
              <a:rPr lang="en-US" sz="1500" dirty="0" err="1" smtClean="0"/>
              <a:t>Buchmann</a:t>
            </a:r>
            <a:r>
              <a:rPr lang="en-US" sz="1500" dirty="0" smtClean="0"/>
              <a:t>, Richard Lindner, </a:t>
            </a:r>
            <a:r>
              <a:rPr lang="en-US" sz="1500" i="1" dirty="0" err="1" smtClean="0"/>
              <a:t>Indocrypt</a:t>
            </a:r>
            <a:r>
              <a:rPr lang="en-US" sz="1500" dirty="0" smtClean="0"/>
              <a:t>, LNCS 5922, pp. 1 – 17, Springer 2009.</a:t>
            </a:r>
          </a:p>
          <a:p>
            <a:r>
              <a:rPr lang="en-US" sz="1500" b="1" dirty="0" smtClean="0"/>
              <a:t>Explicit Hard Instances of the Shortest Vector Problem</a:t>
            </a:r>
            <a:r>
              <a:rPr lang="en-US" sz="1500" dirty="0" smtClean="0"/>
              <a:t>. Johannes </a:t>
            </a:r>
            <a:r>
              <a:rPr lang="en-US" sz="1500" dirty="0" err="1" smtClean="0"/>
              <a:t>Buchmann</a:t>
            </a:r>
            <a:r>
              <a:rPr lang="en-US" sz="1500" dirty="0" smtClean="0"/>
              <a:t>, Richard Lindner, Markus </a:t>
            </a:r>
            <a:r>
              <a:rPr lang="en-US" sz="1500" dirty="0" err="1" smtClean="0"/>
              <a:t>Rückert</a:t>
            </a:r>
            <a:r>
              <a:rPr lang="en-US" sz="1500" dirty="0" smtClean="0"/>
              <a:t>, </a:t>
            </a:r>
            <a:r>
              <a:rPr lang="en-US" sz="1500" i="1" dirty="0" smtClean="0"/>
              <a:t>Post-Quantum Cryptography</a:t>
            </a:r>
            <a:r>
              <a:rPr lang="en-US" sz="1500" dirty="0" smtClean="0"/>
              <a:t>, LNCS 5299, pp. 79 – 94, Springer 2008.</a:t>
            </a:r>
          </a:p>
          <a:p>
            <a:r>
              <a:rPr lang="en-US" sz="1500" b="1" dirty="0" smtClean="0"/>
              <a:t>Post-Quantum Cryptography: Lattice Signatures</a:t>
            </a:r>
            <a:r>
              <a:rPr lang="en-US" sz="1500" dirty="0" smtClean="0"/>
              <a:t>. Johannes </a:t>
            </a:r>
            <a:r>
              <a:rPr lang="en-US" sz="1500" dirty="0" err="1" smtClean="0"/>
              <a:t>Buchmann</a:t>
            </a:r>
            <a:r>
              <a:rPr lang="en-US" sz="1500" dirty="0" smtClean="0"/>
              <a:t>, Richard Lindner, Markus </a:t>
            </a:r>
            <a:r>
              <a:rPr lang="en-US" sz="1500" dirty="0" err="1" smtClean="0"/>
              <a:t>Rückert</a:t>
            </a:r>
            <a:r>
              <a:rPr lang="en-US" sz="1500" dirty="0" smtClean="0"/>
              <a:t>, Michael Schneider, </a:t>
            </a:r>
            <a:r>
              <a:rPr lang="en-US" sz="1500" i="1" dirty="0" smtClean="0"/>
              <a:t>Computing  85</a:t>
            </a:r>
            <a:r>
              <a:rPr lang="en-US" sz="1500" dirty="0" smtClean="0"/>
              <a:t>, pp. 105 – 125, Springer 2009.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A907849-2602-46B6-9FE2-598669DE644D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747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Replacement hardness assumptions</a:t>
            </a:r>
          </a:p>
          <a:p>
            <a:pPr lvl="1">
              <a:buNone/>
            </a:pPr>
            <a:r>
              <a:rPr lang="en-US" dirty="0" smtClean="0"/>
              <a:t>Shortest vector problem</a:t>
            </a:r>
          </a:p>
          <a:p>
            <a:pPr lvl="1">
              <a:buNone/>
            </a:pPr>
            <a:r>
              <a:rPr lang="en-US" dirty="0" smtClean="0"/>
              <a:t>Syndrome decoding problem</a:t>
            </a:r>
          </a:p>
          <a:p>
            <a:pPr lvl="1"/>
            <a:r>
              <a:rPr lang="en-US" dirty="0" smtClean="0"/>
              <a:t>Solving multivariate systems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Major challenges</a:t>
            </a:r>
          </a:p>
          <a:p>
            <a:pPr lvl="1">
              <a:buNone/>
            </a:pPr>
            <a:r>
              <a:rPr lang="en-US" dirty="0" smtClean="0"/>
              <a:t>Hard random instances</a:t>
            </a:r>
          </a:p>
          <a:p>
            <a:pPr lvl="1">
              <a:buNone/>
            </a:pPr>
            <a:r>
              <a:rPr lang="en-US" dirty="0" smtClean="0"/>
              <a:t>Compact descriptions</a:t>
            </a:r>
          </a:p>
          <a:p>
            <a:pPr lvl="1">
              <a:buNone/>
            </a:pPr>
            <a:r>
              <a:rPr lang="en-US" dirty="0" smtClean="0"/>
              <a:t>Practical parameters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26CE34-8EF0-4BEE-ABFE-BE1748FF4AFE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19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de-AT" sz="4400" b="1" smtClean="0"/>
              <a:t>Thank you</a:t>
            </a:r>
          </a:p>
          <a:p>
            <a:pPr algn="ctr">
              <a:buFont typeface="Wingdings" pitchFamily="2" charset="2"/>
              <a:buNone/>
            </a:pPr>
            <a:endParaRPr lang="de-AT" smtClean="0"/>
          </a:p>
          <a:p>
            <a:pPr algn="ctr">
              <a:buFont typeface="Wingdings" pitchFamily="2" charset="2"/>
              <a:buNone/>
            </a:pPr>
            <a:r>
              <a:rPr lang="de-AT" smtClean="0"/>
              <a:t>Further Questions?</a:t>
            </a:r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10C136-8856-4F35-B98D-3054B6E55B8F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14747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hardness assumptions</a:t>
            </a:r>
          </a:p>
          <a:p>
            <a:pPr lvl="1"/>
            <a:r>
              <a:rPr lang="en-US" i="1" dirty="0" smtClean="0"/>
              <a:t>Shortest vector problem</a:t>
            </a:r>
          </a:p>
          <a:p>
            <a:pPr lvl="1"/>
            <a:r>
              <a:rPr lang="en-US" dirty="0" smtClean="0"/>
              <a:t>Syndrome decoding problem</a:t>
            </a:r>
          </a:p>
          <a:p>
            <a:pPr lvl="1"/>
            <a:r>
              <a:rPr lang="en-US" dirty="0" smtClean="0"/>
              <a:t>Solving multivariate systems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Major challenges</a:t>
            </a:r>
          </a:p>
          <a:p>
            <a:pPr lvl="1">
              <a:buNone/>
            </a:pPr>
            <a:r>
              <a:rPr lang="en-US" dirty="0" smtClean="0"/>
              <a:t>Hard random instances (solution by [Ajt96, Reg05])</a:t>
            </a:r>
          </a:p>
          <a:p>
            <a:pPr lvl="1">
              <a:buNone/>
            </a:pPr>
            <a:r>
              <a:rPr lang="en-US" dirty="0" smtClean="0"/>
              <a:t>Compact descriptions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(proposal by [LM06, LPR10])</a:t>
            </a:r>
          </a:p>
          <a:p>
            <a:pPr lvl="1">
              <a:buNone/>
            </a:pPr>
            <a:r>
              <a:rPr lang="en-US" dirty="0" smtClean="0"/>
              <a:t>Practical parameters (my thesis)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7904" y="4522738"/>
            <a:ext cx="4608512" cy="34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1880" y="4954786"/>
            <a:ext cx="4968552" cy="34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7864" y="5373216"/>
            <a:ext cx="1728192" cy="34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5292080" y="3501008"/>
            <a:ext cx="3599508" cy="864096"/>
          </a:xfrm>
          <a:prstGeom prst="wedgeEllipseCallout">
            <a:avLst>
              <a:gd name="adj1" fmla="val -52906"/>
              <a:gd name="adj2" fmla="val 57733"/>
            </a:avLst>
          </a:prstGeom>
          <a:noFill/>
          <a:ln w="38100" cap="sq">
            <a:solidFill>
              <a:srgbClr val="6A8B37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Use SIS/LWE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292080" y="5334160"/>
            <a:ext cx="3598591" cy="864096"/>
          </a:xfrm>
          <a:prstGeom prst="wedgeEllipseCallout">
            <a:avLst>
              <a:gd name="adj1" fmla="val -52605"/>
              <a:gd name="adj2" fmla="val -49995"/>
            </a:avLst>
          </a:prstGeom>
          <a:noFill/>
          <a:ln w="38100" cap="sq">
            <a:solidFill>
              <a:srgbClr val="6A8B37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Use Ideal Lattices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502A6C-497C-4830-B9EF-116F03A9A99C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14747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hardness assumptions</a:t>
            </a:r>
          </a:p>
          <a:p>
            <a:pPr lvl="1"/>
            <a:r>
              <a:rPr lang="en-US" i="1" dirty="0" smtClean="0"/>
              <a:t>Shortest vector problem</a:t>
            </a:r>
          </a:p>
          <a:p>
            <a:pPr lvl="1"/>
            <a:r>
              <a:rPr lang="en-US" dirty="0" smtClean="0"/>
              <a:t>Syndrome decoding problem</a:t>
            </a:r>
          </a:p>
          <a:p>
            <a:pPr lvl="1"/>
            <a:r>
              <a:rPr lang="en-US" dirty="0" smtClean="0"/>
              <a:t>Solving multivariate systems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Major challenges</a:t>
            </a:r>
          </a:p>
          <a:p>
            <a:pPr lvl="1">
              <a:buNone/>
            </a:pPr>
            <a:r>
              <a:rPr lang="en-US" dirty="0" smtClean="0"/>
              <a:t>Hard random instances (solution by [Ajt96, Reg05])</a:t>
            </a:r>
          </a:p>
          <a:p>
            <a:pPr lvl="1">
              <a:buNone/>
            </a:pPr>
            <a:r>
              <a:rPr lang="en-US" dirty="0" smtClean="0"/>
              <a:t>Compact descriptions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(proposal by [LM06, LPR10])</a:t>
            </a:r>
          </a:p>
          <a:p>
            <a:pPr lvl="1">
              <a:buNone/>
            </a:pPr>
            <a:r>
              <a:rPr lang="en-US" dirty="0" smtClean="0"/>
              <a:t>Practical parameters (my thesis)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5292080" y="3501008"/>
            <a:ext cx="3599508" cy="864096"/>
          </a:xfrm>
          <a:prstGeom prst="wedgeEllipseCallout">
            <a:avLst>
              <a:gd name="adj1" fmla="val -52906"/>
              <a:gd name="adj2" fmla="val 57733"/>
            </a:avLst>
          </a:prstGeom>
          <a:noFill/>
          <a:ln w="38100" cap="sq">
            <a:solidFill>
              <a:srgbClr val="6A8B37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Use </a:t>
            </a:r>
            <a:r>
              <a:rPr lang="en-US" sz="2800" b="1" i="1" dirty="0" smtClean="0">
                <a:solidFill>
                  <a:schemeClr val="tx1"/>
                </a:solidFill>
              </a:rPr>
              <a:t>SIS/LWE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292080" y="5334160"/>
            <a:ext cx="3598591" cy="864096"/>
          </a:xfrm>
          <a:prstGeom prst="wedgeEllipseCallout">
            <a:avLst>
              <a:gd name="adj1" fmla="val -52605"/>
              <a:gd name="adj2" fmla="val -49995"/>
            </a:avLst>
          </a:prstGeom>
          <a:noFill/>
          <a:ln w="38100" cap="sq">
            <a:solidFill>
              <a:srgbClr val="6A8B37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Use </a:t>
            </a:r>
            <a:r>
              <a:rPr lang="en-US" sz="2800" b="1" i="1" dirty="0" smtClean="0">
                <a:solidFill>
                  <a:schemeClr val="tx1"/>
                </a:solidFill>
              </a:rPr>
              <a:t>Ideal Lattices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502A6C-497C-4830-B9EF-116F03A9A99C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Lattices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SIS – Digital Signatures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LWE – Public-Key Encryption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7C70B-1C01-4DA0-8840-12E4736918B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Ideal Lattices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SIS – Digital Signatures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LWE – Public-Key Encryption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7C70B-1C01-4DA0-8840-12E4736918B4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Lattices</a:t>
            </a:r>
            <a:endParaRPr lang="de-DE"/>
          </a:p>
        </p:txBody>
      </p:sp>
      <p:sp>
        <p:nvSpPr>
          <p:cNvPr id="179205" name="Rectangle 5"/>
          <p:cNvSpPr>
            <a:spLocks noGrp="1" noChangeArrowheads="1"/>
          </p:cNvSpPr>
          <p:nvPr>
            <p:ph sz="half" idx="11"/>
          </p:nvPr>
        </p:nvSpPr>
        <p:spPr/>
        <p:txBody>
          <a:bodyPr/>
          <a:lstStyle/>
          <a:p>
            <a:pPr>
              <a:buFont typeface="Wingdings" charset="2"/>
              <a:buNone/>
              <a:tabLst>
                <a:tab pos="1704975" algn="l"/>
              </a:tabLst>
            </a:pPr>
            <a:r>
              <a:rPr lang="de-DE" dirty="0" err="1" smtClean="0"/>
              <a:t>Linearly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endParaRPr lang="de-DE" dirty="0" smtClean="0"/>
          </a:p>
          <a:p>
            <a:pPr>
              <a:buFont typeface="Wingdings" charset="2"/>
              <a:buNone/>
              <a:tabLst>
                <a:tab pos="1704975" algn="l"/>
              </a:tabLst>
            </a:pPr>
            <a:r>
              <a:rPr lang="de-DE" b="1" dirty="0" smtClean="0"/>
              <a:t>b</a:t>
            </a:r>
            <a:r>
              <a:rPr lang="de-DE" baseline="-25000" dirty="0" smtClean="0"/>
              <a:t>1</a:t>
            </a:r>
            <a:r>
              <a:rPr lang="de-DE" dirty="0" smtClean="0"/>
              <a:t>,...,</a:t>
            </a:r>
            <a:r>
              <a:rPr lang="de-DE" b="1" dirty="0" err="1" smtClean="0"/>
              <a:t>b</a:t>
            </a:r>
            <a:r>
              <a:rPr lang="de-DE" baseline="-25000" dirty="0" err="1" smtClean="0"/>
              <a:t>m</a:t>
            </a:r>
            <a:r>
              <a:rPr lang="de-DE" dirty="0" smtClean="0"/>
              <a:t> </a:t>
            </a:r>
            <a:r>
              <a:rPr lang="en-US" dirty="0" smtClean="0">
                <a:latin typeface="cmsy10" pitchFamily="34" charset="0"/>
              </a:rPr>
              <a:t>2</a:t>
            </a:r>
            <a:r>
              <a:rPr lang="de-DE" dirty="0" smtClean="0"/>
              <a:t> </a:t>
            </a:r>
            <a:r>
              <a:rPr lang="en-US" dirty="0" smtClean="0">
                <a:latin typeface="msbm10" pitchFamily="34" charset="0"/>
              </a:rPr>
              <a:t>Z</a:t>
            </a:r>
            <a:r>
              <a:rPr lang="de-DE" baseline="30000" dirty="0" smtClean="0"/>
              <a:t>m</a:t>
            </a:r>
          </a:p>
          <a:p>
            <a:pPr>
              <a:buFont typeface="Wingdings" charset="2"/>
              <a:buNone/>
              <a:tabLst>
                <a:tab pos="1704975" algn="l"/>
              </a:tabLst>
            </a:pPr>
            <a:endParaRPr lang="de-DE" dirty="0" smtClean="0"/>
          </a:p>
          <a:p>
            <a:pPr>
              <a:tabLst>
                <a:tab pos="1704975" algn="l"/>
              </a:tabLst>
            </a:pPr>
            <a:r>
              <a:rPr lang="de-DE" dirty="0" err="1" smtClean="0"/>
              <a:t>Lattice</a:t>
            </a:r>
            <a:endParaRPr lang="de-DE" dirty="0" smtClean="0"/>
          </a:p>
          <a:p>
            <a:pPr lvl="1">
              <a:tabLst>
                <a:tab pos="1704975" algn="l"/>
              </a:tabLst>
            </a:pPr>
            <a:r>
              <a:rPr lang="de-DE" dirty="0" smtClean="0"/>
              <a:t>L = {x</a:t>
            </a:r>
            <a:r>
              <a:rPr lang="de-DE" baseline="-25000" dirty="0" smtClean="0"/>
              <a:t>1</a:t>
            </a:r>
            <a:r>
              <a:rPr lang="de-DE" b="1" dirty="0" smtClean="0"/>
              <a:t>b</a:t>
            </a:r>
            <a:r>
              <a:rPr lang="de-DE" baseline="-25000" dirty="0" smtClean="0"/>
              <a:t>1</a:t>
            </a:r>
            <a:r>
              <a:rPr lang="de-DE" dirty="0" smtClean="0"/>
              <a:t>+...+</a:t>
            </a:r>
            <a:r>
              <a:rPr lang="de-DE" dirty="0" err="1" smtClean="0"/>
              <a:t>x</a:t>
            </a:r>
            <a:r>
              <a:rPr lang="de-DE" baseline="-25000" dirty="0" err="1" smtClean="0"/>
              <a:t>m</a:t>
            </a:r>
            <a:r>
              <a:rPr lang="de-DE" b="1" dirty="0" err="1" smtClean="0"/>
              <a:t>b</a:t>
            </a:r>
            <a:r>
              <a:rPr lang="de-DE" baseline="-25000" dirty="0" err="1" smtClean="0"/>
              <a:t>m</a:t>
            </a:r>
            <a:r>
              <a:rPr lang="de-DE" dirty="0" smtClean="0"/>
              <a:t> : </a:t>
            </a:r>
            <a:r>
              <a:rPr lang="de-DE" dirty="0" err="1" smtClean="0"/>
              <a:t>x</a:t>
            </a:r>
            <a:r>
              <a:rPr lang="de-DE" baseline="-25000" dirty="0" err="1" smtClean="0"/>
              <a:t>i</a:t>
            </a:r>
            <a:r>
              <a:rPr lang="de-DE" dirty="0" smtClean="0"/>
              <a:t> </a:t>
            </a:r>
            <a:r>
              <a:rPr lang="en-US" dirty="0" smtClean="0">
                <a:latin typeface="cmsy10" pitchFamily="34" charset="0"/>
              </a:rPr>
              <a:t>2 </a:t>
            </a:r>
            <a:r>
              <a:rPr lang="en-US" dirty="0" smtClean="0">
                <a:latin typeface="msbm10" pitchFamily="34" charset="0"/>
              </a:rPr>
              <a:t>Z</a:t>
            </a:r>
            <a:r>
              <a:rPr lang="de-DE" dirty="0" smtClean="0"/>
              <a:t>}</a:t>
            </a:r>
          </a:p>
          <a:p>
            <a:pPr>
              <a:tabLst>
                <a:tab pos="1704975" algn="l"/>
              </a:tabLst>
            </a:pPr>
            <a:endParaRPr lang="de-DE" dirty="0" smtClean="0"/>
          </a:p>
          <a:p>
            <a:pPr>
              <a:buFont typeface="Wingdings" charset="2"/>
              <a:buNone/>
              <a:tabLst>
                <a:tab pos="1704975" algn="l"/>
              </a:tabLst>
            </a:pPr>
            <a:r>
              <a:rPr lang="de-DE" dirty="0" smtClean="0"/>
              <a:t>Basis</a:t>
            </a:r>
            <a:r>
              <a:rPr lang="de-DE" i="1" dirty="0" smtClean="0"/>
              <a:t>	</a:t>
            </a:r>
            <a:r>
              <a:rPr lang="de-DE" b="1" dirty="0" smtClean="0"/>
              <a:t>B</a:t>
            </a:r>
            <a:r>
              <a:rPr lang="de-DE" dirty="0" smtClean="0"/>
              <a:t> = [</a:t>
            </a:r>
            <a:r>
              <a:rPr lang="de-DE" b="1" dirty="0" smtClean="0"/>
              <a:t>b</a:t>
            </a:r>
            <a:r>
              <a:rPr lang="de-DE" baseline="-25000" dirty="0" smtClean="0"/>
              <a:t>1</a:t>
            </a:r>
            <a:r>
              <a:rPr lang="de-DE" dirty="0" smtClean="0"/>
              <a:t>,...,</a:t>
            </a:r>
            <a:r>
              <a:rPr lang="de-DE" b="1" dirty="0" err="1" smtClean="0"/>
              <a:t>b</a:t>
            </a:r>
            <a:r>
              <a:rPr lang="de-DE" baseline="-25000" dirty="0" err="1" smtClean="0"/>
              <a:t>m</a:t>
            </a:r>
            <a:r>
              <a:rPr lang="de-DE" dirty="0" smtClean="0"/>
              <a:t>]</a:t>
            </a:r>
          </a:p>
          <a:p>
            <a:pPr>
              <a:tabLst>
                <a:tab pos="1704975" algn="l"/>
              </a:tabLst>
            </a:pPr>
            <a:endParaRPr lang="de-DE" dirty="0" smtClean="0"/>
          </a:p>
          <a:p>
            <a:pPr>
              <a:buFont typeface="Wingdings" charset="2"/>
              <a:buNone/>
              <a:tabLst>
                <a:tab pos="1704975" algn="l"/>
              </a:tabLst>
            </a:pPr>
            <a:r>
              <a:rPr lang="de-DE" dirty="0" err="1" smtClean="0"/>
              <a:t>Det</a:t>
            </a:r>
            <a:r>
              <a:rPr lang="de-DE" dirty="0" smtClean="0"/>
              <a:t>	</a:t>
            </a:r>
            <a:r>
              <a:rPr lang="de-DE" dirty="0" err="1" smtClean="0"/>
              <a:t>det</a:t>
            </a:r>
            <a:r>
              <a:rPr lang="de-DE" dirty="0" smtClean="0"/>
              <a:t>(L) = </a:t>
            </a:r>
            <a:r>
              <a:rPr lang="de-DE" dirty="0" err="1" smtClean="0"/>
              <a:t>det</a:t>
            </a:r>
            <a:r>
              <a:rPr lang="de-DE" dirty="0" smtClean="0"/>
              <a:t>(</a:t>
            </a:r>
            <a:r>
              <a:rPr lang="de-DE" b="1" dirty="0" smtClean="0"/>
              <a:t>B</a:t>
            </a:r>
            <a:r>
              <a:rPr lang="de-DE" dirty="0" smtClean="0"/>
              <a:t>)</a:t>
            </a:r>
          </a:p>
        </p:txBody>
      </p:sp>
      <p:pic>
        <p:nvPicPr>
          <p:cNvPr id="179217" name="Picture 17" descr="intro-lattice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1448" y="2249735"/>
            <a:ext cx="4244975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22" name="Picture 22" descr="intro-lattice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1448" y="2249735"/>
            <a:ext cx="4244975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27" name="Picture 27" descr="intro-lattice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1448" y="2249735"/>
            <a:ext cx="4244975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6228184" y="1747838"/>
            <a:ext cx="10518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800" dirty="0" smtClean="0"/>
              <a:t>m </a:t>
            </a:r>
            <a:r>
              <a:rPr lang="de-DE" sz="2800" dirty="0"/>
              <a:t>= 2</a:t>
            </a:r>
          </a:p>
        </p:txBody>
      </p:sp>
      <p:pic>
        <p:nvPicPr>
          <p:cNvPr id="179224" name="Picture 24" descr="intro-lattice-4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tretch>
            <a:fillRect/>
          </a:stretch>
        </p:blipFill>
        <p:spPr>
          <a:xfrm>
            <a:off x="4642009" y="2249240"/>
            <a:ext cx="4243852" cy="3183928"/>
          </a:xfrm>
          <a:noFill/>
          <a:ln/>
        </p:spPr>
      </p:pic>
      <p:sp>
        <p:nvSpPr>
          <p:cNvPr id="15" name="Date Placeholder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4142F8C-8FD2-4C3E-ADBF-56F374BA020D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5948316" y="3468326"/>
            <a:ext cx="795384" cy="319902"/>
          </a:xfrm>
          <a:prstGeom prst="triangle">
            <a:avLst>
              <a:gd name="adj" fmla="val 17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Ideal </a:t>
            </a:r>
            <a:r>
              <a:rPr lang="de-DE" dirty="0" err="1"/>
              <a:t>Lattices</a:t>
            </a:r>
            <a:endParaRPr lang="de-DE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  <a:tabLst>
                <a:tab pos="2397125" algn="l"/>
                <a:tab pos="8431213" algn="r"/>
              </a:tabLst>
            </a:pPr>
            <a:r>
              <a:rPr lang="de-DE" dirty="0" smtClean="0"/>
              <a:t>Ring</a:t>
            </a:r>
          </a:p>
          <a:p>
            <a:pPr lvl="1">
              <a:lnSpc>
                <a:spcPct val="90000"/>
              </a:lnSpc>
              <a:tabLst>
                <a:tab pos="2397125" algn="l"/>
                <a:tab pos="8431213" algn="r"/>
              </a:tabLst>
            </a:pPr>
            <a:r>
              <a:rPr lang="de-DE" dirty="0" err="1" smtClean="0"/>
              <a:t>R</a:t>
            </a:r>
            <a:r>
              <a:rPr lang="de-DE" baseline="-25000" dirty="0" err="1" smtClean="0"/>
              <a:t>f</a:t>
            </a:r>
            <a:r>
              <a:rPr lang="de-DE" dirty="0" smtClean="0"/>
              <a:t> = </a:t>
            </a:r>
            <a:r>
              <a:rPr lang="en-US" dirty="0" smtClean="0">
                <a:latin typeface="msbm10" pitchFamily="34" charset="0"/>
              </a:rPr>
              <a:t>Z</a:t>
            </a:r>
            <a:r>
              <a:rPr lang="de-DE" dirty="0" smtClean="0"/>
              <a:t>[x] /</a:t>
            </a:r>
            <a:r>
              <a:rPr lang="de-DE" dirty="0" err="1" smtClean="0">
                <a:latin typeface="cmsy10"/>
              </a:rPr>
              <a:t>h</a:t>
            </a:r>
            <a:r>
              <a:rPr lang="de-DE" dirty="0" err="1" smtClean="0"/>
              <a:t>f</a:t>
            </a:r>
            <a:r>
              <a:rPr lang="de-DE" dirty="0" err="1" smtClean="0">
                <a:latin typeface="cmsy10"/>
              </a:rPr>
              <a:t>i</a:t>
            </a:r>
            <a:r>
              <a:rPr lang="de-DE" dirty="0" smtClean="0">
                <a:latin typeface="cmsy10"/>
              </a:rPr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monic</a:t>
            </a:r>
            <a:r>
              <a:rPr lang="de-DE" dirty="0" smtClean="0"/>
              <a:t> </a:t>
            </a:r>
            <a:r>
              <a:rPr lang="de-DE" dirty="0" err="1" smtClean="0"/>
              <a:t>irreducible</a:t>
            </a:r>
            <a:r>
              <a:rPr lang="de-DE" dirty="0" smtClean="0"/>
              <a:t> f </a:t>
            </a:r>
            <a:r>
              <a:rPr lang="de-DE" dirty="0" err="1" smtClean="0"/>
              <a:t>with</a:t>
            </a:r>
            <a:r>
              <a:rPr lang="de-DE" dirty="0" smtClean="0"/>
              <a:t> m = </a:t>
            </a:r>
            <a:r>
              <a:rPr lang="de-DE" dirty="0" err="1" smtClean="0"/>
              <a:t>deg</a:t>
            </a:r>
            <a:r>
              <a:rPr lang="de-DE" dirty="0" smtClean="0"/>
              <a:t>(f)</a:t>
            </a:r>
            <a:endParaRPr lang="de-DE" baseline="300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2397125" algn="l"/>
                <a:tab pos="8431213" algn="r"/>
              </a:tabLst>
            </a:pPr>
            <a:endParaRPr lang="de-DE" dirty="0"/>
          </a:p>
          <a:p>
            <a:pPr>
              <a:lnSpc>
                <a:spcPct val="90000"/>
              </a:lnSpc>
              <a:tabLst>
                <a:tab pos="8431213" algn="r"/>
              </a:tabLst>
            </a:pPr>
            <a:r>
              <a:rPr lang="de-DE" dirty="0" smtClean="0"/>
              <a:t>Embedding</a:t>
            </a:r>
            <a:endParaRPr lang="en-US" dirty="0" smtClean="0">
              <a:latin typeface="cmmi10" pitchFamily="34" charset="0"/>
            </a:endParaRPr>
          </a:p>
          <a:p>
            <a:pPr lvl="1">
              <a:lnSpc>
                <a:spcPct val="90000"/>
              </a:lnSpc>
              <a:tabLst>
                <a:tab pos="8431213" algn="r"/>
              </a:tabLst>
            </a:pPr>
            <a:r>
              <a:rPr lang="en-US" dirty="0" smtClean="0">
                <a:latin typeface="cmmi10" pitchFamily="34" charset="0"/>
              </a:rPr>
              <a:t>¾</a:t>
            </a:r>
            <a:r>
              <a:rPr lang="de-DE" dirty="0" smtClean="0"/>
              <a:t>: </a:t>
            </a:r>
            <a:r>
              <a:rPr lang="de-DE" dirty="0" err="1" smtClean="0"/>
              <a:t>R</a:t>
            </a:r>
            <a:r>
              <a:rPr lang="de-DE" baseline="-25000" dirty="0" err="1" smtClean="0"/>
              <a:t>f</a:t>
            </a:r>
            <a:r>
              <a:rPr lang="de-DE" baseline="-25000" dirty="0" smtClean="0"/>
              <a:t> </a:t>
            </a:r>
            <a:r>
              <a:rPr lang="de-DE" dirty="0" smtClean="0">
                <a:latin typeface="cmsy10"/>
              </a:rPr>
              <a:t>!</a:t>
            </a:r>
            <a:r>
              <a:rPr lang="de-DE" dirty="0" smtClean="0"/>
              <a:t> </a:t>
            </a:r>
            <a:r>
              <a:rPr lang="de-DE" dirty="0" err="1" smtClean="0">
                <a:latin typeface="msbm10"/>
              </a:rPr>
              <a:t>Z</a:t>
            </a:r>
            <a:r>
              <a:rPr lang="de-DE" baseline="30000" dirty="0" err="1" smtClean="0"/>
              <a:t>m</a:t>
            </a:r>
            <a:r>
              <a:rPr lang="de-DE" dirty="0" smtClean="0"/>
              <a:t> : a</a:t>
            </a:r>
            <a:r>
              <a:rPr lang="de-DE" baseline="-25000" dirty="0" smtClean="0"/>
              <a:t>0</a:t>
            </a:r>
            <a:r>
              <a:rPr lang="de-DE" dirty="0" smtClean="0"/>
              <a:t> +…+ a</a:t>
            </a:r>
            <a:r>
              <a:rPr lang="de-DE" baseline="-25000" dirty="0" smtClean="0"/>
              <a:t>m-1</a:t>
            </a:r>
            <a:r>
              <a:rPr lang="de-DE" dirty="0" smtClean="0"/>
              <a:t>x</a:t>
            </a:r>
            <a:r>
              <a:rPr lang="de-DE" baseline="30000" dirty="0" smtClean="0"/>
              <a:t>m-1</a:t>
            </a:r>
            <a:r>
              <a:rPr lang="de-DE" dirty="0" smtClean="0"/>
              <a:t> </a:t>
            </a:r>
            <a:r>
              <a:rPr lang="de-DE" dirty="0" smtClean="0">
                <a:latin typeface="MT Extra"/>
                <a:sym typeface="MT Extra"/>
              </a:rPr>
              <a:t></a:t>
            </a:r>
            <a:r>
              <a:rPr lang="de-DE" dirty="0" smtClean="0"/>
              <a:t> (a</a:t>
            </a:r>
            <a:r>
              <a:rPr lang="de-DE" baseline="-25000" dirty="0" smtClean="0"/>
              <a:t>0</a:t>
            </a:r>
            <a:r>
              <a:rPr lang="de-DE" dirty="0" smtClean="0"/>
              <a:t>,..., a</a:t>
            </a:r>
            <a:r>
              <a:rPr lang="de-DE" baseline="-25000" dirty="0" smtClean="0"/>
              <a:t>m-1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2397125" algn="l"/>
                <a:tab pos="8431213" algn="r"/>
              </a:tabLst>
            </a:pPr>
            <a:endParaRPr lang="de-DE" dirty="0"/>
          </a:p>
          <a:p>
            <a:pPr>
              <a:lnSpc>
                <a:spcPct val="90000"/>
              </a:lnSpc>
              <a:tabLst>
                <a:tab pos="2397125" algn="l"/>
                <a:tab pos="8431213" algn="r"/>
              </a:tabLst>
            </a:pPr>
            <a:r>
              <a:rPr lang="de-DE" dirty="0"/>
              <a:t>Ideal </a:t>
            </a:r>
            <a:r>
              <a:rPr lang="de-DE" dirty="0" err="1"/>
              <a:t>lattice</a:t>
            </a:r>
            <a:r>
              <a:rPr lang="de-DE" dirty="0"/>
              <a:t>	</a:t>
            </a:r>
            <a:endParaRPr lang="de-DE" dirty="0" smtClean="0"/>
          </a:p>
          <a:p>
            <a:pPr lvl="1">
              <a:lnSpc>
                <a:spcPct val="90000"/>
              </a:lnSpc>
              <a:tabLst>
                <a:tab pos="2397125" algn="l"/>
                <a:tab pos="8431213" algn="r"/>
              </a:tabLst>
            </a:pPr>
            <a:r>
              <a:rPr lang="de-DE" dirty="0" smtClean="0"/>
              <a:t>L = </a:t>
            </a:r>
            <a:r>
              <a:rPr lang="en-US" dirty="0" smtClean="0">
                <a:latin typeface="cmmi10" pitchFamily="34" charset="0"/>
              </a:rPr>
              <a:t>¾</a:t>
            </a:r>
            <a:r>
              <a:rPr lang="de-DE" dirty="0" smtClean="0"/>
              <a:t>(A) </a:t>
            </a:r>
            <a:r>
              <a:rPr lang="de-DE" dirty="0" err="1" smtClean="0"/>
              <a:t>for</a:t>
            </a:r>
            <a:r>
              <a:rPr lang="de-DE" dirty="0" smtClean="0"/>
              <a:t> ideal A</a:t>
            </a:r>
            <a:r>
              <a:rPr lang="de-DE" dirty="0" smtClean="0">
                <a:latin typeface="eufm10" pitchFamily="34" charset="0"/>
              </a:rPr>
              <a:t> </a:t>
            </a:r>
            <a:r>
              <a:rPr lang="en-US" dirty="0">
                <a:latin typeface="cmsy10" pitchFamily="34" charset="0"/>
              </a:rPr>
              <a:t>µ</a:t>
            </a:r>
            <a:r>
              <a:rPr lang="de-DE" dirty="0"/>
              <a:t> </a:t>
            </a:r>
            <a:r>
              <a:rPr lang="de-DE" dirty="0" err="1" smtClean="0"/>
              <a:t>R</a:t>
            </a:r>
            <a:r>
              <a:rPr lang="de-DE" baseline="-25000" dirty="0" err="1" smtClean="0"/>
              <a:t>f</a:t>
            </a:r>
            <a:r>
              <a:rPr lang="de-DE" dirty="0" smtClean="0"/>
              <a:t>	[LM06, Mic02]</a:t>
            </a:r>
          </a:p>
          <a:p>
            <a:pPr lvl="1">
              <a:lnSpc>
                <a:spcPct val="90000"/>
              </a:lnSpc>
              <a:tabLst>
                <a:tab pos="2397125" algn="l"/>
                <a:tab pos="8431213" algn="r"/>
              </a:tabLst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cyclotomic</a:t>
            </a:r>
            <a:r>
              <a:rPr lang="de-DE" dirty="0" smtClean="0"/>
              <a:t> f		[LPR10, PR06]</a:t>
            </a:r>
          </a:p>
          <a:p>
            <a:pPr lvl="1">
              <a:lnSpc>
                <a:spcPct val="90000"/>
              </a:lnSpc>
              <a:tabLst>
                <a:tab pos="2397125" algn="l"/>
                <a:tab pos="8431213" algn="r"/>
              </a:tabLst>
            </a:pPr>
            <a:r>
              <a:rPr lang="en-US" dirty="0" smtClean="0"/>
              <a:t>Huge efficiency boost</a:t>
            </a:r>
          </a:p>
          <a:p>
            <a:pPr lvl="1">
              <a:lnSpc>
                <a:spcPct val="90000"/>
              </a:lnSpc>
              <a:tabLst>
                <a:tab pos="2397125" algn="l"/>
                <a:tab pos="8431213" algn="r"/>
              </a:tabLst>
            </a:pPr>
            <a:r>
              <a:rPr lang="en-US" dirty="0" smtClean="0"/>
              <a:t>Limit worst-case assumption to subclass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CFEF33-347A-41E9-AC9F-535987286EA8}" type="datetime3">
              <a:rPr lang="en-US" smtClean="0"/>
              <a:pPr/>
              <a:t>21 December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7C8A75-F520-49E4-8067-65684AB5DE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Richard Lindner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LINDNER@IJOTYWAZTFIJLQRO" val="3419"/>
  <p:tag name="FIRSTRLINDNER@YFDUNHRFUVWXY5M7" val="3937"/>
  <p:tag name="DEFAULTDISPLAYSOURCE" val="\documentclass{article}&#10;\usepackage{amsmath,amssymb}&#10;\pagestyle{empty}&#10;\begin{document}&#10;\Large&#10;&#10;&#10;\end{document}&#10;"/>
  <p:tag name="EMBEDFONTS" val="1"/>
</p:tagLst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FrontPage"/>
        <a:ea typeface=""/>
        <a:cs typeface=""/>
      </a:majorFont>
      <a:minorFont>
        <a:latin typeface="FrontPag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 cap="flat">
          <a:solidFill>
            <a:schemeClr val="tx1"/>
          </a:solidFill>
          <a:round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</Template>
  <TotalTime>0</TotalTime>
  <Words>1453</Words>
  <Application>Microsoft Office PowerPoint</Application>
  <PresentationFormat>On-screen Show (4:3)</PresentationFormat>
  <Paragraphs>545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FrontPage</vt:lpstr>
      <vt:lpstr>Wingdings</vt:lpstr>
      <vt:lpstr>cmsy10</vt:lpstr>
      <vt:lpstr>msbm10</vt:lpstr>
      <vt:lpstr>cmmi10</vt:lpstr>
      <vt:lpstr>MT Extra</vt:lpstr>
      <vt:lpstr>eufm10</vt:lpstr>
      <vt:lpstr>Symbol</vt:lpstr>
      <vt:lpstr>powerpointvorlage</vt:lpstr>
      <vt:lpstr>Towards Efficient Lattice-Based Cryptography</vt:lpstr>
      <vt:lpstr>Motivation</vt:lpstr>
      <vt:lpstr>Motivation</vt:lpstr>
      <vt:lpstr>Lattices</vt:lpstr>
      <vt:lpstr>Lattices</vt:lpstr>
      <vt:lpstr>Overview</vt:lpstr>
      <vt:lpstr>Overview</vt:lpstr>
      <vt:lpstr>Lattices</vt:lpstr>
      <vt:lpstr>Ideal Lattices</vt:lpstr>
      <vt:lpstr>My Contributions</vt:lpstr>
      <vt:lpstr>My Contributions</vt:lpstr>
      <vt:lpstr>Overview</vt:lpstr>
      <vt:lpstr>Overview</vt:lpstr>
      <vt:lpstr>Small Integer Solutions</vt:lpstr>
      <vt:lpstr>SWIFFT</vt:lpstr>
      <vt:lpstr>Hardness of Pseudo-Collisions</vt:lpstr>
      <vt:lpstr>Experiments</vt:lpstr>
      <vt:lpstr>My Contributions</vt:lpstr>
      <vt:lpstr>Small Integer Solutions</vt:lpstr>
      <vt:lpstr>My Contribution</vt:lpstr>
      <vt:lpstr>Overview</vt:lpstr>
      <vt:lpstr>Overview</vt:lpstr>
      <vt:lpstr>Learning with Errors</vt:lpstr>
      <vt:lpstr>Bounded distance decoding</vt:lpstr>
      <vt:lpstr>My Contribution</vt:lpstr>
      <vt:lpstr>My Contribution</vt:lpstr>
      <vt:lpstr>My Contribution</vt:lpstr>
      <vt:lpstr>Overview</vt:lpstr>
      <vt:lpstr>List of Publications</vt:lpstr>
      <vt:lpstr>Slide 30</vt:lpstr>
      <vt:lpstr>Slide 31</vt:lpstr>
      <vt:lpstr>Slide 32</vt:lpstr>
      <vt:lpstr>Slide 33</vt:lpstr>
    </vt:vector>
  </TitlesOfParts>
  <Company>TUD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feuck</dc:creator>
  <cp:lastModifiedBy>Richard Lindner</cp:lastModifiedBy>
  <cp:revision>1548</cp:revision>
  <dcterms:created xsi:type="dcterms:W3CDTF">2008-04-04T07:18:15Z</dcterms:created>
  <dcterms:modified xsi:type="dcterms:W3CDTF">2010-12-21T12:47:07Z</dcterms:modified>
</cp:coreProperties>
</file>