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9" r:id="rId3"/>
    <p:sldId id="380" r:id="rId4"/>
    <p:sldId id="385" r:id="rId5"/>
    <p:sldId id="356" r:id="rId6"/>
    <p:sldId id="377" r:id="rId7"/>
    <p:sldId id="372" r:id="rId8"/>
    <p:sldId id="376" r:id="rId9"/>
    <p:sldId id="374" r:id="rId10"/>
    <p:sldId id="386" r:id="rId11"/>
    <p:sldId id="344" r:id="rId12"/>
    <p:sldId id="368" r:id="rId13"/>
    <p:sldId id="373" r:id="rId14"/>
    <p:sldId id="369" r:id="rId15"/>
    <p:sldId id="383" r:id="rId16"/>
    <p:sldId id="387" r:id="rId17"/>
    <p:sldId id="347" r:id="rId18"/>
    <p:sldId id="388" r:id="rId19"/>
    <p:sldId id="273" r:id="rId20"/>
  </p:sldIdLst>
  <p:sldSz cx="9144000" cy="6858000" type="screen4x3"/>
  <p:notesSz cx="6797675" cy="987425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FrontPage" pitchFamily="2" charset="0"/>
      <p:regular r:id="rId27"/>
      <p:bold r:id="rId28"/>
    </p:embeddedFont>
    <p:embeddedFont>
      <p:font typeface="msbm10" pitchFamily="34" charset="0"/>
      <p:regular r:id="rId29"/>
    </p:embeddedFont>
    <p:embeddedFont>
      <p:font typeface="cmsy10" pitchFamily="34" charset="0"/>
      <p:regular r:id="rId30"/>
    </p:embeddedFont>
  </p:embeddedFontLst>
  <p:custDataLst>
    <p:tags r:id="rId3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6A8B37"/>
    <a:srgbClr val="475E26"/>
    <a:srgbClr val="473126"/>
    <a:srgbClr val="405422"/>
    <a:srgbClr val="777777"/>
    <a:srgbClr val="DDDDDD"/>
    <a:srgbClr val="AFCC50"/>
    <a:srgbClr val="B90F2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5" autoAdjust="0"/>
    <p:restoredTop sz="87573" autoAdjust="0"/>
  </p:normalViewPr>
  <p:slideViewPr>
    <p:cSldViewPr snapToObjects="1">
      <p:cViewPr varScale="1">
        <p:scale>
          <a:sx n="79" d="100"/>
          <a:sy n="79" d="100"/>
        </p:scale>
        <p:origin x="-90" y="-888"/>
      </p:cViewPr>
      <p:guideLst>
        <p:guide orient="horz" pos="2160"/>
        <p:guide orient="horz" pos="3974"/>
        <p:guide orient="horz" pos="3929"/>
        <p:guide orient="horz" pos="4319"/>
        <p:guide pos="2880"/>
        <p:guide pos="56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486" y="-78"/>
      </p:cViewPr>
      <p:guideLst>
        <p:guide orient="horz" pos="3110"/>
        <p:guide pos="2141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913" y="193675"/>
            <a:ext cx="6423025" cy="155575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947" tIns="43973" rIns="87947" bIns="4397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913" y="388938"/>
            <a:ext cx="6423025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913" y="9174163"/>
            <a:ext cx="6423025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5738" y="839788"/>
            <a:ext cx="6423025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913" y="4763"/>
            <a:ext cx="64230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2497" tIns="0" rIns="0" bIns="0" anchor="ctr"/>
          <a:lstStyle/>
          <a:p>
            <a:pPr defTabSz="952759">
              <a:lnSpc>
                <a:spcPts val="1359"/>
              </a:lnSpc>
              <a:tabLst>
                <a:tab pos="6339512" algn="r"/>
              </a:tabLst>
              <a:defRPr/>
            </a:pPr>
            <a:r>
              <a:rPr lang="de-DE" sz="1100" dirty="0">
                <a:cs typeface="+mn-cs"/>
              </a:rPr>
              <a:t>	</a:t>
            </a: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913" y="430213"/>
            <a:ext cx="6423025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913" y="9378950"/>
            <a:ext cx="6423025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5738" y="4430713"/>
            <a:ext cx="6423025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568325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1927225" y="9380538"/>
            <a:ext cx="2944813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CT-RSA 2011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5"/>
          </p:nvPr>
        </p:nvSpPr>
        <p:spPr>
          <a:xfrm>
            <a:off x="5019675" y="9378950"/>
            <a:ext cx="1590675" cy="381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6AB297E3-7684-4EE6-BF83-4B79191AA4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idx="1"/>
          </p:nvPr>
        </p:nvSpPr>
        <p:spPr>
          <a:xfrm>
            <a:off x="187325" y="9380538"/>
            <a:ext cx="1658938" cy="381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fld id="{BC51A3FC-EA2D-4447-ACDB-CDE43501875C}" type="datetime3">
              <a:rPr lang="en-US"/>
              <a:pPr>
                <a:defRPr/>
              </a:pPr>
              <a:t>31 January 2011</a:t>
            </a:fld>
            <a:endParaRPr lang="en-US" dirty="0"/>
          </a:p>
        </p:txBody>
      </p:sp>
      <p:sp>
        <p:nvSpPr>
          <p:cNvPr id="18" name="Header Placeholder 17"/>
          <p:cNvSpPr>
            <a:spLocks noGrp="1"/>
          </p:cNvSpPr>
          <p:nvPr>
            <p:ph type="hdr" sz="quarter"/>
          </p:nvPr>
        </p:nvSpPr>
        <p:spPr>
          <a:xfrm>
            <a:off x="188913" y="0"/>
            <a:ext cx="6419850" cy="430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B6C1BB-2B48-4EBF-BC5A-5B4A1BECA9E6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DB2872-3D42-4799-9CF9-3B835CFFCDD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Challenges build on top of each other</a:t>
            </a:r>
          </a:p>
          <a:p>
            <a:pPr eaLnBrk="1" hangingPunct="1"/>
            <a:endParaRPr lang="en-US" smtClean="0"/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0D9F3D-1A26-45EA-B35C-0F87685FAA4A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058CE7-E9B9-46C4-B59C-FEB52CB9F0D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DD3E0-EF2C-4067-A405-8619FF34AF6F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76A6AE-ADC6-4958-85F2-64830399D53C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CT-RSA 2011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4759D3-3A31-44D1-B80B-472E6BAAAE24}" type="slidenum">
              <a:rPr lang="en-US"/>
              <a:pPr/>
              <a:t>12</a:t>
            </a:fld>
            <a:endParaRPr lang="en-US"/>
          </a:p>
        </p:txBody>
      </p:sp>
      <p:sp>
        <p:nvSpPr>
          <p:cNvPr id="38918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E58945-8A0C-4150-86FF-663E60811D91}" type="datetime3">
              <a:rPr lang="en-US"/>
              <a:pPr/>
              <a:t>31 January 2011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Recurse</a:t>
            </a:r>
            <a:r>
              <a:rPr lang="en-US" dirty="0" smtClean="0"/>
              <a:t> twice</a:t>
            </a:r>
            <a:r>
              <a:rPr lang="en-US" baseline="0" dirty="0" smtClean="0"/>
              <a:t> on b_2 receiving the center points of both boxes containing the target point</a:t>
            </a:r>
            <a:endParaRPr lang="en-US" dirty="0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CT-RSA 2011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C001838-94D3-43D8-AFC2-5EF255135362}" type="slidenum">
              <a:rPr lang="en-US"/>
              <a:pPr/>
              <a:t>13</a:t>
            </a:fld>
            <a:endParaRPr lang="en-US"/>
          </a:p>
        </p:txBody>
      </p:sp>
      <p:sp>
        <p:nvSpPr>
          <p:cNvPr id="39942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9B14A6-AD81-42A7-9116-960B0BA2D937}" type="datetime3">
              <a:rPr lang="en-US"/>
              <a:pPr/>
              <a:t>31 January 2011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How effective</a:t>
            </a:r>
            <a:r>
              <a:rPr lang="en-US" baseline="0" dirty="0" smtClean="0"/>
              <a:t> -&gt; next part</a:t>
            </a:r>
            <a:endParaRPr lang="en-US" dirty="0" smtClean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4096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1F2845-2176-45EF-8C91-23F13317D025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ABD1F6-E75B-4207-BD2D-81E9F33096F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Challenges build on top of each other</a:t>
            </a:r>
          </a:p>
          <a:p>
            <a:pPr eaLnBrk="1" hangingPunct="1"/>
            <a:endParaRPr lang="en-US" smtClean="0"/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7D5343-748C-4827-8E72-DC19D67F5A51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D08E4B-9D6F-4E21-956B-9DBDF8C7A6F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Challenges build on top of each other</a:t>
            </a:r>
          </a:p>
          <a:p>
            <a:pPr eaLnBrk="1" hangingPunct="1"/>
            <a:endParaRPr lang="en-US" smtClean="0"/>
          </a:p>
        </p:txBody>
      </p:sp>
      <p:sp>
        <p:nvSpPr>
          <p:cNvPr id="4301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534637-5F59-41BC-9C4D-B9347F63FB66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3274C5-18C2-4A77-8D42-3135836AE2FB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arenBoth"/>
            </a:pPr>
            <a:r>
              <a:rPr lang="en-US" dirty="0" smtClean="0"/>
              <a:t>We</a:t>
            </a:r>
            <a:r>
              <a:rPr lang="en-US" baseline="0" dirty="0" smtClean="0"/>
              <a:t> are able to save factor of 10 for the ring setting</a:t>
            </a:r>
          </a:p>
          <a:p>
            <a:pPr marL="228600" indent="-228600" eaLnBrk="1" hangingPunct="1">
              <a:buAutoNum type="arabicParenBoth"/>
            </a:pPr>
            <a:r>
              <a:rPr lang="en-US" baseline="0" dirty="0" smtClean="0"/>
              <a:t> Previous parameters are toy parameters,</a:t>
            </a:r>
            <a:br>
              <a:rPr lang="en-US" baseline="0" dirty="0" smtClean="0"/>
            </a:br>
            <a:r>
              <a:rPr lang="en-US" baseline="0" dirty="0" smtClean="0"/>
              <a:t>ours are in the neighborhood of 128-bit symmetric cipher</a:t>
            </a:r>
          </a:p>
          <a:p>
            <a:pPr marL="228600" indent="-228600" eaLnBrk="1" hangingPunct="1">
              <a:buAutoNum type="arabicParenBoth"/>
            </a:pPr>
            <a:r>
              <a:rPr lang="en-US" dirty="0" smtClean="0"/>
              <a:t>The</a:t>
            </a:r>
            <a:r>
              <a:rPr lang="en-US" baseline="0" dirty="0" smtClean="0"/>
              <a:t> nature of our </a:t>
            </a:r>
            <a:r>
              <a:rPr lang="en-US" baseline="0" dirty="0" err="1" smtClean="0"/>
              <a:t>keysize</a:t>
            </a:r>
            <a:r>
              <a:rPr lang="en-US" baseline="0" dirty="0" smtClean="0"/>
              <a:t> savings allows us to use a</a:t>
            </a:r>
            <a:br>
              <a:rPr lang="en-US" baseline="0" dirty="0" smtClean="0"/>
            </a:br>
            <a:r>
              <a:rPr lang="en-US" baseline="0" dirty="0" smtClean="0"/>
              <a:t>more conservative main parameter which in turn increases security = a virtuous cycle</a:t>
            </a:r>
          </a:p>
          <a:p>
            <a:pPr marL="228600" indent="-228600" eaLnBrk="1" hangingPunct="1">
              <a:buAutoNum type="arabicParenBoth"/>
            </a:pPr>
            <a:r>
              <a:rPr lang="en-US" baseline="0" dirty="0" smtClean="0"/>
              <a:t>Time/Success best for 2^-32 </a:t>
            </a:r>
          </a:p>
          <a:p>
            <a:pPr marL="228600" indent="-228600" eaLnBrk="1" hangingPunct="1">
              <a:buAutoNum type="arabicParenBoth"/>
            </a:pPr>
            <a:r>
              <a:rPr lang="en-US" baseline="0" dirty="0" smtClean="0"/>
              <a:t>Even there our attack gives a good improvement</a:t>
            </a:r>
          </a:p>
          <a:p>
            <a:pPr marL="228600" indent="-228600" eaLnBrk="1" hangingPunct="1">
              <a:buAutoNum type="arabicParenBoth"/>
            </a:pPr>
            <a:r>
              <a:rPr lang="en-US" baseline="0" dirty="0" smtClean="0"/>
              <a:t>For High advantage regime our savings are astronomical</a:t>
            </a:r>
          </a:p>
          <a:p>
            <a:pPr marL="228600" indent="-228600" eaLnBrk="1" hangingPunct="1">
              <a:buAutoNum type="arabicParenBoth"/>
            </a:pPr>
            <a:r>
              <a:rPr lang="en-US" dirty="0" smtClean="0"/>
              <a:t>Some room for improvement –&gt; Parallelization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4403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301B43-9298-4142-A989-B3277554F94D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C00FC5-ABFC-4072-BC35-B13774B72883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Challenges build on top of each other</a:t>
            </a:r>
          </a:p>
          <a:p>
            <a:pPr eaLnBrk="1" hangingPunct="1"/>
            <a:endParaRPr lang="en-US" smtClean="0"/>
          </a:p>
        </p:txBody>
      </p:sp>
      <p:sp>
        <p:nvSpPr>
          <p:cNvPr id="4506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717722-13B2-4B77-AE31-F203A0E7E3FA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2945E6-D1E8-460E-B80E-95744533F41A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CT-RSA 2011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09678C-0B43-4B03-9290-25AB9A2AE1BF}" type="slidenum">
              <a:rPr lang="en-US"/>
              <a:pPr/>
              <a:t>19</a:t>
            </a:fld>
            <a:endParaRPr lang="en-US"/>
          </a:p>
        </p:txBody>
      </p:sp>
      <p:sp>
        <p:nvSpPr>
          <p:cNvPr id="46086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00B301-50BB-421F-867F-53375803813F}" type="datetime3">
              <a:rPr lang="en-US"/>
              <a:pPr/>
              <a:t>31 January 2011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867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05FAEC-3E07-4BF6-B07A-AD8D989B3B21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930EF-4D84-4129-870E-56487B4AB39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Challenges build on top of each other</a:t>
            </a:r>
          </a:p>
          <a:p>
            <a:pPr eaLnBrk="1" hangingPunct="1"/>
            <a:endParaRPr lang="en-US" smtClean="0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0E1AD7-01BB-4158-BD50-4C7A4C1212C6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27F38E-EFB7-40D0-BE9F-026A37C5003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Challenges build on top of each other</a:t>
            </a:r>
          </a:p>
          <a:p>
            <a:pPr eaLnBrk="1" hangingPunct="1"/>
            <a:endParaRPr lang="en-US" smtClean="0"/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3BD46C-A3DA-49A9-AD01-9C89D5673C49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12C1C9-C50B-4AF8-850A-49B330D77F4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mention ring version from </a:t>
            </a:r>
            <a:r>
              <a:rPr lang="en-US" dirty="0" err="1" smtClean="0"/>
              <a:t>Eurocrypt</a:t>
            </a:r>
            <a:r>
              <a:rPr lang="en-US" dirty="0" smtClean="0"/>
              <a:t> 2010</a:t>
            </a:r>
          </a:p>
          <a:p>
            <a:pPr eaLnBrk="1" hangingPunct="1"/>
            <a:r>
              <a:rPr lang="en-US" dirty="0" smtClean="0"/>
              <a:t>q small prime</a:t>
            </a:r>
            <a:r>
              <a:rPr lang="en-US" baseline="0" dirty="0" smtClean="0"/>
              <a:t> itself or a product of small primes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CT-RSA 2011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B31B71-5B84-4A37-9B5F-CE1520BAD3DA}" type="slidenum">
              <a:rPr lang="en-US"/>
              <a:pPr/>
              <a:t>5</a:t>
            </a:fld>
            <a:endParaRPr lang="en-US"/>
          </a:p>
        </p:txBody>
      </p:sp>
      <p:sp>
        <p:nvSpPr>
          <p:cNvPr id="31750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C61D43-DA76-4FE6-B8A5-180AB67D0E0C}" type="datetime3">
              <a:rPr lang="en-US"/>
              <a:pPr/>
              <a:t>31 January 2011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CT-RSA 2011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267E9C-FABC-4B3E-885C-549EC6CACDF8}" type="slidenum">
              <a:rPr lang="en-US"/>
              <a:pPr/>
              <a:t>6</a:t>
            </a:fld>
            <a:endParaRPr lang="en-US"/>
          </a:p>
        </p:txBody>
      </p:sp>
      <p:sp>
        <p:nvSpPr>
          <p:cNvPr id="32774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69BD1A-77ED-4DC2-BA64-8B50A1A38EE8}" type="datetime3">
              <a:rPr lang="en-US"/>
              <a:pPr/>
              <a:t>31 January 2011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CT-RSA 2011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AEC2C1-51B0-4356-B650-0F8E8DC29D9B}" type="slidenum">
              <a:rPr lang="en-US"/>
              <a:pPr/>
              <a:t>7</a:t>
            </a:fld>
            <a:endParaRPr lang="en-US"/>
          </a:p>
        </p:txBody>
      </p:sp>
      <p:sp>
        <p:nvSpPr>
          <p:cNvPr id="33798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399711-D7A8-4376-9441-61DDFADD74D5}" type="datetime3">
              <a:rPr lang="en-US"/>
              <a:pPr/>
              <a:t>31 January 2011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[LPS10] </a:t>
            </a:r>
            <a:r>
              <a:rPr lang="en-US" dirty="0" err="1" smtClean="0"/>
              <a:t>Lyubashevsky</a:t>
            </a:r>
            <a:r>
              <a:rPr lang="en-US" dirty="0" smtClean="0"/>
              <a:t>, Palacio,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Segev</a:t>
            </a:r>
            <a:r>
              <a:rPr lang="en-US" baseline="0" dirty="0" smtClean="0"/>
              <a:t> – Public-key cryptographic primitives provably as secure as subset sum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CT-RSA 2011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7F1EB-A8C8-4158-AA8B-F1A3759F4D5C}" type="slidenum">
              <a:rPr lang="en-US"/>
              <a:pPr/>
              <a:t>8</a:t>
            </a:fld>
            <a:endParaRPr lang="en-US"/>
          </a:p>
        </p:txBody>
      </p:sp>
      <p:sp>
        <p:nvSpPr>
          <p:cNvPr id="34822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6F5EB8-E0F9-42D4-B1D2-240BAEA9FD47}" type="datetime3">
              <a:rPr lang="en-US"/>
              <a:pPr/>
              <a:t>31 January 2011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8913" y="9378950"/>
            <a:ext cx="6423025" cy="493713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511175"/>
            <a:ext cx="5070475" cy="3803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4627563"/>
            <a:ext cx="6419850" cy="4624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Challenges build on top of each other</a:t>
            </a:r>
          </a:p>
          <a:p>
            <a:pPr eaLnBrk="1" hangingPunct="1"/>
            <a:endParaRPr lang="en-US" smtClean="0"/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BBDCEA-F247-43C3-9488-4D0B36F1C18F}" type="datetime3">
              <a:rPr lang="en-US"/>
              <a:pPr/>
              <a:t>31 January 2011</a:t>
            </a:fld>
            <a:endParaRPr lang="en-US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534D8A-7191-426C-B362-FB4A63C5BB3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6A8B3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6A8B3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20"/>
          <p:cNvSpPr>
            <a:spLocks noChangeShapeType="1"/>
          </p:cNvSpPr>
          <p:nvPr userDrawn="1"/>
        </p:nvSpPr>
        <p:spPr bwMode="auto">
          <a:xfrm>
            <a:off x="252413" y="245745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7" y="620140"/>
            <a:ext cx="8389805" cy="1080620"/>
          </a:xfrm>
        </p:spPr>
        <p:txBody>
          <a:bodyPr anchor="t"/>
          <a:lstStyle>
            <a:lvl1pPr algn="ctr">
              <a:defRPr sz="4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7" y="1799680"/>
            <a:ext cx="8389805" cy="549170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 dirty="0"/>
              <a:t>Formatvorlage des </a:t>
            </a:r>
          </a:p>
          <a:p>
            <a:r>
              <a:rPr lang="de-DE" dirty="0"/>
              <a:t>Untertitelmasters durch </a:t>
            </a:r>
          </a:p>
          <a:p>
            <a:r>
              <a:rPr lang="de-DE" dirty="0"/>
              <a:t>Klicken bearbeiten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18 February 2011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25E33110-4930-4F96-8AEA-453D0D97F7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CT-RSA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FrontPage" pitchFamily="2" charset="0"/>
              <a:buChar char="■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FrontPage" pitchFamily="2" charset="0"/>
              <a:buChar char="■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FrontPage" pitchFamily="2" charset="0"/>
              <a:buChar char="■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FrontPage" pitchFamily="2" charset="0"/>
              <a:buChar char="■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FrontPage" pitchFamily="2" charset="0"/>
              <a:buChar char="■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18 February 2011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DDBCEFE-50FC-4C8C-B707-00139A4D9D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CT-RSA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6" y="488950"/>
            <a:ext cx="8532813" cy="8382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5" y="1592263"/>
            <a:ext cx="4244975" cy="4500562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255019" y="1592735"/>
            <a:ext cx="4244975" cy="4500562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18 February 2011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r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C584964-7E92-43F9-A10C-23A65F48F1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CT-RSA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6" y="488950"/>
            <a:ext cx="8532813" cy="8382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5" y="1592262"/>
            <a:ext cx="4244975" cy="219456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255019" y="1592734"/>
            <a:ext cx="4244975" cy="219456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18 February 2011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r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C584964-7E92-43F9-A10C-23A65F48F1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CT-RSA 2011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646615" y="3898810"/>
            <a:ext cx="4244975" cy="219456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51400" y="3898810"/>
            <a:ext cx="4244975" cy="219456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18 February 2011</a:t>
            </a:r>
            <a:endParaRPr lang="en-US" dirty="0"/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3076F1E-F947-40DB-83D4-4324EFEAD9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CT-RSA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85328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6A8B3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50825" y="6238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18 February 2011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759575" y="624363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C83FD8DD-7CC6-4AD4-B4F4-A7F123324B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2420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CT-RSA 2011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69" r:id="rId5"/>
    <p:sldLayoutId id="2147483670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9pPr>
    </p:titleStyle>
    <p:bodyStyle>
      <a:lvl1pPr marL="238125" indent="-238125" algn="l" rtl="0" eaLnBrk="0" fontAlgn="base" hangingPunct="0">
        <a:spcBef>
          <a:spcPct val="20000"/>
        </a:spcBef>
        <a:spcAft>
          <a:spcPct val="0"/>
        </a:spcAft>
        <a:buClr>
          <a:srgbClr val="6A8B37"/>
        </a:buClr>
        <a:buSzPct val="60000"/>
        <a:buFont typeface="FrontPage" pitchFamily="2" charset="0"/>
        <a:buChar char="■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485775" indent="-246063" algn="l" rtl="0" eaLnBrk="0" fontAlgn="base" hangingPunct="0">
        <a:spcBef>
          <a:spcPct val="20000"/>
        </a:spcBef>
        <a:spcAft>
          <a:spcPct val="0"/>
        </a:spcAft>
        <a:buClr>
          <a:srgbClr val="6A8B37"/>
        </a:buClr>
        <a:buSzPct val="60000"/>
        <a:buFont typeface="FrontPage" pitchFamily="2" charset="0"/>
        <a:buChar char="■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674688" indent="-187325" algn="l" rtl="0" eaLnBrk="0" fontAlgn="base" hangingPunct="0">
        <a:spcBef>
          <a:spcPct val="20000"/>
        </a:spcBef>
        <a:spcAft>
          <a:spcPct val="0"/>
        </a:spcAft>
        <a:buClr>
          <a:srgbClr val="6A8B37"/>
        </a:buClr>
        <a:buSzPct val="60000"/>
        <a:buFont typeface="FrontPage" pitchFamily="2" charset="0"/>
        <a:buChar char="■"/>
        <a:defRPr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849313" indent="-173038" algn="l" rtl="0" eaLnBrk="0" fontAlgn="base" hangingPunct="0">
        <a:spcBef>
          <a:spcPct val="20000"/>
        </a:spcBef>
        <a:spcAft>
          <a:spcPct val="0"/>
        </a:spcAft>
        <a:buClr>
          <a:srgbClr val="6A8B37"/>
        </a:buClr>
        <a:buSzPct val="60000"/>
        <a:buFont typeface="FrontPage" pitchFamily="2" charset="0"/>
        <a:buChar char="■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050925" indent="-200025" algn="l" rtl="0" eaLnBrk="0" fontAlgn="base" hangingPunct="0">
        <a:spcBef>
          <a:spcPct val="20000"/>
        </a:spcBef>
        <a:spcAft>
          <a:spcPct val="0"/>
        </a:spcAft>
        <a:buClr>
          <a:srgbClr val="6A8B37"/>
        </a:buClr>
        <a:buSzPct val="60000"/>
        <a:buFont typeface="FrontPage" pitchFamily="2" charset="0"/>
        <a:buChar char="■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15081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9653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4225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8797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620713"/>
            <a:ext cx="8389938" cy="10795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Better Key Sizes (and Attacks)</a:t>
            </a:r>
            <a:br>
              <a:rPr lang="en-US" sz="3600" dirty="0" smtClean="0"/>
            </a:br>
            <a:r>
              <a:rPr lang="en-US" sz="3600" dirty="0" smtClean="0"/>
              <a:t>for LWE-Based Encryption</a:t>
            </a:r>
            <a:endParaRPr lang="de-DE" sz="36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800225"/>
            <a:ext cx="8389938" cy="549275"/>
          </a:xfrm>
        </p:spPr>
        <p:txBody>
          <a:bodyPr/>
          <a:lstStyle/>
          <a:p>
            <a:pPr eaLnBrk="1" hangingPunct="1"/>
            <a:r>
              <a:rPr lang="en-US" sz="2400" b="0" u="sng" dirty="0" smtClean="0"/>
              <a:t>Richard Lindner</a:t>
            </a:r>
            <a:r>
              <a:rPr lang="en-US" sz="2400" b="0" dirty="0" smtClean="0"/>
              <a:t>	Chris Peikert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" y="1911350"/>
            <a:ext cx="1881188" cy="108108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174" name="Picture 9" descr="tud_logo"/>
          <p:cNvPicPr>
            <a:picLocks noChangeAspect="1" noChangeArrowheads="1"/>
          </p:cNvPicPr>
          <p:nvPr/>
        </p:nvPicPr>
        <p:blipFill>
          <a:blip r:embed="rId3" cstate="print"/>
          <a:srcRect r="5453"/>
          <a:stretch>
            <a:fillRect/>
          </a:stretch>
        </p:blipFill>
        <p:spPr bwMode="auto">
          <a:xfrm>
            <a:off x="271463" y="205581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996113" y="1911350"/>
            <a:ext cx="1881187" cy="1081088"/>
          </a:xfrm>
          <a:prstGeom prst="rect">
            <a:avLst/>
          </a:prstGeom>
          <a:solidFill>
            <a:schemeClr val="bg1"/>
          </a:solidFill>
          <a:ln w="25400">
            <a:solidFill>
              <a:srgbClr val="6A8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176" name="Picture 2" descr="C:\Users\rlindner\Desktop\gatech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2025" y="2054225"/>
            <a:ext cx="1249363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66700" y="1908175"/>
            <a:ext cx="1881188" cy="1081088"/>
          </a:xfrm>
          <a:prstGeom prst="rect">
            <a:avLst/>
          </a:prstGeom>
          <a:noFill/>
          <a:ln w="25400">
            <a:solidFill>
              <a:srgbClr val="6A8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178" name="Picture 16" descr="Chrisdesign_weapon_shield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0200" y="2730500"/>
            <a:ext cx="2954338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lilking_Jeweled_Swor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1082" y="2708903"/>
            <a:ext cx="4419161" cy="335682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Scheme</a:t>
            </a:r>
          </a:p>
          <a:p>
            <a:pPr lvl="1" eaLnBrk="1" hangingPunct="1"/>
            <a:r>
              <a:rPr lang="en-US" dirty="0" smtClean="0"/>
              <a:t>Save </a:t>
            </a:r>
            <a:r>
              <a:rPr lang="en-US" dirty="0" err="1" smtClean="0"/>
              <a:t>lg</a:t>
            </a:r>
            <a:r>
              <a:rPr lang="en-US" dirty="0" smtClean="0"/>
              <a:t>(q) factor on public and per-user key</a:t>
            </a:r>
          </a:p>
          <a:p>
            <a:pPr lvl="1" eaLnBrk="1" hangingPunct="1"/>
            <a:r>
              <a:rPr lang="en-US" dirty="0" smtClean="0"/>
              <a:t>Adaptable to rings</a:t>
            </a:r>
          </a:p>
          <a:p>
            <a:pPr lvl="1"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i="1" dirty="0" smtClean="0"/>
              <a:t>New Attack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Parameters</a:t>
            </a:r>
          </a:p>
        </p:txBody>
      </p:sp>
      <p:sp>
        <p:nvSpPr>
          <p:cNvPr id="16388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16389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840313-8A1D-4005-AD10-54E955710358}" type="slidenum">
              <a:rPr lang="en-US"/>
              <a:pPr/>
              <a:t>10</a:t>
            </a:fld>
            <a:endParaRPr lang="en-US"/>
          </a:p>
        </p:txBody>
      </p:sp>
      <p:sp>
        <p:nvSpPr>
          <p:cNvPr id="16390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LWE Attacks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Attack on Decision</a:t>
            </a:r>
          </a:p>
          <a:p>
            <a:pPr eaLnBrk="1" hangingPunct="1"/>
            <a:r>
              <a:rPr lang="en-US" sz="2400" dirty="0" smtClean="0"/>
              <a:t>Find short </a:t>
            </a:r>
            <a:r>
              <a:rPr lang="en-US" sz="2400" b="1" dirty="0" smtClean="0"/>
              <a:t>z</a:t>
            </a:r>
            <a:r>
              <a:rPr lang="en-US" sz="2400" dirty="0" smtClean="0"/>
              <a:t> in L</a:t>
            </a:r>
            <a:r>
              <a:rPr lang="en-US" sz="2400" baseline="30000" dirty="0" smtClean="0"/>
              <a:t>dual</a:t>
            </a:r>
            <a:r>
              <a:rPr lang="en-US" sz="2400" dirty="0" smtClean="0"/>
              <a:t> (</a:t>
            </a:r>
            <a:r>
              <a:rPr lang="en-US" sz="2400" b="1" dirty="0" err="1" smtClean="0"/>
              <a:t>Az</a:t>
            </a:r>
            <a:r>
              <a:rPr lang="en-US" sz="2400" dirty="0" smtClean="0"/>
              <a:t> = </a:t>
            </a:r>
            <a:r>
              <a:rPr lang="en-US" sz="2400" b="1" dirty="0" smtClean="0"/>
              <a:t>0</a:t>
            </a:r>
            <a:r>
              <a:rPr lang="en-US" sz="2400" dirty="0" smtClean="0"/>
              <a:t>)</a:t>
            </a:r>
            <a:endParaRPr lang="en-US" sz="2400" baseline="30000" dirty="0" smtClean="0"/>
          </a:p>
          <a:p>
            <a:pPr eaLnBrk="1" hangingPunct="1"/>
            <a:r>
              <a:rPr lang="en-US" sz="2400" b="1" dirty="0" err="1" smtClean="0"/>
              <a:t>p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z</a:t>
            </a:r>
            <a:r>
              <a:rPr lang="en-US" sz="2400" b="1" dirty="0" smtClean="0"/>
              <a:t> </a:t>
            </a:r>
            <a:r>
              <a:rPr lang="en-US" sz="2400" dirty="0" smtClean="0"/>
              <a:t>=</a:t>
            </a:r>
            <a:r>
              <a:rPr lang="en-US" sz="2400" b="1" dirty="0" smtClean="0"/>
              <a:t> s</a:t>
            </a:r>
            <a:r>
              <a:rPr lang="en-US" sz="2400" baseline="30000" dirty="0" smtClean="0"/>
              <a:t>t</a:t>
            </a:r>
            <a:r>
              <a:rPr lang="en-US" sz="2400" b="1" dirty="0" smtClean="0"/>
              <a:t>Az</a:t>
            </a:r>
            <a:r>
              <a:rPr lang="en-US" sz="2400" dirty="0" smtClean="0"/>
              <a:t> + </a:t>
            </a:r>
            <a:r>
              <a:rPr lang="en-US" sz="2400" b="1" dirty="0" err="1" smtClean="0"/>
              <a:t>r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z</a:t>
            </a:r>
            <a:r>
              <a:rPr lang="en-US" sz="2400" dirty="0" smtClean="0"/>
              <a:t> = </a:t>
            </a:r>
            <a:r>
              <a:rPr lang="en-US" sz="2400" b="1" dirty="0" err="1" smtClean="0"/>
              <a:t>r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z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small </a:t>
            </a:r>
            <a:r>
              <a:rPr lang="en-US" sz="2400" dirty="0" err="1" smtClean="0"/>
              <a:t>iff</a:t>
            </a:r>
            <a:r>
              <a:rPr lang="en-US" sz="2400" dirty="0" smtClean="0"/>
              <a:t> </a:t>
            </a:r>
            <a:r>
              <a:rPr lang="en-US" sz="2400" b="1" dirty="0" smtClean="0"/>
              <a:t>p </a:t>
            </a:r>
            <a:r>
              <a:rPr lang="en-US" sz="2400" dirty="0" smtClean="0"/>
              <a:t>is LWE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228600" indent="-228600" eaLnBrk="1" hangingPunct="1">
              <a:lnSpc>
                <a:spcPct val="110000"/>
              </a:lnSpc>
              <a:spcBef>
                <a:spcPts val="672"/>
              </a:spcBef>
              <a:buFont typeface="FrontPage" pitchFamily="2" charset="0"/>
              <a:buNone/>
              <a:tabLst>
                <a:tab pos="8431213" algn="r"/>
              </a:tabLst>
              <a:defRPr/>
            </a:pPr>
            <a:r>
              <a:rPr lang="en-US" dirty="0" smtClean="0"/>
              <a:t>Given random </a:t>
            </a:r>
            <a:r>
              <a:rPr lang="en-US" b="1" dirty="0" smtClean="0"/>
              <a:t>A</a:t>
            </a:r>
            <a:r>
              <a:rPr lang="en-US" dirty="0" smtClean="0"/>
              <a:t>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q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x m</a:t>
            </a:r>
          </a:p>
          <a:p>
            <a:pPr marL="228600" indent="-228600" eaLnBrk="1" hangingPunct="1">
              <a:lnSpc>
                <a:spcPct val="110000"/>
              </a:lnSpc>
              <a:spcBef>
                <a:spcPts val="672"/>
              </a:spcBef>
              <a:buFont typeface="FrontPage" pitchFamily="2" charset="0"/>
              <a:buNone/>
              <a:tabLst>
                <a:tab pos="8431213" algn="r"/>
              </a:tabLst>
              <a:defRPr/>
            </a:pPr>
            <a:r>
              <a:rPr lang="en-US" baseline="30000" dirty="0" smtClean="0"/>
              <a:t>	</a:t>
            </a:r>
            <a:r>
              <a:rPr lang="en-US" b="1" dirty="0" smtClean="0"/>
              <a:t>p</a:t>
            </a:r>
            <a:r>
              <a:rPr lang="en-US" baseline="30000" dirty="0" smtClean="0"/>
              <a:t>t</a:t>
            </a:r>
            <a:r>
              <a:rPr lang="en-US" dirty="0" smtClean="0"/>
              <a:t> = </a:t>
            </a:r>
            <a:r>
              <a:rPr lang="en-US" b="1" dirty="0" smtClean="0"/>
              <a:t>s</a:t>
            </a:r>
            <a:r>
              <a:rPr lang="en-US" baseline="30000" dirty="0" smtClean="0"/>
              <a:t>t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r</a:t>
            </a:r>
            <a:r>
              <a:rPr lang="en-US" baseline="30000" dirty="0" smtClean="0"/>
              <a:t>t</a:t>
            </a:r>
            <a:r>
              <a:rPr lang="en-US" dirty="0" smtClean="0"/>
              <a:t> (mod q)</a:t>
            </a:r>
          </a:p>
          <a:p>
            <a:pPr marL="228600" indent="-228600" eaLnBrk="1" hangingPunct="1">
              <a:lnSpc>
                <a:spcPct val="110000"/>
              </a:lnSpc>
              <a:spcBef>
                <a:spcPts val="672"/>
              </a:spcBef>
              <a:spcAft>
                <a:spcPts val="0"/>
              </a:spcAft>
              <a:buNone/>
              <a:tabLst>
                <a:tab pos="8431213" algn="r"/>
              </a:tabLst>
              <a:defRPr/>
            </a:pPr>
            <a:r>
              <a:rPr lang="en-US" b="1" dirty="0" smtClean="0"/>
              <a:t>	s </a:t>
            </a:r>
            <a:r>
              <a:rPr lang="en-US" dirty="0" smtClean="0"/>
              <a:t>secret </a:t>
            </a:r>
            <a:br>
              <a:rPr lang="en-US" dirty="0" smtClean="0"/>
            </a:br>
            <a:r>
              <a:rPr lang="en-US" b="1" dirty="0" smtClean="0"/>
              <a:t>r</a:t>
            </a:r>
            <a:r>
              <a:rPr lang="en-US" dirty="0" smtClean="0"/>
              <a:t> small Gaussian (</a:t>
            </a:r>
            <a:r>
              <a:rPr lang="en-US" b="1" dirty="0" smtClean="0"/>
              <a:t>0</a:t>
            </a:r>
            <a:r>
              <a:rPr lang="en-US" dirty="0" smtClean="0"/>
              <a:t>, σ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="1" dirty="0" smtClean="0"/>
          </a:p>
        </p:txBody>
      </p:sp>
      <p:sp>
        <p:nvSpPr>
          <p:cNvPr id="17413" name="Date Placeholder 9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17414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114704-6043-46E5-A07D-FF1DE2CB2B40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7415" name="Footer Placeholder 11"/>
          <p:cNvSpPr>
            <a:spLocks noGrp="1"/>
          </p:cNvSpPr>
          <p:nvPr>
            <p:ph type="ftr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CT-RSA 2011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u="sng" dirty="0" smtClean="0"/>
              <a:t>New Attack on Search</a:t>
            </a:r>
          </a:p>
          <a:p>
            <a:pPr eaLnBrk="1" hangingPunct="1"/>
            <a:r>
              <a:rPr lang="en-US" sz="2400" dirty="0" smtClean="0"/>
              <a:t>Find short basis of L</a:t>
            </a:r>
          </a:p>
          <a:p>
            <a:pPr eaLnBrk="1" hangingPunct="1"/>
            <a:r>
              <a:rPr lang="en-US" sz="2400" dirty="0" smtClean="0"/>
              <a:t>Solve bounded distance decoding on </a:t>
            </a:r>
            <a:r>
              <a:rPr lang="en-US" sz="2400" b="1" dirty="0" smtClean="0"/>
              <a:t>p</a:t>
            </a:r>
            <a:r>
              <a:rPr lang="en-US" sz="2400" dirty="0" smtClean="0"/>
              <a:t> to recover </a:t>
            </a:r>
            <a:r>
              <a:rPr lang="en-US" sz="2400" b="1" dirty="0" smtClean="0"/>
              <a:t>r</a:t>
            </a:r>
          </a:p>
          <a:p>
            <a:pPr eaLnBrk="1" hangingPunct="1"/>
            <a:r>
              <a:rPr lang="en-US" sz="2400" dirty="0" err="1" smtClean="0"/>
              <a:t>T</a:t>
            </a:r>
            <a:r>
              <a:rPr lang="en-US" sz="2400" baseline="-25000" dirty="0" err="1" smtClean="0"/>
              <a:t>Total</a:t>
            </a:r>
            <a:r>
              <a:rPr lang="en-US" sz="2400" dirty="0" smtClean="0"/>
              <a:t> =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Reduce</a:t>
            </a:r>
            <a:r>
              <a:rPr lang="en-US" sz="2400" dirty="0" smtClean="0"/>
              <a:t> + T</a:t>
            </a:r>
            <a:r>
              <a:rPr lang="en-US" sz="2400" baseline="-25000" dirty="0" smtClean="0"/>
              <a:t>BDD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en-US" dirty="0" smtClean="0"/>
              <a:t>Lattice</a:t>
            </a:r>
          </a:p>
          <a:p>
            <a:pPr marL="228600" indent="-228600" eaLnBrk="1" hangingPunct="1">
              <a:defRPr/>
            </a:pPr>
            <a:r>
              <a:rPr lang="en-US" sz="2400" dirty="0" smtClean="0"/>
              <a:t>Set of all </a:t>
            </a:r>
            <a:r>
              <a:rPr lang="en-US" sz="2400" b="1" dirty="0" smtClean="0"/>
              <a:t>s</a:t>
            </a:r>
            <a:r>
              <a:rPr lang="en-US" sz="2400" baseline="30000" dirty="0" smtClean="0"/>
              <a:t>t</a:t>
            </a:r>
            <a:r>
              <a:rPr lang="en-US" sz="2400" b="1" dirty="0" smtClean="0"/>
              <a:t>A </a:t>
            </a:r>
            <a:r>
              <a:rPr lang="en-US" sz="2400" dirty="0" smtClean="0"/>
              <a:t>(mod q) forms lattice L</a:t>
            </a:r>
          </a:p>
          <a:p>
            <a:pPr marL="228600" indent="-228600" eaLnBrk="1" hangingPunct="1">
              <a:defRPr/>
            </a:pPr>
            <a:r>
              <a:rPr lang="en-US" sz="2400" b="1" dirty="0" smtClean="0"/>
              <a:t>p</a:t>
            </a:r>
            <a:r>
              <a:rPr lang="en-US" sz="2400" dirty="0" smtClean="0"/>
              <a:t> is lattice point</a:t>
            </a:r>
            <a:br>
              <a:rPr lang="en-US" sz="2400" dirty="0" smtClean="0"/>
            </a:br>
            <a:r>
              <a:rPr lang="en-US" sz="2400" dirty="0" smtClean="0"/>
              <a:t>perturbed by </a:t>
            </a:r>
            <a:r>
              <a:rPr lang="en-US" sz="2400" b="1" dirty="0" smtClean="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934777" y="2573584"/>
            <a:ext cx="2088232" cy="1728192"/>
          </a:xfrm>
          <a:prstGeom prst="ellipse">
            <a:avLst/>
          </a:prstGeom>
          <a:gradFill flip="none" rotWithShape="1">
            <a:gsLst>
              <a:gs pos="17000">
                <a:srgbClr val="6A8B37"/>
              </a:gs>
              <a:gs pos="70000">
                <a:schemeClr val="bg1"/>
              </a:gs>
              <a:gs pos="10000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971550" algn="l"/>
                <a:tab pos="8520113" algn="r"/>
              </a:tabLst>
            </a:pPr>
            <a:r>
              <a:rPr lang="en-US" dirty="0" smtClean="0"/>
              <a:t>BDD - Nearest Plane	</a:t>
            </a:r>
            <a:r>
              <a:rPr lang="en-US" b="0" dirty="0" smtClean="0"/>
              <a:t>[Bab86]</a:t>
            </a:r>
          </a:p>
        </p:txBody>
      </p:sp>
      <p:sp>
        <p:nvSpPr>
          <p:cNvPr id="1843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FrontPage" pitchFamily="2" charset="0"/>
              <a:buNone/>
            </a:pPr>
            <a:endParaRPr lang="en-US" smtClean="0"/>
          </a:p>
        </p:txBody>
      </p:sp>
      <p:sp>
        <p:nvSpPr>
          <p:cNvPr id="18439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18440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417C18-6303-4EA2-825F-B730C91C4F8E}" type="slidenum">
              <a:rPr lang="en-US"/>
              <a:pPr/>
              <a:t>12</a:t>
            </a:fld>
            <a:endParaRPr lang="en-US"/>
          </a:p>
        </p:txBody>
      </p:sp>
      <p:sp>
        <p:nvSpPr>
          <p:cNvPr id="18441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24200" y="5173663"/>
            <a:ext cx="144463" cy="144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27088" y="5173663"/>
            <a:ext cx="144462" cy="144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751013" y="4262438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Straight Arrow Connector 34"/>
          <p:cNvCxnSpPr>
            <a:stCxn id="17" idx="7"/>
            <a:endCxn id="22" idx="3"/>
          </p:cNvCxnSpPr>
          <p:nvPr/>
        </p:nvCxnSpPr>
        <p:spPr>
          <a:xfrm rot="5400000" flipH="1" flipV="1">
            <a:off x="955675" y="4379913"/>
            <a:ext cx="811213" cy="820737"/>
          </a:xfrm>
          <a:prstGeom prst="straightConnector1">
            <a:avLst/>
          </a:prstGeom>
          <a:ln w="25400" cap="flat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6"/>
            <a:endCxn id="16" idx="2"/>
          </p:cNvCxnSpPr>
          <p:nvPr/>
        </p:nvCxnSpPr>
        <p:spPr>
          <a:xfrm>
            <a:off x="971550" y="5246688"/>
            <a:ext cx="2152650" cy="1587"/>
          </a:xfrm>
          <a:prstGeom prst="straightConnector1">
            <a:avLst/>
          </a:prstGeom>
          <a:ln w="25400" cap="flat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7" name="TextBox 47"/>
          <p:cNvSpPr txBox="1">
            <a:spLocks noChangeArrowheads="1"/>
          </p:cNvSpPr>
          <p:nvPr/>
        </p:nvSpPr>
        <p:spPr bwMode="auto">
          <a:xfrm>
            <a:off x="1663700" y="5249863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  <a:cs typeface="Calibri" pitchFamily="34" charset="0"/>
              </a:rPr>
              <a:t>b</a:t>
            </a:r>
            <a:r>
              <a:rPr lang="en-US" baseline="-25000"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48" name="TextBox 48"/>
          <p:cNvSpPr txBox="1">
            <a:spLocks noChangeArrowheads="1"/>
          </p:cNvSpPr>
          <p:nvPr/>
        </p:nvSpPr>
        <p:spPr bwMode="auto">
          <a:xfrm>
            <a:off x="763588" y="4733925"/>
            <a:ext cx="401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  <a:cs typeface="Calibri" pitchFamily="34" charset="0"/>
              </a:rPr>
              <a:t>b</a:t>
            </a:r>
            <a:r>
              <a:rPr lang="en-US" baseline="-2500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63" name="Oval 62"/>
          <p:cNvSpPr/>
          <p:nvPr/>
        </p:nvSpPr>
        <p:spPr>
          <a:xfrm>
            <a:off x="3571875" y="2436813"/>
            <a:ext cx="144463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665413" y="3351213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7707313" y="5178425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410200" y="5178425"/>
            <a:ext cx="144463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326188" y="4257675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42288" y="2447925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235825" y="3362325"/>
            <a:ext cx="144463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4008438" y="4262438"/>
            <a:ext cx="142875" cy="144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5824538" y="2452688"/>
            <a:ext cx="144462" cy="144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918075" y="3367088"/>
            <a:ext cx="144463" cy="144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698500" y="2081213"/>
            <a:ext cx="8164513" cy="3614737"/>
            <a:chOff x="699016" y="2080904"/>
            <a:chExt cx="8163746" cy="3614501"/>
          </a:xfrm>
        </p:grpSpPr>
        <p:sp>
          <p:nvSpPr>
            <p:cNvPr id="87" name="Rectangle 86"/>
            <p:cNvSpPr/>
            <p:nvPr/>
          </p:nvSpPr>
          <p:spPr>
            <a:xfrm>
              <a:off x="6591262" y="4792177"/>
              <a:ext cx="2271500" cy="903228"/>
            </a:xfrm>
            <a:prstGeom prst="rect">
              <a:avLst/>
            </a:prstGeom>
            <a:noFill/>
            <a:ln w="38100">
              <a:solidFill>
                <a:schemeClr val="accent6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19764" y="4792177"/>
              <a:ext cx="2271499" cy="903228"/>
            </a:xfrm>
            <a:prstGeom prst="rect">
              <a:avLst/>
            </a:prstGeom>
            <a:noFill/>
            <a:ln w="38100">
              <a:solidFill>
                <a:schemeClr val="accent6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48264" y="4792177"/>
              <a:ext cx="2271500" cy="903228"/>
            </a:xfrm>
            <a:prstGeom prst="rect">
              <a:avLst/>
            </a:prstGeom>
            <a:noFill/>
            <a:ln w="38100">
              <a:solidFill>
                <a:schemeClr val="accent6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9016" y="3887361"/>
              <a:ext cx="2271500" cy="904816"/>
            </a:xfrm>
            <a:prstGeom prst="rect">
              <a:avLst/>
            </a:prstGeom>
            <a:noFill/>
            <a:ln w="38100">
              <a:solidFill>
                <a:schemeClr val="accent6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242014" y="3887361"/>
              <a:ext cx="2271500" cy="904816"/>
            </a:xfrm>
            <a:prstGeom prst="rect">
              <a:avLst/>
            </a:prstGeom>
            <a:noFill/>
            <a:ln w="38100">
              <a:solidFill>
                <a:schemeClr val="accent6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70516" y="3887361"/>
              <a:ext cx="2271499" cy="904816"/>
            </a:xfrm>
            <a:prstGeom prst="rect">
              <a:avLst/>
            </a:prstGeom>
            <a:noFill/>
            <a:ln w="38100">
              <a:solidFill>
                <a:schemeClr val="accent6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595870" y="2984132"/>
              <a:ext cx="2271499" cy="904816"/>
            </a:xfrm>
            <a:prstGeom prst="rect">
              <a:avLst/>
            </a:prstGeom>
            <a:noFill/>
            <a:ln w="38100">
              <a:solidFill>
                <a:schemeClr val="accent6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38868" y="2984132"/>
              <a:ext cx="2271499" cy="904816"/>
            </a:xfrm>
            <a:prstGeom prst="rect">
              <a:avLst/>
            </a:prstGeom>
            <a:noFill/>
            <a:ln w="38100">
              <a:solidFill>
                <a:schemeClr val="accent6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67368" y="2984132"/>
              <a:ext cx="2271500" cy="904816"/>
            </a:xfrm>
            <a:prstGeom prst="rect">
              <a:avLst/>
            </a:prstGeom>
            <a:noFill/>
            <a:ln w="38100">
              <a:solidFill>
                <a:schemeClr val="accent6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54630" y="2080904"/>
              <a:ext cx="2271499" cy="903228"/>
            </a:xfrm>
            <a:prstGeom prst="rect">
              <a:avLst/>
            </a:prstGeom>
            <a:noFill/>
            <a:ln w="38100">
              <a:solidFill>
                <a:schemeClr val="accent6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26128" y="2080904"/>
              <a:ext cx="2271500" cy="903228"/>
            </a:xfrm>
            <a:prstGeom prst="rect">
              <a:avLst/>
            </a:prstGeom>
            <a:noFill/>
            <a:ln w="38100">
              <a:solidFill>
                <a:schemeClr val="accent6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5" name="Oval 104"/>
          <p:cNvSpPr/>
          <p:nvPr/>
        </p:nvSpPr>
        <p:spPr>
          <a:xfrm>
            <a:off x="8626475" y="4259263"/>
            <a:ext cx="144463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61" name="TextBox 108"/>
          <p:cNvSpPr txBox="1">
            <a:spLocks noChangeArrowheads="1"/>
          </p:cNvSpPr>
          <p:nvPr/>
        </p:nvSpPr>
        <p:spPr bwMode="auto">
          <a:xfrm>
            <a:off x="5076825" y="3284538"/>
            <a:ext cx="6254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059358" y="2462211"/>
            <a:ext cx="625947" cy="523220"/>
            <a:chOff x="5059748" y="2461498"/>
            <a:chExt cx="625766" cy="524155"/>
          </a:xfrm>
        </p:grpSpPr>
        <p:sp>
          <p:nvSpPr>
            <p:cNvPr id="110" name="Oval 109"/>
            <p:cNvSpPr/>
            <p:nvPr/>
          </p:nvSpPr>
          <p:spPr>
            <a:xfrm>
              <a:off x="5059748" y="2797058"/>
              <a:ext cx="144420" cy="1447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464" name="TextBox 40"/>
            <p:cNvSpPr txBox="1">
              <a:spLocks noChangeArrowheads="1"/>
            </p:cNvSpPr>
            <p:nvPr/>
          </p:nvSpPr>
          <p:spPr bwMode="auto">
            <a:xfrm>
              <a:off x="5228470" y="2461498"/>
              <a:ext cx="457044" cy="524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Calibri" pitchFamily="34" charset="0"/>
                  <a:cs typeface="Calibri" pitchFamily="34" charset="0"/>
                </a:rPr>
                <a:t>p</a:t>
              </a:r>
              <a:r>
                <a:rPr lang="en-US" sz="2800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baseline="300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8"/>
          <p:cNvGrpSpPr/>
          <p:nvPr/>
        </p:nvGrpSpPr>
        <p:grpSpPr>
          <a:xfrm>
            <a:off x="-222063" y="2510444"/>
            <a:ext cx="9086380" cy="3655788"/>
            <a:chOff x="-222064" y="2510444"/>
            <a:chExt cx="9086380" cy="3655788"/>
          </a:xfrm>
          <a:noFill/>
        </p:grpSpPr>
        <p:sp>
          <p:nvSpPr>
            <p:cNvPr id="51" name="Rectangle 50"/>
            <p:cNvSpPr/>
            <p:nvPr/>
          </p:nvSpPr>
          <p:spPr>
            <a:xfrm>
              <a:off x="1578140" y="2510444"/>
              <a:ext cx="2271595" cy="1825636"/>
            </a:xfrm>
            <a:prstGeom prst="rect">
              <a:avLst/>
            </a:prstGeom>
            <a:grpFill/>
            <a:ln w="38100">
              <a:solidFill>
                <a:schemeClr val="accent6"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49735" y="2510444"/>
              <a:ext cx="2271595" cy="1825636"/>
            </a:xfrm>
            <a:prstGeom prst="rect">
              <a:avLst/>
            </a:prstGeom>
            <a:grpFill/>
            <a:ln w="38100">
              <a:solidFill>
                <a:schemeClr val="accent6"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121330" y="2510444"/>
              <a:ext cx="2271595" cy="1825636"/>
            </a:xfrm>
            <a:prstGeom prst="rect">
              <a:avLst/>
            </a:prstGeom>
            <a:grpFill/>
            <a:ln w="38100">
              <a:solidFill>
                <a:schemeClr val="accent6"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-222064" y="4340596"/>
              <a:ext cx="2271595" cy="1825636"/>
            </a:xfrm>
            <a:prstGeom prst="rect">
              <a:avLst/>
            </a:prstGeom>
            <a:grpFill/>
            <a:ln w="38100">
              <a:solidFill>
                <a:schemeClr val="accent6"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49531" y="4340596"/>
              <a:ext cx="2271595" cy="1825636"/>
            </a:xfrm>
            <a:prstGeom prst="rect">
              <a:avLst/>
            </a:prstGeom>
            <a:grpFill/>
            <a:ln w="38100">
              <a:solidFill>
                <a:schemeClr val="accent6"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21126" y="4340596"/>
              <a:ext cx="2271595" cy="1825636"/>
            </a:xfrm>
            <a:prstGeom prst="rect">
              <a:avLst/>
            </a:prstGeom>
            <a:grpFill/>
            <a:ln w="38100">
              <a:solidFill>
                <a:schemeClr val="accent6"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92721" y="4340596"/>
              <a:ext cx="2271595" cy="1825636"/>
            </a:xfrm>
            <a:prstGeom prst="rect">
              <a:avLst/>
            </a:prstGeom>
            <a:grpFill/>
            <a:ln w="38100">
              <a:solidFill>
                <a:schemeClr val="accent6">
                  <a:alpha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971550" algn="l"/>
              </a:tabLst>
            </a:pPr>
            <a:r>
              <a:rPr lang="en-US" dirty="0" smtClean="0"/>
              <a:t>BDD - Nearest Planes</a:t>
            </a:r>
          </a:p>
        </p:txBody>
      </p:sp>
      <p:sp>
        <p:nvSpPr>
          <p:cNvPr id="7" name="Oval 6"/>
          <p:cNvSpPr/>
          <p:nvPr/>
        </p:nvSpPr>
        <p:spPr>
          <a:xfrm>
            <a:off x="3931569" y="2571584"/>
            <a:ext cx="2088232" cy="1728192"/>
          </a:xfrm>
          <a:prstGeom prst="ellipse">
            <a:avLst/>
          </a:prstGeom>
          <a:gradFill flip="none" rotWithShape="1">
            <a:gsLst>
              <a:gs pos="17000">
                <a:srgbClr val="6A8B37"/>
              </a:gs>
              <a:gs pos="70000">
                <a:schemeClr val="bg1"/>
              </a:gs>
              <a:gs pos="10000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63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19464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AD8E70-5226-45E5-8784-24FFDCEF43D9}" type="slidenum">
              <a:rPr lang="en-US"/>
              <a:pPr/>
              <a:t>13</a:t>
            </a:fld>
            <a:endParaRPr lang="en-US"/>
          </a:p>
        </p:txBody>
      </p:sp>
      <p:sp>
        <p:nvSpPr>
          <p:cNvPr id="19465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51013" y="4262438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Straight Arrow Connector 34"/>
          <p:cNvCxnSpPr>
            <a:stCxn id="17" idx="7"/>
            <a:endCxn id="22" idx="3"/>
          </p:cNvCxnSpPr>
          <p:nvPr/>
        </p:nvCxnSpPr>
        <p:spPr>
          <a:xfrm rot="5400000" flipH="1" flipV="1">
            <a:off x="955675" y="4379913"/>
            <a:ext cx="811213" cy="820737"/>
          </a:xfrm>
          <a:prstGeom prst="straightConnector1">
            <a:avLst/>
          </a:prstGeom>
          <a:ln w="25400" cap="flat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47"/>
          <p:cNvSpPr txBox="1">
            <a:spLocks noChangeArrowheads="1"/>
          </p:cNvSpPr>
          <p:nvPr/>
        </p:nvSpPr>
        <p:spPr bwMode="auto">
          <a:xfrm>
            <a:off x="1663700" y="5249863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  <a:cs typeface="Calibri" pitchFamily="34" charset="0"/>
              </a:rPr>
              <a:t>b</a:t>
            </a:r>
            <a:r>
              <a:rPr lang="en-US" baseline="-25000"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469" name="TextBox 48"/>
          <p:cNvSpPr txBox="1">
            <a:spLocks noChangeArrowheads="1"/>
          </p:cNvSpPr>
          <p:nvPr/>
        </p:nvSpPr>
        <p:spPr bwMode="auto">
          <a:xfrm>
            <a:off x="763588" y="4733925"/>
            <a:ext cx="401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  <a:cs typeface="Calibri" pitchFamily="34" charset="0"/>
              </a:rPr>
              <a:t>b</a:t>
            </a:r>
            <a:r>
              <a:rPr lang="en-US" baseline="-2500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63" name="Oval 62"/>
          <p:cNvSpPr/>
          <p:nvPr/>
        </p:nvSpPr>
        <p:spPr>
          <a:xfrm>
            <a:off x="3571875" y="2436813"/>
            <a:ext cx="144463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326188" y="4257675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42288" y="2447925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4008438" y="4262438"/>
            <a:ext cx="142875" cy="144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5824538" y="2452688"/>
            <a:ext cx="144462" cy="144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626475" y="4259263"/>
            <a:ext cx="144463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696913" y="1590675"/>
            <a:ext cx="9088437" cy="3659188"/>
            <a:chOff x="696385" y="1591044"/>
            <a:chExt cx="9089554" cy="3659436"/>
          </a:xfrm>
        </p:grpSpPr>
        <p:sp>
          <p:nvSpPr>
            <p:cNvPr id="37" name="Rectangle 36"/>
            <p:cNvSpPr/>
            <p:nvPr/>
          </p:nvSpPr>
          <p:spPr>
            <a:xfrm>
              <a:off x="696385" y="3421556"/>
              <a:ext cx="2271991" cy="1825749"/>
            </a:xfrm>
            <a:prstGeom prst="rect">
              <a:avLst/>
            </a:prstGeom>
            <a:noFill/>
            <a:ln w="38100">
              <a:solidFill>
                <a:srgbClr val="6A8B37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1552" y="3424731"/>
              <a:ext cx="2270404" cy="1825749"/>
            </a:xfrm>
            <a:prstGeom prst="rect">
              <a:avLst/>
            </a:prstGeom>
            <a:noFill/>
            <a:ln w="38100">
              <a:solidFill>
                <a:srgbClr val="6A8B37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41956" y="3424731"/>
              <a:ext cx="2271992" cy="1825749"/>
            </a:xfrm>
            <a:prstGeom prst="rect">
              <a:avLst/>
            </a:prstGeom>
            <a:noFill/>
            <a:ln w="38100">
              <a:solidFill>
                <a:srgbClr val="6A8B37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3948" y="3424731"/>
              <a:ext cx="2271991" cy="1825749"/>
            </a:xfrm>
            <a:prstGeom prst="rect">
              <a:avLst/>
            </a:prstGeom>
            <a:noFill/>
            <a:ln w="38100">
              <a:solidFill>
                <a:srgbClr val="6A8B37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07945" y="1591044"/>
              <a:ext cx="2271992" cy="1825749"/>
            </a:xfrm>
            <a:prstGeom prst="rect">
              <a:avLst/>
            </a:prstGeom>
            <a:noFill/>
            <a:ln w="38100">
              <a:solidFill>
                <a:srgbClr val="6A8B37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83112" y="1594219"/>
              <a:ext cx="2271991" cy="1825749"/>
            </a:xfrm>
            <a:prstGeom prst="rect">
              <a:avLst/>
            </a:prstGeom>
            <a:noFill/>
            <a:ln w="38100">
              <a:solidFill>
                <a:srgbClr val="6A8B37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55103" y="1594219"/>
              <a:ext cx="2271992" cy="1825749"/>
            </a:xfrm>
            <a:prstGeom prst="rect">
              <a:avLst/>
            </a:prstGeom>
            <a:noFill/>
            <a:ln w="38100">
              <a:solidFill>
                <a:srgbClr val="6A8B37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5" name="Oval 84"/>
          <p:cNvSpPr/>
          <p:nvPr/>
        </p:nvSpPr>
        <p:spPr>
          <a:xfrm>
            <a:off x="4918075" y="3367088"/>
            <a:ext cx="144463" cy="144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665413" y="3351213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235825" y="3362325"/>
            <a:ext cx="144463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80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FrontPage" pitchFamily="2" charset="0"/>
              <a:buNone/>
            </a:pPr>
            <a:r>
              <a:rPr lang="en-US" smtClean="0"/>
              <a:t>Recurse twice</a:t>
            </a:r>
          </a:p>
          <a:p>
            <a:pPr marL="0" indent="0" eaLnBrk="1" hangingPunct="1">
              <a:buFont typeface="FrontPage" pitchFamily="2" charset="0"/>
              <a:buNone/>
            </a:pPr>
            <a:r>
              <a:rPr lang="en-US" smtClean="0"/>
              <a:t>on b</a:t>
            </a:r>
            <a:r>
              <a:rPr lang="en-US" baseline="-25000" smtClean="0"/>
              <a:t>2</a:t>
            </a:r>
          </a:p>
        </p:txBody>
      </p:sp>
      <p:sp>
        <p:nvSpPr>
          <p:cNvPr id="19481" name="TextBox 61"/>
          <p:cNvSpPr txBox="1">
            <a:spLocks noChangeArrowheads="1"/>
          </p:cNvSpPr>
          <p:nvPr/>
        </p:nvSpPr>
        <p:spPr bwMode="auto">
          <a:xfrm>
            <a:off x="5076825" y="3284538"/>
            <a:ext cx="6254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3" name="Straight Arrow Connector 42"/>
          <p:cNvCxnSpPr>
            <a:stCxn id="17" idx="6"/>
            <a:endCxn id="16" idx="2"/>
          </p:cNvCxnSpPr>
          <p:nvPr/>
        </p:nvCxnSpPr>
        <p:spPr>
          <a:xfrm>
            <a:off x="971550" y="5246688"/>
            <a:ext cx="2152650" cy="1587"/>
          </a:xfrm>
          <a:prstGeom prst="straightConnector1">
            <a:avLst/>
          </a:prstGeom>
          <a:ln w="25400" cap="flat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27088" y="5173663"/>
            <a:ext cx="144462" cy="144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4200" y="5173663"/>
            <a:ext cx="144463" cy="144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7707313" y="5178425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410200" y="5178425"/>
            <a:ext cx="144463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487" name="Group 46"/>
          <p:cNvGrpSpPr>
            <a:grpSpLocks/>
          </p:cNvGrpSpPr>
          <p:nvPr/>
        </p:nvGrpSpPr>
        <p:grpSpPr bwMode="auto">
          <a:xfrm>
            <a:off x="5059360" y="2462211"/>
            <a:ext cx="597097" cy="523220"/>
            <a:chOff x="5059748" y="2461498"/>
            <a:chExt cx="596924" cy="524155"/>
          </a:xfrm>
        </p:grpSpPr>
        <p:sp>
          <p:nvSpPr>
            <p:cNvPr id="66" name="Oval 65"/>
            <p:cNvSpPr/>
            <p:nvPr/>
          </p:nvSpPr>
          <p:spPr>
            <a:xfrm>
              <a:off x="5059748" y="2797058"/>
              <a:ext cx="144420" cy="1447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89" name="TextBox 45"/>
            <p:cNvSpPr txBox="1">
              <a:spLocks noChangeArrowheads="1"/>
            </p:cNvSpPr>
            <p:nvPr/>
          </p:nvSpPr>
          <p:spPr bwMode="auto">
            <a:xfrm>
              <a:off x="5228474" y="2461498"/>
              <a:ext cx="428198" cy="524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Calibri" pitchFamily="34" charset="0"/>
                  <a:cs typeface="Calibri" pitchFamily="34" charset="0"/>
                </a:rPr>
                <a:t>p</a:t>
              </a:r>
              <a:r>
                <a:rPr lang="en-US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Can </a:t>
            </a:r>
            <a:r>
              <a:rPr lang="en-US" dirty="0" err="1" smtClean="0"/>
              <a:t>recurse</a:t>
            </a:r>
            <a:r>
              <a:rPr lang="en-US" dirty="0" smtClean="0"/>
              <a:t> many times to improve success </a:t>
            </a:r>
            <a:r>
              <a:rPr lang="en-US" dirty="0" err="1" smtClean="0"/>
              <a:t>prob</a:t>
            </a:r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Get many candidate </a:t>
            </a:r>
            <a:r>
              <a:rPr lang="en-US" b="1" dirty="0" smtClean="0"/>
              <a:t>e</a:t>
            </a:r>
            <a:r>
              <a:rPr lang="en-US" dirty="0" smtClean="0"/>
              <a:t> and check which works</a:t>
            </a:r>
            <a:endParaRPr lang="en-US" b="1" dirty="0" smtClean="0"/>
          </a:p>
          <a:p>
            <a:pPr eaLnBrk="1" hangingPunct="1">
              <a:buFont typeface="FrontPage" pitchFamily="2" charset="0"/>
              <a:buNone/>
            </a:pPr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Attack tweaks</a:t>
            </a:r>
          </a:p>
          <a:p>
            <a:pPr eaLnBrk="1" hangingPunct="1"/>
            <a:r>
              <a:rPr lang="en-US" sz="2400" dirty="0" smtClean="0"/>
              <a:t>Optimal plane selection for known error distribution</a:t>
            </a:r>
          </a:p>
          <a:p>
            <a:pPr eaLnBrk="1" hangingPunct="1"/>
            <a:r>
              <a:rPr lang="en-US" sz="2400" dirty="0" smtClean="0"/>
              <a:t>Recursions parallelizable</a:t>
            </a:r>
          </a:p>
          <a:p>
            <a:pPr eaLnBrk="1" hangingPunct="1">
              <a:buFont typeface="FrontPage" pitchFamily="2" charset="0"/>
              <a:buNone/>
            </a:pPr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Advantages</a:t>
            </a:r>
          </a:p>
          <a:p>
            <a:pPr eaLnBrk="1" hangingPunct="1"/>
            <a:r>
              <a:rPr lang="en-US" sz="2400" dirty="0" smtClean="0"/>
              <a:t>Effective with less reduced basis</a:t>
            </a:r>
          </a:p>
          <a:p>
            <a:pPr eaLnBrk="1" hangingPunct="1">
              <a:buFont typeface="FrontPage" pitchFamily="2" charset="0"/>
              <a:buNone/>
            </a:pPr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endParaRPr lang="en-US" dirty="0" smtClean="0"/>
          </a:p>
        </p:txBody>
      </p:sp>
      <p:sp>
        <p:nvSpPr>
          <p:cNvPr id="20484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20485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4C7E8B-D1F1-4CEA-A872-0497C0852C0B}" type="slidenum">
              <a:rPr lang="en-US"/>
              <a:pPr/>
              <a:t>14</a:t>
            </a:fld>
            <a:endParaRPr lang="en-US"/>
          </a:p>
        </p:txBody>
      </p:sp>
      <p:sp>
        <p:nvSpPr>
          <p:cNvPr id="20486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CT-RSA 2011</a:t>
            </a:r>
            <a:endParaRPr lang="en-US"/>
          </a:p>
        </p:txBody>
      </p:sp>
      <p:grpSp>
        <p:nvGrpSpPr>
          <p:cNvPr id="20487" name="Group 70"/>
          <p:cNvGrpSpPr>
            <a:grpSpLocks/>
          </p:cNvGrpSpPr>
          <p:nvPr/>
        </p:nvGrpSpPr>
        <p:grpSpPr bwMode="auto">
          <a:xfrm>
            <a:off x="6759575" y="4941888"/>
            <a:ext cx="2060575" cy="1128712"/>
            <a:chOff x="6758880" y="1592263"/>
            <a:chExt cx="2061020" cy="1128852"/>
          </a:xfrm>
        </p:grpSpPr>
        <p:sp>
          <p:nvSpPr>
            <p:cNvPr id="7" name="Oval 6"/>
            <p:cNvSpPr/>
            <p:nvPr/>
          </p:nvSpPr>
          <p:spPr>
            <a:xfrm>
              <a:off x="7504670" y="1953847"/>
              <a:ext cx="542226" cy="443268"/>
            </a:xfrm>
            <a:prstGeom prst="ellipse">
              <a:avLst/>
            </a:prstGeom>
            <a:gradFill flip="none" rotWithShape="1">
              <a:gsLst>
                <a:gs pos="17000">
                  <a:srgbClr val="6A8B37"/>
                </a:gs>
                <a:gs pos="70000">
                  <a:schemeClr val="bg1"/>
                </a:gs>
                <a:gs pos="100000">
                  <a:srgbClr val="FFEBF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0491" name="Group 43"/>
            <p:cNvGrpSpPr>
              <a:grpSpLocks/>
            </p:cNvGrpSpPr>
            <p:nvPr/>
          </p:nvGrpSpPr>
          <p:grpSpPr bwMode="auto">
            <a:xfrm>
              <a:off x="7031325" y="1785363"/>
              <a:ext cx="1540108" cy="777868"/>
              <a:chOff x="1878114" y="2350654"/>
              <a:chExt cx="5931296" cy="303272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602258" y="3801460"/>
                <a:ext cx="140650" cy="1423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60902" y="3807648"/>
                <a:ext cx="146763" cy="14856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311613" y="2359178"/>
                <a:ext cx="146763" cy="14856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482488" y="2359178"/>
                <a:ext cx="140646" cy="14856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039316" y="5231358"/>
                <a:ext cx="146763" cy="14856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880672" y="5243738"/>
                <a:ext cx="146763" cy="1423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950121" y="3801460"/>
                <a:ext cx="140646" cy="1423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65590" y="2352990"/>
                <a:ext cx="146763" cy="1423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228535" y="5231358"/>
                <a:ext cx="140646" cy="14856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0492" name="Group 45"/>
            <p:cNvGrpSpPr>
              <a:grpSpLocks/>
            </p:cNvGrpSpPr>
            <p:nvPr/>
          </p:nvGrpSpPr>
          <p:grpSpPr bwMode="auto">
            <a:xfrm>
              <a:off x="6758880" y="1592263"/>
              <a:ext cx="2061020" cy="1128852"/>
              <a:chOff x="863051" y="1648846"/>
              <a:chExt cx="7937443" cy="44011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43281" y="3115885"/>
                <a:ext cx="2164757" cy="14670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901921" y="3115885"/>
                <a:ext cx="2170874" cy="14670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578524" y="3115885"/>
                <a:ext cx="2170870" cy="14670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27808" y="4582927"/>
                <a:ext cx="2170874" cy="14670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63051" y="4582927"/>
                <a:ext cx="2164757" cy="14670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198682" y="4582927"/>
                <a:ext cx="2164757" cy="14670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64866" y="1648846"/>
                <a:ext cx="2170870" cy="14670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35737" y="1648846"/>
                <a:ext cx="2164757" cy="14670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1507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Scheme</a:t>
            </a:r>
          </a:p>
          <a:p>
            <a:pPr lvl="1" eaLnBrk="1" hangingPunct="1"/>
            <a:r>
              <a:rPr lang="en-US" dirty="0" smtClean="0"/>
              <a:t>Save </a:t>
            </a:r>
            <a:r>
              <a:rPr lang="en-US" dirty="0" err="1" smtClean="0"/>
              <a:t>lg</a:t>
            </a:r>
            <a:r>
              <a:rPr lang="en-US" dirty="0" smtClean="0"/>
              <a:t>(q) factor on public and per-user key</a:t>
            </a:r>
          </a:p>
          <a:p>
            <a:pPr lvl="1" eaLnBrk="1" hangingPunct="1"/>
            <a:r>
              <a:rPr lang="en-US" dirty="0" smtClean="0"/>
              <a:t>Adaptable to rings</a:t>
            </a:r>
          </a:p>
          <a:p>
            <a:pPr lvl="1"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Attack</a:t>
            </a:r>
          </a:p>
          <a:p>
            <a:pPr lvl="1" eaLnBrk="1" hangingPunct="1"/>
            <a:r>
              <a:rPr lang="en-US" dirty="0" smtClean="0"/>
              <a:t>Effective with less reduced bases</a:t>
            </a:r>
          </a:p>
          <a:p>
            <a:pPr lvl="1"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Parameters</a:t>
            </a:r>
          </a:p>
        </p:txBody>
      </p:sp>
      <p:sp>
        <p:nvSpPr>
          <p:cNvPr id="21508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21509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C51C0A-9946-4323-9B2D-14CC2E62D575}" type="slidenum">
              <a:rPr lang="en-US"/>
              <a:pPr/>
              <a:t>15</a:t>
            </a:fld>
            <a:endParaRPr lang="en-US"/>
          </a:p>
        </p:txBody>
      </p:sp>
      <p:sp>
        <p:nvSpPr>
          <p:cNvPr id="21510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2531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Scheme</a:t>
            </a:r>
          </a:p>
          <a:p>
            <a:pPr lvl="1" eaLnBrk="1" hangingPunct="1"/>
            <a:r>
              <a:rPr lang="en-US" dirty="0" smtClean="0"/>
              <a:t>Save </a:t>
            </a:r>
            <a:r>
              <a:rPr lang="en-US" dirty="0" err="1" smtClean="0"/>
              <a:t>lg</a:t>
            </a:r>
            <a:r>
              <a:rPr lang="en-US" dirty="0" smtClean="0"/>
              <a:t>(q) factor on public and per-user key</a:t>
            </a:r>
          </a:p>
          <a:p>
            <a:pPr lvl="1" eaLnBrk="1" hangingPunct="1"/>
            <a:r>
              <a:rPr lang="en-US" dirty="0" smtClean="0"/>
              <a:t>Adaptable to rings</a:t>
            </a:r>
          </a:p>
          <a:p>
            <a:pPr lvl="1"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Attack</a:t>
            </a:r>
          </a:p>
          <a:p>
            <a:pPr lvl="1" eaLnBrk="1" hangingPunct="1"/>
            <a:r>
              <a:rPr lang="en-US" dirty="0" smtClean="0"/>
              <a:t>Effective with less reduced bases</a:t>
            </a:r>
          </a:p>
          <a:p>
            <a:pPr lvl="1"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i="1" dirty="0" smtClean="0"/>
              <a:t>New Parameters</a:t>
            </a:r>
          </a:p>
        </p:txBody>
      </p:sp>
      <p:sp>
        <p:nvSpPr>
          <p:cNvPr id="22532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22533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4EFAA2-BDFE-4B43-B78F-048865157C05}" type="slidenum">
              <a:rPr lang="en-US"/>
              <a:pPr/>
              <a:t>16</a:t>
            </a:fld>
            <a:endParaRPr lang="en-US"/>
          </a:p>
        </p:txBody>
      </p:sp>
      <p:sp>
        <p:nvSpPr>
          <p:cNvPr id="22534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New Parameters</a:t>
            </a:r>
          </a:p>
        </p:txBody>
      </p:sp>
      <p:sp>
        <p:nvSpPr>
          <p:cNvPr id="23555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23556" name="Slide Number Placeholder 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CE0270-77A1-4E90-A6E2-D46DCFEB6AB9}" type="slidenum">
              <a:rPr lang="en-US"/>
              <a:pPr/>
              <a:t>17</a:t>
            </a:fld>
            <a:endParaRPr lang="en-US"/>
          </a:p>
        </p:txBody>
      </p:sp>
      <p:sp>
        <p:nvSpPr>
          <p:cNvPr id="23557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  <p:graphicFrame>
        <p:nvGraphicFramePr>
          <p:cNvPr id="35" name="Content Placeholder 10"/>
          <p:cNvGraphicFramePr>
            <a:graphicFrameLocks/>
          </p:cNvGraphicFramePr>
          <p:nvPr/>
        </p:nvGraphicFramePr>
        <p:xfrm>
          <a:off x="250825" y="1592263"/>
          <a:ext cx="864006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065"/>
                <a:gridCol w="1584220"/>
                <a:gridCol w="1944271"/>
                <a:gridCol w="1582513"/>
              </a:tblGrid>
              <a:tr h="48451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Parameters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Success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Attack [MR09]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New (Planes)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37"/>
                    </a:solidFill>
                  </a:tcPr>
                </a:tc>
              </a:tr>
              <a:tr h="484510">
                <a:tc>
                  <a:txBody>
                    <a:bodyPr/>
                    <a:lstStyle/>
                    <a:p>
                      <a:pPr algn="l">
                        <a:tabLst>
                          <a:tab pos="1371600" algn="l"/>
                        </a:tabLst>
                      </a:pP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Keysize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:	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regular / ring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log(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secs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log(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secs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8B37"/>
                    </a:solidFill>
                  </a:tcPr>
                </a:tc>
              </a:tr>
              <a:tr h="10699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Previous [MR09]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  <a:defRPr/>
                      </a:pPr>
                      <a:r>
                        <a:rPr lang="en-US" sz="1800" dirty="0" smtClean="0"/>
                        <a:t>Per-User key:</a:t>
                      </a:r>
                      <a:r>
                        <a:rPr lang="en-US" sz="1800" baseline="0" dirty="0" smtClean="0"/>
                        <a:t> 	2736/ </a:t>
                      </a:r>
                      <a:r>
                        <a:rPr lang="en-US" sz="1800" b="1" baseline="0" dirty="0" smtClean="0"/>
                        <a:t>20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KBits</a:t>
                      </a:r>
                      <a:r>
                        <a:rPr lang="en-US" sz="1100" b="1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msy10"/>
                        </a:rPr>
                        <a:t>¼</a:t>
                      </a:r>
                      <a:r>
                        <a:rPr lang="en-US" sz="1800" dirty="0" smtClean="0"/>
                        <a:t>1</a:t>
                      </a:r>
                    </a:p>
                    <a:p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-32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219</a:t>
                      </a:r>
                    </a:p>
                    <a:p>
                      <a:r>
                        <a:rPr lang="en-US" sz="1800" dirty="0" smtClean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68</a:t>
                      </a:r>
                    </a:p>
                    <a:p>
                      <a:r>
                        <a:rPr lang="en-US" sz="1800" b="1" dirty="0" smtClean="0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99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dirty="0" smtClean="0"/>
                        <a:t>New</a:t>
                      </a:r>
                      <a:r>
                        <a:rPr lang="en-US" sz="1800" b="0" u="sng" baseline="0" dirty="0" smtClean="0"/>
                        <a:t> (m</a:t>
                      </a:r>
                      <a:r>
                        <a:rPr lang="en-US" sz="1800" b="0" u="sng" dirty="0" smtClean="0"/>
                        <a:t>edium security)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  <a:defRPr/>
                      </a:pPr>
                      <a:r>
                        <a:rPr lang="en-US" sz="1800" dirty="0" smtClean="0"/>
                        <a:t>Per-User key:</a:t>
                      </a:r>
                      <a:r>
                        <a:rPr lang="en-US" sz="1800" baseline="0" dirty="0" smtClean="0"/>
                        <a:t> 	</a:t>
                      </a:r>
                      <a:r>
                        <a:rPr lang="en-US" sz="1800" b="0" dirty="0" smtClean="0"/>
                        <a:t>392</a:t>
                      </a:r>
                      <a:r>
                        <a:rPr lang="en-US" sz="1800" baseline="0" dirty="0" smtClean="0"/>
                        <a:t> / </a:t>
                      </a:r>
                      <a:r>
                        <a:rPr lang="en-US" sz="1800" b="1" baseline="0" dirty="0" smtClean="0"/>
                        <a:t>2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KBits</a:t>
                      </a:r>
                      <a:endParaRPr lang="en-US" sz="1800" baseline="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msy10"/>
                        </a:rPr>
                        <a:t>¼</a:t>
                      </a:r>
                      <a:r>
                        <a:rPr lang="en-US" sz="1800" dirty="0" smtClean="0"/>
                        <a:t>1</a:t>
                      </a:r>
                    </a:p>
                    <a:p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-32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258</a:t>
                      </a:r>
                    </a:p>
                    <a:p>
                      <a:r>
                        <a:rPr lang="en-US" sz="1800" dirty="0" smtClean="0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132</a:t>
                      </a:r>
                    </a:p>
                    <a:p>
                      <a:r>
                        <a:rPr lang="en-US" sz="1800" b="1" dirty="0" smtClean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50825" y="3028950"/>
            <a:ext cx="3097213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825" y="4076700"/>
            <a:ext cx="3097213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35375" y="1549400"/>
            <a:ext cx="3411538" cy="3281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20340" y="1549400"/>
            <a:ext cx="2097087" cy="3281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250825" y="4869200"/>
            <a:ext cx="8640763" cy="4500562"/>
          </a:xfrm>
        </p:spPr>
        <p:txBody>
          <a:bodyPr/>
          <a:lstStyle/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Advantages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Major improvement for high advantage attack</a:t>
            </a:r>
          </a:p>
          <a:p>
            <a:pPr marL="238125" lvl="1" indent="-238125" eaLnBrk="1" hangingPunct="1"/>
            <a:r>
              <a:rPr lang="en-US" dirty="0" smtClean="0"/>
              <a:t>Save 90% on </a:t>
            </a:r>
            <a:r>
              <a:rPr lang="en-US" dirty="0" err="1" smtClean="0"/>
              <a:t>keysize</a:t>
            </a:r>
            <a:r>
              <a:rPr lang="en-US" dirty="0" smtClean="0"/>
              <a:t> and provide better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Contributions</a:t>
            </a:r>
          </a:p>
        </p:txBody>
      </p:sp>
      <p:sp>
        <p:nvSpPr>
          <p:cNvPr id="24579" name="Rectangle 19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Scheme</a:t>
            </a:r>
          </a:p>
          <a:p>
            <a:pPr lvl="1" eaLnBrk="1" hangingPunct="1"/>
            <a:r>
              <a:rPr lang="en-US" dirty="0" smtClean="0"/>
              <a:t>Save </a:t>
            </a:r>
            <a:r>
              <a:rPr lang="en-US" dirty="0" err="1" smtClean="0"/>
              <a:t>lg</a:t>
            </a:r>
            <a:r>
              <a:rPr lang="en-US" dirty="0" smtClean="0"/>
              <a:t>(q) factor on public and per-user key</a:t>
            </a:r>
          </a:p>
          <a:p>
            <a:pPr lvl="1" eaLnBrk="1" hangingPunct="1"/>
            <a:r>
              <a:rPr lang="en-US" dirty="0" smtClean="0"/>
              <a:t>Adaptable to rings</a:t>
            </a:r>
          </a:p>
          <a:p>
            <a:pPr lvl="1"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Attack</a:t>
            </a:r>
          </a:p>
          <a:p>
            <a:pPr lvl="1" eaLnBrk="1" hangingPunct="1"/>
            <a:r>
              <a:rPr lang="en-US" dirty="0" smtClean="0"/>
              <a:t>Effective with less reduced bases</a:t>
            </a:r>
          </a:p>
          <a:p>
            <a:pPr lvl="1" eaLnBrk="1" hangingPunct="1"/>
            <a:r>
              <a:rPr lang="en-US" dirty="0" smtClean="0"/>
              <a:t>Major improvement for high advantage attack</a:t>
            </a:r>
          </a:p>
          <a:p>
            <a:pPr lvl="1"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Parameters</a:t>
            </a:r>
          </a:p>
          <a:p>
            <a:pPr lvl="1" eaLnBrk="1" hangingPunct="1"/>
            <a:r>
              <a:rPr lang="en-US" dirty="0" smtClean="0"/>
              <a:t>Save 90% on </a:t>
            </a:r>
            <a:r>
              <a:rPr lang="en-US" dirty="0" err="1" smtClean="0"/>
              <a:t>keysize</a:t>
            </a:r>
            <a:r>
              <a:rPr lang="en-US" dirty="0" smtClean="0"/>
              <a:t> and provide better security</a:t>
            </a:r>
          </a:p>
        </p:txBody>
      </p:sp>
      <p:sp>
        <p:nvSpPr>
          <p:cNvPr id="24580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24581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1B1EF5-7A3D-4C9C-9946-AEAF45455065}" type="slidenum">
              <a:rPr lang="en-US"/>
              <a:pPr/>
              <a:t>18</a:t>
            </a:fld>
            <a:endParaRPr lang="en-US"/>
          </a:p>
        </p:txBody>
      </p:sp>
      <p:sp>
        <p:nvSpPr>
          <p:cNvPr id="24582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algn="ctr" eaLnBrk="1" hangingPunct="1">
              <a:buFont typeface="Wingdings" pitchFamily="2" charset="2"/>
              <a:buNone/>
            </a:pPr>
            <a:r>
              <a:rPr lang="de-AT" sz="4400" b="1" smtClean="0"/>
              <a:t>Thank you</a:t>
            </a:r>
          </a:p>
          <a:p>
            <a:pPr algn="ctr" eaLnBrk="1" hangingPunct="1">
              <a:buFont typeface="Wingdings" pitchFamily="2" charset="2"/>
              <a:buNone/>
            </a:pPr>
            <a:endParaRPr lang="de-AT" smtClean="0"/>
          </a:p>
          <a:p>
            <a:pPr algn="ctr" eaLnBrk="1" hangingPunct="1">
              <a:buFont typeface="Wingdings" pitchFamily="2" charset="2"/>
              <a:buNone/>
            </a:pPr>
            <a:r>
              <a:rPr lang="de-AT" smtClean="0"/>
              <a:t>Further Questions?</a:t>
            </a:r>
            <a:endParaRPr lang="de-DE" smtClean="0"/>
          </a:p>
        </p:txBody>
      </p:sp>
      <p:sp>
        <p:nvSpPr>
          <p:cNvPr id="25604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25605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4A3D26-E916-4CDB-B7F9-4CCD8C6DFF94}" type="slidenum">
              <a:rPr lang="en-US"/>
              <a:pPr/>
              <a:t>19</a:t>
            </a:fld>
            <a:endParaRPr lang="en-US"/>
          </a:p>
        </p:txBody>
      </p:sp>
      <p:sp>
        <p:nvSpPr>
          <p:cNvPr id="25606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lIns="90000" rIns="0"/>
          <a:lstStyle/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Learning with Errors (LWE) is</a:t>
            </a:r>
          </a:p>
          <a:p>
            <a:pPr lvl="1" eaLnBrk="1" hangingPunct="1"/>
            <a:r>
              <a:rPr lang="en-US" dirty="0" smtClean="0"/>
              <a:t>Lattice-based</a:t>
            </a:r>
          </a:p>
          <a:p>
            <a:pPr lvl="1" eaLnBrk="1" hangingPunct="1"/>
            <a:r>
              <a:rPr lang="en-US" dirty="0" smtClean="0"/>
              <a:t>Similar to well-known coding problems [McE78, Nie86]</a:t>
            </a:r>
          </a:p>
          <a:p>
            <a:pPr lvl="1" eaLnBrk="1" hangingPunct="1"/>
            <a:r>
              <a:rPr lang="en-US" dirty="0" smtClean="0"/>
              <a:t>Secure assuming worst-case hardness [Reg05, Pei09]</a:t>
            </a:r>
          </a:p>
          <a:p>
            <a:pPr lvl="1" eaLnBrk="1" hangingPunct="1"/>
            <a:r>
              <a:rPr lang="en-US" dirty="0" smtClean="0"/>
              <a:t>Extremely versatile</a:t>
            </a:r>
          </a:p>
          <a:p>
            <a:pPr lvl="2" eaLnBrk="1" hangingPunct="1"/>
            <a:r>
              <a:rPr lang="en-US" dirty="0" smtClean="0"/>
              <a:t>Encryption secure against CPA [Reg05, KTX07, PVW08] </a:t>
            </a:r>
          </a:p>
          <a:p>
            <a:pPr lvl="2" eaLnBrk="1" hangingPunct="1"/>
            <a:r>
              <a:rPr lang="en-US" dirty="0" smtClean="0"/>
              <a:t>Encryption secure against CCA [PW08, Pei09]</a:t>
            </a:r>
          </a:p>
          <a:p>
            <a:pPr lvl="2" eaLnBrk="1" hangingPunct="1"/>
            <a:r>
              <a:rPr lang="en-US" dirty="0" smtClean="0"/>
              <a:t>Oblivious Transfer [PVW08]</a:t>
            </a:r>
          </a:p>
          <a:p>
            <a:pPr lvl="2" eaLnBrk="1" hangingPunct="1"/>
            <a:r>
              <a:rPr lang="en-US" dirty="0" smtClean="0"/>
              <a:t>(Hierarchical) Identity-based encryption [GPV08, CHKP10, ABB10]</a:t>
            </a:r>
          </a:p>
          <a:p>
            <a:pPr lvl="2" eaLnBrk="1" hangingPunct="1"/>
            <a:r>
              <a:rPr lang="en-US" dirty="0" smtClean="0"/>
              <a:t>Leakage-resilient encryption [AGV09, ACPS09, DGK+10, GKPV10]</a:t>
            </a:r>
          </a:p>
          <a:p>
            <a:pPr lvl="2" eaLnBrk="1" hangingPunct="1"/>
            <a:r>
              <a:rPr lang="en-US" dirty="0" smtClean="0"/>
              <a:t>…</a:t>
            </a:r>
          </a:p>
        </p:txBody>
      </p:sp>
      <p:sp>
        <p:nvSpPr>
          <p:cNvPr id="8196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8197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5CBA05-1500-4702-9062-DA45E67E9303}" type="slidenum">
              <a:rPr lang="en-US"/>
              <a:pPr/>
              <a:t>2</a:t>
            </a:fld>
            <a:endParaRPr lang="en-US"/>
          </a:p>
        </p:txBody>
      </p:sp>
      <p:sp>
        <p:nvSpPr>
          <p:cNvPr id="8198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4213" y="3860800"/>
            <a:ext cx="7704137" cy="601663"/>
          </a:xfrm>
          <a:prstGeom prst="rect">
            <a:avLst/>
          </a:prstGeom>
          <a:solidFill>
            <a:schemeClr val="bg1"/>
          </a:solidFill>
          <a:ln w="50800">
            <a:solidFill>
              <a:srgbClr val="6A8B37"/>
            </a:solidFill>
            <a:miter lim="800000"/>
            <a:headEnd/>
            <a:tailEnd/>
          </a:ln>
        </p:spPr>
        <p:txBody>
          <a:bodyPr lIns="182880" tIns="0" rIns="0" bIns="0" anchor="ctr" anchorCtr="0"/>
          <a:lstStyle/>
          <a:p>
            <a:pPr marL="0" lvl="2">
              <a:buClr>
                <a:srgbClr val="6A8B37"/>
              </a:buClr>
              <a:buSzPct val="60000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Encryption secure against CPA [Reg05, KTX07, PVW08]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9219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Scheme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Attack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Parameters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9220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9221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9D265E-C880-4020-A8EB-08860FC82FA9}" type="slidenum">
              <a:rPr lang="en-US"/>
              <a:pPr/>
              <a:t>3</a:t>
            </a:fld>
            <a:endParaRPr lang="en-US"/>
          </a:p>
        </p:txBody>
      </p:sp>
      <p:sp>
        <p:nvSpPr>
          <p:cNvPr id="9222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0243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FrontPage" pitchFamily="2" charset="0"/>
              <a:buNone/>
            </a:pPr>
            <a:r>
              <a:rPr lang="en-US" i="1" dirty="0" smtClean="0"/>
              <a:t>New Scheme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Attack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Parameters</a:t>
            </a:r>
          </a:p>
        </p:txBody>
      </p:sp>
      <p:sp>
        <p:nvSpPr>
          <p:cNvPr id="10244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10245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4DB98E-47E2-45BF-A4AB-FDCD812AC8F7}" type="slidenum">
              <a:rPr lang="en-US"/>
              <a:pPr/>
              <a:t>4</a:t>
            </a:fld>
            <a:endParaRPr lang="en-US"/>
          </a:p>
        </p:txBody>
      </p:sp>
      <p:sp>
        <p:nvSpPr>
          <p:cNvPr id="10246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520113" algn="r"/>
              </a:tabLst>
            </a:pPr>
            <a:r>
              <a:rPr lang="en-US" smtClean="0"/>
              <a:t>Learning with Errors	</a:t>
            </a:r>
            <a:r>
              <a:rPr lang="en-US" b="0" smtClean="0"/>
              <a:t>[Reg05, Pei09]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 eaLnBrk="1" hangingPunct="1">
              <a:spcBef>
                <a:spcPts val="1200"/>
              </a:spcBef>
              <a:buFont typeface="FrontPage" pitchFamily="2" charset="0"/>
              <a:buNone/>
              <a:tabLst>
                <a:tab pos="8431213" algn="r"/>
              </a:tabLst>
            </a:pPr>
            <a:endParaRPr lang="en-US" dirty="0" smtClean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pPr marL="228600" indent="-228600" eaLnBrk="1" hangingPunct="1">
              <a:spcBef>
                <a:spcPts val="600"/>
              </a:spcBef>
              <a:buFont typeface="FrontPage" pitchFamily="2" charset="0"/>
              <a:buNone/>
              <a:tabLst>
                <a:tab pos="8431213" algn="r"/>
              </a:tabLst>
            </a:pPr>
            <a:r>
              <a:rPr lang="en-US" dirty="0" smtClean="0"/>
              <a:t>Given random </a:t>
            </a:r>
            <a:r>
              <a:rPr lang="en-US" b="1" dirty="0" smtClean="0"/>
              <a:t>A</a:t>
            </a:r>
            <a:r>
              <a:rPr lang="en-US" dirty="0" smtClean="0"/>
              <a:t> in </a:t>
            </a:r>
            <a:r>
              <a:rPr lang="en-US" dirty="0" err="1" smtClean="0">
                <a:latin typeface="msbm10" pitchFamily="34" charset="0"/>
              </a:rPr>
              <a:t>Z</a:t>
            </a:r>
            <a:r>
              <a:rPr lang="en-US" baseline="-25000" dirty="0" err="1" smtClean="0"/>
              <a:t>q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x m</a:t>
            </a:r>
          </a:p>
          <a:p>
            <a:pPr marL="228600" indent="-228600" eaLnBrk="1" hangingPunct="1">
              <a:spcBef>
                <a:spcPts val="600"/>
              </a:spcBef>
              <a:buFont typeface="FrontPage" pitchFamily="2" charset="0"/>
              <a:buNone/>
              <a:tabLst>
                <a:tab pos="8431213" algn="r"/>
              </a:tabLst>
            </a:pPr>
            <a:r>
              <a:rPr lang="en-US" baseline="30000" dirty="0" smtClean="0"/>
              <a:t>	</a:t>
            </a:r>
            <a:r>
              <a:rPr lang="en-US" b="1" dirty="0" smtClean="0"/>
              <a:t>p</a:t>
            </a:r>
            <a:r>
              <a:rPr lang="en-US" baseline="30000" dirty="0" smtClean="0"/>
              <a:t>t</a:t>
            </a:r>
            <a:r>
              <a:rPr lang="en-US" dirty="0" smtClean="0"/>
              <a:t> = </a:t>
            </a:r>
            <a:r>
              <a:rPr lang="en-US" b="1" dirty="0" smtClean="0"/>
              <a:t>s</a:t>
            </a:r>
            <a:r>
              <a:rPr lang="en-US" baseline="30000" dirty="0" smtClean="0"/>
              <a:t>t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err="1" smtClean="0"/>
              <a:t>r</a:t>
            </a:r>
            <a:r>
              <a:rPr lang="en-US" baseline="30000" dirty="0" err="1" smtClean="0"/>
              <a:t>t</a:t>
            </a:r>
            <a:r>
              <a:rPr lang="en-US" dirty="0" smtClean="0"/>
              <a:t> (mod q)</a:t>
            </a:r>
          </a:p>
          <a:p>
            <a:pPr marL="228600" indent="-228600" eaLnBrk="1" hangingPunct="1">
              <a:spcBef>
                <a:spcPts val="600"/>
              </a:spcBef>
              <a:buFont typeface="FrontPage" pitchFamily="2" charset="0"/>
              <a:buNone/>
              <a:tabLst>
                <a:tab pos="8431213" algn="r"/>
              </a:tabLst>
            </a:pPr>
            <a:r>
              <a:rPr lang="en-US" b="1" dirty="0" smtClean="0"/>
              <a:t>	s </a:t>
            </a:r>
            <a:r>
              <a:rPr lang="en-US" dirty="0" smtClean="0"/>
              <a:t>secret </a:t>
            </a:r>
            <a:br>
              <a:rPr lang="en-US" dirty="0" smtClean="0"/>
            </a:br>
            <a:r>
              <a:rPr lang="en-US" b="1" dirty="0" smtClean="0"/>
              <a:t>r</a:t>
            </a:r>
            <a:r>
              <a:rPr lang="en-US" dirty="0" smtClean="0"/>
              <a:t> small Gaussian (</a:t>
            </a:r>
            <a:r>
              <a:rPr lang="en-US" b="1" dirty="0" smtClean="0"/>
              <a:t>0</a:t>
            </a:r>
            <a:r>
              <a:rPr lang="en-US" dirty="0" smtClean="0"/>
              <a:t>,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="1" dirty="0" smtClean="0"/>
          </a:p>
        </p:txBody>
      </p:sp>
      <p:sp>
        <p:nvSpPr>
          <p:cNvPr id="11269" name="Date Placeholder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11270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E7D92A-D0BA-4C66-B538-71E7A4BF0BA4}" type="slidenum">
              <a:rPr lang="en-US"/>
              <a:pPr/>
              <a:t>5</a:t>
            </a:fld>
            <a:endParaRPr lang="en-US"/>
          </a:p>
        </p:txBody>
      </p:sp>
      <p:sp>
        <p:nvSpPr>
          <p:cNvPr id="11271" name="Footer Placeholder 5"/>
          <p:cNvSpPr>
            <a:spLocks noGrp="1"/>
          </p:cNvSpPr>
          <p:nvPr>
            <p:ph type="ftr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CT-RSA 2011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15"/>
          </p:nvPr>
        </p:nvSpPr>
        <p:spPr>
          <a:xfrm>
            <a:off x="4646615" y="3717040"/>
            <a:ext cx="4244975" cy="2194560"/>
          </a:xfrm>
        </p:spPr>
        <p:txBody>
          <a:bodyPr/>
          <a:lstStyle/>
          <a:p>
            <a:pPr marL="228600" indent="-228600" eaLnBrk="1" hangingPunct="1">
              <a:spcBef>
                <a:spcPts val="600"/>
              </a:spcBef>
              <a:buNone/>
              <a:tabLst>
                <a:tab pos="8431213" algn="r"/>
              </a:tabLst>
            </a:pPr>
            <a:r>
              <a:rPr lang="en-US" dirty="0" smtClean="0"/>
              <a:t>Hardness</a:t>
            </a:r>
            <a:br>
              <a:rPr lang="en-US" dirty="0" smtClean="0"/>
            </a:br>
            <a:r>
              <a:rPr lang="en-US" sz="2400" dirty="0" smtClean="0"/>
              <a:t>If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≥ 4n then </a:t>
            </a:r>
            <a:br>
              <a:rPr lang="en-US" sz="2400" dirty="0" smtClean="0"/>
            </a:br>
            <a:r>
              <a:rPr lang="en-US" sz="2400" dirty="0" smtClean="0"/>
              <a:t>O(</a:t>
            </a:r>
            <a:r>
              <a:rPr lang="en-US" sz="2400" dirty="0" err="1" smtClean="0"/>
              <a:t>nq</a:t>
            </a:r>
            <a:r>
              <a:rPr lang="en-US" sz="2400" dirty="0" smtClean="0"/>
              <a:t>/</a:t>
            </a:r>
            <a:r>
              <a:rPr lang="el-GR" sz="2400" dirty="0" smtClean="0"/>
              <a:t>σ</a:t>
            </a:r>
            <a:r>
              <a:rPr lang="en-US" sz="2400" dirty="0" smtClean="0"/>
              <a:t>)-SIVP ≤ Search-LWE</a:t>
            </a:r>
            <a:r>
              <a:rPr lang="en-US" dirty="0" smtClean="0"/>
              <a:t> </a:t>
            </a:r>
          </a:p>
          <a:p>
            <a:pPr marL="228600" indent="-228600" eaLnBrk="1" hangingPunct="1">
              <a:spcBef>
                <a:spcPts val="600"/>
              </a:spcBef>
              <a:buNone/>
              <a:tabLst>
                <a:tab pos="8431213" algn="r"/>
              </a:tabLst>
            </a:pPr>
            <a:r>
              <a:rPr lang="en-US" dirty="0" smtClean="0"/>
              <a:t>Equivalence</a:t>
            </a:r>
            <a:br>
              <a:rPr lang="en-US" dirty="0" smtClean="0"/>
            </a:br>
            <a:r>
              <a:rPr lang="en-US" sz="2400" dirty="0" smtClean="0"/>
              <a:t>If q small prime then</a:t>
            </a:r>
            <a:br>
              <a:rPr lang="en-US" sz="2400" dirty="0" smtClean="0"/>
            </a:br>
            <a:r>
              <a:rPr lang="en-US" sz="2400" dirty="0" smtClean="0"/>
              <a:t>Search-LWE ≤ Decision-LWE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half" idx="16"/>
          </p:nvPr>
        </p:nvSpPr>
        <p:spPr>
          <a:xfrm>
            <a:off x="251400" y="3717040"/>
            <a:ext cx="4244975" cy="2194560"/>
          </a:xfrm>
        </p:spPr>
        <p:txBody>
          <a:bodyPr/>
          <a:lstStyle/>
          <a:p>
            <a:pPr marL="228600" indent="-228600" eaLnBrk="1" hangingPunct="1">
              <a:spcBef>
                <a:spcPts val="600"/>
              </a:spcBef>
              <a:buNone/>
              <a:tabLst>
                <a:tab pos="8431213" algn="r"/>
              </a:tabLst>
            </a:pPr>
            <a:r>
              <a:rPr lang="en-US" dirty="0" smtClean="0">
                <a:solidFill>
                  <a:srgbClr val="000000"/>
                </a:solidFill>
              </a:rPr>
              <a:t>Decision-LWE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Distinguish (</a:t>
            </a:r>
            <a:r>
              <a:rPr lang="en-US" b="1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) from uniform</a:t>
            </a:r>
          </a:p>
          <a:p>
            <a:pPr marL="228600" indent="-228600" eaLnBrk="1" hangingPunct="1">
              <a:spcBef>
                <a:spcPts val="600"/>
              </a:spcBef>
              <a:buNone/>
              <a:tabLst>
                <a:tab pos="8431213" algn="r"/>
              </a:tabLst>
            </a:pPr>
            <a:r>
              <a:rPr lang="en-US" dirty="0" smtClean="0">
                <a:solidFill>
                  <a:srgbClr val="000000"/>
                </a:solidFill>
              </a:rPr>
              <a:t>Search-LWE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Find </a:t>
            </a:r>
            <a:r>
              <a:rPr lang="en-US" b="1" dirty="0" smtClean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 (or </a:t>
            </a:r>
            <a:r>
              <a:rPr lang="en-US" b="1" dirty="0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70573" y="1556740"/>
            <a:ext cx="3398643" cy="2048923"/>
            <a:chOff x="5070573" y="1556740"/>
            <a:chExt cx="3398643" cy="2048923"/>
          </a:xfrm>
        </p:grpSpPr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5739305" y="3239903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=</a:t>
              </a:r>
            </a:p>
          </p:txBody>
        </p:sp>
        <p:sp>
          <p:nvSpPr>
            <p:cNvPr id="17" name="TextBox 25"/>
            <p:cNvSpPr txBox="1">
              <a:spLocks noChangeArrowheads="1"/>
            </p:cNvSpPr>
            <p:nvPr/>
          </p:nvSpPr>
          <p:spPr bwMode="auto">
            <a:xfrm>
              <a:off x="6273001" y="3239903"/>
              <a:ext cx="2196215" cy="365760"/>
            </a:xfrm>
            <a:prstGeom prst="rect">
              <a:avLst/>
            </a:prstGeom>
            <a:solidFill>
              <a:srgbClr val="6A8B37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p</a:t>
              </a:r>
            </a:p>
          </p:txBody>
        </p:sp>
        <p:sp>
          <p:nvSpPr>
            <p:cNvPr id="18" name="TextBox 27"/>
            <p:cNvSpPr txBox="1">
              <a:spLocks noChangeArrowheads="1"/>
            </p:cNvSpPr>
            <p:nvPr/>
          </p:nvSpPr>
          <p:spPr bwMode="auto">
            <a:xfrm>
              <a:off x="6274656" y="2773607"/>
              <a:ext cx="2194560" cy="3657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r</a:t>
              </a:r>
              <a:endParaRPr lang="en-US" sz="2400" b="1" baseline="-25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30"/>
            <p:cNvSpPr txBox="1">
              <a:spLocks noChangeArrowheads="1"/>
            </p:cNvSpPr>
            <p:nvPr/>
          </p:nvSpPr>
          <p:spPr bwMode="auto">
            <a:xfrm>
              <a:off x="6274656" y="1556740"/>
              <a:ext cx="2194560" cy="1097280"/>
            </a:xfrm>
            <a:prstGeom prst="rect">
              <a:avLst/>
            </a:prstGeom>
            <a:solidFill>
              <a:srgbClr val="6A8B37">
                <a:alpha val="50195"/>
              </a:srgbClr>
            </a:solidFill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5070573" y="2288260"/>
              <a:ext cx="1097280" cy="3657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lIns="0" tIns="0" rIns="0" bIns="27432" anchor="b" anchorCtr="1"/>
            <a:lstStyle/>
            <a:p>
              <a:pPr>
                <a:defRPr/>
              </a:pPr>
              <a:r>
                <a:rPr lang="en-US" sz="2400" b="1" dirty="0">
                  <a:latin typeface="Calibri" pitchFamily="34" charset="0"/>
                  <a:cs typeface="Calibri" pitchFamily="34" charset="0"/>
                </a:rPr>
                <a:t>s</a:t>
              </a:r>
              <a:endParaRPr lang="en-US" sz="2400" b="1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5739305" y="2773607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Encryption Scheme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 eaLnBrk="1" hangingPunct="1">
              <a:lnSpc>
                <a:spcPct val="110000"/>
              </a:lnSpc>
              <a:spcBef>
                <a:spcPts val="675"/>
              </a:spcBef>
              <a:buFont typeface="FrontPage" pitchFamily="2" charset="0"/>
              <a:buNone/>
              <a:tabLst>
                <a:tab pos="8431213" algn="r"/>
              </a:tabLst>
            </a:pPr>
            <a:endParaRPr lang="en-US" sz="2400" dirty="0" smtClean="0"/>
          </a:p>
        </p:txBody>
      </p:sp>
      <p:sp>
        <p:nvSpPr>
          <p:cNvPr id="31" name="Content Placeholder 30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228600" indent="-228600" eaLnBrk="1" hangingPunct="1">
              <a:spcBef>
                <a:spcPts val="600"/>
              </a:spcBef>
              <a:buNone/>
              <a:tabLst>
                <a:tab pos="8431213" algn="r"/>
              </a:tabLst>
            </a:pPr>
            <a:r>
              <a:rPr lang="en-US" dirty="0" smtClean="0"/>
              <a:t>Given random </a:t>
            </a:r>
            <a:r>
              <a:rPr lang="en-US" b="1" dirty="0" smtClean="0"/>
              <a:t>A</a:t>
            </a:r>
            <a:r>
              <a:rPr lang="en-US" dirty="0" smtClean="0"/>
              <a:t> in </a:t>
            </a:r>
            <a:r>
              <a:rPr lang="en-US" dirty="0" err="1" smtClean="0">
                <a:latin typeface="msbm10" pitchFamily="34" charset="0"/>
              </a:rPr>
              <a:t>Z</a:t>
            </a:r>
            <a:r>
              <a:rPr lang="en-US" baseline="-25000" dirty="0" err="1" smtClean="0"/>
              <a:t>q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x m</a:t>
            </a:r>
          </a:p>
          <a:p>
            <a:pPr marL="228600" indent="-228600" eaLnBrk="1" hangingPunct="1">
              <a:spcBef>
                <a:spcPts val="600"/>
              </a:spcBef>
              <a:buNone/>
              <a:tabLst>
                <a:tab pos="8431213" algn="r"/>
              </a:tabLst>
            </a:pPr>
            <a:r>
              <a:rPr lang="en-US" baseline="30000" dirty="0" smtClean="0"/>
              <a:t>	</a:t>
            </a:r>
            <a:r>
              <a:rPr lang="en-US" b="1" dirty="0" smtClean="0"/>
              <a:t>p</a:t>
            </a:r>
            <a:r>
              <a:rPr lang="en-US" baseline="30000" dirty="0" smtClean="0"/>
              <a:t>t</a:t>
            </a:r>
            <a:r>
              <a:rPr lang="en-US" dirty="0" smtClean="0"/>
              <a:t> = </a:t>
            </a:r>
            <a:r>
              <a:rPr lang="en-US" b="1" dirty="0" smtClean="0"/>
              <a:t>s</a:t>
            </a:r>
            <a:r>
              <a:rPr lang="en-US" baseline="30000" dirty="0" smtClean="0"/>
              <a:t>t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err="1" smtClean="0"/>
              <a:t>r</a:t>
            </a:r>
            <a:r>
              <a:rPr lang="en-US" baseline="30000" dirty="0" err="1" smtClean="0"/>
              <a:t>t</a:t>
            </a:r>
            <a:r>
              <a:rPr lang="en-US" dirty="0" smtClean="0"/>
              <a:t> (mod q)</a:t>
            </a:r>
          </a:p>
          <a:p>
            <a:pPr marL="228600" indent="-228600" eaLnBrk="1" hangingPunct="1">
              <a:spcBef>
                <a:spcPts val="600"/>
              </a:spcBef>
              <a:buNone/>
              <a:tabLst>
                <a:tab pos="8431213" algn="r"/>
              </a:tabLst>
            </a:pPr>
            <a:r>
              <a:rPr lang="en-US" b="1" dirty="0" smtClean="0"/>
              <a:t>	s </a:t>
            </a:r>
            <a:r>
              <a:rPr lang="en-US" dirty="0" smtClean="0"/>
              <a:t>secret </a:t>
            </a:r>
            <a:br>
              <a:rPr lang="en-US" dirty="0" smtClean="0"/>
            </a:br>
            <a:r>
              <a:rPr lang="en-US" b="1" dirty="0" smtClean="0"/>
              <a:t>r</a:t>
            </a:r>
            <a:r>
              <a:rPr lang="en-US" dirty="0" smtClean="0"/>
              <a:t> small Gaussian (</a:t>
            </a:r>
            <a:r>
              <a:rPr lang="en-US" b="1" dirty="0" smtClean="0"/>
              <a:t>0</a:t>
            </a:r>
            <a:r>
              <a:rPr lang="en-US" dirty="0" smtClean="0"/>
              <a:t>,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="1" dirty="0" smtClean="0"/>
          </a:p>
        </p:txBody>
      </p:sp>
      <p:sp>
        <p:nvSpPr>
          <p:cNvPr id="12293" name="Date Placeholder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645E4C-E0E9-4654-84FD-7B442296AE3C}" type="slidenum">
              <a:rPr lang="en-US"/>
              <a:pPr/>
              <a:t>6</a:t>
            </a:fld>
            <a:endParaRPr lang="en-US"/>
          </a:p>
        </p:txBody>
      </p:sp>
      <p:sp>
        <p:nvSpPr>
          <p:cNvPr id="12295" name="Footer Placeholder 5"/>
          <p:cNvSpPr>
            <a:spLocks noGrp="1"/>
          </p:cNvSpPr>
          <p:nvPr>
            <p:ph type="ftr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CT-RSA 2011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Content Placeholder 36"/>
          <p:cNvSpPr>
            <a:spLocks noGrp="1"/>
          </p:cNvSpPr>
          <p:nvPr>
            <p:ph sz="half" idx="16"/>
          </p:nvPr>
        </p:nvSpPr>
        <p:spPr>
          <a:xfrm>
            <a:off x="251400" y="3717040"/>
            <a:ext cx="4244975" cy="2194560"/>
          </a:xfrm>
        </p:spPr>
        <p:txBody>
          <a:bodyPr/>
          <a:lstStyle/>
          <a:p>
            <a:pPr marL="228600" indent="-228600" eaLnBrk="1" hangingPunct="1">
              <a:spcBef>
                <a:spcPts val="600"/>
              </a:spcBef>
              <a:buNone/>
              <a:tabLst>
                <a:tab pos="8431213" algn="r"/>
              </a:tabLst>
            </a:pPr>
            <a:r>
              <a:rPr lang="en-US" dirty="0" smtClean="0"/>
              <a:t>Encryption</a:t>
            </a:r>
          </a:p>
          <a:p>
            <a:pPr marL="228600" indent="-228600" eaLnBrk="1" hangingPunct="1">
              <a:spcBef>
                <a:spcPts val="600"/>
              </a:spcBef>
              <a:tabLst>
                <a:tab pos="8431213" algn="r"/>
              </a:tabLst>
            </a:pPr>
            <a:r>
              <a:rPr lang="en-US" sz="2400" b="1" dirty="0" smtClean="0"/>
              <a:t>A</a:t>
            </a:r>
            <a:r>
              <a:rPr lang="en-US" sz="2400" dirty="0" smtClean="0"/>
              <a:t>, </a:t>
            </a:r>
            <a:r>
              <a:rPr lang="en-US" sz="2400" b="1" dirty="0" smtClean="0"/>
              <a:t>p</a:t>
            </a:r>
            <a:r>
              <a:rPr lang="en-US" sz="2400" dirty="0" smtClean="0"/>
              <a:t> is the public </a:t>
            </a:r>
            <a:r>
              <a:rPr lang="en-US" sz="2400" dirty="0" smtClean="0"/>
              <a:t>key</a:t>
            </a:r>
          </a:p>
          <a:p>
            <a:pPr marL="228600" indent="-228600" eaLnBrk="1" hangingPunct="1">
              <a:spcBef>
                <a:spcPts val="600"/>
              </a:spcBef>
              <a:tabLst>
                <a:tab pos="8431213" algn="r"/>
              </a:tabLst>
            </a:pPr>
            <a:r>
              <a:rPr lang="en-US" sz="2400" dirty="0" smtClean="0"/>
              <a:t>LWE hides secret key</a:t>
            </a:r>
          </a:p>
          <a:p>
            <a:pPr marL="228600" indent="-228600" eaLnBrk="1" hangingPunct="1">
              <a:spcBef>
                <a:spcPts val="600"/>
              </a:spcBef>
              <a:tabLst>
                <a:tab pos="8431213" algn="r"/>
              </a:tabLst>
            </a:pPr>
            <a:r>
              <a:rPr lang="en-US" sz="2400" dirty="0" smtClean="0"/>
              <a:t>Leftover Hash Lemma</a:t>
            </a:r>
            <a:br>
              <a:rPr lang="en-US" sz="2400" dirty="0" smtClean="0"/>
            </a:br>
            <a:r>
              <a:rPr lang="en-US" sz="2400" dirty="0" smtClean="0"/>
              <a:t>hides </a:t>
            </a:r>
            <a:r>
              <a:rPr lang="en-US" sz="2400" dirty="0" err="1" smtClean="0"/>
              <a:t>ciphertext</a:t>
            </a:r>
            <a:endParaRPr lang="en-US" sz="2400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5070573" y="1556740"/>
            <a:ext cx="3398643" cy="2048923"/>
            <a:chOff x="5070573" y="1556740"/>
            <a:chExt cx="3398643" cy="2048923"/>
          </a:xfrm>
        </p:grpSpPr>
        <p:sp>
          <p:nvSpPr>
            <p:cNvPr id="12309" name="TextBox 26"/>
            <p:cNvSpPr txBox="1">
              <a:spLocks noChangeArrowheads="1"/>
            </p:cNvSpPr>
            <p:nvPr/>
          </p:nvSpPr>
          <p:spPr bwMode="auto">
            <a:xfrm>
              <a:off x="5739305" y="3239903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=</a:t>
              </a:r>
            </a:p>
          </p:txBody>
        </p:sp>
        <p:sp>
          <p:nvSpPr>
            <p:cNvPr id="12308" name="TextBox 25"/>
            <p:cNvSpPr txBox="1">
              <a:spLocks noChangeArrowheads="1"/>
            </p:cNvSpPr>
            <p:nvPr/>
          </p:nvSpPr>
          <p:spPr bwMode="auto">
            <a:xfrm>
              <a:off x="6273001" y="3239903"/>
              <a:ext cx="2196215" cy="365760"/>
            </a:xfrm>
            <a:prstGeom prst="rect">
              <a:avLst/>
            </a:prstGeom>
            <a:solidFill>
              <a:srgbClr val="6A8B37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p</a:t>
              </a:r>
            </a:p>
          </p:txBody>
        </p:sp>
        <p:sp>
          <p:nvSpPr>
            <p:cNvPr id="12310" name="TextBox 27"/>
            <p:cNvSpPr txBox="1">
              <a:spLocks noChangeArrowheads="1"/>
            </p:cNvSpPr>
            <p:nvPr/>
          </p:nvSpPr>
          <p:spPr bwMode="auto">
            <a:xfrm>
              <a:off x="6274656" y="2773607"/>
              <a:ext cx="2194560" cy="3657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r</a:t>
              </a:r>
              <a:endParaRPr lang="en-US" sz="2400" b="1" baseline="-25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13" name="TextBox 30"/>
            <p:cNvSpPr txBox="1">
              <a:spLocks noChangeArrowheads="1"/>
            </p:cNvSpPr>
            <p:nvPr/>
          </p:nvSpPr>
          <p:spPr bwMode="auto">
            <a:xfrm>
              <a:off x="6274656" y="1556740"/>
              <a:ext cx="2194560" cy="1097280"/>
            </a:xfrm>
            <a:prstGeom prst="rect">
              <a:avLst/>
            </a:prstGeom>
            <a:solidFill>
              <a:srgbClr val="6A8B37">
                <a:alpha val="50195"/>
              </a:srgbClr>
            </a:solidFill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5070573" y="2288260"/>
              <a:ext cx="1097280" cy="3657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lIns="0" tIns="0" rIns="0" bIns="27432" anchor="b" anchorCtr="1"/>
            <a:lstStyle/>
            <a:p>
              <a:pPr>
                <a:defRPr/>
              </a:pPr>
              <a:r>
                <a:rPr lang="en-US" sz="2400" b="1" dirty="0">
                  <a:latin typeface="Calibri" pitchFamily="34" charset="0"/>
                  <a:cs typeface="Calibri" pitchFamily="34" charset="0"/>
                </a:rPr>
                <a:t>s</a:t>
              </a:r>
              <a:endParaRPr lang="en-US" sz="2400" b="1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12" name="TextBox 32"/>
            <p:cNvSpPr txBox="1">
              <a:spLocks noChangeArrowheads="1"/>
            </p:cNvSpPr>
            <p:nvPr/>
          </p:nvSpPr>
          <p:spPr bwMode="auto">
            <a:xfrm>
              <a:off x="5739305" y="2773607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+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70208" y="4005263"/>
            <a:ext cx="4199373" cy="2194560"/>
            <a:chOff x="4670208" y="4005263"/>
            <a:chExt cx="4199373" cy="2194560"/>
          </a:xfrm>
        </p:grpSpPr>
        <p:grpSp>
          <p:nvGrpSpPr>
            <p:cNvPr id="34" name="Group 33"/>
            <p:cNvGrpSpPr/>
            <p:nvPr/>
          </p:nvGrpSpPr>
          <p:grpSpPr>
            <a:xfrm>
              <a:off x="8503820" y="4743610"/>
              <a:ext cx="365761" cy="1456213"/>
              <a:chOff x="8511180" y="4708050"/>
              <a:chExt cx="365761" cy="1456213"/>
            </a:xfrm>
          </p:grpSpPr>
          <p:sp>
            <p:nvSpPr>
              <p:cNvPr id="12306" name="TextBox 23"/>
              <p:cNvSpPr txBox="1">
                <a:spLocks noChangeArrowheads="1"/>
              </p:cNvSpPr>
              <p:nvPr/>
            </p:nvSpPr>
            <p:spPr bwMode="auto">
              <a:xfrm>
                <a:off x="8511180" y="4708050"/>
                <a:ext cx="365760" cy="1097280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0</a:t>
                </a:r>
              </a:p>
            </p:txBody>
          </p:sp>
          <p:sp>
            <p:nvSpPr>
              <p:cNvPr id="12307" name="TextBox 24"/>
              <p:cNvSpPr txBox="1">
                <a:spLocks noChangeArrowheads="1"/>
              </p:cNvSpPr>
              <p:nvPr/>
            </p:nvSpPr>
            <p:spPr bwMode="auto">
              <a:xfrm>
                <a:off x="8511181" y="5803458"/>
                <a:ext cx="365760" cy="360805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m</a:t>
                </a:r>
              </a:p>
            </p:txBody>
          </p:sp>
        </p:grpSp>
        <p:sp>
          <p:nvSpPr>
            <p:cNvPr id="12299" name="TextBox 15"/>
            <p:cNvSpPr txBox="1">
              <a:spLocks noChangeArrowheads="1"/>
            </p:cNvSpPr>
            <p:nvPr/>
          </p:nvSpPr>
          <p:spPr bwMode="auto">
            <a:xfrm>
              <a:off x="5041485" y="5834063"/>
              <a:ext cx="365760" cy="3657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=</a:t>
              </a:r>
            </a:p>
          </p:txBody>
        </p:sp>
        <p:sp>
          <p:nvSpPr>
            <p:cNvPr id="12300" name="TextBox 16"/>
            <p:cNvSpPr txBox="1">
              <a:spLocks noChangeArrowheads="1"/>
            </p:cNvSpPr>
            <p:nvPr/>
          </p:nvSpPr>
          <p:spPr bwMode="auto">
            <a:xfrm>
              <a:off x="7721180" y="4005263"/>
              <a:ext cx="365760" cy="21945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e</a:t>
              </a:r>
              <a:endParaRPr lang="en-US" sz="2400" b="1" baseline="-25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670208" y="4736783"/>
              <a:ext cx="365760" cy="1463040"/>
            </a:xfrm>
            <a:prstGeom prst="rect">
              <a:avLst/>
            </a:prstGeom>
            <a:noFill/>
            <a:ln w="38100">
              <a:solidFill>
                <a:srgbClr val="6A8B37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lIns="0" tIns="0" rIns="0" bIns="27432" anchor="b" anchorCtr="1"/>
            <a:lstStyle/>
            <a:p>
              <a:pPr>
                <a:defRPr/>
              </a:pPr>
              <a:r>
                <a:rPr lang="en-US" sz="2400" b="1">
                  <a:latin typeface="Calibri" pitchFamily="34" charset="0"/>
                  <a:cs typeface="Calibri" pitchFamily="34" charset="0"/>
                </a:rPr>
                <a:t>c</a:t>
              </a:r>
              <a:endParaRPr lang="en-US" sz="2400" b="1" baseline="-25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02" name="TextBox 18"/>
            <p:cNvSpPr txBox="1">
              <a:spLocks noChangeArrowheads="1"/>
            </p:cNvSpPr>
            <p:nvPr/>
          </p:nvSpPr>
          <p:spPr bwMode="auto">
            <a:xfrm>
              <a:off x="8110177" y="5834063"/>
              <a:ext cx="365760" cy="3657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+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433752" y="4743610"/>
              <a:ext cx="2190709" cy="1456213"/>
              <a:chOff x="5441112" y="4708050"/>
              <a:chExt cx="2190709" cy="1456213"/>
            </a:xfrm>
          </p:grpSpPr>
          <p:sp>
            <p:nvSpPr>
              <p:cNvPr id="12304" name="TextBox 19"/>
              <p:cNvSpPr txBox="1">
                <a:spLocks noChangeArrowheads="1"/>
              </p:cNvSpPr>
              <p:nvPr/>
            </p:nvSpPr>
            <p:spPr bwMode="auto">
              <a:xfrm>
                <a:off x="5441112" y="4708050"/>
                <a:ext cx="2190709" cy="1097280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A</a:t>
                </a:r>
                <a:endParaRPr lang="en-US" sz="2400" b="1" baseline="30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305" name="TextBox 20"/>
              <p:cNvSpPr txBox="1">
                <a:spLocks noChangeArrowheads="1"/>
              </p:cNvSpPr>
              <p:nvPr/>
            </p:nvSpPr>
            <p:spPr bwMode="auto">
              <a:xfrm>
                <a:off x="5441112" y="5803458"/>
                <a:ext cx="2190709" cy="360805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p</a:t>
                </a:r>
                <a:endParaRPr lang="en-US" sz="2400" b="1" baseline="3000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8532813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New Scheme</a:t>
            </a:r>
          </a:p>
        </p:txBody>
      </p:sp>
      <p:sp>
        <p:nvSpPr>
          <p:cNvPr id="13315" name="Content Placeholder 44"/>
          <p:cNvSpPr>
            <a:spLocks noGrp="1"/>
          </p:cNvSpPr>
          <p:nvPr>
            <p:ph sz="half" idx="2"/>
          </p:nvPr>
        </p:nvSpPr>
        <p:spPr>
          <a:xfrm>
            <a:off x="4791075" y="1592263"/>
            <a:ext cx="4244975" cy="45005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3316" name="Content Placeholder 45"/>
          <p:cNvSpPr>
            <a:spLocks noGrp="1"/>
          </p:cNvSpPr>
          <p:nvPr>
            <p:ph sz="half" idx="11"/>
          </p:nvPr>
        </p:nvSpPr>
        <p:spPr>
          <a:xfrm>
            <a:off x="113508" y="1592263"/>
            <a:ext cx="4244975" cy="45005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3317" name="Date Placeholder 3"/>
          <p:cNvSpPr>
            <a:spLocks noGrp="1"/>
          </p:cNvSpPr>
          <p:nvPr>
            <p:ph type="dt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E160AA-B300-44F4-8D61-BB7FF7488CAF}" type="slidenum">
              <a:rPr lang="en-US"/>
              <a:pPr/>
              <a:t>7</a:t>
            </a:fld>
            <a:endParaRPr lang="en-US"/>
          </a:p>
        </p:txBody>
      </p:sp>
      <p:sp>
        <p:nvSpPr>
          <p:cNvPr id="13319" name="Footer Placeholder 5"/>
          <p:cNvSpPr>
            <a:spLocks noGrp="1"/>
          </p:cNvSpPr>
          <p:nvPr>
            <p:ph type="ftr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978829" y="4736783"/>
            <a:ext cx="3869467" cy="1463040"/>
            <a:chOff x="5052247" y="4702340"/>
            <a:chExt cx="3869467" cy="1463040"/>
          </a:xfrm>
        </p:grpSpPr>
        <p:sp>
          <p:nvSpPr>
            <p:cNvPr id="13324" name="TextBox 87"/>
            <p:cNvSpPr txBox="1">
              <a:spLocks noChangeArrowheads="1"/>
            </p:cNvSpPr>
            <p:nvPr/>
          </p:nvSpPr>
          <p:spPr bwMode="auto">
            <a:xfrm>
              <a:off x="5440035" y="5799620"/>
              <a:ext cx="365760" cy="3657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=</a:t>
              </a:r>
            </a:p>
          </p:txBody>
        </p:sp>
        <p:sp>
          <p:nvSpPr>
            <p:cNvPr id="13325" name="TextBox 88"/>
            <p:cNvSpPr txBox="1">
              <a:spLocks noChangeArrowheads="1"/>
            </p:cNvSpPr>
            <p:nvPr/>
          </p:nvSpPr>
          <p:spPr bwMode="auto">
            <a:xfrm>
              <a:off x="7778940" y="4702340"/>
              <a:ext cx="365760" cy="1463040"/>
            </a:xfrm>
            <a:prstGeom prst="rect">
              <a:avLst/>
            </a:prstGeom>
            <a:noFill/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e</a:t>
              </a:r>
              <a:r>
                <a:rPr lang="en-US" sz="2400" b="1" baseline="-25000"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sp>
          <p:nvSpPr>
            <p:cNvPr id="13326" name="TextBox 90"/>
            <p:cNvSpPr txBox="1">
              <a:spLocks noChangeArrowheads="1"/>
            </p:cNvSpPr>
            <p:nvPr/>
          </p:nvSpPr>
          <p:spPr bwMode="auto">
            <a:xfrm>
              <a:off x="8162469" y="5799620"/>
              <a:ext cx="365760" cy="3657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+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827896" y="4708050"/>
              <a:ext cx="1096606" cy="1457330"/>
              <a:chOff x="5635751" y="4708050"/>
              <a:chExt cx="1096606" cy="1457330"/>
            </a:xfrm>
          </p:grpSpPr>
          <p:sp>
            <p:nvSpPr>
              <p:cNvPr id="13334" name="TextBox 19"/>
              <p:cNvSpPr txBox="1">
                <a:spLocks noChangeArrowheads="1"/>
              </p:cNvSpPr>
              <p:nvPr/>
            </p:nvSpPr>
            <p:spPr bwMode="auto">
              <a:xfrm>
                <a:off x="5635751" y="4708050"/>
                <a:ext cx="1096606" cy="1097280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A</a:t>
                </a:r>
                <a:endParaRPr lang="en-US" sz="2400" b="1" baseline="30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335" name="TextBox 93"/>
              <p:cNvSpPr txBox="1">
                <a:spLocks noChangeArrowheads="1"/>
              </p:cNvSpPr>
              <p:nvPr/>
            </p:nvSpPr>
            <p:spPr bwMode="auto">
              <a:xfrm>
                <a:off x="5635751" y="5804562"/>
                <a:ext cx="1096606" cy="360818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p</a:t>
                </a:r>
                <a:endParaRPr lang="en-US" sz="2400" b="1" baseline="30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3328" name="TextBox 97"/>
            <p:cNvSpPr txBox="1">
              <a:spLocks noChangeArrowheads="1"/>
            </p:cNvSpPr>
            <p:nvPr/>
          </p:nvSpPr>
          <p:spPr bwMode="auto">
            <a:xfrm>
              <a:off x="7014630" y="5068100"/>
              <a:ext cx="365760" cy="1097280"/>
            </a:xfrm>
            <a:prstGeom prst="rect">
              <a:avLst/>
            </a:prstGeom>
            <a:noFill/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e</a:t>
              </a:r>
              <a:r>
                <a:rPr lang="en-US" sz="2400" b="1" baseline="-25000"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3329" name="TextBox 98"/>
            <p:cNvSpPr txBox="1">
              <a:spLocks noChangeArrowheads="1"/>
            </p:cNvSpPr>
            <p:nvPr/>
          </p:nvSpPr>
          <p:spPr bwMode="auto">
            <a:xfrm>
              <a:off x="7402071" y="5799620"/>
              <a:ext cx="365760" cy="3657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+</a:t>
              </a:r>
            </a:p>
          </p:txBody>
        </p:sp>
        <p:sp>
          <p:nvSpPr>
            <p:cNvPr id="134" name="TextBox 133"/>
            <p:cNvSpPr txBox="1"/>
            <p:nvPr/>
          </p:nvSpPr>
          <p:spPr bwMode="auto">
            <a:xfrm>
              <a:off x="5052247" y="4702340"/>
              <a:ext cx="365760" cy="1463040"/>
            </a:xfrm>
            <a:prstGeom prst="rect">
              <a:avLst/>
            </a:prstGeom>
            <a:noFill/>
            <a:ln w="38100">
              <a:solidFill>
                <a:srgbClr val="6A8B37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lIns="0" tIns="0" rIns="0" bIns="27432" anchor="b" anchorCtr="1"/>
            <a:lstStyle/>
            <a:p>
              <a:pPr>
                <a:defRPr/>
              </a:pPr>
              <a:r>
                <a:rPr lang="en-US" sz="2400" b="1" dirty="0">
                  <a:latin typeface="Calibri" pitchFamily="34" charset="0"/>
                  <a:cs typeface="Calibri" pitchFamily="34" charset="0"/>
                </a:rPr>
                <a:t>c</a:t>
              </a:r>
              <a:endParaRPr lang="en-US" sz="2400" b="1" baseline="-250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555953" y="4709167"/>
              <a:ext cx="365761" cy="1456213"/>
              <a:chOff x="8613703" y="4708050"/>
              <a:chExt cx="365761" cy="1456213"/>
            </a:xfrm>
          </p:grpSpPr>
          <p:sp>
            <p:nvSpPr>
              <p:cNvPr id="13332" name="TextBox 136"/>
              <p:cNvSpPr txBox="1">
                <a:spLocks noChangeArrowheads="1"/>
              </p:cNvSpPr>
              <p:nvPr/>
            </p:nvSpPr>
            <p:spPr bwMode="auto">
              <a:xfrm>
                <a:off x="8613704" y="4708050"/>
                <a:ext cx="365760" cy="1097280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0</a:t>
                </a:r>
              </a:p>
            </p:txBody>
          </p:sp>
          <p:sp>
            <p:nvSpPr>
              <p:cNvPr id="13333" name="TextBox 137"/>
              <p:cNvSpPr txBox="1">
                <a:spLocks noChangeArrowheads="1"/>
              </p:cNvSpPr>
              <p:nvPr/>
            </p:nvSpPr>
            <p:spPr bwMode="auto">
              <a:xfrm>
                <a:off x="8613703" y="5803445"/>
                <a:ext cx="365760" cy="360818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 dirty="0">
                    <a:latin typeface="Calibri" pitchFamily="34" charset="0"/>
                    <a:cs typeface="Calibri" pitchFamily="34" charset="0"/>
                  </a:rPr>
                  <a:t>m</a:t>
                </a: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5772503" y="1556740"/>
            <a:ext cx="2282118" cy="2008041"/>
            <a:chOff x="5683495" y="1849830"/>
            <a:chExt cx="2282118" cy="2008041"/>
          </a:xfrm>
        </p:grpSpPr>
        <p:sp>
          <p:nvSpPr>
            <p:cNvPr id="13346" name="TextBox 66"/>
            <p:cNvSpPr txBox="1">
              <a:spLocks noChangeArrowheads="1"/>
            </p:cNvSpPr>
            <p:nvPr/>
          </p:nvSpPr>
          <p:spPr bwMode="auto">
            <a:xfrm>
              <a:off x="6868333" y="3492111"/>
              <a:ext cx="1097280" cy="365760"/>
            </a:xfrm>
            <a:prstGeom prst="rect">
              <a:avLst/>
            </a:prstGeom>
            <a:solidFill>
              <a:srgbClr val="6A8B37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p</a:t>
              </a:r>
            </a:p>
          </p:txBody>
        </p:sp>
        <p:sp>
          <p:nvSpPr>
            <p:cNvPr id="13347" name="TextBox 67"/>
            <p:cNvSpPr txBox="1">
              <a:spLocks noChangeArrowheads="1"/>
            </p:cNvSpPr>
            <p:nvPr/>
          </p:nvSpPr>
          <p:spPr bwMode="auto">
            <a:xfrm>
              <a:off x="6415015" y="3492111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=</a:t>
              </a:r>
            </a:p>
          </p:txBody>
        </p:sp>
        <p:sp>
          <p:nvSpPr>
            <p:cNvPr id="13348" name="TextBox 68"/>
            <p:cNvSpPr txBox="1">
              <a:spLocks noChangeArrowheads="1"/>
            </p:cNvSpPr>
            <p:nvPr/>
          </p:nvSpPr>
          <p:spPr bwMode="auto">
            <a:xfrm>
              <a:off x="6868333" y="3041357"/>
              <a:ext cx="1097280" cy="3657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 dirty="0">
                  <a:latin typeface="Calibri" pitchFamily="34" charset="0"/>
                  <a:cs typeface="Calibri" pitchFamily="34" charset="0"/>
                </a:rPr>
                <a:t>r</a:t>
              </a:r>
              <a:endParaRPr lang="en-US" sz="2400" b="1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49" name="TextBox 71"/>
            <p:cNvSpPr txBox="1">
              <a:spLocks noChangeArrowheads="1"/>
            </p:cNvSpPr>
            <p:nvPr/>
          </p:nvSpPr>
          <p:spPr bwMode="auto">
            <a:xfrm>
              <a:off x="6868333" y="1849830"/>
              <a:ext cx="1097280" cy="1097280"/>
            </a:xfrm>
            <a:prstGeom prst="rect">
              <a:avLst/>
            </a:prstGeom>
            <a:solidFill>
              <a:srgbClr val="6A8B37">
                <a:alpha val="50195"/>
              </a:srgbClr>
            </a:solidFill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 dirty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13351" name="TextBox 70"/>
            <p:cNvSpPr txBox="1">
              <a:spLocks noChangeArrowheads="1"/>
            </p:cNvSpPr>
            <p:nvPr/>
          </p:nvSpPr>
          <p:spPr bwMode="auto">
            <a:xfrm>
              <a:off x="6415015" y="3041357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+</a:t>
              </a:r>
            </a:p>
          </p:txBody>
        </p:sp>
        <p:sp>
          <p:nvSpPr>
            <p:cNvPr id="64" name="TextBox 63"/>
            <p:cNvSpPr txBox="1"/>
            <p:nvPr/>
          </p:nvSpPr>
          <p:spPr bwMode="auto">
            <a:xfrm>
              <a:off x="5683495" y="2581350"/>
              <a:ext cx="1097280" cy="3657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lIns="0" tIns="0" rIns="0" bIns="27432" anchor="b" anchorCtr="1"/>
            <a:lstStyle/>
            <a:p>
              <a:pPr>
                <a:defRPr/>
              </a:pPr>
              <a:r>
                <a:rPr lang="en-US" sz="2400" b="1" dirty="0">
                  <a:latin typeface="Calibri" pitchFamily="34" charset="0"/>
                  <a:cs typeface="Calibri" pitchFamily="34" charset="0"/>
                </a:rPr>
                <a:t>s</a:t>
              </a:r>
              <a:endParaRPr lang="en-US" sz="2400" b="1" baseline="-250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36309" y="4005263"/>
            <a:ext cx="4199373" cy="2194560"/>
            <a:chOff x="4670208" y="4005263"/>
            <a:chExt cx="4199373" cy="2194560"/>
          </a:xfrm>
        </p:grpSpPr>
        <p:grpSp>
          <p:nvGrpSpPr>
            <p:cNvPr id="44" name="Group 33"/>
            <p:cNvGrpSpPr/>
            <p:nvPr/>
          </p:nvGrpSpPr>
          <p:grpSpPr>
            <a:xfrm>
              <a:off x="8503820" y="4743610"/>
              <a:ext cx="365761" cy="1456213"/>
              <a:chOff x="8511180" y="4708050"/>
              <a:chExt cx="365761" cy="1456213"/>
            </a:xfrm>
          </p:grpSpPr>
          <p:sp>
            <p:nvSpPr>
              <p:cNvPr id="52" name="TextBox 23"/>
              <p:cNvSpPr txBox="1">
                <a:spLocks noChangeArrowheads="1"/>
              </p:cNvSpPr>
              <p:nvPr/>
            </p:nvSpPr>
            <p:spPr bwMode="auto">
              <a:xfrm>
                <a:off x="8511180" y="4708050"/>
                <a:ext cx="365760" cy="1097280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0</a:t>
                </a:r>
              </a:p>
            </p:txBody>
          </p:sp>
          <p:sp>
            <p:nvSpPr>
              <p:cNvPr id="53" name="TextBox 24"/>
              <p:cNvSpPr txBox="1">
                <a:spLocks noChangeArrowheads="1"/>
              </p:cNvSpPr>
              <p:nvPr/>
            </p:nvSpPr>
            <p:spPr bwMode="auto">
              <a:xfrm>
                <a:off x="8511181" y="5803458"/>
                <a:ext cx="365760" cy="360805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m</a:t>
                </a:r>
              </a:p>
            </p:txBody>
          </p:sp>
        </p:grpSp>
        <p:sp>
          <p:nvSpPr>
            <p:cNvPr id="45" name="TextBox 15"/>
            <p:cNvSpPr txBox="1">
              <a:spLocks noChangeArrowheads="1"/>
            </p:cNvSpPr>
            <p:nvPr/>
          </p:nvSpPr>
          <p:spPr bwMode="auto">
            <a:xfrm>
              <a:off x="5041485" y="5834063"/>
              <a:ext cx="365760" cy="3657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=</a:t>
              </a:r>
            </a:p>
          </p:txBody>
        </p:sp>
        <p:sp>
          <p:nvSpPr>
            <p:cNvPr id="46" name="TextBox 16"/>
            <p:cNvSpPr txBox="1">
              <a:spLocks noChangeArrowheads="1"/>
            </p:cNvSpPr>
            <p:nvPr/>
          </p:nvSpPr>
          <p:spPr bwMode="auto">
            <a:xfrm>
              <a:off x="7721180" y="4005263"/>
              <a:ext cx="365760" cy="21945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e</a:t>
              </a:r>
              <a:endParaRPr lang="en-US" sz="2400" b="1" baseline="-25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4670208" y="4736783"/>
              <a:ext cx="365760" cy="1463040"/>
            </a:xfrm>
            <a:prstGeom prst="rect">
              <a:avLst/>
            </a:prstGeom>
            <a:noFill/>
            <a:ln w="38100">
              <a:solidFill>
                <a:srgbClr val="6A8B37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lIns="0" tIns="0" rIns="0" bIns="27432" anchor="b" anchorCtr="1"/>
            <a:lstStyle/>
            <a:p>
              <a:pPr>
                <a:defRPr/>
              </a:pPr>
              <a:r>
                <a:rPr lang="en-US" sz="2400" b="1">
                  <a:latin typeface="Calibri" pitchFamily="34" charset="0"/>
                  <a:cs typeface="Calibri" pitchFamily="34" charset="0"/>
                </a:rPr>
                <a:t>c</a:t>
              </a:r>
              <a:endParaRPr lang="en-US" sz="2400" b="1" baseline="-25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TextBox 18"/>
            <p:cNvSpPr txBox="1">
              <a:spLocks noChangeArrowheads="1"/>
            </p:cNvSpPr>
            <p:nvPr/>
          </p:nvSpPr>
          <p:spPr bwMode="auto">
            <a:xfrm>
              <a:off x="8110177" y="5834063"/>
              <a:ext cx="365760" cy="3657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+</a:t>
              </a:r>
            </a:p>
          </p:txBody>
        </p:sp>
        <p:grpSp>
          <p:nvGrpSpPr>
            <p:cNvPr id="49" name="Group 34"/>
            <p:cNvGrpSpPr/>
            <p:nvPr/>
          </p:nvGrpSpPr>
          <p:grpSpPr>
            <a:xfrm>
              <a:off x="5433752" y="4743610"/>
              <a:ext cx="2190709" cy="1456213"/>
              <a:chOff x="5441112" y="4708050"/>
              <a:chExt cx="2190709" cy="1456213"/>
            </a:xfrm>
          </p:grpSpPr>
          <p:sp>
            <p:nvSpPr>
              <p:cNvPr id="50" name="TextBox 19"/>
              <p:cNvSpPr txBox="1">
                <a:spLocks noChangeArrowheads="1"/>
              </p:cNvSpPr>
              <p:nvPr/>
            </p:nvSpPr>
            <p:spPr bwMode="auto">
              <a:xfrm>
                <a:off x="5441112" y="4708050"/>
                <a:ext cx="2190709" cy="1097280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A</a:t>
                </a:r>
                <a:endParaRPr lang="en-US" sz="2400" b="1" baseline="30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TextBox 20"/>
              <p:cNvSpPr txBox="1">
                <a:spLocks noChangeArrowheads="1"/>
              </p:cNvSpPr>
              <p:nvPr/>
            </p:nvSpPr>
            <p:spPr bwMode="auto">
              <a:xfrm>
                <a:off x="5441112" y="5803458"/>
                <a:ext cx="2190709" cy="360805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p</a:t>
                </a:r>
                <a:endParaRPr lang="en-US" sz="2400" b="1" baseline="3000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536674" y="1556740"/>
            <a:ext cx="3398643" cy="2048923"/>
            <a:chOff x="5070573" y="1556740"/>
            <a:chExt cx="3398643" cy="2048923"/>
          </a:xfrm>
        </p:grpSpPr>
        <p:sp>
          <p:nvSpPr>
            <p:cNvPr id="55" name="TextBox 26"/>
            <p:cNvSpPr txBox="1">
              <a:spLocks noChangeArrowheads="1"/>
            </p:cNvSpPr>
            <p:nvPr/>
          </p:nvSpPr>
          <p:spPr bwMode="auto">
            <a:xfrm>
              <a:off x="5739305" y="3239903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=</a:t>
              </a:r>
            </a:p>
          </p:txBody>
        </p:sp>
        <p:sp>
          <p:nvSpPr>
            <p:cNvPr id="56" name="TextBox 25"/>
            <p:cNvSpPr txBox="1">
              <a:spLocks noChangeArrowheads="1"/>
            </p:cNvSpPr>
            <p:nvPr/>
          </p:nvSpPr>
          <p:spPr bwMode="auto">
            <a:xfrm>
              <a:off x="6273001" y="3239903"/>
              <a:ext cx="2196215" cy="365760"/>
            </a:xfrm>
            <a:prstGeom prst="rect">
              <a:avLst/>
            </a:prstGeom>
            <a:solidFill>
              <a:srgbClr val="6A8B37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p</a:t>
              </a:r>
            </a:p>
          </p:txBody>
        </p:sp>
        <p:sp>
          <p:nvSpPr>
            <p:cNvPr id="57" name="TextBox 27"/>
            <p:cNvSpPr txBox="1">
              <a:spLocks noChangeArrowheads="1"/>
            </p:cNvSpPr>
            <p:nvPr/>
          </p:nvSpPr>
          <p:spPr bwMode="auto">
            <a:xfrm>
              <a:off x="6274656" y="2773607"/>
              <a:ext cx="2194560" cy="3657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r</a:t>
              </a:r>
              <a:endParaRPr lang="en-US" sz="2400" b="1" baseline="-25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TextBox 30"/>
            <p:cNvSpPr txBox="1">
              <a:spLocks noChangeArrowheads="1"/>
            </p:cNvSpPr>
            <p:nvPr/>
          </p:nvSpPr>
          <p:spPr bwMode="auto">
            <a:xfrm>
              <a:off x="6274656" y="1556740"/>
              <a:ext cx="2194560" cy="1097280"/>
            </a:xfrm>
            <a:prstGeom prst="rect">
              <a:avLst/>
            </a:prstGeom>
            <a:solidFill>
              <a:srgbClr val="6A8B37">
                <a:alpha val="50195"/>
              </a:srgbClr>
            </a:solidFill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5070573" y="2288260"/>
              <a:ext cx="1097280" cy="3657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lIns="0" tIns="0" rIns="0" bIns="27432" anchor="b" anchorCtr="1"/>
            <a:lstStyle/>
            <a:p>
              <a:pPr>
                <a:defRPr/>
              </a:pPr>
              <a:r>
                <a:rPr lang="en-US" sz="2400" b="1" dirty="0">
                  <a:latin typeface="Calibri" pitchFamily="34" charset="0"/>
                  <a:cs typeface="Calibri" pitchFamily="34" charset="0"/>
                </a:rPr>
                <a:t>s</a:t>
              </a:r>
              <a:endParaRPr lang="en-US" sz="2400" b="1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5739305" y="2773607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 dirty="0">
                  <a:latin typeface="Calibri" pitchFamily="34" charset="0"/>
                  <a:cs typeface="Calibri" pitchFamily="34" charset="0"/>
                </a:rPr>
                <a:t>+</a:t>
              </a:r>
            </a:p>
          </p:txBody>
        </p:sp>
      </p:grpSp>
      <p:cxnSp>
        <p:nvCxnSpPr>
          <p:cNvPr id="87" name="Straight Connector 86"/>
          <p:cNvCxnSpPr/>
          <p:nvPr/>
        </p:nvCxnSpPr>
        <p:spPr>
          <a:xfrm rot="5400000">
            <a:off x="2279189" y="3847732"/>
            <a:ext cx="4788635" cy="0"/>
          </a:xfrm>
          <a:prstGeom prst="line">
            <a:avLst/>
          </a:prstGeom>
          <a:ln w="50800" cap="flat">
            <a:solidFill>
              <a:schemeClr val="bg1">
                <a:lumMod val="50000"/>
              </a:schemeClr>
            </a:solidFill>
            <a:round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8532813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New Scheme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500562"/>
          </a:xfrm>
        </p:spPr>
        <p:txBody>
          <a:bodyPr/>
          <a:lstStyle/>
          <a:p>
            <a:pPr eaLnBrk="1" hangingPunct="1">
              <a:buFont typeface="FrontPage" pitchFamily="2" charset="0"/>
              <a:buNone/>
            </a:pPr>
            <a:r>
              <a:rPr lang="en-US" u="sng" dirty="0" smtClean="0"/>
              <a:t>New Encryption</a:t>
            </a:r>
          </a:p>
          <a:p>
            <a:pPr eaLnBrk="1" hangingPunct="1"/>
            <a:r>
              <a:rPr lang="en-US" sz="2400" dirty="0" smtClean="0"/>
              <a:t>LWE hides secret key and </a:t>
            </a:r>
            <a:r>
              <a:rPr lang="en-US" sz="2400" dirty="0" err="1" smtClean="0"/>
              <a:t>ciphertext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Technique similar to </a:t>
            </a:r>
            <a:br>
              <a:rPr lang="en-US" sz="2400" dirty="0" smtClean="0"/>
            </a:br>
            <a:r>
              <a:rPr lang="en-US" sz="2400" dirty="0" smtClean="0"/>
              <a:t>[LPS10, Mic10]</a:t>
            </a:r>
          </a:p>
          <a:p>
            <a:pPr eaLnBrk="1" hangingPunct="1">
              <a:buFont typeface="FrontPage" pitchFamily="2" charset="0"/>
              <a:buNone/>
            </a:pPr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Advantages</a:t>
            </a:r>
          </a:p>
          <a:p>
            <a:pPr eaLnBrk="1" hangingPunct="1"/>
            <a:r>
              <a:rPr lang="en-US" sz="2400" dirty="0" smtClean="0"/>
              <a:t>Save </a:t>
            </a:r>
            <a:r>
              <a:rPr lang="en-US" sz="2400" dirty="0" err="1" smtClean="0"/>
              <a:t>lg</a:t>
            </a:r>
            <a:r>
              <a:rPr lang="en-US" sz="2400" dirty="0" smtClean="0"/>
              <a:t>(q) factor on public key </a:t>
            </a:r>
            <a:r>
              <a:rPr lang="en-US" sz="2400" b="1" dirty="0" smtClean="0"/>
              <a:t>A</a:t>
            </a:r>
            <a:r>
              <a:rPr lang="en-US" sz="2400" dirty="0" smtClean="0"/>
              <a:t>, per-user key </a:t>
            </a:r>
            <a:r>
              <a:rPr lang="en-US" sz="2400" b="1" dirty="0" smtClean="0"/>
              <a:t>p</a:t>
            </a:r>
          </a:p>
          <a:p>
            <a:pPr eaLnBrk="1" hangingPunct="1"/>
            <a:r>
              <a:rPr lang="en-US" sz="2400" dirty="0" smtClean="0"/>
              <a:t>Adaptable to rings</a:t>
            </a:r>
          </a:p>
        </p:txBody>
      </p:sp>
      <p:sp>
        <p:nvSpPr>
          <p:cNvPr id="14340" name="Content Placeholder 43"/>
          <p:cNvSpPr>
            <a:spLocks noGrp="1"/>
          </p:cNvSpPr>
          <p:nvPr>
            <p:ph sz="half" idx="11"/>
          </p:nvPr>
        </p:nvSpPr>
        <p:spPr>
          <a:xfrm>
            <a:off x="255588" y="1592263"/>
            <a:ext cx="4244975" cy="4500562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41" name="Date Placeholder 3"/>
          <p:cNvSpPr>
            <a:spLocks noGrp="1"/>
          </p:cNvSpPr>
          <p:nvPr>
            <p:ph type="dt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14342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BFED38-5558-45BE-9887-467825A0F662}" type="slidenum">
              <a:rPr lang="en-US"/>
              <a:pPr/>
              <a:t>8</a:t>
            </a:fld>
            <a:endParaRPr lang="en-US"/>
          </a:p>
        </p:txBody>
      </p:sp>
      <p:sp>
        <p:nvSpPr>
          <p:cNvPr id="14343" name="Footer Placeholder 5"/>
          <p:cNvSpPr>
            <a:spLocks noGrp="1"/>
          </p:cNvSpPr>
          <p:nvPr>
            <p:ph type="ftr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CT-RSA 2011</a:t>
            </a: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43342" y="4736783"/>
            <a:ext cx="3869467" cy="1463040"/>
            <a:chOff x="5052247" y="4702340"/>
            <a:chExt cx="3869467" cy="1463040"/>
          </a:xfrm>
        </p:grpSpPr>
        <p:sp>
          <p:nvSpPr>
            <p:cNvPr id="29" name="TextBox 87"/>
            <p:cNvSpPr txBox="1">
              <a:spLocks noChangeArrowheads="1"/>
            </p:cNvSpPr>
            <p:nvPr/>
          </p:nvSpPr>
          <p:spPr bwMode="auto">
            <a:xfrm>
              <a:off x="5440035" y="5799620"/>
              <a:ext cx="365760" cy="3657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>
                  <a:latin typeface="Calibri" pitchFamily="34" charset="0"/>
                  <a:cs typeface="Calibri" pitchFamily="34" charset="0"/>
                </a:rPr>
                <a:t>=</a:t>
              </a:r>
            </a:p>
          </p:txBody>
        </p:sp>
        <p:sp>
          <p:nvSpPr>
            <p:cNvPr id="30" name="TextBox 88"/>
            <p:cNvSpPr txBox="1">
              <a:spLocks noChangeArrowheads="1"/>
            </p:cNvSpPr>
            <p:nvPr/>
          </p:nvSpPr>
          <p:spPr bwMode="auto">
            <a:xfrm>
              <a:off x="7778940" y="4702340"/>
              <a:ext cx="365760" cy="1463040"/>
            </a:xfrm>
            <a:prstGeom prst="rect">
              <a:avLst/>
            </a:prstGeom>
            <a:noFill/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e</a:t>
              </a:r>
              <a:r>
                <a:rPr lang="en-US" sz="2400" b="1" baseline="-25000"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sp>
          <p:nvSpPr>
            <p:cNvPr id="31" name="TextBox 90"/>
            <p:cNvSpPr txBox="1">
              <a:spLocks noChangeArrowheads="1"/>
            </p:cNvSpPr>
            <p:nvPr/>
          </p:nvSpPr>
          <p:spPr bwMode="auto">
            <a:xfrm>
              <a:off x="8162469" y="5799620"/>
              <a:ext cx="365760" cy="3657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>
                  <a:latin typeface="Calibri" pitchFamily="34" charset="0"/>
                  <a:cs typeface="Calibri" pitchFamily="34" charset="0"/>
                </a:rPr>
                <a:t>+</a:t>
              </a:r>
            </a:p>
          </p:txBody>
        </p:sp>
        <p:grpSp>
          <p:nvGrpSpPr>
            <p:cNvPr id="32" name="Group 61"/>
            <p:cNvGrpSpPr/>
            <p:nvPr/>
          </p:nvGrpSpPr>
          <p:grpSpPr>
            <a:xfrm>
              <a:off x="5827896" y="4708050"/>
              <a:ext cx="1096606" cy="1457330"/>
              <a:chOff x="5635751" y="4708050"/>
              <a:chExt cx="1096606" cy="1457330"/>
            </a:xfrm>
          </p:grpSpPr>
          <p:sp>
            <p:nvSpPr>
              <p:cNvPr id="39" name="TextBox 19"/>
              <p:cNvSpPr txBox="1">
                <a:spLocks noChangeArrowheads="1"/>
              </p:cNvSpPr>
              <p:nvPr/>
            </p:nvSpPr>
            <p:spPr bwMode="auto">
              <a:xfrm>
                <a:off x="5635751" y="4708050"/>
                <a:ext cx="1096606" cy="1097280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A</a:t>
                </a:r>
                <a:endParaRPr lang="en-US" sz="2400" b="1" baseline="30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TextBox 93"/>
              <p:cNvSpPr txBox="1">
                <a:spLocks noChangeArrowheads="1"/>
              </p:cNvSpPr>
              <p:nvPr/>
            </p:nvSpPr>
            <p:spPr bwMode="auto">
              <a:xfrm>
                <a:off x="5635751" y="5804562"/>
                <a:ext cx="1096606" cy="360818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p</a:t>
                </a:r>
                <a:endParaRPr lang="en-US" sz="2400" b="1" baseline="30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33" name="TextBox 97"/>
            <p:cNvSpPr txBox="1">
              <a:spLocks noChangeArrowheads="1"/>
            </p:cNvSpPr>
            <p:nvPr/>
          </p:nvSpPr>
          <p:spPr bwMode="auto">
            <a:xfrm>
              <a:off x="7014630" y="5068100"/>
              <a:ext cx="365760" cy="1097280"/>
            </a:xfrm>
            <a:prstGeom prst="rect">
              <a:avLst/>
            </a:prstGeom>
            <a:noFill/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e</a:t>
              </a:r>
              <a:r>
                <a:rPr lang="en-US" sz="2400" b="1" baseline="-25000"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4" name="TextBox 98"/>
            <p:cNvSpPr txBox="1">
              <a:spLocks noChangeArrowheads="1"/>
            </p:cNvSpPr>
            <p:nvPr/>
          </p:nvSpPr>
          <p:spPr bwMode="auto">
            <a:xfrm>
              <a:off x="7402071" y="5799620"/>
              <a:ext cx="365760" cy="3657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>
                  <a:latin typeface="Calibri" pitchFamily="34" charset="0"/>
                  <a:cs typeface="Calibri" pitchFamily="34" charset="0"/>
                </a:rPr>
                <a:t>+</a:t>
              </a: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052247" y="4702340"/>
              <a:ext cx="365760" cy="1463040"/>
            </a:xfrm>
            <a:prstGeom prst="rect">
              <a:avLst/>
            </a:prstGeom>
            <a:noFill/>
            <a:ln w="38100">
              <a:solidFill>
                <a:srgbClr val="6A8B37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lIns="0" tIns="0" rIns="0" bIns="27432" anchor="b" anchorCtr="1"/>
            <a:lstStyle/>
            <a:p>
              <a:pPr>
                <a:defRPr/>
              </a:pPr>
              <a:r>
                <a:rPr lang="en-US" sz="2400" b="1">
                  <a:latin typeface="Calibri" pitchFamily="34" charset="0"/>
                  <a:cs typeface="Calibri" pitchFamily="34" charset="0"/>
                </a:rPr>
                <a:t>c</a:t>
              </a:r>
              <a:endParaRPr lang="en-US" sz="2400" b="1" baseline="-2500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6" name="Group 62"/>
            <p:cNvGrpSpPr/>
            <p:nvPr/>
          </p:nvGrpSpPr>
          <p:grpSpPr>
            <a:xfrm>
              <a:off x="8555953" y="4709167"/>
              <a:ext cx="365761" cy="1456213"/>
              <a:chOff x="8613703" y="4708050"/>
              <a:chExt cx="365761" cy="1456213"/>
            </a:xfrm>
          </p:grpSpPr>
          <p:sp>
            <p:nvSpPr>
              <p:cNvPr id="37" name="TextBox 136"/>
              <p:cNvSpPr txBox="1">
                <a:spLocks noChangeArrowheads="1"/>
              </p:cNvSpPr>
              <p:nvPr/>
            </p:nvSpPr>
            <p:spPr bwMode="auto">
              <a:xfrm>
                <a:off x="8613704" y="4708050"/>
                <a:ext cx="365760" cy="1097280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0</a:t>
                </a:r>
              </a:p>
            </p:txBody>
          </p:sp>
          <p:sp>
            <p:nvSpPr>
              <p:cNvPr id="38" name="TextBox 137"/>
              <p:cNvSpPr txBox="1">
                <a:spLocks noChangeArrowheads="1"/>
              </p:cNvSpPr>
              <p:nvPr/>
            </p:nvSpPr>
            <p:spPr bwMode="auto">
              <a:xfrm>
                <a:off x="8613703" y="5803445"/>
                <a:ext cx="365760" cy="360818"/>
              </a:xfrm>
              <a:prstGeom prst="rect">
                <a:avLst/>
              </a:prstGeom>
              <a:noFill/>
              <a:ln w="38100">
                <a:solidFill>
                  <a:srgbClr val="6A8B37"/>
                </a:solidFill>
                <a:miter lim="800000"/>
                <a:headEnd/>
                <a:tailEnd/>
              </a:ln>
            </p:spPr>
            <p:txBody>
              <a:bodyPr lIns="0" tIns="0" rIns="0" bIns="27432" anchor="b" anchorCtr="1"/>
              <a:lstStyle/>
              <a:p>
                <a:r>
                  <a:rPr lang="en-US" sz="2400" b="1">
                    <a:latin typeface="Calibri" pitchFamily="34" charset="0"/>
                    <a:cs typeface="Calibri" pitchFamily="34" charset="0"/>
                  </a:rPr>
                  <a:t>m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237016" y="1556740"/>
            <a:ext cx="2282118" cy="2008041"/>
            <a:chOff x="5683495" y="1849830"/>
            <a:chExt cx="2282118" cy="2008041"/>
          </a:xfrm>
        </p:grpSpPr>
        <p:sp>
          <p:nvSpPr>
            <p:cNvPr id="42" name="TextBox 66"/>
            <p:cNvSpPr txBox="1">
              <a:spLocks noChangeArrowheads="1"/>
            </p:cNvSpPr>
            <p:nvPr/>
          </p:nvSpPr>
          <p:spPr bwMode="auto">
            <a:xfrm>
              <a:off x="6868333" y="3492111"/>
              <a:ext cx="1097280" cy="365760"/>
            </a:xfrm>
            <a:prstGeom prst="rect">
              <a:avLst/>
            </a:prstGeom>
            <a:solidFill>
              <a:srgbClr val="6A8B37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p</a:t>
              </a:r>
            </a:p>
          </p:txBody>
        </p:sp>
        <p:sp>
          <p:nvSpPr>
            <p:cNvPr id="44" name="TextBox 67"/>
            <p:cNvSpPr txBox="1">
              <a:spLocks noChangeArrowheads="1"/>
            </p:cNvSpPr>
            <p:nvPr/>
          </p:nvSpPr>
          <p:spPr bwMode="auto">
            <a:xfrm>
              <a:off x="6415015" y="3492111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>
                  <a:latin typeface="Calibri" pitchFamily="34" charset="0"/>
                  <a:cs typeface="Calibri" pitchFamily="34" charset="0"/>
                </a:rPr>
                <a:t>=</a:t>
              </a:r>
            </a:p>
          </p:txBody>
        </p:sp>
        <p:sp>
          <p:nvSpPr>
            <p:cNvPr id="46" name="TextBox 68"/>
            <p:cNvSpPr txBox="1">
              <a:spLocks noChangeArrowheads="1"/>
            </p:cNvSpPr>
            <p:nvPr/>
          </p:nvSpPr>
          <p:spPr bwMode="auto">
            <a:xfrm>
              <a:off x="6868333" y="3041357"/>
              <a:ext cx="1097280" cy="3657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r</a:t>
              </a:r>
              <a:endParaRPr lang="en-US" sz="2400" b="1" baseline="-25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Box 71"/>
            <p:cNvSpPr txBox="1">
              <a:spLocks noChangeArrowheads="1"/>
            </p:cNvSpPr>
            <p:nvPr/>
          </p:nvSpPr>
          <p:spPr bwMode="auto">
            <a:xfrm>
              <a:off x="6868333" y="1849830"/>
              <a:ext cx="1097280" cy="1097280"/>
            </a:xfrm>
            <a:prstGeom prst="rect">
              <a:avLst/>
            </a:prstGeom>
            <a:solidFill>
              <a:srgbClr val="6A8B37">
                <a:alpha val="50195"/>
              </a:srgbClr>
            </a:solidFill>
            <a:ln w="38100">
              <a:solidFill>
                <a:srgbClr val="6A8B37"/>
              </a:solidFill>
              <a:miter lim="800000"/>
              <a:headEnd/>
              <a:tailEnd/>
            </a:ln>
          </p:spPr>
          <p:txBody>
            <a:bodyPr lIns="0" tIns="0" rIns="0" bIns="27432" anchor="b" anchorCtr="1"/>
            <a:lstStyle/>
            <a:p>
              <a:r>
                <a:rPr lang="en-US" sz="2400" b="1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48" name="TextBox 70"/>
            <p:cNvSpPr txBox="1">
              <a:spLocks noChangeArrowheads="1"/>
            </p:cNvSpPr>
            <p:nvPr/>
          </p:nvSpPr>
          <p:spPr bwMode="auto">
            <a:xfrm>
              <a:off x="6415015" y="3041357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27432" anchor="ctr" anchorCtr="1"/>
            <a:lstStyle/>
            <a:p>
              <a:r>
                <a:rPr lang="en-US" sz="2800" b="1">
                  <a:latin typeface="Calibri" pitchFamily="34" charset="0"/>
                  <a:cs typeface="Calibri" pitchFamily="34" charset="0"/>
                </a:rPr>
                <a:t>+</a:t>
              </a: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5683495" y="2581350"/>
              <a:ext cx="1097280" cy="365760"/>
            </a:xfrm>
            <a:prstGeom prst="rect">
              <a:avLst/>
            </a:prstGeom>
            <a:noFill/>
            <a:ln w="38100">
              <a:solidFill>
                <a:srgbClr val="6A8B37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lIns="0" tIns="0" rIns="0" bIns="27432" anchor="b" anchorCtr="1"/>
            <a:lstStyle/>
            <a:p>
              <a:pPr>
                <a:defRPr/>
              </a:pPr>
              <a:r>
                <a:rPr lang="en-US" sz="2400" b="1">
                  <a:latin typeface="Calibri" pitchFamily="34" charset="0"/>
                  <a:cs typeface="Calibri" pitchFamily="34" charset="0"/>
                </a:rPr>
                <a:t>s</a:t>
              </a:r>
              <a:endParaRPr lang="en-US" sz="2400" b="1" baseline="-2500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15363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Scheme</a:t>
            </a:r>
          </a:p>
          <a:p>
            <a:pPr lvl="1" eaLnBrk="1" hangingPunct="1"/>
            <a:r>
              <a:rPr lang="en-US" dirty="0" smtClean="0"/>
              <a:t>Save </a:t>
            </a:r>
            <a:r>
              <a:rPr lang="en-US" dirty="0" err="1" smtClean="0"/>
              <a:t>lg</a:t>
            </a:r>
            <a:r>
              <a:rPr lang="en-US" dirty="0" smtClean="0"/>
              <a:t>(q) factor on public and per-user key</a:t>
            </a:r>
          </a:p>
          <a:p>
            <a:pPr lvl="1" eaLnBrk="1" hangingPunct="1"/>
            <a:r>
              <a:rPr lang="en-US" dirty="0" smtClean="0"/>
              <a:t>Adaptable to rings</a:t>
            </a:r>
          </a:p>
          <a:p>
            <a:pPr lvl="1"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Attack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FrontPage" pitchFamily="2" charset="0"/>
              <a:buNone/>
            </a:pPr>
            <a:r>
              <a:rPr lang="en-US" dirty="0" smtClean="0"/>
              <a:t>New Parameters</a:t>
            </a:r>
          </a:p>
        </p:txBody>
      </p:sp>
      <p:sp>
        <p:nvSpPr>
          <p:cNvPr id="15364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/>
              <a:t>18 February 2011</a:t>
            </a:r>
          </a:p>
        </p:txBody>
      </p:sp>
      <p:sp>
        <p:nvSpPr>
          <p:cNvPr id="15365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58E224-4AEE-4172-9FE2-2B09A589A196}" type="slidenum">
              <a:rPr lang="en-US"/>
              <a:pPr/>
              <a:t>9</a:t>
            </a:fld>
            <a:endParaRPr lang="en-US"/>
          </a:p>
        </p:txBody>
      </p:sp>
      <p:sp>
        <p:nvSpPr>
          <p:cNvPr id="15366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/>
              <a:t>CT-RSA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LINDNER@IJOTYWAZTFIJLQRO" val="3419"/>
  <p:tag name="FIRSTRLINDNER@YFDUNHRFUVWXY5M7" val="3937"/>
  <p:tag name="DEFAULTDISPLAYSOURCE" val="\documentclass{article}&#10;\usepackage{amsmath,amssymb}&#10;\pagestyle{empty}&#10;\begin{document}&#10;\Large&#10;&#10;&#10;\end{document}&#10;"/>
  <p:tag name="EMBEDFONTS" val="1"/>
</p:tagLst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FrontPage"/>
        <a:ea typeface=""/>
        <a:cs typeface=""/>
      </a:majorFont>
      <a:minorFont>
        <a:latin typeface="FrontPag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 cap="flat">
          <a:solidFill>
            <a:schemeClr val="tx1"/>
          </a:solidFill>
          <a:round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</Template>
  <TotalTime>1175</TotalTime>
  <Words>853</Words>
  <Application>Microsoft Office PowerPoint</Application>
  <PresentationFormat>On-screen Show (4:3)</PresentationFormat>
  <Paragraphs>362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Wingdings</vt:lpstr>
      <vt:lpstr>FrontPage</vt:lpstr>
      <vt:lpstr>msbm10</vt:lpstr>
      <vt:lpstr>cmsy10</vt:lpstr>
      <vt:lpstr>powerpointvorlage</vt:lpstr>
      <vt:lpstr>Better Key Sizes (and Attacks) for LWE-Based Encryption</vt:lpstr>
      <vt:lpstr>Motivation</vt:lpstr>
      <vt:lpstr>Agenda</vt:lpstr>
      <vt:lpstr>Agenda</vt:lpstr>
      <vt:lpstr>Learning with Errors [Reg05, Pei09]</vt:lpstr>
      <vt:lpstr>Encryption Scheme</vt:lpstr>
      <vt:lpstr>New Scheme</vt:lpstr>
      <vt:lpstr>New Scheme</vt:lpstr>
      <vt:lpstr>Agenda</vt:lpstr>
      <vt:lpstr>Agenda</vt:lpstr>
      <vt:lpstr>LWE Attacks</vt:lpstr>
      <vt:lpstr>BDD - Nearest Plane [Bab86]</vt:lpstr>
      <vt:lpstr>BDD - Nearest Planes</vt:lpstr>
      <vt:lpstr>Summary</vt:lpstr>
      <vt:lpstr>Agenda</vt:lpstr>
      <vt:lpstr>Agenda</vt:lpstr>
      <vt:lpstr>New Parameters</vt:lpstr>
      <vt:lpstr>Contributions</vt:lpstr>
      <vt:lpstr>Slide 19</vt:lpstr>
    </vt:vector>
  </TitlesOfParts>
  <Company>TUD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feuck</dc:creator>
  <cp:lastModifiedBy>Richard Lindner</cp:lastModifiedBy>
  <cp:revision>1950</cp:revision>
  <dcterms:created xsi:type="dcterms:W3CDTF">2008-04-04T07:18:15Z</dcterms:created>
  <dcterms:modified xsi:type="dcterms:W3CDTF">2011-01-31T16:39:00Z</dcterms:modified>
</cp:coreProperties>
</file>