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3" r:id="rId3"/>
    <p:sldId id="291" r:id="rId4"/>
    <p:sldId id="295" r:id="rId5"/>
    <p:sldId id="296" r:id="rId6"/>
    <p:sldId id="304" r:id="rId7"/>
    <p:sldId id="313" r:id="rId8"/>
    <p:sldId id="306" r:id="rId9"/>
    <p:sldId id="305" r:id="rId10"/>
    <p:sldId id="307" r:id="rId11"/>
    <p:sldId id="301" r:id="rId12"/>
    <p:sldId id="299" r:id="rId13"/>
    <p:sldId id="314" r:id="rId14"/>
    <p:sldId id="310" r:id="rId15"/>
    <p:sldId id="312" r:id="rId16"/>
    <p:sldId id="308" r:id="rId17"/>
    <p:sldId id="309" r:id="rId18"/>
    <p:sldId id="273" r:id="rId19"/>
  </p:sldIdLst>
  <p:sldSz cx="9144000" cy="6858000" type="screen4x3"/>
  <p:notesSz cx="7099300" cy="10234613"/>
  <p:embeddedFontLst>
    <p:embeddedFont>
      <p:font typeface="FrontPage" pitchFamily="2" charset="0"/>
      <p:regular r:id="rId22"/>
      <p:bold r:id="rId23"/>
    </p:embeddedFont>
    <p:embeddedFont>
      <p:font typeface="cmsy10" pitchFamily="34" charset="0"/>
      <p:regular r:id="rId24"/>
    </p:embeddedFont>
    <p:embeddedFont>
      <p:font typeface="cmmi10" pitchFamily="34" charset="0"/>
      <p:regular r:id="rId25"/>
    </p:embeddedFont>
    <p:embeddedFont>
      <p:font typeface="msbm10" pitchFamily="34" charset="0"/>
      <p:regular r:id="rId26"/>
    </p:embeddedFont>
    <p:embeddedFont>
      <p:font typeface="Stafford" pitchFamily="2" charset="0"/>
      <p:regular r:id="rId27"/>
    </p:embeddedFont>
  </p:embeddedFontLst>
  <p:custDataLst>
    <p:tags r:id="rId28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ontPage" pitchFamily="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ontPage" pitchFamily="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ontPage" pitchFamily="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ontPage" pitchFamily="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ontPage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ontPage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ontPage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ontPage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ontPage" pitchFamily="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777777"/>
    <a:srgbClr val="DDDDDD"/>
    <a:srgbClr val="AFCC50"/>
    <a:srgbClr val="6A8B37"/>
    <a:srgbClr val="B90F22"/>
    <a:srgbClr val="000000"/>
    <a:srgbClr val="F5A300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1" autoAdjust="0"/>
    <p:restoredTop sz="87616" autoAdjust="0"/>
  </p:normalViewPr>
  <p:slideViewPr>
    <p:cSldViewPr snapToObjects="1">
      <p:cViewPr>
        <p:scale>
          <a:sx n="100" d="100"/>
          <a:sy n="100" d="100"/>
        </p:scale>
        <p:origin x="-624" y="-78"/>
      </p:cViewPr>
      <p:guideLst>
        <p:guide orient="horz" pos="2160"/>
        <p:guide orient="horz" pos="3974"/>
        <p:guide orient="horz" pos="3929"/>
        <p:guide orient="horz" pos="4020"/>
        <p:guide pos="2880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3390" y="-72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6850" y="433388"/>
            <a:ext cx="55943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6965" tIns="0" rIns="0" bIns="0" numCol="1" anchor="ctr" anchorCtr="0" compatLnSpc="1">
            <a:prstTxWarp prst="textNoShape">
              <a:avLst/>
            </a:prstTxWarp>
          </a:bodyPr>
          <a:lstStyle>
            <a:lvl1pPr defTabSz="990600">
              <a:lnSpc>
                <a:spcPts val="1413"/>
              </a:lnSpc>
              <a:defRPr sz="11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6850" y="9590088"/>
            <a:ext cx="13779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90600">
              <a:defRPr sz="1100" b="1">
                <a:latin typeface="Stafford" pitchFamily="2" charset="0"/>
              </a:defRPr>
            </a:lvl1pPr>
          </a:lstStyle>
          <a:p>
            <a:fld id="{5D81C2EB-F66F-496C-BCC2-CAF72E937865}" type="datetime4">
              <a:rPr lang="de-DE"/>
              <a:pPr/>
              <a:t>13. Oktober 2010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74800" y="9590088"/>
            <a:ext cx="4621213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90600">
              <a:defRPr sz="11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10300" y="9590088"/>
            <a:ext cx="695325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90600">
              <a:defRPr sz="11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AE76A2B0-D2AE-4AD7-8794-3945A891C50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2013" y="403225"/>
            <a:ext cx="963612" cy="466725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6850" y="200025"/>
            <a:ext cx="6708775" cy="161925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6850" y="403225"/>
            <a:ext cx="6708775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6850" y="9509125"/>
            <a:ext cx="6708775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93675" y="869950"/>
            <a:ext cx="6708775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530225"/>
            <a:ext cx="5256213" cy="39417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6850" y="4795838"/>
            <a:ext cx="6705600" cy="479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5" rIns="99031" bIns="495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96850" y="9721850"/>
            <a:ext cx="67087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0" rIns="0" bIns="0" numCol="1" anchor="ctr" anchorCtr="0" compatLnSpc="1">
            <a:prstTxWarp prst="textNoShape">
              <a:avLst/>
            </a:prstTxWarp>
          </a:bodyPr>
          <a:lstStyle>
            <a:lvl1pPr defTabSz="990600">
              <a:lnSpc>
                <a:spcPts val="1413"/>
              </a:lnSpc>
              <a:tabLst>
                <a:tab pos="6600825" algn="r"/>
              </a:tabLst>
              <a:defRPr sz="1100"/>
            </a:lvl1pPr>
          </a:lstStyle>
          <a:p>
            <a:r>
              <a:rPr lang="de-DE"/>
              <a:t>	</a:t>
            </a:r>
            <a:fld id="{0DD4101F-4F27-4C37-9D99-4B739F786259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6850" y="4763"/>
            <a:ext cx="67087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6965" tIns="0" rIns="0" bIns="0" anchor="ctr"/>
          <a:lstStyle/>
          <a:p>
            <a:pPr defTabSz="990600">
              <a:lnSpc>
                <a:spcPts val="1413"/>
              </a:lnSpc>
              <a:tabLst>
                <a:tab pos="6591300" algn="r"/>
              </a:tabLst>
            </a:pPr>
            <a:r>
              <a:rPr lang="de-DE" sz="1100"/>
              <a:t>	</a:t>
            </a:r>
            <a:fld id="{5323B12A-1662-46CC-898D-3E4690F16A48}" type="datetime4">
              <a:rPr lang="de-DE" sz="1100"/>
              <a:pPr defTabSz="990600">
                <a:lnSpc>
                  <a:spcPts val="1413"/>
                </a:lnSpc>
                <a:tabLst>
                  <a:tab pos="6591300" algn="r"/>
                </a:tabLst>
              </a:pPr>
              <a:t>13. Oktober 2010</a:t>
            </a:fld>
            <a:endParaRPr lang="de-DE" sz="1100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6850" y="446088"/>
            <a:ext cx="6708775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6850" y="9721850"/>
            <a:ext cx="6708775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93675" y="4592638"/>
            <a:ext cx="6708775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FrontPage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FrontPage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FrontPage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FrontPage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FrontPag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	</a:t>
            </a:r>
            <a:fld id="{7B80092E-1E16-4454-8971-01292E54EF9C}" type="slidenum">
              <a:rPr lang="de-DE"/>
              <a:pPr/>
              <a:t>1</a:t>
            </a:fld>
            <a:endParaRPr lang="de-DE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	</a:t>
            </a:r>
            <a:fld id="{801B9709-55DF-4A65-AC8C-E9CE2984CC5D}" type="slidenum">
              <a:rPr lang="de-DE"/>
              <a:pPr/>
              <a:t>2</a:t>
            </a:fld>
            <a:endParaRPr lang="de-DE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	</a:t>
            </a:r>
            <a:fld id="{0DD4101F-4F27-4C37-9D99-4B739F786259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6A8B3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692150"/>
            <a:ext cx="6734175" cy="577850"/>
          </a:xfrm>
        </p:spPr>
        <p:txBody>
          <a:bodyPr anchor="t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6A8B37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23728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60" name="Line 20"/>
          <p:cNvSpPr>
            <a:spLocks noChangeShapeType="1"/>
          </p:cNvSpPr>
          <p:nvPr userDrawn="1"/>
        </p:nvSpPr>
        <p:spPr bwMode="auto">
          <a:xfrm>
            <a:off x="252413" y="245745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63" name="Rectangle 2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rlindner@cdc.informatik.tu-darmstadt.de	</a:t>
            </a:r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92621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Fullscreen capture 10132010 21919 AM-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54094" y="1374661"/>
            <a:ext cx="830580" cy="108966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8784674" y="1449388"/>
            <a:ext cx="108501" cy="11155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3EDE94-7926-4984-A136-6BA37BAC47D1}" type="datetime5">
              <a:rPr lang="de-DE"/>
              <a:pPr/>
              <a:t>10-10-13</a:t>
            </a:fld>
            <a:r>
              <a:rPr lang="de-DE"/>
              <a:t>	</a:t>
            </a:r>
            <a:fld id="{60BDD8D9-6A6F-4AA0-AB8E-84B83496FBC9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603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603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C3586D-CA03-4C35-B447-E179BE382FFF}" type="datetime5">
              <a:rPr lang="de-DE"/>
              <a:pPr/>
              <a:t>10-10-13</a:t>
            </a:fld>
            <a:r>
              <a:rPr lang="de-DE"/>
              <a:t>	</a:t>
            </a:r>
            <a:fld id="{230995FB-B19A-4B06-A905-3BED24B4A85D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500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500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50825" y="6437313"/>
            <a:ext cx="8642350" cy="231775"/>
          </a:xfrm>
        </p:spPr>
        <p:txBody>
          <a:bodyPr/>
          <a:lstStyle>
            <a:lvl1pPr>
              <a:defRPr/>
            </a:lvl1pPr>
          </a:lstStyle>
          <a:p>
            <a:fld id="{52CF01EB-CF88-4A43-94F1-8EE3BD773F9A}" type="datetime5">
              <a:rPr lang="de-DE"/>
              <a:pPr/>
              <a:t>10-10-13</a:t>
            </a:fld>
            <a:r>
              <a:rPr lang="de-DE"/>
              <a:t>	</a:t>
            </a:r>
            <a:fld id="{C5C6468E-14D0-423E-9024-3F4CC804C7BC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D39731-4FF8-46CE-8E65-C6F12D5E4015}" type="datetime5">
              <a:rPr lang="de-DE"/>
              <a:pPr/>
              <a:t>10-10-13</a:t>
            </a:fld>
            <a:r>
              <a:rPr lang="de-DE"/>
              <a:t>	</a:t>
            </a:r>
            <a:fld id="{8E8F9C49-9AC1-47E4-84E4-05E0FECEF665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8E5099-3B4E-42B0-A5B8-49634A38514B}" type="datetime5">
              <a:rPr lang="de-DE"/>
              <a:pPr/>
              <a:t>10-10-13</a:t>
            </a:fld>
            <a:r>
              <a:rPr lang="de-DE"/>
              <a:t>	</a:t>
            </a:r>
            <a:fld id="{766644F1-24C3-4F61-827F-9720846DB32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500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500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1785AF-3CFA-462E-B034-16F95EF65160}" type="datetime5">
              <a:rPr lang="de-DE"/>
              <a:pPr/>
              <a:t>10-10-13</a:t>
            </a:fld>
            <a:r>
              <a:rPr lang="de-DE"/>
              <a:t>	</a:t>
            </a:r>
            <a:fld id="{E95E9241-B293-422C-ACDF-BC4E43B0858C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C03C30-5594-4560-BB60-9A51F82A2D9B}" type="datetime5">
              <a:rPr lang="de-DE"/>
              <a:pPr/>
              <a:t>10-10-13</a:t>
            </a:fld>
            <a:r>
              <a:rPr lang="de-DE"/>
              <a:t>	</a:t>
            </a:r>
            <a:fld id="{26F39862-CAC3-454C-8A97-78DC84DEB9E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9A7407-CCA0-4AFD-910A-E2D85F8E3689}" type="datetime5">
              <a:rPr lang="de-DE"/>
              <a:pPr/>
              <a:t>10-10-13</a:t>
            </a:fld>
            <a:r>
              <a:rPr lang="de-DE"/>
              <a:t>	</a:t>
            </a:r>
            <a:fld id="{2A64CCD0-ED9F-41C8-9B11-F5896336331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7DF428-3B49-4315-B314-420EE910B972}" type="datetime5">
              <a:rPr lang="de-DE"/>
              <a:pPr/>
              <a:t>10-10-13</a:t>
            </a:fld>
            <a:r>
              <a:rPr lang="de-DE"/>
              <a:t>	</a:t>
            </a:r>
            <a:fld id="{3D1E6CF5-6A4A-40DD-8919-119DF92B31F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5CD192-1310-4180-B76C-773BFFC30BB5}" type="datetime5">
              <a:rPr lang="de-DE"/>
              <a:pPr/>
              <a:t>10-10-13</a:t>
            </a:fld>
            <a:r>
              <a:rPr lang="de-DE"/>
              <a:t>	</a:t>
            </a:r>
            <a:fld id="{98F2F17B-29E0-4659-B37E-F84E6B8B24A0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CB7EC4-A77C-46C3-8493-481B3AB50563}" type="datetime5">
              <a:rPr lang="de-DE"/>
              <a:pPr/>
              <a:t>10-10-13</a:t>
            </a:fld>
            <a:r>
              <a:rPr lang="de-DE"/>
              <a:t>	</a:t>
            </a:r>
            <a:fld id="{F4B1953C-F24E-4A5D-A846-A47D471CCC6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437313"/>
            <a:ext cx="86423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8610600" algn="r"/>
              </a:tabLst>
              <a:defRPr sz="1000"/>
            </a:lvl1pPr>
          </a:lstStyle>
          <a:p>
            <a:fld id="{3F2DFDC7-2F00-44A0-80AF-A2960FA17CC0}" type="datetime5">
              <a:rPr lang="de-DE"/>
              <a:pPr/>
              <a:t>10-10-13</a:t>
            </a:fld>
            <a:r>
              <a:rPr lang="de-DE"/>
              <a:t>	</a:t>
            </a:r>
            <a:fld id="{C3CEB1E8-875D-41F2-BD6B-26E4AAEEDC13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6A8B37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252413" y="623728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ontPage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ontPage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ontPage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ontPage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ontPage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ontPage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ontPage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ontPage" pitchFamily="2" charset="0"/>
        </a:defRPr>
      </a:lvl9pPr>
    </p:titleStyle>
    <p:bodyStyle>
      <a:lvl1pPr marL="238125" indent="-238125" algn="l" rtl="0" fontAlgn="base">
        <a:spcBef>
          <a:spcPct val="20000"/>
        </a:spcBef>
        <a:spcAft>
          <a:spcPct val="0"/>
        </a:spcAft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485775" indent="-246063" algn="l" rtl="0" fontAlgn="base">
        <a:spcBef>
          <a:spcPct val="20000"/>
        </a:spcBef>
        <a:spcAft>
          <a:spcPct val="0"/>
        </a:spcAft>
        <a:buSzPct val="65000"/>
        <a:buFont typeface="Wingdings" pitchFamily="2" charset="2"/>
        <a:buChar char="q"/>
        <a:defRPr sz="2400">
          <a:solidFill>
            <a:schemeClr val="tx1"/>
          </a:solidFill>
          <a:latin typeface="+mn-lt"/>
        </a:defRPr>
      </a:lvl2pPr>
      <a:lvl3pPr marL="674688" indent="-187325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849313" indent="-1730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1050925" indent="-200025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508125" indent="-200025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965325" indent="-200025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422525" indent="-200025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879725" indent="-200025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600" dirty="0" err="1" smtClean="0"/>
              <a:t>Improved</a:t>
            </a:r>
            <a:r>
              <a:rPr lang="de-DE" sz="3600" dirty="0" smtClean="0"/>
              <a:t> Zero-</a:t>
            </a:r>
            <a:r>
              <a:rPr lang="de-DE" sz="3600" dirty="0" err="1" smtClean="0"/>
              <a:t>Knowledge</a:t>
            </a:r>
            <a:r>
              <a:rPr lang="de-DE" sz="3600" dirty="0" smtClean="0"/>
              <a:t/>
            </a:r>
            <a:br>
              <a:rPr lang="de-DE" sz="3600" dirty="0" smtClean="0"/>
            </a:br>
            <a:r>
              <a:rPr lang="de-DE" sz="3600" dirty="0" err="1" smtClean="0"/>
              <a:t>Identification</a:t>
            </a:r>
            <a:r>
              <a:rPr lang="de-DE" sz="3600" dirty="0" smtClean="0"/>
              <a:t> </a:t>
            </a:r>
            <a:r>
              <a:rPr lang="de-DE" sz="3600" dirty="0" err="1" smtClean="0"/>
              <a:t>with</a:t>
            </a:r>
            <a:r>
              <a:rPr lang="de-DE" sz="3600" dirty="0" smtClean="0"/>
              <a:t> </a:t>
            </a:r>
            <a:r>
              <a:rPr lang="de-DE" sz="3600" dirty="0" err="1" smtClean="0"/>
              <a:t>Lattices</a:t>
            </a:r>
            <a:endParaRPr lang="de-DE" sz="36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8461697" cy="944562"/>
          </a:xfrm>
        </p:spPr>
        <p:txBody>
          <a:bodyPr/>
          <a:lstStyle/>
          <a:p>
            <a:endParaRPr lang="de-DE" dirty="0" smtClean="0"/>
          </a:p>
          <a:p>
            <a:r>
              <a:rPr lang="de-DE" b="0" dirty="0" smtClean="0"/>
              <a:t>P.-L. </a:t>
            </a:r>
            <a:r>
              <a:rPr lang="de-DE" b="0" dirty="0" err="1" smtClean="0"/>
              <a:t>Cayrel</a:t>
            </a:r>
            <a:r>
              <a:rPr lang="de-DE" b="0" dirty="0" smtClean="0"/>
              <a:t>, </a:t>
            </a:r>
            <a:r>
              <a:rPr lang="de-DE" b="0" u="sng" dirty="0" smtClean="0"/>
              <a:t>R. Lindner</a:t>
            </a:r>
            <a:r>
              <a:rPr lang="de-DE" b="0" dirty="0" smtClean="0"/>
              <a:t>, M. Rückert, </a:t>
            </a:r>
            <a:r>
              <a:rPr lang="de-DE" b="0" dirty="0" err="1" smtClean="0"/>
              <a:t>and</a:t>
            </a:r>
            <a:r>
              <a:rPr lang="de-DE" b="0" dirty="0" smtClean="0"/>
              <a:t> R. Silva</a:t>
            </a:r>
            <a:endParaRPr lang="de-DE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9846" y="2905894"/>
            <a:ext cx="26574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33653" y="2984723"/>
            <a:ext cx="22860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5C03C30-5594-4560-BB60-9A51F82A2D9B}" type="datetime5">
              <a:rPr lang="de-DE" smtClean="0"/>
              <a:pPr/>
              <a:t>10-10-13</a:t>
            </a:fld>
            <a:r>
              <a:rPr lang="de-DE" dirty="0" smtClean="0"/>
              <a:t>	</a:t>
            </a:r>
            <a:fld id="{26F39862-CAC3-454C-8A97-78DC84DEB9E2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 schemes based on worst-case problems</a:t>
            </a:r>
            <a:endParaRPr lang="en-US" dirty="0"/>
          </a:p>
        </p:txBody>
      </p:sp>
      <p:pic>
        <p:nvPicPr>
          <p:cNvPr id="6" name="Content Placeholder 9" descr="Fullscreen capture 10122010 112940 P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50825" y="3011569"/>
            <a:ext cx="8640763" cy="16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ounded Rectangle 8"/>
          <p:cNvSpPr/>
          <p:nvPr/>
        </p:nvSpPr>
        <p:spPr>
          <a:xfrm>
            <a:off x="6012160" y="3078485"/>
            <a:ext cx="1584176" cy="152209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4915" name="Rectangle 3"/>
          <p:cNvSpPr>
            <a:spLocks noGrp="1" noChangeArrowheads="1"/>
          </p:cNvSpPr>
          <p:nvPr>
            <p:ph sz="half" idx="1"/>
          </p:nvPr>
        </p:nvSpPr>
        <p:spPr>
          <a:noFill/>
          <a:ln/>
        </p:spPr>
        <p:txBody>
          <a:bodyPr anchor="ctr"/>
          <a:lstStyle/>
          <a:p>
            <a:pPr algn="ctr">
              <a:buFont typeface="Wingdings" pitchFamily="2" charset="2"/>
              <a:buNone/>
            </a:pPr>
            <a:r>
              <a:rPr lang="de-AT" sz="4000" b="1" dirty="0" smtClean="0"/>
              <a:t>Zero-</a:t>
            </a:r>
            <a:r>
              <a:rPr lang="de-AT" sz="4000" b="1" dirty="0" err="1" smtClean="0"/>
              <a:t>Knowledge</a:t>
            </a:r>
            <a:r>
              <a:rPr lang="de-AT" sz="4000" b="1" dirty="0" smtClean="0"/>
              <a:t> </a:t>
            </a:r>
            <a:r>
              <a:rPr lang="de-AT" sz="4000" b="1" dirty="0" err="1" smtClean="0"/>
              <a:t>Identification</a:t>
            </a:r>
            <a:endParaRPr lang="de-AT" sz="4000" b="1" dirty="0"/>
          </a:p>
          <a:p>
            <a:pPr algn="ctr">
              <a:buFont typeface="Wingdings" pitchFamily="2" charset="2"/>
              <a:buNone/>
            </a:pPr>
            <a:r>
              <a:rPr lang="de-AT" sz="4000" b="1" dirty="0" smtClean="0"/>
              <a:t>Practice</a:t>
            </a:r>
            <a:endParaRPr lang="de-AT" b="1" dirty="0"/>
          </a:p>
        </p:txBody>
      </p:sp>
      <p:pic>
        <p:nvPicPr>
          <p:cNvPr id="8" name="Content Placeholder 7" descr="j-howard-miller-we-can-do-it-rosie-the-riveter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230813" y="1699419"/>
            <a:ext cx="3076575" cy="42862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5F2A82C-A587-4D88-9BC7-72E4D94F811E}" type="datetime5">
              <a:rPr lang="de-DE"/>
              <a:pPr/>
              <a:t>10-10-13</a:t>
            </a:fld>
            <a:r>
              <a:rPr lang="de-DE"/>
              <a:t>	</a:t>
            </a:r>
            <a:fld id="{6F6C7094-FD65-4491-89F9-35FC2AEF1D49}" type="slidenum">
              <a:rPr lang="de-DE"/>
              <a:pPr/>
              <a:t>11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Identification Scheme 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3D39731-4FF8-46CE-8E65-C6F12D5E4015}" type="datetime5">
              <a:rPr lang="de-DE" smtClean="0"/>
              <a:pPr/>
              <a:t>10-10-13</a:t>
            </a:fld>
            <a:r>
              <a:rPr lang="de-DE" smtClean="0"/>
              <a:t>	</a:t>
            </a:r>
            <a:fld id="{8E8F9C49-9AC1-47E4-84E4-05E0FECEF665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4098" name="Picture 2" descr="C:\Users\rlindner\Desktop\Screen Captures\Fullscreen capture 10122010 95230 P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719" y="3429000"/>
            <a:ext cx="7800975" cy="2667000"/>
          </a:xfrm>
          <a:prstGeom prst="rect">
            <a:avLst/>
          </a:prstGeom>
          <a:noFill/>
        </p:spPr>
      </p:pic>
      <p:pic>
        <p:nvPicPr>
          <p:cNvPr id="5" name="Picture 4" descr="Fullscreen capture 10132010 13727 A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8125" y="1653927"/>
            <a:ext cx="8667750" cy="134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Fullscreen capture 10122010 94832 P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592263"/>
            <a:ext cx="8395544" cy="4500562"/>
          </a:xfrm>
        </p:spPr>
      </p:pic>
      <p:sp>
        <p:nvSpPr>
          <p:cNvPr id="12" name="TextBox 11"/>
          <p:cNvSpPr txBox="1"/>
          <p:nvPr/>
        </p:nvSpPr>
        <p:spPr>
          <a:xfrm>
            <a:off x="55735" y="5066367"/>
            <a:ext cx="1175322" cy="369332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Response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021" y="4350246"/>
            <a:ext cx="1212191" cy="369332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Challenge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Identification Scheme II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3D39731-4FF8-46CE-8E65-C6F12D5E4015}" type="datetime5">
              <a:rPr lang="de-DE" smtClean="0"/>
              <a:pPr/>
              <a:t>10-10-13</a:t>
            </a:fld>
            <a:r>
              <a:rPr lang="de-DE" smtClean="0"/>
              <a:t>	</a:t>
            </a:r>
            <a:fld id="{8E8F9C49-9AC1-47E4-84E4-05E0FECEF665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47823" y="1979548"/>
            <a:ext cx="995785" cy="369332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Commit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0" y="4324350"/>
            <a:ext cx="9079112" cy="176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4743450"/>
            <a:ext cx="9079112" cy="1349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 (brief)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2q challenge pairs (</a:t>
            </a:r>
            <a:r>
              <a:rPr lang="en-US" dirty="0" smtClean="0">
                <a:latin typeface="cmmi10"/>
              </a:rPr>
              <a:t>®</a:t>
            </a:r>
            <a:r>
              <a:rPr lang="en-US" dirty="0" smtClean="0"/>
              <a:t>, b)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</a:t>
            </a:r>
            <a:r>
              <a:rPr lang="en-US" dirty="0" err="1" smtClean="0">
                <a:latin typeface="msbm10"/>
              </a:rPr>
              <a:t>Z</a:t>
            </a:r>
            <a:r>
              <a:rPr lang="en-US" baseline="-25000" dirty="0" err="1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£</a:t>
            </a:r>
            <a:r>
              <a:rPr lang="en-US" dirty="0" smtClean="0"/>
              <a:t> {0, 1}</a:t>
            </a:r>
          </a:p>
          <a:p>
            <a:r>
              <a:rPr lang="en-US" dirty="0" smtClean="0"/>
              <a:t>Assume that an imposter answers &gt; q+1 of those</a:t>
            </a:r>
          </a:p>
          <a:p>
            <a:r>
              <a:rPr lang="en-US" dirty="0" smtClean="0"/>
              <a:t>We have </a:t>
            </a:r>
            <a:r>
              <a:rPr lang="en-US" dirty="0" smtClean="0">
                <a:latin typeface="cmmi10"/>
              </a:rPr>
              <a:t>®</a:t>
            </a:r>
            <a:r>
              <a:rPr lang="en-US" dirty="0" smtClean="0"/>
              <a:t> </a:t>
            </a:r>
            <a:r>
              <a:rPr lang="en-US" dirty="0" smtClean="0">
                <a:latin typeface="Symbol"/>
                <a:sym typeface="Symbol"/>
              </a:rPr>
              <a:t></a:t>
            </a:r>
            <a:r>
              <a:rPr lang="en-US" dirty="0" smtClean="0"/>
              <a:t> </a:t>
            </a:r>
            <a:r>
              <a:rPr lang="en-US" dirty="0" smtClean="0">
                <a:latin typeface="cmmi10"/>
              </a:rPr>
              <a:t>®</a:t>
            </a:r>
            <a:r>
              <a:rPr lang="en-US" dirty="0" smtClean="0"/>
              <a:t>‘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Answer for (</a:t>
            </a:r>
            <a:r>
              <a:rPr lang="en-US" dirty="0" smtClean="0">
                <a:latin typeface="cmmi10"/>
              </a:rPr>
              <a:t>®</a:t>
            </a:r>
            <a:r>
              <a:rPr lang="en-US" dirty="0" smtClean="0"/>
              <a:t>, 0) = Answer for (</a:t>
            </a:r>
            <a:r>
              <a:rPr lang="en-US" dirty="0" smtClean="0">
                <a:latin typeface="cmmi10"/>
              </a:rPr>
              <a:t>®</a:t>
            </a:r>
            <a:r>
              <a:rPr lang="en-US" dirty="0" smtClean="0"/>
              <a:t>’, 0)</a:t>
            </a:r>
          </a:p>
          <a:p>
            <a:pPr algn="ctr">
              <a:buNone/>
            </a:pPr>
            <a:r>
              <a:rPr lang="en-US" dirty="0" smtClean="0"/>
              <a:t>Answer for (</a:t>
            </a:r>
            <a:r>
              <a:rPr lang="en-US" dirty="0" smtClean="0">
                <a:latin typeface="cmmi10"/>
              </a:rPr>
              <a:t>®</a:t>
            </a:r>
            <a:r>
              <a:rPr lang="en-US" dirty="0" smtClean="0"/>
              <a:t>, 1) = Answer for (</a:t>
            </a:r>
            <a:r>
              <a:rPr lang="en-US" dirty="0" smtClean="0">
                <a:latin typeface="cmmi10"/>
              </a:rPr>
              <a:t>®</a:t>
            </a:r>
            <a:r>
              <a:rPr lang="en-US" dirty="0" smtClean="0"/>
              <a:t>’, 1)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3D39731-4FF8-46CE-8E65-C6F12D5E4015}" type="datetime5">
              <a:rPr lang="de-DE" smtClean="0"/>
              <a:pPr/>
              <a:t>10-10-13</a:t>
            </a:fld>
            <a:r>
              <a:rPr lang="de-DE" smtClean="0"/>
              <a:t>	</a:t>
            </a:r>
            <a:fld id="{8E8F9C49-9AC1-47E4-84E4-05E0FECEF665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5" name="Picture 4" descr="Fullscreen capture 10132010 124925 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0718" y="4981922"/>
            <a:ext cx="6343650" cy="89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 (brief)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2q challenge pairs, imposter answers &gt; q+1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)</a:t>
            </a:r>
          </a:p>
          <a:p>
            <a:endParaRPr lang="en-US" dirty="0" smtClean="0"/>
          </a:p>
          <a:p>
            <a:r>
              <a:rPr lang="en-US" b="1" dirty="0" smtClean="0">
                <a:latin typeface="FrontPage"/>
              </a:rPr>
              <a:t>AP</a:t>
            </a:r>
            <a:r>
              <a:rPr lang="en-US" baseline="30000" dirty="0" smtClean="0">
                <a:latin typeface="FrontPage"/>
              </a:rPr>
              <a:t>-1</a:t>
            </a:r>
            <a:r>
              <a:rPr lang="en-US" b="1" dirty="0" smtClean="0"/>
              <a:t>z</a:t>
            </a:r>
            <a:r>
              <a:rPr lang="en-US" dirty="0" smtClean="0"/>
              <a:t> = </a:t>
            </a:r>
            <a:r>
              <a:rPr lang="en-US" b="1" dirty="0" smtClean="0"/>
              <a:t>y</a:t>
            </a:r>
            <a:r>
              <a:rPr lang="en-US" dirty="0" smtClean="0"/>
              <a:t> and </a:t>
            </a:r>
            <a:r>
              <a:rPr lang="en-US" b="1" dirty="0" smtClean="0"/>
              <a:t>Ax</a:t>
            </a:r>
            <a:r>
              <a:rPr lang="en-US" dirty="0" smtClean="0"/>
              <a:t> = </a:t>
            </a:r>
            <a:r>
              <a:rPr lang="en-US" b="1" dirty="0" smtClean="0"/>
              <a:t>y</a:t>
            </a:r>
            <a:r>
              <a:rPr lang="en-US" dirty="0" smtClean="0"/>
              <a:t>, but </a:t>
            </a:r>
            <a:r>
              <a:rPr lang="en-US" b="1" dirty="0" smtClean="0"/>
              <a:t>x</a:t>
            </a:r>
            <a:r>
              <a:rPr lang="en-US" dirty="0" smtClean="0"/>
              <a:t> is statistically hidden</a:t>
            </a:r>
          </a:p>
          <a:p>
            <a:r>
              <a:rPr lang="en-US" b="1" dirty="0" smtClean="0"/>
              <a:t>A</a:t>
            </a:r>
            <a:r>
              <a:rPr lang="en-US" dirty="0" smtClean="0"/>
              <a:t>(</a:t>
            </a:r>
            <a:r>
              <a:rPr lang="en-US" b="1" dirty="0" smtClean="0"/>
              <a:t>P</a:t>
            </a:r>
            <a:r>
              <a:rPr lang="en-US" baseline="30000" dirty="0" smtClean="0"/>
              <a:t>-1</a:t>
            </a:r>
            <a:r>
              <a:rPr lang="en-US" b="1" dirty="0" smtClean="0"/>
              <a:t>z</a:t>
            </a:r>
            <a:r>
              <a:rPr lang="en-US" dirty="0" smtClean="0"/>
              <a:t>-</a:t>
            </a:r>
            <a:r>
              <a:rPr lang="en-US" b="1" dirty="0" smtClean="0"/>
              <a:t>x</a:t>
            </a:r>
            <a:r>
              <a:rPr lang="en-US" dirty="0" smtClean="0"/>
              <a:t>) = 0 and solves SIS, contradiction</a:t>
            </a:r>
          </a:p>
          <a:p>
            <a:endParaRPr lang="en-US" dirty="0" smtClean="0"/>
          </a:p>
          <a:p>
            <a:r>
              <a:rPr lang="en-US" dirty="0" smtClean="0"/>
              <a:t>Soundness Error </a:t>
            </a:r>
            <a:r>
              <a:rPr lang="en-US" dirty="0" smtClean="0">
                <a:latin typeface="cmsy10"/>
              </a:rPr>
              <a:t>·</a:t>
            </a:r>
            <a:r>
              <a:rPr lang="en-US" dirty="0" smtClean="0"/>
              <a:t> (q+1)/2q </a:t>
            </a:r>
            <a:r>
              <a:rPr lang="en-US" dirty="0" smtClean="0">
                <a:latin typeface="cmsy10"/>
              </a:rPr>
              <a:t>¼</a:t>
            </a:r>
            <a:r>
              <a:rPr lang="en-US" dirty="0" smtClean="0"/>
              <a:t> 1/2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3D39731-4FF8-46CE-8E65-C6F12D5E4015}" type="datetime5">
              <a:rPr lang="de-DE" smtClean="0"/>
              <a:pPr/>
              <a:t>10-10-13</a:t>
            </a:fld>
            <a:r>
              <a:rPr lang="de-DE" dirty="0" smtClean="0"/>
              <a:t>	</a:t>
            </a:r>
            <a:fld id="{8E8F9C49-9AC1-47E4-84E4-05E0FECEF665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5" name="Picture 4" descr="Fullscreen capture 10132010 124925 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2132859"/>
            <a:ext cx="5709285" cy="805815"/>
          </a:xfrm>
          <a:prstGeom prst="rect">
            <a:avLst/>
          </a:prstGeom>
        </p:spPr>
      </p:pic>
      <p:pic>
        <p:nvPicPr>
          <p:cNvPr id="6" name="Picture 5" descr="Fullscreen capture 10132010 125811 A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3615" y="3091808"/>
            <a:ext cx="5700713" cy="9515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4915" name="Rectangle 3"/>
          <p:cNvSpPr>
            <a:spLocks noGrp="1" noChangeArrowheads="1"/>
          </p:cNvSpPr>
          <p:nvPr>
            <p:ph sz="half" idx="1"/>
          </p:nvPr>
        </p:nvSpPr>
        <p:spPr>
          <a:noFill/>
          <a:ln/>
        </p:spPr>
        <p:txBody>
          <a:bodyPr anchor="ctr"/>
          <a:lstStyle/>
          <a:p>
            <a:pPr algn="ctr">
              <a:buFont typeface="Wingdings" pitchFamily="2" charset="2"/>
              <a:buNone/>
            </a:pPr>
            <a:r>
              <a:rPr lang="de-AT" sz="4000" b="1" dirty="0" smtClean="0"/>
              <a:t>Take </a:t>
            </a:r>
            <a:r>
              <a:rPr lang="de-AT" sz="4000" b="1" dirty="0" err="1" smtClean="0"/>
              <a:t>Away</a:t>
            </a:r>
            <a:endParaRPr lang="de-AT" sz="4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5F2A82C-A587-4D88-9BC7-72E4D94F811E}" type="datetime5">
              <a:rPr lang="de-DE"/>
              <a:pPr/>
              <a:t>10-10-13</a:t>
            </a:fld>
            <a:r>
              <a:rPr lang="de-DE"/>
              <a:t>	</a:t>
            </a:r>
            <a:fld id="{6F6C7094-FD65-4491-89F9-35FC2AEF1D49}" type="slidenum">
              <a:rPr lang="de-DE"/>
              <a:pPr/>
              <a:t>16</a:t>
            </a:fld>
            <a:endParaRPr lang="de-DE"/>
          </a:p>
        </p:txBody>
      </p:sp>
      <p:pic>
        <p:nvPicPr>
          <p:cNvPr id="13" name="Content Placeholder 12" descr="largefrieslg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792788" y="2418556"/>
            <a:ext cx="1952625" cy="2847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Away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codes and lattices are interchangeable</a:t>
            </a:r>
          </a:p>
          <a:p>
            <a:pPr lvl="1"/>
            <a:r>
              <a:rPr lang="en-US" dirty="0" smtClean="0"/>
              <a:t>Hash functions</a:t>
            </a:r>
          </a:p>
          <a:p>
            <a:pPr lvl="1"/>
            <a:r>
              <a:rPr lang="en-US" dirty="0" smtClean="0"/>
              <a:t>Commitment Schemes</a:t>
            </a:r>
          </a:p>
          <a:p>
            <a:pPr lvl="1"/>
            <a:r>
              <a:rPr lang="en-US" i="1" dirty="0" smtClean="0"/>
              <a:t>Identification Schemes</a:t>
            </a:r>
          </a:p>
          <a:p>
            <a:pPr lvl="1"/>
            <a:r>
              <a:rPr lang="en-US" dirty="0" smtClean="0"/>
              <a:t>Threshold Ring Signatures </a:t>
            </a:r>
            <a:r>
              <a:rPr lang="en-US" dirty="0" smtClean="0">
                <a:latin typeface="cmsy10"/>
              </a:rPr>
              <a:t>)</a:t>
            </a:r>
            <a:r>
              <a:rPr lang="en-US" dirty="0" smtClean="0"/>
              <a:t> </a:t>
            </a:r>
            <a:r>
              <a:rPr lang="en-US" dirty="0" err="1" smtClean="0"/>
              <a:t>Latincrypt</a:t>
            </a:r>
            <a:r>
              <a:rPr lang="en-US" dirty="0" smtClean="0"/>
              <a:t> </a:t>
            </a:r>
            <a:r>
              <a:rPr lang="en-US" dirty="0" smtClean="0"/>
              <a:t>2010</a:t>
            </a:r>
          </a:p>
          <a:p>
            <a:pPr lvl="1"/>
            <a:r>
              <a:rPr lang="en-US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Ideal lattice OWFs guarantee efficiency and security</a:t>
            </a:r>
          </a:p>
          <a:p>
            <a:pPr lvl="1"/>
            <a:r>
              <a:rPr lang="en-US" dirty="0" smtClean="0"/>
              <a:t>Asymptotically </a:t>
            </a:r>
            <a:r>
              <a:rPr lang="en-US" dirty="0" err="1" smtClean="0"/>
              <a:t>quasilinear</a:t>
            </a:r>
            <a:r>
              <a:rPr lang="en-US" dirty="0" smtClean="0"/>
              <a:t> evaluation runtime</a:t>
            </a:r>
          </a:p>
          <a:p>
            <a:pPr lvl="1"/>
            <a:r>
              <a:rPr lang="en-US" dirty="0" smtClean="0"/>
              <a:t>Based on worst-case problems (in ideal lattices)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E1785AF-3CFA-462E-B034-16F95EF65160}" type="datetime5">
              <a:rPr lang="de-DE" smtClean="0"/>
              <a:pPr/>
              <a:t>10-10-13</a:t>
            </a:fld>
            <a:r>
              <a:rPr lang="de-DE" smtClean="0"/>
              <a:t>	</a:t>
            </a:r>
            <a:fld id="{E95E9241-B293-422C-ACDF-BC4E43B0858C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42E25AB-ADB8-417D-BFB9-A662872F6E1E}" type="datetime5">
              <a:rPr lang="de-DE"/>
              <a:pPr/>
              <a:t>10-10-13</a:t>
            </a:fld>
            <a:r>
              <a:rPr lang="de-DE"/>
              <a:t>	</a:t>
            </a:r>
            <a:fld id="{8AF603AC-0C9D-4BE0-84D9-83269E27104A}" type="slidenum">
              <a:rPr lang="de-DE"/>
              <a:pPr/>
              <a:t>18</a:t>
            </a:fld>
            <a:endParaRPr lang="de-DE"/>
          </a:p>
        </p:txBody>
      </p:sp>
      <p:sp>
        <p:nvSpPr>
          <p:cNvPr id="2119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197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anchor="ctr"/>
          <a:lstStyle/>
          <a:p>
            <a:pPr algn="ctr">
              <a:buFont typeface="Wingdings" pitchFamily="2" charset="2"/>
              <a:buNone/>
            </a:pPr>
            <a:r>
              <a:rPr lang="de-AT" sz="4400" b="1"/>
              <a:t>Thank you</a:t>
            </a:r>
          </a:p>
          <a:p>
            <a:pPr algn="ctr">
              <a:buFont typeface="Wingdings" pitchFamily="2" charset="2"/>
              <a:buNone/>
            </a:pPr>
            <a:endParaRPr lang="de-AT"/>
          </a:p>
          <a:p>
            <a:pPr algn="ctr">
              <a:buFont typeface="Wingdings" pitchFamily="2" charset="2"/>
              <a:buNone/>
            </a:pPr>
            <a:r>
              <a:rPr lang="de-AT"/>
              <a:t>Further Questions?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D4900B6-5BFB-4C3A-A746-3F4DCF01002A}" type="datetime5">
              <a:rPr lang="de-DE"/>
              <a:pPr/>
              <a:t>10-10-13</a:t>
            </a:fld>
            <a:r>
              <a:rPr lang="de-DE"/>
              <a:t>	</a:t>
            </a:r>
            <a:fld id="{00A77C53-7208-40FF-AD85-2BC61DF93C90}" type="slidenum">
              <a:rPr lang="de-DE"/>
              <a:pPr/>
              <a:t>2</a:t>
            </a:fld>
            <a:endParaRPr lang="de-DE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147475" name="Rectangle 19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de-AT" dirty="0" smtClean="0"/>
              <a:t>Zero-</a:t>
            </a:r>
            <a:r>
              <a:rPr lang="de-AT" dirty="0" err="1" smtClean="0"/>
              <a:t>Knowledge</a:t>
            </a:r>
            <a:r>
              <a:rPr lang="de-AT" dirty="0" smtClean="0"/>
              <a:t> </a:t>
            </a:r>
            <a:r>
              <a:rPr lang="de-AT" dirty="0" err="1" smtClean="0"/>
              <a:t>Identification</a:t>
            </a:r>
            <a:r>
              <a:rPr lang="de-AT" dirty="0" smtClean="0"/>
              <a:t> --- </a:t>
            </a:r>
            <a:r>
              <a:rPr lang="de-AT" dirty="0" err="1" smtClean="0"/>
              <a:t>Theory</a:t>
            </a:r>
            <a:endParaRPr lang="de-AT" dirty="0"/>
          </a:p>
          <a:p>
            <a:pPr>
              <a:lnSpc>
                <a:spcPct val="90000"/>
              </a:lnSpc>
              <a:buNone/>
            </a:pPr>
            <a:endParaRPr lang="de-AT" dirty="0" smtClean="0"/>
          </a:p>
          <a:p>
            <a:pPr>
              <a:lnSpc>
                <a:spcPct val="90000"/>
              </a:lnSpc>
            </a:pPr>
            <a:r>
              <a:rPr lang="de-AT" dirty="0" err="1" smtClean="0"/>
              <a:t>History</a:t>
            </a:r>
            <a:endParaRPr lang="de-AT" dirty="0"/>
          </a:p>
          <a:p>
            <a:pPr>
              <a:lnSpc>
                <a:spcPct val="90000"/>
              </a:lnSpc>
              <a:buNone/>
            </a:pPr>
            <a:endParaRPr lang="de-AT" dirty="0" smtClean="0"/>
          </a:p>
          <a:p>
            <a:pPr>
              <a:lnSpc>
                <a:spcPct val="90000"/>
              </a:lnSpc>
            </a:pPr>
            <a:r>
              <a:rPr lang="de-AT" dirty="0" smtClean="0"/>
              <a:t>Zero-</a:t>
            </a:r>
            <a:r>
              <a:rPr lang="de-AT" dirty="0" err="1" smtClean="0"/>
              <a:t>Knowledge</a:t>
            </a:r>
            <a:r>
              <a:rPr lang="de-AT" dirty="0" smtClean="0"/>
              <a:t> </a:t>
            </a:r>
            <a:r>
              <a:rPr lang="de-AT" dirty="0" err="1" smtClean="0"/>
              <a:t>Identification</a:t>
            </a:r>
            <a:r>
              <a:rPr lang="de-AT" dirty="0" smtClean="0"/>
              <a:t> --- Practice</a:t>
            </a:r>
            <a:endParaRPr lang="de-AT" dirty="0"/>
          </a:p>
          <a:p>
            <a:pPr>
              <a:lnSpc>
                <a:spcPct val="90000"/>
              </a:lnSpc>
            </a:pPr>
            <a:endParaRPr lang="de-AT" dirty="0"/>
          </a:p>
          <a:p>
            <a:pPr>
              <a:lnSpc>
                <a:spcPct val="90000"/>
              </a:lnSpc>
            </a:pPr>
            <a:r>
              <a:rPr lang="de-AT" dirty="0" smtClean="0"/>
              <a:t>Take </a:t>
            </a:r>
            <a:r>
              <a:rPr lang="de-AT" dirty="0" err="1" smtClean="0"/>
              <a:t>Away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4915" name="Rectangle 3"/>
          <p:cNvSpPr>
            <a:spLocks noGrp="1" noChangeArrowheads="1"/>
          </p:cNvSpPr>
          <p:nvPr>
            <p:ph sz="half" idx="1"/>
          </p:nvPr>
        </p:nvSpPr>
        <p:spPr>
          <a:noFill/>
          <a:ln/>
        </p:spPr>
        <p:txBody>
          <a:bodyPr anchor="ctr"/>
          <a:lstStyle/>
          <a:p>
            <a:pPr algn="ctr">
              <a:buFont typeface="Wingdings" pitchFamily="2" charset="2"/>
              <a:buNone/>
            </a:pPr>
            <a:r>
              <a:rPr lang="de-AT" sz="4000" b="1" dirty="0" smtClean="0"/>
              <a:t>Zero-</a:t>
            </a:r>
            <a:r>
              <a:rPr lang="de-AT" sz="4000" b="1" dirty="0" err="1" smtClean="0"/>
              <a:t>Knowledge</a:t>
            </a:r>
            <a:r>
              <a:rPr lang="de-AT" sz="4000" b="1" dirty="0" smtClean="0"/>
              <a:t> </a:t>
            </a:r>
            <a:r>
              <a:rPr lang="de-AT" sz="4000" b="1" dirty="0" err="1" smtClean="0"/>
              <a:t>Identification</a:t>
            </a:r>
            <a:endParaRPr lang="de-AT" sz="4000" b="1" dirty="0"/>
          </a:p>
          <a:p>
            <a:pPr algn="ctr">
              <a:buFont typeface="Wingdings" pitchFamily="2" charset="2"/>
              <a:buNone/>
            </a:pPr>
            <a:r>
              <a:rPr lang="de-AT" sz="4000" b="1" dirty="0" err="1" smtClean="0"/>
              <a:t>Theory</a:t>
            </a:r>
            <a:endParaRPr lang="de-AT" sz="2400" b="1" dirty="0"/>
          </a:p>
        </p:txBody>
      </p:sp>
      <p:pic>
        <p:nvPicPr>
          <p:cNvPr id="8" name="Content Placeholder 7" descr="Thinker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164249" y="1592263"/>
            <a:ext cx="3209703" cy="450056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5F2A82C-A587-4D88-9BC7-72E4D94F811E}" type="datetime5">
              <a:rPr lang="de-DE"/>
              <a:pPr/>
              <a:t>10-10-13</a:t>
            </a:fld>
            <a:r>
              <a:rPr lang="de-DE"/>
              <a:t>	</a:t>
            </a:r>
            <a:fld id="{6F6C7094-FD65-4491-89F9-35FC2AEF1D49}" type="slidenum">
              <a:rPr lang="de-DE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scheme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between </a:t>
            </a:r>
            <a:r>
              <a:rPr lang="en-US" i="1" dirty="0" err="1" smtClean="0"/>
              <a:t>Prover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Verifier</a:t>
            </a:r>
          </a:p>
          <a:p>
            <a:endParaRPr lang="en-US" dirty="0" smtClean="0"/>
          </a:p>
          <a:p>
            <a:r>
              <a:rPr lang="en-US" dirty="0" err="1" smtClean="0"/>
              <a:t>Prover</a:t>
            </a:r>
            <a:r>
              <a:rPr lang="en-US" dirty="0" smtClean="0"/>
              <a:t> produces key pair </a:t>
            </a:r>
            <a:r>
              <a:rPr lang="en-US" i="1" dirty="0" err="1" smtClean="0"/>
              <a:t>pk</a:t>
            </a:r>
            <a:r>
              <a:rPr lang="en-US" i="1" dirty="0" smtClean="0"/>
              <a:t>/</a:t>
            </a:r>
            <a:r>
              <a:rPr lang="en-US" i="1" dirty="0" err="1" smtClean="0"/>
              <a:t>sk</a:t>
            </a:r>
            <a:endParaRPr lang="en-US" dirty="0" smtClean="0"/>
          </a:p>
          <a:p>
            <a:r>
              <a:rPr lang="en-US" dirty="0" smtClean="0"/>
              <a:t>Verifier with </a:t>
            </a:r>
            <a:r>
              <a:rPr lang="en-US" dirty="0" err="1" smtClean="0"/>
              <a:t>pk</a:t>
            </a:r>
            <a:r>
              <a:rPr lang="en-US" dirty="0" smtClean="0"/>
              <a:t> learns whether </a:t>
            </a:r>
            <a:r>
              <a:rPr lang="en-US" dirty="0" err="1" smtClean="0"/>
              <a:t>Prover</a:t>
            </a:r>
            <a:r>
              <a:rPr lang="en-US" dirty="0" smtClean="0"/>
              <a:t> knows </a:t>
            </a:r>
            <a:r>
              <a:rPr lang="en-US" dirty="0" err="1" smtClean="0"/>
              <a:t>sk</a:t>
            </a:r>
            <a:endParaRPr lang="en-US" dirty="0" smtClean="0"/>
          </a:p>
          <a:p>
            <a:endParaRPr lang="en-US" i="1" dirty="0" smtClean="0"/>
          </a:p>
          <a:p>
            <a:r>
              <a:rPr lang="en-US" i="1" dirty="0" smtClean="0"/>
              <a:t>Completeness:</a:t>
            </a:r>
            <a:r>
              <a:rPr lang="en-US" dirty="0" smtClean="0"/>
              <a:t> 	Honest </a:t>
            </a:r>
            <a:r>
              <a:rPr lang="en-US" dirty="0" err="1" smtClean="0"/>
              <a:t>Prover</a:t>
            </a:r>
            <a:r>
              <a:rPr lang="en-US" dirty="0" smtClean="0"/>
              <a:t> can convince</a:t>
            </a:r>
          </a:p>
          <a:p>
            <a:r>
              <a:rPr lang="en-US" i="1" dirty="0" smtClean="0"/>
              <a:t>Soundness:</a:t>
            </a:r>
            <a:r>
              <a:rPr lang="en-US" dirty="0" smtClean="0"/>
              <a:t> 	Impersonation impossible</a:t>
            </a:r>
          </a:p>
          <a:p>
            <a:endParaRPr lang="en-US" i="1" dirty="0" smtClean="0"/>
          </a:p>
          <a:p>
            <a:r>
              <a:rPr lang="en-US" i="1" dirty="0" smtClean="0"/>
              <a:t>Zero-Knowledge:</a:t>
            </a:r>
            <a:r>
              <a:rPr lang="en-US" dirty="0" smtClean="0"/>
              <a:t> Verifier learns nothing else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5C03C30-5594-4560-BB60-9A51F82A2D9B}" type="datetime5">
              <a:rPr lang="de-DE" smtClean="0"/>
              <a:pPr/>
              <a:t>10-10-13</a:t>
            </a:fld>
            <a:r>
              <a:rPr lang="de-DE" dirty="0" smtClean="0"/>
              <a:t>	</a:t>
            </a:r>
            <a:fld id="{26F39862-CAC3-454C-8A97-78DC84DEB9E2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Commitment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2-phase protocol between </a:t>
            </a:r>
            <a:r>
              <a:rPr lang="en-US" i="1" dirty="0" smtClean="0"/>
              <a:t>Sender</a:t>
            </a:r>
            <a:r>
              <a:rPr lang="en-US" dirty="0" smtClean="0"/>
              <a:t> and </a:t>
            </a:r>
            <a:r>
              <a:rPr lang="en-US" i="1" dirty="0" smtClean="0"/>
              <a:t>Receiver</a:t>
            </a:r>
          </a:p>
          <a:p>
            <a:pPr lvl="1">
              <a:tabLst>
                <a:tab pos="2114550" algn="l"/>
              </a:tabLst>
            </a:pPr>
            <a:r>
              <a:rPr lang="en-US" dirty="0" err="1" smtClean="0"/>
              <a:t>Commiting</a:t>
            </a:r>
            <a:r>
              <a:rPr lang="en-US" dirty="0" smtClean="0"/>
              <a:t>: 	Receiver gets commitment c </a:t>
            </a:r>
            <a:r>
              <a:rPr lang="en-US" dirty="0" smtClean="0">
                <a:latin typeface="cmsy10"/>
              </a:rPr>
              <a:t>Ã</a:t>
            </a:r>
            <a:r>
              <a:rPr lang="en-US" dirty="0" smtClean="0"/>
              <a:t> Com(s, </a:t>
            </a:r>
            <a:r>
              <a:rPr lang="en-US" dirty="0" smtClean="0">
                <a:latin typeface="cmmi10"/>
              </a:rPr>
              <a:t>½</a:t>
            </a:r>
            <a:r>
              <a:rPr lang="en-US" dirty="0" smtClean="0"/>
              <a:t>)</a:t>
            </a:r>
          </a:p>
          <a:p>
            <a:pPr lvl="1">
              <a:tabLst>
                <a:tab pos="2114550" algn="l"/>
              </a:tabLst>
            </a:pPr>
            <a:r>
              <a:rPr lang="en-US" dirty="0" smtClean="0"/>
              <a:t>Revealing: 	Receiver </a:t>
            </a:r>
            <a:r>
              <a:rPr lang="en-US" smtClean="0"/>
              <a:t>gets s, </a:t>
            </a:r>
            <a:r>
              <a:rPr lang="en-US" smtClean="0">
                <a:latin typeface="cmmi10"/>
              </a:rPr>
              <a:t>½</a:t>
            </a:r>
            <a:endParaRPr lang="en-US" dirty="0" smtClean="0"/>
          </a:p>
          <a:p>
            <a:endParaRPr lang="en-US" dirty="0" smtClean="0"/>
          </a:p>
          <a:p>
            <a:pPr>
              <a:tabLst>
                <a:tab pos="1543050" algn="l"/>
              </a:tabLst>
            </a:pPr>
            <a:r>
              <a:rPr lang="en-US" i="1" dirty="0" smtClean="0"/>
              <a:t>Hiding:</a:t>
            </a:r>
            <a:r>
              <a:rPr lang="en-US" dirty="0" smtClean="0"/>
              <a:t> 	Receiver cannot compute s from c</a:t>
            </a:r>
          </a:p>
          <a:p>
            <a:pPr>
              <a:tabLst>
                <a:tab pos="1543050" algn="l"/>
              </a:tabLst>
            </a:pPr>
            <a:r>
              <a:rPr lang="en-US" i="1" dirty="0" smtClean="0"/>
              <a:t>Binding:</a:t>
            </a:r>
            <a:r>
              <a:rPr lang="en-US" dirty="0" smtClean="0"/>
              <a:t>	Sender cannot find s’, </a:t>
            </a:r>
            <a:r>
              <a:rPr lang="en-US" dirty="0" smtClean="0">
                <a:latin typeface="cmmi10"/>
              </a:rPr>
              <a:t>½</a:t>
            </a:r>
            <a:r>
              <a:rPr lang="en-US" dirty="0" smtClean="0"/>
              <a:t>’ </a:t>
            </a:r>
            <a:r>
              <a:rPr lang="en-US" dirty="0" err="1" smtClean="0"/>
              <a:t>st</a:t>
            </a:r>
            <a:r>
              <a:rPr lang="en-US" dirty="0" smtClean="0"/>
              <a:t> c </a:t>
            </a:r>
            <a:r>
              <a:rPr lang="en-US" dirty="0" smtClean="0">
                <a:latin typeface="cmsy10"/>
              </a:rPr>
              <a:t>Ã</a:t>
            </a:r>
            <a:r>
              <a:rPr lang="en-US" dirty="0" smtClean="0"/>
              <a:t> Com(s’, </a:t>
            </a:r>
            <a:r>
              <a:rPr lang="en-US" dirty="0" smtClean="0">
                <a:latin typeface="cmmi10"/>
              </a:rPr>
              <a:t>½</a:t>
            </a:r>
            <a:r>
              <a:rPr lang="en-US" dirty="0" smtClean="0"/>
              <a:t>’)</a:t>
            </a:r>
          </a:p>
          <a:p>
            <a:endParaRPr lang="en-US" dirty="0" smtClean="0"/>
          </a:p>
          <a:p>
            <a:r>
              <a:rPr lang="en-US" dirty="0" smtClean="0"/>
              <a:t>Can be realized efficiently both with lattice and code assumptions using hash designs (SWIFFT, FSB)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3D39731-4FF8-46CE-8E65-C6F12D5E4015}" type="datetime5">
              <a:rPr lang="de-DE" smtClean="0"/>
              <a:pPr/>
              <a:t>10-10-13</a:t>
            </a:fld>
            <a:r>
              <a:rPr lang="de-DE" dirty="0" smtClean="0"/>
              <a:t>	</a:t>
            </a:r>
            <a:fld id="{8E8F9C49-9AC1-47E4-84E4-05E0FECEF665}" type="slidenum">
              <a:rPr lang="de-DE" smtClean="0"/>
              <a:pPr/>
              <a:t>5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4915" name="Rectangle 3"/>
          <p:cNvSpPr>
            <a:spLocks noGrp="1" noChangeArrowheads="1"/>
          </p:cNvSpPr>
          <p:nvPr>
            <p:ph sz="half" idx="1"/>
          </p:nvPr>
        </p:nvSpPr>
        <p:spPr>
          <a:noFill/>
          <a:ln/>
        </p:spPr>
        <p:txBody>
          <a:bodyPr anchor="ctr"/>
          <a:lstStyle/>
          <a:p>
            <a:pPr algn="ctr">
              <a:buFont typeface="Wingdings" pitchFamily="2" charset="2"/>
              <a:buNone/>
            </a:pPr>
            <a:r>
              <a:rPr lang="de-AT" sz="4000" b="1" dirty="0" err="1" smtClean="0"/>
              <a:t>History</a:t>
            </a:r>
            <a:endParaRPr lang="de-AT" sz="40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5F2A82C-A587-4D88-9BC7-72E4D94F811E}" type="datetime5">
              <a:rPr lang="de-DE"/>
              <a:pPr/>
              <a:t>10-10-13</a:t>
            </a:fld>
            <a:r>
              <a:rPr lang="de-DE"/>
              <a:t>	</a:t>
            </a:r>
            <a:fld id="{6F6C7094-FD65-4491-89F9-35FC2AEF1D49}" type="slidenum">
              <a:rPr lang="de-DE"/>
              <a:pPr/>
              <a:t>6</a:t>
            </a:fld>
            <a:endParaRPr lang="de-DE"/>
          </a:p>
        </p:txBody>
      </p:sp>
      <p:pic>
        <p:nvPicPr>
          <p:cNvPr id="9" name="Content Placeholder 8" descr="2008-275--law-and-order-arms-race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6613" y="2173617"/>
            <a:ext cx="4244975" cy="333785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Tale of Two Cities 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Syndrome Decoding (SD)</a:t>
            </a:r>
          </a:p>
          <a:p>
            <a:pPr>
              <a:buNone/>
            </a:pPr>
            <a:r>
              <a:rPr lang="en-US" dirty="0" smtClean="0"/>
              <a:t>Given</a:t>
            </a:r>
            <a:br>
              <a:rPr lang="en-US" dirty="0" smtClean="0"/>
            </a:br>
            <a:r>
              <a:rPr lang="en-US" dirty="0" smtClean="0"/>
              <a:t>random matrix </a:t>
            </a:r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</a:t>
            </a:r>
            <a:r>
              <a:rPr lang="en-US" dirty="0" err="1" smtClean="0">
                <a:latin typeface="msbm10"/>
              </a:rPr>
              <a:t>F</a:t>
            </a:r>
            <a:r>
              <a:rPr lang="en-US" baseline="30000" dirty="0" err="1" smtClean="0">
                <a:latin typeface="FrontPage"/>
              </a:rPr>
              <a:t>m</a:t>
            </a:r>
            <a:r>
              <a:rPr lang="en-US" baseline="30000" dirty="0" err="1" smtClean="0">
                <a:latin typeface="cmsy10"/>
              </a:rPr>
              <a:t>£</a:t>
            </a:r>
            <a:r>
              <a:rPr lang="en-US" baseline="30000" dirty="0" err="1" smtClean="0">
                <a:latin typeface="+mj-lt"/>
              </a:rPr>
              <a:t>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target vector </a:t>
            </a:r>
            <a:r>
              <a:rPr lang="en-US" b="1" dirty="0" smtClean="0"/>
              <a:t>y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msbm10"/>
              </a:rPr>
              <a:t>F</a:t>
            </a:r>
            <a:r>
              <a:rPr lang="en-US" baseline="30000" dirty="0" smtClean="0">
                <a:latin typeface="FrontPage"/>
              </a:rPr>
              <a:t>m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weight </a:t>
            </a:r>
            <a:r>
              <a:rPr lang="en-US" dirty="0" smtClean="0">
                <a:latin typeface="cmmi10"/>
              </a:rPr>
              <a:t>!</a:t>
            </a:r>
          </a:p>
          <a:p>
            <a:pPr>
              <a:buNone/>
            </a:pPr>
            <a:r>
              <a:rPr lang="en-US" dirty="0" smtClean="0"/>
              <a:t>Find </a:t>
            </a:r>
            <a:r>
              <a:rPr lang="en-US" b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msbm10"/>
              </a:rPr>
              <a:t>F</a:t>
            </a:r>
            <a:r>
              <a:rPr lang="en-US" baseline="30000" dirty="0" smtClean="0">
                <a:latin typeface="FrontPage"/>
              </a:rPr>
              <a:t>n</a:t>
            </a:r>
            <a:r>
              <a:rPr lang="en-US" dirty="0" smtClean="0"/>
              <a:t> </a:t>
            </a:r>
            <a:r>
              <a:rPr lang="en-US" dirty="0" err="1" smtClean="0"/>
              <a:t>st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Ax</a:t>
            </a:r>
            <a:r>
              <a:rPr lang="en-US" dirty="0" smtClean="0"/>
              <a:t> = </a:t>
            </a:r>
            <a:r>
              <a:rPr lang="en-US" b="1" dirty="0" smtClean="0"/>
              <a:t>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Hamming wt(</a:t>
            </a:r>
            <a:r>
              <a:rPr lang="en-US" b="1" dirty="0" smtClean="0"/>
              <a:t>x</a:t>
            </a:r>
            <a:r>
              <a:rPr lang="en-US" dirty="0" smtClean="0"/>
              <a:t>) = </a:t>
            </a:r>
            <a:r>
              <a:rPr lang="en-US" dirty="0" smtClean="0">
                <a:latin typeface="cmmi10"/>
              </a:rPr>
              <a:t>!</a:t>
            </a:r>
            <a:endParaRPr lang="en-US" dirty="0">
              <a:latin typeface="cmmi1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Lattices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248150" cy="395128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Small Integer Solutions (SIS)</a:t>
            </a:r>
          </a:p>
          <a:p>
            <a:pPr>
              <a:buNone/>
            </a:pPr>
            <a:r>
              <a:rPr lang="en-US" dirty="0" smtClean="0"/>
              <a:t>Given </a:t>
            </a:r>
            <a:br>
              <a:rPr lang="en-US" dirty="0" smtClean="0"/>
            </a:br>
            <a:r>
              <a:rPr lang="en-US" dirty="0" smtClean="0"/>
              <a:t>random matrix </a:t>
            </a:r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</a:t>
            </a:r>
            <a:r>
              <a:rPr lang="en-US" dirty="0" err="1" smtClean="0">
                <a:latin typeface="msbm10"/>
              </a:rPr>
              <a:t>Z</a:t>
            </a:r>
            <a:r>
              <a:rPr lang="en-US" baseline="-25000" dirty="0" err="1" smtClean="0">
                <a:latin typeface="FrontPage"/>
              </a:rPr>
              <a:t>q</a:t>
            </a:r>
            <a:r>
              <a:rPr lang="en-US" baseline="30000" dirty="0" err="1" smtClean="0"/>
              <a:t>m</a:t>
            </a:r>
            <a:r>
              <a:rPr lang="en-US" baseline="30000" dirty="0" err="1" smtClean="0">
                <a:latin typeface="cmsy10"/>
              </a:rPr>
              <a:t>£</a:t>
            </a:r>
            <a:r>
              <a:rPr lang="en-US" baseline="30000" dirty="0" err="1" smtClean="0"/>
              <a:t>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bound </a:t>
            </a:r>
            <a:r>
              <a:rPr lang="en-US" dirty="0" smtClean="0">
                <a:latin typeface="cmmi10"/>
              </a:rPr>
              <a:t>¯</a:t>
            </a:r>
          </a:p>
          <a:p>
            <a:pPr lvl="1"/>
            <a:endParaRPr lang="en-US" dirty="0" smtClean="0">
              <a:latin typeface="cmmi10"/>
            </a:endParaRPr>
          </a:p>
          <a:p>
            <a:pPr>
              <a:buNone/>
            </a:pPr>
            <a:r>
              <a:rPr lang="en-US" dirty="0" smtClean="0"/>
              <a:t>Find </a:t>
            </a:r>
            <a:r>
              <a:rPr lang="en-US" b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</a:t>
            </a:r>
            <a:r>
              <a:rPr lang="en-US" dirty="0" err="1" smtClean="0">
                <a:latin typeface="msbm10"/>
              </a:rPr>
              <a:t>Z</a:t>
            </a:r>
            <a:r>
              <a:rPr lang="en-US" baseline="-25000" dirty="0" err="1" smtClean="0"/>
              <a:t>q</a:t>
            </a:r>
            <a:r>
              <a:rPr lang="en-US" baseline="30000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st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Ax</a:t>
            </a:r>
            <a:r>
              <a:rPr lang="en-US" dirty="0" smtClean="0"/>
              <a:t> = </a:t>
            </a:r>
            <a:r>
              <a:rPr lang="en-US" b="1" dirty="0" smtClean="0"/>
              <a:t>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Euclidean norm(</a:t>
            </a:r>
            <a:r>
              <a:rPr lang="en-US" b="1" dirty="0" smtClean="0"/>
              <a:t>x</a:t>
            </a:r>
            <a:r>
              <a:rPr lang="en-US" dirty="0" smtClean="0"/>
              <a:t>) </a:t>
            </a:r>
            <a:r>
              <a:rPr lang="en-US" dirty="0" smtClean="0">
                <a:latin typeface="cmsy10"/>
              </a:rPr>
              <a:t>·</a:t>
            </a:r>
            <a:r>
              <a:rPr lang="en-US" dirty="0" smtClean="0"/>
              <a:t> </a:t>
            </a:r>
            <a:r>
              <a:rPr lang="en-US" dirty="0" smtClean="0">
                <a:latin typeface="cmmi10"/>
              </a:rPr>
              <a:t>¯</a:t>
            </a:r>
            <a:endParaRPr lang="en-US" dirty="0">
              <a:latin typeface="cmmi1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3D39731-4FF8-46CE-8E65-C6F12D5E4015}" type="datetime5">
              <a:rPr lang="de-DE" smtClean="0"/>
              <a:pPr/>
              <a:t>10-10-13</a:t>
            </a:fld>
            <a:r>
              <a:rPr lang="de-DE" dirty="0" smtClean="0"/>
              <a:t>	</a:t>
            </a:r>
            <a:fld id="{8E8F9C49-9AC1-47E4-84E4-05E0FECEF665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1" name="Picture 10" descr="ecc6.gif"/>
          <p:cNvPicPr>
            <a:picLocks noChangeAspect="1"/>
          </p:cNvPicPr>
          <p:nvPr/>
        </p:nvPicPr>
        <p:blipFill>
          <a:blip r:embed="rId2" cstate="print"/>
          <a:srcRect r="43227"/>
          <a:stretch>
            <a:fillRect/>
          </a:stretch>
        </p:blipFill>
        <p:spPr>
          <a:xfrm>
            <a:off x="3131840" y="1535113"/>
            <a:ext cx="1152906" cy="1443990"/>
          </a:xfrm>
          <a:prstGeom prst="rect">
            <a:avLst/>
          </a:prstGeom>
        </p:spPr>
      </p:pic>
      <p:pic>
        <p:nvPicPr>
          <p:cNvPr id="12" name="Picture 11" descr="Triangular_point_latt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93277" y="1535113"/>
            <a:ext cx="1493523" cy="1493523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611560" y="5761831"/>
            <a:ext cx="2952328" cy="43204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788024" y="5767164"/>
            <a:ext cx="3384376" cy="43204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Tale of Two Cities II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Post-Quantum</a:t>
            </a:r>
          </a:p>
          <a:p>
            <a:endParaRPr lang="en-US" dirty="0" smtClean="0"/>
          </a:p>
          <a:p>
            <a:r>
              <a:rPr lang="en-US" dirty="0" smtClean="0"/>
              <a:t>Very efficient for Quasi- Cyclic/Dyadic codes</a:t>
            </a:r>
          </a:p>
          <a:p>
            <a:endParaRPr lang="en-US" dirty="0" smtClean="0"/>
          </a:p>
          <a:p>
            <a:r>
              <a:rPr lang="en-US" dirty="0" smtClean="0"/>
              <a:t>As old as RSA</a:t>
            </a:r>
          </a:p>
          <a:p>
            <a:endParaRPr lang="en-US" dirty="0" smtClean="0"/>
          </a:p>
          <a:p>
            <a:r>
              <a:rPr lang="en-US" dirty="0" smtClean="0"/>
              <a:t>Syndrome decoding is NP hard in the worst case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Lattices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Post-Quantum</a:t>
            </a:r>
          </a:p>
          <a:p>
            <a:endParaRPr lang="en-US" dirty="0" smtClean="0"/>
          </a:p>
          <a:p>
            <a:r>
              <a:rPr lang="en-US" i="1" dirty="0" smtClean="0"/>
              <a:t>Ideal lattices:</a:t>
            </a:r>
            <a:r>
              <a:rPr lang="en-US" dirty="0" smtClean="0"/>
              <a:t> Near optimal efficiency with novel assumptions</a:t>
            </a:r>
          </a:p>
          <a:p>
            <a:endParaRPr lang="en-US" dirty="0" smtClean="0"/>
          </a:p>
          <a:p>
            <a:r>
              <a:rPr lang="en-US" dirty="0" smtClean="0"/>
              <a:t>Actual security basis (average-case) SIS at least as hard as worst-case problems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5C03C30-5594-4560-BB60-9A51F82A2D9B}" type="datetime5">
              <a:rPr lang="de-DE" smtClean="0"/>
              <a:pPr/>
              <a:t>10-10-13</a:t>
            </a:fld>
            <a:r>
              <a:rPr lang="de-DE" dirty="0" smtClean="0"/>
              <a:t>	</a:t>
            </a:r>
            <a:fld id="{26F39862-CAC3-454C-8A97-78DC84DEB9E2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8" name="Picture 7" descr="ecc6.gif"/>
          <p:cNvPicPr>
            <a:picLocks noChangeAspect="1"/>
          </p:cNvPicPr>
          <p:nvPr/>
        </p:nvPicPr>
        <p:blipFill>
          <a:blip r:embed="rId2" cstate="print"/>
          <a:srcRect r="43227"/>
          <a:stretch>
            <a:fillRect/>
          </a:stretch>
        </p:blipFill>
        <p:spPr>
          <a:xfrm>
            <a:off x="3131840" y="1535113"/>
            <a:ext cx="1152906" cy="1443990"/>
          </a:xfrm>
          <a:prstGeom prst="rect">
            <a:avLst/>
          </a:prstGeom>
        </p:spPr>
      </p:pic>
      <p:pic>
        <p:nvPicPr>
          <p:cNvPr id="9" name="Picture 8" descr="Triangular_point_latt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93277" y="1535113"/>
            <a:ext cx="1493523" cy="1493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ecc6.gif"/>
          <p:cNvPicPr>
            <a:picLocks noChangeAspect="1"/>
          </p:cNvPicPr>
          <p:nvPr/>
        </p:nvPicPr>
        <p:blipFill>
          <a:blip r:embed="rId3" cstate="print"/>
          <a:srcRect t="5066" r="43227"/>
          <a:stretch>
            <a:fillRect/>
          </a:stretch>
        </p:blipFill>
        <p:spPr>
          <a:xfrm>
            <a:off x="3419872" y="1453522"/>
            <a:ext cx="1152906" cy="1370839"/>
          </a:xfrm>
          <a:prstGeom prst="rect">
            <a:avLst/>
          </a:prstGeom>
        </p:spPr>
      </p:pic>
      <p:pic>
        <p:nvPicPr>
          <p:cNvPr id="12" name="Picture 11" descr="Triangular_point_lattice.png"/>
          <p:cNvPicPr>
            <a:picLocks noChangeAspect="1"/>
          </p:cNvPicPr>
          <p:nvPr/>
        </p:nvPicPr>
        <p:blipFill>
          <a:blip r:embed="rId4" cstate="print"/>
          <a:srcRect l="18384" b="30639"/>
          <a:stretch>
            <a:fillRect/>
          </a:stretch>
        </p:blipFill>
        <p:spPr>
          <a:xfrm>
            <a:off x="7745491" y="1535113"/>
            <a:ext cx="1218997" cy="10359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Armsrace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1993: Stern</a:t>
            </a:r>
          </a:p>
          <a:p>
            <a:pPr lvl="1"/>
            <a:r>
              <a:rPr lang="en-US" dirty="0" smtClean="0"/>
              <a:t>3-Pass, Soundness error: 2/3</a:t>
            </a:r>
          </a:p>
          <a:p>
            <a:endParaRPr lang="en-US" dirty="0" smtClean="0"/>
          </a:p>
          <a:p>
            <a:r>
              <a:rPr lang="en-US" dirty="0" smtClean="0"/>
              <a:t>1996: </a:t>
            </a:r>
            <a:r>
              <a:rPr lang="en-US" dirty="0" err="1" smtClean="0"/>
              <a:t>Véron</a:t>
            </a:r>
            <a:endParaRPr lang="en-US" dirty="0" smtClean="0"/>
          </a:p>
          <a:p>
            <a:pPr lvl="1"/>
            <a:r>
              <a:rPr lang="en-US" dirty="0" smtClean="0"/>
              <a:t>Dual Variant of Stern</a:t>
            </a:r>
          </a:p>
          <a:p>
            <a:endParaRPr lang="en-US" dirty="0" smtClean="0"/>
          </a:p>
          <a:p>
            <a:r>
              <a:rPr lang="en-US" dirty="0" smtClean="0"/>
              <a:t>2007: </a:t>
            </a:r>
            <a:r>
              <a:rPr lang="en-US" dirty="0" err="1" smtClean="0"/>
              <a:t>Gaborit</a:t>
            </a:r>
            <a:r>
              <a:rPr lang="en-US" dirty="0" smtClean="0"/>
              <a:t>, </a:t>
            </a:r>
            <a:r>
              <a:rPr lang="en-US" dirty="0" err="1" smtClean="0"/>
              <a:t>Girault</a:t>
            </a:r>
            <a:endParaRPr lang="en-US" dirty="0" smtClean="0"/>
          </a:p>
          <a:p>
            <a:pPr lvl="1"/>
            <a:r>
              <a:rPr lang="en-US" dirty="0" smtClean="0"/>
              <a:t>Stern with </a:t>
            </a:r>
            <a:r>
              <a:rPr lang="en-US" dirty="0" err="1" smtClean="0"/>
              <a:t>QuasiCyclic</a:t>
            </a:r>
            <a:r>
              <a:rPr lang="en-US" dirty="0" smtClean="0"/>
              <a:t> codes</a:t>
            </a:r>
          </a:p>
          <a:p>
            <a:endParaRPr lang="en-US" dirty="0" smtClean="0"/>
          </a:p>
          <a:p>
            <a:r>
              <a:rPr lang="en-US" dirty="0" smtClean="0"/>
              <a:t>2010: </a:t>
            </a:r>
            <a:r>
              <a:rPr lang="en-US" dirty="0" err="1" smtClean="0"/>
              <a:t>Cayrel</a:t>
            </a:r>
            <a:r>
              <a:rPr lang="en-US" dirty="0" smtClean="0"/>
              <a:t>, </a:t>
            </a:r>
            <a:r>
              <a:rPr lang="en-US" dirty="0" err="1" smtClean="0"/>
              <a:t>Véron</a:t>
            </a:r>
            <a:endParaRPr lang="en-US" dirty="0" smtClean="0"/>
          </a:p>
          <a:p>
            <a:pPr lvl="1"/>
            <a:r>
              <a:rPr lang="en-US" dirty="0" smtClean="0"/>
              <a:t>5-Pass, Soundness error: 1/2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Lattices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2008/2009: </a:t>
            </a:r>
            <a:r>
              <a:rPr lang="en-US" dirty="0" err="1" smtClean="0"/>
              <a:t>Lyubashevsky</a:t>
            </a:r>
            <a:endParaRPr lang="en-US" dirty="0" smtClean="0"/>
          </a:p>
          <a:p>
            <a:pPr lvl="1"/>
            <a:r>
              <a:rPr lang="en-US" dirty="0" smtClean="0"/>
              <a:t>Only Witness Indistinguishable</a:t>
            </a:r>
          </a:p>
          <a:p>
            <a:pPr lvl="1"/>
            <a:r>
              <a:rPr lang="en-US" dirty="0" smtClean="0"/>
              <a:t>3-Pass, Perfect Soundness, Completeness Error: 2/3</a:t>
            </a:r>
          </a:p>
          <a:p>
            <a:endParaRPr lang="en-US" dirty="0" smtClean="0"/>
          </a:p>
          <a:p>
            <a:r>
              <a:rPr lang="en-US" dirty="0" smtClean="0"/>
              <a:t>2008: </a:t>
            </a:r>
            <a:r>
              <a:rPr lang="en-US" dirty="0" err="1" smtClean="0"/>
              <a:t>Kawachi</a:t>
            </a:r>
            <a:r>
              <a:rPr lang="en-US" dirty="0" smtClean="0"/>
              <a:t>, Tanaka, </a:t>
            </a:r>
            <a:r>
              <a:rPr lang="en-US" dirty="0" err="1" smtClean="0"/>
              <a:t>Xagawa</a:t>
            </a:r>
            <a:endParaRPr lang="en-US" dirty="0" smtClean="0"/>
          </a:p>
          <a:p>
            <a:pPr lvl="1"/>
            <a:r>
              <a:rPr lang="en-US" dirty="0" smtClean="0"/>
              <a:t>Adaption of Stern</a:t>
            </a:r>
          </a:p>
          <a:p>
            <a:endParaRPr lang="en-US" dirty="0" smtClean="0"/>
          </a:p>
          <a:p>
            <a:r>
              <a:rPr lang="en-US" dirty="0" smtClean="0"/>
              <a:t>2009: </a:t>
            </a:r>
            <a:r>
              <a:rPr lang="en-US" dirty="0" err="1" smtClean="0"/>
              <a:t>Xagawa</a:t>
            </a:r>
            <a:r>
              <a:rPr lang="en-US" dirty="0" smtClean="0"/>
              <a:t>, Tanaka</a:t>
            </a:r>
          </a:p>
          <a:p>
            <a:pPr lvl="1"/>
            <a:r>
              <a:rPr lang="en-US" dirty="0" smtClean="0"/>
              <a:t>More efficient, but based on NTRU not worst-case problems</a:t>
            </a:r>
          </a:p>
          <a:p>
            <a:endParaRPr lang="en-US" dirty="0" smtClean="0"/>
          </a:p>
          <a:p>
            <a:r>
              <a:rPr lang="en-US" dirty="0" smtClean="0"/>
              <a:t>2010:</a:t>
            </a:r>
          </a:p>
          <a:p>
            <a:pPr lvl="1"/>
            <a:r>
              <a:rPr lang="en-US" dirty="0" smtClean="0"/>
              <a:t>Adaption of </a:t>
            </a:r>
            <a:r>
              <a:rPr lang="en-US" dirty="0" err="1" smtClean="0"/>
              <a:t>Cayrel</a:t>
            </a:r>
            <a:r>
              <a:rPr lang="en-US" dirty="0" smtClean="0"/>
              <a:t>, </a:t>
            </a:r>
            <a:r>
              <a:rPr lang="en-US" dirty="0" err="1" smtClean="0"/>
              <a:t>Véron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E1785AF-3CFA-462E-B034-16F95EF65160}" type="datetime5">
              <a:rPr lang="de-DE" smtClean="0"/>
              <a:pPr/>
              <a:t>10-10-13</a:t>
            </a:fld>
            <a:r>
              <a:rPr lang="de-DE" dirty="0" smtClean="0"/>
              <a:t>	</a:t>
            </a:r>
            <a:fld id="{E95E9241-B293-422C-ACDF-BC4E43B0858C}" type="slidenum">
              <a:rPr lang="de-DE" smtClean="0"/>
              <a:pPr/>
              <a:t>9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LINDNER@IJOTYWAZTFIJLQRO" val="3419"/>
  <p:tag name="DEFAULTDISPLAYSOURCE" val="\documentclass{article}&#10;\usepackage{amsmath,amssymb}&#10;\pagestyle{empty}&#10;\begin{document}&#10;\Large&#10;&#10;&#10;\end{document}&#10;"/>
  <p:tag name="EMBEDFONTS" val="1"/>
  <p:tag name="FIRSTRLINDNER@YFDUNHRFUVWXY5M7" val="3937"/>
</p:tagLst>
</file>

<file path=ppt/theme/theme1.xml><?xml version="1.0" encoding="utf-8"?>
<a:theme xmlns:a="http://schemas.openxmlformats.org/drawingml/2006/main" name="powerpointvorlage">
  <a:themeElements>
    <a:clrScheme name="powerpoint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werpointvorlage">
      <a:majorFont>
        <a:latin typeface="FrontPage"/>
        <a:ea typeface=""/>
        <a:cs typeface=""/>
      </a:majorFont>
      <a:minorFont>
        <a:latin typeface="FrontPag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oint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powerpointvorlage</Template>
  <TotalTime>562</TotalTime>
  <Words>421</Words>
  <Application>Microsoft Office PowerPoint</Application>
  <PresentationFormat>On-screen Show (4:3)</PresentationFormat>
  <Paragraphs>149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FrontPage</vt:lpstr>
      <vt:lpstr>Wingdings</vt:lpstr>
      <vt:lpstr>cmsy10</vt:lpstr>
      <vt:lpstr>cmmi10</vt:lpstr>
      <vt:lpstr>msbm10</vt:lpstr>
      <vt:lpstr>Symbol</vt:lpstr>
      <vt:lpstr>Stafford</vt:lpstr>
      <vt:lpstr>powerpointvorlage</vt:lpstr>
      <vt:lpstr>Improved Zero-Knowledge Identification with Lattices</vt:lpstr>
      <vt:lpstr>Agenda</vt:lpstr>
      <vt:lpstr>Slide 3</vt:lpstr>
      <vt:lpstr>Identification scheme</vt:lpstr>
      <vt:lpstr>Commitment scheme</vt:lpstr>
      <vt:lpstr>Slide 6</vt:lpstr>
      <vt:lpstr>A Tale of Two Cities I</vt:lpstr>
      <vt:lpstr>A Tale of Two Cities II</vt:lpstr>
      <vt:lpstr>Armsrace</vt:lpstr>
      <vt:lpstr>State of the Art</vt:lpstr>
      <vt:lpstr>Slide 11</vt:lpstr>
      <vt:lpstr>Our Identification Scheme I</vt:lpstr>
      <vt:lpstr>Our Identification Scheme II</vt:lpstr>
      <vt:lpstr>Soundness (brief) I</vt:lpstr>
      <vt:lpstr>Soundness (brief) II</vt:lpstr>
      <vt:lpstr>Slide 16</vt:lpstr>
      <vt:lpstr>Take Away</vt:lpstr>
      <vt:lpstr>Slide 18</vt:lpstr>
    </vt:vector>
  </TitlesOfParts>
  <Company>TUD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feuck</dc:creator>
  <cp:lastModifiedBy>Richard Lindner</cp:lastModifiedBy>
  <cp:revision>647</cp:revision>
  <dcterms:created xsi:type="dcterms:W3CDTF">2008-04-04T07:18:15Z</dcterms:created>
  <dcterms:modified xsi:type="dcterms:W3CDTF">2010-10-13T02:19:12Z</dcterms:modified>
</cp:coreProperties>
</file>