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849D-0684-4078-AEBD-89DE94590B3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B051-2A61-40BD-B832-0132CDA416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isbona/MSDS-7330-Term-Paper-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roduct-open-data.com/download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lisbona/MSDS-7330-Term-Paper-1/blob/master/Explore/Explore%20gtin_13.sq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7117180" cy="838200"/>
          </a:xfrm>
        </p:spPr>
        <p:txBody>
          <a:bodyPr/>
          <a:lstStyle/>
          <a:p>
            <a:pPr algn="ctr"/>
            <a:r>
              <a:rPr lang="en-US" sz="2400" b="1"/>
              <a:t>Insights using MySQL to explore Global Trade Item Number (GTIN) data </a:t>
            </a:r>
            <a:r>
              <a:rPr lang="en-US" sz="2400" b="1" smtClean="0"/>
              <a:t>structures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133600"/>
            <a:ext cx="7117180" cy="861420"/>
          </a:xfrm>
        </p:spPr>
        <p:txBody>
          <a:bodyPr>
            <a:noAutofit/>
          </a:bodyPr>
          <a:lstStyle/>
          <a:p>
            <a:pPr algn="ctr"/>
            <a:r>
              <a:rPr lang="en-US" sz="2400" smtClean="0"/>
              <a:t>Randy Lisbona, Marvin Scott, Vinh Le</a:t>
            </a:r>
          </a:p>
          <a:p>
            <a:pPr algn="ctr"/>
            <a:endParaRPr lang="en-US" sz="2400" smtClean="0"/>
          </a:p>
          <a:p>
            <a:pPr algn="ctr"/>
            <a:r>
              <a:rPr lang="en-US" sz="2400" smtClean="0"/>
              <a:t>SMU MSDS 7330</a:t>
            </a:r>
          </a:p>
          <a:p>
            <a:pPr algn="ctr"/>
            <a:r>
              <a:rPr lang="en-US" sz="2400" smtClean="0"/>
              <a:t>File </a:t>
            </a:r>
            <a:r>
              <a:rPr lang="en-US" sz="2400"/>
              <a:t>Organization and Database Management </a:t>
            </a:r>
            <a:endParaRPr lang="en-US" sz="2400" smtClean="0"/>
          </a:p>
          <a:p>
            <a:pPr algn="ctr"/>
            <a:r>
              <a:rPr lang="en-US" sz="2400" smtClean="0"/>
              <a:t>Section </a:t>
            </a:r>
            <a:r>
              <a:rPr lang="en-US" sz="2400" smtClean="0"/>
              <a:t>- </a:t>
            </a:r>
            <a:r>
              <a:rPr lang="en-US" sz="2400"/>
              <a:t>403</a:t>
            </a:r>
          </a:p>
          <a:p>
            <a:pPr algn="ctr"/>
            <a:r>
              <a:rPr lang="en-US" sz="2400" smtClean="0"/>
              <a:t>Dec </a:t>
            </a:r>
            <a:r>
              <a:rPr lang="en-US" sz="2400" smtClean="0"/>
              <a:t>2016</a:t>
            </a:r>
          </a:p>
          <a:p>
            <a:pPr algn="ctr"/>
            <a:endParaRPr lang="en-US" sz="2400"/>
          </a:p>
          <a:p>
            <a:pPr algn="ctr"/>
            <a:r>
              <a:rPr lang="en-US" sz="3200"/>
              <a:t>Github Repository:</a:t>
            </a:r>
            <a:br>
              <a:rPr lang="en-US" sz="3200"/>
            </a:br>
            <a:r>
              <a:rPr lang="en-US" sz="2400">
                <a:hlinkClick r:id="rId2"/>
              </a:rPr>
              <a:t>https://github.com/rlisbona/MSDS-7330-Term-Paper-1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00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6172199" cy="457200"/>
          </a:xfrm>
        </p:spPr>
        <p:txBody>
          <a:bodyPr/>
          <a:lstStyle/>
          <a:p>
            <a:pPr algn="ctr"/>
            <a:r>
              <a:rPr lang="en-US" sz="2400" smtClean="0"/>
              <a:t>Global trade item numbers</a:t>
            </a:r>
            <a:br>
              <a:rPr lang="en-US" sz="2400" smtClean="0"/>
            </a:br>
            <a:endParaRPr lang="en-US"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5" b="20997"/>
          <a:stretch/>
        </p:blipFill>
        <p:spPr>
          <a:xfrm>
            <a:off x="685800" y="685800"/>
            <a:ext cx="3217333" cy="10166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6" b="12924"/>
          <a:stretch/>
        </p:blipFill>
        <p:spPr>
          <a:xfrm>
            <a:off x="5105399" y="685800"/>
            <a:ext cx="3234267" cy="1173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2600" y="198120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</a:t>
            </a:r>
            <a:r>
              <a:rPr lang="en-US" smtClean="0"/>
              <a:t>EAN-13” </a:t>
            </a:r>
            <a:r>
              <a:rPr lang="en-US"/>
              <a:t>in europe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2205" y="198120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</a:t>
            </a:r>
            <a:r>
              <a:rPr lang="en-US" smtClean="0"/>
              <a:t>UPC-A” </a:t>
            </a:r>
            <a:r>
              <a:rPr lang="en-US"/>
              <a:t>in north america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253733"/>
            <a:ext cx="89153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General Format</a:t>
            </a:r>
            <a:r>
              <a:rPr lang="en-US" sz="2400" b="1"/>
              <a:t>: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>
                <a:solidFill>
                  <a:srgbClr val="FFC000"/>
                </a:solidFill>
              </a:rPr>
              <a:t>-Optional Indicator prefix (packaging level)</a:t>
            </a:r>
          </a:p>
          <a:p>
            <a:r>
              <a:rPr lang="en-US" sz="2400">
                <a:solidFill>
                  <a:srgbClr val="FFC000"/>
                </a:solidFill>
              </a:rPr>
              <a:t>-</a:t>
            </a:r>
            <a:r>
              <a:rPr lang="en-US" sz="2400" smtClean="0">
                <a:solidFill>
                  <a:srgbClr val="FFC000"/>
                </a:solidFill>
              </a:rPr>
              <a:t>Unique </a:t>
            </a:r>
            <a:r>
              <a:rPr lang="en-US" sz="2400">
                <a:solidFill>
                  <a:srgbClr val="FFC000"/>
                </a:solidFill>
              </a:rPr>
              <a:t>Global </a:t>
            </a:r>
            <a:r>
              <a:rPr lang="en-US" sz="2400">
                <a:solidFill>
                  <a:srgbClr val="FFC000"/>
                </a:solidFill>
              </a:rPr>
              <a:t>Company </a:t>
            </a:r>
            <a:r>
              <a:rPr lang="en-US" sz="2400" smtClean="0">
                <a:solidFill>
                  <a:srgbClr val="FFC000"/>
                </a:solidFill>
              </a:rPr>
              <a:t>Prefix (GCP)</a:t>
            </a:r>
          </a:p>
          <a:p>
            <a:r>
              <a:rPr lang="en-US" sz="2400" smtClean="0">
                <a:solidFill>
                  <a:srgbClr val="FFC000"/>
                </a:solidFill>
              </a:rPr>
              <a:t>-Company assigned item id</a:t>
            </a:r>
          </a:p>
          <a:p>
            <a:r>
              <a:rPr lang="en-US" sz="2400" smtClean="0">
                <a:solidFill>
                  <a:srgbClr val="FFC000"/>
                </a:solidFill>
              </a:rPr>
              <a:t>-Check digit</a:t>
            </a:r>
          </a:p>
          <a:p>
            <a:endParaRPr lang="en-US" sz="2400" smtClean="0">
              <a:solidFill>
                <a:srgbClr val="FFC000"/>
              </a:solidFill>
            </a:endParaRPr>
          </a:p>
          <a:p>
            <a:r>
              <a:rPr lang="en-US" sz="2400" smtClean="0"/>
              <a:t>-Encoded in a machine readable “Data Carrier” </a:t>
            </a:r>
          </a:p>
          <a:p>
            <a:r>
              <a:rPr lang="en-US" sz="2400" smtClean="0"/>
              <a:t>-Typically Linear barcodes, 2D matrix codes and RFID also supported </a:t>
            </a:r>
            <a:endParaRPr lang="en-US" sz="2400"/>
          </a:p>
          <a:p>
            <a:endParaRPr lang="en-US" sz="2400" smtClean="0">
              <a:solidFill>
                <a:srgbClr val="FFFF00"/>
              </a:solidFill>
            </a:endParaRPr>
          </a:p>
          <a:p>
            <a:r>
              <a:rPr lang="en-US" sz="2400" smtClean="0">
                <a:solidFill>
                  <a:srgbClr val="FFFF00"/>
                </a:solidFill>
              </a:rPr>
              <a:t>GCP numbers are assigned by GS</a:t>
            </a:r>
            <a:r>
              <a:rPr lang="en-US" sz="3200" smtClean="0">
                <a:solidFill>
                  <a:srgbClr val="FFFF00"/>
                </a:solidFill>
              </a:rPr>
              <a:t>1</a:t>
            </a:r>
            <a:r>
              <a:rPr lang="en-US" sz="2400" smtClean="0">
                <a:solidFill>
                  <a:srgbClr val="FFFF00"/>
                </a:solidFill>
              </a:rPr>
              <a:t>.ORG to ensure unique numbers globally.  GCP does not define or maintain item id’s.</a:t>
            </a:r>
            <a:endParaRPr lang="en-US" sz="240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79" y="4197518"/>
            <a:ext cx="96037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pPr algn="ctr"/>
            <a:r>
              <a:rPr lang="en-US" sz="2400" smtClean="0"/>
              <a:t>Product Open Data </a:t>
            </a:r>
            <a:br>
              <a:rPr lang="en-US" sz="2400" smtClean="0"/>
            </a:br>
            <a:r>
              <a:rPr lang="en-US" sz="2400" smtClean="0"/>
              <a:t>Install on local mysql server</a:t>
            </a:r>
            <a:br>
              <a:rPr lang="en-US" sz="2400" smtClean="0"/>
            </a:br>
            <a:r>
              <a:rPr lang="en-US" sz="240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240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endParaRPr lang="en-US" sz="2400" b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602082"/>
            <a:ext cx="6172200" cy="533400"/>
          </a:xfrm>
        </p:spPr>
        <p:txBody>
          <a:bodyPr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Record counts </a:t>
            </a:r>
            <a:r>
              <a:rPr lang="en-US" sz="2400" b="1">
                <a:solidFill>
                  <a:schemeClr val="bg1"/>
                </a:solidFill>
              </a:rPr>
              <a:t>and </a:t>
            </a:r>
            <a:r>
              <a:rPr lang="en-US" sz="2400" b="1" smtClean="0">
                <a:solidFill>
                  <a:schemeClr val="bg1"/>
                </a:solidFill>
              </a:rPr>
              <a:t>keyfields</a:t>
            </a:r>
          </a:p>
          <a:p>
            <a:pPr algn="ctr"/>
            <a:r>
              <a:rPr lang="en-US" sz="2400" smtClean="0">
                <a:solidFill>
                  <a:schemeClr val="bg1"/>
                </a:solidFill>
              </a:rPr>
              <a:t>13 tables, 2.6 M rows, 58M fields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8624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Data Source: Product Open Data</a:t>
            </a:r>
            <a:br>
              <a:rPr lang="en-US" sz="2800"/>
            </a:br>
            <a:r>
              <a:rPr lang="en-US" sz="2800"/>
              <a:t>Subset </a:t>
            </a:r>
            <a:r>
              <a:rPr lang="en-US" sz="2800"/>
              <a:t>of </a:t>
            </a:r>
            <a:r>
              <a:rPr lang="en-US" sz="2800" smtClean="0"/>
              <a:t>Global </a:t>
            </a:r>
            <a:r>
              <a:rPr lang="en-US" sz="2800"/>
              <a:t>Trade Item numbers and </a:t>
            </a:r>
            <a:r>
              <a:rPr lang="en-US" sz="2800"/>
              <a:t>related </a:t>
            </a:r>
            <a:r>
              <a:rPr lang="en-US" sz="2800" smtClean="0"/>
              <a:t>data</a:t>
            </a: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hlinkClick r:id="rId2"/>
              </a:rPr>
              <a:t>http://</a:t>
            </a:r>
            <a: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  <a:hlinkClick r:id="rId2"/>
              </a:rPr>
              <a:t>www.product-open-data.com/download</a:t>
            </a:r>
            <a:r>
              <a:rPr lang="en-US" sz="2800" smtClean="0">
                <a:solidFill>
                  <a:schemeClr val="accent6">
                    <a:lumMod val="40000"/>
                    <a:lumOff val="60000"/>
                  </a:schemeClr>
                </a:solidFill>
                <a:hlinkClick r:id="rId2"/>
              </a:rPr>
              <a:t>/</a:t>
            </a:r>
            <a:endParaRPr lang="en-US" sz="280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800" smtClean="0">
                <a:solidFill>
                  <a:srgbClr val="FFFF00"/>
                </a:solidFill>
              </a:rPr>
              <a:t>Download File </a:t>
            </a:r>
            <a:r>
              <a:rPr lang="en-US" sz="2800">
                <a:solidFill>
                  <a:srgbClr val="FFFF00"/>
                </a:solidFill>
              </a:rPr>
              <a:t>: </a:t>
            </a:r>
            <a:r>
              <a:rPr lang="en-US" sz="2800" smtClean="0">
                <a:solidFill>
                  <a:srgbClr val="FFFF00"/>
                </a:solidFill>
              </a:rPr>
              <a:t>pod_web_2014.01.01_01.sql.gz</a:t>
            </a:r>
          </a:p>
          <a:p>
            <a:r>
              <a:rPr lang="en-US" sz="2800" smtClean="0">
                <a:solidFill>
                  <a:srgbClr val="FFFF00"/>
                </a:solidFill>
              </a:rPr>
              <a:t>(58 KB zipped, 432 KB native file size) </a:t>
            </a:r>
          </a:p>
          <a:p>
            <a:r>
              <a:rPr lang="en-US" sz="2800" smtClean="0"/>
              <a:t>Unzip and open/run </a:t>
            </a:r>
            <a:r>
              <a:rPr lang="en-US" sz="2800"/>
              <a:t>in mySQL </a:t>
            </a:r>
            <a:r>
              <a:rPr lang="en-US" sz="2800"/>
              <a:t>Community </a:t>
            </a:r>
            <a:r>
              <a:rPr lang="en-US" sz="2800" smtClean="0"/>
              <a:t>Workbench</a:t>
            </a:r>
            <a:endParaRPr lang="en-US" sz="28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3" y="4572000"/>
            <a:ext cx="7715250" cy="213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1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457200"/>
          </a:xfrm>
        </p:spPr>
        <p:txBody>
          <a:bodyPr/>
          <a:lstStyle/>
          <a:p>
            <a:pPr algn="ctr"/>
            <a:r>
              <a:rPr lang="en-US" sz="2400"/>
              <a:t>Exploratory steps</a:t>
            </a:r>
            <a:r>
              <a:rPr lang="en-US" sz="2400"/>
              <a:t/>
            </a:r>
            <a:br>
              <a:rPr lang="en-US" sz="2400"/>
            </a:br>
            <a:endParaRPr lang="en-US" sz="120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6400"/>
            <a:ext cx="8001000" cy="2514600"/>
          </a:xfrm>
        </p:spPr>
        <p:txBody>
          <a:bodyPr>
            <a:noAutofit/>
          </a:bodyPr>
          <a:lstStyle/>
          <a:p>
            <a:r>
              <a:rPr lang="en-US" sz="2000" smtClean="0"/>
              <a:t>Contains example Queries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Count records in each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Determine primary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Check for secondary indexes (none found)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Extract example records from each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Count matching records between related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Queries for summary charts in the term paper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52400" y="685800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Exploratory mysql sourcecode:</a:t>
            </a:r>
            <a:r>
              <a:rPr lang="en-US" sz="3600"/>
              <a:t/>
            </a:r>
            <a:br>
              <a:rPr lang="en-US" sz="3600"/>
            </a:br>
            <a:r>
              <a:rPr lang="en-US" sz="1600">
                <a:hlinkClick r:id="rId2"/>
              </a:rPr>
              <a:t>https://github.com/rlisbona/MSDS-7330-Term-Paper-1/blob/master/Explore/Explore%20gtin_13.sql</a:t>
            </a:r>
            <a:endParaRPr lang="en-US" sz="1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7353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3381" y="4255627"/>
            <a:ext cx="6361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Initial exploratory queries appeared to show a lot of useful data</a:t>
            </a:r>
          </a:p>
          <a:p>
            <a:pPr algn="ctr"/>
            <a:r>
              <a:rPr lang="en-US" smtClean="0">
                <a:solidFill>
                  <a:srgbClr val="FFFF00"/>
                </a:solidFill>
              </a:rPr>
              <a:t>But linked queries showed as we added more tables, </a:t>
            </a:r>
          </a:p>
          <a:p>
            <a:pPr algn="ctr"/>
            <a:r>
              <a:rPr lang="en-US" smtClean="0">
                <a:solidFill>
                  <a:srgbClr val="FFFF00"/>
                </a:solidFill>
              </a:rPr>
              <a:t>we had fewer and fewer matching records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7" y="690264"/>
            <a:ext cx="8229600" cy="5508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228599"/>
            <a:ext cx="639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>
                <a:latin typeface="+mj-lt"/>
                <a:ea typeface="+mj-ea"/>
                <a:cs typeface="+mj-cs"/>
              </a:rPr>
              <a:t>Product Open Database Schema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105400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GTIN_CD = Global Trade Item Number</a:t>
            </a:r>
          </a:p>
          <a:p>
            <a:r>
              <a:rPr lang="en-US" smtClean="0">
                <a:solidFill>
                  <a:schemeClr val="bg1"/>
                </a:solidFill>
              </a:rPr>
              <a:t>BSIN 	= Brand Standard Identifier Number</a:t>
            </a:r>
          </a:p>
          <a:p>
            <a:r>
              <a:rPr lang="en-US" smtClean="0">
                <a:solidFill>
                  <a:schemeClr val="bg1"/>
                </a:solidFill>
              </a:rPr>
              <a:t>GCP_CD 	= Global Company Prefix code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2743200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Brand and company contact details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3352800"/>
            <a:ext cx="1905000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GTIN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smtClean="0">
                <a:solidFill>
                  <a:srgbClr val="FF0000"/>
                </a:solidFill>
              </a:rPr>
              <a:t>Unique Item ID)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1642311"/>
            <a:ext cx="144780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Nutrition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4572000"/>
            <a:ext cx="144780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Packaging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4800600"/>
            <a:ext cx="1295400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Parent Company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8700" y="762000"/>
            <a:ext cx="1943100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GS1 Registration Country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2362200"/>
            <a:ext cx="1905000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Global Product Class Type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381000"/>
            <a:ext cx="8610599" cy="533400"/>
          </a:xfrm>
        </p:spPr>
        <p:txBody>
          <a:bodyPr>
            <a:noAutofit/>
          </a:bodyPr>
          <a:lstStyle/>
          <a:p>
            <a:r>
              <a:rPr lang="en-US" sz="2400" smtClean="0"/>
              <a:t>Host </a:t>
            </a:r>
            <a:r>
              <a:rPr lang="en-US" sz="2400"/>
              <a:t>PC, operating system and Database </a:t>
            </a:r>
            <a:r>
              <a:rPr lang="en-US" sz="2400" smtClean="0"/>
              <a:t>details used for the project</a:t>
            </a:r>
            <a:endParaRPr 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67700" cy="264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5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391400" cy="457200"/>
          </a:xfrm>
        </p:spPr>
        <p:txBody>
          <a:bodyPr/>
          <a:lstStyle/>
          <a:p>
            <a:pPr algn="ctr"/>
            <a:r>
              <a:rPr lang="en-US" sz="2400" smtClean="0"/>
              <a:t>GTIN/POD Summary</a:t>
            </a:r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990600"/>
            <a:ext cx="8915400" cy="51054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GS1.ORG is a global standards organization for global trade item indentification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Global Trade Item Number (GTIN) is one of 11 numbering systems maintained by GS1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GS1 does not maintain or publish the GTIN detail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Each company shares GTIN and related information with trading partners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Product Open Database (POD) is one of several attempts at creating a global list of GTIN codes.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POD does not show any updates after 1/1/2014, so appears to be abandoned.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MySQL was used in this project to explore and learn about GTIN and POD data.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966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187</TotalTime>
  <Words>298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Tradeshow</vt:lpstr>
      <vt:lpstr>Insights using MySQL to explore Global Trade Item Number (GTIN) data structures</vt:lpstr>
      <vt:lpstr>Global trade item numbers </vt:lpstr>
      <vt:lpstr>Product Open Data  Install on local mysql server    </vt:lpstr>
      <vt:lpstr>Exploratory steps </vt:lpstr>
      <vt:lpstr>PowerPoint Presentation</vt:lpstr>
      <vt:lpstr>PowerPoint Presentation</vt:lpstr>
      <vt:lpstr>GTIN/POD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using MySQL to explore Global Trade Item Number (GTIN) data structures</dc:title>
  <dc:creator>Randy Lisbona</dc:creator>
  <cp:lastModifiedBy>Randy Lisbona</cp:lastModifiedBy>
  <cp:revision>22</cp:revision>
  <dcterms:created xsi:type="dcterms:W3CDTF">2016-12-08T01:18:05Z</dcterms:created>
  <dcterms:modified xsi:type="dcterms:W3CDTF">2016-12-08T04:28:49Z</dcterms:modified>
</cp:coreProperties>
</file>