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8" r:id="rId3"/>
    <p:sldId id="263" r:id="rId4"/>
    <p:sldId id="264" r:id="rId5"/>
    <p:sldId id="269" r:id="rId6"/>
    <p:sldId id="267" r:id="rId7"/>
    <p:sldId id="270" r:id="rId8"/>
    <p:sldId id="259" r:id="rId9"/>
    <p:sldId id="261" r:id="rId10"/>
    <p:sldId id="260" r:id="rId11"/>
    <p:sldId id="257"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334" autoAdjust="0"/>
  </p:normalViewPr>
  <p:slideViewPr>
    <p:cSldViewPr>
      <p:cViewPr varScale="1">
        <p:scale>
          <a:sx n="126" d="100"/>
          <a:sy n="126" d="100"/>
        </p:scale>
        <p:origin x="642"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63830A-A70C-7E49-96E1-0B54A656F00D}" type="doc">
      <dgm:prSet loTypeId="urn:microsoft.com/office/officeart/2005/8/layout/hList1" loCatId="" qsTypeId="urn:microsoft.com/office/officeart/2005/8/quickstyle/simple4" qsCatId="simple" csTypeId="urn:microsoft.com/office/officeart/2005/8/colors/accent1_2" csCatId="accent1" phldr="1"/>
      <dgm:spPr/>
      <dgm:t>
        <a:bodyPr/>
        <a:lstStyle/>
        <a:p>
          <a:endParaRPr lang="en-US"/>
        </a:p>
      </dgm:t>
    </dgm:pt>
    <dgm:pt modelId="{84469835-7B3F-5E42-9E2E-767C399AD96E}">
      <dgm:prSet phldrT="[Text]"/>
      <dgm:spPr/>
      <dgm:t>
        <a:bodyPr/>
        <a:lstStyle/>
        <a:p>
          <a:r>
            <a:rPr lang="en-US" dirty="0"/>
            <a:t>Numbering System Managed by GS1</a:t>
          </a:r>
        </a:p>
      </dgm:t>
    </dgm:pt>
    <dgm:pt modelId="{017D599B-007C-634C-80B6-A3BD57D7BA3A}" type="parTrans" cxnId="{F15F078A-6F94-7A4E-8554-9AE2F40BA75C}">
      <dgm:prSet/>
      <dgm:spPr/>
      <dgm:t>
        <a:bodyPr/>
        <a:lstStyle/>
        <a:p>
          <a:endParaRPr lang="en-US"/>
        </a:p>
      </dgm:t>
    </dgm:pt>
    <dgm:pt modelId="{A1E7806F-582E-7249-991E-2F7F9A2B8E4E}" type="sibTrans" cxnId="{F15F078A-6F94-7A4E-8554-9AE2F40BA75C}">
      <dgm:prSet/>
      <dgm:spPr/>
      <dgm:t>
        <a:bodyPr/>
        <a:lstStyle/>
        <a:p>
          <a:endParaRPr lang="en-US"/>
        </a:p>
      </dgm:t>
    </dgm:pt>
    <dgm:pt modelId="{C9CF7DBD-8378-6345-ABCA-433910BBD2AB}">
      <dgm:prSet phldrT="[Text]"/>
      <dgm:spPr/>
      <dgm:t>
        <a:bodyPr/>
        <a:lstStyle/>
        <a:p>
          <a:r>
            <a:rPr lang="en-US" b="1" dirty="0">
              <a:solidFill>
                <a:schemeClr val="bg1"/>
              </a:solidFill>
            </a:rPr>
            <a:t>Global Trade Item (GTIN): GTIN Describes a family of GS1 global structures that employ 14 digits and can be encoded various data carriers  </a:t>
          </a:r>
        </a:p>
      </dgm:t>
    </dgm:pt>
    <dgm:pt modelId="{3AFAFD18-B4C0-6140-90A8-B62BC7085BB1}" type="parTrans" cxnId="{4BDFC69B-BFD2-AA47-9982-EBFFCB6D8A1C}">
      <dgm:prSet/>
      <dgm:spPr/>
      <dgm:t>
        <a:bodyPr/>
        <a:lstStyle/>
        <a:p>
          <a:endParaRPr lang="en-US"/>
        </a:p>
      </dgm:t>
    </dgm:pt>
    <dgm:pt modelId="{FEF43B87-61DA-D848-B7E7-4DDDCFD377DC}" type="sibTrans" cxnId="{4BDFC69B-BFD2-AA47-9982-EBFFCB6D8A1C}">
      <dgm:prSet/>
      <dgm:spPr/>
      <dgm:t>
        <a:bodyPr/>
        <a:lstStyle/>
        <a:p>
          <a:endParaRPr lang="en-US"/>
        </a:p>
      </dgm:t>
    </dgm:pt>
    <dgm:pt modelId="{17857F97-873D-DC47-BC1C-9F5FC5548ED9}">
      <dgm:prSet phldrT="[Text]"/>
      <dgm:spPr/>
      <dgm:t>
        <a:bodyPr/>
        <a:lstStyle/>
        <a:p>
          <a:r>
            <a:rPr lang="en-US" b="1" dirty="0">
              <a:solidFill>
                <a:schemeClr val="bg1"/>
              </a:solidFill>
            </a:rPr>
            <a:t>Global Shipping Number (GLN) The Global Location Number is part of the GS1 systems of standards. It is a simple tool used to identify a location </a:t>
          </a:r>
        </a:p>
      </dgm:t>
    </dgm:pt>
    <dgm:pt modelId="{D96616ED-7629-6F40-B046-253741540689}" type="parTrans" cxnId="{EC9C80B2-6251-DC4C-AD63-B93D1923E369}">
      <dgm:prSet/>
      <dgm:spPr/>
      <dgm:t>
        <a:bodyPr/>
        <a:lstStyle/>
        <a:p>
          <a:endParaRPr lang="en-US"/>
        </a:p>
      </dgm:t>
    </dgm:pt>
    <dgm:pt modelId="{0BFE29A7-5657-584E-979F-22582B0F473E}" type="sibTrans" cxnId="{EC9C80B2-6251-DC4C-AD63-B93D1923E369}">
      <dgm:prSet/>
      <dgm:spPr/>
      <dgm:t>
        <a:bodyPr/>
        <a:lstStyle/>
        <a:p>
          <a:endParaRPr lang="en-US"/>
        </a:p>
      </dgm:t>
    </dgm:pt>
    <dgm:pt modelId="{E9DAD74E-B8E8-414D-ABD4-1C9E4BD27CDA}">
      <dgm:prSet phldrT="[Text]"/>
      <dgm:spPr/>
      <dgm:t>
        <a:bodyPr/>
        <a:lstStyle/>
        <a:p>
          <a:r>
            <a:rPr lang="en-US" dirty="0"/>
            <a:t>Serial Shipping Container Code (SSCC)</a:t>
          </a:r>
        </a:p>
      </dgm:t>
    </dgm:pt>
    <dgm:pt modelId="{19C84BA9-76D6-4941-B832-840ADD51A691}" type="parTrans" cxnId="{A948D32D-49FC-0447-B2E5-79E06291A12F}">
      <dgm:prSet/>
      <dgm:spPr/>
      <dgm:t>
        <a:bodyPr/>
        <a:lstStyle/>
        <a:p>
          <a:endParaRPr lang="en-US"/>
        </a:p>
      </dgm:t>
    </dgm:pt>
    <dgm:pt modelId="{408F9043-0AF5-E445-BAB6-6ADE2DA067B9}" type="sibTrans" cxnId="{A948D32D-49FC-0447-B2E5-79E06291A12F}">
      <dgm:prSet/>
      <dgm:spPr/>
      <dgm:t>
        <a:bodyPr/>
        <a:lstStyle/>
        <a:p>
          <a:endParaRPr lang="en-US"/>
        </a:p>
      </dgm:t>
    </dgm:pt>
    <dgm:pt modelId="{585C4136-CFDE-6847-81FA-FEEB1AC1053F}">
      <dgm:prSet phldrT="[Text]"/>
      <dgm:spPr/>
      <dgm:t>
        <a:bodyPr/>
        <a:lstStyle/>
        <a:p>
          <a:r>
            <a:rPr lang="en-US" dirty="0"/>
            <a:t>Global Returnable Asset Identifier (GRAI)</a:t>
          </a:r>
        </a:p>
      </dgm:t>
    </dgm:pt>
    <dgm:pt modelId="{B49EEF5F-0B10-DB4E-9B65-8DFF518D9E10}" type="parTrans" cxnId="{0270FBCC-423F-5F45-83C5-6BA10F5669F6}">
      <dgm:prSet/>
      <dgm:spPr/>
      <dgm:t>
        <a:bodyPr/>
        <a:lstStyle/>
        <a:p>
          <a:endParaRPr lang="en-US"/>
        </a:p>
      </dgm:t>
    </dgm:pt>
    <dgm:pt modelId="{CF450E04-FB3C-BC48-8A4C-E70F62FEA42C}" type="sibTrans" cxnId="{0270FBCC-423F-5F45-83C5-6BA10F5669F6}">
      <dgm:prSet/>
      <dgm:spPr/>
      <dgm:t>
        <a:bodyPr/>
        <a:lstStyle/>
        <a:p>
          <a:endParaRPr lang="en-US"/>
        </a:p>
      </dgm:t>
    </dgm:pt>
    <dgm:pt modelId="{FCA766F0-EEE7-404A-89FC-EC0CB860BB58}">
      <dgm:prSet phldrT="[Text]"/>
      <dgm:spPr/>
      <dgm:t>
        <a:bodyPr/>
        <a:lstStyle/>
        <a:p>
          <a:r>
            <a:rPr lang="en-US" dirty="0"/>
            <a:t>Global Individual Asset Identifier (GIAI)</a:t>
          </a:r>
        </a:p>
      </dgm:t>
    </dgm:pt>
    <dgm:pt modelId="{E039A921-1B91-B943-A7D6-A0CC3A307CE0}" type="parTrans" cxnId="{7DD3E321-F8AF-3F4E-A420-7FFA25E13956}">
      <dgm:prSet/>
      <dgm:spPr/>
      <dgm:t>
        <a:bodyPr/>
        <a:lstStyle/>
        <a:p>
          <a:endParaRPr lang="en-US"/>
        </a:p>
      </dgm:t>
    </dgm:pt>
    <dgm:pt modelId="{7E7EEF01-1045-B040-9353-69483497A54D}" type="sibTrans" cxnId="{7DD3E321-F8AF-3F4E-A420-7FFA25E13956}">
      <dgm:prSet/>
      <dgm:spPr/>
      <dgm:t>
        <a:bodyPr/>
        <a:lstStyle/>
        <a:p>
          <a:endParaRPr lang="en-US"/>
        </a:p>
      </dgm:t>
    </dgm:pt>
    <dgm:pt modelId="{E95401C5-02AE-5F40-8A99-84EA809C1DB7}">
      <dgm:prSet phldrT="[Text]"/>
      <dgm:spPr/>
      <dgm:t>
        <a:bodyPr/>
        <a:lstStyle/>
        <a:p>
          <a:endParaRPr lang="en-US" dirty="0"/>
        </a:p>
      </dgm:t>
    </dgm:pt>
    <dgm:pt modelId="{3D27A940-BAE2-1C4A-8C2B-3CFA93E7FA56}" type="parTrans" cxnId="{E04C2183-13BD-0843-B583-7748AF30D392}">
      <dgm:prSet/>
      <dgm:spPr/>
      <dgm:t>
        <a:bodyPr/>
        <a:lstStyle/>
        <a:p>
          <a:endParaRPr lang="en-US"/>
        </a:p>
      </dgm:t>
    </dgm:pt>
    <dgm:pt modelId="{D29E1F20-4D03-9E48-B0A6-E64C6B464EC3}" type="sibTrans" cxnId="{E04C2183-13BD-0843-B583-7748AF30D392}">
      <dgm:prSet/>
      <dgm:spPr/>
      <dgm:t>
        <a:bodyPr/>
        <a:lstStyle/>
        <a:p>
          <a:endParaRPr lang="en-US"/>
        </a:p>
      </dgm:t>
    </dgm:pt>
    <dgm:pt modelId="{D2E3E1EF-85C9-504E-823F-2569B7E0AB0D}">
      <dgm:prSet phldrT="[Text]"/>
      <dgm:spPr/>
      <dgm:t>
        <a:bodyPr/>
        <a:lstStyle/>
        <a:p>
          <a:r>
            <a:rPr lang="en-US" dirty="0"/>
            <a:t>Global Service Relation Number (GSRN)</a:t>
          </a:r>
        </a:p>
      </dgm:t>
    </dgm:pt>
    <dgm:pt modelId="{845292FE-F697-234C-98BC-D2FDFF375383}" type="parTrans" cxnId="{40ADD02D-EAAB-0A47-93A5-589390EAB5C1}">
      <dgm:prSet/>
      <dgm:spPr/>
      <dgm:t>
        <a:bodyPr/>
        <a:lstStyle/>
        <a:p>
          <a:endParaRPr lang="en-US"/>
        </a:p>
      </dgm:t>
    </dgm:pt>
    <dgm:pt modelId="{7A71F1E4-8F83-604F-808F-3560E2EFAB35}" type="sibTrans" cxnId="{40ADD02D-EAAB-0A47-93A5-589390EAB5C1}">
      <dgm:prSet/>
      <dgm:spPr/>
      <dgm:t>
        <a:bodyPr/>
        <a:lstStyle/>
        <a:p>
          <a:endParaRPr lang="en-US"/>
        </a:p>
      </dgm:t>
    </dgm:pt>
    <dgm:pt modelId="{E96F301B-AD88-DD4A-9E25-B17946FFF985}">
      <dgm:prSet phldrT="[Text]"/>
      <dgm:spPr/>
      <dgm:t>
        <a:bodyPr/>
        <a:lstStyle/>
        <a:p>
          <a:r>
            <a:rPr lang="en-US" dirty="0"/>
            <a:t>Global Document Type Identifier (GDTI)</a:t>
          </a:r>
        </a:p>
      </dgm:t>
    </dgm:pt>
    <dgm:pt modelId="{7AF3F7D0-E19D-B54F-A73D-F1C37DB69111}" type="parTrans" cxnId="{63ADABE8-CC0D-1E47-8EC7-3369EE8CD6EB}">
      <dgm:prSet/>
      <dgm:spPr/>
      <dgm:t>
        <a:bodyPr/>
        <a:lstStyle/>
        <a:p>
          <a:endParaRPr lang="en-US"/>
        </a:p>
      </dgm:t>
    </dgm:pt>
    <dgm:pt modelId="{21F3F0C9-15D8-EB4F-916F-256A1345B944}" type="sibTrans" cxnId="{63ADABE8-CC0D-1E47-8EC7-3369EE8CD6EB}">
      <dgm:prSet/>
      <dgm:spPr/>
      <dgm:t>
        <a:bodyPr/>
        <a:lstStyle/>
        <a:p>
          <a:endParaRPr lang="en-US"/>
        </a:p>
      </dgm:t>
    </dgm:pt>
    <dgm:pt modelId="{1F257D79-E404-C64A-BC86-00BC71B255B5}">
      <dgm:prSet phldrT="[Text]"/>
      <dgm:spPr/>
      <dgm:t>
        <a:bodyPr/>
        <a:lstStyle/>
        <a:p>
          <a:r>
            <a:rPr lang="en-US" dirty="0"/>
            <a:t>Global Shipment Identification Number (GSIN)</a:t>
          </a:r>
        </a:p>
      </dgm:t>
    </dgm:pt>
    <dgm:pt modelId="{0B75DBB5-ABE7-A54B-8BE6-9253574B468A}" type="parTrans" cxnId="{93729346-4A34-AF46-BE83-A56F76EDA6D5}">
      <dgm:prSet/>
      <dgm:spPr/>
      <dgm:t>
        <a:bodyPr/>
        <a:lstStyle/>
        <a:p>
          <a:endParaRPr lang="en-US"/>
        </a:p>
      </dgm:t>
    </dgm:pt>
    <dgm:pt modelId="{66533A2D-976A-1D4B-B694-2AA9D2854B8D}" type="sibTrans" cxnId="{93729346-4A34-AF46-BE83-A56F76EDA6D5}">
      <dgm:prSet/>
      <dgm:spPr/>
      <dgm:t>
        <a:bodyPr/>
        <a:lstStyle/>
        <a:p>
          <a:endParaRPr lang="en-US"/>
        </a:p>
      </dgm:t>
    </dgm:pt>
    <dgm:pt modelId="{93DFA939-FE67-1E4F-A315-8EF6CC41B77C}">
      <dgm:prSet phldrT="[Text]"/>
      <dgm:spPr/>
      <dgm:t>
        <a:bodyPr/>
        <a:lstStyle/>
        <a:p>
          <a:r>
            <a:rPr lang="en-US" dirty="0"/>
            <a:t>Global Item Number for Consignment (GINC)</a:t>
          </a:r>
        </a:p>
      </dgm:t>
    </dgm:pt>
    <dgm:pt modelId="{4C913FE0-22D1-9E45-8B6C-63DE3FA98F5B}" type="parTrans" cxnId="{DCE3179D-0A17-F341-9CB1-5990B9179D5D}">
      <dgm:prSet/>
      <dgm:spPr/>
      <dgm:t>
        <a:bodyPr/>
        <a:lstStyle/>
        <a:p>
          <a:endParaRPr lang="en-US"/>
        </a:p>
      </dgm:t>
    </dgm:pt>
    <dgm:pt modelId="{FCC3A975-10DA-FB42-958B-6A551BD027F7}" type="sibTrans" cxnId="{DCE3179D-0A17-F341-9CB1-5990B9179D5D}">
      <dgm:prSet/>
      <dgm:spPr/>
      <dgm:t>
        <a:bodyPr/>
        <a:lstStyle/>
        <a:p>
          <a:endParaRPr lang="en-US"/>
        </a:p>
      </dgm:t>
    </dgm:pt>
    <dgm:pt modelId="{C50F5162-32E2-C242-B978-E97F11CE5A45}">
      <dgm:prSet phldrT="[Text]"/>
      <dgm:spPr/>
      <dgm:t>
        <a:bodyPr/>
        <a:lstStyle/>
        <a:p>
          <a:r>
            <a:rPr lang="en-US" dirty="0"/>
            <a:t>Global Coupon Number (GCN)</a:t>
          </a:r>
        </a:p>
      </dgm:t>
    </dgm:pt>
    <dgm:pt modelId="{70402E37-07FE-CA46-9FD4-C1575E83AA9E}" type="parTrans" cxnId="{E9667CD1-D82C-104F-AEC7-FF70AB002AA5}">
      <dgm:prSet/>
      <dgm:spPr/>
      <dgm:t>
        <a:bodyPr/>
        <a:lstStyle/>
        <a:p>
          <a:endParaRPr lang="en-US"/>
        </a:p>
      </dgm:t>
    </dgm:pt>
    <dgm:pt modelId="{5E385643-51C0-F741-8F18-2F74802775F1}" type="sibTrans" cxnId="{E9667CD1-D82C-104F-AEC7-FF70AB002AA5}">
      <dgm:prSet/>
      <dgm:spPr/>
      <dgm:t>
        <a:bodyPr/>
        <a:lstStyle/>
        <a:p>
          <a:endParaRPr lang="en-US"/>
        </a:p>
      </dgm:t>
    </dgm:pt>
    <dgm:pt modelId="{0AE265C0-69A8-CA49-A01C-ACA868F62326}">
      <dgm:prSet phldrT="[Text]"/>
      <dgm:spPr/>
      <dgm:t>
        <a:bodyPr/>
        <a:lstStyle/>
        <a:p>
          <a:r>
            <a:rPr lang="en-US" dirty="0"/>
            <a:t>Component / Part Identifier (CPID)</a:t>
          </a:r>
        </a:p>
      </dgm:t>
    </dgm:pt>
    <dgm:pt modelId="{4352EA51-D958-5646-879E-9AD71EA1FD95}" type="parTrans" cxnId="{0266F22E-CF0E-544C-926B-37BC00986757}">
      <dgm:prSet/>
      <dgm:spPr/>
      <dgm:t>
        <a:bodyPr/>
        <a:lstStyle/>
        <a:p>
          <a:endParaRPr lang="en-US"/>
        </a:p>
      </dgm:t>
    </dgm:pt>
    <dgm:pt modelId="{279EC8D3-DEC6-CC4D-9F00-D124E9FAAF2C}" type="sibTrans" cxnId="{0266F22E-CF0E-544C-926B-37BC00986757}">
      <dgm:prSet/>
      <dgm:spPr/>
      <dgm:t>
        <a:bodyPr/>
        <a:lstStyle/>
        <a:p>
          <a:endParaRPr lang="en-US"/>
        </a:p>
      </dgm:t>
    </dgm:pt>
    <dgm:pt modelId="{64376C83-CF95-874E-993A-FE9A6B120697}" type="pres">
      <dgm:prSet presAssocID="{3363830A-A70C-7E49-96E1-0B54A656F00D}" presName="Name0" presStyleCnt="0">
        <dgm:presLayoutVars>
          <dgm:dir/>
          <dgm:animLvl val="lvl"/>
          <dgm:resizeHandles val="exact"/>
        </dgm:presLayoutVars>
      </dgm:prSet>
      <dgm:spPr/>
    </dgm:pt>
    <dgm:pt modelId="{84832983-C8F9-D444-AF3A-F50BAE35488F}" type="pres">
      <dgm:prSet presAssocID="{84469835-7B3F-5E42-9E2E-767C399AD96E}" presName="composite" presStyleCnt="0"/>
      <dgm:spPr/>
    </dgm:pt>
    <dgm:pt modelId="{896EB2D3-F778-1842-8296-64F210C6E95F}" type="pres">
      <dgm:prSet presAssocID="{84469835-7B3F-5E42-9E2E-767C399AD96E}" presName="parTx" presStyleLbl="alignNode1" presStyleIdx="0" presStyleCnt="1">
        <dgm:presLayoutVars>
          <dgm:chMax val="0"/>
          <dgm:chPref val="0"/>
          <dgm:bulletEnabled val="1"/>
        </dgm:presLayoutVars>
      </dgm:prSet>
      <dgm:spPr/>
    </dgm:pt>
    <dgm:pt modelId="{92EDBC27-1A72-F845-A7EE-A5576A953B01}" type="pres">
      <dgm:prSet presAssocID="{84469835-7B3F-5E42-9E2E-767C399AD96E}" presName="desTx" presStyleLbl="alignAccFollowNode1" presStyleIdx="0" presStyleCnt="1">
        <dgm:presLayoutVars>
          <dgm:bulletEnabled val="1"/>
        </dgm:presLayoutVars>
      </dgm:prSet>
      <dgm:spPr/>
    </dgm:pt>
  </dgm:ptLst>
  <dgm:cxnLst>
    <dgm:cxn modelId="{2CD2E4B7-CDF0-C042-AC60-C21ACE711A55}" type="presOf" srcId="{E9DAD74E-B8E8-414D-ABD4-1C9E4BD27CDA}" destId="{92EDBC27-1A72-F845-A7EE-A5576A953B01}" srcOrd="0" destOrd="2" presId="urn:microsoft.com/office/officeart/2005/8/layout/hList1"/>
    <dgm:cxn modelId="{93729346-4A34-AF46-BE83-A56F76EDA6D5}" srcId="{84469835-7B3F-5E42-9E2E-767C399AD96E}" destId="{1F257D79-E404-C64A-BC86-00BC71B255B5}" srcOrd="7" destOrd="0" parTransId="{0B75DBB5-ABE7-A54B-8BE6-9253574B468A}" sibTransId="{66533A2D-976A-1D4B-B694-2AA9D2854B8D}"/>
    <dgm:cxn modelId="{0270FBCC-423F-5F45-83C5-6BA10F5669F6}" srcId="{84469835-7B3F-5E42-9E2E-767C399AD96E}" destId="{585C4136-CFDE-6847-81FA-FEEB1AC1053F}" srcOrd="3" destOrd="0" parTransId="{B49EEF5F-0B10-DB4E-9B65-8DFF518D9E10}" sibTransId="{CF450E04-FB3C-BC48-8A4C-E70F62FEA42C}"/>
    <dgm:cxn modelId="{63ADABE8-CC0D-1E47-8EC7-3369EE8CD6EB}" srcId="{84469835-7B3F-5E42-9E2E-767C399AD96E}" destId="{E96F301B-AD88-DD4A-9E25-B17946FFF985}" srcOrd="6" destOrd="0" parTransId="{7AF3F7D0-E19D-B54F-A73D-F1C37DB69111}" sibTransId="{21F3F0C9-15D8-EB4F-916F-256A1345B944}"/>
    <dgm:cxn modelId="{C234A65B-D013-E948-A653-78964F3ACC09}" type="presOf" srcId="{C50F5162-32E2-C242-B978-E97F11CE5A45}" destId="{92EDBC27-1A72-F845-A7EE-A5576A953B01}" srcOrd="0" destOrd="9" presId="urn:microsoft.com/office/officeart/2005/8/layout/hList1"/>
    <dgm:cxn modelId="{4BDFC69B-BFD2-AA47-9982-EBFFCB6D8A1C}" srcId="{84469835-7B3F-5E42-9E2E-767C399AD96E}" destId="{C9CF7DBD-8378-6345-ABCA-433910BBD2AB}" srcOrd="0" destOrd="0" parTransId="{3AFAFD18-B4C0-6140-90A8-B62BC7085BB1}" sibTransId="{FEF43B87-61DA-D848-B7E7-4DDDCFD377DC}"/>
    <dgm:cxn modelId="{E9667CD1-D82C-104F-AEC7-FF70AB002AA5}" srcId="{84469835-7B3F-5E42-9E2E-767C399AD96E}" destId="{C50F5162-32E2-C242-B978-E97F11CE5A45}" srcOrd="9" destOrd="0" parTransId="{70402E37-07FE-CA46-9FD4-C1575E83AA9E}" sibTransId="{5E385643-51C0-F741-8F18-2F74802775F1}"/>
    <dgm:cxn modelId="{58E35C4F-F2A4-3945-8698-BC8DE53B5384}" type="presOf" srcId="{E96F301B-AD88-DD4A-9E25-B17946FFF985}" destId="{92EDBC27-1A72-F845-A7EE-A5576A953B01}" srcOrd="0" destOrd="6" presId="urn:microsoft.com/office/officeart/2005/8/layout/hList1"/>
    <dgm:cxn modelId="{2D0E47CA-1036-0140-8015-33566C6C0FA5}" type="presOf" srcId="{84469835-7B3F-5E42-9E2E-767C399AD96E}" destId="{896EB2D3-F778-1842-8296-64F210C6E95F}" srcOrd="0" destOrd="0" presId="urn:microsoft.com/office/officeart/2005/8/layout/hList1"/>
    <dgm:cxn modelId="{054CD0A8-0A4B-AB45-952C-178378C69A0B}" type="presOf" srcId="{FCA766F0-EEE7-404A-89FC-EC0CB860BB58}" destId="{92EDBC27-1A72-F845-A7EE-A5576A953B01}" srcOrd="0" destOrd="4" presId="urn:microsoft.com/office/officeart/2005/8/layout/hList1"/>
    <dgm:cxn modelId="{7009E37F-6D19-A74C-9A86-FD316BC521E9}" type="presOf" srcId="{3363830A-A70C-7E49-96E1-0B54A656F00D}" destId="{64376C83-CF95-874E-993A-FE9A6B120697}" srcOrd="0" destOrd="0" presId="urn:microsoft.com/office/officeart/2005/8/layout/hList1"/>
    <dgm:cxn modelId="{A948D32D-49FC-0447-B2E5-79E06291A12F}" srcId="{84469835-7B3F-5E42-9E2E-767C399AD96E}" destId="{E9DAD74E-B8E8-414D-ABD4-1C9E4BD27CDA}" srcOrd="2" destOrd="0" parTransId="{19C84BA9-76D6-4941-B832-840ADD51A691}" sibTransId="{408F9043-0AF5-E445-BAB6-6ADE2DA067B9}"/>
    <dgm:cxn modelId="{E1B71C48-0CEA-C947-B985-F9C7ECF44BA4}" type="presOf" srcId="{E95401C5-02AE-5F40-8A99-84EA809C1DB7}" destId="{92EDBC27-1A72-F845-A7EE-A5576A953B01}" srcOrd="0" destOrd="11" presId="urn:microsoft.com/office/officeart/2005/8/layout/hList1"/>
    <dgm:cxn modelId="{40ADD02D-EAAB-0A47-93A5-589390EAB5C1}" srcId="{84469835-7B3F-5E42-9E2E-767C399AD96E}" destId="{D2E3E1EF-85C9-504E-823F-2569B7E0AB0D}" srcOrd="5" destOrd="0" parTransId="{845292FE-F697-234C-98BC-D2FDFF375383}" sibTransId="{7A71F1E4-8F83-604F-808F-3560E2EFAB35}"/>
    <dgm:cxn modelId="{54D67826-BF07-9C48-BE9F-563E95F7B3D3}" type="presOf" srcId="{D2E3E1EF-85C9-504E-823F-2569B7E0AB0D}" destId="{92EDBC27-1A72-F845-A7EE-A5576A953B01}" srcOrd="0" destOrd="5" presId="urn:microsoft.com/office/officeart/2005/8/layout/hList1"/>
    <dgm:cxn modelId="{7DD3E321-F8AF-3F4E-A420-7FFA25E13956}" srcId="{84469835-7B3F-5E42-9E2E-767C399AD96E}" destId="{FCA766F0-EEE7-404A-89FC-EC0CB860BB58}" srcOrd="4" destOrd="0" parTransId="{E039A921-1B91-B943-A7D6-A0CC3A307CE0}" sibTransId="{7E7EEF01-1045-B040-9353-69483497A54D}"/>
    <dgm:cxn modelId="{09D21B2B-9ECC-964C-AC92-1786BCF28A2E}" type="presOf" srcId="{1F257D79-E404-C64A-BC86-00BC71B255B5}" destId="{92EDBC27-1A72-F845-A7EE-A5576A953B01}" srcOrd="0" destOrd="7" presId="urn:microsoft.com/office/officeart/2005/8/layout/hList1"/>
    <dgm:cxn modelId="{52DD4CD7-BF8E-0646-A379-C71B21C6429A}" type="presOf" srcId="{C9CF7DBD-8378-6345-ABCA-433910BBD2AB}" destId="{92EDBC27-1A72-F845-A7EE-A5576A953B01}" srcOrd="0" destOrd="0" presId="urn:microsoft.com/office/officeart/2005/8/layout/hList1"/>
    <dgm:cxn modelId="{DCE3179D-0A17-F341-9CB1-5990B9179D5D}" srcId="{84469835-7B3F-5E42-9E2E-767C399AD96E}" destId="{93DFA939-FE67-1E4F-A315-8EF6CC41B77C}" srcOrd="8" destOrd="0" parTransId="{4C913FE0-22D1-9E45-8B6C-63DE3FA98F5B}" sibTransId="{FCC3A975-10DA-FB42-958B-6A551BD027F7}"/>
    <dgm:cxn modelId="{9FCD94DE-9550-164F-B9D9-C5901F08B2BC}" type="presOf" srcId="{93DFA939-FE67-1E4F-A315-8EF6CC41B77C}" destId="{92EDBC27-1A72-F845-A7EE-A5576A953B01}" srcOrd="0" destOrd="8" presId="urn:microsoft.com/office/officeart/2005/8/layout/hList1"/>
    <dgm:cxn modelId="{EC9C80B2-6251-DC4C-AD63-B93D1923E369}" srcId="{84469835-7B3F-5E42-9E2E-767C399AD96E}" destId="{17857F97-873D-DC47-BC1C-9F5FC5548ED9}" srcOrd="1" destOrd="0" parTransId="{D96616ED-7629-6F40-B046-253741540689}" sibTransId="{0BFE29A7-5657-584E-979F-22582B0F473E}"/>
    <dgm:cxn modelId="{4477986C-1D9A-BD44-AEB8-022A86B5DBDC}" type="presOf" srcId="{17857F97-873D-DC47-BC1C-9F5FC5548ED9}" destId="{92EDBC27-1A72-F845-A7EE-A5576A953B01}" srcOrd="0" destOrd="1" presId="urn:microsoft.com/office/officeart/2005/8/layout/hList1"/>
    <dgm:cxn modelId="{453E9F65-56FF-684E-B290-CD948E82661B}" type="presOf" srcId="{585C4136-CFDE-6847-81FA-FEEB1AC1053F}" destId="{92EDBC27-1A72-F845-A7EE-A5576A953B01}" srcOrd="0" destOrd="3" presId="urn:microsoft.com/office/officeart/2005/8/layout/hList1"/>
    <dgm:cxn modelId="{F15F078A-6F94-7A4E-8554-9AE2F40BA75C}" srcId="{3363830A-A70C-7E49-96E1-0B54A656F00D}" destId="{84469835-7B3F-5E42-9E2E-767C399AD96E}" srcOrd="0" destOrd="0" parTransId="{017D599B-007C-634C-80B6-A3BD57D7BA3A}" sibTransId="{A1E7806F-582E-7249-991E-2F7F9A2B8E4E}"/>
    <dgm:cxn modelId="{E04C2183-13BD-0843-B583-7748AF30D392}" srcId="{84469835-7B3F-5E42-9E2E-767C399AD96E}" destId="{E95401C5-02AE-5F40-8A99-84EA809C1DB7}" srcOrd="11" destOrd="0" parTransId="{3D27A940-BAE2-1C4A-8C2B-3CFA93E7FA56}" sibTransId="{D29E1F20-4D03-9E48-B0A6-E64C6B464EC3}"/>
    <dgm:cxn modelId="{0266F22E-CF0E-544C-926B-37BC00986757}" srcId="{84469835-7B3F-5E42-9E2E-767C399AD96E}" destId="{0AE265C0-69A8-CA49-A01C-ACA868F62326}" srcOrd="10" destOrd="0" parTransId="{4352EA51-D958-5646-879E-9AD71EA1FD95}" sibTransId="{279EC8D3-DEC6-CC4D-9F00-D124E9FAAF2C}"/>
    <dgm:cxn modelId="{E5030C50-0E98-4645-AA63-D05EA0A971E8}" type="presOf" srcId="{0AE265C0-69A8-CA49-A01C-ACA868F62326}" destId="{92EDBC27-1A72-F845-A7EE-A5576A953B01}" srcOrd="0" destOrd="10" presId="urn:microsoft.com/office/officeart/2005/8/layout/hList1"/>
    <dgm:cxn modelId="{F9424F76-EA9F-4D47-838E-22829B1F79C2}" type="presParOf" srcId="{64376C83-CF95-874E-993A-FE9A6B120697}" destId="{84832983-C8F9-D444-AF3A-F50BAE35488F}" srcOrd="0" destOrd="0" presId="urn:microsoft.com/office/officeart/2005/8/layout/hList1"/>
    <dgm:cxn modelId="{A7DD80EE-E363-B64A-8890-E495A472E3AC}" type="presParOf" srcId="{84832983-C8F9-D444-AF3A-F50BAE35488F}" destId="{896EB2D3-F778-1842-8296-64F210C6E95F}" srcOrd="0" destOrd="0" presId="urn:microsoft.com/office/officeart/2005/8/layout/hList1"/>
    <dgm:cxn modelId="{9D2C8CF3-7E04-3D44-B063-50DCFF092457}" type="presParOf" srcId="{84832983-C8F9-D444-AF3A-F50BAE35488F}" destId="{92EDBC27-1A72-F845-A7EE-A5576A953B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63830A-A70C-7E49-96E1-0B54A656F00D}" type="doc">
      <dgm:prSet loTypeId="urn:microsoft.com/office/officeart/2005/8/layout/hList1" loCatId="" qsTypeId="urn:microsoft.com/office/officeart/2005/8/quickstyle/simple4" qsCatId="simple" csTypeId="urn:microsoft.com/office/officeart/2005/8/colors/accent4_2" csCatId="accent4" phldr="1"/>
      <dgm:spPr/>
      <dgm:t>
        <a:bodyPr/>
        <a:lstStyle/>
        <a:p>
          <a:endParaRPr lang="en-US"/>
        </a:p>
      </dgm:t>
    </dgm:pt>
    <dgm:pt modelId="{84469835-7B3F-5E42-9E2E-767C399AD96E}">
      <dgm:prSet phldrT="[Text]"/>
      <dgm:spPr/>
      <dgm:t>
        <a:bodyPr/>
        <a:lstStyle/>
        <a:p>
          <a:r>
            <a:rPr lang="en-US" dirty="0"/>
            <a:t>Benefits of GLN</a:t>
          </a:r>
        </a:p>
      </dgm:t>
    </dgm:pt>
    <dgm:pt modelId="{017D599B-007C-634C-80B6-A3BD57D7BA3A}" type="parTrans" cxnId="{F15F078A-6F94-7A4E-8554-9AE2F40BA75C}">
      <dgm:prSet/>
      <dgm:spPr/>
      <dgm:t>
        <a:bodyPr/>
        <a:lstStyle/>
        <a:p>
          <a:endParaRPr lang="en-US"/>
        </a:p>
      </dgm:t>
    </dgm:pt>
    <dgm:pt modelId="{A1E7806F-582E-7249-991E-2F7F9A2B8E4E}" type="sibTrans" cxnId="{F15F078A-6F94-7A4E-8554-9AE2F40BA75C}">
      <dgm:prSet/>
      <dgm:spPr/>
      <dgm:t>
        <a:bodyPr/>
        <a:lstStyle/>
        <a:p>
          <a:endParaRPr lang="en-US"/>
        </a:p>
      </dgm:t>
    </dgm:pt>
    <dgm:pt modelId="{C9CF7DBD-8378-6345-ABCA-433910BBD2AB}">
      <dgm:prSet phldrT="[Text]"/>
      <dgm:spPr/>
      <dgm:t>
        <a:bodyPr/>
        <a:lstStyle/>
        <a:p>
          <a:r>
            <a:rPr lang="en-US"/>
            <a:t>Provides companies with a method of identifying location within and outside their company</a:t>
          </a:r>
          <a:endParaRPr lang="en-US" dirty="0"/>
        </a:p>
      </dgm:t>
    </dgm:pt>
    <dgm:pt modelId="{3AFAFD18-B4C0-6140-90A8-B62BC7085BB1}" type="parTrans" cxnId="{4BDFC69B-BFD2-AA47-9982-EBFFCB6D8A1C}">
      <dgm:prSet/>
      <dgm:spPr/>
      <dgm:t>
        <a:bodyPr/>
        <a:lstStyle/>
        <a:p>
          <a:endParaRPr lang="en-US"/>
        </a:p>
      </dgm:t>
    </dgm:pt>
    <dgm:pt modelId="{FEF43B87-61DA-D848-B7E7-4DDDCFD377DC}" type="sibTrans" cxnId="{4BDFC69B-BFD2-AA47-9982-EBFFCB6D8A1C}">
      <dgm:prSet/>
      <dgm:spPr/>
      <dgm:t>
        <a:bodyPr/>
        <a:lstStyle/>
        <a:p>
          <a:endParaRPr lang="en-US"/>
        </a:p>
      </dgm:t>
    </dgm:pt>
    <dgm:pt modelId="{E95401C5-02AE-5F40-8A99-84EA809C1DB7}">
      <dgm:prSet phldrT="[Text]"/>
      <dgm:spPr/>
      <dgm:t>
        <a:bodyPr/>
        <a:lstStyle/>
        <a:p>
          <a:endParaRPr lang="en-US" dirty="0"/>
        </a:p>
      </dgm:t>
    </dgm:pt>
    <dgm:pt modelId="{3D27A940-BAE2-1C4A-8C2B-3CFA93E7FA56}" type="parTrans" cxnId="{E04C2183-13BD-0843-B583-7748AF30D392}">
      <dgm:prSet/>
      <dgm:spPr/>
      <dgm:t>
        <a:bodyPr/>
        <a:lstStyle/>
        <a:p>
          <a:endParaRPr lang="en-US"/>
        </a:p>
      </dgm:t>
    </dgm:pt>
    <dgm:pt modelId="{D29E1F20-4D03-9E48-B0A6-E64C6B464EC3}" type="sibTrans" cxnId="{E04C2183-13BD-0843-B583-7748AF30D392}">
      <dgm:prSet/>
      <dgm:spPr/>
      <dgm:t>
        <a:bodyPr/>
        <a:lstStyle/>
        <a:p>
          <a:endParaRPr lang="en-US"/>
        </a:p>
      </dgm:t>
    </dgm:pt>
    <dgm:pt modelId="{C85EE8AD-3736-0A43-A8DD-D00DF6EF9098}">
      <dgm:prSet phldrT="[Text]"/>
      <dgm:spPr/>
      <dgm:t>
        <a:bodyPr/>
        <a:lstStyle/>
        <a:p>
          <a:r>
            <a:rPr lang="en-US"/>
            <a:t>Unique</a:t>
          </a:r>
          <a:endParaRPr lang="en-US" dirty="0"/>
        </a:p>
      </dgm:t>
    </dgm:pt>
    <dgm:pt modelId="{0CDC05B9-3445-0341-A258-8445CBAE25A6}" type="parTrans" cxnId="{7094CBB8-7ABB-564D-89CC-B2B7474A4684}">
      <dgm:prSet/>
      <dgm:spPr/>
      <dgm:t>
        <a:bodyPr/>
        <a:lstStyle/>
        <a:p>
          <a:endParaRPr lang="en-US"/>
        </a:p>
      </dgm:t>
    </dgm:pt>
    <dgm:pt modelId="{5CA9E1B3-E97E-F94D-9853-61E1694E4DE1}" type="sibTrans" cxnId="{7094CBB8-7ABB-564D-89CC-B2B7474A4684}">
      <dgm:prSet/>
      <dgm:spPr/>
      <dgm:t>
        <a:bodyPr/>
        <a:lstStyle/>
        <a:p>
          <a:endParaRPr lang="en-US"/>
        </a:p>
      </dgm:t>
    </dgm:pt>
    <dgm:pt modelId="{C6C3B907-CD73-4647-847E-A6805F358058}">
      <dgm:prSet phldrT="[Text]"/>
      <dgm:spPr/>
      <dgm:t>
        <a:bodyPr/>
        <a:lstStyle/>
        <a:p>
          <a:r>
            <a:rPr lang="en-US"/>
            <a:t>Multi sectoral</a:t>
          </a:r>
          <a:endParaRPr lang="en-US" dirty="0"/>
        </a:p>
      </dgm:t>
    </dgm:pt>
    <dgm:pt modelId="{9DEA6F01-024A-384C-9FF7-84D22C4AB3A4}" type="parTrans" cxnId="{55098BD8-07BE-AC40-BBBC-050CE1EA238C}">
      <dgm:prSet/>
      <dgm:spPr/>
      <dgm:t>
        <a:bodyPr/>
        <a:lstStyle/>
        <a:p>
          <a:endParaRPr lang="en-US"/>
        </a:p>
      </dgm:t>
    </dgm:pt>
    <dgm:pt modelId="{49F8E13F-3E53-9A43-ADF4-EF5A55CFCBCE}" type="sibTrans" cxnId="{55098BD8-07BE-AC40-BBBC-050CE1EA238C}">
      <dgm:prSet/>
      <dgm:spPr/>
      <dgm:t>
        <a:bodyPr/>
        <a:lstStyle/>
        <a:p>
          <a:endParaRPr lang="en-US"/>
        </a:p>
      </dgm:t>
    </dgm:pt>
    <dgm:pt modelId="{0158DCD1-00CB-C247-9C6D-0B0FA098D698}">
      <dgm:prSet phldrT="[Text]"/>
      <dgm:spPr/>
      <dgm:t>
        <a:bodyPr/>
        <a:lstStyle/>
        <a:p>
          <a:r>
            <a:rPr lang="en-US"/>
            <a:t>International</a:t>
          </a:r>
          <a:endParaRPr lang="en-US" dirty="0"/>
        </a:p>
      </dgm:t>
    </dgm:pt>
    <dgm:pt modelId="{CB9C90E5-87A2-2246-89CF-7C74C965A9EC}" type="parTrans" cxnId="{0E0ACBEA-F30A-D64F-96BA-BE6A2398B93D}">
      <dgm:prSet/>
      <dgm:spPr/>
      <dgm:t>
        <a:bodyPr/>
        <a:lstStyle/>
        <a:p>
          <a:endParaRPr lang="en-US"/>
        </a:p>
      </dgm:t>
    </dgm:pt>
    <dgm:pt modelId="{C29F07B4-D83C-E44D-830C-54857E1D6B4F}" type="sibTrans" cxnId="{0E0ACBEA-F30A-D64F-96BA-BE6A2398B93D}">
      <dgm:prSet/>
      <dgm:spPr/>
      <dgm:t>
        <a:bodyPr/>
        <a:lstStyle/>
        <a:p>
          <a:endParaRPr lang="en-US"/>
        </a:p>
      </dgm:t>
    </dgm:pt>
    <dgm:pt modelId="{64376C83-CF95-874E-993A-FE9A6B120697}" type="pres">
      <dgm:prSet presAssocID="{3363830A-A70C-7E49-96E1-0B54A656F00D}" presName="Name0" presStyleCnt="0">
        <dgm:presLayoutVars>
          <dgm:dir/>
          <dgm:animLvl val="lvl"/>
          <dgm:resizeHandles val="exact"/>
        </dgm:presLayoutVars>
      </dgm:prSet>
      <dgm:spPr/>
    </dgm:pt>
    <dgm:pt modelId="{84832983-C8F9-D444-AF3A-F50BAE35488F}" type="pres">
      <dgm:prSet presAssocID="{84469835-7B3F-5E42-9E2E-767C399AD96E}" presName="composite" presStyleCnt="0"/>
      <dgm:spPr/>
    </dgm:pt>
    <dgm:pt modelId="{896EB2D3-F778-1842-8296-64F210C6E95F}" type="pres">
      <dgm:prSet presAssocID="{84469835-7B3F-5E42-9E2E-767C399AD96E}" presName="parTx" presStyleLbl="alignNode1" presStyleIdx="0" presStyleCnt="1">
        <dgm:presLayoutVars>
          <dgm:chMax val="0"/>
          <dgm:chPref val="0"/>
          <dgm:bulletEnabled val="1"/>
        </dgm:presLayoutVars>
      </dgm:prSet>
      <dgm:spPr/>
    </dgm:pt>
    <dgm:pt modelId="{92EDBC27-1A72-F845-A7EE-A5576A953B01}" type="pres">
      <dgm:prSet presAssocID="{84469835-7B3F-5E42-9E2E-767C399AD96E}" presName="desTx" presStyleLbl="alignAccFollowNode1" presStyleIdx="0" presStyleCnt="1">
        <dgm:presLayoutVars>
          <dgm:bulletEnabled val="1"/>
        </dgm:presLayoutVars>
      </dgm:prSet>
      <dgm:spPr/>
    </dgm:pt>
  </dgm:ptLst>
  <dgm:cxnLst>
    <dgm:cxn modelId="{4BDFC69B-BFD2-AA47-9982-EBFFCB6D8A1C}" srcId="{84469835-7B3F-5E42-9E2E-767C399AD96E}" destId="{C9CF7DBD-8378-6345-ABCA-433910BBD2AB}" srcOrd="0" destOrd="0" parTransId="{3AFAFD18-B4C0-6140-90A8-B62BC7085BB1}" sibTransId="{FEF43B87-61DA-D848-B7E7-4DDDCFD377DC}"/>
    <dgm:cxn modelId="{0E0ACBEA-F30A-D64F-96BA-BE6A2398B93D}" srcId="{84469835-7B3F-5E42-9E2E-767C399AD96E}" destId="{0158DCD1-00CB-C247-9C6D-0B0FA098D698}" srcOrd="3" destOrd="0" parTransId="{CB9C90E5-87A2-2246-89CF-7C74C965A9EC}" sibTransId="{C29F07B4-D83C-E44D-830C-54857E1D6B4F}"/>
    <dgm:cxn modelId="{B4A2982B-051C-0A4A-8B50-70D87F36E705}" type="presOf" srcId="{C6C3B907-CD73-4647-847E-A6805F358058}" destId="{92EDBC27-1A72-F845-A7EE-A5576A953B01}" srcOrd="0" destOrd="2" presId="urn:microsoft.com/office/officeart/2005/8/layout/hList1"/>
    <dgm:cxn modelId="{F6BBA81F-560B-CB4A-8927-3A96F58C1996}" type="presOf" srcId="{3363830A-A70C-7E49-96E1-0B54A656F00D}" destId="{64376C83-CF95-874E-993A-FE9A6B120697}" srcOrd="0" destOrd="0" presId="urn:microsoft.com/office/officeart/2005/8/layout/hList1"/>
    <dgm:cxn modelId="{F96752DC-A6E0-884C-9CE2-6032C0449851}" type="presOf" srcId="{0158DCD1-00CB-C247-9C6D-0B0FA098D698}" destId="{92EDBC27-1A72-F845-A7EE-A5576A953B01}" srcOrd="0" destOrd="3" presId="urn:microsoft.com/office/officeart/2005/8/layout/hList1"/>
    <dgm:cxn modelId="{55098BD8-07BE-AC40-BBBC-050CE1EA238C}" srcId="{84469835-7B3F-5E42-9E2E-767C399AD96E}" destId="{C6C3B907-CD73-4647-847E-A6805F358058}" srcOrd="2" destOrd="0" parTransId="{9DEA6F01-024A-384C-9FF7-84D22C4AB3A4}" sibTransId="{49F8E13F-3E53-9A43-ADF4-EF5A55CFCBCE}"/>
    <dgm:cxn modelId="{53D5E4D5-6B38-3C4F-A237-8F2E0A3C9D63}" type="presOf" srcId="{C9CF7DBD-8378-6345-ABCA-433910BBD2AB}" destId="{92EDBC27-1A72-F845-A7EE-A5576A953B01}" srcOrd="0" destOrd="0" presId="urn:microsoft.com/office/officeart/2005/8/layout/hList1"/>
    <dgm:cxn modelId="{0C98AF2A-7DEB-D546-9C8A-4DEB40CAAFBB}" type="presOf" srcId="{E95401C5-02AE-5F40-8A99-84EA809C1DB7}" destId="{92EDBC27-1A72-F845-A7EE-A5576A953B01}" srcOrd="0" destOrd="4" presId="urn:microsoft.com/office/officeart/2005/8/layout/hList1"/>
    <dgm:cxn modelId="{7094CBB8-7ABB-564D-89CC-B2B7474A4684}" srcId="{84469835-7B3F-5E42-9E2E-767C399AD96E}" destId="{C85EE8AD-3736-0A43-A8DD-D00DF6EF9098}" srcOrd="1" destOrd="0" parTransId="{0CDC05B9-3445-0341-A258-8445CBAE25A6}" sibTransId="{5CA9E1B3-E97E-F94D-9853-61E1694E4DE1}"/>
    <dgm:cxn modelId="{45DA02C0-C31F-CA4E-9648-DA921C9152F8}" type="presOf" srcId="{C85EE8AD-3736-0A43-A8DD-D00DF6EF9098}" destId="{92EDBC27-1A72-F845-A7EE-A5576A953B01}" srcOrd="0" destOrd="1" presId="urn:microsoft.com/office/officeart/2005/8/layout/hList1"/>
    <dgm:cxn modelId="{F15F078A-6F94-7A4E-8554-9AE2F40BA75C}" srcId="{3363830A-A70C-7E49-96E1-0B54A656F00D}" destId="{84469835-7B3F-5E42-9E2E-767C399AD96E}" srcOrd="0" destOrd="0" parTransId="{017D599B-007C-634C-80B6-A3BD57D7BA3A}" sibTransId="{A1E7806F-582E-7249-991E-2F7F9A2B8E4E}"/>
    <dgm:cxn modelId="{E04C2183-13BD-0843-B583-7748AF30D392}" srcId="{84469835-7B3F-5E42-9E2E-767C399AD96E}" destId="{E95401C5-02AE-5F40-8A99-84EA809C1DB7}" srcOrd="4" destOrd="0" parTransId="{3D27A940-BAE2-1C4A-8C2B-3CFA93E7FA56}" sibTransId="{D29E1F20-4D03-9E48-B0A6-E64C6B464EC3}"/>
    <dgm:cxn modelId="{9EDD8FBF-C0D8-1844-A689-3A8121C8DB97}" type="presOf" srcId="{84469835-7B3F-5E42-9E2E-767C399AD96E}" destId="{896EB2D3-F778-1842-8296-64F210C6E95F}" srcOrd="0" destOrd="0" presId="urn:microsoft.com/office/officeart/2005/8/layout/hList1"/>
    <dgm:cxn modelId="{E94657AB-B080-274C-BE4A-C9582AA1109B}" type="presParOf" srcId="{64376C83-CF95-874E-993A-FE9A6B120697}" destId="{84832983-C8F9-D444-AF3A-F50BAE35488F}" srcOrd="0" destOrd="0" presId="urn:microsoft.com/office/officeart/2005/8/layout/hList1"/>
    <dgm:cxn modelId="{76104DE5-6A59-8D4F-822E-6D4863252237}" type="presParOf" srcId="{84832983-C8F9-D444-AF3A-F50BAE35488F}" destId="{896EB2D3-F778-1842-8296-64F210C6E95F}" srcOrd="0" destOrd="0" presId="urn:microsoft.com/office/officeart/2005/8/layout/hList1"/>
    <dgm:cxn modelId="{39FFC58E-35BA-0C4C-BD7B-088C794DB6E2}" type="presParOf" srcId="{84832983-C8F9-D444-AF3A-F50BAE35488F}" destId="{92EDBC27-1A72-F845-A7EE-A5576A953B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B2D3-F778-1842-8296-64F210C6E95F}">
      <dsp:nvSpPr>
        <dsp:cNvPr id="0" name=""/>
        <dsp:cNvSpPr/>
      </dsp:nvSpPr>
      <dsp:spPr>
        <a:xfrm>
          <a:off x="0" y="177909"/>
          <a:ext cx="6096000" cy="403200"/>
        </a:xfrm>
        <a:prstGeom prst="rect">
          <a:avLst/>
        </a:prstGeom>
        <a:gradFill rotWithShape="0">
          <a:gsLst>
            <a:gs pos="0">
              <a:schemeClr val="accent1">
                <a:hueOff val="0"/>
                <a:satOff val="0"/>
                <a:lumOff val="0"/>
                <a:alphaOff val="0"/>
                <a:shade val="47500"/>
                <a:satMod val="137000"/>
              </a:schemeClr>
            </a:gs>
            <a:gs pos="55000">
              <a:schemeClr val="accent1">
                <a:hueOff val="0"/>
                <a:satOff val="0"/>
                <a:lumOff val="0"/>
                <a:alphaOff val="0"/>
                <a:shade val="69000"/>
                <a:satMod val="137000"/>
              </a:schemeClr>
            </a:gs>
            <a:gs pos="100000">
              <a:schemeClr val="accent1">
                <a:hueOff val="0"/>
                <a:satOff val="0"/>
                <a:lumOff val="0"/>
                <a:alphaOff val="0"/>
                <a:shade val="98000"/>
                <a:satMod val="137000"/>
              </a:schemeClr>
            </a:gs>
          </a:gsLst>
          <a:lin ang="16200000" scaled="0"/>
        </a:gradFill>
        <a:ln w="9525" cap="rnd" cmpd="sng" algn="ctr">
          <a:solidFill>
            <a:schemeClr val="accent1">
              <a:hueOff val="0"/>
              <a:satOff val="0"/>
              <a:lumOff val="0"/>
              <a:alphaOff val="0"/>
            </a:schemeClr>
          </a:solidFill>
          <a:prstDash val="solid"/>
        </a:ln>
        <a:effectLst>
          <a:outerShdw blurRad="50800" dist="25400" dir="5400000" rotWithShape="0">
            <a:srgbClr val="000000">
              <a:alpha val="4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Numbering System Managed by GS1</a:t>
          </a:r>
        </a:p>
      </dsp:txBody>
      <dsp:txXfrm>
        <a:off x="0" y="177909"/>
        <a:ext cx="6096000" cy="403200"/>
      </dsp:txXfrm>
    </dsp:sp>
    <dsp:sp modelId="{92EDBC27-1A72-F845-A7EE-A5576A953B01}">
      <dsp:nvSpPr>
        <dsp:cNvPr id="0" name=""/>
        <dsp:cNvSpPr/>
      </dsp:nvSpPr>
      <dsp:spPr>
        <a:xfrm>
          <a:off x="0" y="581109"/>
          <a:ext cx="6096000" cy="3304980"/>
        </a:xfrm>
        <a:prstGeom prst="rect">
          <a:avLst/>
        </a:prstGeom>
        <a:solidFill>
          <a:schemeClr val="accent1">
            <a:alpha val="90000"/>
            <a:tint val="40000"/>
            <a:hueOff val="0"/>
            <a:satOff val="0"/>
            <a:lumOff val="0"/>
            <a:alphaOff val="0"/>
          </a:schemeClr>
        </a:solidFill>
        <a:ln w="9525"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solidFill>
                <a:schemeClr val="bg1"/>
              </a:solidFill>
            </a:rPr>
            <a:t>Global Trade Item (GTIN): GTIN Describes a family of GS1 global structures that employ 14 digits and can be encoded various data carriers  </a:t>
          </a:r>
        </a:p>
        <a:p>
          <a:pPr marL="114300" lvl="1" indent="-114300" algn="l" defTabSz="622300">
            <a:lnSpc>
              <a:spcPct val="90000"/>
            </a:lnSpc>
            <a:spcBef>
              <a:spcPct val="0"/>
            </a:spcBef>
            <a:spcAft>
              <a:spcPct val="15000"/>
            </a:spcAft>
            <a:buChar char="•"/>
          </a:pPr>
          <a:r>
            <a:rPr lang="en-US" sz="1400" b="1" kern="1200" dirty="0">
              <a:solidFill>
                <a:schemeClr val="bg1"/>
              </a:solidFill>
            </a:rPr>
            <a:t>Global Shipping Number (GLN) The Global Location Number is part of the GS1 systems of standards. It is a simple tool used to identify a location </a:t>
          </a:r>
        </a:p>
        <a:p>
          <a:pPr marL="114300" lvl="1" indent="-114300" algn="l" defTabSz="622300">
            <a:lnSpc>
              <a:spcPct val="90000"/>
            </a:lnSpc>
            <a:spcBef>
              <a:spcPct val="0"/>
            </a:spcBef>
            <a:spcAft>
              <a:spcPct val="15000"/>
            </a:spcAft>
            <a:buChar char="•"/>
          </a:pPr>
          <a:r>
            <a:rPr lang="en-US" sz="1400" kern="1200" dirty="0"/>
            <a:t>Serial Shipping Container Code (SSCC)</a:t>
          </a:r>
        </a:p>
        <a:p>
          <a:pPr marL="114300" lvl="1" indent="-114300" algn="l" defTabSz="622300">
            <a:lnSpc>
              <a:spcPct val="90000"/>
            </a:lnSpc>
            <a:spcBef>
              <a:spcPct val="0"/>
            </a:spcBef>
            <a:spcAft>
              <a:spcPct val="15000"/>
            </a:spcAft>
            <a:buChar char="•"/>
          </a:pPr>
          <a:r>
            <a:rPr lang="en-US" sz="1400" kern="1200" dirty="0"/>
            <a:t>Global Returnable Asset Identifier (GRAI)</a:t>
          </a:r>
        </a:p>
        <a:p>
          <a:pPr marL="114300" lvl="1" indent="-114300" algn="l" defTabSz="622300">
            <a:lnSpc>
              <a:spcPct val="90000"/>
            </a:lnSpc>
            <a:spcBef>
              <a:spcPct val="0"/>
            </a:spcBef>
            <a:spcAft>
              <a:spcPct val="15000"/>
            </a:spcAft>
            <a:buChar char="•"/>
          </a:pPr>
          <a:r>
            <a:rPr lang="en-US" sz="1400" kern="1200" dirty="0"/>
            <a:t>Global Individual Asset Identifier (GIAI)</a:t>
          </a:r>
        </a:p>
        <a:p>
          <a:pPr marL="114300" lvl="1" indent="-114300" algn="l" defTabSz="622300">
            <a:lnSpc>
              <a:spcPct val="90000"/>
            </a:lnSpc>
            <a:spcBef>
              <a:spcPct val="0"/>
            </a:spcBef>
            <a:spcAft>
              <a:spcPct val="15000"/>
            </a:spcAft>
            <a:buChar char="•"/>
          </a:pPr>
          <a:r>
            <a:rPr lang="en-US" sz="1400" kern="1200" dirty="0"/>
            <a:t>Global Service Relation Number (GSRN)</a:t>
          </a:r>
        </a:p>
        <a:p>
          <a:pPr marL="114300" lvl="1" indent="-114300" algn="l" defTabSz="622300">
            <a:lnSpc>
              <a:spcPct val="90000"/>
            </a:lnSpc>
            <a:spcBef>
              <a:spcPct val="0"/>
            </a:spcBef>
            <a:spcAft>
              <a:spcPct val="15000"/>
            </a:spcAft>
            <a:buChar char="•"/>
          </a:pPr>
          <a:r>
            <a:rPr lang="en-US" sz="1400" kern="1200" dirty="0"/>
            <a:t>Global Document Type Identifier (GDTI)</a:t>
          </a:r>
        </a:p>
        <a:p>
          <a:pPr marL="114300" lvl="1" indent="-114300" algn="l" defTabSz="622300">
            <a:lnSpc>
              <a:spcPct val="90000"/>
            </a:lnSpc>
            <a:spcBef>
              <a:spcPct val="0"/>
            </a:spcBef>
            <a:spcAft>
              <a:spcPct val="15000"/>
            </a:spcAft>
            <a:buChar char="•"/>
          </a:pPr>
          <a:r>
            <a:rPr lang="en-US" sz="1400" kern="1200" dirty="0"/>
            <a:t>Global Shipment Identification Number (GSIN)</a:t>
          </a:r>
        </a:p>
        <a:p>
          <a:pPr marL="114300" lvl="1" indent="-114300" algn="l" defTabSz="622300">
            <a:lnSpc>
              <a:spcPct val="90000"/>
            </a:lnSpc>
            <a:spcBef>
              <a:spcPct val="0"/>
            </a:spcBef>
            <a:spcAft>
              <a:spcPct val="15000"/>
            </a:spcAft>
            <a:buChar char="•"/>
          </a:pPr>
          <a:r>
            <a:rPr lang="en-US" sz="1400" kern="1200" dirty="0"/>
            <a:t>Global Item Number for Consignment (GINC)</a:t>
          </a:r>
        </a:p>
        <a:p>
          <a:pPr marL="114300" lvl="1" indent="-114300" algn="l" defTabSz="622300">
            <a:lnSpc>
              <a:spcPct val="90000"/>
            </a:lnSpc>
            <a:spcBef>
              <a:spcPct val="0"/>
            </a:spcBef>
            <a:spcAft>
              <a:spcPct val="15000"/>
            </a:spcAft>
            <a:buChar char="•"/>
          </a:pPr>
          <a:r>
            <a:rPr lang="en-US" sz="1400" kern="1200" dirty="0"/>
            <a:t>Global Coupon Number (GCN)</a:t>
          </a:r>
        </a:p>
        <a:p>
          <a:pPr marL="114300" lvl="1" indent="-114300" algn="l" defTabSz="622300">
            <a:lnSpc>
              <a:spcPct val="90000"/>
            </a:lnSpc>
            <a:spcBef>
              <a:spcPct val="0"/>
            </a:spcBef>
            <a:spcAft>
              <a:spcPct val="15000"/>
            </a:spcAft>
            <a:buChar char="•"/>
          </a:pPr>
          <a:r>
            <a:rPr lang="en-US" sz="1400" kern="1200" dirty="0"/>
            <a:t>Component / Part Identifier (CPID)</a:t>
          </a:r>
        </a:p>
        <a:p>
          <a:pPr marL="114300" lvl="1" indent="-114300" algn="l" defTabSz="622300">
            <a:lnSpc>
              <a:spcPct val="90000"/>
            </a:lnSpc>
            <a:spcBef>
              <a:spcPct val="0"/>
            </a:spcBef>
            <a:spcAft>
              <a:spcPct val="15000"/>
            </a:spcAft>
            <a:buChar char="•"/>
          </a:pPr>
          <a:endParaRPr lang="en-US" sz="1400" kern="1200" dirty="0"/>
        </a:p>
      </dsp:txBody>
      <dsp:txXfrm>
        <a:off x="0" y="581109"/>
        <a:ext cx="6096000" cy="3304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6EB2D3-F778-1842-8296-64F210C6E95F}">
      <dsp:nvSpPr>
        <dsp:cNvPr id="0" name=""/>
        <dsp:cNvSpPr/>
      </dsp:nvSpPr>
      <dsp:spPr>
        <a:xfrm>
          <a:off x="0" y="12669"/>
          <a:ext cx="6096000" cy="777600"/>
        </a:xfrm>
        <a:prstGeom prst="rect">
          <a:avLst/>
        </a:prstGeom>
        <a:gradFill rotWithShape="0">
          <a:gsLst>
            <a:gs pos="0">
              <a:schemeClr val="accent4">
                <a:hueOff val="0"/>
                <a:satOff val="0"/>
                <a:lumOff val="0"/>
                <a:alphaOff val="0"/>
                <a:shade val="47500"/>
                <a:satMod val="137000"/>
              </a:schemeClr>
            </a:gs>
            <a:gs pos="55000">
              <a:schemeClr val="accent4">
                <a:hueOff val="0"/>
                <a:satOff val="0"/>
                <a:lumOff val="0"/>
                <a:alphaOff val="0"/>
                <a:shade val="69000"/>
                <a:satMod val="137000"/>
              </a:schemeClr>
            </a:gs>
            <a:gs pos="100000">
              <a:schemeClr val="accent4">
                <a:hueOff val="0"/>
                <a:satOff val="0"/>
                <a:lumOff val="0"/>
                <a:alphaOff val="0"/>
                <a:shade val="98000"/>
                <a:satMod val="137000"/>
              </a:schemeClr>
            </a:gs>
          </a:gsLst>
          <a:lin ang="16200000" scaled="0"/>
        </a:gradFill>
        <a:ln w="9525" cap="rnd" cmpd="sng" algn="ctr">
          <a:solidFill>
            <a:schemeClr val="accent4">
              <a:hueOff val="0"/>
              <a:satOff val="0"/>
              <a:lumOff val="0"/>
              <a:alphaOff val="0"/>
            </a:schemeClr>
          </a:solidFill>
          <a:prstDash val="solid"/>
        </a:ln>
        <a:effectLst>
          <a:outerShdw blurRad="50800" dist="25400" dir="5400000" rotWithShape="0">
            <a:srgbClr val="000000">
              <a:alpha val="44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Benefits of GLN</a:t>
          </a:r>
        </a:p>
      </dsp:txBody>
      <dsp:txXfrm>
        <a:off x="0" y="12669"/>
        <a:ext cx="6096000" cy="777600"/>
      </dsp:txXfrm>
    </dsp:sp>
    <dsp:sp modelId="{92EDBC27-1A72-F845-A7EE-A5576A953B01}">
      <dsp:nvSpPr>
        <dsp:cNvPr id="0" name=""/>
        <dsp:cNvSpPr/>
      </dsp:nvSpPr>
      <dsp:spPr>
        <a:xfrm>
          <a:off x="0" y="790269"/>
          <a:ext cx="6096000" cy="3261059"/>
        </a:xfrm>
        <a:prstGeom prst="rect">
          <a:avLst/>
        </a:prstGeom>
        <a:solidFill>
          <a:schemeClr val="accent4">
            <a:alpha val="90000"/>
            <a:tint val="40000"/>
            <a:hueOff val="0"/>
            <a:satOff val="0"/>
            <a:lumOff val="0"/>
            <a:alphaOff val="0"/>
          </a:schemeClr>
        </a:solidFill>
        <a:ln w="9525" cap="rnd"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Provides companies with a method of identifying location within and outside their company</a:t>
          </a:r>
          <a:endParaRPr lang="en-US" sz="2700" kern="1200" dirty="0"/>
        </a:p>
        <a:p>
          <a:pPr marL="228600" lvl="1" indent="-228600" algn="l" defTabSz="1200150">
            <a:lnSpc>
              <a:spcPct val="90000"/>
            </a:lnSpc>
            <a:spcBef>
              <a:spcPct val="0"/>
            </a:spcBef>
            <a:spcAft>
              <a:spcPct val="15000"/>
            </a:spcAft>
            <a:buChar char="•"/>
          </a:pPr>
          <a:r>
            <a:rPr lang="en-US" sz="2700" kern="1200"/>
            <a:t>Unique</a:t>
          </a:r>
          <a:endParaRPr lang="en-US" sz="2700" kern="1200" dirty="0"/>
        </a:p>
        <a:p>
          <a:pPr marL="228600" lvl="1" indent="-228600" algn="l" defTabSz="1200150">
            <a:lnSpc>
              <a:spcPct val="90000"/>
            </a:lnSpc>
            <a:spcBef>
              <a:spcPct val="0"/>
            </a:spcBef>
            <a:spcAft>
              <a:spcPct val="15000"/>
            </a:spcAft>
            <a:buChar char="•"/>
          </a:pPr>
          <a:r>
            <a:rPr lang="en-US" sz="2700" kern="1200"/>
            <a:t>Multi sectoral</a:t>
          </a:r>
          <a:endParaRPr lang="en-US" sz="2700" kern="1200" dirty="0"/>
        </a:p>
        <a:p>
          <a:pPr marL="228600" lvl="1" indent="-228600" algn="l" defTabSz="1200150">
            <a:lnSpc>
              <a:spcPct val="90000"/>
            </a:lnSpc>
            <a:spcBef>
              <a:spcPct val="0"/>
            </a:spcBef>
            <a:spcAft>
              <a:spcPct val="15000"/>
            </a:spcAft>
            <a:buChar char="•"/>
          </a:pPr>
          <a:r>
            <a:rPr lang="en-US" sz="2700" kern="1200"/>
            <a:t>International</a:t>
          </a:r>
          <a:endParaRPr lang="en-US" sz="2700" kern="1200" dirty="0"/>
        </a:p>
        <a:p>
          <a:pPr marL="228600" lvl="1" indent="-228600" algn="l" defTabSz="1200150">
            <a:lnSpc>
              <a:spcPct val="90000"/>
            </a:lnSpc>
            <a:spcBef>
              <a:spcPct val="0"/>
            </a:spcBef>
            <a:spcAft>
              <a:spcPct val="15000"/>
            </a:spcAft>
            <a:buChar char="•"/>
          </a:pPr>
          <a:endParaRPr lang="en-US" sz="2700" kern="1200" dirty="0"/>
        </a:p>
      </dsp:txBody>
      <dsp:txXfrm>
        <a:off x="0" y="790269"/>
        <a:ext cx="6096000" cy="326105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0B9C07-6A78-3041-8B0E-99BCA797EEE7}" type="datetimeFigureOut">
              <a:rPr lang="en-US" smtClean="0"/>
              <a:t>12/8/2016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3C980-D1D7-6F46-8183-EEE40974F22F}" type="slidenum">
              <a:rPr lang="en-US" smtClean="0"/>
              <a:t>‹#›</a:t>
            </a:fld>
            <a:endParaRPr lang="en-US"/>
          </a:p>
        </p:txBody>
      </p:sp>
    </p:spTree>
    <p:extLst>
      <p:ext uri="{BB962C8B-B14F-4D97-AF65-F5344CB8AC3E}">
        <p14:creationId xmlns:p14="http://schemas.microsoft.com/office/powerpoint/2010/main" val="33781058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GS1 does not maintain a worldwide list of Global Trade Item numbers (GTIN), GS1 simply assigns Global Company Code prefixes to ensure unique GTIN values.  Each company using GTIN maintains their own list of item numbers and shares this with their trading partners.  There are several initiatives to create a global open source GTIN list. For this project the Product Open Data (POD) database was used.  This is far from a complete database in its current state, but does demonstrate the type of data linked to GTIN’s. </a:t>
            </a: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2</a:t>
            </a:fld>
            <a:endParaRPr lang="en-US"/>
          </a:p>
        </p:txBody>
      </p:sp>
    </p:spTree>
    <p:extLst>
      <p:ext uri="{BB962C8B-B14F-4D97-AF65-F5344CB8AC3E}">
        <p14:creationId xmlns:p14="http://schemas.microsoft.com/office/powerpoint/2010/main" val="1332949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GTIN(Global Trade Item Number is just one of the numbering systems managed by GS1. </a:t>
            </a:r>
          </a:p>
        </p:txBody>
      </p:sp>
      <p:sp>
        <p:nvSpPr>
          <p:cNvPr id="4" name="Slide Number Placeholder 3"/>
          <p:cNvSpPr>
            <a:spLocks noGrp="1"/>
          </p:cNvSpPr>
          <p:nvPr>
            <p:ph type="sldNum" sz="quarter" idx="10"/>
          </p:nvPr>
        </p:nvSpPr>
        <p:spPr/>
        <p:txBody>
          <a:bodyPr/>
          <a:lstStyle/>
          <a:p>
            <a:fld id="{DDF3C980-D1D7-6F46-8183-EEE40974F22F}" type="slidenum">
              <a:rPr lang="en-US" smtClean="0"/>
              <a:t>3</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Global Trade Item Number( GTIN) is a number that uniquely identifies trade items as they move through the global supply chain. It is a well-established standard for every country around the world for trade items. Uniqueness and data quality are two key attributes of a GTIN number that ensure all trade items are identify correctly anywhere in the world. There are rules in assigning each number with a standardized format and structure to ensure that every variation of an item is allocated a single number that is globally unique. GTIN simplifies supply chain management and provides accuracy, speed, and efficiency for business.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a:t>
            </a:r>
            <a:r>
              <a:rPr lang="en-US" sz="1200" kern="1200" baseline="0" dirty="0">
                <a:solidFill>
                  <a:schemeClr val="tx1"/>
                </a:solidFill>
                <a:effectLst/>
                <a:latin typeface="+mn-lt"/>
                <a:ea typeface="+mn-ea"/>
                <a:cs typeface="+mn-cs"/>
              </a:rPr>
              <a:t> this chart you can see that </a:t>
            </a:r>
            <a:r>
              <a:rPr lang="en-US" sz="1200" kern="1200" dirty="0">
                <a:solidFill>
                  <a:schemeClr val="tx1"/>
                </a:solidFill>
                <a:effectLst/>
                <a:latin typeface="+mn-lt"/>
                <a:ea typeface="+mn-ea"/>
                <a:cs typeface="+mn-cs"/>
              </a:rPr>
              <a:t>A GTIN consists of four parts, an optional Application Identifier, the Company Prefix, the Item Reference, and a check digit.  Notice that price is not in the GTIN, the GTIN is used to lookup product price in an external database. </a:t>
            </a:r>
            <a:endParaRPr lang="en-US" dirty="0"/>
          </a:p>
          <a:p>
            <a:endParaRPr lang="en-US" dirty="0"/>
          </a:p>
          <a:p>
            <a:pPr lvl="0"/>
            <a:r>
              <a:rPr lang="en-US" sz="1200" kern="1200" dirty="0">
                <a:solidFill>
                  <a:schemeClr val="tx1"/>
                </a:solidFill>
                <a:effectLst/>
                <a:latin typeface="+mn-lt"/>
                <a:ea typeface="+mn-ea"/>
                <a:cs typeface="+mn-cs"/>
              </a:rPr>
              <a:t>GTIN-8 is a truncated 8 digit GSI identification key used on packages with limited label space, such as chewing gum.</a:t>
            </a:r>
          </a:p>
          <a:p>
            <a:pPr lvl="0"/>
            <a:r>
              <a:rPr lang="en-US" sz="1200" kern="1200" dirty="0">
                <a:solidFill>
                  <a:schemeClr val="tx1"/>
                </a:solidFill>
                <a:effectLst/>
                <a:latin typeface="+mn-lt"/>
                <a:ea typeface="+mn-ea"/>
                <a:cs typeface="+mn-cs"/>
              </a:rPr>
              <a:t>GTIN-12 is 12 digit GSI identification key consisting of a U.P.C. company prefix, item reference, and check digit.</a:t>
            </a:r>
          </a:p>
          <a:p>
            <a:pPr lvl="0"/>
            <a:r>
              <a:rPr lang="en-US" sz="1200" kern="1200" dirty="0">
                <a:solidFill>
                  <a:schemeClr val="tx1"/>
                </a:solidFill>
                <a:effectLst/>
                <a:latin typeface="+mn-lt"/>
                <a:ea typeface="+mn-ea"/>
                <a:cs typeface="+mn-cs"/>
              </a:rPr>
              <a:t>GTIN-13 is a 13 digit GSI identification key consisting of a GS1 Company prefix, item reference, and check digit</a:t>
            </a:r>
          </a:p>
          <a:p>
            <a:r>
              <a:rPr lang="en-US" sz="1200" kern="1200" dirty="0">
                <a:solidFill>
                  <a:schemeClr val="tx1"/>
                </a:solidFill>
                <a:effectLst/>
                <a:latin typeface="+mn-lt"/>
                <a:ea typeface="+mn-ea"/>
                <a:cs typeface="+mn-cs"/>
              </a:rPr>
              <a:t>GTIN-14 is a 14 digit GSI identification key consisting of an indicator digit (1-9), GS1 company prefix, item key, and check digit.</a:t>
            </a:r>
            <a:r>
              <a:rPr lang="en-US" dirty="0">
                <a:effectLst/>
              </a:rPr>
              <a:t> </a:t>
            </a: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4</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Indicator Prefix Digit is used to define a grouping, or packaging level.  For instance, in Figure 2, [1] we see an example GTIN of 061414112345, let’s say this was a 2oz bag of candy corn.  Adding an indicator prefix of “1” could denote a bulk pack of 12 2oz packages, indicator prefix “2” could be used for a 24 pack, indicator prefix “3” could be a “Gross” pack (144) of 2oz candy corn packages, and so on.  If more than 8 packaging levels are needed, then a new GTIN-12 or GTIN-13 is required.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Indicator prefix “9” is reserved for variable measure trade items.  Variable measure items are trade items that cannot guarantee consistent weight, size, or length due to the production process (e.g. meat, bulk cheese).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5</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Global Location Number (GLN) is a type of GS1 identification key used to determine any location that needs to be identified in the supply chain. It is designed to efficiently identify physical locations, Operational locations, and Party. GLN are used for retrieving information from different entities such as hospitals, medical supplies, delivery point, warehouses, and banks. It is constructed with a13-digit numeric structure with a prefix, location reference, and check digit. GS1 Company Prefix is assigned by a GS1 Member Organization a user. Location reference is allocated by the company to a specific location. Check digit is calculated according to a standard algorithm, which helps to ensure integrity. GLNs provides companies with a method of identifying location within and outside their company to prevent duplication, complexity, and significance problems. The benefit of using GLNs is that it is unique, multi </a:t>
            </a:r>
            <a:r>
              <a:rPr lang="en-US" sz="1200" kern="1200" dirty="0" err="1">
                <a:solidFill>
                  <a:schemeClr val="tx1"/>
                </a:solidFill>
                <a:effectLst/>
                <a:latin typeface="+mn-lt"/>
                <a:ea typeface="+mn-ea"/>
                <a:cs typeface="+mn-cs"/>
              </a:rPr>
              <a:t>sectoral</a:t>
            </a:r>
            <a:r>
              <a:rPr lang="en-US" sz="1200" kern="1200" dirty="0">
                <a:solidFill>
                  <a:schemeClr val="tx1"/>
                </a:solidFill>
                <a:effectLst/>
                <a:latin typeface="+mn-lt"/>
                <a:ea typeface="+mn-ea"/>
                <a:cs typeface="+mn-cs"/>
              </a:rPr>
              <a:t>, and international.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Global Location Number provides a unique and unambiguous identification of physical locations and parties used in the supply chain or participating in a business process.</a:t>
            </a:r>
          </a:p>
        </p:txBody>
      </p:sp>
      <p:sp>
        <p:nvSpPr>
          <p:cNvPr id="4" name="Slide Number Placeholder 3"/>
          <p:cNvSpPr>
            <a:spLocks noGrp="1"/>
          </p:cNvSpPr>
          <p:nvPr>
            <p:ph type="sldNum" sz="quarter" idx="10"/>
          </p:nvPr>
        </p:nvSpPr>
        <p:spPr/>
        <p:txBody>
          <a:bodyPr/>
          <a:lstStyle/>
          <a:p>
            <a:fld id="{DDF3C980-D1D7-6F46-8183-EEE40974F22F}" type="slidenum">
              <a:rPr lang="en-US" smtClean="0"/>
              <a:t>6</a:t>
            </a:fld>
            <a:endParaRPr lang="en-US"/>
          </a:p>
        </p:txBody>
      </p:sp>
    </p:spTree>
    <p:extLst>
      <p:ext uri="{BB962C8B-B14F-4D97-AF65-F5344CB8AC3E}">
        <p14:creationId xmlns:p14="http://schemas.microsoft.com/office/powerpoint/2010/main" val="4177528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Global Location Number (GLN) is a type of GS1 identification key used to determine any location that needs to be identified in the supply chain. It is designed to efficiently identify physical locations, Operational locations, and Party. GLN are used for retrieving information from different entities such as hospitals, medical supplies, delivery point, warehouses, and banks. It is constructed with a13-digit numeric structure with a prefix, location reference, and check digit. GS1 Company Prefix is assigned by a GS1 Member Organization a user. Location reference is allocated by the company to a specific location. Check digit is calculated according to a standard algorithm, which helps to ensure integrity. GLNs provides companies with a method of identifying location within and outside their company to prevent duplication, complexity, and significance problems. The benefit of using GLNs is that it is unique, multi </a:t>
            </a:r>
            <a:r>
              <a:rPr lang="en-US" sz="1200" kern="1200" dirty="0" err="1">
                <a:solidFill>
                  <a:schemeClr val="tx1"/>
                </a:solidFill>
                <a:effectLst/>
                <a:latin typeface="+mn-lt"/>
                <a:ea typeface="+mn-ea"/>
                <a:cs typeface="+mn-cs"/>
              </a:rPr>
              <a:t>sectoral</a:t>
            </a:r>
            <a:r>
              <a:rPr lang="en-US" sz="1200" kern="1200" dirty="0">
                <a:solidFill>
                  <a:schemeClr val="tx1"/>
                </a:solidFill>
                <a:effectLst/>
                <a:latin typeface="+mn-lt"/>
                <a:ea typeface="+mn-ea"/>
                <a:cs typeface="+mn-cs"/>
              </a:rPr>
              <a:t>, and international.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 Global Location Number provides a unique and unambiguous identification of physical locations and parties used in the supply chain or participating in a business process.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7</a:t>
            </a:fld>
            <a:endParaRPr lang="en-US"/>
          </a:p>
        </p:txBody>
      </p:sp>
    </p:spTree>
    <p:extLst>
      <p:ext uri="{BB962C8B-B14F-4D97-AF65-F5344CB8AC3E}">
        <p14:creationId xmlns:p14="http://schemas.microsoft.com/office/powerpoint/2010/main" val="2963284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open source GTIN subset &gt; 100K records will be downloaded and installed on a local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database instance.  Open source documentation will be reviewed to better understand the GTIN data.  A graphical schema of the database will be created with example data from each table to visualize the relationship between tables.  Exploratory queries will be created to summarize selected fields such as brand, and packaging level.   A summary list of </a:t>
            </a:r>
            <a:r>
              <a:rPr lang="en-US" sz="1200" kern="1200" dirty="0" err="1">
                <a:solidFill>
                  <a:schemeClr val="tx1"/>
                </a:solidFill>
                <a:effectLst/>
                <a:latin typeface="+mn-lt"/>
                <a:ea typeface="+mn-ea"/>
                <a:cs typeface="+mn-cs"/>
              </a:rPr>
              <a:t>mySQL</a:t>
            </a:r>
            <a:r>
              <a:rPr lang="en-US" sz="1200" kern="1200" dirty="0">
                <a:solidFill>
                  <a:schemeClr val="tx1"/>
                </a:solidFill>
                <a:effectLst/>
                <a:latin typeface="+mn-lt"/>
                <a:ea typeface="+mn-ea"/>
                <a:cs typeface="+mn-cs"/>
              </a:rPr>
              <a:t> commands used in the analysis will be provided along with impressions on ease of use, intuitiveness, and effectiveness.</a:t>
            </a:r>
            <a:r>
              <a:rPr lang="en-US" dirty="0">
                <a:effectLst/>
              </a:rPr>
              <a:t> </a:t>
            </a:r>
          </a:p>
          <a:p>
            <a:endParaRPr lang="en-US" dirty="0">
              <a:effectLst/>
            </a:endParaRPr>
          </a:p>
          <a:p>
            <a:endParaRPr lang="en-US" dirty="0">
              <a:effectLst/>
            </a:endParaRPr>
          </a:p>
          <a:p>
            <a:r>
              <a:rPr lang="en-US" sz="1200" kern="1200" dirty="0">
                <a:solidFill>
                  <a:schemeClr val="tx1"/>
                </a:solidFill>
                <a:effectLst/>
                <a:latin typeface="+mn-lt"/>
                <a:ea typeface="+mn-ea"/>
                <a:cs typeface="+mn-cs"/>
              </a:rPr>
              <a:t>Thirteen tables containing 2.6 million rows were found in the POD database (see figure 6).  Example records were extracted from each table and key fields were examined to generate a schema.  See Appendix B, Figure B1.  Discrepancies from the schema in the specification file found with the POD database were resolved using key field names and matching records in the POD database.  While there were at least a few records in each table, matching records in related tables proved to be disappointing. See Appendix C, figure C1 for a summary of matching records in the 7 largest tables. Of the 2.6 million original rows, only 52 were linked between 6 tables, 0 for 7 or more tables.  The website seems to imply POD is an attempt at a global GTIN registry but it appears it may have been abandoned in early 2014, the last revision date on the database dump.</a:t>
            </a:r>
            <a:r>
              <a:rPr lang="en-US" dirty="0">
                <a:effectLst/>
              </a:rPr>
              <a:t> </a:t>
            </a: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8</a:t>
            </a:fld>
            <a:endParaRPr lang="en-US"/>
          </a:p>
        </p:txBody>
      </p:sp>
    </p:spTree>
    <p:extLst>
      <p:ext uri="{BB962C8B-B14F-4D97-AF65-F5344CB8AC3E}">
        <p14:creationId xmlns:p14="http://schemas.microsoft.com/office/powerpoint/2010/main" val="1652579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Without Global Company Prefixes and Global Trade item numbers, it would be possible and highly likely that different companies could choose to use the same identification number (Part number) on their products.  It is hard to imagine how global trade would work without Global Trade Item Numbers and the GS1 organization in place to ensure a unique numbering system worldwide.  GS1 does not maintain a list of global trade item numbers, they just maintain the Global Company Prefixes used to ensure unique item numbers.  The Product Open Database (POD) gave an interesting peak into the detailed data related to GTIN, but it’s small size and fractured nature were disappointing.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several other “Open” implementations of Global Trade Item numbers.  See Appendix A, table A2.  POD first appeared to be a complete subset but after further investigation it was found to be missing enough linked records in related tables to be very useful. </a:t>
            </a:r>
            <a:endParaRPr lang="en-US" dirty="0"/>
          </a:p>
        </p:txBody>
      </p:sp>
      <p:sp>
        <p:nvSpPr>
          <p:cNvPr id="4" name="Slide Number Placeholder 3"/>
          <p:cNvSpPr>
            <a:spLocks noGrp="1"/>
          </p:cNvSpPr>
          <p:nvPr>
            <p:ph type="sldNum" sz="quarter" idx="10"/>
          </p:nvPr>
        </p:nvSpPr>
        <p:spPr/>
        <p:txBody>
          <a:bodyPr/>
          <a:lstStyle/>
          <a:p>
            <a:fld id="{DDF3C980-D1D7-6F46-8183-EEE40974F22F}" type="slidenum">
              <a:rPr lang="en-US" smtClean="0"/>
              <a:t>12</a:t>
            </a:fld>
            <a:endParaRPr lang="en-US"/>
          </a:p>
        </p:txBody>
      </p:sp>
    </p:spTree>
    <p:extLst>
      <p:ext uri="{BB962C8B-B14F-4D97-AF65-F5344CB8AC3E}">
        <p14:creationId xmlns:p14="http://schemas.microsoft.com/office/powerpoint/2010/main" val="3214448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06020"/>
            <a:ext cx="6172199" cy="2251579"/>
          </a:xfrm>
        </p:spPr>
        <p:txBody>
          <a:bodyPr lIns="0" rIns="0" anchor="t">
            <a:noAutofit/>
          </a:bodyPr>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066800" y="3905864"/>
            <a:ext cx="6172200" cy="1123336"/>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863849D-0684-4078-AEBD-89DE94590B3D}" type="datetimeFigureOut">
              <a:rPr lang="en-US" smtClean="0"/>
              <a:t>12/8/2016</a:t>
            </a:fld>
            <a:endParaRPr lang="en-US"/>
          </a:p>
        </p:txBody>
      </p:sp>
      <p:sp>
        <p:nvSpPr>
          <p:cNvPr id="8" name="Slide Number Placeholder 7"/>
          <p:cNvSpPr>
            <a:spLocks noGrp="1"/>
          </p:cNvSpPr>
          <p:nvPr>
            <p:ph type="sldNum" sz="quarter" idx="11"/>
          </p:nvPr>
        </p:nvSpPr>
        <p:spPr/>
        <p:txBody>
          <a:bodyPr/>
          <a:lstStyle/>
          <a:p>
            <a:fld id="{7F3AB051-2A61-40BD-B832-0132CDA416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3454400" y="1554480"/>
            <a:ext cx="4222308" cy="38862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3849D-0684-4078-AEBD-89DE94590B3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9848" y="1554480"/>
            <a:ext cx="2075688" cy="3886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456432" y="1554480"/>
            <a:ext cx="4224528" cy="3886200"/>
          </a:xfrm>
        </p:spPr>
        <p:txBody>
          <a:bodyPr vert="eaVe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3849D-0684-4078-AEBD-89DE94590B3D}" type="datetimeFigureOut">
              <a:rPr lang="en-US" smtClean="0"/>
              <a:t>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3"/>
          </p:nvPr>
        </p:nvSpPr>
        <p:spPr>
          <a:xfrm>
            <a:off x="3456432" y="1545336"/>
            <a:ext cx="4224528"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p:cNvSpPr>
            <a:spLocks noGrp="1"/>
          </p:cNvSpPr>
          <p:nvPr>
            <p:ph type="dt" sz="half" idx="14"/>
          </p:nvPr>
        </p:nvSpPr>
        <p:spPr/>
        <p:txBody>
          <a:bodyPr/>
          <a:lstStyle/>
          <a:p>
            <a:fld id="{B863849D-0684-4078-AEBD-89DE94590B3D}" type="datetimeFigureOut">
              <a:rPr lang="en-US" smtClean="0"/>
              <a:t>12/8/2016</a:t>
            </a:fld>
            <a:endParaRPr lang="en-US"/>
          </a:p>
        </p:txBody>
      </p:sp>
      <p:sp>
        <p:nvSpPr>
          <p:cNvPr id="10" name="Slide Number Placeholder 9"/>
          <p:cNvSpPr>
            <a:spLocks noGrp="1"/>
          </p:cNvSpPr>
          <p:nvPr>
            <p:ph type="sldNum" sz="quarter" idx="15"/>
          </p:nvPr>
        </p:nvSpPr>
        <p:spPr/>
        <p:txBody>
          <a:bodyPr/>
          <a:lstStyle/>
          <a:p>
            <a:fld id="{7F3AB051-2A61-40BD-B832-0132CDA4164F}" type="slidenum">
              <a:rPr lang="en-US" smtClean="0"/>
              <a:t>‹#›</a:t>
            </a:fld>
            <a:endParaRPr lang="en-US"/>
          </a:p>
        </p:txBody>
      </p:sp>
      <p:sp>
        <p:nvSpPr>
          <p:cNvPr id="11" name="Footer Placeholder 10"/>
          <p:cNvSpPr>
            <a:spLocks noGrp="1"/>
          </p:cNvSpPr>
          <p:nvPr>
            <p:ph type="ftr" sz="quarter" idx="16"/>
          </p:nvPr>
        </p:nvSpPr>
        <p:spPr/>
        <p:txBody>
          <a:bodyPr/>
          <a:lstStyle/>
          <a:p>
            <a:endParaRPr lang="en-US"/>
          </a:p>
        </p:txBody>
      </p:sp>
      <p:sp>
        <p:nvSpPr>
          <p:cNvPr id="12" name="Title 1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472184"/>
            <a:ext cx="6172200" cy="2130552"/>
          </a:xfrm>
        </p:spPr>
        <p:txBody>
          <a:bodyPr anchor="t">
            <a:noAutofit/>
          </a:bodyPr>
          <a:lstStyle>
            <a:lvl1pPr algn="l">
              <a:defRPr sz="4800" b="1" cap="all"/>
            </a:lvl1pPr>
          </a:lstStyle>
          <a:p>
            <a:r>
              <a:rPr lang="en-US"/>
              <a:t>Click to edit Master title style</a:t>
            </a:r>
            <a:endParaRPr lang="en-US" dirty="0"/>
          </a:p>
        </p:txBody>
      </p:sp>
      <p:sp>
        <p:nvSpPr>
          <p:cNvPr id="3" name="Text Placeholder 2"/>
          <p:cNvSpPr>
            <a:spLocks noGrp="1"/>
          </p:cNvSpPr>
          <p:nvPr>
            <p:ph type="body" idx="1"/>
          </p:nvPr>
        </p:nvSpPr>
        <p:spPr>
          <a:xfrm>
            <a:off x="1069848" y="3886200"/>
            <a:ext cx="6172200" cy="914400"/>
          </a:xfrm>
        </p:spPr>
        <p:txBody>
          <a:bodyPr anchor="t">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863849D-0684-4078-AEBD-89DE94590B3D}" type="datetimeFigureOut">
              <a:rPr lang="en-US" smtClean="0"/>
              <a:t>12/8/2016</a:t>
            </a:fld>
            <a:endParaRPr lang="en-US"/>
          </a:p>
        </p:txBody>
      </p:sp>
      <p:sp>
        <p:nvSpPr>
          <p:cNvPr id="8" name="Slide Number Placeholder 7"/>
          <p:cNvSpPr>
            <a:spLocks noGrp="1"/>
          </p:cNvSpPr>
          <p:nvPr>
            <p:ph type="sldNum" sz="quarter" idx="11"/>
          </p:nvPr>
        </p:nvSpPr>
        <p:spPr/>
        <p:txBody>
          <a:bodyPr/>
          <a:lstStyle/>
          <a:p>
            <a:fld id="{7F3AB051-2A61-40BD-B832-0132CDA4164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6325" cy="1066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486998" y="1915859"/>
            <a:ext cx="3646966" cy="288142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6754" y="1915881"/>
            <a:ext cx="3639311" cy="2881398"/>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0"/>
          </p:nvPr>
        </p:nvSpPr>
        <p:spPr/>
        <p:txBody>
          <a:bodyPr/>
          <a:lstStyle/>
          <a:p>
            <a:fld id="{B863849D-0684-4078-AEBD-89DE94590B3D}" type="datetimeFigureOut">
              <a:rPr lang="en-US" smtClean="0"/>
              <a:t>12/8/2016</a:t>
            </a:fld>
            <a:endParaRPr lang="en-US"/>
          </a:p>
        </p:txBody>
      </p:sp>
      <p:sp>
        <p:nvSpPr>
          <p:cNvPr id="10" name="Slide Number Placeholder 9"/>
          <p:cNvSpPr>
            <a:spLocks noGrp="1"/>
          </p:cNvSpPr>
          <p:nvPr>
            <p:ph type="sldNum" sz="quarter" idx="11"/>
          </p:nvPr>
        </p:nvSpPr>
        <p:spPr/>
        <p:txBody>
          <a:bodyPr/>
          <a:lstStyle/>
          <a:p>
            <a:fld id="{7F3AB051-2A61-40BD-B832-0132CDA4164F}" type="slidenum">
              <a:rPr lang="en-US" smtClean="0"/>
              <a:t>‹#›</a:t>
            </a:fld>
            <a:endParaRPr lang="en-US"/>
          </a:p>
        </p:txBody>
      </p:sp>
      <p:sp>
        <p:nvSpPr>
          <p:cNvPr id="11" name="Footer Placeholder 10"/>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9600"/>
            <a:ext cx="3615734" cy="1066799"/>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95301" y="1916113"/>
            <a:ext cx="3638550"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860676"/>
            <a:ext cx="3638550" cy="2882899"/>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5" y="1916113"/>
            <a:ext cx="3660775" cy="646112"/>
          </a:xfrm>
        </p:spPr>
        <p:txBody>
          <a:bodyPr anchor="t">
            <a:norm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2860676"/>
            <a:ext cx="3651250" cy="2882900"/>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B863849D-0684-4078-AEBD-89DE94590B3D}" type="datetimeFigureOut">
              <a:rPr lang="en-US" smtClean="0"/>
              <a:t>12/8/2016</a:t>
            </a:fld>
            <a:endParaRPr lang="en-US"/>
          </a:p>
        </p:txBody>
      </p:sp>
      <p:sp>
        <p:nvSpPr>
          <p:cNvPr id="11" name="Slide Number Placeholder 10"/>
          <p:cNvSpPr>
            <a:spLocks noGrp="1"/>
          </p:cNvSpPr>
          <p:nvPr>
            <p:ph type="sldNum" sz="quarter" idx="11"/>
          </p:nvPr>
        </p:nvSpPr>
        <p:spPr/>
        <p:txBody>
          <a:bodyPr/>
          <a:lstStyle/>
          <a:p>
            <a:fld id="{7F3AB051-2A61-40BD-B832-0132CDA4164F}" type="slidenum">
              <a:rPr lang="en-US" smtClean="0"/>
              <a:t>‹#›</a:t>
            </a:fld>
            <a:endParaRPr lang="en-US"/>
          </a:p>
        </p:txBody>
      </p:sp>
      <p:sp>
        <p:nvSpPr>
          <p:cNvPr id="12" name="Footer Placeholder 11"/>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2800" y="1551543"/>
            <a:ext cx="1828800" cy="365125"/>
          </a:xfrm>
        </p:spPr>
        <p:txBody>
          <a:bodyPr/>
          <a:lstStyle/>
          <a:p>
            <a:fld id="{B863849D-0684-4078-AEBD-89DE94590B3D}" type="datetimeFigureOut">
              <a:rPr lang="en-US" smtClean="0"/>
              <a:t>12/8/2016</a:t>
            </a:fld>
            <a:endParaRPr lang="en-US"/>
          </a:p>
        </p:txBody>
      </p:sp>
      <p:sp>
        <p:nvSpPr>
          <p:cNvPr id="5" name="Title 4"/>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7F3AB051-2A61-40BD-B832-0132CDA4164F}" type="slidenum">
              <a:rPr lang="en-US" smtClean="0"/>
              <a:t>‹#›</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63849D-0684-4078-AEBD-89DE94590B3D}" type="datetimeFigureOut">
              <a:rPr lang="en-US" smtClean="0"/>
              <a:t>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3AB051-2A61-40BD-B832-0132CDA416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9450" y="1920876"/>
            <a:ext cx="3654425" cy="2889249"/>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93776" y="606425"/>
            <a:ext cx="3629025" cy="1041400"/>
          </a:xfrm>
        </p:spPr>
        <p:txBody>
          <a:bodyPr anchor="t">
            <a:normAutofit/>
          </a:bodyPr>
          <a:lstStyle>
            <a:lvl1pPr algn="l">
              <a:defRPr sz="1800" b="1"/>
            </a:lvl1pPr>
          </a:lstStyle>
          <a:p>
            <a:r>
              <a:rPr lang="en-US"/>
              <a:t>Click to edit Master title style</a:t>
            </a:r>
            <a:endParaRPr lang="en-US" dirty="0"/>
          </a:p>
        </p:txBody>
      </p:sp>
      <p:sp>
        <p:nvSpPr>
          <p:cNvPr id="4" name="Text Placeholder 3"/>
          <p:cNvSpPr>
            <a:spLocks noGrp="1"/>
          </p:cNvSpPr>
          <p:nvPr>
            <p:ph type="body" sz="half" idx="2"/>
          </p:nvPr>
        </p:nvSpPr>
        <p:spPr>
          <a:xfrm>
            <a:off x="495300" y="1920875"/>
            <a:ext cx="3629025" cy="1812925"/>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3849D-0684-4078-AEBD-89DE94590B3D}" type="datetimeFigureOut">
              <a:rPr lang="en-US" smtClean="0"/>
              <a:t>12/8/2016</a:t>
            </a:fld>
            <a:endParaRPr lang="en-US"/>
          </a:p>
        </p:txBody>
      </p:sp>
      <p:sp>
        <p:nvSpPr>
          <p:cNvPr id="9" name="Slide Number Placeholder 8"/>
          <p:cNvSpPr>
            <a:spLocks noGrp="1"/>
          </p:cNvSpPr>
          <p:nvPr>
            <p:ph type="sldNum" sz="quarter" idx="11"/>
          </p:nvPr>
        </p:nvSpPr>
        <p:spPr/>
        <p:txBody>
          <a:bodyPr/>
          <a:lstStyle/>
          <a:p>
            <a:fld id="{7F3AB051-2A61-40BD-B832-0132CDA4164F}"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3776" y="600074"/>
            <a:ext cx="2074862" cy="1981201"/>
          </a:xfrm>
          <a:ln>
            <a:noFill/>
          </a:ln>
        </p:spPr>
        <p:txBody>
          <a:bodyPr anchor="t">
            <a:normAutofit/>
          </a:bodyPr>
          <a:lstStyle>
            <a:lvl1pPr algn="l">
              <a:defRPr sz="1800" b="0"/>
            </a:lvl1pPr>
          </a:lstStyle>
          <a:p>
            <a:r>
              <a:rPr lang="en-US"/>
              <a:t>Click to edit Master title style</a:t>
            </a:r>
            <a:endParaRPr lang="en-US" dirty="0"/>
          </a:p>
        </p:txBody>
      </p:sp>
      <p:sp>
        <p:nvSpPr>
          <p:cNvPr id="3" name="Picture Placeholder 2"/>
          <p:cNvSpPr>
            <a:spLocks noGrp="1"/>
          </p:cNvSpPr>
          <p:nvPr>
            <p:ph type="pic" idx="1"/>
          </p:nvPr>
        </p:nvSpPr>
        <p:spPr>
          <a:xfrm>
            <a:off x="2963862" y="1650999"/>
            <a:ext cx="5627687" cy="42207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963862" y="614363"/>
            <a:ext cx="3741738" cy="909637"/>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863849D-0684-4078-AEBD-89DE94590B3D}" type="datetimeFigureOut">
              <a:rPr lang="en-US" smtClean="0"/>
              <a:t>12/8/2016</a:t>
            </a:fld>
            <a:endParaRPr lang="en-US"/>
          </a:p>
        </p:txBody>
      </p:sp>
      <p:sp>
        <p:nvSpPr>
          <p:cNvPr id="9" name="Slide Number Placeholder 8"/>
          <p:cNvSpPr>
            <a:spLocks noGrp="1"/>
          </p:cNvSpPr>
          <p:nvPr>
            <p:ph type="sldNum" sz="quarter" idx="11"/>
          </p:nvPr>
        </p:nvSpPr>
        <p:spPr/>
        <p:txBody>
          <a:bodyPr/>
          <a:lstStyle/>
          <a:p>
            <a:fld id="{7F3AB051-2A61-40BD-B832-0132CDA4164F}" type="slidenum">
              <a:rPr lang="en-US" smtClean="0"/>
              <a:t>‹#›</a:t>
            </a:fld>
            <a:endParaRPr lang="en-US"/>
          </a:p>
        </p:txBody>
      </p:sp>
      <p:sp>
        <p:nvSpPr>
          <p:cNvPr id="10" name="Footer Placeholder 9"/>
          <p:cNvSpPr>
            <a:spLocks noGrp="1"/>
          </p:cNvSpPr>
          <p:nvPr>
            <p:ph type="ftr" sz="quarter" idx="12"/>
          </p:nvPr>
        </p:nvSpPr>
        <p:spPr>
          <a:xfrm>
            <a:off x="493776" y="6356350"/>
            <a:ext cx="5102352" cy="365125"/>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1554480"/>
            <a:ext cx="2073348" cy="197946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454400" y="1547036"/>
            <a:ext cx="4222308" cy="38862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62800" y="189468"/>
            <a:ext cx="1828800"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B863849D-0684-4078-AEBD-89DE94590B3D}" type="datetimeFigureOut">
              <a:rPr lang="en-US" smtClean="0"/>
              <a:t>12/8/2016</a:t>
            </a:fld>
            <a:endParaRPr lang="en-US"/>
          </a:p>
        </p:txBody>
      </p:sp>
      <p:sp>
        <p:nvSpPr>
          <p:cNvPr id="5" name="Footer Placeholder 4"/>
          <p:cNvSpPr>
            <a:spLocks noGrp="1"/>
          </p:cNvSpPr>
          <p:nvPr>
            <p:ph type="ftr" sz="quarter" idx="3"/>
          </p:nvPr>
        </p:nvSpPr>
        <p:spPr>
          <a:xfrm>
            <a:off x="1069848" y="6356350"/>
            <a:ext cx="5102352" cy="365125"/>
          </a:xfrm>
          <a:prstGeom prst="rect">
            <a:avLst/>
          </a:prstGeom>
        </p:spPr>
        <p:txBody>
          <a:bodyPr vert="horz" lIns="91440" tIns="45720" rIns="91440" bIns="45720" rtlCol="0" anchor="t"/>
          <a:lstStyle>
            <a:lvl1pPr algn="l">
              <a:defRPr sz="1200">
                <a:solidFill>
                  <a:schemeClr val="tx1"/>
                </a:solidFill>
              </a:defRPr>
            </a:lvl1pPr>
          </a:lstStyle>
          <a:p>
            <a:endParaRPr lang="en-US"/>
          </a:p>
        </p:txBody>
      </p:sp>
      <p:sp>
        <p:nvSpPr>
          <p:cNvPr id="6" name="Slide Number Placeholder 5"/>
          <p:cNvSpPr>
            <a:spLocks noGrp="1"/>
          </p:cNvSpPr>
          <p:nvPr>
            <p:ph type="sldNum" sz="quarter" idx="4"/>
          </p:nvPr>
        </p:nvSpPr>
        <p:spPr>
          <a:xfrm>
            <a:off x="7159752" y="6356350"/>
            <a:ext cx="1137684" cy="365125"/>
          </a:xfrm>
          <a:prstGeom prst="rect">
            <a:avLst/>
          </a:prstGeom>
        </p:spPr>
        <p:txBody>
          <a:bodyPr vert="horz" lIns="91440" tIns="45720" rIns="91440" bIns="45720" rtlCol="0" anchor="t"/>
          <a:lstStyle>
            <a:lvl1pPr algn="l">
              <a:defRPr sz="1200">
                <a:solidFill>
                  <a:schemeClr val="tx1">
                    <a:tint val="75000"/>
                  </a:schemeClr>
                </a:solidFill>
              </a:defRPr>
            </a:lvl1pPr>
          </a:lstStyle>
          <a:p>
            <a:fld id="{7F3AB051-2A61-40BD-B832-0132CDA4164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18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i="1"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lisbona/MSDS-7330-Term-Paper-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www.product-open-data.com/downloa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rlisbona/MSDS-7330-Term-Paper-1/blob/master/Explore/Explore%20gtin_13.sq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838200"/>
            <a:ext cx="7117180" cy="838200"/>
          </a:xfrm>
        </p:spPr>
        <p:txBody>
          <a:bodyPr/>
          <a:lstStyle/>
          <a:p>
            <a:pPr algn="ctr"/>
            <a:r>
              <a:rPr lang="en-US" sz="2400" b="1"/>
              <a:t>Insights using MySQL to explore Global Trade Item Number (GTIN) data structures</a:t>
            </a:r>
            <a:endParaRPr lang="en-US" sz="2400"/>
          </a:p>
        </p:txBody>
      </p:sp>
      <p:sp>
        <p:nvSpPr>
          <p:cNvPr id="3" name="Subtitle 2"/>
          <p:cNvSpPr>
            <a:spLocks noGrp="1"/>
          </p:cNvSpPr>
          <p:nvPr>
            <p:ph type="subTitle" idx="1"/>
          </p:nvPr>
        </p:nvSpPr>
        <p:spPr>
          <a:xfrm>
            <a:off x="1066800" y="2133600"/>
            <a:ext cx="7117180" cy="861420"/>
          </a:xfrm>
        </p:spPr>
        <p:txBody>
          <a:bodyPr>
            <a:noAutofit/>
          </a:bodyPr>
          <a:lstStyle/>
          <a:p>
            <a:pPr algn="ctr"/>
            <a:r>
              <a:rPr lang="en-US" sz="2400" dirty="0"/>
              <a:t>Randy </a:t>
            </a:r>
            <a:r>
              <a:rPr lang="en-US" sz="2400" dirty="0" err="1"/>
              <a:t>Lisbona</a:t>
            </a:r>
            <a:r>
              <a:rPr lang="en-US" sz="2400" dirty="0"/>
              <a:t>, Marvin Scott, </a:t>
            </a:r>
            <a:r>
              <a:rPr lang="en-US" sz="2400" dirty="0" err="1"/>
              <a:t>Vinh</a:t>
            </a:r>
            <a:r>
              <a:rPr lang="en-US" sz="2400" dirty="0"/>
              <a:t> Le</a:t>
            </a:r>
          </a:p>
          <a:p>
            <a:pPr algn="ctr"/>
            <a:endParaRPr lang="en-US" sz="2400" dirty="0"/>
          </a:p>
          <a:p>
            <a:pPr algn="ctr"/>
            <a:r>
              <a:rPr lang="en-US" sz="2400" dirty="0"/>
              <a:t>SMU MSDS 7330</a:t>
            </a:r>
          </a:p>
          <a:p>
            <a:pPr algn="ctr"/>
            <a:r>
              <a:rPr lang="en-US" sz="2400" dirty="0"/>
              <a:t>File Organization and Database Management </a:t>
            </a:r>
          </a:p>
          <a:p>
            <a:pPr algn="ctr"/>
            <a:r>
              <a:rPr lang="en-US" sz="2400" dirty="0"/>
              <a:t>Section - 403</a:t>
            </a:r>
          </a:p>
          <a:p>
            <a:pPr algn="ctr"/>
            <a:r>
              <a:rPr lang="en-US" sz="2400" dirty="0"/>
              <a:t>Dec 2016</a:t>
            </a:r>
          </a:p>
          <a:p>
            <a:pPr algn="ctr"/>
            <a:endParaRPr lang="en-US" sz="2400" dirty="0"/>
          </a:p>
          <a:p>
            <a:pPr algn="ctr"/>
            <a:r>
              <a:rPr lang="en-US" sz="3200" dirty="0" err="1"/>
              <a:t>Github</a:t>
            </a:r>
            <a:r>
              <a:rPr lang="en-US" sz="3200" dirty="0"/>
              <a:t> Repository:</a:t>
            </a:r>
            <a:br>
              <a:rPr lang="en-US" sz="3200" dirty="0"/>
            </a:br>
            <a:r>
              <a:rPr lang="en-US" sz="2400" dirty="0">
                <a:hlinkClick r:id="rId2"/>
              </a:rPr>
              <a:t>https://github.com/rlisbona/MSDS-7330-Term-Paper-1</a:t>
            </a:r>
            <a:endParaRPr lang="en-US" sz="2400" dirty="0"/>
          </a:p>
        </p:txBody>
      </p:sp>
    </p:spTree>
    <p:extLst>
      <p:ext uri="{BB962C8B-B14F-4D97-AF65-F5344CB8AC3E}">
        <p14:creationId xmlns:p14="http://schemas.microsoft.com/office/powerpoint/2010/main" val="1820013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2847" y="690264"/>
            <a:ext cx="8229600" cy="5508351"/>
          </a:xfrm>
          <a:prstGeom prst="rect">
            <a:avLst/>
          </a:prstGeom>
        </p:spPr>
      </p:pic>
      <p:sp>
        <p:nvSpPr>
          <p:cNvPr id="5" name="TextBox 4"/>
          <p:cNvSpPr txBox="1"/>
          <p:nvPr/>
        </p:nvSpPr>
        <p:spPr>
          <a:xfrm>
            <a:off x="1295400" y="228599"/>
            <a:ext cx="6393032" cy="461665"/>
          </a:xfrm>
          <a:prstGeom prst="rect">
            <a:avLst/>
          </a:prstGeom>
          <a:noFill/>
        </p:spPr>
        <p:txBody>
          <a:bodyPr wrap="none" rtlCol="0">
            <a:spAutoFit/>
          </a:bodyPr>
          <a:lstStyle/>
          <a:p>
            <a:r>
              <a:rPr lang="en-US" sz="2400" b="1" cap="all">
                <a:latin typeface="+mj-lt"/>
                <a:ea typeface="+mj-ea"/>
                <a:cs typeface="+mj-cs"/>
              </a:rPr>
              <a:t>Product Open Database Schema</a:t>
            </a:r>
          </a:p>
        </p:txBody>
      </p:sp>
      <p:sp>
        <p:nvSpPr>
          <p:cNvPr id="2" name="TextBox 1"/>
          <p:cNvSpPr txBox="1"/>
          <p:nvPr/>
        </p:nvSpPr>
        <p:spPr>
          <a:xfrm>
            <a:off x="3733800" y="5105400"/>
            <a:ext cx="4588115" cy="923330"/>
          </a:xfrm>
          <a:prstGeom prst="rect">
            <a:avLst/>
          </a:prstGeom>
          <a:noFill/>
        </p:spPr>
        <p:txBody>
          <a:bodyPr wrap="none" rtlCol="0">
            <a:spAutoFit/>
          </a:bodyPr>
          <a:lstStyle/>
          <a:p>
            <a:r>
              <a:rPr lang="en-US">
                <a:solidFill>
                  <a:schemeClr val="bg1"/>
                </a:solidFill>
              </a:rPr>
              <a:t>GTIN_CD = Global Trade Item Number</a:t>
            </a:r>
          </a:p>
          <a:p>
            <a:r>
              <a:rPr lang="en-US">
                <a:solidFill>
                  <a:schemeClr val="bg1"/>
                </a:solidFill>
              </a:rPr>
              <a:t>BSIN 	= Brand Standard Identifier Number</a:t>
            </a:r>
          </a:p>
          <a:p>
            <a:r>
              <a:rPr lang="en-US">
                <a:solidFill>
                  <a:schemeClr val="bg1"/>
                </a:solidFill>
              </a:rPr>
              <a:t>GCP_CD 	= Global Company Prefix code</a:t>
            </a:r>
          </a:p>
        </p:txBody>
      </p:sp>
      <p:sp>
        <p:nvSpPr>
          <p:cNvPr id="4" name="TextBox 3"/>
          <p:cNvSpPr txBox="1"/>
          <p:nvPr/>
        </p:nvSpPr>
        <p:spPr>
          <a:xfrm>
            <a:off x="533400" y="1676400"/>
            <a:ext cx="27432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Brand and company contact details</a:t>
            </a:r>
          </a:p>
        </p:txBody>
      </p:sp>
      <p:sp>
        <p:nvSpPr>
          <p:cNvPr id="6" name="TextBox 5"/>
          <p:cNvSpPr txBox="1"/>
          <p:nvPr/>
        </p:nvSpPr>
        <p:spPr>
          <a:xfrm>
            <a:off x="3505200" y="3352800"/>
            <a:ext cx="19050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GTIN</a:t>
            </a:r>
          </a:p>
          <a:p>
            <a:pPr algn="ctr"/>
            <a:r>
              <a:rPr lang="en-US">
                <a:solidFill>
                  <a:srgbClr val="FF0000"/>
                </a:solidFill>
              </a:rPr>
              <a:t>(Unique Item ID) </a:t>
            </a:r>
          </a:p>
        </p:txBody>
      </p:sp>
      <p:sp>
        <p:nvSpPr>
          <p:cNvPr id="7" name="TextBox 6"/>
          <p:cNvSpPr txBox="1"/>
          <p:nvPr/>
        </p:nvSpPr>
        <p:spPr>
          <a:xfrm>
            <a:off x="6934200" y="1642311"/>
            <a:ext cx="1447800" cy="369332"/>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Nutrition</a:t>
            </a:r>
          </a:p>
        </p:txBody>
      </p:sp>
      <p:sp>
        <p:nvSpPr>
          <p:cNvPr id="8" name="TextBox 7"/>
          <p:cNvSpPr txBox="1"/>
          <p:nvPr/>
        </p:nvSpPr>
        <p:spPr>
          <a:xfrm>
            <a:off x="5715000" y="4572000"/>
            <a:ext cx="1447800" cy="369332"/>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Packaging</a:t>
            </a:r>
          </a:p>
        </p:txBody>
      </p:sp>
      <p:sp>
        <p:nvSpPr>
          <p:cNvPr id="9" name="TextBox 8"/>
          <p:cNvSpPr txBox="1"/>
          <p:nvPr/>
        </p:nvSpPr>
        <p:spPr>
          <a:xfrm>
            <a:off x="1981200" y="4800600"/>
            <a:ext cx="12954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Parent Company</a:t>
            </a:r>
          </a:p>
        </p:txBody>
      </p:sp>
      <p:sp>
        <p:nvSpPr>
          <p:cNvPr id="10" name="TextBox 9"/>
          <p:cNvSpPr txBox="1"/>
          <p:nvPr/>
        </p:nvSpPr>
        <p:spPr>
          <a:xfrm>
            <a:off x="4838700" y="762000"/>
            <a:ext cx="19431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GS1 Registration Country</a:t>
            </a:r>
          </a:p>
        </p:txBody>
      </p:sp>
      <p:sp>
        <p:nvSpPr>
          <p:cNvPr id="11" name="TextBox 10"/>
          <p:cNvSpPr txBox="1"/>
          <p:nvPr/>
        </p:nvSpPr>
        <p:spPr>
          <a:xfrm>
            <a:off x="5181600" y="2362200"/>
            <a:ext cx="1905000" cy="646331"/>
          </a:xfrm>
          <a:prstGeom prst="rect">
            <a:avLst/>
          </a:prstGeom>
          <a:solidFill>
            <a:schemeClr val="accent2">
              <a:lumMod val="60000"/>
              <a:lumOff val="40000"/>
              <a:alpha val="76000"/>
            </a:schemeClr>
          </a:solidFill>
        </p:spPr>
        <p:txBody>
          <a:bodyPr wrap="square" rtlCol="0">
            <a:spAutoFit/>
          </a:bodyPr>
          <a:lstStyle/>
          <a:p>
            <a:pPr algn="ctr"/>
            <a:r>
              <a:rPr lang="en-US">
                <a:solidFill>
                  <a:srgbClr val="FF0000"/>
                </a:solidFill>
              </a:rPr>
              <a:t>Global Product Class Type</a:t>
            </a:r>
          </a:p>
        </p:txBody>
      </p:sp>
    </p:spTree>
    <p:extLst>
      <p:ext uri="{BB962C8B-B14F-4D97-AF65-F5344CB8AC3E}">
        <p14:creationId xmlns:p14="http://schemas.microsoft.com/office/powerpoint/2010/main" val="32983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5750" y="381000"/>
            <a:ext cx="8610599" cy="533400"/>
          </a:xfrm>
        </p:spPr>
        <p:txBody>
          <a:bodyPr>
            <a:noAutofit/>
          </a:bodyPr>
          <a:lstStyle/>
          <a:p>
            <a:r>
              <a:rPr lang="en-US" sz="2400"/>
              <a:t>Host PC, operating system and Database details used for the project</a:t>
            </a:r>
            <a:endParaRPr lang="en-US" sz="2400">
              <a:solidFill>
                <a:schemeClr val="accent6">
                  <a:lumMod val="40000"/>
                  <a:lumOff val="60000"/>
                </a:schemeClr>
              </a:solidFill>
            </a:endParaRPr>
          </a:p>
        </p:txBody>
      </p:sp>
      <p:pic>
        <p:nvPicPr>
          <p:cNvPr id="7" name="Picture 6"/>
          <p:cNvPicPr>
            <a:picLocks noChangeAspect="1"/>
          </p:cNvPicPr>
          <p:nvPr/>
        </p:nvPicPr>
        <p:blipFill>
          <a:blip r:embed="rId2"/>
          <a:stretch>
            <a:fillRect/>
          </a:stretch>
        </p:blipFill>
        <p:spPr>
          <a:xfrm>
            <a:off x="389174" y="2312816"/>
            <a:ext cx="8365651" cy="2232367"/>
          </a:xfrm>
          <a:prstGeom prst="rect">
            <a:avLst/>
          </a:prstGeom>
        </p:spPr>
      </p:pic>
    </p:spTree>
    <p:extLst>
      <p:ext uri="{BB962C8B-B14F-4D97-AF65-F5344CB8AC3E}">
        <p14:creationId xmlns:p14="http://schemas.microsoft.com/office/powerpoint/2010/main" val="100058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28600"/>
            <a:ext cx="7391400" cy="457200"/>
          </a:xfrm>
        </p:spPr>
        <p:txBody>
          <a:bodyPr/>
          <a:lstStyle/>
          <a:p>
            <a:pPr algn="ctr"/>
            <a:r>
              <a:rPr lang="en-US" sz="2400"/>
              <a:t>GTIN/POD Summary</a:t>
            </a:r>
          </a:p>
        </p:txBody>
      </p:sp>
      <p:sp>
        <p:nvSpPr>
          <p:cNvPr id="3" name="Text Placeholder 2"/>
          <p:cNvSpPr>
            <a:spLocks noGrp="1"/>
          </p:cNvSpPr>
          <p:nvPr>
            <p:ph type="body" idx="1"/>
          </p:nvPr>
        </p:nvSpPr>
        <p:spPr>
          <a:xfrm>
            <a:off x="76200" y="990600"/>
            <a:ext cx="8915400" cy="5105400"/>
          </a:xfrm>
        </p:spPr>
        <p:txBody>
          <a:bodyPr>
            <a:normAutofit fontScale="92500"/>
          </a:bodyPr>
          <a:lstStyle/>
          <a:p>
            <a:pPr marL="342900" indent="-342900">
              <a:buFont typeface="Arial" panose="020B0604020202020204" pitchFamily="34" charset="0"/>
              <a:buChar char="•"/>
            </a:pPr>
            <a:r>
              <a:rPr lang="en-US" sz="2400"/>
              <a:t>GS1.ORG is a global standards organization for global trade item indentification</a:t>
            </a:r>
          </a:p>
          <a:p>
            <a:pPr marL="342900" indent="-342900">
              <a:buFont typeface="Arial" panose="020B0604020202020204" pitchFamily="34" charset="0"/>
              <a:buChar char="•"/>
            </a:pPr>
            <a:r>
              <a:rPr lang="en-US" sz="2400"/>
              <a:t>Global Trade Item Number (GTIN) is one of 11 numbering systems maintained by GS1</a:t>
            </a:r>
          </a:p>
          <a:p>
            <a:pPr marL="342900" indent="-342900">
              <a:buFont typeface="Arial" panose="020B0604020202020204" pitchFamily="34" charset="0"/>
              <a:buChar char="•"/>
            </a:pPr>
            <a:r>
              <a:rPr lang="en-US" sz="2400"/>
              <a:t>GS1 does not maintain or publish the GTIN detail records</a:t>
            </a:r>
          </a:p>
          <a:p>
            <a:pPr marL="342900" indent="-342900">
              <a:buFont typeface="Arial" panose="020B0604020202020204" pitchFamily="34" charset="0"/>
              <a:buChar char="•"/>
            </a:pPr>
            <a:r>
              <a:rPr lang="en-US" sz="2400"/>
              <a:t>Each company shares GTIN and related information with trading partners </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Product Open Database (POD) is one of several attempts at creating a global list of GTIN codes.</a:t>
            </a:r>
          </a:p>
          <a:p>
            <a:pPr marL="342900" indent="-342900">
              <a:buFont typeface="Arial" panose="020B0604020202020204" pitchFamily="34" charset="0"/>
              <a:buChar char="•"/>
            </a:pPr>
            <a:r>
              <a:rPr lang="en-US" sz="2400"/>
              <a:t>POD does not show any updates after 1/1/2014, so appears to be abandoned.</a:t>
            </a:r>
          </a:p>
          <a:p>
            <a:pPr marL="342900" indent="-342900">
              <a:buFont typeface="Arial" panose="020B0604020202020204" pitchFamily="34" charset="0"/>
              <a:buChar char="•"/>
            </a:pPr>
            <a:r>
              <a:rPr lang="en-US" sz="2400"/>
              <a:t>MySQL was used in this project to explore and learn about GTIN and POD data.</a:t>
            </a:r>
          </a:p>
          <a:p>
            <a:endParaRPr lang="en-US" sz="2400"/>
          </a:p>
        </p:txBody>
      </p:sp>
    </p:spTree>
    <p:extLst>
      <p:ext uri="{BB962C8B-B14F-4D97-AF65-F5344CB8AC3E}">
        <p14:creationId xmlns:p14="http://schemas.microsoft.com/office/powerpoint/2010/main" val="3496632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
            <a:ext cx="6172199" cy="457200"/>
          </a:xfrm>
        </p:spPr>
        <p:txBody>
          <a:bodyPr/>
          <a:lstStyle/>
          <a:p>
            <a:pPr algn="ctr"/>
            <a:r>
              <a:rPr lang="en-US" sz="2400"/>
              <a:t>Global trade item numbers</a:t>
            </a:r>
            <a:br>
              <a:rPr lang="en-US" sz="2400"/>
            </a:br>
            <a:endParaRPr lang="en-US" sz="2400"/>
          </a:p>
        </p:txBody>
      </p:sp>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t="22825" b="20997"/>
          <a:stretch/>
        </p:blipFill>
        <p:spPr>
          <a:xfrm>
            <a:off x="685800" y="685800"/>
            <a:ext cx="3217333" cy="1016669"/>
          </a:xfrm>
          <a:prstGeom prst="rect">
            <a:avLst/>
          </a:prstGeom>
        </p:spPr>
      </p:pic>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t="22596" b="12924"/>
          <a:stretch/>
        </p:blipFill>
        <p:spPr>
          <a:xfrm>
            <a:off x="5105399" y="685800"/>
            <a:ext cx="3234267" cy="1173079"/>
          </a:xfrm>
          <a:prstGeom prst="rect">
            <a:avLst/>
          </a:prstGeom>
        </p:spPr>
      </p:pic>
      <p:sp>
        <p:nvSpPr>
          <p:cNvPr id="4" name="TextBox 3"/>
          <p:cNvSpPr txBox="1"/>
          <p:nvPr/>
        </p:nvSpPr>
        <p:spPr>
          <a:xfrm>
            <a:off x="5562600" y="1981200"/>
            <a:ext cx="2060179" cy="369332"/>
          </a:xfrm>
          <a:prstGeom prst="rect">
            <a:avLst/>
          </a:prstGeom>
          <a:noFill/>
        </p:spPr>
        <p:txBody>
          <a:bodyPr wrap="none" rtlCol="0">
            <a:spAutoFit/>
          </a:bodyPr>
          <a:lstStyle/>
          <a:p>
            <a:r>
              <a:rPr lang="en-US"/>
              <a:t>“EAN-13” in europe</a:t>
            </a:r>
          </a:p>
        </p:txBody>
      </p:sp>
      <p:sp>
        <p:nvSpPr>
          <p:cNvPr id="5" name="TextBox 4"/>
          <p:cNvSpPr txBox="1"/>
          <p:nvPr/>
        </p:nvSpPr>
        <p:spPr>
          <a:xfrm>
            <a:off x="1112205" y="1981200"/>
            <a:ext cx="2669320" cy="369332"/>
          </a:xfrm>
          <a:prstGeom prst="rect">
            <a:avLst/>
          </a:prstGeom>
          <a:noFill/>
        </p:spPr>
        <p:txBody>
          <a:bodyPr wrap="none" rtlCol="0">
            <a:spAutoFit/>
          </a:bodyPr>
          <a:lstStyle/>
          <a:p>
            <a:r>
              <a:rPr lang="en-US"/>
              <a:t>“UPC-A” in north america</a:t>
            </a:r>
          </a:p>
        </p:txBody>
      </p:sp>
      <p:sp>
        <p:nvSpPr>
          <p:cNvPr id="6" name="TextBox 5"/>
          <p:cNvSpPr txBox="1"/>
          <p:nvPr/>
        </p:nvSpPr>
        <p:spPr>
          <a:xfrm>
            <a:off x="152400" y="2253733"/>
            <a:ext cx="8915399" cy="4278094"/>
          </a:xfrm>
          <a:prstGeom prst="rect">
            <a:avLst/>
          </a:prstGeom>
          <a:noFill/>
        </p:spPr>
        <p:txBody>
          <a:bodyPr wrap="square" rtlCol="0">
            <a:spAutoFit/>
          </a:bodyPr>
          <a:lstStyle/>
          <a:p>
            <a:r>
              <a:rPr lang="en-US" sz="2400" b="1"/>
              <a:t>General Format:</a:t>
            </a:r>
            <a:br>
              <a:rPr lang="en-US" sz="2400"/>
            </a:br>
            <a:r>
              <a:rPr lang="en-US" sz="2400">
                <a:solidFill>
                  <a:srgbClr val="FFC000"/>
                </a:solidFill>
              </a:rPr>
              <a:t>-Optional Indicator prefix (packaging level)</a:t>
            </a:r>
          </a:p>
          <a:p>
            <a:r>
              <a:rPr lang="en-US" sz="2400">
                <a:solidFill>
                  <a:srgbClr val="FFC000"/>
                </a:solidFill>
              </a:rPr>
              <a:t>-Unique Global Company Prefix (GCP)</a:t>
            </a:r>
          </a:p>
          <a:p>
            <a:r>
              <a:rPr lang="en-US" sz="2400">
                <a:solidFill>
                  <a:srgbClr val="FFC000"/>
                </a:solidFill>
              </a:rPr>
              <a:t>-Company assigned item id</a:t>
            </a:r>
          </a:p>
          <a:p>
            <a:r>
              <a:rPr lang="en-US" sz="2400">
                <a:solidFill>
                  <a:srgbClr val="FFC000"/>
                </a:solidFill>
              </a:rPr>
              <a:t>-Check digit</a:t>
            </a:r>
          </a:p>
          <a:p>
            <a:endParaRPr lang="en-US" sz="2400">
              <a:solidFill>
                <a:srgbClr val="FFC000"/>
              </a:solidFill>
            </a:endParaRPr>
          </a:p>
          <a:p>
            <a:r>
              <a:rPr lang="en-US" sz="2400"/>
              <a:t>-Encoded in a machine readable “Data Carrier” </a:t>
            </a:r>
          </a:p>
          <a:p>
            <a:r>
              <a:rPr lang="en-US" sz="2400"/>
              <a:t>-Typically Linear barcodes, 2D matrix codes and RFID also supported </a:t>
            </a:r>
          </a:p>
          <a:p>
            <a:endParaRPr lang="en-US" sz="2400">
              <a:solidFill>
                <a:srgbClr val="FFFF00"/>
              </a:solidFill>
            </a:endParaRPr>
          </a:p>
          <a:p>
            <a:r>
              <a:rPr lang="en-US" sz="2400">
                <a:solidFill>
                  <a:srgbClr val="FFFF00"/>
                </a:solidFill>
              </a:rPr>
              <a:t>GCP numbers are assigned by GS</a:t>
            </a:r>
            <a:r>
              <a:rPr lang="en-US" sz="3200">
                <a:solidFill>
                  <a:srgbClr val="FFFF00"/>
                </a:solidFill>
              </a:rPr>
              <a:t>1</a:t>
            </a:r>
            <a:r>
              <a:rPr lang="en-US" sz="2400">
                <a:solidFill>
                  <a:srgbClr val="FFFF00"/>
                </a:solidFill>
              </a:rPr>
              <a:t>.ORG to ensure unique numbers globally.  GCP does not define or maintain item id’s.</a:t>
            </a: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2779" y="4197518"/>
            <a:ext cx="960373" cy="3905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311898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6506777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GS1 Numbering System</a:t>
            </a:r>
          </a:p>
        </p:txBody>
      </p:sp>
      <p:sp>
        <p:nvSpPr>
          <p:cNvPr id="6" name="TextBox 5"/>
          <p:cNvSpPr txBox="1"/>
          <p:nvPr/>
        </p:nvSpPr>
        <p:spPr>
          <a:xfrm>
            <a:off x="4800600" y="6324600"/>
            <a:ext cx="4084773" cy="369332"/>
          </a:xfrm>
          <a:prstGeom prst="rect">
            <a:avLst/>
          </a:prstGeom>
          <a:noFill/>
        </p:spPr>
        <p:txBody>
          <a:bodyPr wrap="none" rtlCol="0">
            <a:spAutoFit/>
          </a:bodyPr>
          <a:lstStyle/>
          <a:p>
            <a:r>
              <a:rPr lang="en-US">
                <a:solidFill>
                  <a:srgbClr val="0070C0"/>
                </a:solidFill>
              </a:rPr>
              <a:t>Source : GS1_General_Specifications.pdf</a:t>
            </a:r>
          </a:p>
        </p:txBody>
      </p:sp>
    </p:spTree>
    <p:extLst>
      <p:ext uri="{BB962C8B-B14F-4D97-AF65-F5344CB8AC3E}">
        <p14:creationId xmlns:p14="http://schemas.microsoft.com/office/powerpoint/2010/main" val="856488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GTIN Numbering System</a:t>
            </a:r>
          </a:p>
        </p:txBody>
      </p:sp>
      <p:pic>
        <p:nvPicPr>
          <p:cNvPr id="2" name="Picture 1" descr="Screen Shot 2016-12-07 at 12.46.4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81200"/>
            <a:ext cx="7990710" cy="2667000"/>
          </a:xfrm>
          <a:prstGeom prst="rect">
            <a:avLst/>
          </a:prstGeom>
        </p:spPr>
      </p:pic>
      <p:sp>
        <p:nvSpPr>
          <p:cNvPr id="3" name="TextBox 2"/>
          <p:cNvSpPr txBox="1"/>
          <p:nvPr/>
        </p:nvSpPr>
        <p:spPr>
          <a:xfrm>
            <a:off x="4800600" y="6324600"/>
            <a:ext cx="4084773" cy="369332"/>
          </a:xfrm>
          <a:prstGeom prst="rect">
            <a:avLst/>
          </a:prstGeom>
          <a:noFill/>
        </p:spPr>
        <p:txBody>
          <a:bodyPr wrap="none" rtlCol="0">
            <a:spAutoFit/>
          </a:bodyPr>
          <a:lstStyle/>
          <a:p>
            <a:r>
              <a:rPr lang="en-US">
                <a:solidFill>
                  <a:srgbClr val="0070C0"/>
                </a:solidFill>
              </a:rPr>
              <a:t>Source : GS1_General_Specifications.pdf</a:t>
            </a:r>
          </a:p>
        </p:txBody>
      </p:sp>
    </p:spTree>
    <p:extLst>
      <p:ext uri="{BB962C8B-B14F-4D97-AF65-F5344CB8AC3E}">
        <p14:creationId xmlns:p14="http://schemas.microsoft.com/office/powerpoint/2010/main" val="309706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GTIN Numbering System</a:t>
            </a:r>
          </a:p>
        </p:txBody>
      </p:sp>
      <p:grpSp>
        <p:nvGrpSpPr>
          <p:cNvPr id="4" name="Group 3"/>
          <p:cNvGrpSpPr/>
          <p:nvPr/>
        </p:nvGrpSpPr>
        <p:grpSpPr>
          <a:xfrm>
            <a:off x="1447800" y="1828800"/>
            <a:ext cx="6248400" cy="3352800"/>
            <a:chOff x="0" y="0"/>
            <a:chExt cx="3980180" cy="1552575"/>
          </a:xfrm>
        </p:grpSpPr>
        <p:pic>
          <p:nvPicPr>
            <p:cNvPr id="6" name="Picture 5"/>
            <p:cNvPicPr>
              <a:picLocks noChangeAspect="1"/>
            </p:cNvPicPr>
            <p:nvPr/>
          </p:nvPicPr>
          <p:blipFill rotWithShape="1">
            <a:blip r:embed="rId3"/>
            <a:srcRect t="1439"/>
            <a:stretch/>
          </p:blipFill>
          <p:spPr>
            <a:xfrm>
              <a:off x="0" y="247650"/>
              <a:ext cx="3980180" cy="1304925"/>
            </a:xfrm>
            <a:prstGeom prst="rect">
              <a:avLst/>
            </a:prstGeom>
          </p:spPr>
        </p:pic>
        <p:sp>
          <p:nvSpPr>
            <p:cNvPr id="7" name="Text Box 5"/>
            <p:cNvSpPr txBox="1"/>
            <p:nvPr/>
          </p:nvSpPr>
          <p:spPr>
            <a:xfrm>
              <a:off x="0" y="0"/>
              <a:ext cx="3980180" cy="2286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1000"/>
                </a:spcAft>
              </a:pPr>
              <a:r>
                <a:rPr lang="en-US" sz="900" i="1">
                  <a:solidFill>
                    <a:srgbClr val="44546A"/>
                  </a:solidFill>
                  <a:effectLst/>
                  <a:latin typeface="Calibri"/>
                  <a:ea typeface="游明朝"/>
                  <a:cs typeface="Times New Roman"/>
                </a:rPr>
                <a:t>Figure 2 - Indicators</a:t>
              </a:r>
            </a:p>
          </p:txBody>
        </p:sp>
      </p:grpSp>
      <p:sp>
        <p:nvSpPr>
          <p:cNvPr id="8" name="TextBox 7"/>
          <p:cNvSpPr txBox="1"/>
          <p:nvPr/>
        </p:nvSpPr>
        <p:spPr>
          <a:xfrm>
            <a:off x="4800600" y="6324600"/>
            <a:ext cx="4084773" cy="369332"/>
          </a:xfrm>
          <a:prstGeom prst="rect">
            <a:avLst/>
          </a:prstGeom>
          <a:noFill/>
        </p:spPr>
        <p:txBody>
          <a:bodyPr wrap="none" rtlCol="0">
            <a:spAutoFit/>
          </a:bodyPr>
          <a:lstStyle/>
          <a:p>
            <a:r>
              <a:rPr lang="en-US">
                <a:solidFill>
                  <a:srgbClr val="0070C0"/>
                </a:solidFill>
              </a:rPr>
              <a:t>Source : GS1_General_Specifications.pdf</a:t>
            </a:r>
          </a:p>
        </p:txBody>
      </p:sp>
    </p:spTree>
    <p:extLst>
      <p:ext uri="{BB962C8B-B14F-4D97-AF65-F5344CB8AC3E}">
        <p14:creationId xmlns:p14="http://schemas.microsoft.com/office/powerpoint/2010/main" val="343955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1195609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2667000" y="381000"/>
            <a:ext cx="3810000" cy="461665"/>
          </a:xfrm>
          <a:prstGeom prst="rect">
            <a:avLst/>
          </a:prstGeom>
          <a:noFill/>
        </p:spPr>
        <p:txBody>
          <a:bodyPr wrap="square" rtlCol="0">
            <a:spAutoFit/>
          </a:bodyPr>
          <a:lstStyle/>
          <a:p>
            <a:pPr algn="ctr"/>
            <a:r>
              <a:rPr lang="en-US" sz="2400" dirty="0"/>
              <a:t>GLN Numbering System</a:t>
            </a:r>
          </a:p>
        </p:txBody>
      </p:sp>
    </p:spTree>
    <p:extLst>
      <p:ext uri="{BB962C8B-B14F-4D97-AF65-F5344CB8AC3E}">
        <p14:creationId xmlns:p14="http://schemas.microsoft.com/office/powerpoint/2010/main" val="3335420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0" y="381000"/>
            <a:ext cx="6934200" cy="461665"/>
          </a:xfrm>
          <a:prstGeom prst="rect">
            <a:avLst/>
          </a:prstGeom>
          <a:noFill/>
        </p:spPr>
        <p:txBody>
          <a:bodyPr wrap="square" rtlCol="0">
            <a:spAutoFit/>
          </a:bodyPr>
          <a:lstStyle/>
          <a:p>
            <a:pPr algn="ctr"/>
            <a:r>
              <a:rPr lang="en-US" sz="2400" dirty="0"/>
              <a:t>GLN </a:t>
            </a:r>
            <a:r>
              <a:rPr lang="en-US" sz="2400"/>
              <a:t>Numbering System – Company Names</a:t>
            </a:r>
            <a:endParaRPr lang="en-US" sz="2400" dirty="0"/>
          </a:p>
        </p:txBody>
      </p:sp>
      <p:pic>
        <p:nvPicPr>
          <p:cNvPr id="2" name="Picture 1"/>
          <p:cNvPicPr>
            <a:picLocks noChangeAspect="1"/>
          </p:cNvPicPr>
          <p:nvPr/>
        </p:nvPicPr>
        <p:blipFill>
          <a:blip r:embed="rId3"/>
          <a:stretch>
            <a:fillRect/>
          </a:stretch>
        </p:blipFill>
        <p:spPr>
          <a:xfrm>
            <a:off x="5009366" y="2031590"/>
            <a:ext cx="3863391" cy="2845209"/>
          </a:xfrm>
          <a:prstGeom prst="rect">
            <a:avLst/>
          </a:prstGeom>
        </p:spPr>
      </p:pic>
      <p:pic>
        <p:nvPicPr>
          <p:cNvPr id="3" name="Picture 2"/>
          <p:cNvPicPr>
            <a:picLocks noChangeAspect="1"/>
          </p:cNvPicPr>
          <p:nvPr/>
        </p:nvPicPr>
        <p:blipFill>
          <a:blip r:embed="rId4"/>
          <a:stretch>
            <a:fillRect/>
          </a:stretch>
        </p:blipFill>
        <p:spPr>
          <a:xfrm>
            <a:off x="304800" y="2031591"/>
            <a:ext cx="4610100" cy="3133725"/>
          </a:xfrm>
          <a:prstGeom prst="rect">
            <a:avLst/>
          </a:prstGeom>
        </p:spPr>
      </p:pic>
      <p:sp>
        <p:nvSpPr>
          <p:cNvPr id="8" name="TextBox 7"/>
          <p:cNvSpPr txBox="1"/>
          <p:nvPr/>
        </p:nvSpPr>
        <p:spPr>
          <a:xfrm>
            <a:off x="304800" y="937594"/>
            <a:ext cx="8366393" cy="923330"/>
          </a:xfrm>
          <a:prstGeom prst="rect">
            <a:avLst/>
          </a:prstGeom>
          <a:noFill/>
        </p:spPr>
        <p:txBody>
          <a:bodyPr wrap="none" rtlCol="0">
            <a:spAutoFit/>
          </a:bodyPr>
          <a:lstStyle/>
          <a:p>
            <a:r>
              <a:rPr lang="en-US"/>
              <a:t>Table gs1_gcp contains Global Location codes and associated company names</a:t>
            </a:r>
          </a:p>
          <a:p>
            <a:pPr marL="285750" indent="-285750">
              <a:buFontTx/>
              <a:buChar char="-"/>
            </a:pPr>
            <a:r>
              <a:rPr lang="en-US"/>
              <a:t>Exploratory queries shows missing entries and unusual company names</a:t>
            </a:r>
          </a:p>
          <a:p>
            <a:pPr marL="285750" indent="-285750">
              <a:buFontTx/>
              <a:buChar char="-"/>
            </a:pPr>
            <a:r>
              <a:rPr lang="en-US"/>
              <a:t>A summary query showed only about 1/3 of the records had valid company names</a:t>
            </a:r>
          </a:p>
        </p:txBody>
      </p:sp>
      <p:cxnSp>
        <p:nvCxnSpPr>
          <p:cNvPr id="10" name="Straight Arrow Connector 9"/>
          <p:cNvCxnSpPr/>
          <p:nvPr/>
        </p:nvCxnSpPr>
        <p:spPr>
          <a:xfrm flipH="1" flipV="1">
            <a:off x="4038600" y="2819400"/>
            <a:ext cx="2590800" cy="1295400"/>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343400" y="4310866"/>
            <a:ext cx="1960700" cy="170666"/>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133066" y="2648733"/>
            <a:ext cx="2590800" cy="845334"/>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8517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143000"/>
          </a:xfrm>
        </p:spPr>
        <p:txBody>
          <a:bodyPr/>
          <a:lstStyle/>
          <a:p>
            <a:pPr algn="ctr"/>
            <a:r>
              <a:rPr lang="en-US" sz="2400"/>
              <a:t>Product Open Data </a:t>
            </a:r>
            <a:br>
              <a:rPr lang="en-US" sz="2400"/>
            </a:br>
            <a:r>
              <a:rPr lang="en-US" sz="2400"/>
              <a:t>Install on local mysql server</a:t>
            </a:r>
            <a:br>
              <a:rPr lang="en-US" sz="2400"/>
            </a:br>
            <a:br>
              <a:rPr lang="en-US" sz="2400">
                <a:solidFill>
                  <a:schemeClr val="accent6">
                    <a:lumMod val="40000"/>
                    <a:lumOff val="60000"/>
                  </a:schemeClr>
                </a:solidFill>
              </a:rPr>
            </a:br>
            <a:br>
              <a:rPr lang="en-US" sz="2400"/>
            </a:br>
            <a:br>
              <a:rPr lang="en-US" sz="2400"/>
            </a:br>
            <a:endParaRPr lang="en-US" sz="2400" b="0">
              <a:latin typeface="+mn-lt"/>
            </a:endParaRPr>
          </a:p>
        </p:txBody>
      </p:sp>
      <p:sp>
        <p:nvSpPr>
          <p:cNvPr id="3" name="Text Placeholder 2"/>
          <p:cNvSpPr>
            <a:spLocks noGrp="1"/>
          </p:cNvSpPr>
          <p:nvPr>
            <p:ph type="body" idx="1"/>
          </p:nvPr>
        </p:nvSpPr>
        <p:spPr>
          <a:xfrm>
            <a:off x="1219200" y="3602082"/>
            <a:ext cx="6172200" cy="533400"/>
          </a:xfrm>
        </p:spPr>
        <p:txBody>
          <a:bodyPr>
            <a:noAutofit/>
          </a:bodyPr>
          <a:lstStyle/>
          <a:p>
            <a:pPr algn="ctr"/>
            <a:r>
              <a:rPr lang="en-US" sz="2400" b="1">
                <a:solidFill>
                  <a:schemeClr val="bg1"/>
                </a:solidFill>
              </a:rPr>
              <a:t>Record counts and keyfields</a:t>
            </a:r>
          </a:p>
          <a:p>
            <a:pPr algn="ctr"/>
            <a:r>
              <a:rPr lang="en-US" sz="2400">
                <a:solidFill>
                  <a:schemeClr val="bg1"/>
                </a:solidFill>
              </a:rPr>
              <a:t>13 tables, 2.6 M rows, 58M fields</a:t>
            </a:r>
          </a:p>
        </p:txBody>
      </p:sp>
      <p:sp>
        <p:nvSpPr>
          <p:cNvPr id="7" name="TextBox 6"/>
          <p:cNvSpPr txBox="1"/>
          <p:nvPr/>
        </p:nvSpPr>
        <p:spPr>
          <a:xfrm>
            <a:off x="228600" y="914400"/>
            <a:ext cx="8624637" cy="2677656"/>
          </a:xfrm>
          <a:prstGeom prst="rect">
            <a:avLst/>
          </a:prstGeom>
          <a:noFill/>
        </p:spPr>
        <p:txBody>
          <a:bodyPr wrap="square" rtlCol="0">
            <a:spAutoFit/>
          </a:bodyPr>
          <a:lstStyle/>
          <a:p>
            <a:r>
              <a:rPr lang="en-US" sz="2800"/>
              <a:t>Data Source: Product Open Data</a:t>
            </a:r>
            <a:br>
              <a:rPr lang="en-US" sz="2800"/>
            </a:br>
            <a:r>
              <a:rPr lang="en-US" sz="2800"/>
              <a:t>Subset of Global Trade Item numbers and related data</a:t>
            </a:r>
            <a:br>
              <a:rPr lang="en-US" sz="2800"/>
            </a:br>
            <a:r>
              <a:rPr lang="en-US" sz="2800">
                <a:solidFill>
                  <a:schemeClr val="accent6">
                    <a:lumMod val="40000"/>
                    <a:lumOff val="60000"/>
                  </a:schemeClr>
                </a:solidFill>
                <a:hlinkClick r:id="rId3"/>
              </a:rPr>
              <a:t>http://www.product-open-data.com/download/</a:t>
            </a:r>
            <a:endParaRPr lang="en-US" sz="2800">
              <a:solidFill>
                <a:schemeClr val="accent6">
                  <a:lumMod val="40000"/>
                  <a:lumOff val="60000"/>
                </a:schemeClr>
              </a:solidFill>
            </a:endParaRPr>
          </a:p>
          <a:p>
            <a:r>
              <a:rPr lang="en-US" sz="2800">
                <a:solidFill>
                  <a:srgbClr val="FFFF00"/>
                </a:solidFill>
              </a:rPr>
              <a:t>Download File : pod_web_2014.01.01_01.sql.gz</a:t>
            </a:r>
          </a:p>
          <a:p>
            <a:r>
              <a:rPr lang="en-US" sz="2800">
                <a:solidFill>
                  <a:srgbClr val="FFFF00"/>
                </a:solidFill>
              </a:rPr>
              <a:t>(58 KB zipped, 432 KB native file size) </a:t>
            </a:r>
          </a:p>
          <a:p>
            <a:r>
              <a:rPr lang="en-US" sz="2800"/>
              <a:t>Unzip and open/run in mySQL Community Workbench</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293" y="4572000"/>
            <a:ext cx="7715250" cy="213054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896132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457200"/>
          </a:xfrm>
        </p:spPr>
        <p:txBody>
          <a:bodyPr/>
          <a:lstStyle/>
          <a:p>
            <a:pPr algn="ctr"/>
            <a:r>
              <a:rPr lang="en-US" sz="2400"/>
              <a:t>Exploratory steps</a:t>
            </a:r>
            <a:br>
              <a:rPr lang="en-US" sz="2400"/>
            </a:br>
            <a:endParaRPr lang="en-US" sz="1200">
              <a:latin typeface="+mn-lt"/>
            </a:endParaRPr>
          </a:p>
        </p:txBody>
      </p:sp>
      <p:sp>
        <p:nvSpPr>
          <p:cNvPr id="3" name="Text Placeholder 2"/>
          <p:cNvSpPr>
            <a:spLocks noGrp="1"/>
          </p:cNvSpPr>
          <p:nvPr>
            <p:ph type="body" idx="1"/>
          </p:nvPr>
        </p:nvSpPr>
        <p:spPr>
          <a:xfrm>
            <a:off x="304800" y="1676400"/>
            <a:ext cx="8001000" cy="2514600"/>
          </a:xfrm>
        </p:spPr>
        <p:txBody>
          <a:bodyPr>
            <a:noAutofit/>
          </a:bodyPr>
          <a:lstStyle/>
          <a:p>
            <a:r>
              <a:rPr lang="en-US" sz="2000"/>
              <a:t>Contains example Queries to:</a:t>
            </a:r>
          </a:p>
          <a:p>
            <a:pPr marL="285750" indent="-285750">
              <a:buFont typeface="Arial" panose="020B0604020202020204" pitchFamily="34" charset="0"/>
              <a:buChar char="•"/>
            </a:pPr>
            <a:r>
              <a:rPr lang="en-US" sz="2000"/>
              <a:t>Count records in each table</a:t>
            </a:r>
          </a:p>
          <a:p>
            <a:pPr marL="285750" indent="-285750">
              <a:buFont typeface="Arial" panose="020B0604020202020204" pitchFamily="34" charset="0"/>
              <a:buChar char="•"/>
            </a:pPr>
            <a:r>
              <a:rPr lang="en-US" sz="2000"/>
              <a:t>Determine primary keys</a:t>
            </a:r>
          </a:p>
          <a:p>
            <a:pPr marL="285750" indent="-285750">
              <a:buFont typeface="Arial" panose="020B0604020202020204" pitchFamily="34" charset="0"/>
              <a:buChar char="•"/>
            </a:pPr>
            <a:r>
              <a:rPr lang="en-US" sz="2000"/>
              <a:t>Check for secondary indexes (none found)</a:t>
            </a:r>
          </a:p>
          <a:p>
            <a:pPr marL="285750" indent="-285750">
              <a:buFont typeface="Arial" panose="020B0604020202020204" pitchFamily="34" charset="0"/>
              <a:buChar char="•"/>
            </a:pPr>
            <a:r>
              <a:rPr lang="en-US" sz="2000"/>
              <a:t>Extract example records from each table</a:t>
            </a:r>
          </a:p>
          <a:p>
            <a:pPr marL="285750" indent="-285750">
              <a:buFont typeface="Arial" panose="020B0604020202020204" pitchFamily="34" charset="0"/>
              <a:buChar char="•"/>
            </a:pPr>
            <a:r>
              <a:rPr lang="en-US" sz="2000"/>
              <a:t>Count matching records between related tables</a:t>
            </a:r>
          </a:p>
          <a:p>
            <a:pPr marL="285750" indent="-285750">
              <a:buFont typeface="Arial" panose="020B0604020202020204" pitchFamily="34" charset="0"/>
              <a:buChar char="•"/>
            </a:pPr>
            <a:r>
              <a:rPr lang="en-US" sz="2000"/>
              <a:t>Queries for summary charts in the term paper</a:t>
            </a:r>
          </a:p>
        </p:txBody>
      </p:sp>
      <p:sp>
        <p:nvSpPr>
          <p:cNvPr id="4" name="TextBox 3"/>
          <p:cNvSpPr txBox="1"/>
          <p:nvPr/>
        </p:nvSpPr>
        <p:spPr>
          <a:xfrm>
            <a:off x="152400" y="685800"/>
            <a:ext cx="8763000" cy="892552"/>
          </a:xfrm>
          <a:prstGeom prst="rect">
            <a:avLst/>
          </a:prstGeom>
          <a:noFill/>
        </p:spPr>
        <p:txBody>
          <a:bodyPr wrap="square" rtlCol="0">
            <a:spAutoFit/>
          </a:bodyPr>
          <a:lstStyle/>
          <a:p>
            <a:r>
              <a:rPr lang="en-US" sz="3600"/>
              <a:t>Exploratory mysql sourcecode:</a:t>
            </a:r>
            <a:br>
              <a:rPr lang="en-US" sz="3600"/>
            </a:br>
            <a:r>
              <a:rPr lang="en-US" sz="1600">
                <a:hlinkClick r:id="rId2"/>
              </a:rPr>
              <a:t>https://github.com/rlisbona/MSDS-7330-Term-Paper-1/blob/master/Explore/Explore%20gtin_13.sql</a:t>
            </a:r>
            <a:endParaRPr lang="en-US" sz="160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181600"/>
            <a:ext cx="7353300" cy="1295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5" name="TextBox 4"/>
          <p:cNvSpPr txBox="1"/>
          <p:nvPr/>
        </p:nvSpPr>
        <p:spPr>
          <a:xfrm>
            <a:off x="1353381" y="4255627"/>
            <a:ext cx="6361037" cy="923330"/>
          </a:xfrm>
          <a:prstGeom prst="rect">
            <a:avLst/>
          </a:prstGeom>
          <a:noFill/>
        </p:spPr>
        <p:txBody>
          <a:bodyPr wrap="none" rtlCol="0">
            <a:spAutoFit/>
          </a:bodyPr>
          <a:lstStyle/>
          <a:p>
            <a:pPr algn="ctr"/>
            <a:r>
              <a:rPr lang="en-US"/>
              <a:t>Initial exploratory queries appeared to show a lot of useful data</a:t>
            </a:r>
          </a:p>
          <a:p>
            <a:pPr algn="ctr"/>
            <a:r>
              <a:rPr lang="en-US">
                <a:solidFill>
                  <a:srgbClr val="FFFF00"/>
                </a:solidFill>
              </a:rPr>
              <a:t>But linked queries showed as we added more tables, </a:t>
            </a:r>
          </a:p>
          <a:p>
            <a:pPr algn="ctr"/>
            <a:r>
              <a:rPr lang="en-US">
                <a:solidFill>
                  <a:srgbClr val="FFFF00"/>
                </a:solidFill>
              </a:rPr>
              <a:t>we had fewer and fewer matching records</a:t>
            </a:r>
          </a:p>
        </p:txBody>
      </p:sp>
    </p:spTree>
    <p:extLst>
      <p:ext uri="{BB962C8B-B14F-4D97-AF65-F5344CB8AC3E}">
        <p14:creationId xmlns:p14="http://schemas.microsoft.com/office/powerpoint/2010/main" val="1025795374"/>
      </p:ext>
    </p:extLst>
  </p:cSld>
  <p:clrMapOvr>
    <a:masterClrMapping/>
  </p:clrMapOvr>
</p:sld>
</file>

<file path=ppt/theme/theme1.xml><?xml version="1.0" encoding="utf-8"?>
<a:theme xmlns:a="http://schemas.openxmlformats.org/drawingml/2006/main" name="Tradeshow">
  <a:themeElements>
    <a:clrScheme name="Tradeshow">
      <a:dk1>
        <a:srgbClr val="3F3F3F"/>
      </a:dk1>
      <a:lt1>
        <a:srgbClr val="FFFFFF"/>
      </a:lt1>
      <a:dk2>
        <a:srgbClr val="7DAFC3"/>
      </a:dk2>
      <a:lt2>
        <a:srgbClr val="E5E4DF"/>
      </a:lt2>
      <a:accent1>
        <a:srgbClr val="7C959A"/>
      </a:accent1>
      <a:accent2>
        <a:srgbClr val="DB8631"/>
      </a:accent2>
      <a:accent3>
        <a:srgbClr val="E3CC5A"/>
      </a:accent3>
      <a:accent4>
        <a:srgbClr val="ACADA8"/>
      </a:accent4>
      <a:accent5>
        <a:srgbClr val="927C61"/>
      </a:accent5>
      <a:accent6>
        <a:srgbClr val="B3B435"/>
      </a:accent6>
      <a:hlink>
        <a:srgbClr val="0079A4"/>
      </a:hlink>
      <a:folHlink>
        <a:srgbClr val="595959"/>
      </a:folHlink>
    </a:clrScheme>
    <a:fontScheme name="Tradeshow">
      <a:majorFont>
        <a:latin typeface="Arial Black"/>
        <a:ea typeface=""/>
        <a:cs typeface=""/>
        <a:font script="Jpan" typeface="ＭＳ Ｐゴシック"/>
        <a:font script="Hang" typeface="HY견고딕"/>
        <a:font script="Hans" typeface="宋体"/>
        <a:font script="Hant" typeface="新細明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ndara"/>
        <a:ea typeface=""/>
        <a:cs typeface=""/>
        <a:font script="Jpan" typeface="ＭＳ Ｐゴシック"/>
        <a:font script="Hang" typeface="HY견명조"/>
        <a:font script="Hans" typeface="华文楷体"/>
        <a:font script="Hant" typeface="新細明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adeshow">
      <a:fillStyleLst>
        <a:solidFill>
          <a:schemeClr val="phClr"/>
        </a:solidFill>
        <a:gradFill rotWithShape="1">
          <a:gsLst>
            <a:gs pos="0">
              <a:schemeClr val="phClr">
                <a:tint val="45000"/>
                <a:satMod val="300000"/>
              </a:schemeClr>
            </a:gs>
            <a:gs pos="35000">
              <a:schemeClr val="phClr">
                <a:tint val="45000"/>
                <a:satMod val="300000"/>
              </a:schemeClr>
            </a:gs>
            <a:gs pos="69000">
              <a:schemeClr val="phClr">
                <a:tint val="45000"/>
                <a:satMod val="350000"/>
              </a:schemeClr>
            </a:gs>
            <a:gs pos="100000">
              <a:schemeClr val="phClr">
                <a:tint val="60000"/>
                <a:satMod val="350000"/>
              </a:schemeClr>
            </a:gs>
          </a:gsLst>
          <a:path path="circle">
            <a:fillToRect l="50000" t="50000" r="100000" b="100000"/>
          </a:path>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9525" cap="rnd" cmpd="sng" algn="ctr">
          <a:solidFill>
            <a:schemeClr val="phClr"/>
          </a:solidFill>
          <a:prstDash val="solid"/>
        </a:ln>
        <a:ln w="38475" cap="flat" cmpd="sng" algn="ctr">
          <a:solidFill>
            <a:schemeClr val="phClr"/>
          </a:solidFill>
          <a:prstDash val="solid"/>
        </a:ln>
        <a:ln w="54850" cap="flat" cmpd="sng" algn="ctr">
          <a:solidFill>
            <a:schemeClr val="phClr"/>
          </a:solidFill>
          <a:prstDash val="solid"/>
        </a:ln>
      </a:lnStyleLst>
      <a:effectStyleLst>
        <a:effectStyle>
          <a:effectLst>
            <a:outerShdw blurRad="50800" dist="25400" dir="5400000" rotWithShape="0">
              <a:srgbClr val="000000">
                <a:alpha val="55000"/>
              </a:srgbClr>
            </a:outerShdw>
          </a:effectLst>
        </a:effectStyle>
        <a:effectStyle>
          <a:effectLst>
            <a:outerShdw blurRad="50800" dist="25400" dir="5400000" rotWithShape="0">
              <a:srgbClr val="000000">
                <a:alpha val="44000"/>
              </a:srgbClr>
            </a:outerShdw>
          </a:effectLst>
        </a:effectStyle>
        <a:effectStyle>
          <a:effectLst>
            <a:outerShdw blurRad="50800" dist="25400" dir="5400000" rotWithShape="0">
              <a:srgbClr val="000000">
                <a:alpha val="55000"/>
              </a:srgbClr>
            </a:outerShdw>
          </a:effectLst>
          <a:scene3d>
            <a:camera prst="orthographicFront">
              <a:rot lat="0" lon="0" rev="0"/>
            </a:camera>
            <a:lightRig rig="brightRoom" dir="tl">
              <a:rot lat="0" lon="0" rev="3600000"/>
            </a:lightRig>
          </a:scene3d>
          <a:sp3d contourW="31750" prstMaterial="flat">
            <a:bevelT w="127000" h="254000" prst="angle"/>
            <a:contourClr>
              <a:schemeClr val="phClr">
                <a:shade val="20000"/>
              </a:schemeClr>
            </a:contourClr>
          </a:sp3d>
        </a:effectStyle>
      </a:effectStyleLst>
      <a:bgFillStyleLst>
        <a:solidFill>
          <a:schemeClr val="phClr"/>
        </a:solidFill>
        <a:gradFill rotWithShape="1">
          <a:gsLst>
            <a:gs pos="20000">
              <a:schemeClr val="phClr">
                <a:tint val="80000"/>
                <a:lumMod val="100000"/>
              </a:schemeClr>
            </a:gs>
            <a:gs pos="100000">
              <a:schemeClr val="phClr">
                <a:tint val="100000"/>
                <a:lumMod val="80000"/>
              </a:schemeClr>
            </a:gs>
          </a:gsLst>
          <a:path path="circle">
            <a:fillToRect l="50000" t="20000" r="100000" b="100000"/>
          </a:path>
        </a:gradFill>
        <a:gradFill rotWithShape="1">
          <a:gsLst>
            <a:gs pos="0">
              <a:schemeClr val="phClr">
                <a:tint val="100000"/>
                <a:lumMod val="100000"/>
              </a:schemeClr>
            </a:gs>
            <a:gs pos="100000">
              <a:schemeClr val="phClr">
                <a:shade val="100000"/>
                <a:lumMod val="60000"/>
              </a:schemeClr>
            </a:gs>
          </a:gsLst>
          <a:path path="circle">
            <a:fillToRect l="50000" t="2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TM01859861[[fn=Tradeshow]]</Template>
  <TotalTime>344</TotalTime>
  <Words>1808</Words>
  <Application>Microsoft Office PowerPoint</Application>
  <PresentationFormat>On-screen Show (4:3)</PresentationFormat>
  <Paragraphs>127</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Candara</vt:lpstr>
      <vt:lpstr>Times New Roman</vt:lpstr>
      <vt:lpstr>游明朝</vt:lpstr>
      <vt:lpstr>Tradeshow</vt:lpstr>
      <vt:lpstr>Insights using MySQL to explore Global Trade Item Number (GTIN) data structures</vt:lpstr>
      <vt:lpstr>Global trade item numbers </vt:lpstr>
      <vt:lpstr>PowerPoint Presentation</vt:lpstr>
      <vt:lpstr>PowerPoint Presentation</vt:lpstr>
      <vt:lpstr>PowerPoint Presentation</vt:lpstr>
      <vt:lpstr>PowerPoint Presentation</vt:lpstr>
      <vt:lpstr>PowerPoint Presentation</vt:lpstr>
      <vt:lpstr>Product Open Data  Install on local mysql server    </vt:lpstr>
      <vt:lpstr>Exploratory steps </vt:lpstr>
      <vt:lpstr>PowerPoint Presentation</vt:lpstr>
      <vt:lpstr>PowerPoint Presentation</vt:lpstr>
      <vt:lpstr>GTIN/POD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Insights using MySQL to explore Global Trade Item Number (GTIN) data structures</dc:title>
  <dc:creator>Randy Lisbona</dc:creator>
  <cp:lastModifiedBy>Randy Lisbona</cp:lastModifiedBy>
  <cp:revision>33</cp:revision>
  <dcterms:created xsi:type="dcterms:W3CDTF">2016-12-08T01:18:05Z</dcterms:created>
  <dcterms:modified xsi:type="dcterms:W3CDTF">2016-12-09T02:01:00Z</dcterms:modified>
</cp:coreProperties>
</file>