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2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E0C9F9EC-3867-1348-8F2D-CEF5B7D165F9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5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61"/>
    <p:restoredTop sz="86382"/>
  </p:normalViewPr>
  <p:slideViewPr>
    <p:cSldViewPr snapToGrid="0" snapToObjects="1">
      <p:cViewPr>
        <p:scale>
          <a:sx n="125" d="100"/>
          <a:sy n="125" d="100"/>
        </p:scale>
        <p:origin x="2072" y="9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CE999-E9EF-A041-BC8B-FD732DEFACA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B18E4-4868-0D49-9896-116FAA40196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82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18E4-4868-0D49-9896-116FAA40196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615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B18E4-4868-0D49-9896-116FAA40196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973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FB6A5-D57C-DE4E-9FC3-DD51157779B8}" type="datetimeFigureOut">
              <a:rPr kumimoji="1" lang="zh-CN" altLang="en-US" smtClean="0"/>
              <a:t>2017/5/6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D5C71A-4355-EF4B-B9E3-760DE0C56C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39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HTTP_compress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Zopfli" TargetMode="External"/><Relationship Id="rId3" Type="http://schemas.openxmlformats.org/officeDocument/2006/relationships/hyperlink" Target="https://github.com/google/zopfl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ebpack-contrib/compression-webpack-plugi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Joint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Agile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Delivery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Optimization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l"/>
            <a:r>
              <a:rPr kumimoji="1" lang="en-US" altLang="zh-CN" dirty="0" smtClean="0"/>
              <a:t>Author</a:t>
            </a:r>
            <a:r>
              <a:rPr kumimoji="1" lang="en-US" altLang="zh-CN" dirty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Yi</a:t>
            </a:r>
          </a:p>
          <a:p>
            <a:pPr algn="l"/>
            <a:r>
              <a:rPr kumimoji="1" lang="en-US" altLang="zh-CN" dirty="0" smtClean="0"/>
              <a:t>Date: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2017/5/5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68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利用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Http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Cache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优化超大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JAD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微服务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JavaScript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module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zh-CN" altLang="en-US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文件</a:t>
            </a:r>
            <a:r>
              <a:rPr kumimoji="1" lang="en-US" altLang="zh-CN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(Cont.)</a:t>
            </a:r>
            <a:endParaRPr kumimoji="1" lang="en-US" altLang="zh-CN" sz="3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028509"/>
            <a:ext cx="8596668" cy="3880773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/>
              <a:t>利用 </a:t>
            </a:r>
            <a:r>
              <a:rPr kumimoji="1" lang="en-US" altLang="zh-CN" dirty="0"/>
              <a:t>Cache-Control</a:t>
            </a:r>
            <a:r>
              <a:rPr kumimoji="1" lang="zh-CN" altLang="en-US" dirty="0"/>
              <a:t> 和 </a:t>
            </a:r>
            <a:r>
              <a:rPr kumimoji="1" lang="en-US" altLang="zh-CN" dirty="0" err="1"/>
              <a:t>ETag</a:t>
            </a:r>
            <a:r>
              <a:rPr kumimoji="1" lang="zh-CN" altLang="en-US" dirty="0"/>
              <a:t> 缓存 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marL="3429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仍需发起后续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请求，可能的 </a:t>
            </a:r>
            <a:r>
              <a:rPr kumimoji="1" lang="en-US" altLang="zh-CN" dirty="0" smtClean="0"/>
              <a:t>TCP/IP</a:t>
            </a:r>
            <a:r>
              <a:rPr kumimoji="1" lang="zh-CN" altLang="en-US" dirty="0" smtClean="0"/>
              <a:t> 连接</a:t>
            </a:r>
            <a:endParaRPr kumimoji="1" lang="en-US" altLang="zh-CN" dirty="0"/>
          </a:p>
        </p:txBody>
      </p:sp>
      <p:grpSp>
        <p:nvGrpSpPr>
          <p:cNvPr id="26" name="组 25"/>
          <p:cNvGrpSpPr/>
          <p:nvPr/>
        </p:nvGrpSpPr>
        <p:grpSpPr>
          <a:xfrm>
            <a:off x="1290320" y="3291840"/>
            <a:ext cx="5902960" cy="2387501"/>
            <a:chOff x="1290320" y="2763520"/>
            <a:chExt cx="5902960" cy="2387501"/>
          </a:xfrm>
        </p:grpSpPr>
        <p:sp>
          <p:nvSpPr>
            <p:cNvPr id="21" name="文本框 20"/>
            <p:cNvSpPr txBox="1"/>
            <p:nvPr/>
          </p:nvSpPr>
          <p:spPr>
            <a:xfrm>
              <a:off x="2346960" y="4874022"/>
              <a:ext cx="452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/>
                <a:t>304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 smtClean="0"/>
                <a:t>Not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 smtClean="0"/>
                <a:t>Modified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 smtClean="0"/>
                <a:t>status</a:t>
              </a:r>
            </a:p>
          </p:txBody>
        </p:sp>
        <p:grpSp>
          <p:nvGrpSpPr>
            <p:cNvPr id="25" name="组 24"/>
            <p:cNvGrpSpPr/>
            <p:nvPr/>
          </p:nvGrpSpPr>
          <p:grpSpPr>
            <a:xfrm>
              <a:off x="1290320" y="2763520"/>
              <a:ext cx="5902960" cy="2296161"/>
              <a:chOff x="1290320" y="2722880"/>
              <a:chExt cx="5902960" cy="2296161"/>
            </a:xfrm>
          </p:grpSpPr>
          <p:grpSp>
            <p:nvGrpSpPr>
              <p:cNvPr id="23" name="组 22"/>
              <p:cNvGrpSpPr/>
              <p:nvPr/>
            </p:nvGrpSpPr>
            <p:grpSpPr>
              <a:xfrm>
                <a:off x="1290320" y="2722880"/>
                <a:ext cx="5902960" cy="2296161"/>
                <a:chOff x="1290320" y="2722880"/>
                <a:chExt cx="5902960" cy="2296161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290320" y="2722880"/>
                  <a:ext cx="182880" cy="22961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7030720" y="3992881"/>
                  <a:ext cx="162560" cy="10261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7030720" y="2722880"/>
                  <a:ext cx="162560" cy="8432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8" name="直线箭头连接符 7"/>
                <p:cNvCxnSpPr/>
                <p:nvPr/>
              </p:nvCxnSpPr>
              <p:spPr>
                <a:xfrm flipV="1">
                  <a:off x="1544320" y="2804160"/>
                  <a:ext cx="5415280" cy="5080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线箭头连接符 8"/>
                <p:cNvCxnSpPr/>
                <p:nvPr/>
              </p:nvCxnSpPr>
              <p:spPr>
                <a:xfrm flipH="1">
                  <a:off x="1544320" y="3383280"/>
                  <a:ext cx="5415280" cy="3397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线箭头连接符 17"/>
                <p:cNvCxnSpPr/>
                <p:nvPr/>
              </p:nvCxnSpPr>
              <p:spPr>
                <a:xfrm flipV="1">
                  <a:off x="1544320" y="4189487"/>
                  <a:ext cx="5415280" cy="5080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线箭头连接符 18"/>
                <p:cNvCxnSpPr/>
                <p:nvPr/>
              </p:nvCxnSpPr>
              <p:spPr>
                <a:xfrm flipH="1">
                  <a:off x="1544320" y="4768607"/>
                  <a:ext cx="5415280" cy="3397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 23"/>
              <p:cNvGrpSpPr/>
              <p:nvPr/>
            </p:nvGrpSpPr>
            <p:grpSpPr>
              <a:xfrm>
                <a:off x="2346960" y="2900152"/>
                <a:ext cx="4521200" cy="1654282"/>
                <a:chOff x="2346960" y="2900152"/>
                <a:chExt cx="4521200" cy="1654282"/>
              </a:xfrm>
            </p:grpSpPr>
            <p:sp>
              <p:nvSpPr>
                <p:cNvPr id="17" name="文本框 16"/>
                <p:cNvSpPr txBox="1"/>
                <p:nvPr/>
              </p:nvSpPr>
              <p:spPr>
                <a:xfrm>
                  <a:off x="3007360" y="3505200"/>
                  <a:ext cx="24790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200" dirty="0" smtClean="0"/>
                    <a:t>200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status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+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Header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err="1" smtClean="0"/>
                    <a:t>Etag</a:t>
                  </a:r>
                  <a:r>
                    <a:rPr kumimoji="1" lang="en-US" altLang="zh-CN" sz="1200" dirty="0" smtClean="0"/>
                    <a:t>: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123456</a:t>
                  </a:r>
                  <a:endParaRPr kumimoji="1" lang="zh-CN" altLang="en-US" sz="1200" dirty="0"/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2346960" y="4277435"/>
                  <a:ext cx="4521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200" dirty="0" smtClean="0"/>
                    <a:t>Get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err="1" smtClean="0"/>
                    <a:t>JADMarket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Module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+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Header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If-None-Match:</a:t>
                  </a:r>
                  <a:r>
                    <a:rPr kumimoji="1" lang="zh-CN" altLang="en-US" sz="1200" dirty="0" smtClean="0"/>
                    <a:t> </a:t>
                  </a:r>
                  <a:r>
                    <a:rPr kumimoji="1" lang="en-US" altLang="zh-CN" sz="1200" dirty="0" smtClean="0"/>
                    <a:t>123456</a:t>
                  </a:r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3017520" y="2900152"/>
                  <a:ext cx="24790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200" dirty="0"/>
                    <a:t>Get</a:t>
                  </a:r>
                  <a:r>
                    <a:rPr kumimoji="1" lang="zh-CN" altLang="en-US" sz="1200" dirty="0"/>
                    <a:t> </a:t>
                  </a:r>
                  <a:r>
                    <a:rPr kumimoji="1" lang="en-US" altLang="zh-CN" sz="1200" dirty="0" err="1"/>
                    <a:t>JADMarket</a:t>
                  </a:r>
                  <a:r>
                    <a:rPr kumimoji="1" lang="zh-CN" altLang="en-US" sz="1200" dirty="0"/>
                    <a:t> </a:t>
                  </a:r>
                  <a:r>
                    <a:rPr kumimoji="1" lang="en-US" altLang="zh-CN" sz="1200" dirty="0"/>
                    <a:t>Module</a:t>
                  </a:r>
                  <a:endParaRPr kumimoji="1" lang="zh-CN" altLang="en-US" sz="12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7991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利用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Http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Cache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优化超大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JAD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微服务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JavaScript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module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zh-CN" altLang="en-US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文件</a:t>
            </a:r>
            <a:r>
              <a:rPr kumimoji="1" lang="en-US" altLang="zh-CN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(Cont.)</a:t>
            </a:r>
            <a:endParaRPr kumimoji="1" lang="en-US" altLang="zh-CN" sz="3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67549"/>
            <a:ext cx="8596668" cy="3880773"/>
          </a:xfrm>
        </p:spPr>
        <p:txBody>
          <a:bodyPr/>
          <a:lstStyle/>
          <a:p>
            <a:pPr marL="3429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采用 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 文件名的算法缓存 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 文件</a:t>
            </a:r>
            <a:endParaRPr kumimoji="1" lang="en-US" altLang="zh-CN" dirty="0"/>
          </a:p>
          <a:p>
            <a:pPr marL="3429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无需发起后续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请求</a:t>
            </a:r>
            <a:endParaRPr kumimoji="1" lang="en-US" altLang="zh-CN" dirty="0" smtClean="0"/>
          </a:p>
          <a:p>
            <a:pPr marL="342900" lvl="1" indent="-342900"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方法：</a:t>
            </a:r>
            <a:endParaRPr kumimoji="1" lang="en-US" altLang="zh-CN" dirty="0" smtClean="0"/>
          </a:p>
          <a:p>
            <a:pPr marL="742950" lvl="2" indent="-342900">
              <a:buFont typeface="Wingdings" charset="2"/>
              <a:buChar char="l"/>
            </a:pPr>
            <a:r>
              <a:rPr kumimoji="1" lang="zh-CN" altLang="en-US" dirty="0" smtClean="0"/>
              <a:t>某个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更新时，更新全局路由 </a:t>
            </a:r>
            <a:r>
              <a:rPr kumimoji="1" lang="en-US" altLang="zh-CN" dirty="0" smtClean="0"/>
              <a:t>app-route-</a:t>
            </a:r>
            <a:r>
              <a:rPr kumimoji="1" lang="en-US" altLang="zh-CN" dirty="0" err="1" smtClean="0"/>
              <a:t>config.js</a:t>
            </a:r>
            <a:r>
              <a:rPr kumimoji="1" lang="zh-CN" altLang="en-US" dirty="0" smtClean="0"/>
              <a:t> 文件，比如 </a:t>
            </a:r>
            <a:r>
              <a:rPr kumimoji="1" lang="en-US" altLang="zh-CN" dirty="0" err="1" smtClean="0"/>
              <a:t>JADMarket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配置如下：</a:t>
            </a:r>
            <a:endParaRPr kumimoji="1" lang="en-US" altLang="zh-CN" dirty="0" smtClean="0"/>
          </a:p>
          <a:p>
            <a:pPr marL="400050" lvl="2" indent="0">
              <a:spcBef>
                <a:spcPts val="600"/>
              </a:spcBef>
              <a:buNone/>
            </a:pPr>
            <a:r>
              <a:rPr kumimoji="1" lang="zh-CN" altLang="en-US" dirty="0" smtClean="0"/>
              <a:t>      </a:t>
            </a:r>
            <a:r>
              <a:rPr kumimoji="1" lang="en-US" altLang="zh-CN" i="1" dirty="0" smtClean="0"/>
              <a:t>{</a:t>
            </a:r>
            <a:r>
              <a:rPr kumimoji="1" lang="zh-CN" altLang="en-US" i="1" dirty="0" smtClean="0"/>
              <a:t> </a:t>
            </a:r>
            <a:endParaRPr kumimoji="1" lang="en-US" altLang="zh-CN" i="1" dirty="0" smtClean="0"/>
          </a:p>
          <a:p>
            <a:pPr marL="400050" lvl="2" indent="0">
              <a:spcBef>
                <a:spcPts val="600"/>
              </a:spcBef>
              <a:buNone/>
            </a:pPr>
            <a:r>
              <a:rPr kumimoji="1" lang="zh-CN" altLang="en-US" i="1" dirty="0"/>
              <a:t> </a:t>
            </a:r>
            <a:r>
              <a:rPr kumimoji="1" lang="zh-CN" altLang="en-US" i="1" dirty="0" smtClean="0"/>
              <a:t>         </a:t>
            </a:r>
            <a:r>
              <a:rPr kumimoji="1" lang="en-US" altLang="zh-CN" i="1" dirty="0" smtClean="0"/>
              <a:t>path: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”</a:t>
            </a:r>
            <a:r>
              <a:rPr kumimoji="1" lang="en-US" altLang="zh-CN" i="1" dirty="0" err="1" smtClean="0"/>
              <a:t>JADMarketModule</a:t>
            </a:r>
            <a:r>
              <a:rPr kumimoji="1" lang="en-US" altLang="zh-CN" i="1" dirty="0" smtClean="0"/>
              <a:t>”</a:t>
            </a:r>
          </a:p>
          <a:p>
            <a:pPr marL="400050" lvl="2" indent="0">
              <a:spcBef>
                <a:spcPts val="600"/>
              </a:spcBef>
              <a:buNone/>
            </a:pPr>
            <a:r>
              <a:rPr kumimoji="1" lang="zh-CN" altLang="en-US" i="1" dirty="0"/>
              <a:t> </a:t>
            </a:r>
            <a:r>
              <a:rPr kumimoji="1" lang="zh-CN" altLang="en-US" i="1" dirty="0" smtClean="0"/>
              <a:t>         </a:t>
            </a:r>
            <a:r>
              <a:rPr kumimoji="1" lang="en-US" altLang="zh-CN" i="1" dirty="0" err="1" smtClean="0"/>
              <a:t>url</a:t>
            </a:r>
            <a:r>
              <a:rPr kumimoji="1" lang="en-US" altLang="zh-CN" i="1" dirty="0" smtClean="0"/>
              <a:t>: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“app/</a:t>
            </a:r>
            <a:r>
              <a:rPr kumimoji="1" lang="en-US" altLang="zh-CN" i="1" dirty="0" err="1" smtClean="0"/>
              <a:t>JADMarket</a:t>
            </a:r>
            <a:r>
              <a:rPr kumimoji="1" lang="en-US" altLang="zh-CN" i="1" dirty="0" smtClean="0"/>
              <a:t>/</a:t>
            </a:r>
            <a:r>
              <a:rPr kumimoji="1" lang="en-US" altLang="zh-CN" i="1" dirty="0" err="1" smtClean="0"/>
              <a:t>JADMarketxxxxxx.module.js</a:t>
            </a:r>
            <a:r>
              <a:rPr kumimoji="1" lang="en-US" altLang="zh-CN" i="1" dirty="0" smtClean="0"/>
              <a:t>”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(</a:t>
            </a:r>
            <a:r>
              <a:rPr kumimoji="1" lang="en-US" altLang="zh-CN" i="1" dirty="0" err="1" smtClean="0"/>
              <a:t>xxxxxx</a:t>
            </a:r>
            <a:r>
              <a:rPr kumimoji="1" lang="zh-CN" altLang="en-US" i="1" dirty="0" smtClean="0"/>
              <a:t> 代表 </a:t>
            </a:r>
            <a:r>
              <a:rPr kumimoji="1" lang="en-US" altLang="zh-CN" i="1" dirty="0" smtClean="0"/>
              <a:t>hash</a:t>
            </a:r>
            <a:r>
              <a:rPr kumimoji="1" lang="zh-CN" altLang="en-US" i="1" dirty="0" smtClean="0"/>
              <a:t> 值</a:t>
            </a:r>
            <a:r>
              <a:rPr kumimoji="1" lang="en-US" altLang="zh-CN" i="1" dirty="0" smtClean="0"/>
              <a:t>)</a:t>
            </a:r>
          </a:p>
          <a:p>
            <a:pPr marL="400050" lvl="2" indent="0">
              <a:spcBef>
                <a:spcPts val="600"/>
              </a:spcBef>
              <a:buNone/>
            </a:pPr>
            <a:r>
              <a:rPr kumimoji="1" lang="zh-CN" altLang="en-US" i="1" dirty="0" smtClean="0"/>
              <a:t>      </a:t>
            </a:r>
            <a:r>
              <a:rPr kumimoji="1" lang="en-US" altLang="zh-CN" i="1" dirty="0" smtClean="0"/>
              <a:t>}</a:t>
            </a:r>
          </a:p>
          <a:p>
            <a:pPr marL="685800" lvl="2" indent="-285750">
              <a:spcBef>
                <a:spcPts val="600"/>
              </a:spcBef>
              <a:buFont typeface="Wingdings" charset="2"/>
              <a:buChar char="l"/>
            </a:pPr>
            <a:r>
              <a:rPr kumimoji="1" lang="en-US" altLang="zh-CN" i="1" dirty="0" smtClean="0"/>
              <a:t>Cache-Control: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max-age=31536000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(</a:t>
            </a:r>
            <a:r>
              <a:rPr kumimoji="1" lang="zh-CN" altLang="en-US" i="1" dirty="0" smtClean="0"/>
              <a:t>一年</a:t>
            </a:r>
            <a:r>
              <a:rPr kumimoji="1" lang="en-US" altLang="zh-CN" i="1" dirty="0" smtClean="0"/>
              <a:t>)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0848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取消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rewrite</a:t>
            </a:r>
            <a:r>
              <a:rPr kumimoji="1" lang="zh-CN" altLang="en-US" dirty="0" smtClean="0"/>
              <a:t> 规则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目前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配置了 </a:t>
            </a:r>
            <a:r>
              <a:rPr kumimoji="1" lang="en-US" altLang="zh-CN" dirty="0" smtClean="0"/>
              <a:t>rewrite</a:t>
            </a:r>
            <a:r>
              <a:rPr kumimoji="1" lang="zh-CN" altLang="en-US" dirty="0" smtClean="0"/>
              <a:t> 规则如下：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copy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每次浏览器的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请求到达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后，都会先根据规则解析 </a:t>
            </a:r>
            <a:r>
              <a:rPr kumimoji="1" lang="en-US" altLang="zh-CN" dirty="0" err="1" smtClean="0"/>
              <a:t>Url</a:t>
            </a:r>
            <a:endParaRPr kumimoji="1" lang="en-US" altLang="zh-CN" dirty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无谓的性能开销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需要改动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app-route-</a:t>
            </a:r>
            <a:r>
              <a:rPr kumimoji="1" lang="en-US" altLang="zh-CN" dirty="0" err="1" smtClean="0"/>
              <a:t>config.js</a:t>
            </a:r>
            <a:r>
              <a:rPr kumimoji="1" lang="zh-CN" altLang="en-US" dirty="0" smtClean="0"/>
              <a:t> 及 资源引用写法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37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静态资源文件迁移至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传统 </a:t>
            </a:r>
            <a:r>
              <a:rPr kumimoji="1" lang="en-US" altLang="zh-CN" dirty="0" smtClean="0"/>
              <a:t>Servlet</a:t>
            </a:r>
            <a:r>
              <a:rPr kumimoji="1" lang="zh-CN" altLang="en-US" dirty="0" smtClean="0"/>
              <a:t> 是阻塞 </a:t>
            </a:r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 模型，一个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请求需要 </a:t>
            </a:r>
            <a:r>
              <a:rPr kumimoji="1" lang="en-US" altLang="zh-CN" dirty="0" smtClean="0"/>
              <a:t>servlet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 的一个线程专门服务，无法最大化 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微服务获取动态内容的能力，影响系统吞吐量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是异步非阻塞 </a:t>
            </a:r>
            <a:r>
              <a:rPr kumimoji="1" lang="en-US" altLang="zh-CN" dirty="0" smtClean="0"/>
              <a:t>IO</a:t>
            </a:r>
            <a:r>
              <a:rPr kumimoji="1" lang="zh-CN" altLang="en-US" dirty="0" smtClean="0"/>
              <a:t> 模型（多进程单线程）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将静态资源文件放置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层即可以利用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的高效，同时最大化 </a:t>
            </a:r>
            <a:r>
              <a:rPr kumimoji="1" lang="en-US" altLang="zh-CN" dirty="0" smtClean="0"/>
              <a:t>servlet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 获取动态内容的能力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gzip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可以天然的服务于静态压缩资源文件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将各个微服务的共享静态资源文件放置于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层还可以充分利用浏览器缓存的特性（放置于 </a:t>
            </a:r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 之中无法利用浏览器缓存，基于 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 不同的现实）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72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763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/>
              <a:t>Agenda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3888"/>
            <a:ext cx="8204200" cy="544883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400" dirty="0">
                <a:solidFill>
                  <a:schemeClr val="accent5"/>
                </a:solidFill>
              </a:rPr>
              <a:t>代码优化</a:t>
            </a:r>
            <a:endParaRPr kumimoji="1" lang="en-US" altLang="zh-CN" sz="2400" dirty="0">
              <a:solidFill>
                <a:schemeClr val="accent5"/>
              </a:solidFill>
            </a:endParaRPr>
          </a:p>
          <a:p>
            <a:pPr lvl="1">
              <a:buFont typeface="Wingdings" charset="2"/>
              <a:buChar char="l"/>
            </a:pPr>
            <a:r>
              <a:rPr kumimoji="1" lang="zh-CN" altLang="en-US" sz="2100" dirty="0">
                <a:solidFill>
                  <a:schemeClr val="accent5"/>
                </a:solidFill>
              </a:rPr>
              <a:t>全局路由</a:t>
            </a:r>
            <a:endParaRPr kumimoji="1" lang="en-US" altLang="zh-CN" sz="2100" dirty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000" dirty="0">
                <a:solidFill>
                  <a:schemeClr val="accent5"/>
                </a:solidFill>
              </a:rPr>
              <a:t>使用合理的数据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结构</a:t>
            </a:r>
            <a:endParaRPr kumimoji="1" lang="en-US" altLang="zh-CN" sz="2000" dirty="0" smtClean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000" dirty="0" smtClean="0">
                <a:solidFill>
                  <a:schemeClr val="accent5"/>
                </a:solidFill>
              </a:rPr>
              <a:t>基础服务迁移至 </a:t>
            </a:r>
            <a:r>
              <a:rPr kumimoji="1" lang="en-US" altLang="zh-CN" sz="2000" dirty="0" smtClean="0">
                <a:solidFill>
                  <a:schemeClr val="accent5"/>
                </a:solidFill>
              </a:rPr>
              <a:t>Avenue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CN" sz="2000" dirty="0" smtClean="0">
                <a:solidFill>
                  <a:schemeClr val="accent5"/>
                </a:solidFill>
              </a:rPr>
              <a:t>Framework</a:t>
            </a: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000" dirty="0" smtClean="0">
                <a:solidFill>
                  <a:schemeClr val="accent5"/>
                </a:solidFill>
              </a:rPr>
              <a:t>利用</a:t>
            </a:r>
            <a:r>
              <a:rPr kumimoji="1" lang="zh-CN" altLang="en-US" sz="2000" dirty="0">
                <a:solidFill>
                  <a:schemeClr val="accent5"/>
                </a:solidFill>
              </a:rPr>
              <a:t>设计模式将不变的部分抽象</a:t>
            </a:r>
            <a:r>
              <a:rPr kumimoji="1" lang="zh-CN" altLang="en-US" sz="2000" dirty="0" smtClean="0">
                <a:solidFill>
                  <a:schemeClr val="accent5"/>
                </a:solidFill>
              </a:rPr>
              <a:t>出来</a:t>
            </a:r>
            <a:endParaRPr kumimoji="1" lang="en-US" altLang="zh-CN" sz="2000" dirty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000" dirty="0">
                <a:solidFill>
                  <a:schemeClr val="accent5"/>
                </a:solidFill>
              </a:rPr>
              <a:t>Widget</a:t>
            </a: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sz="2000" dirty="0" smtClean="0">
                <a:solidFill>
                  <a:schemeClr val="accent5"/>
                </a:solidFill>
              </a:rPr>
              <a:t>Logger</a:t>
            </a:r>
            <a:endParaRPr kumimoji="1" lang="en-US" altLang="zh-CN" sz="2000" dirty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2000" dirty="0">
                <a:solidFill>
                  <a:schemeClr val="accent5"/>
                </a:solidFill>
              </a:rPr>
              <a:t>线上环境 </a:t>
            </a:r>
            <a:r>
              <a:rPr kumimoji="1" lang="en-US" altLang="zh-CN" sz="2000" dirty="0" smtClean="0">
                <a:solidFill>
                  <a:schemeClr val="accent5"/>
                </a:solidFill>
              </a:rPr>
              <a:t>Debug</a:t>
            </a:r>
            <a:endParaRPr kumimoji="1" lang="en-US" altLang="zh-CN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全局路由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目前全局路由分散在各个微服务，部署在所有 </a:t>
            </a:r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 节点之上，带来了以下问题：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添加，修改微服务时需要同步所有微服务的 </a:t>
            </a:r>
            <a:r>
              <a:rPr kumimoji="1" lang="en-US" altLang="zh-CN" dirty="0" smtClean="0"/>
              <a:t>app-route-</a:t>
            </a:r>
            <a:r>
              <a:rPr kumimoji="1" lang="en-US" altLang="zh-CN" dirty="0" err="1" smtClean="0"/>
              <a:t>config.js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文件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基于上述原因，很容易造成路由不同步的情况，导致路由功能无法正常工作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维护异常繁琐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3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全局路由</a:t>
            </a:r>
            <a:r>
              <a:rPr kumimoji="1" lang="en-US" altLang="zh-CN" dirty="0" smtClean="0"/>
              <a:t>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解决方案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将全局路由集中放置于一个地方，可以使用 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 以实现高性能读写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通过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Lua</a:t>
            </a:r>
            <a:r>
              <a:rPr kumimoji="1" lang="zh-CN" altLang="en-US" dirty="0" smtClean="0"/>
              <a:t> 实现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从 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 读取全局路由配置，并可以在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中缓存一段时间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提供更友好的全局路由管理界面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166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全局路由</a:t>
            </a:r>
            <a:r>
              <a:rPr kumimoji="1" lang="en-US" altLang="zh-CN" dirty="0" smtClean="0"/>
              <a:t>(Cont.)</a:t>
            </a:r>
            <a:endParaRPr kumimoji="1" lang="zh-CN" altLang="en-US" dirty="0"/>
          </a:p>
        </p:txBody>
      </p:sp>
      <p:grpSp>
        <p:nvGrpSpPr>
          <p:cNvPr id="12" name="组 11"/>
          <p:cNvGrpSpPr/>
          <p:nvPr/>
        </p:nvGrpSpPr>
        <p:grpSpPr>
          <a:xfrm>
            <a:off x="833120" y="1361440"/>
            <a:ext cx="741680" cy="4450080"/>
            <a:chOff x="833120" y="1361440"/>
            <a:chExt cx="741680" cy="4450080"/>
          </a:xfrm>
        </p:grpSpPr>
        <p:sp>
          <p:nvSpPr>
            <p:cNvPr id="4" name="矩形 3"/>
            <p:cNvSpPr/>
            <p:nvPr/>
          </p:nvSpPr>
          <p:spPr>
            <a:xfrm>
              <a:off x="1056640" y="1638439"/>
              <a:ext cx="181094" cy="41730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33120" y="1361440"/>
              <a:ext cx="741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/>
                <a:t>Client</a:t>
              </a:r>
              <a:endParaRPr kumimoji="1" lang="zh-CN" altLang="en-US" sz="1200" dirty="0"/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3129280" y="1361440"/>
            <a:ext cx="1036320" cy="4450080"/>
            <a:chOff x="833120" y="1361440"/>
            <a:chExt cx="741680" cy="4450080"/>
          </a:xfrm>
        </p:grpSpPr>
        <p:sp>
          <p:nvSpPr>
            <p:cNvPr id="14" name="矩形 13"/>
            <p:cNvSpPr/>
            <p:nvPr/>
          </p:nvSpPr>
          <p:spPr>
            <a:xfrm>
              <a:off x="1138517" y="1638439"/>
              <a:ext cx="128824" cy="41730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33120" y="1361440"/>
              <a:ext cx="741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smtClean="0"/>
                <a:t>Nginx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 smtClean="0"/>
                <a:t>+</a:t>
              </a:r>
              <a:r>
                <a:rPr kumimoji="1" lang="zh-CN" altLang="en-US" sz="1200" dirty="0" smtClean="0"/>
                <a:t> </a:t>
              </a:r>
              <a:r>
                <a:rPr kumimoji="1" lang="en-US" altLang="zh-CN" sz="1200" dirty="0" err="1" smtClean="0"/>
                <a:t>Lua</a:t>
              </a:r>
              <a:endParaRPr kumimoji="1" lang="zh-CN" altLang="en-US" sz="1200" dirty="0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5481721" y="1361440"/>
            <a:ext cx="1036320" cy="4450080"/>
            <a:chOff x="833120" y="1361440"/>
            <a:chExt cx="741680" cy="4450080"/>
          </a:xfrm>
        </p:grpSpPr>
        <p:sp>
          <p:nvSpPr>
            <p:cNvPr id="17" name="矩形 16"/>
            <p:cNvSpPr/>
            <p:nvPr/>
          </p:nvSpPr>
          <p:spPr>
            <a:xfrm>
              <a:off x="1138517" y="1638439"/>
              <a:ext cx="128824" cy="41730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33120" y="1361440"/>
              <a:ext cx="741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 err="1" smtClean="0"/>
                <a:t>Redis</a:t>
              </a:r>
              <a:endParaRPr kumimoji="1" lang="zh-CN" altLang="en-US" sz="1200" dirty="0"/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7335520" y="2499360"/>
            <a:ext cx="2011680" cy="151384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全局路由配置管理界面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2" name="组 21"/>
          <p:cNvGrpSpPr/>
          <p:nvPr/>
        </p:nvGrpSpPr>
        <p:grpSpPr>
          <a:xfrm>
            <a:off x="1237734" y="1772305"/>
            <a:ext cx="2318265" cy="381615"/>
            <a:chOff x="1237734" y="1772305"/>
            <a:chExt cx="2318265" cy="381615"/>
          </a:xfrm>
        </p:grpSpPr>
        <p:sp>
          <p:nvSpPr>
            <p:cNvPr id="20" name="右箭头 19"/>
            <p:cNvSpPr/>
            <p:nvPr/>
          </p:nvSpPr>
          <p:spPr>
            <a:xfrm>
              <a:off x="1237734" y="2001520"/>
              <a:ext cx="2318265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74800" y="1772305"/>
              <a:ext cx="15544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     请求全局配置</a:t>
              </a:r>
              <a:endParaRPr kumimoji="1" lang="zh-CN" altLang="en-US" sz="1200" dirty="0"/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3770177" y="1772305"/>
            <a:ext cx="2138264" cy="381615"/>
            <a:chOff x="1237735" y="1772305"/>
            <a:chExt cx="2138264" cy="381615"/>
          </a:xfrm>
        </p:grpSpPr>
        <p:sp>
          <p:nvSpPr>
            <p:cNvPr id="24" name="右箭头 23"/>
            <p:cNvSpPr/>
            <p:nvPr/>
          </p:nvSpPr>
          <p:spPr>
            <a:xfrm>
              <a:off x="1237735" y="2001520"/>
              <a:ext cx="2138264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574800" y="1772305"/>
              <a:ext cx="15544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     读取 </a:t>
              </a:r>
              <a:r>
                <a:rPr kumimoji="1" lang="en-US" altLang="zh-CN" sz="1200" dirty="0" err="1" smtClean="0"/>
                <a:t>Redis</a:t>
              </a:r>
              <a:endParaRPr kumimoji="1" lang="zh-CN" altLang="en-US" sz="1200" dirty="0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3736000" y="4688225"/>
            <a:ext cx="2138400" cy="462895"/>
            <a:chOff x="3736000" y="4688225"/>
            <a:chExt cx="2138400" cy="462895"/>
          </a:xfrm>
        </p:grpSpPr>
        <p:sp>
          <p:nvSpPr>
            <p:cNvPr id="26" name="左箭头 25"/>
            <p:cNvSpPr/>
            <p:nvPr/>
          </p:nvSpPr>
          <p:spPr>
            <a:xfrm>
              <a:off x="3736000" y="5019040"/>
              <a:ext cx="2138400" cy="13208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70040" y="4688225"/>
              <a:ext cx="1891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       返回全局路由配置</a:t>
              </a:r>
              <a:endParaRPr kumimoji="1" lang="zh-CN" altLang="en-US" sz="1200" dirty="0"/>
            </a:p>
          </p:txBody>
        </p:sp>
      </p:grpSp>
      <p:grpSp>
        <p:nvGrpSpPr>
          <p:cNvPr id="29" name="组 28"/>
          <p:cNvGrpSpPr/>
          <p:nvPr/>
        </p:nvGrpSpPr>
        <p:grpSpPr>
          <a:xfrm>
            <a:off x="1239720" y="4688225"/>
            <a:ext cx="2318400" cy="482015"/>
            <a:chOff x="3736000" y="4688225"/>
            <a:chExt cx="2318400" cy="482015"/>
          </a:xfrm>
        </p:grpSpPr>
        <p:sp>
          <p:nvSpPr>
            <p:cNvPr id="30" name="左箭头 29"/>
            <p:cNvSpPr/>
            <p:nvPr/>
          </p:nvSpPr>
          <p:spPr>
            <a:xfrm>
              <a:off x="3736000" y="5019040"/>
              <a:ext cx="2318400" cy="1512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770040" y="4688225"/>
              <a:ext cx="18916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/>
                <a:t>       返回全局路由配置</a:t>
              </a:r>
              <a:endParaRPr kumimoji="1" lang="zh-CN" altLang="en-US" sz="1200" dirty="0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565388" y="2499360"/>
            <a:ext cx="369332" cy="21888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zh-CN" sz="1200" dirty="0" smtClean="0"/>
              <a:t>Reset</a:t>
            </a:r>
            <a:r>
              <a:rPr kumimoji="1" lang="zh-CN" altLang="en-US" sz="1200" dirty="0" smtClean="0"/>
              <a:t> </a:t>
            </a:r>
            <a:r>
              <a:rPr kumimoji="1" lang="en-US" altLang="zh-CN" sz="1200" dirty="0" smtClean="0"/>
              <a:t>Routes</a:t>
            </a:r>
            <a:endParaRPr kumimoji="1" lang="zh-CN" altLang="en-US" sz="1200" dirty="0"/>
          </a:p>
        </p:txBody>
      </p:sp>
      <p:sp>
        <p:nvSpPr>
          <p:cNvPr id="33" name="左箭头 32"/>
          <p:cNvSpPr/>
          <p:nvPr/>
        </p:nvSpPr>
        <p:spPr>
          <a:xfrm>
            <a:off x="6088441" y="2885440"/>
            <a:ext cx="1247079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6088441" y="3576320"/>
            <a:ext cx="1247079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248400" y="3180080"/>
            <a:ext cx="10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smtClean="0"/>
              <a:t>CRUD</a:t>
            </a:r>
            <a:r>
              <a:rPr kumimoji="1" lang="zh-CN" altLang="en-US" sz="1200" dirty="0" smtClean="0"/>
              <a:t> 配置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746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使用合理的数据结构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err="1" smtClean="0"/>
              <a:t>JADProjectHome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boardcast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5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基础服务迁移至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Avenue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Framework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一些基础设施分散在各个微服务内，比如 </a:t>
            </a:r>
            <a:r>
              <a:rPr kumimoji="1" lang="en-US" altLang="zh-CN" dirty="0" smtClean="0"/>
              <a:t>Broadcast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可以将类似服务放在框架层面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便于维护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类似基础设施还有 </a:t>
            </a:r>
            <a:r>
              <a:rPr kumimoji="1" lang="en-US" altLang="zh-CN" dirty="0" smtClean="0"/>
              <a:t>Logger</a:t>
            </a:r>
            <a:r>
              <a:rPr kumimoji="1" lang="zh-CN" altLang="en-US" dirty="0" smtClean="0"/>
              <a:t> 等服务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76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763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/>
              <a:t>Agenda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3888"/>
            <a:ext cx="8204200" cy="544883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400" dirty="0" smtClean="0">
                <a:solidFill>
                  <a:schemeClr val="accent5"/>
                </a:solidFill>
              </a:rPr>
              <a:t> </a:t>
            </a:r>
            <a:r>
              <a:rPr kumimoji="1" lang="zh-CN" altLang="en-US" sz="2900" dirty="0" smtClean="0">
                <a:solidFill>
                  <a:schemeClr val="accent5"/>
                </a:solidFill>
              </a:rPr>
              <a:t>性能优化</a:t>
            </a:r>
            <a:endParaRPr kumimoji="1" lang="en-US" altLang="zh-CN" sz="2900" dirty="0" smtClean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1800" dirty="0" smtClean="0">
                <a:solidFill>
                  <a:schemeClr val="accent5"/>
                </a:solidFill>
              </a:rPr>
              <a:t>利用 </a:t>
            </a:r>
            <a:r>
              <a:rPr kumimoji="1" lang="en-US" altLang="zh-CN" sz="1800" dirty="0" smtClean="0">
                <a:solidFill>
                  <a:schemeClr val="accent5"/>
                </a:solidFill>
              </a:rPr>
              <a:t>Http</a:t>
            </a:r>
            <a:r>
              <a:rPr kumimoji="1" lang="zh-CN" altLang="en-US" sz="1800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CN" sz="1800" dirty="0" smtClean="0">
                <a:solidFill>
                  <a:schemeClr val="accent5"/>
                </a:solidFill>
              </a:rPr>
              <a:t>Compression</a:t>
            </a:r>
            <a:r>
              <a:rPr kumimoji="1" lang="zh-CN" altLang="en-US" sz="1800" dirty="0" smtClean="0">
                <a:solidFill>
                  <a:schemeClr val="accent5"/>
                </a:solidFill>
              </a:rPr>
              <a:t> 减少网络数据传输大小</a:t>
            </a:r>
            <a:endParaRPr kumimoji="1" lang="en-US" altLang="zh-CN" sz="1800" dirty="0" smtClean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1800" dirty="0" smtClean="0">
                <a:solidFill>
                  <a:schemeClr val="accent5"/>
                </a:solidFill>
              </a:rPr>
              <a:t>利用 </a:t>
            </a:r>
            <a:r>
              <a:rPr kumimoji="1" lang="en-US" altLang="zh-CN" sz="1800" dirty="0" smtClean="0">
                <a:solidFill>
                  <a:schemeClr val="accent5"/>
                </a:solidFill>
              </a:rPr>
              <a:t>Http</a:t>
            </a:r>
            <a:r>
              <a:rPr kumimoji="1" lang="zh-CN" altLang="en-US" sz="1800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CN" sz="1800" dirty="0" smtClean="0">
                <a:solidFill>
                  <a:schemeClr val="accent5"/>
                </a:solidFill>
              </a:rPr>
              <a:t>Cache</a:t>
            </a:r>
            <a:r>
              <a:rPr kumimoji="1" lang="zh-CN" altLang="en-US" sz="1800" dirty="0" smtClean="0">
                <a:solidFill>
                  <a:schemeClr val="accent5"/>
                </a:solidFill>
              </a:rPr>
              <a:t> 优化超大 </a:t>
            </a:r>
            <a:r>
              <a:rPr kumimoji="1" lang="en-US" altLang="zh-CN" sz="1800" dirty="0" smtClean="0">
                <a:solidFill>
                  <a:schemeClr val="accent5"/>
                </a:solidFill>
              </a:rPr>
              <a:t>JAD</a:t>
            </a:r>
            <a:r>
              <a:rPr kumimoji="1" lang="zh-CN" altLang="en-US" sz="1800" dirty="0" smtClean="0">
                <a:solidFill>
                  <a:schemeClr val="accent5"/>
                </a:solidFill>
              </a:rPr>
              <a:t> 微服务 </a:t>
            </a:r>
            <a:r>
              <a:rPr kumimoji="1" lang="en-US" altLang="zh-CN" sz="1800" dirty="0" smtClean="0">
                <a:solidFill>
                  <a:schemeClr val="accent5"/>
                </a:solidFill>
              </a:rPr>
              <a:t>JavaScript</a:t>
            </a:r>
            <a:r>
              <a:rPr kumimoji="1" lang="zh-CN" altLang="en-US" sz="1800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CN" sz="1800" dirty="0" smtClean="0">
                <a:solidFill>
                  <a:schemeClr val="accent5"/>
                </a:solidFill>
              </a:rPr>
              <a:t>module</a:t>
            </a:r>
            <a:r>
              <a:rPr kumimoji="1" lang="zh-CN" altLang="en-US" sz="1800" dirty="0" smtClean="0">
                <a:solidFill>
                  <a:schemeClr val="accent5"/>
                </a:solidFill>
              </a:rPr>
              <a:t> 文件</a:t>
            </a:r>
            <a:endParaRPr kumimoji="1" lang="en-US" altLang="zh-CN" sz="1800" dirty="0" smtClean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1800" dirty="0" smtClean="0">
                <a:solidFill>
                  <a:schemeClr val="accent5"/>
                </a:solidFill>
              </a:rPr>
              <a:t>取消 </a:t>
            </a:r>
            <a:r>
              <a:rPr kumimoji="1" lang="en-US" altLang="zh-CN" sz="1800" dirty="0" smtClean="0">
                <a:solidFill>
                  <a:schemeClr val="accent5"/>
                </a:solidFill>
              </a:rPr>
              <a:t>Nginx</a:t>
            </a:r>
            <a:r>
              <a:rPr kumimoji="1" lang="zh-CN" altLang="en-US" sz="1800" dirty="0" smtClean="0">
                <a:solidFill>
                  <a:schemeClr val="accent5"/>
                </a:solidFill>
              </a:rPr>
              <a:t> </a:t>
            </a:r>
            <a:r>
              <a:rPr kumimoji="1" lang="en-US" altLang="zh-CN" sz="1800" dirty="0" smtClean="0">
                <a:solidFill>
                  <a:schemeClr val="accent5"/>
                </a:solidFill>
              </a:rPr>
              <a:t>rewrite</a:t>
            </a:r>
            <a:r>
              <a:rPr kumimoji="1" lang="zh-CN" altLang="en-US" sz="1800" dirty="0" smtClean="0">
                <a:solidFill>
                  <a:schemeClr val="accent5"/>
                </a:solidFill>
              </a:rPr>
              <a:t> 规则</a:t>
            </a:r>
            <a:endParaRPr kumimoji="1" lang="en-US" altLang="zh-CN" sz="1800" dirty="0" smtClean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1800" dirty="0" smtClean="0">
                <a:solidFill>
                  <a:schemeClr val="accent5"/>
                </a:solidFill>
              </a:rPr>
              <a:t>静态资源文件</a:t>
            </a:r>
            <a:r>
              <a:rPr kumimoji="1" lang="zh-CN" altLang="en-US" sz="1800" dirty="0" smtClean="0">
                <a:solidFill>
                  <a:schemeClr val="accent5"/>
                </a:solidFill>
              </a:rPr>
              <a:t>迁移</a:t>
            </a:r>
            <a:r>
              <a:rPr kumimoji="1" lang="zh-CN" altLang="en-US" sz="1800" dirty="0" smtClean="0">
                <a:solidFill>
                  <a:schemeClr val="accent5"/>
                </a:solidFill>
              </a:rPr>
              <a:t>至 </a:t>
            </a:r>
            <a:r>
              <a:rPr kumimoji="1" lang="en-US" altLang="zh-CN" sz="1800" dirty="0" smtClean="0">
                <a:solidFill>
                  <a:schemeClr val="accent5"/>
                </a:solidFill>
              </a:rPr>
              <a:t>Nginx</a:t>
            </a:r>
            <a:r>
              <a:rPr kumimoji="1" lang="zh-CN" altLang="en-US" sz="1800" dirty="0" smtClean="0">
                <a:solidFill>
                  <a:schemeClr val="accent5"/>
                </a:solidFill>
              </a:rPr>
              <a:t> 层</a:t>
            </a:r>
            <a:endParaRPr kumimoji="1" lang="en-US" altLang="zh-CN" sz="1800" dirty="0" smtClean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sz="1800" dirty="0" smtClean="0">
                <a:solidFill>
                  <a:schemeClr val="accent5"/>
                </a:solidFill>
              </a:rPr>
              <a:t>利用 </a:t>
            </a:r>
            <a:r>
              <a:rPr kumimoji="1" lang="en-US" altLang="zh-CN" sz="1800" dirty="0">
                <a:solidFill>
                  <a:schemeClr val="accent5"/>
                </a:solidFill>
              </a:rPr>
              <a:t>Http/2</a:t>
            </a:r>
            <a:r>
              <a:rPr kumimoji="1" lang="zh-CN" altLang="en-US" sz="1800" dirty="0">
                <a:solidFill>
                  <a:schemeClr val="accent5"/>
                </a:solidFill>
              </a:rPr>
              <a:t> 减少网络</a:t>
            </a:r>
            <a:r>
              <a:rPr kumimoji="1" lang="zh-CN" altLang="en-US" sz="1800" dirty="0" smtClean="0">
                <a:solidFill>
                  <a:schemeClr val="accent5"/>
                </a:solidFill>
              </a:rPr>
              <a:t>延迟 （待定）</a:t>
            </a:r>
            <a:endParaRPr kumimoji="1" lang="en-US" altLang="zh-CN"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zh-CN" altLang="en-US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利用设计模式将不变的部分抽象出来</a:t>
            </a:r>
            <a:endParaRPr kumimoji="1" lang="en-US" altLang="zh-CN" sz="3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需要基类来维护通用的逻辑，比如 </a:t>
            </a:r>
            <a:r>
              <a:rPr kumimoji="1" lang="en-US" altLang="zh-CN" dirty="0" err="1" smtClean="0"/>
              <a:t>BaseComponent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每个业务组件需要自己关心初始化 </a:t>
            </a:r>
            <a:r>
              <a:rPr kumimoji="1" lang="en-US" altLang="zh-CN" dirty="0" smtClean="0"/>
              <a:t>subscriptions</a:t>
            </a:r>
            <a:r>
              <a:rPr kumimoji="1" lang="zh-CN" altLang="en-US" dirty="0" smtClean="0"/>
              <a:t> 数组，在</a:t>
            </a:r>
            <a:r>
              <a:rPr kumimoji="1" lang="en-US" altLang="zh-CN" dirty="0" err="1" smtClean="0"/>
              <a:t>ngdestroy</a:t>
            </a:r>
            <a:r>
              <a:rPr kumimoji="1" lang="zh-CN" altLang="en-US" dirty="0" smtClean="0"/>
              <a:t> 中 </a:t>
            </a:r>
            <a:r>
              <a:rPr kumimoji="1" lang="en-US" altLang="zh-CN" dirty="0" smtClean="0"/>
              <a:t>unsubscribe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subscription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子组件只需继承 </a:t>
            </a:r>
            <a:r>
              <a:rPr kumimoji="1" lang="en-US" altLang="zh-CN" dirty="0" err="1" smtClean="0"/>
              <a:t>BaseComponent</a:t>
            </a:r>
            <a:r>
              <a:rPr kumimoji="1" lang="zh-CN" altLang="en-US" dirty="0" smtClean="0"/>
              <a:t>，订阅时调用 </a:t>
            </a:r>
            <a:r>
              <a:rPr kumimoji="1" lang="en-US" altLang="zh-CN" dirty="0" err="1" smtClean="0"/>
              <a:t>BaseComponent</a:t>
            </a:r>
            <a:r>
              <a:rPr kumimoji="1" lang="zh-CN" altLang="en-US" dirty="0" smtClean="0"/>
              <a:t> 封装好的方法即可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/>
              <a:t>将类似上面的通用逻辑放置 </a:t>
            </a:r>
            <a:r>
              <a:rPr kumimoji="1" lang="en-US" altLang="zh-CN" dirty="0" err="1"/>
              <a:t>BaseComponent</a:t>
            </a:r>
            <a:r>
              <a:rPr kumimoji="1" lang="zh-CN" altLang="en-US" dirty="0"/>
              <a:t> 之上</a:t>
            </a:r>
            <a:endParaRPr kumimoji="1" lang="en-US" altLang="zh-CN" dirty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便于维护，子组件只需关心自己的核心业务逻辑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以上为模板模式的最佳实践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99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en-US" altLang="zh-CN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Widget</a:t>
            </a:r>
            <a:endParaRPr kumimoji="1" lang="en-US" altLang="zh-CN" sz="3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开发可复用的 </a:t>
            </a:r>
            <a:r>
              <a:rPr kumimoji="1" lang="en-US" altLang="zh-CN" dirty="0" smtClean="0"/>
              <a:t>Widget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关注点分离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设计良好的 </a:t>
            </a:r>
            <a:r>
              <a:rPr kumimoji="1" lang="en-US" altLang="zh-CN" dirty="0"/>
              <a:t>W</a:t>
            </a:r>
            <a:r>
              <a:rPr kumimoji="1" lang="en-US" altLang="zh-CN" dirty="0" smtClean="0"/>
              <a:t>idget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input</a:t>
            </a:r>
            <a:r>
              <a:rPr kumimoji="1" lang="zh-CN" altLang="en-US" dirty="0" smtClean="0"/>
              <a:t> 模型，避免重复的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调用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Widget</a:t>
            </a:r>
            <a:r>
              <a:rPr kumimoji="1" lang="zh-CN" altLang="en-US" dirty="0" smtClean="0"/>
              <a:t> 化带来的副作用：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更多的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调用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如何减少以上副作用？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生产环境打包时压缩并放置与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之上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31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en-US" altLang="zh-CN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Logger</a:t>
            </a:r>
            <a:endParaRPr kumimoji="1" lang="en-US" altLang="zh-CN" sz="3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err="1" smtClean="0"/>
              <a:t>console.log</a:t>
            </a:r>
            <a:r>
              <a:rPr kumimoji="1" lang="zh-CN" altLang="en-US" dirty="0" smtClean="0"/>
              <a:t> 会降低性能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正式环境中</a:t>
            </a:r>
            <a:r>
              <a:rPr kumimoji="1" lang="zh-CN" altLang="en-US" smtClean="0"/>
              <a:t>需要尽量少的使用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level</a:t>
            </a:r>
            <a:r>
              <a:rPr kumimoji="1" lang="zh-CN" altLang="en-US" dirty="0" smtClean="0"/>
              <a:t> 支持：</a:t>
            </a:r>
            <a:r>
              <a:rPr kumimoji="1" lang="en-US" altLang="zh-CN" dirty="0" smtClean="0"/>
              <a:t>Error,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Warning,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Debug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通过 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 参数来设置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level</a:t>
            </a:r>
            <a:r>
              <a:rPr kumimoji="1" lang="zh-CN" altLang="en-US" dirty="0" smtClean="0"/>
              <a:t>， 如</a:t>
            </a:r>
            <a:r>
              <a:rPr kumimoji="1" lang="en-US" altLang="zh-CN" dirty="0" smtClean="0"/>
              <a:t>?</a:t>
            </a:r>
            <a:r>
              <a:rPr kumimoji="1" lang="en-US" altLang="zh-CN" dirty="0" err="1" smtClean="0"/>
              <a:t>logLevel</a:t>
            </a:r>
            <a:r>
              <a:rPr kumimoji="1" lang="en-US" altLang="zh-CN" dirty="0" smtClean="0"/>
              <a:t>=error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Logger</a:t>
            </a:r>
            <a:r>
              <a:rPr kumimoji="1" lang="zh-CN" altLang="en-US" dirty="0" smtClean="0"/>
              <a:t> 服务是基础设施，将其注入在 </a:t>
            </a:r>
            <a:r>
              <a:rPr kumimoji="1" lang="en-US" altLang="zh-CN" dirty="0" err="1" smtClean="0"/>
              <a:t>BaseComponent</a:t>
            </a:r>
            <a:r>
              <a:rPr kumimoji="1" lang="zh-CN" altLang="en-US" dirty="0" smtClean="0"/>
              <a:t> 之中，子组件只需直接使用即可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额外选项：将 </a:t>
            </a:r>
            <a:r>
              <a:rPr kumimoji="1" lang="en-US" altLang="zh-CN" dirty="0"/>
              <a:t>l</a:t>
            </a:r>
            <a:r>
              <a:rPr kumimoji="1" lang="en-US" altLang="zh-CN" dirty="0" smtClean="0"/>
              <a:t>og</a:t>
            </a:r>
            <a:r>
              <a:rPr kumimoji="1" lang="zh-CN" altLang="en-US" dirty="0" smtClean="0"/>
              <a:t> 信息输出到浏览器单独窗口或标签页，当无法连接客户环境时，可以给开发人员提供 </a:t>
            </a:r>
            <a:r>
              <a:rPr kumimoji="1" lang="en-US" altLang="zh-CN" dirty="0" smtClean="0"/>
              <a:t>log</a:t>
            </a:r>
            <a:r>
              <a:rPr kumimoji="1" lang="zh-CN" altLang="en-US" dirty="0" smtClean="0"/>
              <a:t> 信息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9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18160"/>
            <a:ext cx="8596668" cy="13208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kumimoji="1" lang="zh-CN" altLang="en-US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线上环境 </a:t>
            </a:r>
            <a:r>
              <a:rPr kumimoji="1" lang="en-US" altLang="zh-CN" sz="360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Debug</a:t>
            </a:r>
            <a:endParaRPr kumimoji="1" lang="en-US" altLang="zh-CN" sz="3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493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线上环境都是符合生产环境标准的 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 文件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通过 </a:t>
            </a:r>
            <a:r>
              <a:rPr kumimoji="1" lang="en-US" altLang="zh-CN" dirty="0" smtClean="0"/>
              <a:t>URL</a:t>
            </a:r>
            <a:r>
              <a:rPr kumimoji="1" lang="zh-CN" altLang="en-US" dirty="0" smtClean="0"/>
              <a:t> 参数来使得浏览器加载非生产环境脚本，帮助开发人员 </a:t>
            </a:r>
            <a:r>
              <a:rPr kumimoji="1" lang="en-US" altLang="zh-CN" dirty="0" smtClean="0"/>
              <a:t>debug</a:t>
            </a:r>
            <a:r>
              <a:rPr kumimoji="1" lang="zh-CN" altLang="en-US" dirty="0" smtClean="0"/>
              <a:t> 线上问题，例如：</a:t>
            </a:r>
            <a:r>
              <a:rPr kumimoji="1" lang="en-US" altLang="zh-CN" dirty="0" smtClean="0"/>
              <a:t>?debug=true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910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利用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Compression</a:t>
            </a:r>
            <a:r>
              <a:rPr kumimoji="1" lang="zh-CN" altLang="en-US" dirty="0" smtClean="0"/>
              <a:t> 减少网络数据传输大小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2690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通过将静态资源或者服务器端返回的数据（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）进行压缩， 可以有效提升数据传输速度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通过全局路由异步动态加载各个微服务的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文件，这些文件非常大，动辄达到近 </a:t>
            </a:r>
            <a:r>
              <a:rPr kumimoji="1" lang="en-US" altLang="zh-CN" dirty="0" smtClean="0"/>
              <a:t>2M</a:t>
            </a:r>
            <a:r>
              <a:rPr kumimoji="1" lang="zh-CN" altLang="en-US" dirty="0" smtClean="0"/>
              <a:t> 或者更多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其它的静态资源文件比如 </a:t>
            </a:r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 文件也需要进行压缩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后台微服务返回的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数据也需要进行</a:t>
            </a:r>
            <a:r>
              <a:rPr kumimoji="1" lang="zh-CN" altLang="en-US" dirty="0" smtClean="0"/>
              <a:t>压缩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>
                <a:hlinkClick r:id="rId2"/>
              </a:rPr>
              <a:t>Http Compression </a:t>
            </a:r>
            <a:r>
              <a:rPr kumimoji="1" lang="zh-CN" altLang="en-US" dirty="0" smtClean="0">
                <a:hlinkClick r:id="rId2"/>
              </a:rPr>
              <a:t>之简介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38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利用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Compression</a:t>
            </a:r>
            <a:r>
              <a:rPr kumimoji="1" lang="zh-CN" altLang="en-US" dirty="0" smtClean="0"/>
              <a:t> 减少网络数据传输大小</a:t>
            </a:r>
            <a:r>
              <a:rPr kumimoji="1" lang="en-US" altLang="zh-CN" dirty="0" smtClean="0"/>
              <a:t>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6754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下图</a:t>
            </a:r>
            <a:r>
              <a:rPr kumimoji="1" lang="zh-CN" altLang="en-US" dirty="0" smtClean="0"/>
              <a:t>为压缩前</a:t>
            </a: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文件大小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61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利用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Compression</a:t>
            </a:r>
            <a:r>
              <a:rPr kumimoji="1" lang="zh-CN" altLang="en-US" dirty="0" smtClean="0"/>
              <a:t> 减少网络数据传输大小</a:t>
            </a:r>
            <a:r>
              <a:rPr kumimoji="1" lang="en-US" altLang="zh-CN" dirty="0" smtClean="0"/>
              <a:t>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9802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Zopfli</a:t>
            </a:r>
            <a:r>
              <a:rPr kumimoji="1" lang="zh-CN" altLang="en-US" dirty="0" smtClean="0"/>
              <a:t> 是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 于 </a:t>
            </a:r>
            <a:r>
              <a:rPr kumimoji="1" lang="en-US" altLang="zh-CN" dirty="0" smtClean="0"/>
              <a:t>2013</a:t>
            </a:r>
            <a:r>
              <a:rPr kumimoji="1" lang="zh-CN" altLang="en-US" dirty="0" smtClean="0"/>
              <a:t>年推出的新一代开源压缩算法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Apache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License</a:t>
            </a:r>
            <a:r>
              <a:rPr kumimoji="1" lang="zh-CN" altLang="en-US" dirty="0" smtClean="0"/>
              <a:t>， </a:t>
            </a:r>
            <a:r>
              <a:rPr kumimoji="1" lang="en-US" altLang="zh-CN" dirty="0" smtClean="0"/>
              <a:t>Version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2.0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专注于</a:t>
            </a:r>
            <a:r>
              <a:rPr kumimoji="1" lang="en-US" altLang="zh-CN" dirty="0" smtClean="0"/>
              <a:t>output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efficiency</a:t>
            </a:r>
            <a:r>
              <a:rPr kumimoji="1" lang="zh-CN" altLang="en-US" dirty="0" smtClean="0"/>
              <a:t> 而不是 </a:t>
            </a:r>
            <a:r>
              <a:rPr kumimoji="1" lang="en-US" altLang="zh-CN" dirty="0" smtClean="0"/>
              <a:t>runtime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efficiency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较传统的压缩算法生成的文件更小（</a:t>
            </a:r>
            <a:r>
              <a:rPr kumimoji="1" lang="en-US" altLang="zh-CN" dirty="0" smtClean="0"/>
              <a:t>3%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8%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适合于 </a:t>
            </a: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静态资源文件，尤其对于超大微服务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文件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>
                <a:hlinkClick r:id="rId2"/>
              </a:rPr>
              <a:t>Google Zopfli </a:t>
            </a:r>
            <a:r>
              <a:rPr kumimoji="1" lang="zh-CN" altLang="en-US" dirty="0" smtClean="0">
                <a:hlinkClick r:id="rId2"/>
              </a:rPr>
              <a:t>简介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>
                <a:hlinkClick r:id="rId3"/>
              </a:rPr>
              <a:t>Zopfli </a:t>
            </a:r>
            <a:r>
              <a:rPr kumimoji="1" lang="zh-CN" altLang="en-US" dirty="0" smtClean="0">
                <a:hlinkClick r:id="rId3"/>
              </a:rPr>
              <a:t>之 </a:t>
            </a:r>
            <a:r>
              <a:rPr kumimoji="1" lang="en-US" altLang="zh-CN" dirty="0" smtClean="0">
                <a:hlinkClick r:id="rId3"/>
              </a:rPr>
              <a:t>Github </a:t>
            </a:r>
            <a:r>
              <a:rPr kumimoji="1" lang="zh-CN" altLang="en-US" dirty="0" smtClean="0">
                <a:hlinkClick r:id="rId3"/>
              </a:rPr>
              <a:t>地址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795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利用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Compression</a:t>
            </a:r>
            <a:r>
              <a:rPr kumimoji="1" lang="zh-CN" altLang="en-US" dirty="0" smtClean="0"/>
              <a:t> 减少网络数据传输大小</a:t>
            </a:r>
            <a:r>
              <a:rPr kumimoji="1" lang="en-US" altLang="zh-CN" dirty="0" smtClean="0"/>
              <a:t>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6754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下图为 </a:t>
            </a:r>
            <a:r>
              <a:rPr kumimoji="1" lang="zh-CN" altLang="en-US" dirty="0" smtClean="0"/>
              <a:t>压缩后的</a:t>
            </a: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文件大小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66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利用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Compression</a:t>
            </a:r>
            <a:r>
              <a:rPr kumimoji="1" lang="zh-CN" altLang="en-US" dirty="0" smtClean="0"/>
              <a:t> 减少网络数据传输大小</a:t>
            </a:r>
            <a:r>
              <a:rPr kumimoji="1" lang="en-US" altLang="zh-CN" dirty="0" smtClean="0"/>
              <a:t>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99802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/>
              <a:t>c</a:t>
            </a:r>
            <a:r>
              <a:rPr kumimoji="1" lang="en-US" altLang="zh-CN" dirty="0" smtClean="0"/>
              <a:t>ompression-</a:t>
            </a:r>
            <a:r>
              <a:rPr kumimoji="1" lang="en-US" altLang="zh-CN" dirty="0" err="1" smtClean="0"/>
              <a:t>webpack</a:t>
            </a:r>
            <a:r>
              <a:rPr kumimoji="1" lang="en-US" altLang="zh-CN" dirty="0" smtClean="0"/>
              <a:t>-plugin</a:t>
            </a:r>
            <a:r>
              <a:rPr kumimoji="1" lang="zh-CN" altLang="en-US" dirty="0" smtClean="0"/>
              <a:t> 是基于 </a:t>
            </a:r>
            <a:r>
              <a:rPr kumimoji="1" lang="en-US" altLang="zh-CN" dirty="0" err="1" smtClean="0"/>
              <a:t>Webpack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的 </a:t>
            </a:r>
            <a:r>
              <a:rPr kumimoji="1" lang="en-US" altLang="zh-CN" dirty="0" smtClean="0"/>
              <a:t>plugin</a:t>
            </a:r>
            <a:r>
              <a:rPr kumimoji="1" lang="zh-CN" altLang="en-US" dirty="0" smtClean="0"/>
              <a:t>，用来对静态资源进行压缩并支持 </a:t>
            </a:r>
            <a:r>
              <a:rPr kumimoji="1" lang="en-US" altLang="zh-CN" dirty="0" err="1" smtClean="0"/>
              <a:t>Zopfli</a:t>
            </a:r>
            <a:r>
              <a:rPr kumimoji="1" lang="zh-CN" altLang="en-US" dirty="0" smtClean="0"/>
              <a:t> 算法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en-US" altLang="zh-CN" dirty="0" smtClean="0">
                <a:hlinkClick r:id="rId2"/>
              </a:rPr>
              <a:t>compression-webpack-plugin </a:t>
            </a:r>
            <a:r>
              <a:rPr kumimoji="1" lang="zh-CN" altLang="en-US" dirty="0" smtClean="0">
                <a:hlinkClick r:id="rId2"/>
              </a:rPr>
              <a:t>之 </a:t>
            </a:r>
            <a:r>
              <a:rPr kumimoji="1" lang="en-US" altLang="zh-CN" dirty="0" smtClean="0">
                <a:hlinkClick r:id="rId2"/>
              </a:rPr>
              <a:t>Github </a:t>
            </a:r>
            <a:r>
              <a:rPr kumimoji="1" lang="zh-CN" altLang="en-US" dirty="0" smtClean="0">
                <a:hlinkClick r:id="rId2"/>
              </a:rPr>
              <a:t>地址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346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利用 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Compression</a:t>
            </a:r>
            <a:r>
              <a:rPr kumimoji="1" lang="zh-CN" altLang="en-US" dirty="0" smtClean="0"/>
              <a:t> 减少网络数据传输大小</a:t>
            </a:r>
            <a:r>
              <a:rPr kumimoji="1" lang="en-US" altLang="zh-CN" dirty="0" smtClean="0"/>
              <a:t>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86269"/>
            <a:ext cx="8596668" cy="38807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有两种方式可以针对 </a:t>
            </a: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微服务返回的 </a:t>
            </a: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数据进行压缩</a:t>
            </a:r>
            <a:endParaRPr kumimoji="1" lang="en-US" altLang="zh-CN" dirty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在 </a:t>
            </a: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后台微服务即 </a:t>
            </a:r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 层进行压缩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/>
              <a:t>通过 </a:t>
            </a:r>
            <a:r>
              <a:rPr kumimoji="1" lang="en-US" altLang="zh-CN" dirty="0"/>
              <a:t>Nginx</a:t>
            </a:r>
            <a:r>
              <a:rPr kumimoji="1" lang="zh-CN" altLang="en-US" dirty="0"/>
              <a:t> 的 </a:t>
            </a:r>
            <a:r>
              <a:rPr kumimoji="1" lang="en-US" altLang="zh-CN" dirty="0" err="1"/>
              <a:t>gzip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module</a:t>
            </a:r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基于 </a:t>
            </a: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整体架构，建议采用第一种方式，基于以下若干事实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 数据需要经过 </a:t>
            </a:r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      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Gateway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     </a:t>
            </a:r>
            <a:r>
              <a:rPr kumimoji="1" lang="en-US" altLang="zh-CN" dirty="0" smtClean="0"/>
              <a:t>Nginx</a:t>
            </a:r>
            <a:r>
              <a:rPr kumimoji="1" lang="zh-CN" altLang="en-US" dirty="0" smtClean="0"/>
              <a:t>       客户端 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en-US" altLang="zh-CN" dirty="0" smtClean="0"/>
              <a:t>Runtime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compression</a:t>
            </a:r>
            <a:r>
              <a:rPr kumimoji="1" lang="zh-CN" altLang="en-US" dirty="0" smtClean="0"/>
              <a:t> 需要消耗 </a:t>
            </a:r>
            <a:r>
              <a:rPr kumimoji="1" lang="en-US" altLang="zh-CN" dirty="0" smtClean="0"/>
              <a:t>CPU</a:t>
            </a: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将消耗 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 的计算分散在各个 </a:t>
            </a:r>
            <a:r>
              <a:rPr kumimoji="1" lang="en-US" altLang="zh-CN" dirty="0" smtClean="0"/>
              <a:t>tomcat</a:t>
            </a:r>
            <a:r>
              <a:rPr kumimoji="1" lang="zh-CN" altLang="en-US" dirty="0" smtClean="0"/>
              <a:t> 节点之上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无论何种方式，均可通过简单配置进行压缩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无论何种方式，均可设置最小压缩数据如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2048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b</a:t>
            </a:r>
            <a:r>
              <a:rPr kumimoji="1" lang="en-US" altLang="zh-CN" dirty="0" smtClean="0"/>
              <a:t>ytes</a:t>
            </a:r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endParaRPr kumimoji="1" lang="en-US" altLang="zh-CN" dirty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endParaRPr kumimoji="1" lang="en-US" altLang="zh-CN" dirty="0" smtClean="0"/>
          </a:p>
        </p:txBody>
      </p:sp>
      <p:sp>
        <p:nvSpPr>
          <p:cNvPr id="4" name="右箭头 3"/>
          <p:cNvSpPr/>
          <p:nvPr/>
        </p:nvSpPr>
        <p:spPr>
          <a:xfrm>
            <a:off x="3850640" y="3826655"/>
            <a:ext cx="23368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5232400" y="3833150"/>
            <a:ext cx="23368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6126480" y="3826655"/>
            <a:ext cx="23368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6929120" y="3833150"/>
            <a:ext cx="233680" cy="10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66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利用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Http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Cache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优化超大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JAD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微服务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JavaScript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CN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module</a:t>
            </a:r>
            <a:r>
              <a:rPr kumimoji="1" lang="zh-CN" alt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文件</a:t>
            </a:r>
            <a:endParaRPr kumimoji="1" lang="en-US" altLang="zh-CN" sz="3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845629"/>
            <a:ext cx="8596668" cy="3880773"/>
          </a:xfrm>
        </p:spPr>
        <p:txBody>
          <a:bodyPr/>
          <a:lstStyle/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用户每次打开浏览器、刷新 </a:t>
            </a:r>
            <a:r>
              <a:rPr kumimoji="1" lang="en-US" altLang="zh-CN" dirty="0" smtClean="0"/>
              <a:t>JAD</a:t>
            </a:r>
            <a:r>
              <a:rPr kumimoji="1" lang="zh-CN" altLang="en-US" dirty="0" smtClean="0"/>
              <a:t> 页面或者第一次切换微服务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， 比如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JADMarket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JADProjectHome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，浏览器都需要下载超大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文件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即使压缩，浏览器每次仍需下载几百 </a:t>
            </a:r>
            <a:r>
              <a:rPr kumimoji="1" lang="en-US" altLang="zh-CN" dirty="0" smtClean="0"/>
              <a:t>KB</a:t>
            </a:r>
            <a:r>
              <a:rPr kumimoji="1" lang="zh-CN" altLang="en-US" dirty="0" smtClean="0"/>
              <a:t> 的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文件</a:t>
            </a:r>
            <a:endParaRPr kumimoji="1" lang="en-US" altLang="zh-CN" dirty="0" smtClean="0"/>
          </a:p>
          <a:p>
            <a:pPr>
              <a:lnSpc>
                <a:spcPct val="150000"/>
              </a:lnSpc>
              <a:buFont typeface="Wingdings" charset="2"/>
              <a:buChar char="Ø"/>
            </a:pPr>
            <a:r>
              <a:rPr kumimoji="1" lang="zh-CN" altLang="en-US" dirty="0" smtClean="0"/>
              <a:t>可以采用下面的两种方式优化加载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文件的时间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利用 </a:t>
            </a:r>
            <a:r>
              <a:rPr kumimoji="1" lang="en-US" altLang="zh-CN" dirty="0" smtClean="0"/>
              <a:t>Cache-Control</a:t>
            </a:r>
            <a:r>
              <a:rPr kumimoji="1" lang="zh-CN" altLang="en-US" dirty="0" smtClean="0"/>
              <a:t> 和 </a:t>
            </a:r>
            <a:r>
              <a:rPr kumimoji="1" lang="en-US" altLang="zh-CN" dirty="0" err="1" smtClean="0"/>
              <a:t>ETag</a:t>
            </a:r>
            <a:r>
              <a:rPr kumimoji="1" lang="zh-CN" altLang="en-US" dirty="0" smtClean="0"/>
              <a:t> 缓存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文件</a:t>
            </a:r>
            <a:endParaRPr kumimoji="1" lang="en-US" altLang="zh-CN" dirty="0" smtClean="0"/>
          </a:p>
          <a:p>
            <a:pPr lvl="1">
              <a:lnSpc>
                <a:spcPct val="150000"/>
              </a:lnSpc>
              <a:buFont typeface="Wingdings" charset="2"/>
              <a:buChar char="l"/>
            </a:pPr>
            <a:r>
              <a:rPr kumimoji="1" lang="zh-CN" altLang="en-US" dirty="0" smtClean="0"/>
              <a:t>（</a:t>
            </a:r>
            <a:r>
              <a:rPr kumimoji="1" lang="zh-CN" altLang="en-US" dirty="0" smtClean="0"/>
              <a:t>建议</a:t>
            </a:r>
            <a:r>
              <a:rPr kumimoji="1" lang="zh-CN" altLang="en-US" dirty="0" smtClean="0"/>
              <a:t>）采用 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文件名的算法缓存 </a:t>
            </a:r>
            <a:r>
              <a:rPr kumimoji="1" lang="en-US" altLang="zh-CN" dirty="0" smtClean="0"/>
              <a:t>Module</a:t>
            </a:r>
            <a:r>
              <a:rPr kumimoji="1" lang="zh-CN" altLang="en-US" dirty="0" smtClean="0"/>
              <a:t> 文件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0013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2493</TotalTime>
  <Words>1292</Words>
  <Application>Microsoft Macintosh PowerPoint</Application>
  <PresentationFormat>宽屏</PresentationFormat>
  <Paragraphs>139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DengXian</vt:lpstr>
      <vt:lpstr>Trebuchet MS</vt:lpstr>
      <vt:lpstr>Wingdings</vt:lpstr>
      <vt:lpstr>Wingdings 3</vt:lpstr>
      <vt:lpstr>方正姚体</vt:lpstr>
      <vt:lpstr>华文新魏</vt:lpstr>
      <vt:lpstr>Arial</vt:lpstr>
      <vt:lpstr>平面</vt:lpstr>
      <vt:lpstr>Joint Agile Delivery Optimization</vt:lpstr>
      <vt:lpstr>Agenda</vt:lpstr>
      <vt:lpstr>利用 Http Compression 减少网络数据传输大小</vt:lpstr>
      <vt:lpstr>利用 Http Compression 减少网络数据传输大小(Cont.)</vt:lpstr>
      <vt:lpstr>利用 Http Compression 减少网络数据传输大小(Cont.)</vt:lpstr>
      <vt:lpstr>利用 Http Compression 减少网络数据传输大小(Cont.)</vt:lpstr>
      <vt:lpstr>利用 Http Compression 减少网络数据传输大小(Cont.)</vt:lpstr>
      <vt:lpstr>利用 Http Compression 减少网络数据传输大小(Cont.)</vt:lpstr>
      <vt:lpstr>利用 Http Cache 优化超大 JAD 微服务 JavaScript module 文件</vt:lpstr>
      <vt:lpstr>利用 Http Cache 优化超大 JAD 微服务 JavaScript module 文件(Cont.)</vt:lpstr>
      <vt:lpstr>利用 Http Cache 优化超大 JAD 微服务 JavaScript module 文件(Cont.)</vt:lpstr>
      <vt:lpstr>取消 Nginx rewrite 规则</vt:lpstr>
      <vt:lpstr>静态资源文件迁移至 Nginx 层</vt:lpstr>
      <vt:lpstr>Agenda</vt:lpstr>
      <vt:lpstr>全局路由</vt:lpstr>
      <vt:lpstr>全局路由(Cont.)</vt:lpstr>
      <vt:lpstr>全局路由(Cont.)</vt:lpstr>
      <vt:lpstr>使用合理的数据结构</vt:lpstr>
      <vt:lpstr>基础服务迁移至 Avenue Framework</vt:lpstr>
      <vt:lpstr>利用设计模式将不变的部分抽象出来</vt:lpstr>
      <vt:lpstr>Widget</vt:lpstr>
      <vt:lpstr>Logger</vt:lpstr>
      <vt:lpstr>线上环境 Debug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Agile Delivery Optimization</dc:title>
  <dc:creator>Microsoft Office 用户</dc:creator>
  <cp:lastModifiedBy>Microsoft Office 用户</cp:lastModifiedBy>
  <cp:revision>87</cp:revision>
  <dcterms:created xsi:type="dcterms:W3CDTF">2017-05-05T13:49:48Z</dcterms:created>
  <dcterms:modified xsi:type="dcterms:W3CDTF">2017-05-07T07:34:54Z</dcterms:modified>
</cp:coreProperties>
</file>