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5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0C9F9EC-3867-1348-8F2D-CEF5B7D165F9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9"/>
            <p14:sldId id="25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3"/>
    <p:restoredTop sz="86382"/>
  </p:normalViewPr>
  <p:slideViewPr>
    <p:cSldViewPr snapToGrid="0" snapToObjects="1">
      <p:cViewPr>
        <p:scale>
          <a:sx n="125" d="100"/>
          <a:sy n="125" d="100"/>
        </p:scale>
        <p:origin x="336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E999-E9EF-A041-BC8B-FD732DEFACA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18E4-4868-0D49-9896-116FAA401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61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7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3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TTP_compres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Zopfli" TargetMode="External"/><Relationship Id="rId3" Type="http://schemas.openxmlformats.org/officeDocument/2006/relationships/hyperlink" Target="https://github.com/google/zopfl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pack-contrib/compression-webpack-plu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kumimoji="1" lang="en-US" altLang="zh-CN" dirty="0" smtClean="0"/>
              <a:t>Author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Yi</a:t>
            </a:r>
          </a:p>
          <a:p>
            <a:pPr algn="l"/>
            <a:r>
              <a:rPr kumimoji="1" lang="en-US" altLang="zh-CN" dirty="0" smtClean="0"/>
              <a:t>Date: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2017/5/5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6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2850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利用 </a:t>
            </a:r>
            <a:r>
              <a:rPr kumimoji="1" lang="en-US" altLang="zh-CN" dirty="0"/>
              <a:t>Cache-Control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ETag</a:t>
            </a:r>
            <a:r>
              <a:rPr kumimoji="1" lang="zh-CN" altLang="en-US" dirty="0"/>
              <a:t> 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仍需发起后续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请求，可能的 </a:t>
            </a:r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 连接</a:t>
            </a:r>
            <a:endParaRPr kumimoji="1" lang="en-US" altLang="zh-CN" dirty="0"/>
          </a:p>
        </p:txBody>
      </p:sp>
      <p:grpSp>
        <p:nvGrpSpPr>
          <p:cNvPr id="26" name="组 25"/>
          <p:cNvGrpSpPr/>
          <p:nvPr/>
        </p:nvGrpSpPr>
        <p:grpSpPr>
          <a:xfrm>
            <a:off x="1290320" y="3291840"/>
            <a:ext cx="5902960" cy="2387501"/>
            <a:chOff x="1290320" y="2763520"/>
            <a:chExt cx="5902960" cy="2387501"/>
          </a:xfrm>
        </p:grpSpPr>
        <p:sp>
          <p:nvSpPr>
            <p:cNvPr id="21" name="文本框 20"/>
            <p:cNvSpPr txBox="1"/>
            <p:nvPr/>
          </p:nvSpPr>
          <p:spPr>
            <a:xfrm>
              <a:off x="2346960" y="4874022"/>
              <a:ext cx="452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304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Not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Modified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status</a:t>
              </a:r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1290320" y="2763520"/>
              <a:ext cx="5902960" cy="2296161"/>
              <a:chOff x="1290320" y="2722880"/>
              <a:chExt cx="5902960" cy="2296161"/>
            </a:xfrm>
          </p:grpSpPr>
          <p:grpSp>
            <p:nvGrpSpPr>
              <p:cNvPr id="23" name="组 22"/>
              <p:cNvGrpSpPr/>
              <p:nvPr/>
            </p:nvGrpSpPr>
            <p:grpSpPr>
              <a:xfrm>
                <a:off x="1290320" y="2722880"/>
                <a:ext cx="5902960" cy="2296161"/>
                <a:chOff x="1290320" y="2722880"/>
                <a:chExt cx="5902960" cy="229616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90320" y="2722880"/>
                  <a:ext cx="182880" cy="229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030720" y="3992881"/>
                  <a:ext cx="162560" cy="102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030720" y="2722880"/>
                  <a:ext cx="162560" cy="843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8" name="直线箭头连接符 7"/>
                <p:cNvCxnSpPr/>
                <p:nvPr/>
              </p:nvCxnSpPr>
              <p:spPr>
                <a:xfrm flipV="1">
                  <a:off x="1544320" y="2804160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线箭头连接符 8"/>
                <p:cNvCxnSpPr/>
                <p:nvPr/>
              </p:nvCxnSpPr>
              <p:spPr>
                <a:xfrm flipH="1">
                  <a:off x="1544320" y="3383280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箭头连接符 17"/>
                <p:cNvCxnSpPr/>
                <p:nvPr/>
              </p:nvCxnSpPr>
              <p:spPr>
                <a:xfrm flipV="1">
                  <a:off x="1544320" y="4189487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箭头连接符 18"/>
                <p:cNvCxnSpPr/>
                <p:nvPr/>
              </p:nvCxnSpPr>
              <p:spPr>
                <a:xfrm flipH="1">
                  <a:off x="1544320" y="4768607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 23"/>
              <p:cNvGrpSpPr/>
              <p:nvPr/>
            </p:nvGrpSpPr>
            <p:grpSpPr>
              <a:xfrm>
                <a:off x="2346960" y="2900152"/>
                <a:ext cx="4521200" cy="1654282"/>
                <a:chOff x="2346960" y="2900152"/>
                <a:chExt cx="4521200" cy="1654282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3007360" y="3505200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200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status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Etag</a:t>
                  </a:r>
                  <a:r>
                    <a:rPr kumimoji="1" lang="en-US" altLang="zh-CN" sz="1200" dirty="0" smtClean="0"/>
                    <a:t>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  <a:endParaRPr kumimoji="1" lang="zh-CN" altLang="en-US" sz="1200" dirty="0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46960" y="4277435"/>
                  <a:ext cx="4521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Get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JADMarket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Module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If-None-Match: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017520" y="2900152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/>
                    <a:t>Get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 err="1"/>
                    <a:t>JADMarket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/>
                    <a:t>Module</a:t>
                  </a:r>
                  <a:endParaRPr kumimoji="1" lang="zh-CN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99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采用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文件名的算法缓存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</a:t>
            </a:r>
            <a:endParaRPr kumimoji="1" lang="en-US" altLang="zh-CN" dirty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742950" lvl="2" indent="-342900">
              <a:buFont typeface="Wingdings" charset="2"/>
              <a:buChar char="l"/>
            </a:pPr>
            <a:r>
              <a:rPr kumimoji="1" lang="zh-CN" altLang="en-US" dirty="0" smtClean="0"/>
              <a:t>某个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更新时，更新全局路由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文件，比如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配置如下：</a:t>
            </a:r>
            <a:endParaRPr kumimoji="1" lang="en-US" altLang="zh-CN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i="1" dirty="0" smtClean="0"/>
              <a:t>{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smtClean="0"/>
              <a:t>path: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”</a:t>
            </a:r>
            <a:r>
              <a:rPr kumimoji="1" lang="en-US" altLang="zh-CN" i="1" dirty="0" err="1" smtClean="0"/>
              <a:t>JADMarketModule</a:t>
            </a:r>
            <a:r>
              <a:rPr kumimoji="1" lang="en-US" altLang="zh-CN" i="1" dirty="0" smtClean="0"/>
              <a:t>”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err="1" smtClean="0"/>
              <a:t>url</a:t>
            </a:r>
            <a:r>
              <a:rPr kumimoji="1" lang="en-US" altLang="zh-CN" i="1" dirty="0" smtClean="0"/>
              <a:t>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“app/</a:t>
            </a:r>
            <a:r>
              <a:rPr kumimoji="1" lang="en-US" altLang="zh-CN" i="1" dirty="0" err="1" smtClean="0"/>
              <a:t>JADMarket</a:t>
            </a:r>
            <a:r>
              <a:rPr kumimoji="1" lang="en-US" altLang="zh-CN" i="1" dirty="0" smtClean="0"/>
              <a:t>/</a:t>
            </a:r>
            <a:r>
              <a:rPr kumimoji="1" lang="en-US" altLang="zh-CN" i="1" dirty="0" err="1" smtClean="0"/>
              <a:t>JADMarketxxxxxx.module.js</a:t>
            </a:r>
            <a:r>
              <a:rPr kumimoji="1" lang="en-US" altLang="zh-CN" i="1" dirty="0" smtClean="0"/>
              <a:t>”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 err="1" smtClean="0"/>
              <a:t>xxxxxx</a:t>
            </a:r>
            <a:r>
              <a:rPr kumimoji="1" lang="zh-CN" altLang="en-US" i="1" dirty="0" smtClean="0"/>
              <a:t> 代表 </a:t>
            </a:r>
            <a:r>
              <a:rPr kumimoji="1" lang="en-US" altLang="zh-CN" i="1" dirty="0" smtClean="0"/>
              <a:t>hash</a:t>
            </a:r>
            <a:r>
              <a:rPr kumimoji="1" lang="zh-CN" altLang="en-US" i="1" dirty="0" smtClean="0"/>
              <a:t> 值</a:t>
            </a:r>
            <a:r>
              <a:rPr kumimoji="1" lang="en-US" altLang="zh-CN" i="1" dirty="0" smtClean="0"/>
              <a:t>)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 smtClean="0"/>
              <a:t>      </a:t>
            </a:r>
            <a:r>
              <a:rPr kumimoji="1" lang="en-US" altLang="zh-CN" i="1" dirty="0" smtClean="0"/>
              <a:t>}</a:t>
            </a:r>
          </a:p>
          <a:p>
            <a:pPr marL="685800" lvl="2" indent="-285750">
              <a:spcBef>
                <a:spcPts val="600"/>
              </a:spcBef>
              <a:buFont typeface="Wingdings" charset="2"/>
              <a:buChar char="l"/>
            </a:pPr>
            <a:r>
              <a:rPr kumimoji="1" lang="en-US" altLang="zh-CN" i="1" dirty="0" smtClean="0"/>
              <a:t>Cache-Control: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max-age=31536000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zh-CN" altLang="en-US" i="1" dirty="0" smtClean="0"/>
              <a:t>一年</a:t>
            </a:r>
            <a:r>
              <a:rPr kumimoji="1" lang="en-US" altLang="zh-CN" i="1" dirty="0" smtClean="0"/>
              <a:t>)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8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取消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配置了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规则如下：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copy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每次浏览器的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请求到达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后，都会先根据规则解析 </a:t>
            </a:r>
            <a:r>
              <a:rPr kumimoji="1" lang="en-US" altLang="zh-CN" dirty="0" err="1" smtClean="0"/>
              <a:t>Url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无谓的性能开销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需要改动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及 资源引用写法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7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静态资源文件迁移至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传统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是阻塞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模型，一个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请求需要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的一个线程专门服务，无法最大化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微服务获取动态内容的能力，影响系统吞吐量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是异步非阻塞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模型（多进程单线程）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将静态资源文件放置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层即可以利用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的高效，同时最大化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获取动态内容的能力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gzip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可以天然的服务于静态压缩资源文件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将各个微服务的共享静态资源文件放置于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层还可以充分利用浏览器缓存的特性（放置于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之中无法利用浏览器缓存，基于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不同的现实）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静态资源文件迁移至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便于做 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域分片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对于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zh-CN" altLang="en-US" dirty="0" smtClean="0"/>
              <a:t> 可以有效解决线头阻塞 </a:t>
            </a:r>
            <a:r>
              <a:rPr kumimoji="1" lang="en-US" altLang="zh-CN" dirty="0" smtClean="0"/>
              <a:t>(Head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zh-CN" altLang="en-US" dirty="0" smtClean="0"/>
              <a:t> 提升了</a:t>
            </a:r>
            <a:r>
              <a:rPr kumimoji="1" lang="en-US" altLang="zh-CN" dirty="0" smtClean="0"/>
              <a:t>Browser</a:t>
            </a:r>
            <a:r>
              <a:rPr kumimoji="1" lang="zh-CN" altLang="en-US" dirty="0" smtClean="0"/>
              <a:t> 的并发能力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2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>
                <a:solidFill>
                  <a:schemeClr val="accent5"/>
                </a:solidFill>
              </a:rPr>
              <a:t>代码优化</a:t>
            </a:r>
            <a:endParaRPr kumimoji="1" lang="en-US" altLang="zh-CN" sz="2400" dirty="0">
              <a:solidFill>
                <a:schemeClr val="accent5"/>
              </a:solidFill>
            </a:endParaRPr>
          </a:p>
          <a:p>
            <a:pPr lvl="1">
              <a:buFont typeface="Wingdings" charset="2"/>
              <a:buChar char="l"/>
            </a:pPr>
            <a:r>
              <a:rPr kumimoji="1" lang="zh-CN" altLang="en-US" sz="2100" dirty="0">
                <a:solidFill>
                  <a:schemeClr val="accent5"/>
                </a:solidFill>
              </a:rPr>
              <a:t>全局路由</a:t>
            </a:r>
            <a:endParaRPr kumimoji="1" lang="en-US" altLang="zh-CN" sz="21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使用合理的数据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结构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基础服务迁移至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Avenue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Framework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</a:t>
            </a:r>
            <a:r>
              <a:rPr kumimoji="1" lang="zh-CN" altLang="en-US" sz="2000" dirty="0">
                <a:solidFill>
                  <a:schemeClr val="accent5"/>
                </a:solidFill>
              </a:rPr>
              <a:t>设计模式将不变的部分抽象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出来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>
                <a:solidFill>
                  <a:schemeClr val="accent5"/>
                </a:solidFill>
              </a:rPr>
              <a:t>Widget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smtClean="0">
                <a:solidFill>
                  <a:schemeClr val="accent5"/>
                </a:solidFill>
              </a:rPr>
              <a:t>Logger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线上环境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Debug</a:t>
            </a:r>
            <a:endParaRPr kumimoji="1"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目前全局路由分散在各个微服务，部署在所有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节点之上，带来了以下问题：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添加，修改微服务时需要同步所有微服务的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基于上述原因，很容易造成路由不同步的情况，导致路由功能无法正常工作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维护异常繁琐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解决方案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将全局路由集中放置于一个地方，可以使用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以实现高性能读写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 实现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从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读取全局路由配置，并可以在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中缓存一段时间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提供更友好的全局路由管理界面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833120" y="1361440"/>
            <a:ext cx="741680" cy="4450080"/>
            <a:chOff x="833120" y="1361440"/>
            <a:chExt cx="741680" cy="4450080"/>
          </a:xfrm>
        </p:grpSpPr>
        <p:sp>
          <p:nvSpPr>
            <p:cNvPr id="4" name="矩形 3"/>
            <p:cNvSpPr/>
            <p:nvPr/>
          </p:nvSpPr>
          <p:spPr>
            <a:xfrm>
              <a:off x="1056640" y="1638439"/>
              <a:ext cx="18109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Client</a:t>
              </a:r>
              <a:endParaRPr kumimoji="1" lang="zh-CN" altLang="en-US" sz="1200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129280" y="1361440"/>
            <a:ext cx="1036320" cy="4450080"/>
            <a:chOff x="833120" y="1361440"/>
            <a:chExt cx="741680" cy="4450080"/>
          </a:xfrm>
        </p:grpSpPr>
        <p:sp>
          <p:nvSpPr>
            <p:cNvPr id="14" name="矩形 13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3120" y="1361440"/>
              <a:ext cx="74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Nginx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+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err="1" smtClean="0"/>
                <a:t>Lua</a:t>
              </a:r>
              <a:endParaRPr kumimoji="1" lang="zh-CN" altLang="en-US" sz="1200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481721" y="1361440"/>
            <a:ext cx="1036320" cy="4450080"/>
            <a:chOff x="833120" y="1361440"/>
            <a:chExt cx="741680" cy="4450080"/>
          </a:xfrm>
        </p:grpSpPr>
        <p:sp>
          <p:nvSpPr>
            <p:cNvPr id="17" name="矩形 16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7335520" y="2499360"/>
            <a:ext cx="2011680" cy="15138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全局路由配置管理界面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237734" y="1772305"/>
            <a:ext cx="2318265" cy="381615"/>
            <a:chOff x="1237734" y="1772305"/>
            <a:chExt cx="2318265" cy="381615"/>
          </a:xfrm>
        </p:grpSpPr>
        <p:sp>
          <p:nvSpPr>
            <p:cNvPr id="20" name="右箭头 19"/>
            <p:cNvSpPr/>
            <p:nvPr/>
          </p:nvSpPr>
          <p:spPr>
            <a:xfrm>
              <a:off x="1237734" y="2001520"/>
              <a:ext cx="23182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请求全局配置</a:t>
              </a:r>
              <a:endParaRPr kumimoji="1" lang="zh-CN" altLang="en-US" sz="1200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770177" y="1772305"/>
            <a:ext cx="2138264" cy="381615"/>
            <a:chOff x="1237735" y="1772305"/>
            <a:chExt cx="2138264" cy="381615"/>
          </a:xfrm>
        </p:grpSpPr>
        <p:sp>
          <p:nvSpPr>
            <p:cNvPr id="24" name="右箭头 23"/>
            <p:cNvSpPr/>
            <p:nvPr/>
          </p:nvSpPr>
          <p:spPr>
            <a:xfrm>
              <a:off x="1237735" y="2001520"/>
              <a:ext cx="2138264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读取 </a:t>
              </a:r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736000" y="4688225"/>
            <a:ext cx="2138400" cy="462895"/>
            <a:chOff x="3736000" y="4688225"/>
            <a:chExt cx="2138400" cy="462895"/>
          </a:xfrm>
        </p:grpSpPr>
        <p:sp>
          <p:nvSpPr>
            <p:cNvPr id="26" name="左箭头 25"/>
            <p:cNvSpPr/>
            <p:nvPr/>
          </p:nvSpPr>
          <p:spPr>
            <a:xfrm>
              <a:off x="3736000" y="5019040"/>
              <a:ext cx="2138400" cy="1320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1239720" y="4688225"/>
            <a:ext cx="2318400" cy="482015"/>
            <a:chOff x="3736000" y="4688225"/>
            <a:chExt cx="2318400" cy="482015"/>
          </a:xfrm>
        </p:grpSpPr>
        <p:sp>
          <p:nvSpPr>
            <p:cNvPr id="30" name="左箭头 29"/>
            <p:cNvSpPr/>
            <p:nvPr/>
          </p:nvSpPr>
          <p:spPr>
            <a:xfrm>
              <a:off x="3736000" y="5019040"/>
              <a:ext cx="2318400" cy="151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65388" y="2499360"/>
            <a:ext cx="369332" cy="2188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Reset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Routes</a:t>
            </a:r>
            <a:endParaRPr kumimoji="1" lang="zh-CN" altLang="en-US" sz="1200" dirty="0"/>
          </a:p>
        </p:txBody>
      </p:sp>
      <p:sp>
        <p:nvSpPr>
          <p:cNvPr id="33" name="左箭头 32"/>
          <p:cNvSpPr/>
          <p:nvPr/>
        </p:nvSpPr>
        <p:spPr>
          <a:xfrm>
            <a:off x="6088441" y="2885440"/>
            <a:ext cx="1247079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6088441" y="3576320"/>
            <a:ext cx="124707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248400" y="3180080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CRUD</a:t>
            </a:r>
            <a:r>
              <a:rPr kumimoji="1" lang="zh-CN" altLang="en-US" sz="1200" dirty="0" smtClean="0"/>
              <a:t> 配置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46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使用合理的数据结构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boardcast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sz="2900" dirty="0" smtClean="0">
                <a:solidFill>
                  <a:schemeClr val="accent5"/>
                </a:solidFill>
              </a:rPr>
              <a:t>性能优化</a:t>
            </a:r>
            <a:endParaRPr kumimoji="1" lang="en-US" altLang="zh-CN" sz="29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Compression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减少网络数据传输大小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Cache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优化超大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JAD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微服务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JavaScript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module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文件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取消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rewrite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规则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静态资源文件迁移至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层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基础服务迁移至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Avenue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一些基础设施分散在各个微服务内，比如 </a:t>
            </a:r>
            <a:r>
              <a:rPr kumimoji="1" lang="en-US" altLang="zh-CN" dirty="0" smtClean="0"/>
              <a:t>Broadcast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可以将类似服务放在框架层面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类似基础设施还有 </a:t>
            </a: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等服务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利用设计模式将不变的部分抽象出来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需要基类来维护通用的逻辑，比如 </a:t>
            </a:r>
            <a:r>
              <a:rPr kumimoji="1" lang="en-US" altLang="zh-CN" dirty="0" err="1" smtClean="0"/>
              <a:t>BaseComponent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每个业务组件需要自己关心初始化 </a:t>
            </a:r>
            <a:r>
              <a:rPr kumimoji="1" lang="en-US" altLang="zh-CN" dirty="0" smtClean="0"/>
              <a:t>subscriptions</a:t>
            </a:r>
            <a:r>
              <a:rPr kumimoji="1" lang="zh-CN" altLang="en-US" dirty="0" smtClean="0"/>
              <a:t> 数组，在</a:t>
            </a:r>
            <a:r>
              <a:rPr kumimoji="1" lang="en-US" altLang="zh-CN" dirty="0" err="1" smtClean="0"/>
              <a:t>ngdestroy</a:t>
            </a:r>
            <a:r>
              <a:rPr kumimoji="1" lang="zh-CN" altLang="en-US" dirty="0" smtClean="0"/>
              <a:t> 中 </a:t>
            </a:r>
            <a:r>
              <a:rPr kumimoji="1" lang="en-US" altLang="zh-CN" dirty="0" smtClean="0"/>
              <a:t>unsubscribe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subscription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子组件只需继承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，订阅时调用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封装好的方法即可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将类似上面的通用逻辑放置 </a:t>
            </a:r>
            <a:r>
              <a:rPr kumimoji="1" lang="en-US" altLang="zh-CN" dirty="0" err="1"/>
              <a:t>BaseComponent</a:t>
            </a:r>
            <a:r>
              <a:rPr kumimoji="1" lang="zh-CN" altLang="en-US" dirty="0"/>
              <a:t> 之上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便于维护，子组件只需关心自己的核心业务逻辑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以上为模板模式的最佳实践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Widget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开发可复用的 </a:t>
            </a:r>
            <a:r>
              <a:rPr kumimoji="1" lang="en-US" altLang="zh-CN" dirty="0" smtClean="0"/>
              <a:t>Widget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关注点分离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设计良好的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idget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模型，避免重复的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Widget</a:t>
            </a:r>
            <a:r>
              <a:rPr kumimoji="1" lang="zh-CN" altLang="en-US" dirty="0" smtClean="0"/>
              <a:t> 化带来的副作用：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更多的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如何减少以上副作用？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生产环境打包时压缩并放置与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之上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1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Logger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console.log</a:t>
            </a:r>
            <a:r>
              <a:rPr kumimoji="1" lang="zh-CN" altLang="en-US" dirty="0" smtClean="0"/>
              <a:t> 会降低性能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正式环境中需要尽量少的使用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支持：</a:t>
            </a:r>
            <a:r>
              <a:rPr kumimoji="1" lang="en-US" altLang="zh-CN" dirty="0" smtClean="0"/>
              <a:t>Error,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Warning,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Debug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参数来设置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， 如</a:t>
            </a:r>
            <a:r>
              <a:rPr kumimoji="1" lang="en-US" altLang="zh-CN" dirty="0" smtClean="0"/>
              <a:t>?</a:t>
            </a:r>
            <a:r>
              <a:rPr kumimoji="1" lang="en-US" altLang="zh-CN" dirty="0" err="1" smtClean="0"/>
              <a:t>logLevel</a:t>
            </a:r>
            <a:r>
              <a:rPr kumimoji="1" lang="en-US" altLang="zh-CN" dirty="0" smtClean="0"/>
              <a:t>=error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服务是基础设施，将其注入在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之中，子组件只需直接使用即可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额外选项：将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og</a:t>
            </a:r>
            <a:r>
              <a:rPr kumimoji="1" lang="zh-CN" altLang="en-US" dirty="0" smtClean="0"/>
              <a:t> 信息输出到浏览器单独窗口或标签页，当无法连接客户环境时，可以给开发人员提供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信息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线上环境 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Debug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线上环境都是符合生产环境标准的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参数来使得浏览器加载非生产环境脚本，帮助开发人员 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 线上问题，例如：</a:t>
            </a:r>
            <a:r>
              <a:rPr kumimoji="1" lang="en-US" altLang="zh-CN" dirty="0" smtClean="0"/>
              <a:t>?debug=true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1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2690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通过将静态资源或者服务器端返回的数据（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）进行压缩， 可以有效提升数据传输速度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通过全局路由异步动态加载各个微服务的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文件，这些文件非常大，动辄达到近 </a:t>
            </a:r>
            <a:r>
              <a:rPr kumimoji="1" lang="en-US" altLang="zh-CN" dirty="0" smtClean="0"/>
              <a:t>2M</a:t>
            </a:r>
            <a:r>
              <a:rPr kumimoji="1" lang="zh-CN" altLang="en-US" dirty="0" smtClean="0"/>
              <a:t> 或者更多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其它的静态资源文件比如 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 文件也需要进行压缩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数据也需要进行压缩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Http Compression </a:t>
            </a:r>
            <a:r>
              <a:rPr kumimoji="1" lang="zh-CN" altLang="en-US" dirty="0" smtClean="0">
                <a:hlinkClick r:id="rId2"/>
              </a:rPr>
              <a:t>之简介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下图为压缩前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Zopfli</a:t>
            </a:r>
            <a:r>
              <a:rPr kumimoji="1" lang="zh-CN" altLang="en-US" dirty="0" smtClean="0"/>
              <a:t> 是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于 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年推出的新一代开源压缩算法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License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专注于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而不是 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较传统的压缩算法生成的文件更小（</a:t>
            </a:r>
            <a:r>
              <a:rPr kumimoji="1" lang="en-US" altLang="zh-CN" dirty="0" smtClean="0"/>
              <a:t>3%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适合于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静态资源文件，尤其对于超大微服务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Google Zopfli </a:t>
            </a:r>
            <a:r>
              <a:rPr kumimoji="1" lang="zh-CN" altLang="en-US" dirty="0" smtClean="0">
                <a:hlinkClick r:id="rId2"/>
              </a:rPr>
              <a:t>简介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3"/>
              </a:rPr>
              <a:t>Zopfli </a:t>
            </a:r>
            <a:r>
              <a:rPr kumimoji="1" lang="zh-CN" altLang="en-US" dirty="0" smtClean="0">
                <a:hlinkClick r:id="rId3"/>
              </a:rPr>
              <a:t>之 </a:t>
            </a:r>
            <a:r>
              <a:rPr kumimoji="1" lang="en-US" altLang="zh-CN" dirty="0" smtClean="0">
                <a:hlinkClick r:id="rId3"/>
              </a:rPr>
              <a:t>Github </a:t>
            </a:r>
            <a:r>
              <a:rPr kumimoji="1" lang="zh-CN" altLang="en-US" dirty="0" smtClean="0">
                <a:hlinkClick r:id="rId3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9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下图为 压缩后的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66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compression-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-plugin</a:t>
            </a:r>
            <a:r>
              <a:rPr kumimoji="1" lang="zh-CN" altLang="en-US" dirty="0" smtClean="0"/>
              <a:t> 是基于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的 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，用来对静态资源进行压缩并支持 </a:t>
            </a:r>
            <a:r>
              <a:rPr kumimoji="1" lang="en-US" altLang="zh-CN" dirty="0" err="1" smtClean="0"/>
              <a:t>Zopfli</a:t>
            </a:r>
            <a:r>
              <a:rPr kumimoji="1" lang="zh-CN" altLang="en-US" dirty="0" smtClean="0"/>
              <a:t> 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compression-webpack-plugin </a:t>
            </a:r>
            <a:r>
              <a:rPr kumimoji="1" lang="zh-CN" altLang="en-US" dirty="0" smtClean="0">
                <a:hlinkClick r:id="rId2"/>
              </a:rPr>
              <a:t>之 </a:t>
            </a:r>
            <a:r>
              <a:rPr kumimoji="1" lang="en-US" altLang="zh-CN" dirty="0" smtClean="0">
                <a:hlinkClick r:id="rId2"/>
              </a:rPr>
              <a:t>Github </a:t>
            </a:r>
            <a:r>
              <a:rPr kumimoji="1" lang="zh-CN" altLang="en-US" dirty="0" smtClean="0">
                <a:hlinkClick r:id="rId2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46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8626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有两种方式可以针对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数据进行压缩</a:t>
            </a:r>
            <a:endParaRPr kumimoji="1" lang="en-US" altLang="zh-CN" dirty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后台微服务即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层进行压缩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通过 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 的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整体架构，建议采用第一种方式，基于以下若干事实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数据需要经过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      客户端 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需要消耗 </a:t>
            </a:r>
            <a:r>
              <a:rPr kumimoji="1" lang="en-US" altLang="zh-CN" dirty="0" smtClean="0"/>
              <a:t>CPU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将消耗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的计算分散在各个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无论何种方式，均可通过简单配置进行压缩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无论何种方式，均可设置最小压缩数据如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2048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ytes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385064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3240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12648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2912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6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文件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456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用户每次打开浏览器、刷新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页面或者第一次切换微服务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 比如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，浏览器都需要下载超大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即使压缩，浏览器每次仍需下载几百 </a:t>
            </a:r>
            <a:r>
              <a:rPr kumimoji="1" lang="en-US" altLang="zh-CN" dirty="0" smtClean="0"/>
              <a:t>KB</a:t>
            </a:r>
            <a:r>
              <a:rPr kumimoji="1" lang="zh-CN" altLang="en-US" dirty="0" smtClean="0"/>
              <a:t> 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可以采用下面的两种方式优化加载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文件的时间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Cache-Control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 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（建议）采用 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文件名的算法缓存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01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2498</TotalTime>
  <Words>1326</Words>
  <Application>Microsoft Macintosh PowerPoint</Application>
  <PresentationFormat>宽屏</PresentationFormat>
  <Paragraphs>142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DengXian</vt:lpstr>
      <vt:lpstr>Trebuchet MS</vt:lpstr>
      <vt:lpstr>Wingdings</vt:lpstr>
      <vt:lpstr>Wingdings 3</vt:lpstr>
      <vt:lpstr>方正姚体</vt:lpstr>
      <vt:lpstr>华文新魏</vt:lpstr>
      <vt:lpstr>平面</vt:lpstr>
      <vt:lpstr>Joint Agile Delivery Optimization</vt:lpstr>
      <vt:lpstr>Agenda</vt:lpstr>
      <vt:lpstr>利用 Http Compression 减少网络数据传输大小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Cache 优化超大 JAD 微服务 JavaScript module 文件</vt:lpstr>
      <vt:lpstr>利用 Http Cache 优化超大 JAD 微服务 JavaScript module 文件(Cont.)</vt:lpstr>
      <vt:lpstr>利用 Http Cache 优化超大 JAD 微服务 JavaScript module 文件(Cont.)</vt:lpstr>
      <vt:lpstr>取消 Nginx rewrite 规则</vt:lpstr>
      <vt:lpstr>静态资源文件迁移至 Nginx 层</vt:lpstr>
      <vt:lpstr>静态资源文件迁移至 Nginx 层(Cont.)</vt:lpstr>
      <vt:lpstr>Agenda</vt:lpstr>
      <vt:lpstr>全局路由</vt:lpstr>
      <vt:lpstr>全局路由(Cont.)</vt:lpstr>
      <vt:lpstr>全局路由(Cont.)</vt:lpstr>
      <vt:lpstr>使用合理的数据结构</vt:lpstr>
      <vt:lpstr>基础服务迁移至 Avenue Framework</vt:lpstr>
      <vt:lpstr>利用设计模式将不变的部分抽象出来</vt:lpstr>
      <vt:lpstr>Widget</vt:lpstr>
      <vt:lpstr>Logger</vt:lpstr>
      <vt:lpstr>线上环境 Debug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Agile Delivery Optimization</dc:title>
  <dc:creator>Microsoft Office 用户</dc:creator>
  <cp:lastModifiedBy>Microsoft Office 用户</cp:lastModifiedBy>
  <cp:revision>88</cp:revision>
  <dcterms:created xsi:type="dcterms:W3CDTF">2017-05-05T13:49:48Z</dcterms:created>
  <dcterms:modified xsi:type="dcterms:W3CDTF">2017-05-07T10:18:01Z</dcterms:modified>
</cp:coreProperties>
</file>