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64" r:id="rId3"/>
    <p:sldId id="272" r:id="rId4"/>
    <p:sldId id="273" r:id="rId5"/>
    <p:sldId id="274" r:id="rId6"/>
    <p:sldId id="260" r:id="rId7"/>
    <p:sldId id="275" r:id="rId8"/>
    <p:sldId id="276" r:id="rId9"/>
    <p:sldId id="277" r:id="rId10"/>
    <p:sldId id="261" r:id="rId11"/>
    <p:sldId id="262" r:id="rId12"/>
    <p:sldId id="263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rson\Desktop\Trabalho\TF\TF\Resultado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rson\Desktop\Trabalho\TF\TF\Resultado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PC</a:t>
            </a:r>
          </a:p>
        </c:rich>
      </c:tx>
      <c:layout/>
    </c:title>
    <c:view3D>
      <c:rotX val="75"/>
      <c:perspective val="30"/>
    </c:view3D>
    <c:plotArea>
      <c:layout/>
      <c:pie3DChart>
        <c:varyColors val="1"/>
        <c:ser>
          <c:idx val="0"/>
          <c:order val="0"/>
          <c:tx>
            <c:strRef>
              <c:f>Plan2!$B$3</c:f>
              <c:strCache>
                <c:ptCount val="1"/>
                <c:pt idx="0">
                  <c:v>% time</c:v>
                </c:pt>
              </c:strCache>
            </c:strRef>
          </c:tx>
          <c:dLbls>
            <c:dLbl>
              <c:idx val="0"/>
              <c:layout>
                <c:manualLayout>
                  <c:x val="-9.856627296587931E-3"/>
                  <c:y val="-8.4712379702537213E-2"/>
                </c:manualLayout>
              </c:layout>
              <c:showPercent val="1"/>
            </c:dLbl>
            <c:dLbl>
              <c:idx val="1"/>
              <c:layout>
                <c:manualLayout>
                  <c:x val="3.3493985126859159E-2"/>
                  <c:y val="3.1655365995917187E-2"/>
                </c:manualLayout>
              </c:layout>
              <c:showPercent val="1"/>
            </c:dLbl>
            <c:dLbl>
              <c:idx val="2"/>
              <c:layout>
                <c:manualLayout>
                  <c:x val="7.6251093613298347E-3"/>
                  <c:y val="-7.0600029163021306E-3"/>
                </c:manualLayout>
              </c:layout>
              <c:showPercent val="1"/>
            </c:dLbl>
            <c:showPercent val="1"/>
            <c:showLeaderLines val="1"/>
          </c:dLbls>
          <c:cat>
            <c:strRef>
              <c:f>Plan2!$A$4:$A$7</c:f>
              <c:strCache>
                <c:ptCount val="4"/>
                <c:pt idx="0">
                  <c:v>Lower_Triangular_Solve</c:v>
                </c:pt>
                <c:pt idx="1">
                  <c:v>Unit_Upper_Triangular_Solve</c:v>
                </c:pt>
                <c:pt idx="2">
                  <c:v>Crout_LU_Decomposition</c:v>
                </c:pt>
                <c:pt idx="3">
                  <c:v>Outros</c:v>
                </c:pt>
              </c:strCache>
            </c:strRef>
          </c:cat>
          <c:val>
            <c:numRef>
              <c:f>Plan2!$B$4:$B$7</c:f>
              <c:numCache>
                <c:formatCode>General</c:formatCode>
                <c:ptCount val="4"/>
                <c:pt idx="0">
                  <c:v>39.39</c:v>
                </c:pt>
                <c:pt idx="1">
                  <c:v>36.36</c:v>
                </c:pt>
                <c:pt idx="2">
                  <c:v>22.73</c:v>
                </c:pt>
                <c:pt idx="3">
                  <c:v>1.5199999999999956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>
        <c:manualLayout>
          <c:xMode val="edge"/>
          <c:yMode val="edge"/>
          <c:x val="0.61388888888888904"/>
          <c:y val="0.30435075823855356"/>
          <c:w val="0.36944444444444452"/>
          <c:h val="0.52764071157771952"/>
        </c:manualLayout>
      </c:layout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en-US"/>
              <a:t>NIOS</a:t>
            </a:r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Plan2!$B$14</c:f>
              <c:strCache>
                <c:ptCount val="1"/>
                <c:pt idx="0">
                  <c:v>% time</c:v>
                </c:pt>
              </c:strCache>
            </c:strRef>
          </c:tx>
          <c:dLbls>
            <c:dLbl>
              <c:idx val="0"/>
              <c:layout>
                <c:manualLayout>
                  <c:x val="1.4956583552055995E-2"/>
                  <c:y val="-1.1552059425807077E-2"/>
                </c:manualLayout>
              </c:layout>
              <c:showPercent val="1"/>
            </c:dLbl>
            <c:dLbl>
              <c:idx val="1"/>
              <c:layout>
                <c:manualLayout>
                  <c:x val="-1.9780402449693792E-2"/>
                  <c:y val="9.5753507964212614E-2"/>
                </c:manualLayout>
              </c:layout>
              <c:showPercent val="1"/>
            </c:dLbl>
            <c:dLbl>
              <c:idx val="2"/>
              <c:layout>
                <c:manualLayout>
                  <c:x val="2.4201334208223981E-2"/>
                  <c:y val="-1.4753950038710153E-3"/>
                </c:manualLayout>
              </c:layout>
              <c:showPercent val="1"/>
            </c:dLbl>
            <c:dLbl>
              <c:idx val="3"/>
              <c:layout>
                <c:manualLayout>
                  <c:x val="9.3978565179352637E-3"/>
                  <c:y val="6.7213075326745756E-3"/>
                </c:manualLayout>
              </c:layout>
              <c:showPercent val="1"/>
            </c:dLbl>
            <c:dLbl>
              <c:idx val="4"/>
              <c:layout>
                <c:manualLayout>
                  <c:x val="1.4796806649168857E-2"/>
                  <c:y val="6.4358201741727725E-2"/>
                </c:manualLayout>
              </c:layout>
              <c:showPercent val="1"/>
            </c:dLbl>
            <c:showPercent val="1"/>
            <c:showLeaderLines val="1"/>
          </c:dLbls>
          <c:cat>
            <c:strRef>
              <c:f>Plan2!$A$15:$A$25</c:f>
              <c:strCache>
                <c:ptCount val="11"/>
                <c:pt idx="0">
                  <c:v>__unpack_d</c:v>
                </c:pt>
                <c:pt idx="1">
                  <c:v>_fpadd_parts</c:v>
                </c:pt>
                <c:pt idx="2">
                  <c:v>__muldf3</c:v>
                </c:pt>
                <c:pt idx="3">
                  <c:v>__muldi3</c:v>
                </c:pt>
                <c:pt idx="4">
                  <c:v>__pack_d</c:v>
                </c:pt>
                <c:pt idx="5">
                  <c:v>__divdf3</c:v>
                </c:pt>
                <c:pt idx="6">
                  <c:v>altera_avalon_jtag_uart_close</c:v>
                </c:pt>
                <c:pt idx="7">
                  <c:v>sbrk</c:v>
                </c:pt>
                <c:pt idx="8">
                  <c:v>__subdf3</c:v>
                </c:pt>
                <c:pt idx="9">
                  <c:v>Solve_Inverse</c:v>
                </c:pt>
                <c:pt idx="10">
                  <c:v>Outros</c:v>
                </c:pt>
              </c:strCache>
            </c:strRef>
          </c:cat>
          <c:val>
            <c:numRef>
              <c:f>Plan2!$B$15:$B$25</c:f>
              <c:numCache>
                <c:formatCode>General</c:formatCode>
                <c:ptCount val="11"/>
                <c:pt idx="0">
                  <c:v>19.07</c:v>
                </c:pt>
                <c:pt idx="1">
                  <c:v>16.77</c:v>
                </c:pt>
                <c:pt idx="2">
                  <c:v>14.950000000000001</c:v>
                </c:pt>
                <c:pt idx="3">
                  <c:v>13.729999999999999</c:v>
                </c:pt>
                <c:pt idx="4">
                  <c:v>11.69</c:v>
                </c:pt>
                <c:pt idx="5">
                  <c:v>6.14</c:v>
                </c:pt>
                <c:pt idx="6">
                  <c:v>3.92</c:v>
                </c:pt>
                <c:pt idx="7">
                  <c:v>3.8</c:v>
                </c:pt>
                <c:pt idx="8">
                  <c:v>3.3299999999999996</c:v>
                </c:pt>
                <c:pt idx="9">
                  <c:v>3.11</c:v>
                </c:pt>
                <c:pt idx="10">
                  <c:v>3.4899999999999949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>
        <c:manualLayout>
          <c:xMode val="edge"/>
          <c:yMode val="edge"/>
          <c:x val="0.64603062117235344"/>
          <c:y val="0.10275798368218278"/>
          <c:w val="0.33730271216098001"/>
          <c:h val="0.86520850798711801"/>
        </c:manualLayout>
      </c:layout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D1630-3A64-45D1-B47C-6148C88D2881}" type="datetimeFigureOut">
              <a:rPr lang="pt-BR" smtClean="0"/>
              <a:pPr/>
              <a:t>07/05/2012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888AA-8323-4C3B-AE5E-53985BE2A1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003786" y="695134"/>
            <a:ext cx="4848989" cy="342815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003786" y="695134"/>
            <a:ext cx="4848989" cy="342815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003786" y="695134"/>
            <a:ext cx="4848989" cy="342815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003786" y="695134"/>
            <a:ext cx="4848989" cy="342815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003786" y="695134"/>
            <a:ext cx="4848989" cy="342815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07/05/2012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07/05/2012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07/05/2012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07/05/2012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07/05/2012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8458200" cy="1470025"/>
          </a:xfrm>
        </p:spPr>
        <p:txBody>
          <a:bodyPr>
            <a:normAutofit fontScale="90000"/>
          </a:bodyPr>
          <a:lstStyle/>
          <a:p>
            <a:pPr algn="r"/>
            <a:r>
              <a:rPr lang="pt-BR" sz="4000" dirty="0" smtClean="0"/>
              <a:t>Introdução aos Sistemas Embarcados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3600" dirty="0" smtClean="0"/>
              <a:t>Matriz </a:t>
            </a:r>
            <a:r>
              <a:rPr lang="pt-BR" sz="3600" dirty="0" smtClean="0"/>
              <a:t>Inversa - LU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Gerson Zarpelão Jr</a:t>
            </a:r>
          </a:p>
          <a:p>
            <a:r>
              <a:rPr lang="pt-BR" dirty="0" smtClean="0"/>
              <a:t>Rafael L. Klaser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r>
              <a:rPr lang="pt-BR" dirty="0" err="1" smtClean="0"/>
              <a:t>Profiling</a:t>
            </a:r>
            <a:r>
              <a:rPr lang="pt-BR" dirty="0" smtClean="0"/>
              <a:t> - NIOS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683568" y="1916832"/>
          <a:ext cx="7776866" cy="4032452"/>
        </p:xfrm>
        <a:graphic>
          <a:graphicData uri="http://schemas.openxmlformats.org/drawingml/2006/table">
            <a:tbl>
              <a:tblPr/>
              <a:tblGrid>
                <a:gridCol w="711732"/>
                <a:gridCol w="1081834"/>
                <a:gridCol w="816120"/>
                <a:gridCol w="697498"/>
                <a:gridCol w="856188"/>
                <a:gridCol w="942650"/>
                <a:gridCol w="2670844"/>
              </a:tblGrid>
              <a:tr h="310188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NIOS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9630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%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cumulative  </a:t>
                      </a:r>
                      <a:b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seconds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self </a:t>
                      </a:r>
                      <a:b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seconds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calls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self</a:t>
                      </a:r>
                      <a:b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us/call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b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us/call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name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4815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__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unpack_d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15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_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fpadd_parts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15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__muldf3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15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608400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__muldi3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15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__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pack_d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15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__divdf3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15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altera_avalon_jtag_uart_close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15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sbrk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15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__subdf3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15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Solve_Inverse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15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exit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15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__eqdf2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15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__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floatsidf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graphicFrame>
        <p:nvGraphicFramePr>
          <p:cNvPr id="4" name="Gráfico 3"/>
          <p:cNvGraphicFramePr/>
          <p:nvPr/>
        </p:nvGraphicFramePr>
        <p:xfrm>
          <a:off x="-180528" y="177281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/>
          <p:nvPr/>
        </p:nvGraphicFramePr>
        <p:xfrm>
          <a:off x="4211960" y="3068960"/>
          <a:ext cx="4572000" cy="3492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PC x FPGA</a:t>
            </a:r>
          </a:p>
          <a:p>
            <a:pPr lvl="1"/>
            <a:r>
              <a:rPr lang="pt-BR" dirty="0" smtClean="0"/>
              <a:t>Double </a:t>
            </a:r>
          </a:p>
          <a:p>
            <a:pPr lvl="1"/>
            <a:r>
              <a:rPr lang="pt-BR" dirty="0" smtClean="0"/>
              <a:t>Precisão igual dos 2 ambientes – 4 casas decimais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457200" y="1326745"/>
            <a:ext cx="8229600" cy="699309"/>
          </a:xfrm>
        </p:spPr>
        <p:txBody>
          <a:bodyPr lIns="82945" tIns="41473" rIns="82945" bIns="41473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457200" y="4154658"/>
            <a:ext cx="8229600" cy="514643"/>
          </a:xfrm>
        </p:spPr>
        <p:txBody>
          <a:bodyPr lIns="82945" tIns="41473" rIns="82945" bIns="41473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30621" y="130634"/>
            <a:ext cx="8829943" cy="6466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 lIns="82945" tIns="41473" rIns="82945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 lIns="82945" tIns="41473" rIns="82945" bIns="41473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pt-B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pt-B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pt-BR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1999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3999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0" indent="0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331640" y="1412776"/>
            <a:ext cx="7041750" cy="429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 lIns="82945" tIns="41473" rIns="82945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 lIns="82945" tIns="41473" rIns="82945" bIns="41473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pt-B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pt-B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pt-BR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1999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3999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0" indent="0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065863" y="2518627"/>
            <a:ext cx="7032933" cy="1831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 lIns="82945" tIns="41473" rIns="82945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 lIns="82945" tIns="41473" rIns="82945" bIns="41473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pt-B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pt-B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pt-BR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1999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3999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0" indent="0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061617" y="1291645"/>
            <a:ext cx="7041750" cy="4285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 lIns="82945" tIns="41473" rIns="82945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 lIns="82945" tIns="41473" rIns="82945" bIns="41473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pt-B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pt-B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pt-BR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1999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3999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0" indent="0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035820" y="1702163"/>
            <a:ext cx="7093344" cy="3465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 lIns="82945" tIns="41473" rIns="82945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 lIns="82945" tIns="41473" rIns="82945" bIns="41473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pt-B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pt-B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pt-BR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pt-B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1999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3999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pt-B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0" indent="0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526200" y="2064999"/>
            <a:ext cx="4112585" cy="2739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PC</a:t>
            </a:r>
          </a:p>
          <a:p>
            <a:pPr lvl="1"/>
            <a:r>
              <a:rPr lang="pt-BR" dirty="0" smtClean="0"/>
              <a:t>Testes até 40x40 - capacidade maior</a:t>
            </a:r>
          </a:p>
          <a:p>
            <a:pPr lvl="1"/>
            <a:r>
              <a:rPr lang="pt-BR" dirty="0" smtClean="0"/>
              <a:t>Iterações – 2000 (debug)</a:t>
            </a:r>
          </a:p>
          <a:p>
            <a:pPr lvl="1"/>
            <a:r>
              <a:rPr lang="pt-BR" dirty="0" smtClean="0"/>
              <a:t>Tempo médio: 1.96s /</a:t>
            </a:r>
            <a:r>
              <a:rPr lang="pt-BR" dirty="0" err="1" smtClean="0"/>
              <a:t>Clock</a:t>
            </a:r>
            <a:r>
              <a:rPr lang="pt-BR" dirty="0" smtClean="0"/>
              <a:t>: 2Ghz</a:t>
            </a:r>
          </a:p>
          <a:p>
            <a:endParaRPr lang="pt-BR" dirty="0" smtClean="0"/>
          </a:p>
          <a:p>
            <a:r>
              <a:rPr lang="pt-BR" dirty="0" smtClean="0"/>
              <a:t>FPGA</a:t>
            </a:r>
          </a:p>
          <a:p>
            <a:pPr lvl="1"/>
            <a:r>
              <a:rPr lang="pt-BR" dirty="0" smtClean="0"/>
              <a:t>Limite 20x20 – travou com 25x25</a:t>
            </a:r>
          </a:p>
          <a:p>
            <a:pPr lvl="1"/>
            <a:r>
              <a:rPr lang="pt-BR" dirty="0" smtClean="0"/>
              <a:t>Iterações – 20</a:t>
            </a:r>
          </a:p>
          <a:p>
            <a:pPr lvl="1"/>
            <a:r>
              <a:rPr lang="pt-BR" dirty="0" smtClean="0"/>
              <a:t>Tempo médio: 4.54s /</a:t>
            </a:r>
            <a:r>
              <a:rPr lang="pt-BR" dirty="0" err="1" smtClean="0"/>
              <a:t>Clock</a:t>
            </a:r>
            <a:r>
              <a:rPr lang="pt-BR" dirty="0" smtClean="0"/>
              <a:t>: 66Mhz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pt-BR" dirty="0" smtClean="0"/>
              <a:t>Resultado - PC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251528" y="2636912"/>
          <a:ext cx="8568940" cy="3888440"/>
        </p:xfrm>
        <a:graphic>
          <a:graphicData uri="http://schemas.openxmlformats.org/drawingml/2006/table">
            <a:tbl>
              <a:tblPr/>
              <a:tblGrid>
                <a:gridCol w="428447"/>
                <a:gridCol w="428447"/>
                <a:gridCol w="428447"/>
                <a:gridCol w="428447"/>
                <a:gridCol w="428447"/>
                <a:gridCol w="428447"/>
                <a:gridCol w="428447"/>
                <a:gridCol w="428447"/>
                <a:gridCol w="428447"/>
                <a:gridCol w="428447"/>
                <a:gridCol w="428447"/>
                <a:gridCol w="428447"/>
                <a:gridCol w="428447"/>
                <a:gridCol w="428447"/>
                <a:gridCol w="428447"/>
                <a:gridCol w="428447"/>
                <a:gridCol w="428447"/>
                <a:gridCol w="428447"/>
                <a:gridCol w="428447"/>
                <a:gridCol w="428447"/>
              </a:tblGrid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-37.00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-24.00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-25.00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-14.00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44.00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-37.00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-24.00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-24.00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-44.00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-45.00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-24.00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-24.00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-44.00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-47.00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-46.00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-50.00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-24.00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-23.00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-21.00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-2.00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5112"/>
          </a:xfrm>
        </p:spPr>
        <p:txBody>
          <a:bodyPr/>
          <a:lstStyle/>
          <a:p>
            <a:r>
              <a:rPr lang="pt-BR" dirty="0" smtClean="0"/>
              <a:t>Matriz 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pt-BR" dirty="0" smtClean="0"/>
              <a:t>Resultado – PC (Cont.)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5112"/>
          </a:xfrm>
        </p:spPr>
        <p:txBody>
          <a:bodyPr/>
          <a:lstStyle/>
          <a:p>
            <a:r>
              <a:rPr lang="pt-BR" dirty="0" smtClean="0"/>
              <a:t>Matriz </a:t>
            </a:r>
            <a:r>
              <a:rPr lang="pt-BR" dirty="0" err="1" smtClean="0"/>
              <a:t>Inv</a:t>
            </a:r>
            <a:r>
              <a:rPr lang="pt-BR" dirty="0" smtClean="0"/>
              <a:t>(A)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23528" y="2564904"/>
          <a:ext cx="8568960" cy="3960440"/>
        </p:xfrm>
        <a:graphic>
          <a:graphicData uri="http://schemas.openxmlformats.org/drawingml/2006/table">
            <a:tbl>
              <a:tblPr/>
              <a:tblGrid>
                <a:gridCol w="428448"/>
                <a:gridCol w="428448"/>
                <a:gridCol w="428448"/>
                <a:gridCol w="428448"/>
                <a:gridCol w="428448"/>
                <a:gridCol w="428448"/>
                <a:gridCol w="428448"/>
                <a:gridCol w="428448"/>
                <a:gridCol w="428448"/>
                <a:gridCol w="428448"/>
                <a:gridCol w="428448"/>
                <a:gridCol w="428448"/>
                <a:gridCol w="428448"/>
                <a:gridCol w="428448"/>
                <a:gridCol w="428448"/>
                <a:gridCol w="428448"/>
                <a:gridCol w="428448"/>
                <a:gridCol w="428448"/>
                <a:gridCol w="428448"/>
                <a:gridCol w="428448"/>
              </a:tblGrid>
              <a:tr h="1980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-0.0042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-0.0074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-0.0046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-0.0068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-0.0119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-0.0107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0.0124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-0.0088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-0.0085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-0.0016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-0.0099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0.0217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-0.0062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-0.0181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0.0159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-0.0089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-0.0162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-0.0091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-0.0081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-0.0063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-0.0156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-0.0180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-0.0099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-0.0112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-0.0065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0.0096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-0.0219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0.0056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-0.0090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0.0139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-0.0139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-0.0029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0.0016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0.0126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-0.0026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-0.0078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-0.0067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-0.0093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0.0036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-0.0080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-0.0068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-0.0129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-0.0103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-0.0016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0.0079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-0.0111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-0.0178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-0.0115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-0.0191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-0.0067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-0.0092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0.0120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0.0153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-0.0234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-0.0149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-0.0073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-0.0091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0.0024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-0.0002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-0.0093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-0.0064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-0.0016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-0.0068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0.0016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-0.0068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0.0026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-0.0072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-0.0083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0.0091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-0.0084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0.0006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0.0148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-0.0120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0.0147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-0.0026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-0.0062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-0.0016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-0.0079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-0.0102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0.0026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-0.0114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-0.0104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-0.0016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0.0016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0.0041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-0.0071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0.0036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-0.0064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-0.0006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-0.0036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0.0006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-0.0010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-0.0158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-0.0096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-0.0084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-0.0140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-0.0114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-0.0077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-0.0120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0.0076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-0.0160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0.0066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0.0046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0.0089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-0.0079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-0.0172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-0.0061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-0.0073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-0.0119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-0.0115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-0.0114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-0.0235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0.0083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-0.0104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0.0176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-0.0116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0.0130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0.0157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0.0011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-0.0036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-0.0048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-0.0095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-0.0082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0.0144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-0.0070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-0.0032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0.0044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-0.0067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0.0139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pt-BR" dirty="0" smtClean="0"/>
              <a:t>Resultado – PC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5112"/>
          </a:xfrm>
        </p:spPr>
        <p:txBody>
          <a:bodyPr/>
          <a:lstStyle/>
          <a:p>
            <a:r>
              <a:rPr lang="pt-BR" dirty="0" smtClean="0"/>
              <a:t>Matriz A * </a:t>
            </a:r>
            <a:r>
              <a:rPr lang="pt-BR" dirty="0" err="1" smtClean="0"/>
              <a:t>Inv</a:t>
            </a:r>
            <a:r>
              <a:rPr lang="pt-BR" dirty="0" smtClean="0"/>
              <a:t>(A)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23528" y="2564904"/>
          <a:ext cx="8640960" cy="3744420"/>
        </p:xfrm>
        <a:graphic>
          <a:graphicData uri="http://schemas.openxmlformats.org/drawingml/2006/table">
            <a:tbl>
              <a:tblPr/>
              <a:tblGrid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</a:tblGrid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5195" marR="5195" marT="51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Profiling</a:t>
            </a:r>
            <a:r>
              <a:rPr lang="pt-BR" dirty="0" smtClean="0"/>
              <a:t> - PC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95536" y="2780928"/>
          <a:ext cx="8136904" cy="2558356"/>
        </p:xfrm>
        <a:graphic>
          <a:graphicData uri="http://schemas.openxmlformats.org/drawingml/2006/table">
            <a:tbl>
              <a:tblPr/>
              <a:tblGrid>
                <a:gridCol w="744683"/>
                <a:gridCol w="1131918"/>
                <a:gridCol w="853903"/>
                <a:gridCol w="869896"/>
                <a:gridCol w="720080"/>
                <a:gridCol w="720080"/>
                <a:gridCol w="3096344"/>
              </a:tblGrid>
              <a:tr h="345724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53158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%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cumulative  </a:t>
                      </a:r>
                      <a:b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seconds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self </a:t>
                      </a:r>
                      <a:b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seconds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calls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self</a:t>
                      </a:r>
                      <a:b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us/call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b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us/call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name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7657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Lower_Triangular_Solve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57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Unit_Upper_Triangular_Solve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57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224.89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224.89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Crout_LU_Decomposition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57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82041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Crout_LU_Solve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57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Solve_Inverse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579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__</a:t>
                      </a:r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chkstk_ms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pt-BR" dirty="0" smtClean="0"/>
              <a:t>Resultado - NIOS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5112"/>
          </a:xfrm>
        </p:spPr>
        <p:txBody>
          <a:bodyPr/>
          <a:lstStyle/>
          <a:p>
            <a:r>
              <a:rPr lang="pt-BR" dirty="0" smtClean="0"/>
              <a:t>Matriz A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51520" y="2492896"/>
          <a:ext cx="8640962" cy="3600400"/>
        </p:xfrm>
        <a:graphic>
          <a:graphicData uri="http://schemas.openxmlformats.org/drawingml/2006/table">
            <a:tbl>
              <a:tblPr/>
              <a:tblGrid>
                <a:gridCol w="364272"/>
                <a:gridCol w="388556"/>
                <a:gridCol w="388556"/>
                <a:gridCol w="459203"/>
                <a:gridCol w="423880"/>
                <a:gridCol w="459203"/>
                <a:gridCol w="459203"/>
                <a:gridCol w="459203"/>
                <a:gridCol w="459203"/>
                <a:gridCol w="423880"/>
                <a:gridCol w="459203"/>
                <a:gridCol w="459203"/>
                <a:gridCol w="459203"/>
                <a:gridCol w="459203"/>
                <a:gridCol w="459203"/>
                <a:gridCol w="470241"/>
                <a:gridCol w="459203"/>
                <a:gridCol w="423880"/>
                <a:gridCol w="353232"/>
                <a:gridCol w="353232"/>
              </a:tblGrid>
              <a:tr h="180020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-37.00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-46.00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-36.00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-24.00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-14.00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-24.00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-24.00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-44.00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-34.00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-24.00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-24.00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-44.00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-24.00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-4.00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-23.00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-8.00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-37.00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-21.00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-2.00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pt-BR" dirty="0" smtClean="0"/>
              <a:t>Resultado – NIOS (Cont.)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5112"/>
          </a:xfrm>
        </p:spPr>
        <p:txBody>
          <a:bodyPr/>
          <a:lstStyle/>
          <a:p>
            <a:r>
              <a:rPr lang="pt-BR" dirty="0" smtClean="0"/>
              <a:t>Matriz </a:t>
            </a:r>
            <a:r>
              <a:rPr lang="pt-BR" dirty="0" err="1" smtClean="0"/>
              <a:t>Inv</a:t>
            </a:r>
            <a:r>
              <a:rPr lang="pt-BR" dirty="0" smtClean="0"/>
              <a:t>(A)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23528" y="2708920"/>
          <a:ext cx="8640962" cy="3744420"/>
        </p:xfrm>
        <a:graphic>
          <a:graphicData uri="http://schemas.openxmlformats.org/drawingml/2006/table">
            <a:tbl>
              <a:tblPr/>
              <a:tblGrid>
                <a:gridCol w="364272"/>
                <a:gridCol w="388556"/>
                <a:gridCol w="388556"/>
                <a:gridCol w="459203"/>
                <a:gridCol w="423880"/>
                <a:gridCol w="459203"/>
                <a:gridCol w="459203"/>
                <a:gridCol w="459203"/>
                <a:gridCol w="459203"/>
                <a:gridCol w="423880"/>
                <a:gridCol w="459203"/>
                <a:gridCol w="459203"/>
                <a:gridCol w="459203"/>
                <a:gridCol w="459203"/>
                <a:gridCol w="459203"/>
                <a:gridCol w="470241"/>
                <a:gridCol w="459203"/>
                <a:gridCol w="423880"/>
                <a:gridCol w="353232"/>
                <a:gridCol w="353232"/>
              </a:tblGrid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-0.0042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-0.0074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-0.0046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-0.0068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-0.0119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-0.0107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0.0124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-0.0088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-0.0085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-0.0016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-0.0099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0.0217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-0.0062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-0.0181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0.0159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-0.0089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-0.0162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-0.0091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-0.0081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-0.0063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-0.0156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-0.0180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-0.0099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-0.0112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-0.0065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0.0096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-0.0219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0.0056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-0.0090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0.0139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-0.0139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0.0016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0.0126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-0.0026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-0.0078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-0.0067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-0.0093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0.0036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-0.0080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-0.0068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-0.0129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-0.0103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-0.0016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0.0112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-0.0111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-0.0178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-0.0115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-0.0191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-0.0067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-0.0092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0.0120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0.0153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-0.0234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-0.0149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-0.0073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-0.0091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-0.0093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-0.0064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-0.0016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-0.0068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0.0016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-0.0068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0.0026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-0.0072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-0.0083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-0.0084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0.0006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0.0148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-0.0120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0.0147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-0.0026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-0.0062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-0.0016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-0.0079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-0.0102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0.0026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-0.0114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-0.0104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-0.0016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0.0016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-0.0071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0.0036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-0.0064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-0.0006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-0.0036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0.0006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-0.0158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-0.0096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-0.0084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-0.0140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-0.0114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-0.0077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-0.0120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0.0076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-0.0160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0.0066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0.0046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-0.0079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0.0062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-0.0172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-0.0061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-0.0073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-0.0119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-0.0018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-0.0115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-0.0114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-0.0235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0.0083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-0.0104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0.0176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-0.0116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1"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0.0130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0.0157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0.0011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-0.0036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-0.0048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-0.0095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-0.0082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0.0144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-0.0070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-0.0032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0.0044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-0.0067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0.0139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pt-BR" dirty="0" smtClean="0"/>
              <a:t>Resultado – NIOS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5112"/>
          </a:xfrm>
        </p:spPr>
        <p:txBody>
          <a:bodyPr/>
          <a:lstStyle/>
          <a:p>
            <a:r>
              <a:rPr lang="pt-BR" dirty="0" smtClean="0"/>
              <a:t>Matriz A * </a:t>
            </a:r>
            <a:r>
              <a:rPr lang="pt-BR" dirty="0" err="1" smtClean="0"/>
              <a:t>Inv</a:t>
            </a:r>
            <a:r>
              <a:rPr lang="pt-BR" dirty="0" smtClean="0"/>
              <a:t>(A)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79512" y="2492896"/>
          <a:ext cx="8784982" cy="3888440"/>
        </p:xfrm>
        <a:graphic>
          <a:graphicData uri="http://schemas.openxmlformats.org/drawingml/2006/table">
            <a:tbl>
              <a:tblPr/>
              <a:tblGrid>
                <a:gridCol w="370343"/>
                <a:gridCol w="395032"/>
                <a:gridCol w="395032"/>
                <a:gridCol w="466857"/>
                <a:gridCol w="430944"/>
                <a:gridCol w="466857"/>
                <a:gridCol w="466857"/>
                <a:gridCol w="466857"/>
                <a:gridCol w="466857"/>
                <a:gridCol w="430944"/>
                <a:gridCol w="466857"/>
                <a:gridCol w="466857"/>
                <a:gridCol w="466857"/>
                <a:gridCol w="466857"/>
                <a:gridCol w="466857"/>
                <a:gridCol w="478078"/>
                <a:gridCol w="466857"/>
                <a:gridCol w="430944"/>
                <a:gridCol w="359119"/>
                <a:gridCol w="359119"/>
              </a:tblGrid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2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4675" marR="4675" marT="46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466</TotalTime>
  <Words>3962</Words>
  <Application>Microsoft Office PowerPoint</Application>
  <PresentationFormat>Apresentação na tela (4:3)</PresentationFormat>
  <Paragraphs>2598</Paragraphs>
  <Slides>18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Urbano</vt:lpstr>
      <vt:lpstr>Introdução aos Sistemas Embarcados Matriz Inversa - LU</vt:lpstr>
      <vt:lpstr>Matrizes</vt:lpstr>
      <vt:lpstr>Resultado - PC</vt:lpstr>
      <vt:lpstr>Resultado – PC (Cont.)</vt:lpstr>
      <vt:lpstr>Resultado – PC</vt:lpstr>
      <vt:lpstr>Profiling - PC</vt:lpstr>
      <vt:lpstr>Resultado - NIOS</vt:lpstr>
      <vt:lpstr>Resultado – NIOS (Cont.)</vt:lpstr>
      <vt:lpstr>Resultado – NIOS</vt:lpstr>
      <vt:lpstr>Profiling - NIOS</vt:lpstr>
      <vt:lpstr>Resultado</vt:lpstr>
      <vt:lpstr>Resultado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Matriz Inversa - LU</dc:title>
  <dc:creator>Gerson</dc:creator>
  <cp:lastModifiedBy>Gerson</cp:lastModifiedBy>
  <cp:revision>20</cp:revision>
  <dcterms:created xsi:type="dcterms:W3CDTF">2012-03-30T15:43:13Z</dcterms:created>
  <dcterms:modified xsi:type="dcterms:W3CDTF">2012-05-07T22:54:43Z</dcterms:modified>
</cp:coreProperties>
</file>