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309"/>
  </p:normalViewPr>
  <p:slideViewPr>
    <p:cSldViewPr snapToGrid="0" snapToObjects="1">
      <p:cViewPr varScale="1">
        <p:scale>
          <a:sx n="98" d="100"/>
          <a:sy n="98" d="100"/>
        </p:scale>
        <p:origin x="2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88E4-D476-324F-9E68-EAFB011C846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9A41A-365C-7F47-A919-E9535BDA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Jikun</a:t>
            </a:r>
            <a:r>
              <a:rPr lang="en-CA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Kang, Ran Cheng and </a:t>
            </a:r>
            <a:r>
              <a:rPr lang="en-CA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Haohan</a:t>
            </a:r>
            <a:r>
              <a:rPr lang="en-CA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 market of </a:t>
            </a:r>
            <a:r>
              <a:rPr lang="en-US" dirty="0">
                <a:solidFill>
                  <a:srgbClr val="3B3059"/>
                </a:solidFill>
              </a:rPr>
              <a:t>cryptocurrencies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24/7 continuous market: Forex regulated and bank open/close would affect its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bid or offer is almost immediately actionable as there is a high traffic of sellers and buyers.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Bitfinex</a:t>
            </a:r>
            <a:r>
              <a:rPr lang="en-US" dirty="0"/>
              <a:t> exchange market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B3059"/>
                </a:solidFill>
              </a:rPr>
              <a:t>Stochastic environment: Very noisy data due to many actors and influences news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B3059"/>
                </a:solidFill>
              </a:rPr>
              <a:t>Learn from experience: Long term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peculiarities: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Transaction fee roughly 0.2%</a:t>
            </a:r>
          </a:p>
          <a:p>
            <a:r>
              <a:rPr lang="en-US" dirty="0"/>
              <a:t>Ratio cancels inflation of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8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Dyna-Q : </a:t>
            </a:r>
            <a:r>
              <a:rPr lang="en-US" dirty="0" err="1"/>
              <a:t>heuristical</a:t>
            </a:r>
            <a:r>
              <a:rPr lang="en-US" dirty="0"/>
              <a:t> reasons as we get to bootstrap historical data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7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Cute: agent keeps trying to buy more coins, but its balance is insufficient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Algo</a:t>
            </a:r>
            <a:r>
              <a:rPr lang="en-US" dirty="0"/>
              <a:t>: Satoshi of 0.200000 and capital of 0.010614.png</a:t>
            </a:r>
          </a:p>
          <a:p>
            <a:endParaRPr lang="en-US" dirty="0"/>
          </a:p>
          <a:p>
            <a:r>
              <a:rPr lang="en-US" dirty="0"/>
              <a:t>Random: Number of </a:t>
            </a:r>
            <a:r>
              <a:rPr lang="en-US" dirty="0" err="1"/>
              <a:t>Satoshis</a:t>
            </a:r>
            <a:r>
              <a:rPr lang="en-US" dirty="0"/>
              <a:t> 3 worth of 0.000279 Capital of 0.046258 and in total 0.046537.png</a:t>
            </a:r>
          </a:p>
          <a:p>
            <a:endParaRPr lang="en-US" dirty="0"/>
          </a:p>
          <a:p>
            <a:r>
              <a:rPr lang="en-US" dirty="0"/>
              <a:t>We further do reward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</a:t>
            </a:r>
          </a:p>
          <a:p>
            <a:r>
              <a:rPr lang="en-US" dirty="0"/>
              <a:t>Leveraging the trend of changes of Bitcoin price:</a:t>
            </a:r>
          </a:p>
          <a:p>
            <a:r>
              <a:rPr lang="en-US" dirty="0"/>
              <a:t>q-10runs-Number of </a:t>
            </a:r>
            <a:r>
              <a:rPr lang="en-US" dirty="0" err="1"/>
              <a:t>Satoshis</a:t>
            </a:r>
            <a:r>
              <a:rPr lang="en-US" dirty="0"/>
              <a:t> 0 worth of 0.000000  Capital of 0.045200 and in total 0.045200.png</a:t>
            </a:r>
          </a:p>
          <a:p>
            <a:endParaRPr lang="en-US" dirty="0"/>
          </a:p>
          <a:p>
            <a:r>
              <a:rPr lang="en-US" dirty="0"/>
              <a:t>Right:</a:t>
            </a:r>
          </a:p>
          <a:p>
            <a:r>
              <a:rPr lang="en-US" dirty="0"/>
              <a:t>Capital of 0.100000 and capital in total 0.006030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Cute: agent keeps trying to buy more coins, but its balance is insufficient</a:t>
            </a:r>
          </a:p>
          <a:p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Satoshi of 9.800000 and capital of 0.010068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Number of </a:t>
            </a:r>
            <a:r>
              <a:rPr lang="en-US" dirty="0" err="1"/>
              <a:t>Satoshis</a:t>
            </a:r>
            <a:r>
              <a:rPr lang="en-US" dirty="0"/>
              <a:t> 3 worth of 0.000279 Capital of 0.046258 and in total 0.046537.png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Frame of reference to check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I won’t be able to implement these in this project, I only brought them here, in case you wanted me to have a discussion on the future directions I think is well worth spending time and energy,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Non-stationary -&gt; scheduling of alpha should be readjusted when we have a transition to another behavior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 for your time and attention and I will now take any questions you have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Funds accepted: do not bother verifying my theories here-</a:t>
            </a:r>
            <a:r>
              <a:rPr lang="en-US" dirty="0" err="1"/>
              <a:t>ponzi</a:t>
            </a:r>
            <a:r>
              <a:rPr lang="en-US" dirty="0"/>
              <a:t> game…come and talk to me after the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1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2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5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FA1B09D7-CEA8-634E-ABEE-6B8737FE71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0FE9-F67B-BF4F-8365-C6B28866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6662516" cy="2550877"/>
          </a:xfrm>
        </p:spPr>
        <p:txBody>
          <a:bodyPr/>
          <a:lstStyle/>
          <a:p>
            <a:r>
              <a:rPr lang="en-CA" dirty="0"/>
              <a:t>Trading agent with virtual money/Bitcoins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360D9-7900-FB4E-BDA2-8A0AABB02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Rez </a:t>
            </a:r>
            <a:r>
              <a:rPr lang="en-US" dirty="0" err="1"/>
              <a:t>Godarzvandchegini</a:t>
            </a: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McGill University</a:t>
            </a:r>
          </a:p>
        </p:txBody>
      </p:sp>
    </p:spTree>
    <p:extLst>
      <p:ext uri="{BB962C8B-B14F-4D97-AF65-F5344CB8AC3E}">
        <p14:creationId xmlns:p14="http://schemas.microsoft.com/office/powerpoint/2010/main" val="269980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3154" y="467397"/>
            <a:ext cx="521872" cy="59191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DF3FC3-9AF0-7447-9C71-D955204E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1209957"/>
            <a:ext cx="2159998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2600">
                <a:solidFill>
                  <a:srgbClr val="3B305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78B5-43E4-EF46-A2CB-5F3038EF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818" y="1059025"/>
            <a:ext cx="3976641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B3059"/>
                </a:solidFill>
              </a:rPr>
              <a:t>Exchanging cryptocurrencies</a:t>
            </a:r>
            <a:br>
              <a:rPr lang="en-US" dirty="0">
                <a:solidFill>
                  <a:srgbClr val="3B3059"/>
                </a:solidFill>
              </a:rPr>
            </a:br>
            <a:r>
              <a:rPr lang="en-US" dirty="0">
                <a:solidFill>
                  <a:srgbClr val="3B3059"/>
                </a:solidFill>
              </a:rPr>
              <a:t>(</a:t>
            </a:r>
            <a:r>
              <a:rPr lang="en-US" dirty="0" err="1">
                <a:solidFill>
                  <a:srgbClr val="3B3059"/>
                </a:solidFill>
              </a:rPr>
              <a:t>Bitfinex</a:t>
            </a:r>
            <a:r>
              <a:rPr lang="en-US" dirty="0">
                <a:solidFill>
                  <a:srgbClr val="3B3059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Uninterrupted market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Liquid market</a:t>
            </a:r>
            <a:endParaRPr lang="fa-IR" dirty="0">
              <a:solidFill>
                <a:srgbClr val="3B3059"/>
              </a:solidFill>
            </a:endParaRPr>
          </a:p>
          <a:p>
            <a:r>
              <a:rPr lang="en-US" dirty="0">
                <a:solidFill>
                  <a:srgbClr val="3B3059"/>
                </a:solidFill>
              </a:rPr>
              <a:t>Reinforcement Learning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Stochastic environment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Learn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385468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1B8A-3C97-6342-B643-AC3987C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state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B03-29C9-5745-90EF-43626628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494866" cy="3530600"/>
          </a:xfrm>
        </p:spPr>
        <p:txBody>
          <a:bodyPr>
            <a:normAutofit/>
          </a:bodyPr>
          <a:lstStyle/>
          <a:p>
            <a:r>
              <a:rPr lang="en-US" dirty="0"/>
              <a:t>Actions: Hold, Buy 1 coin, Sell 1 coin</a:t>
            </a:r>
          </a:p>
          <a:p>
            <a:r>
              <a:rPr lang="en-US" dirty="0"/>
              <a:t>Candles: ['MTS','OPEN','CLOSE’,'HIGH','LOW','VOLUME']</a:t>
            </a:r>
          </a:p>
          <a:p>
            <a:pPr lvl="1"/>
            <a:r>
              <a:rPr lang="en-US" dirty="0"/>
              <a:t>15 minute timestamps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C031FB-FFB8-714A-96BF-9310D8E16B01}"/>
              </a:ext>
            </a:extLst>
          </p:cNvPr>
          <p:cNvGrpSpPr/>
          <p:nvPr/>
        </p:nvGrpSpPr>
        <p:grpSpPr>
          <a:xfrm>
            <a:off x="5942610" y="3522270"/>
            <a:ext cx="2326508" cy="1900691"/>
            <a:chOff x="5922389" y="3788266"/>
            <a:chExt cx="2322406" cy="18973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9868E1-8CC6-1E45-A1AC-A5E9A8F938B7}"/>
                </a:ext>
              </a:extLst>
            </p:cNvPr>
            <p:cNvGrpSpPr/>
            <p:nvPr/>
          </p:nvGrpSpPr>
          <p:grpSpPr>
            <a:xfrm>
              <a:off x="5922389" y="3788266"/>
              <a:ext cx="1130630" cy="1897340"/>
              <a:chOff x="6487851" y="2040597"/>
              <a:chExt cx="1130630" cy="18973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009701-C2B4-3843-B6E7-1C39EB9B72CA}"/>
                  </a:ext>
                </a:extLst>
              </p:cNvPr>
              <p:cNvSpPr/>
              <p:nvPr/>
            </p:nvSpPr>
            <p:spPr>
              <a:xfrm>
                <a:off x="7209642" y="2489200"/>
                <a:ext cx="157809" cy="7373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F0AE066-DF57-024E-80E1-7BEB73781E60}"/>
                  </a:ext>
                </a:extLst>
              </p:cNvPr>
              <p:cNvCxnSpPr/>
              <p:nvPr/>
            </p:nvCxnSpPr>
            <p:spPr>
              <a:xfrm>
                <a:off x="7288020" y="2312127"/>
                <a:ext cx="0" cy="1306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8D3E81-E805-4840-B527-BE50C539CA83}"/>
                  </a:ext>
                </a:extLst>
              </p:cNvPr>
              <p:cNvSpPr txBox="1"/>
              <p:nvPr/>
            </p:nvSpPr>
            <p:spPr>
              <a:xfrm>
                <a:off x="6560583" y="3069747"/>
                <a:ext cx="6751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OPEN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F58A8-89A6-FD45-A14A-FCBC9393701D}"/>
                  </a:ext>
                </a:extLst>
              </p:cNvPr>
              <p:cNvSpPr txBox="1"/>
              <p:nvPr/>
            </p:nvSpPr>
            <p:spPr>
              <a:xfrm>
                <a:off x="6487851" y="2361226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CLOSE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FA2435-9448-034A-9B14-355A0247FC0F}"/>
                  </a:ext>
                </a:extLst>
              </p:cNvPr>
              <p:cNvSpPr txBox="1"/>
              <p:nvPr/>
            </p:nvSpPr>
            <p:spPr>
              <a:xfrm>
                <a:off x="6989783" y="2040597"/>
                <a:ext cx="628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HIGH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B20F13-9E0D-7B49-989A-843FEDC3CE15}"/>
                  </a:ext>
                </a:extLst>
              </p:cNvPr>
              <p:cNvSpPr txBox="1"/>
              <p:nvPr/>
            </p:nvSpPr>
            <p:spPr>
              <a:xfrm>
                <a:off x="6992618" y="3630160"/>
                <a:ext cx="596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LOW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96F6BD-F7C2-CE45-9770-70ED44296A07}"/>
                </a:ext>
              </a:extLst>
            </p:cNvPr>
            <p:cNvGrpSpPr/>
            <p:nvPr/>
          </p:nvGrpSpPr>
          <p:grpSpPr>
            <a:xfrm>
              <a:off x="7127827" y="3788266"/>
              <a:ext cx="1116968" cy="1897340"/>
              <a:chOff x="7807048" y="2040597"/>
              <a:chExt cx="1116968" cy="18973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984F3CC-A0DE-DB4A-87D3-204C6E25D42F}"/>
                  </a:ext>
                </a:extLst>
              </p:cNvPr>
              <p:cNvCxnSpPr/>
              <p:nvPr/>
            </p:nvCxnSpPr>
            <p:spPr>
              <a:xfrm>
                <a:off x="8593555" y="2312127"/>
                <a:ext cx="0" cy="1306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43C9A0-D247-C04D-8077-9C610B85B29E}"/>
                  </a:ext>
                </a:extLst>
              </p:cNvPr>
              <p:cNvSpPr txBox="1"/>
              <p:nvPr/>
            </p:nvSpPr>
            <p:spPr>
              <a:xfrm>
                <a:off x="7807048" y="3122918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CLOSE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86E68C-4FD0-634D-973F-BC1C20101386}"/>
                  </a:ext>
                </a:extLst>
              </p:cNvPr>
              <p:cNvSpPr txBox="1"/>
              <p:nvPr/>
            </p:nvSpPr>
            <p:spPr>
              <a:xfrm>
                <a:off x="7885546" y="2548084"/>
                <a:ext cx="6751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OPEN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3BFC58-B336-164B-82FE-3AFC0DA64EEC}"/>
                  </a:ext>
                </a:extLst>
              </p:cNvPr>
              <p:cNvSpPr txBox="1"/>
              <p:nvPr/>
            </p:nvSpPr>
            <p:spPr>
              <a:xfrm>
                <a:off x="8295318" y="2040597"/>
                <a:ext cx="628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HIGH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05145E-9A60-0C49-ADE1-51B2B647AAD8}"/>
                  </a:ext>
                </a:extLst>
              </p:cNvPr>
              <p:cNvSpPr txBox="1"/>
              <p:nvPr/>
            </p:nvSpPr>
            <p:spPr>
              <a:xfrm>
                <a:off x="8298153" y="3630160"/>
                <a:ext cx="596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LOW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85CC37-737A-2842-938E-B4C091F1CD11}"/>
                  </a:ext>
                </a:extLst>
              </p:cNvPr>
              <p:cNvSpPr/>
              <p:nvPr/>
            </p:nvSpPr>
            <p:spPr>
              <a:xfrm>
                <a:off x="8515177" y="2704387"/>
                <a:ext cx="171623" cy="5688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E78433E-6465-2444-AB01-95A14C1AA9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544204"/>
                  </p:ext>
                </p:extLst>
              </p:nvPr>
            </p:nvGraphicFramePr>
            <p:xfrm>
              <a:off x="864382" y="3793384"/>
              <a:ext cx="4545102" cy="2226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36018">
                      <a:extLst>
                        <a:ext uri="{9D8B030D-6E8A-4147-A177-3AD203B41FA5}">
                          <a16:colId xmlns:a16="http://schemas.microsoft.com/office/drawing/2014/main" val="3574385491"/>
                        </a:ext>
                      </a:extLst>
                    </a:gridCol>
                    <a:gridCol w="2209084">
                      <a:extLst>
                        <a:ext uri="{9D8B030D-6E8A-4147-A177-3AD203B41FA5}">
                          <a16:colId xmlns:a16="http://schemas.microsoft.com/office/drawing/2014/main" val="3488242593"/>
                        </a:ext>
                      </a:extLst>
                    </a:gridCol>
                  </a:tblGrid>
                  <a:tr h="556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𝑐𝑜𝑖𝑛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HIGH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7867657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𝑐𝑎𝑝𝑖𝑡𝑎𝑙</m:t>
                                    </m:r>
                                    <m: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CLOSE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𝑂𝐿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6793166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OPEN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OPEN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="0" i="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CLOSE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4907290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CL</m:t>
                                        </m:r>
                                        <m:r>
                                          <a:rPr lang="en-CA" sz="1600" b="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𝑂𝑆𝐸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𝑊𝑒𝑒𝑘𝑒𝑛𝑑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6403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E78433E-6465-2444-AB01-95A14C1AA9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544204"/>
                  </p:ext>
                </p:extLst>
              </p:nvPr>
            </p:nvGraphicFramePr>
            <p:xfrm>
              <a:off x="864382" y="3793384"/>
              <a:ext cx="4545102" cy="2226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36018">
                      <a:extLst>
                        <a:ext uri="{9D8B030D-6E8A-4147-A177-3AD203B41FA5}">
                          <a16:colId xmlns:a16="http://schemas.microsoft.com/office/drawing/2014/main" val="3574385491"/>
                        </a:ext>
                      </a:extLst>
                    </a:gridCol>
                    <a:gridCol w="2209084">
                      <a:extLst>
                        <a:ext uri="{9D8B030D-6E8A-4147-A177-3AD203B41FA5}">
                          <a16:colId xmlns:a16="http://schemas.microsoft.com/office/drawing/2014/main" val="3488242593"/>
                        </a:ext>
                      </a:extLst>
                    </a:gridCol>
                  </a:tblGrid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r="-9456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7867657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100000" r="-945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t="-1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793166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200000" r="-945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t="-2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907290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300000" r="-94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03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D0F8CA1-6C35-CD43-ACD0-55537F2E64B3}"/>
              </a:ext>
            </a:extLst>
          </p:cNvPr>
          <p:cNvSpPr txBox="1"/>
          <p:nvPr/>
        </p:nvSpPr>
        <p:spPr>
          <a:xfrm>
            <a:off x="5868712" y="5491376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Japanese Candlesticks</a:t>
            </a:r>
          </a:p>
        </p:txBody>
      </p:sp>
    </p:spTree>
    <p:extLst>
      <p:ext uri="{BB962C8B-B14F-4D97-AF65-F5344CB8AC3E}">
        <p14:creationId xmlns:p14="http://schemas.microsoft.com/office/powerpoint/2010/main" val="27524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1DEA-5402-234A-8E85-16C17865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E5BA-F295-4747-BC6B-79F67B05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530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LSPI</a:t>
            </a:r>
          </a:p>
          <a:p>
            <a:r>
              <a:rPr lang="en-US" dirty="0">
                <a:solidFill>
                  <a:srgbClr val="00B050"/>
                </a:solidFill>
              </a:rPr>
              <a:t>Dyna-Q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Bootstrap historical data</a:t>
            </a:r>
          </a:p>
          <a:p>
            <a:r>
              <a:rPr lang="en-US" dirty="0">
                <a:solidFill>
                  <a:srgbClr val="FFC000"/>
                </a:solidFill>
              </a:rPr>
              <a:t>Neural Fitted-Q/DQN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Stability</a:t>
            </a:r>
          </a:p>
          <a:p>
            <a:r>
              <a:rPr lang="en-US" dirty="0">
                <a:solidFill>
                  <a:srgbClr val="FFC000"/>
                </a:solidFill>
              </a:rPr>
              <a:t>Policy gradient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Maybe Stochastic is best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CA6BA1-7F16-9C4B-BAB7-932306A7FEFB}"/>
                  </a:ext>
                </a:extLst>
              </p:cNvPr>
              <p:cNvSpPr txBox="1"/>
              <p:nvPr/>
            </p:nvSpPr>
            <p:spPr>
              <a:xfrm>
                <a:off x="4800600" y="2496457"/>
                <a:ext cx="3598293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CA6BA1-7F16-9C4B-BAB7-932306A7F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496457"/>
                <a:ext cx="3598293" cy="848758"/>
              </a:xfrm>
              <a:prstGeom prst="rect">
                <a:avLst/>
              </a:prstGeom>
              <a:blipFill>
                <a:blip r:embed="rId3"/>
                <a:stretch>
                  <a:fillRect t="-100000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D680C7-5881-6747-9A4C-B363E6FAA948}"/>
                  </a:ext>
                </a:extLst>
              </p:cNvPr>
              <p:cNvSpPr txBox="1"/>
              <p:nvPr/>
            </p:nvSpPr>
            <p:spPr>
              <a:xfrm>
                <a:off x="1282620" y="5286880"/>
                <a:ext cx="2178802" cy="1230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≤500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D680C7-5881-6747-9A4C-B363E6FAA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620" y="5286880"/>
                <a:ext cx="2178802" cy="1230593"/>
              </a:xfrm>
              <a:prstGeom prst="rect">
                <a:avLst/>
              </a:prstGeom>
              <a:blipFill>
                <a:blip r:embed="rId4"/>
                <a:stretch>
                  <a:fillRect l="-24277" t="-110204" b="-119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87F5718-E77C-A542-ABC8-2D90267BF117}"/>
              </a:ext>
            </a:extLst>
          </p:cNvPr>
          <p:cNvGrpSpPr/>
          <p:nvPr/>
        </p:nvGrpSpPr>
        <p:grpSpPr>
          <a:xfrm>
            <a:off x="4800600" y="3567258"/>
            <a:ext cx="3770873" cy="2684372"/>
            <a:chOff x="4800600" y="3567258"/>
            <a:chExt cx="3770873" cy="268437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0C38643-BF8D-4746-A76C-00DECDB71EB2}"/>
                </a:ext>
              </a:extLst>
            </p:cNvPr>
            <p:cNvSpPr/>
            <p:nvPr/>
          </p:nvSpPr>
          <p:spPr>
            <a:xfrm>
              <a:off x="4800600" y="3567258"/>
              <a:ext cx="2180442" cy="111524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 update (1)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E65CFAD4-03EC-5640-B2D9-BBD2A8EBC57E}"/>
                </a:ext>
              </a:extLst>
            </p:cNvPr>
            <p:cNvSpPr/>
            <p:nvPr/>
          </p:nvSpPr>
          <p:spPr>
            <a:xfrm>
              <a:off x="5237619" y="42545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2" name="Cloud 41">
              <a:extLst>
                <a:ext uri="{FF2B5EF4-FFF2-40B4-BE49-F238E27FC236}">
                  <a16:creationId xmlns:a16="http://schemas.microsoft.com/office/drawing/2014/main" id="{8AB41A6E-60C3-544B-B4C6-393309BBDC95}"/>
                </a:ext>
              </a:extLst>
            </p:cNvPr>
            <p:cNvSpPr/>
            <p:nvPr/>
          </p:nvSpPr>
          <p:spPr>
            <a:xfrm>
              <a:off x="5390019" y="44069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F4DA69F2-8623-1741-B9C9-A2B91C10E121}"/>
                </a:ext>
              </a:extLst>
            </p:cNvPr>
            <p:cNvSpPr/>
            <p:nvPr/>
          </p:nvSpPr>
          <p:spPr>
            <a:xfrm>
              <a:off x="5542419" y="45593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953FA589-9FF0-E543-B85D-AC2520E296E4}"/>
                </a:ext>
              </a:extLst>
            </p:cNvPr>
            <p:cNvSpPr/>
            <p:nvPr/>
          </p:nvSpPr>
          <p:spPr>
            <a:xfrm>
              <a:off x="5694819" y="47117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285287FC-08D1-BE42-8FB7-EEC6E58A64A7}"/>
                </a:ext>
              </a:extLst>
            </p:cNvPr>
            <p:cNvSpPr/>
            <p:nvPr/>
          </p:nvSpPr>
          <p:spPr>
            <a:xfrm>
              <a:off x="5847219" y="48641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4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D3CDB-7186-CB44-9320-960ECAF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3" y="3191728"/>
            <a:ext cx="4020275" cy="2796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5D706-C7BC-F747-A610-3071F75B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learnt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59E3B-6299-E548-B4F3-90C9BCBB5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58" y="3160017"/>
            <a:ext cx="4061720" cy="2859783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717665D-B9B1-2048-B34B-89069C04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7771461" cy="46520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Reward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accent5"/>
                </a:solidFill>
              </a:rPr>
              <a:t>capital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accent6"/>
                </a:solidFill>
              </a:rPr>
              <a:t>initial capital(</a:t>
            </a:r>
            <a:r>
              <a:rPr lang="en-US" sz="2000" b="1" dirty="0">
                <a:solidFill>
                  <a:schemeClr val="accent6"/>
                </a:solidFill>
              </a:rPr>
              <a:t>1¢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96CC35-7763-C344-9D4A-0A5E4CC346FB}"/>
              </a:ext>
            </a:extLst>
          </p:cNvPr>
          <p:cNvSpPr/>
          <p:nvPr/>
        </p:nvSpPr>
        <p:spPr>
          <a:xfrm>
            <a:off x="4554258" y="3517900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EBB828-6F2F-FC48-812C-42C95CB914B1}"/>
              </a:ext>
            </a:extLst>
          </p:cNvPr>
          <p:cNvSpPr/>
          <p:nvPr/>
        </p:nvSpPr>
        <p:spPr>
          <a:xfrm>
            <a:off x="559383" y="3263900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EA14675-1580-904C-8BE3-FD024E024C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C97BA"/>
              </a:clrFrom>
              <a:clrTo>
                <a:srgbClr val="FC97BA">
                  <a:alpha val="0"/>
                </a:srgbClr>
              </a:clrTo>
            </a:clrChange>
            <a:alphaModFix amt="80000"/>
          </a:blip>
          <a:srcRect l="3874" r="7243"/>
          <a:stretch/>
        </p:blipFill>
        <p:spPr>
          <a:xfrm>
            <a:off x="4419601" y="2954407"/>
            <a:ext cx="4221778" cy="30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D3CDB-7186-CB44-9320-960ECAF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3" y="3174608"/>
            <a:ext cx="4020275" cy="2830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359E3B-6299-E548-B4F3-90C9BCBB5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58" y="3160017"/>
            <a:ext cx="4061720" cy="2859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5D706-C7BC-F747-A610-3071F75B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learnt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717665D-B9B1-2048-B34B-89069C04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7771461" cy="46520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Reward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accent5"/>
                </a:solidFill>
              </a:rPr>
              <a:t>capital (</a:t>
            </a:r>
            <a:r>
              <a:rPr lang="en-US" sz="2000" u="sng" dirty="0">
                <a:solidFill>
                  <a:schemeClr val="accent5"/>
                </a:solidFill>
              </a:rPr>
              <a:t>with 24h withhold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accent6"/>
                </a:solidFill>
              </a:rPr>
              <a:t>initial capital(</a:t>
            </a:r>
            <a:r>
              <a:rPr lang="en-US" sz="2000" b="1" dirty="0">
                <a:solidFill>
                  <a:schemeClr val="accent6"/>
                </a:solidFill>
              </a:rPr>
              <a:t>1¢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7088CD-277F-224F-BF58-812E3C230A6F}"/>
              </a:ext>
            </a:extLst>
          </p:cNvPr>
          <p:cNvSpPr/>
          <p:nvPr/>
        </p:nvSpPr>
        <p:spPr>
          <a:xfrm>
            <a:off x="528194" y="3237774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EEF26-61C6-8B44-A06C-7DB02BDA3B8D}"/>
              </a:ext>
            </a:extLst>
          </p:cNvPr>
          <p:cNvSpPr/>
          <p:nvPr/>
        </p:nvSpPr>
        <p:spPr>
          <a:xfrm>
            <a:off x="4548469" y="3415574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359E3B-6299-E548-B4F3-90C9BCBB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58" y="3160017"/>
            <a:ext cx="4061720" cy="2859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3D3CDB-7186-CB44-9320-960ECAFE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83" y="3174608"/>
            <a:ext cx="4020275" cy="2830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5D706-C7BC-F747-A610-3071F75B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learnt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717665D-B9B1-2048-B34B-89069C04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918" y="2273300"/>
            <a:ext cx="7771461" cy="6811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Reward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accent2"/>
                </a:solidFill>
              </a:rPr>
              <a:t>coins × price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u="sng" dirty="0">
                <a:solidFill>
                  <a:schemeClr val="accent2"/>
                </a:solidFill>
              </a:rPr>
              <a:t>with 24h withhold</a:t>
            </a:r>
            <a:r>
              <a:rPr lang="en-US" sz="2000" dirty="0">
                <a:solidFill>
                  <a:schemeClr val="accent2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br>
              <a:rPr lang="fa-IR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5"/>
                </a:solidFill>
              </a:rPr>
              <a:t>capital (</a:t>
            </a:r>
            <a:r>
              <a:rPr lang="en-US" sz="2000" u="sng" dirty="0">
                <a:solidFill>
                  <a:schemeClr val="accent5"/>
                </a:solidFill>
              </a:rPr>
              <a:t>with 24h withhold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accent6"/>
                </a:solidFill>
              </a:rPr>
              <a:t>initial capital(</a:t>
            </a:r>
            <a:r>
              <a:rPr lang="en-US" sz="2000" b="1" dirty="0">
                <a:solidFill>
                  <a:schemeClr val="accent6"/>
                </a:solidFill>
              </a:rPr>
              <a:t>1¢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F99AF0-0507-6D43-BADC-66792CC5C186}"/>
              </a:ext>
            </a:extLst>
          </p:cNvPr>
          <p:cNvSpPr/>
          <p:nvPr/>
        </p:nvSpPr>
        <p:spPr>
          <a:xfrm>
            <a:off x="517938" y="3187671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508234-8F0B-964A-9A42-B591E358E2B0}"/>
              </a:ext>
            </a:extLst>
          </p:cNvPr>
          <p:cNvSpPr/>
          <p:nvPr/>
        </p:nvSpPr>
        <p:spPr>
          <a:xfrm>
            <a:off x="4551276" y="3517447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B0C1-398C-CF4F-81BE-EFD2D69C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1796-E3C4-4144-9C65-144F0F97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RL works!</a:t>
            </a:r>
          </a:p>
          <a:p>
            <a:pPr lvl="1"/>
            <a:r>
              <a:rPr lang="en-US" dirty="0"/>
              <a:t>Better than random 😄</a:t>
            </a:r>
          </a:p>
          <a:p>
            <a:r>
              <a:rPr lang="en-US" dirty="0">
                <a:solidFill>
                  <a:srgbClr val="FFC000"/>
                </a:solidFill>
              </a:rPr>
              <a:t>Different Tunings for hyper-parameters</a:t>
            </a:r>
          </a:p>
          <a:p>
            <a:r>
              <a:rPr lang="en-US" dirty="0">
                <a:solidFill>
                  <a:srgbClr val="FF0000"/>
                </a:solidFill>
              </a:rPr>
              <a:t>Augment state space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Volatility adjustment</a:t>
            </a:r>
          </a:p>
          <a:p>
            <a:r>
              <a:rPr lang="en-US" dirty="0">
                <a:solidFill>
                  <a:srgbClr val="FF0000"/>
                </a:solidFill>
              </a:rPr>
              <a:t>Different </a:t>
            </a:r>
            <a:r>
              <a:rPr lang="en-US" dirty="0" err="1">
                <a:solidFill>
                  <a:srgbClr val="FF0000"/>
                </a:solidFill>
              </a:rPr>
              <a:t>Alorithms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FQI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Policy gradient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6B766-312D-1742-A85A-95740B8A2E1C}"/>
              </a:ext>
            </a:extLst>
          </p:cNvPr>
          <p:cNvSpPr txBox="1"/>
          <p:nvPr/>
        </p:nvSpPr>
        <p:spPr>
          <a:xfrm>
            <a:off x="3526970" y="4634805"/>
            <a:ext cx="49508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+mj-lt"/>
              </a:rPr>
              <a:t>Thank you</a:t>
            </a:r>
            <a:r>
              <a:rPr lang="en-US" sz="2800" dirty="0">
                <a:latin typeface="+mj-lt"/>
              </a:rPr>
              <a:t> for your</a:t>
            </a:r>
          </a:p>
          <a:p>
            <a:pPr algn="ctr"/>
            <a:r>
              <a:rPr lang="en-US" sz="2800" dirty="0">
                <a:latin typeface="+mj-lt"/>
              </a:rPr>
              <a:t>time and attention</a:t>
            </a:r>
          </a:p>
          <a:p>
            <a:pPr algn="ctr"/>
            <a:r>
              <a:rPr lang="en-US" sz="2800" dirty="0">
                <a:latin typeface="+mj-lt"/>
              </a:rPr>
              <a:t>“Questions and comments”</a:t>
            </a:r>
          </a:p>
        </p:txBody>
      </p:sp>
    </p:spTree>
    <p:extLst>
      <p:ext uri="{BB962C8B-B14F-4D97-AF65-F5344CB8AC3E}">
        <p14:creationId xmlns:p14="http://schemas.microsoft.com/office/powerpoint/2010/main" val="19419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7497</TotalTime>
  <Words>550</Words>
  <Application>Microsoft Macintosh PowerPoint</Application>
  <PresentationFormat>On-screen Show (4:3)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Ion Boardroom</vt:lpstr>
      <vt:lpstr>Trading agent with virtual money/Bitcoins </vt:lpstr>
      <vt:lpstr>Introduction</vt:lpstr>
      <vt:lpstr>Action and state definition</vt:lpstr>
      <vt:lpstr>Algorithms</vt:lpstr>
      <vt:lpstr>Policies learnt</vt:lpstr>
      <vt:lpstr>Policies learnt</vt:lpstr>
      <vt:lpstr>Policies learnt</vt:lpstr>
      <vt:lpstr>Conclusion/future work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agent with virtual money/Bitcoins </dc:title>
  <dc:creator>Rez GodarzvandChegini</dc:creator>
  <cp:lastModifiedBy>Rez GodarzvandChegini</cp:lastModifiedBy>
  <cp:revision>64</cp:revision>
  <dcterms:created xsi:type="dcterms:W3CDTF">2018-04-21T18:03:08Z</dcterms:created>
  <dcterms:modified xsi:type="dcterms:W3CDTF">2018-04-26T23:02:07Z</dcterms:modified>
</cp:coreProperties>
</file>