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PT Sans Narrow"/>
      <p:regular r:id="rId12"/>
      <p:bold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TSansNarrow-bold.fntdata"/><Relationship Id="rId12" Type="http://schemas.openxmlformats.org/officeDocument/2006/relationships/font" Target="fonts/PTSansNarrow-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-Extractive approach to automatic summarization is a popular and well-known approach in this field, creates a summary by directly selecting some textual units (either, characters, words, clauses, or sentences) from the original documents, because it is dif</a:t>
            </a:r>
            <a:r>
              <a:rPr lang="en"/>
              <a:t>f</a:t>
            </a:r>
            <a:r>
              <a:rPr lang="en"/>
              <a:t>icult to genuinely evaluate and guarantee the linguistic quality of the produced summary.</a:t>
            </a:r>
          </a:p>
          <a:p>
            <a:pPr lvl="0">
              <a:spcBef>
                <a:spcPts val="0"/>
              </a:spcBef>
              <a:buNone/>
            </a:pPr>
            <a:r>
              <a:t/>
            </a:r>
            <a:endParaRPr/>
          </a:p>
          <a:p>
            <a:pPr lvl="0">
              <a:spcBef>
                <a:spcPts val="0"/>
              </a:spcBef>
              <a:buNone/>
            </a:pPr>
            <a:r>
              <a:rPr lang="en"/>
              <a:t>-Maximal marginal relevance cores each textual unit and extracts the unit that has the highest score in terms of the MMR criteria. Greedy MMR-style algorithms are widely used; however, they cannot take into account the whole quality of the summary due to their greediness, although a summary should convey all the information in a given document.</a:t>
            </a:r>
          </a:p>
          <a:p>
            <a:pPr lvl="0">
              <a:spcBef>
                <a:spcPts val="0"/>
              </a:spcBef>
              <a:buNone/>
            </a:pPr>
            <a:r>
              <a:t/>
            </a:r>
            <a:endParaRPr/>
          </a:p>
          <a:p>
            <a:pPr lvl="0">
              <a:spcBef>
                <a:spcPts val="0"/>
              </a:spcBef>
              <a:buNone/>
            </a:pPr>
            <a:r>
              <a:rPr lang="en"/>
              <a:t>-Recent years have introduced global inference algorithms for the extractive  approach, to consider whether the summary is “good” as a whole. Formulate the problem as an integer linear programming to optimize the score: however, as ILP is NP-hard, time complexity is very hard. </a:t>
            </a:r>
          </a:p>
          <a:p>
            <a:pPr lvl="0">
              <a:spcBef>
                <a:spcPts val="0"/>
              </a:spcBef>
              <a:buNone/>
            </a:pPr>
            <a:r>
              <a:t/>
            </a:r>
            <a:endParaRPr/>
          </a:p>
          <a:p>
            <a:pPr lvl="0">
              <a:spcBef>
                <a:spcPts val="0"/>
              </a:spcBef>
              <a:buNone/>
            </a:pPr>
            <a:r>
              <a:rPr lang="en"/>
              <a:t>-need for more efficient algorithms</a:t>
            </a:r>
          </a:p>
          <a:p>
            <a:pPr lvl="0">
              <a:spcBef>
                <a:spcPts val="0"/>
              </a:spcBef>
              <a:buNone/>
            </a:pPr>
            <a:r>
              <a:t/>
            </a:r>
            <a:endParaRPr/>
          </a:p>
          <a:p>
            <a:pPr lvl="0">
              <a:spcBef>
                <a:spcPts val="0"/>
              </a:spcBef>
              <a:buNone/>
            </a:pPr>
            <a:r>
              <a:rPr lang="en"/>
              <a:t>-Recently [2012] the problem has been attempted within the framework of the RL framework, optimizing the given score function with given feature representation of a summary. </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“Note that feature of the state only depend on the features of the summary, not on the executed actions to achieve the state. This property has  the potential</a:t>
            </a:r>
          </a:p>
          <a:p>
            <a:pPr lvl="0">
              <a:spcBef>
                <a:spcPts val="0"/>
              </a:spcBef>
              <a:buNone/>
            </a:pPr>
            <a:r>
              <a:rPr lang="en"/>
              <a:t>For different states to be represented as the same vector, which has the same features. Agent should search as many possible states as it can. Therefore, the generalization function of the feature representation is of utmost importance”.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05.png"/><Relationship Id="rId4" Type="http://schemas.openxmlformats.org/officeDocument/2006/relationships/image" Target="../media/image04.png"/><Relationship Id="rId5"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07.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09.png"/><Relationship Id="rId4" Type="http://schemas.openxmlformats.org/officeDocument/2006/relationships/image" Target="../media/image02.png"/><Relationship Id="rId5" Type="http://schemas.openxmlformats.org/officeDocument/2006/relationships/image" Target="../media/image03.png"/><Relationship Id="rId6" Type="http://schemas.openxmlformats.org/officeDocument/2006/relationships/image" Target="../media/image08.png"/><Relationship Id="rId7" Type="http://schemas.openxmlformats.org/officeDocument/2006/relationships/image" Target="../media/image00.png"/><Relationship Id="rId8" Type="http://schemas.openxmlformats.org/officeDocument/2006/relationships/image" Target="../media/image0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tIns="91425">
            <a:noAutofit/>
          </a:bodyPr>
          <a:lstStyle/>
          <a:p>
            <a:pPr lvl="0">
              <a:spcBef>
                <a:spcPts val="0"/>
              </a:spcBef>
              <a:buNone/>
            </a:pPr>
            <a:r>
              <a:rPr lang="en" sz="4800"/>
              <a:t>Automatic Text Summarization Using Reinforcement Learning</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a:spcBef>
                <a:spcPts val="0"/>
              </a:spcBef>
              <a:buNone/>
            </a:pPr>
            <a:r>
              <a:rPr lang="en"/>
              <a:t>Ali Emami &amp; Yue Dong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tIns="91425">
            <a:noAutofit/>
          </a:bodyPr>
          <a:lstStyle/>
          <a:p>
            <a:pPr lvl="0" rtl="0" algn="ctr">
              <a:spcBef>
                <a:spcPts val="0"/>
              </a:spcBef>
              <a:buNone/>
            </a:pPr>
            <a:r>
              <a:rPr lang="en"/>
              <a:t>Motivation &amp; Intro</a:t>
            </a:r>
          </a:p>
          <a:p>
            <a:pPr lvl="0" rtl="0">
              <a:spcBef>
                <a:spcPts val="0"/>
              </a:spcBef>
              <a:buNone/>
            </a:pPr>
            <a:r>
              <a:t/>
            </a:r>
            <a:endParaRPr/>
          </a:p>
        </p:txBody>
      </p:sp>
      <p:sp>
        <p:nvSpPr>
          <p:cNvPr id="73" name="Shape 73"/>
          <p:cNvSpPr txBox="1"/>
          <p:nvPr>
            <p:ph idx="1" type="body"/>
          </p:nvPr>
        </p:nvSpPr>
        <p:spPr>
          <a:xfrm>
            <a:off x="243875" y="1300225"/>
            <a:ext cx="8754300" cy="3302700"/>
          </a:xfrm>
          <a:prstGeom prst="rect">
            <a:avLst/>
          </a:prstGeom>
        </p:spPr>
        <p:txBody>
          <a:bodyPr anchorCtr="0" anchor="t" bIns="91425" lIns="91425" rIns="91425" tIns="91425">
            <a:noAutofit/>
          </a:bodyPr>
          <a:lstStyle/>
          <a:p>
            <a:pPr indent="-228600" lvl="0" marL="457200" rtl="0">
              <a:spcBef>
                <a:spcPts val="0"/>
              </a:spcBef>
              <a:buChar char="●"/>
            </a:pPr>
            <a:r>
              <a:rPr lang="en"/>
              <a:t>The problem of automatic text summarization</a:t>
            </a:r>
          </a:p>
          <a:p>
            <a:pPr indent="-228600" lvl="1" marL="914400" rtl="0">
              <a:spcBef>
                <a:spcPts val="0"/>
              </a:spcBef>
              <a:buChar char="○"/>
            </a:pPr>
            <a:r>
              <a:rPr lang="en"/>
              <a:t>A growing need to summarize single or multiple documents</a:t>
            </a:r>
          </a:p>
          <a:p>
            <a:pPr indent="-228600" lvl="1" marL="914400" rtl="0">
              <a:spcBef>
                <a:spcPts val="0"/>
              </a:spcBef>
              <a:buChar char="○"/>
            </a:pPr>
            <a:r>
              <a:rPr lang="en"/>
              <a:t>Human summaries very costly</a:t>
            </a:r>
          </a:p>
          <a:p>
            <a:pPr indent="-228600" lvl="1" marL="914400" rtl="0">
              <a:spcBef>
                <a:spcPts val="0"/>
              </a:spcBef>
              <a:buChar char="○"/>
            </a:pPr>
            <a:r>
              <a:rPr lang="en"/>
              <a:t>NLP applications</a:t>
            </a:r>
          </a:p>
          <a:p>
            <a:pPr indent="-228600" lvl="0" marL="457200" rtl="0">
              <a:spcBef>
                <a:spcPts val="0"/>
              </a:spcBef>
              <a:buChar char="●"/>
            </a:pPr>
            <a:r>
              <a:rPr lang="en"/>
              <a:t>Extractive approach</a:t>
            </a:r>
          </a:p>
          <a:p>
            <a:pPr indent="-228600" lvl="0" marL="457200" rtl="0">
              <a:spcBef>
                <a:spcPts val="0"/>
              </a:spcBef>
              <a:buChar char="●"/>
            </a:pPr>
            <a:r>
              <a:rPr lang="en"/>
              <a:t>P</a:t>
            </a:r>
            <a:r>
              <a:rPr lang="en"/>
              <a:t>revious extractive methods:</a:t>
            </a:r>
          </a:p>
          <a:p>
            <a:pPr indent="-228600" lvl="1" marL="914400" rtl="0">
              <a:spcBef>
                <a:spcPts val="0"/>
              </a:spcBef>
              <a:buChar char="○"/>
            </a:pPr>
            <a:r>
              <a:rPr lang="en"/>
              <a:t>Maximal marginal relevance (MMR)</a:t>
            </a:r>
          </a:p>
          <a:p>
            <a:pPr indent="-228600" lvl="1" marL="914400" rtl="0">
              <a:spcBef>
                <a:spcPts val="0"/>
              </a:spcBef>
              <a:buChar char="○"/>
            </a:pPr>
            <a:r>
              <a:rPr lang="en"/>
              <a:t>Global inference algorithms using integer linear programming (IPL)</a:t>
            </a:r>
          </a:p>
          <a:p>
            <a:pPr indent="-228600" lvl="1" marL="914400" rtl="0">
              <a:spcBef>
                <a:spcPts val="0"/>
              </a:spcBef>
              <a:buChar char="○"/>
            </a:pPr>
            <a:r>
              <a:rPr lang="en"/>
              <a:t>Automatic summarization us</a:t>
            </a:r>
            <a:r>
              <a:rPr lang="en"/>
              <a:t>ing reinforcement learning (ASRL) [Ryang and Abekawa, 2012]</a:t>
            </a:r>
          </a:p>
          <a:p>
            <a:pPr indent="-228600" lvl="0" marL="457200" rtl="0">
              <a:spcBef>
                <a:spcPts val="0"/>
              </a:spcBef>
              <a:buChar char="●"/>
            </a:pPr>
            <a:r>
              <a:rPr lang="en"/>
              <a:t>Re-implementation &amp; exploring with policy gradient methods</a:t>
            </a:r>
          </a:p>
          <a:p>
            <a:pPr lvl="0" rt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Formulation </a:t>
            </a:r>
          </a:p>
        </p:txBody>
      </p:sp>
      <p:sp>
        <p:nvSpPr>
          <p:cNvPr id="79" name="Shape 79"/>
          <p:cNvSpPr txBox="1"/>
          <p:nvPr>
            <p:ph idx="1" type="body"/>
          </p:nvPr>
        </p:nvSpPr>
        <p:spPr>
          <a:xfrm>
            <a:off x="311700" y="1266175"/>
            <a:ext cx="3999900" cy="33027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t/>
            </a:r>
            <a:endParaRPr i="1"/>
          </a:p>
        </p:txBody>
      </p:sp>
      <p:sp>
        <p:nvSpPr>
          <p:cNvPr id="80" name="Shape 80"/>
          <p:cNvSpPr txBox="1"/>
          <p:nvPr>
            <p:ph idx="2" type="body"/>
          </p:nvPr>
        </p:nvSpPr>
        <p:spPr>
          <a:xfrm>
            <a:off x="3764400" y="571825"/>
            <a:ext cx="5313000" cy="4691400"/>
          </a:xfrm>
          <a:prstGeom prst="rect">
            <a:avLst/>
          </a:prstGeom>
        </p:spPr>
        <p:txBody>
          <a:bodyPr anchorCtr="0" anchor="t" bIns="91425" lIns="91425" rIns="91425" tIns="91425">
            <a:noAutofit/>
          </a:bodyPr>
          <a:lstStyle/>
          <a:p>
            <a:pPr lvl="0" rtl="0">
              <a:spcBef>
                <a:spcPts val="0"/>
              </a:spcBef>
              <a:buNone/>
            </a:pPr>
            <a:r>
              <a:rPr lang="en">
                <a:solidFill>
                  <a:srgbClr val="000000"/>
                </a:solidFill>
                <a:latin typeface="Arial"/>
                <a:ea typeface="Arial"/>
                <a:cs typeface="Arial"/>
                <a:sym typeface="Arial"/>
              </a:rPr>
              <a:t>State:</a:t>
            </a:r>
          </a:p>
          <a:p>
            <a:pPr lvl="0" rtl="0">
              <a:spcBef>
                <a:spcPts val="0"/>
              </a:spcBef>
              <a:buNone/>
            </a:pPr>
            <a:r>
              <a:rPr lang="en">
                <a:solidFill>
                  <a:srgbClr val="000000"/>
                </a:solidFill>
                <a:latin typeface="Arial"/>
                <a:ea typeface="Arial"/>
                <a:cs typeface="Arial"/>
                <a:sym typeface="Arial"/>
              </a:rPr>
              <a:t>A state denotes a summary. Each state </a:t>
            </a:r>
            <a:r>
              <a:rPr i="1" lang="en">
                <a:solidFill>
                  <a:srgbClr val="000000"/>
                </a:solidFill>
                <a:latin typeface="Arial"/>
                <a:ea typeface="Arial"/>
                <a:cs typeface="Arial"/>
                <a:sym typeface="Arial"/>
              </a:rPr>
              <a:t>s </a:t>
            </a:r>
            <a:r>
              <a:rPr lang="en">
                <a:solidFill>
                  <a:srgbClr val="000000"/>
                </a:solidFill>
                <a:latin typeface="Arial"/>
                <a:ea typeface="Arial"/>
                <a:cs typeface="Arial"/>
                <a:sym typeface="Arial"/>
              </a:rPr>
              <a:t>is represented as a tuple </a:t>
            </a:r>
            <a:r>
              <a:rPr i="1" lang="en">
                <a:solidFill>
                  <a:srgbClr val="000000"/>
                </a:solidFill>
                <a:latin typeface="Arial"/>
                <a:ea typeface="Arial"/>
                <a:cs typeface="Arial"/>
                <a:sym typeface="Arial"/>
              </a:rPr>
              <a:t>s = (S,A,f), </a:t>
            </a:r>
            <a:r>
              <a:rPr lang="en">
                <a:solidFill>
                  <a:srgbClr val="000000"/>
                </a:solidFill>
                <a:latin typeface="Arial"/>
                <a:ea typeface="Arial"/>
                <a:cs typeface="Arial"/>
                <a:sym typeface="Arial"/>
              </a:rPr>
              <a:t>where A is a history of actions, and </a:t>
            </a:r>
            <a:r>
              <a:rPr i="1" lang="en">
                <a:solidFill>
                  <a:srgbClr val="000000"/>
                </a:solidFill>
                <a:latin typeface="Arial"/>
                <a:ea typeface="Arial"/>
                <a:cs typeface="Arial"/>
                <a:sym typeface="Arial"/>
              </a:rPr>
              <a:t>f </a:t>
            </a:r>
            <a:r>
              <a:rPr lang="en">
                <a:solidFill>
                  <a:srgbClr val="222222"/>
                </a:solidFill>
                <a:highlight>
                  <a:srgbClr val="FFFFFF"/>
                </a:highlight>
                <a:latin typeface="Arial"/>
                <a:ea typeface="Arial"/>
                <a:cs typeface="Arial"/>
                <a:sym typeface="Arial"/>
              </a:rPr>
              <a:t>∈ (0,1)</a:t>
            </a:r>
            <a:r>
              <a:rPr lang="en">
                <a:solidFill>
                  <a:srgbClr val="000000"/>
                </a:solidFill>
                <a:latin typeface="Arial"/>
                <a:ea typeface="Arial"/>
                <a:cs typeface="Arial"/>
                <a:sym typeface="Arial"/>
              </a:rPr>
              <a:t> a binary state variable denoting whether s is a terminal state or not. Initial state </a:t>
            </a:r>
            <a:r>
              <a:rPr i="1" lang="en">
                <a:solidFill>
                  <a:srgbClr val="000000"/>
                </a:solidFill>
                <a:latin typeface="Arial"/>
                <a:ea typeface="Arial"/>
                <a:cs typeface="Arial"/>
                <a:sym typeface="Arial"/>
              </a:rPr>
              <a:t>s</a:t>
            </a:r>
            <a:r>
              <a:rPr baseline="-25000" i="1" lang="en">
                <a:solidFill>
                  <a:srgbClr val="000000"/>
                </a:solidFill>
                <a:latin typeface="Arial"/>
                <a:ea typeface="Arial"/>
                <a:cs typeface="Arial"/>
                <a:sym typeface="Arial"/>
              </a:rPr>
              <a:t>0</a:t>
            </a:r>
            <a:r>
              <a:rPr i="1" lang="en">
                <a:solidFill>
                  <a:srgbClr val="000000"/>
                </a:solidFill>
                <a:latin typeface="Arial"/>
                <a:ea typeface="Arial"/>
                <a:cs typeface="Arial"/>
                <a:sym typeface="Arial"/>
              </a:rPr>
              <a:t> </a:t>
            </a:r>
            <a:r>
              <a:rPr lang="en">
                <a:solidFill>
                  <a:srgbClr val="000000"/>
                </a:solidFill>
                <a:latin typeface="Arial"/>
                <a:ea typeface="Arial"/>
                <a:cs typeface="Arial"/>
                <a:sym typeface="Arial"/>
              </a:rPr>
              <a:t>is (</a:t>
            </a:r>
            <a:r>
              <a:rPr lang="en">
                <a:solidFill>
                  <a:srgbClr val="222222"/>
                </a:solidFill>
                <a:highlight>
                  <a:srgbClr val="FFFFFF"/>
                </a:highlight>
                <a:latin typeface="Arial"/>
                <a:ea typeface="Arial"/>
                <a:cs typeface="Arial"/>
                <a:sym typeface="Arial"/>
              </a:rPr>
              <a:t>∅,∅,0)</a:t>
            </a:r>
          </a:p>
          <a:p>
            <a:pPr lvl="0" rtl="0">
              <a:spcBef>
                <a:spcPts val="0"/>
              </a:spcBef>
              <a:buNone/>
            </a:pPr>
            <a:r>
              <a:rPr i="1" lang="en">
                <a:solidFill>
                  <a:srgbClr val="222222"/>
                </a:solidFill>
                <a:highlight>
                  <a:srgbClr val="FFFFFF"/>
                </a:highlight>
                <a:latin typeface="Arial"/>
                <a:ea typeface="Arial"/>
                <a:cs typeface="Arial"/>
                <a:sym typeface="Arial"/>
              </a:rPr>
              <a:t>d-</a:t>
            </a:r>
            <a:r>
              <a:rPr lang="en">
                <a:solidFill>
                  <a:srgbClr val="222222"/>
                </a:solidFill>
                <a:highlight>
                  <a:srgbClr val="FFFFFF"/>
                </a:highlight>
                <a:latin typeface="Arial"/>
                <a:ea typeface="Arial"/>
                <a:cs typeface="Arial"/>
                <a:sym typeface="Arial"/>
              </a:rPr>
              <a:t>dimensional feature representation, </a:t>
            </a:r>
            <a:r>
              <a:rPr i="1" lang="en">
                <a:solidFill>
                  <a:srgbClr val="222222"/>
                </a:solidFill>
                <a:highlight>
                  <a:srgbClr val="FFFFFF"/>
                </a:highlight>
                <a:latin typeface="Arial"/>
                <a:ea typeface="Arial"/>
                <a:cs typeface="Arial"/>
                <a:sym typeface="Arial"/>
              </a:rPr>
              <a:t>ϕ(s) ∈ </a:t>
            </a:r>
            <a:r>
              <a:rPr i="1" lang="en" sz="1100">
                <a:solidFill>
                  <a:srgbClr val="222222"/>
                </a:solidFill>
                <a:highlight>
                  <a:srgbClr val="FFFFFF"/>
                </a:highlight>
                <a:latin typeface="Arial"/>
                <a:ea typeface="Arial"/>
                <a:cs typeface="Arial"/>
                <a:sym typeface="Arial"/>
              </a:rPr>
              <a:t>R</a:t>
            </a:r>
            <a:r>
              <a:rPr baseline="30000" i="1" lang="en">
                <a:solidFill>
                  <a:srgbClr val="222222"/>
                </a:solidFill>
                <a:highlight>
                  <a:srgbClr val="FFFFFF"/>
                </a:highlight>
                <a:latin typeface="Arial"/>
                <a:ea typeface="Arial"/>
                <a:cs typeface="Arial"/>
                <a:sym typeface="Arial"/>
              </a:rPr>
              <a:t>d</a:t>
            </a:r>
            <a:r>
              <a:rPr lang="en">
                <a:solidFill>
                  <a:srgbClr val="222222"/>
                </a:solidFill>
                <a:highlight>
                  <a:srgbClr val="FFFFFF"/>
                </a:highlight>
                <a:latin typeface="Arial"/>
                <a:ea typeface="Arial"/>
                <a:cs typeface="Arial"/>
                <a:sym typeface="Arial"/>
              </a:rPr>
              <a:t> , of state </a:t>
            </a:r>
            <a:r>
              <a:rPr i="1" lang="en">
                <a:solidFill>
                  <a:srgbClr val="222222"/>
                </a:solidFill>
                <a:highlight>
                  <a:srgbClr val="FFFFFF"/>
                </a:highlight>
                <a:latin typeface="Arial"/>
                <a:ea typeface="Arial"/>
                <a:cs typeface="Arial"/>
                <a:sym typeface="Arial"/>
              </a:rPr>
              <a:t>s </a:t>
            </a:r>
            <a:r>
              <a:rPr lang="en">
                <a:solidFill>
                  <a:srgbClr val="222222"/>
                </a:solidFill>
                <a:highlight>
                  <a:srgbClr val="FFFFFF"/>
                </a:highlight>
                <a:latin typeface="Arial"/>
                <a:ea typeface="Arial"/>
                <a:cs typeface="Arial"/>
                <a:sym typeface="Arial"/>
              </a:rPr>
              <a:t>assumed, based only on feature of summary, </a:t>
            </a:r>
            <a:r>
              <a:rPr i="1" lang="en">
                <a:solidFill>
                  <a:srgbClr val="222222"/>
                </a:solidFill>
                <a:highlight>
                  <a:srgbClr val="FFFFFF"/>
                </a:highlight>
                <a:latin typeface="Arial"/>
                <a:ea typeface="Arial"/>
                <a:cs typeface="Arial"/>
                <a:sym typeface="Arial"/>
              </a:rPr>
              <a:t>ϕ’(s) ∈ </a:t>
            </a:r>
            <a:r>
              <a:rPr i="1" lang="en" sz="1100">
                <a:solidFill>
                  <a:srgbClr val="222222"/>
                </a:solidFill>
                <a:highlight>
                  <a:srgbClr val="FFFFFF"/>
                </a:highlight>
                <a:latin typeface="Arial"/>
                <a:ea typeface="Arial"/>
                <a:cs typeface="Arial"/>
                <a:sym typeface="Arial"/>
              </a:rPr>
              <a:t>ℝ</a:t>
            </a:r>
            <a:r>
              <a:rPr baseline="30000" i="1" lang="en">
                <a:solidFill>
                  <a:srgbClr val="222222"/>
                </a:solidFill>
                <a:highlight>
                  <a:srgbClr val="FFFFFF"/>
                </a:highlight>
                <a:latin typeface="Arial"/>
                <a:ea typeface="Arial"/>
                <a:cs typeface="Arial"/>
                <a:sym typeface="Arial"/>
              </a:rPr>
              <a:t>d-1</a:t>
            </a:r>
            <a:r>
              <a:rPr lang="en">
                <a:solidFill>
                  <a:srgbClr val="222222"/>
                </a:solidFill>
                <a:highlight>
                  <a:srgbClr val="FFFFFF"/>
                </a:highlight>
                <a:latin typeface="Arial"/>
                <a:ea typeface="Arial"/>
                <a:cs typeface="Arial"/>
                <a:sym typeface="Arial"/>
              </a:rPr>
              <a:t>:</a:t>
            </a:r>
          </a:p>
          <a:p>
            <a:pPr lvl="0" rtl="0">
              <a:spcBef>
                <a:spcPts val="0"/>
              </a:spcBef>
              <a:buNone/>
            </a:pPr>
            <a:r>
              <a:t/>
            </a:r>
            <a:endParaRPr>
              <a:solidFill>
                <a:srgbClr val="222222"/>
              </a:solidFill>
              <a:highlight>
                <a:srgbClr val="FFFFFF"/>
              </a:highlight>
              <a:latin typeface="Arial"/>
              <a:ea typeface="Arial"/>
              <a:cs typeface="Arial"/>
              <a:sym typeface="Arial"/>
            </a:endParaRPr>
          </a:p>
          <a:p>
            <a:pPr lvl="0" rtl="0">
              <a:spcBef>
                <a:spcPts val="0"/>
              </a:spcBef>
              <a:buNone/>
            </a:pPr>
            <a:r>
              <a:t/>
            </a:r>
            <a:endParaRPr/>
          </a:p>
          <a:p>
            <a:pPr lvl="0" rtl="0">
              <a:spcBef>
                <a:spcPts val="0"/>
              </a:spcBef>
              <a:buNone/>
            </a:pPr>
            <a:r>
              <a:rPr i="1" lang="en">
                <a:solidFill>
                  <a:srgbClr val="222222"/>
                </a:solidFill>
                <a:highlight>
                  <a:srgbClr val="FFFFFF"/>
                </a:highlight>
                <a:latin typeface="Arial"/>
                <a:ea typeface="Arial"/>
                <a:cs typeface="Arial"/>
                <a:sym typeface="Arial"/>
              </a:rPr>
              <a:t>ϕ’(s) </a:t>
            </a:r>
            <a:r>
              <a:rPr lang="en">
                <a:solidFill>
                  <a:srgbClr val="222222"/>
                </a:solidFill>
                <a:highlight>
                  <a:srgbClr val="FFFFFF"/>
                </a:highlight>
                <a:latin typeface="Arial"/>
                <a:ea typeface="Arial"/>
                <a:cs typeface="Arial"/>
                <a:sym typeface="Arial"/>
              </a:rPr>
              <a:t>should be designed with care, and should include:</a:t>
            </a:r>
          </a:p>
          <a:p>
            <a:pPr indent="0" lvl="0" marL="0" rtl="0">
              <a:spcBef>
                <a:spcPts val="0"/>
              </a:spcBef>
              <a:buNone/>
            </a:pPr>
            <a:r>
              <a:rPr lang="en">
                <a:solidFill>
                  <a:srgbClr val="222222"/>
                </a:solidFill>
                <a:highlight>
                  <a:srgbClr val="FFFFFF"/>
                </a:highlight>
                <a:latin typeface="Arial"/>
                <a:ea typeface="Arial"/>
                <a:cs typeface="Arial"/>
                <a:sym typeface="Arial"/>
              </a:rPr>
              <a:t>•  Coverage of important words 	• Coverage ratio</a:t>
            </a:r>
          </a:p>
          <a:p>
            <a:pPr indent="0" lvl="0" marL="0" rtl="0">
              <a:spcBef>
                <a:spcPts val="0"/>
              </a:spcBef>
              <a:buNone/>
            </a:pPr>
            <a:r>
              <a:rPr lang="en">
                <a:solidFill>
                  <a:srgbClr val="222222"/>
                </a:solidFill>
                <a:highlight>
                  <a:srgbClr val="FFFFFF"/>
                </a:highlight>
                <a:latin typeface="Arial"/>
                <a:ea typeface="Arial"/>
                <a:cs typeface="Arial"/>
                <a:sym typeface="Arial"/>
              </a:rPr>
              <a:t>• Redundancy ratio 	• Length Ratio 	• Length</a:t>
            </a:r>
          </a:p>
          <a:p>
            <a:pPr lvl="0" rtl="0">
              <a:spcBef>
                <a:spcPts val="0"/>
              </a:spcBef>
              <a:buNone/>
            </a:pPr>
            <a:r>
              <a:t/>
            </a:r>
            <a:endParaRPr>
              <a:solidFill>
                <a:srgbClr val="222222"/>
              </a:solidFill>
              <a:highlight>
                <a:srgbClr val="FFFFFF"/>
              </a:highlight>
              <a:latin typeface="Arial"/>
              <a:ea typeface="Arial"/>
              <a:cs typeface="Arial"/>
              <a:sym typeface="Arial"/>
            </a:endParaRPr>
          </a:p>
          <a:p>
            <a:pPr lvl="0" rtl="0">
              <a:spcBef>
                <a:spcPts val="0"/>
              </a:spcBef>
              <a:buNone/>
            </a:pPr>
            <a:r>
              <a:t/>
            </a:r>
            <a:endParaRPr/>
          </a:p>
        </p:txBody>
      </p:sp>
      <p:sp>
        <p:nvSpPr>
          <p:cNvPr id="81" name="Shape 81"/>
          <p:cNvSpPr txBox="1"/>
          <p:nvPr/>
        </p:nvSpPr>
        <p:spPr>
          <a:xfrm>
            <a:off x="311700" y="1152425"/>
            <a:ext cx="3452700" cy="3795300"/>
          </a:xfrm>
          <a:prstGeom prst="rect">
            <a:avLst/>
          </a:prstGeom>
          <a:noFill/>
          <a:ln>
            <a:noFill/>
          </a:ln>
        </p:spPr>
        <p:txBody>
          <a:bodyPr anchorCtr="0" anchor="t" bIns="91425" lIns="91425" rIns="91425" tIns="91425">
            <a:noAutofit/>
          </a:bodyPr>
          <a:lstStyle/>
          <a:p>
            <a:pPr lvl="0">
              <a:spcBef>
                <a:spcPts val="0"/>
              </a:spcBef>
              <a:buNone/>
            </a:pPr>
            <a:r>
              <a:rPr lang="en"/>
              <a:t>Problem:</a:t>
            </a:r>
          </a:p>
          <a:p>
            <a:pPr lvl="0">
              <a:spcBef>
                <a:spcPts val="0"/>
              </a:spcBef>
              <a:buNone/>
            </a:pPr>
            <a:r>
              <a:t/>
            </a:r>
            <a:endParaRPr/>
          </a:p>
          <a:p>
            <a:pPr lvl="0">
              <a:spcBef>
                <a:spcPts val="0"/>
              </a:spcBef>
              <a:buNone/>
            </a:pPr>
            <a:r>
              <a:rPr lang="en"/>
              <a:t>A given document is reduced to the set of textual units:</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a:t>where </a:t>
            </a:r>
            <a:r>
              <a:rPr i="1" lang="en"/>
              <a:t>n </a:t>
            </a:r>
            <a:r>
              <a:rPr lang="en"/>
              <a:t> is the size of the set, and </a:t>
            </a:r>
            <a:r>
              <a:rPr i="1" lang="en"/>
              <a:t>x</a:t>
            </a:r>
            <a:r>
              <a:rPr baseline="-25000" i="1" lang="en"/>
              <a:t>i</a:t>
            </a:r>
            <a:r>
              <a:rPr i="1" lang="en"/>
              <a:t> </a:t>
            </a:r>
            <a:r>
              <a:rPr lang="en"/>
              <a:t>denotes individual textual units. </a:t>
            </a:r>
          </a:p>
          <a:p>
            <a:pPr lvl="0">
              <a:spcBef>
                <a:spcPts val="0"/>
              </a:spcBef>
              <a:buNone/>
            </a:pPr>
            <a:r>
              <a:t/>
            </a:r>
            <a:endParaRPr/>
          </a:p>
          <a:p>
            <a:pPr lvl="0">
              <a:spcBef>
                <a:spcPts val="0"/>
              </a:spcBef>
              <a:buNone/>
            </a:pPr>
            <a:r>
              <a:rPr lang="en"/>
              <a:t>Given the score function </a:t>
            </a:r>
            <a:r>
              <a:rPr i="1" lang="en"/>
              <a:t>score(S), </a:t>
            </a:r>
            <a:r>
              <a:rPr lang="en"/>
              <a:t>and length function </a:t>
            </a:r>
            <a:r>
              <a:rPr i="1" lang="en"/>
              <a:t>L(S)</a:t>
            </a:r>
            <a:r>
              <a:rPr lang="en"/>
              <a:t>, for summary </a:t>
            </a:r>
            <a:r>
              <a:rPr i="1" lang="en"/>
              <a:t>S </a:t>
            </a:r>
            <a:r>
              <a:rPr i="1" lang="en">
                <a:solidFill>
                  <a:srgbClr val="222222"/>
                </a:solidFill>
                <a:highlight>
                  <a:srgbClr val="FFFFFF"/>
                </a:highlight>
              </a:rPr>
              <a:t>⊂ D</a:t>
            </a:r>
            <a:r>
              <a:rPr lang="en">
                <a:solidFill>
                  <a:srgbClr val="222222"/>
                </a:solidFill>
                <a:highlight>
                  <a:srgbClr val="FFFFFF"/>
                </a:highlight>
              </a:rPr>
              <a:t>, and length limitation K, the automatic summarization problem can be formulated as:</a:t>
            </a:r>
          </a:p>
          <a:p>
            <a:pPr lvl="0">
              <a:spcBef>
                <a:spcPts val="0"/>
              </a:spcBef>
              <a:buNone/>
            </a:pPr>
            <a:r>
              <a:t/>
            </a:r>
            <a:endParaRPr b="1" baseline="30000" i="1"/>
          </a:p>
          <a:p>
            <a:pPr lvl="0">
              <a:spcBef>
                <a:spcPts val="0"/>
              </a:spcBef>
              <a:buNone/>
            </a:pPr>
            <a:r>
              <a:rPr baseline="-25000" i="1" lang="en"/>
              <a:t> </a:t>
            </a:r>
          </a:p>
        </p:txBody>
      </p:sp>
      <p:pic>
        <p:nvPicPr>
          <p:cNvPr id="82" name="Shape 82"/>
          <p:cNvPicPr preferRelativeResize="0"/>
          <p:nvPr/>
        </p:nvPicPr>
        <p:blipFill rotWithShape="1">
          <a:blip r:embed="rId3">
            <a:alphaModFix/>
          </a:blip>
          <a:srcRect b="48570" l="62184" r="8886" t="36257"/>
          <a:stretch/>
        </p:blipFill>
        <p:spPr>
          <a:xfrm>
            <a:off x="387900" y="4420024"/>
            <a:ext cx="2645248" cy="780000"/>
          </a:xfrm>
          <a:prstGeom prst="rect">
            <a:avLst/>
          </a:prstGeom>
          <a:noFill/>
          <a:ln>
            <a:noFill/>
          </a:ln>
        </p:spPr>
      </p:pic>
      <p:pic>
        <p:nvPicPr>
          <p:cNvPr id="83" name="Shape 83"/>
          <p:cNvPicPr preferRelativeResize="0"/>
          <p:nvPr/>
        </p:nvPicPr>
        <p:blipFill rotWithShape="1">
          <a:blip r:embed="rId4">
            <a:alphaModFix/>
          </a:blip>
          <a:srcRect b="19433" l="11806" r="21187" t="53960"/>
          <a:stretch/>
        </p:blipFill>
        <p:spPr>
          <a:xfrm>
            <a:off x="3866124" y="2848700"/>
            <a:ext cx="3999900" cy="892963"/>
          </a:xfrm>
          <a:prstGeom prst="rect">
            <a:avLst/>
          </a:prstGeom>
          <a:noFill/>
          <a:ln>
            <a:noFill/>
          </a:ln>
        </p:spPr>
      </p:pic>
      <p:pic>
        <p:nvPicPr>
          <p:cNvPr id="84" name="Shape 84"/>
          <p:cNvPicPr preferRelativeResize="0"/>
          <p:nvPr/>
        </p:nvPicPr>
        <p:blipFill rotWithShape="1">
          <a:blip r:embed="rId5">
            <a:alphaModFix/>
          </a:blip>
          <a:srcRect b="55053" l="64227" r="10676" t="37470"/>
          <a:stretch/>
        </p:blipFill>
        <p:spPr>
          <a:xfrm>
            <a:off x="387900" y="2232600"/>
            <a:ext cx="2294774" cy="3843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555600"/>
            <a:ext cx="2808000" cy="755700"/>
          </a:xfrm>
          <a:prstGeom prst="rect">
            <a:avLst/>
          </a:prstGeom>
        </p:spPr>
        <p:txBody>
          <a:bodyPr anchorCtr="0" anchor="b" bIns="91425" lIns="91425" rIns="91425" tIns="91425">
            <a:noAutofit/>
          </a:bodyPr>
          <a:lstStyle/>
          <a:p>
            <a:pPr lvl="0">
              <a:spcBef>
                <a:spcPts val="0"/>
              </a:spcBef>
              <a:buNone/>
            </a:pPr>
            <a:r>
              <a:rPr lang="en" sz="3600"/>
              <a:t>Reward</a:t>
            </a:r>
          </a:p>
        </p:txBody>
      </p:sp>
      <p:pic>
        <p:nvPicPr>
          <p:cNvPr id="90" name="Shape 90"/>
          <p:cNvPicPr preferRelativeResize="0"/>
          <p:nvPr/>
        </p:nvPicPr>
        <p:blipFill rotWithShape="1">
          <a:blip r:embed="rId3">
            <a:alphaModFix/>
          </a:blip>
          <a:srcRect b="3018" l="8515" r="25468" t="60608"/>
          <a:stretch/>
        </p:blipFill>
        <p:spPr>
          <a:xfrm>
            <a:off x="416425" y="3156900"/>
            <a:ext cx="4141800" cy="1283049"/>
          </a:xfrm>
          <a:prstGeom prst="rect">
            <a:avLst/>
          </a:prstGeom>
          <a:noFill/>
          <a:ln>
            <a:noFill/>
          </a:ln>
        </p:spPr>
      </p:pic>
      <p:sp>
        <p:nvSpPr>
          <p:cNvPr id="91" name="Shape 91"/>
          <p:cNvSpPr txBox="1"/>
          <p:nvPr/>
        </p:nvSpPr>
        <p:spPr>
          <a:xfrm>
            <a:off x="416425" y="1361850"/>
            <a:ext cx="8272500" cy="17445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Agent receives a reward from the environment as criterion for how good the action executed is.</a:t>
            </a:r>
          </a:p>
          <a:p>
            <a:pPr indent="-228600" lvl="0" marL="457200" rtl="0">
              <a:spcBef>
                <a:spcPts val="0"/>
              </a:spcBef>
              <a:buChar char="●"/>
            </a:pPr>
            <a:r>
              <a:rPr lang="en"/>
              <a:t>Agent receives score by the score function if and only if the executed action is finish and summary length is appropriate</a:t>
            </a:r>
          </a:p>
          <a:p>
            <a:pPr indent="-228600" lvl="0" marL="457200" rtl="0">
              <a:spcBef>
                <a:spcPts val="0"/>
              </a:spcBef>
              <a:buChar char="●"/>
            </a:pPr>
            <a:r>
              <a:rPr lang="en"/>
              <a:t>If summary length is inappropriate and the action is finish, the agent receives a large penalty</a:t>
            </a:r>
          </a:p>
          <a:p>
            <a:pPr indent="-228600" lvl="0" marL="457200" rtl="0">
              <a:spcBef>
                <a:spcPts val="0"/>
              </a:spcBef>
              <a:buChar char="●"/>
            </a:pPr>
            <a:r>
              <a:rPr lang="en"/>
              <a:t>Delayed reward</a:t>
            </a:r>
          </a:p>
          <a:p>
            <a:pPr lvl="0" rtl="0">
              <a:spcBef>
                <a:spcPts val="0"/>
              </a:spcBef>
              <a:buNone/>
            </a:pPr>
            <a:r>
              <a:rPr lang="en"/>
              <a:t>	</a:t>
            </a:r>
          </a:p>
          <a:p>
            <a:pPr lvl="0" rtl="0">
              <a:spcBef>
                <a:spcPts val="0"/>
              </a:spcBef>
              <a:buNone/>
            </a:pPr>
            <a:r>
              <a:rPr lang="en"/>
              <a:t>	For current state </a:t>
            </a:r>
            <a:r>
              <a:rPr i="1" lang="en"/>
              <a:t>s</a:t>
            </a:r>
            <a:r>
              <a:rPr baseline="-25000" i="1" lang="en"/>
              <a:t>t</a:t>
            </a:r>
            <a:r>
              <a:rPr i="1" lang="en"/>
              <a:t> </a:t>
            </a:r>
            <a:r>
              <a:rPr lang="en"/>
              <a:t>and action </a:t>
            </a:r>
            <a:r>
              <a:rPr i="1" lang="en"/>
              <a:t>a</a:t>
            </a:r>
            <a:r>
              <a:rPr baseline="-25000" i="1" lang="en"/>
              <a:t>t</a:t>
            </a:r>
            <a:r>
              <a:rPr lang="en"/>
              <a:t>, and the agent transitions to </a:t>
            </a:r>
            <a:r>
              <a:rPr i="1" lang="en"/>
              <a:t>s</a:t>
            </a:r>
            <a:r>
              <a:rPr baseline="-25000" i="1" lang="en"/>
              <a:t>t+1</a:t>
            </a:r>
            <a:r>
              <a:rPr i="1" lang="en"/>
              <a:t>:</a:t>
            </a:r>
          </a:p>
          <a:p>
            <a:pPr lvl="0">
              <a:spcBef>
                <a:spcPts val="0"/>
              </a:spcBef>
              <a:buNone/>
            </a:pPr>
            <a:r>
              <a:rPr lang="en"/>
              <a:t>	</a:t>
            </a:r>
          </a:p>
        </p:txBody>
      </p:sp>
      <p:pic>
        <p:nvPicPr>
          <p:cNvPr id="92" name="Shape 92"/>
          <p:cNvPicPr preferRelativeResize="0"/>
          <p:nvPr/>
        </p:nvPicPr>
        <p:blipFill>
          <a:blip r:embed="rId4">
            <a:alphaModFix/>
          </a:blip>
          <a:stretch>
            <a:fillRect/>
          </a:stretch>
        </p:blipFill>
        <p:spPr>
          <a:xfrm>
            <a:off x="5074125" y="3218025"/>
            <a:ext cx="2800350" cy="1047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pic>
        <p:nvPicPr>
          <p:cNvPr id="97" name="Shape 97"/>
          <p:cNvPicPr preferRelativeResize="0"/>
          <p:nvPr/>
        </p:nvPicPr>
        <p:blipFill>
          <a:blip r:embed="rId3">
            <a:alphaModFix/>
          </a:blip>
          <a:stretch>
            <a:fillRect/>
          </a:stretch>
        </p:blipFill>
        <p:spPr>
          <a:xfrm>
            <a:off x="5467450" y="30937"/>
            <a:ext cx="2796323" cy="5081600"/>
          </a:xfrm>
          <a:prstGeom prst="rect">
            <a:avLst/>
          </a:prstGeom>
          <a:noFill/>
          <a:ln>
            <a:noFill/>
          </a:ln>
        </p:spPr>
      </p:pic>
      <p:sp>
        <p:nvSpPr>
          <p:cNvPr id="98" name="Shape 98"/>
          <p:cNvSpPr txBox="1"/>
          <p:nvPr>
            <p:ph type="title"/>
          </p:nvPr>
        </p:nvSpPr>
        <p:spPr>
          <a:xfrm>
            <a:off x="1320375" y="-72525"/>
            <a:ext cx="2808000" cy="755700"/>
          </a:xfrm>
          <a:prstGeom prst="rect">
            <a:avLst/>
          </a:prstGeom>
        </p:spPr>
        <p:txBody>
          <a:bodyPr anchorCtr="0" anchor="b" bIns="91425" lIns="91425" rIns="91425" tIns="91425">
            <a:noAutofit/>
          </a:bodyPr>
          <a:lstStyle/>
          <a:p>
            <a:pPr lvl="0" rtl="0">
              <a:spcBef>
                <a:spcPts val="0"/>
              </a:spcBef>
              <a:buNone/>
            </a:pPr>
            <a:r>
              <a:rPr lang="en"/>
              <a:t>Ryang&amp;Takeshi (2012)</a:t>
            </a:r>
          </a:p>
        </p:txBody>
      </p:sp>
      <p:pic>
        <p:nvPicPr>
          <p:cNvPr id="99" name="Shape 99"/>
          <p:cNvPicPr preferRelativeResize="0"/>
          <p:nvPr/>
        </p:nvPicPr>
        <p:blipFill>
          <a:blip r:embed="rId4">
            <a:alphaModFix/>
          </a:blip>
          <a:stretch>
            <a:fillRect/>
          </a:stretch>
        </p:blipFill>
        <p:spPr>
          <a:xfrm>
            <a:off x="852374" y="737424"/>
            <a:ext cx="3923066" cy="1609100"/>
          </a:xfrm>
          <a:prstGeom prst="rect">
            <a:avLst/>
          </a:prstGeom>
          <a:noFill/>
          <a:ln>
            <a:noFill/>
          </a:ln>
        </p:spPr>
      </p:pic>
      <p:pic>
        <p:nvPicPr>
          <p:cNvPr id="100" name="Shape 100"/>
          <p:cNvPicPr preferRelativeResize="0"/>
          <p:nvPr/>
        </p:nvPicPr>
        <p:blipFill>
          <a:blip r:embed="rId5">
            <a:alphaModFix/>
          </a:blip>
          <a:stretch>
            <a:fillRect/>
          </a:stretch>
        </p:blipFill>
        <p:spPr>
          <a:xfrm>
            <a:off x="1879625" y="2450262"/>
            <a:ext cx="2850368" cy="383987"/>
          </a:xfrm>
          <a:prstGeom prst="rect">
            <a:avLst/>
          </a:prstGeom>
          <a:noFill/>
          <a:ln>
            <a:noFill/>
          </a:ln>
        </p:spPr>
      </p:pic>
      <p:pic>
        <p:nvPicPr>
          <p:cNvPr id="101" name="Shape 101"/>
          <p:cNvPicPr preferRelativeResize="0"/>
          <p:nvPr/>
        </p:nvPicPr>
        <p:blipFill>
          <a:blip r:embed="rId6">
            <a:alphaModFix/>
          </a:blip>
          <a:stretch>
            <a:fillRect/>
          </a:stretch>
        </p:blipFill>
        <p:spPr>
          <a:xfrm>
            <a:off x="443431" y="2834250"/>
            <a:ext cx="4441819" cy="888374"/>
          </a:xfrm>
          <a:prstGeom prst="rect">
            <a:avLst/>
          </a:prstGeom>
          <a:noFill/>
          <a:ln>
            <a:noFill/>
          </a:ln>
        </p:spPr>
      </p:pic>
      <p:pic>
        <p:nvPicPr>
          <p:cNvPr id="102" name="Shape 102"/>
          <p:cNvPicPr preferRelativeResize="0"/>
          <p:nvPr/>
        </p:nvPicPr>
        <p:blipFill>
          <a:blip r:embed="rId7">
            <a:alphaModFix/>
          </a:blip>
          <a:stretch>
            <a:fillRect/>
          </a:stretch>
        </p:blipFill>
        <p:spPr>
          <a:xfrm>
            <a:off x="1432750" y="3722625"/>
            <a:ext cx="3277925" cy="371247"/>
          </a:xfrm>
          <a:prstGeom prst="rect">
            <a:avLst/>
          </a:prstGeom>
          <a:noFill/>
          <a:ln>
            <a:noFill/>
          </a:ln>
        </p:spPr>
      </p:pic>
      <p:pic>
        <p:nvPicPr>
          <p:cNvPr id="103" name="Shape 103"/>
          <p:cNvPicPr preferRelativeResize="0"/>
          <p:nvPr/>
        </p:nvPicPr>
        <p:blipFill>
          <a:blip r:embed="rId8">
            <a:alphaModFix/>
          </a:blip>
          <a:stretch>
            <a:fillRect/>
          </a:stretch>
        </p:blipFill>
        <p:spPr>
          <a:xfrm>
            <a:off x="820991" y="4106600"/>
            <a:ext cx="3908683" cy="755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66225" y="0"/>
            <a:ext cx="2808000" cy="755700"/>
          </a:xfrm>
          <a:prstGeom prst="rect">
            <a:avLst/>
          </a:prstGeom>
        </p:spPr>
        <p:txBody>
          <a:bodyPr anchorCtr="0" anchor="b" bIns="91425" lIns="91425" rIns="91425" tIns="91425">
            <a:noAutofit/>
          </a:bodyPr>
          <a:lstStyle/>
          <a:p>
            <a:pPr lvl="0">
              <a:spcBef>
                <a:spcPts val="0"/>
              </a:spcBef>
              <a:buNone/>
            </a:pPr>
            <a:r>
              <a:rPr lang="en"/>
              <a:t>Our Ideas </a:t>
            </a:r>
          </a:p>
        </p:txBody>
      </p:sp>
      <p:sp>
        <p:nvSpPr>
          <p:cNvPr id="109" name="Shape 109"/>
          <p:cNvSpPr txBox="1"/>
          <p:nvPr>
            <p:ph idx="1" type="body"/>
          </p:nvPr>
        </p:nvSpPr>
        <p:spPr>
          <a:xfrm>
            <a:off x="238875" y="1353175"/>
            <a:ext cx="2808000" cy="3179400"/>
          </a:xfrm>
          <a:prstGeom prst="rect">
            <a:avLst/>
          </a:prstGeom>
        </p:spPr>
        <p:txBody>
          <a:bodyPr anchorCtr="0" anchor="t" bIns="91425" lIns="91425" rIns="91425" tIns="91425">
            <a:noAutofit/>
          </a:bodyPr>
          <a:lstStyle/>
          <a:p>
            <a:pPr indent="-317500" lvl="0" marL="457200" rtl="0">
              <a:lnSpc>
                <a:spcPct val="100000"/>
              </a:lnSpc>
              <a:spcBef>
                <a:spcPts val="0"/>
              </a:spcBef>
              <a:spcAft>
                <a:spcPts val="0"/>
              </a:spcAft>
              <a:buClr>
                <a:srgbClr val="000000"/>
              </a:buClr>
              <a:buSzPct val="100000"/>
              <a:buFont typeface="Arial"/>
              <a:buAutoNum type="arabicPeriod"/>
            </a:pPr>
            <a:r>
              <a:rPr lang="en" sz="1400">
                <a:solidFill>
                  <a:srgbClr val="000000"/>
                </a:solidFill>
                <a:latin typeface="Arial"/>
                <a:ea typeface="Arial"/>
                <a:cs typeface="Arial"/>
                <a:sym typeface="Arial"/>
              </a:rPr>
              <a:t>Try different lambda</a:t>
            </a:r>
          </a:p>
          <a:p>
            <a:pPr indent="-317500" lvl="0" marL="457200" rtl="0">
              <a:lnSpc>
                <a:spcPct val="100000"/>
              </a:lnSpc>
              <a:spcBef>
                <a:spcPts val="0"/>
              </a:spcBef>
              <a:spcAft>
                <a:spcPts val="0"/>
              </a:spcAft>
              <a:buClr>
                <a:srgbClr val="000000"/>
              </a:buClr>
              <a:buSzPct val="100000"/>
              <a:buFont typeface="Arial"/>
              <a:buAutoNum type="arabicPeriod"/>
            </a:pPr>
            <a:r>
              <a:rPr lang="en" sz="1400">
                <a:solidFill>
                  <a:srgbClr val="000000"/>
                </a:solidFill>
                <a:latin typeface="Arial"/>
                <a:ea typeface="Arial"/>
                <a:cs typeface="Arial"/>
                <a:sym typeface="Arial"/>
              </a:rPr>
              <a:t>Using policy gradient method </a:t>
            </a:r>
          </a:p>
          <a:p>
            <a:pPr indent="-317500" lvl="0" marL="457200" rtl="0">
              <a:lnSpc>
                <a:spcPct val="100000"/>
              </a:lnSpc>
              <a:spcBef>
                <a:spcPts val="0"/>
              </a:spcBef>
              <a:spcAft>
                <a:spcPts val="0"/>
              </a:spcAft>
              <a:buClr>
                <a:srgbClr val="000000"/>
              </a:buClr>
              <a:buSzPct val="100000"/>
              <a:buFont typeface="Arial"/>
              <a:buAutoNum type="arabicPeriod"/>
            </a:pPr>
            <a:r>
              <a:rPr lang="en" sz="1400">
                <a:solidFill>
                  <a:srgbClr val="000000"/>
                </a:solidFill>
                <a:latin typeface="Arial"/>
                <a:ea typeface="Arial"/>
                <a:cs typeface="Arial"/>
                <a:sym typeface="Arial"/>
              </a:rPr>
              <a:t>Which can both achieved by actor-critic</a:t>
            </a:r>
          </a:p>
          <a:p>
            <a:pPr lvl="0" rtl="0">
              <a:lnSpc>
                <a:spcPct val="100000"/>
              </a:lnSpc>
              <a:spcBef>
                <a:spcPts val="0"/>
              </a:spcBef>
              <a:spcAft>
                <a:spcPts val="0"/>
              </a:spcAft>
              <a:buNone/>
            </a:pPr>
            <a:r>
              <a:t/>
            </a:r>
            <a:endParaRPr sz="1400">
              <a:solidFill>
                <a:srgbClr val="000000"/>
              </a:solidFill>
              <a:latin typeface="Arial"/>
              <a:ea typeface="Arial"/>
              <a:cs typeface="Arial"/>
              <a:sym typeface="Arial"/>
            </a:endParaRPr>
          </a:p>
          <a:p>
            <a:pPr lvl="0" rtl="0">
              <a:lnSpc>
                <a:spcPct val="100000"/>
              </a:lnSpc>
              <a:spcBef>
                <a:spcPts val="0"/>
              </a:spcBef>
              <a:spcAft>
                <a:spcPts val="0"/>
              </a:spcAft>
              <a:buNone/>
            </a:pPr>
            <a:r>
              <a:t/>
            </a:r>
            <a:endParaRPr/>
          </a:p>
        </p:txBody>
      </p:sp>
      <p:pic>
        <p:nvPicPr>
          <p:cNvPr id="110" name="Shape 110"/>
          <p:cNvPicPr preferRelativeResize="0"/>
          <p:nvPr/>
        </p:nvPicPr>
        <p:blipFill>
          <a:blip r:embed="rId3">
            <a:alphaModFix/>
          </a:blip>
          <a:stretch>
            <a:fillRect/>
          </a:stretch>
        </p:blipFill>
        <p:spPr>
          <a:xfrm>
            <a:off x="4094275" y="425699"/>
            <a:ext cx="4983650" cy="3823450"/>
          </a:xfrm>
          <a:prstGeom prst="rect">
            <a:avLst/>
          </a:prstGeom>
          <a:noFill/>
          <a:ln>
            <a:noFill/>
          </a:ln>
        </p:spPr>
      </p:pic>
      <p:pic>
        <p:nvPicPr>
          <p:cNvPr id="111" name="Shape 111"/>
          <p:cNvPicPr preferRelativeResize="0"/>
          <p:nvPr/>
        </p:nvPicPr>
        <p:blipFill>
          <a:blip r:embed="rId4">
            <a:alphaModFix/>
          </a:blip>
          <a:stretch>
            <a:fillRect/>
          </a:stretch>
        </p:blipFill>
        <p:spPr>
          <a:xfrm>
            <a:off x="238875" y="659912"/>
            <a:ext cx="3867150" cy="3514725"/>
          </a:xfrm>
          <a:prstGeom prst="rect">
            <a:avLst/>
          </a:prstGeom>
          <a:noFill/>
          <a:ln>
            <a:noFill/>
          </a:ln>
        </p:spPr>
      </p:pic>
      <p:sp>
        <p:nvSpPr>
          <p:cNvPr id="112" name="Shape 112"/>
          <p:cNvSpPr txBox="1"/>
          <p:nvPr/>
        </p:nvSpPr>
        <p:spPr>
          <a:xfrm>
            <a:off x="324900" y="4387050"/>
            <a:ext cx="7851600" cy="608700"/>
          </a:xfrm>
          <a:prstGeom prst="rect">
            <a:avLst/>
          </a:prstGeom>
          <a:noFill/>
          <a:ln>
            <a:noFill/>
          </a:ln>
        </p:spPr>
        <p:txBody>
          <a:bodyPr anchorCtr="0" anchor="t" bIns="91425" lIns="91425" rIns="91425" tIns="91425">
            <a:noAutofit/>
          </a:bodyPr>
          <a:lstStyle/>
          <a:p>
            <a:pPr lvl="0">
              <a:spcBef>
                <a:spcPts val="0"/>
              </a:spcBef>
              <a:buNone/>
            </a:pPr>
            <a:r>
              <a:rPr lang="en" sz="1800">
                <a:solidFill>
                  <a:schemeClr val="accent1"/>
                </a:solidFill>
              </a:rPr>
              <a:t>Maybe change the reward function (or score function) since repeated selection need to be penalized. </a:t>
            </a:r>
          </a:p>
        </p:txBody>
      </p:sp>
      <p:pic>
        <p:nvPicPr>
          <p:cNvPr id="113" name="Shape 113"/>
          <p:cNvPicPr preferRelativeResize="0"/>
          <p:nvPr/>
        </p:nvPicPr>
        <p:blipFill>
          <a:blip r:embed="rId5">
            <a:alphaModFix/>
          </a:blip>
          <a:stretch>
            <a:fillRect/>
          </a:stretch>
        </p:blipFill>
        <p:spPr>
          <a:xfrm>
            <a:off x="238875" y="3120275"/>
            <a:ext cx="3867150" cy="4752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idx="1" type="body"/>
          </p:nvPr>
        </p:nvSpPr>
        <p:spPr>
          <a:xfrm>
            <a:off x="220825" y="1197350"/>
            <a:ext cx="8520600" cy="3053400"/>
          </a:xfrm>
          <a:prstGeom prst="rect">
            <a:avLst/>
          </a:prstGeom>
        </p:spPr>
        <p:txBody>
          <a:bodyPr anchorCtr="0" anchor="t" bIns="91425" lIns="91425" rIns="91425" tIns="91425">
            <a:noAutofit/>
          </a:bodyPr>
          <a:lstStyle/>
          <a:p>
            <a:pPr indent="-304800" lvl="0" marL="457200" rtl="0" algn="l">
              <a:spcBef>
                <a:spcPts val="0"/>
              </a:spcBef>
              <a:buClr>
                <a:srgbClr val="222222"/>
              </a:buClr>
              <a:buSzPct val="100000"/>
              <a:buFont typeface="Arial"/>
              <a:buAutoNum type="arabicPeriod"/>
            </a:pPr>
            <a:r>
              <a:rPr lang="en" sz="1200">
                <a:solidFill>
                  <a:srgbClr val="222222"/>
                </a:solidFill>
                <a:highlight>
                  <a:srgbClr val="FFFFFF"/>
                </a:highlight>
                <a:latin typeface="Arial"/>
                <a:ea typeface="Arial"/>
                <a:cs typeface="Arial"/>
                <a:sym typeface="Arial"/>
              </a:rPr>
              <a:t>Ryang, Seonggi, and Takeshi Abekawa. "Framework of automatic text summarization using reinforcement learning." </a:t>
            </a:r>
            <a:r>
              <a:rPr i="1" lang="en" sz="1200">
                <a:solidFill>
                  <a:srgbClr val="222222"/>
                </a:solidFill>
                <a:highlight>
                  <a:srgbClr val="FFFFFF"/>
                </a:highlight>
                <a:latin typeface="Arial"/>
                <a:ea typeface="Arial"/>
                <a:cs typeface="Arial"/>
                <a:sym typeface="Arial"/>
              </a:rPr>
              <a:t>Proceedings of the 2012 Joint Conference on Empirical Methods in Natural Language Processing and Computational Natural Language Learning</a:t>
            </a:r>
            <a:r>
              <a:rPr lang="en" sz="1200">
                <a:solidFill>
                  <a:srgbClr val="222222"/>
                </a:solidFill>
                <a:highlight>
                  <a:srgbClr val="FFFFFF"/>
                </a:highlight>
                <a:latin typeface="Arial"/>
                <a:ea typeface="Arial"/>
                <a:cs typeface="Arial"/>
                <a:sym typeface="Arial"/>
              </a:rPr>
              <a:t>. Association for Computational Linguistics, 2012.</a:t>
            </a:r>
          </a:p>
          <a:p>
            <a:pPr lvl="0" rtl="0" algn="l">
              <a:spcBef>
                <a:spcPts val="0"/>
              </a:spcBef>
              <a:buNone/>
            </a:pPr>
            <a:r>
              <a:t/>
            </a:r>
            <a:endParaRPr sz="1200">
              <a:solidFill>
                <a:srgbClr val="222222"/>
              </a:solidFill>
              <a:highlight>
                <a:srgbClr val="FFFFFF"/>
              </a:highlight>
              <a:latin typeface="Arial"/>
              <a:ea typeface="Arial"/>
              <a:cs typeface="Arial"/>
              <a:sym typeface="Arial"/>
            </a:endParaRPr>
          </a:p>
          <a:p>
            <a:pPr indent="-304800" lvl="0" marL="457200" rtl="0" algn="l">
              <a:spcBef>
                <a:spcPts val="0"/>
              </a:spcBef>
              <a:buClr>
                <a:srgbClr val="222222"/>
              </a:buClr>
              <a:buSzPct val="100000"/>
              <a:buFont typeface="Arial"/>
              <a:buAutoNum type="arabicPeriod"/>
            </a:pPr>
            <a:r>
              <a:rPr lang="en" sz="1200">
                <a:solidFill>
                  <a:srgbClr val="222222"/>
                </a:solidFill>
                <a:highlight>
                  <a:srgbClr val="FFFFFF"/>
                </a:highlight>
                <a:latin typeface="Arial"/>
                <a:ea typeface="Arial"/>
                <a:cs typeface="Arial"/>
                <a:sym typeface="Arial"/>
              </a:rPr>
              <a:t>Rioux, Cody, Sadid A. Hasan, and Yllias Chali. "Fear the REAPER: A System for Automatic Multi-Document Summarization with Reinforcement Learning." </a:t>
            </a:r>
            <a:r>
              <a:rPr i="1" lang="en" sz="1200">
                <a:solidFill>
                  <a:srgbClr val="222222"/>
                </a:solidFill>
                <a:highlight>
                  <a:srgbClr val="FFFFFF"/>
                </a:highlight>
                <a:latin typeface="Arial"/>
                <a:ea typeface="Arial"/>
                <a:cs typeface="Arial"/>
                <a:sym typeface="Arial"/>
              </a:rPr>
              <a:t>EMNLP</a:t>
            </a:r>
            <a:r>
              <a:rPr lang="en" sz="1200">
                <a:solidFill>
                  <a:srgbClr val="222222"/>
                </a:solidFill>
                <a:highlight>
                  <a:srgbClr val="FFFFFF"/>
                </a:highlight>
                <a:latin typeface="Arial"/>
                <a:ea typeface="Arial"/>
                <a:cs typeface="Arial"/>
                <a:sym typeface="Arial"/>
              </a:rPr>
              <a:t>. 2014.</a:t>
            </a:r>
          </a:p>
          <a:p>
            <a:pPr lvl="0" rtl="0" algn="l">
              <a:spcBef>
                <a:spcPts val="0"/>
              </a:spcBef>
              <a:buNone/>
            </a:pPr>
            <a:r>
              <a:t/>
            </a:r>
            <a:endParaRPr sz="1200">
              <a:solidFill>
                <a:srgbClr val="222222"/>
              </a:solidFill>
              <a:highlight>
                <a:srgbClr val="FFFFFF"/>
              </a:highlight>
              <a:latin typeface="Arial"/>
              <a:ea typeface="Arial"/>
              <a:cs typeface="Arial"/>
              <a:sym typeface="Arial"/>
            </a:endParaRPr>
          </a:p>
          <a:p>
            <a:pPr indent="-304800" lvl="0" marL="457200" rtl="0" algn="l">
              <a:spcBef>
                <a:spcPts val="0"/>
              </a:spcBef>
              <a:buClr>
                <a:srgbClr val="222222"/>
              </a:buClr>
              <a:buSzPct val="100000"/>
              <a:buFont typeface="Arial"/>
              <a:buAutoNum type="arabicPeriod"/>
            </a:pPr>
            <a:r>
              <a:rPr lang="en" sz="1200">
                <a:solidFill>
                  <a:srgbClr val="222222"/>
                </a:solidFill>
                <a:highlight>
                  <a:srgbClr val="FFFFFF"/>
                </a:highlight>
                <a:latin typeface="Arial"/>
                <a:ea typeface="Arial"/>
                <a:cs typeface="Arial"/>
                <a:sym typeface="Arial"/>
              </a:rPr>
              <a:t>3. Chali, Yllias, Sadid A. Hasan, and Mustapha Mojahid. "A reinforcement learning formulation to the complex question answering problem." </a:t>
            </a:r>
            <a:r>
              <a:rPr i="1" lang="en" sz="1200">
                <a:solidFill>
                  <a:srgbClr val="222222"/>
                </a:solidFill>
                <a:highlight>
                  <a:srgbClr val="FFFFFF"/>
                </a:highlight>
                <a:latin typeface="Arial"/>
                <a:ea typeface="Arial"/>
                <a:cs typeface="Arial"/>
                <a:sym typeface="Arial"/>
              </a:rPr>
              <a:t>Information Processing &amp; Management</a:t>
            </a:r>
            <a:r>
              <a:rPr lang="en" sz="1200">
                <a:solidFill>
                  <a:srgbClr val="222222"/>
                </a:solidFill>
                <a:highlight>
                  <a:srgbClr val="FFFFFF"/>
                </a:highlight>
                <a:latin typeface="Arial"/>
                <a:ea typeface="Arial"/>
                <a:cs typeface="Arial"/>
                <a:sym typeface="Arial"/>
              </a:rPr>
              <a:t> 51.3 (2015): 252-272.</a:t>
            </a:r>
          </a:p>
        </p:txBody>
      </p:sp>
      <p:sp>
        <p:nvSpPr>
          <p:cNvPr id="119" name="Shape 119"/>
          <p:cNvSpPr txBox="1"/>
          <p:nvPr/>
        </p:nvSpPr>
        <p:spPr>
          <a:xfrm>
            <a:off x="443050" y="315850"/>
            <a:ext cx="7506300" cy="881400"/>
          </a:xfrm>
          <a:prstGeom prst="rect">
            <a:avLst/>
          </a:prstGeom>
          <a:noFill/>
          <a:ln>
            <a:noFill/>
          </a:ln>
        </p:spPr>
        <p:txBody>
          <a:bodyPr anchorCtr="0" anchor="t" bIns="91425" lIns="91425" rIns="91425" tIns="91425">
            <a:noAutofit/>
          </a:bodyPr>
          <a:lstStyle/>
          <a:p>
            <a:pPr lvl="0">
              <a:spcBef>
                <a:spcPts val="0"/>
              </a:spcBef>
              <a:buNone/>
            </a:pPr>
            <a:r>
              <a:rPr lang="en" sz="3600">
                <a:solidFill>
                  <a:srgbClr val="FF9900"/>
                </a:solidFill>
              </a:rPr>
              <a:t>Reference </a:t>
            </a: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