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3" r:id="rId5"/>
    <p:sldId id="265" r:id="rId6"/>
    <p:sldId id="266" r:id="rId7"/>
    <p:sldId id="261" r:id="rId8"/>
    <p:sldId id="267" r:id="rId9"/>
    <p:sldId id="259" r:id="rId10"/>
    <p:sldId id="258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81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A8FD-EEAA-4C66-8542-59FB220B80C3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37E8-12BA-4FCB-A85D-4D71A54D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2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A8FD-EEAA-4C66-8542-59FB220B80C3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37E8-12BA-4FCB-A85D-4D71A54D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8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A8FD-EEAA-4C66-8542-59FB220B80C3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37E8-12BA-4FCB-A85D-4D71A54D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0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A8FD-EEAA-4C66-8542-59FB220B80C3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37E8-12BA-4FCB-A85D-4D71A54D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5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A8FD-EEAA-4C66-8542-59FB220B80C3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37E8-12BA-4FCB-A85D-4D71A54D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7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A8FD-EEAA-4C66-8542-59FB220B80C3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37E8-12BA-4FCB-A85D-4D71A54D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5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A8FD-EEAA-4C66-8542-59FB220B80C3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37E8-12BA-4FCB-A85D-4D71A54D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5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A8FD-EEAA-4C66-8542-59FB220B80C3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37E8-12BA-4FCB-A85D-4D71A54D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8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A8FD-EEAA-4C66-8542-59FB220B80C3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37E8-12BA-4FCB-A85D-4D71A54D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5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A8FD-EEAA-4C66-8542-59FB220B80C3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37E8-12BA-4FCB-A85D-4D71A54D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8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A8FD-EEAA-4C66-8542-59FB220B80C3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37E8-12BA-4FCB-A85D-4D71A54D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2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8A8FD-EEAA-4C66-8542-59FB220B80C3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D37E8-12BA-4FCB-A85D-4D71A54D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1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860534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Weighted </a:t>
            </a:r>
            <a:r>
              <a:rPr lang="en-US" altLang="zh-CN" sz="4800" dirty="0" smtClean="0"/>
              <a:t>Double Q-Learning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35152"/>
            <a:ext cx="6858000" cy="142264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Zhuoyu </a:t>
            </a:r>
            <a:r>
              <a:rPr lang="en-US" altLang="zh-CN" dirty="0" smtClean="0"/>
              <a:t>Wang</a:t>
            </a:r>
          </a:p>
          <a:p>
            <a:endParaRPr lang="en-US" dirty="0"/>
          </a:p>
          <a:p>
            <a:r>
              <a:rPr lang="en-CA" dirty="0"/>
              <a:t>Department of Epidemiology and </a:t>
            </a:r>
            <a:r>
              <a:rPr lang="en-CA" dirty="0" smtClean="0"/>
              <a:t>Biostatistics</a:t>
            </a:r>
            <a:br>
              <a:rPr lang="en-CA" dirty="0" smtClean="0"/>
            </a:br>
            <a:r>
              <a:rPr lang="en-CA" dirty="0" smtClean="0"/>
              <a:t>McGill </a:t>
            </a:r>
            <a:r>
              <a:rPr lang="en-CA" dirty="0"/>
              <a:t>University</a:t>
            </a:r>
            <a:endParaRPr lang="en-US" dirty="0"/>
          </a:p>
        </p:txBody>
      </p:sp>
      <p:pic>
        <p:nvPicPr>
          <p:cNvPr id="2056" name="Picture 8" descr="“mcgill logo”的图片搜索结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64" y="106448"/>
            <a:ext cx="3319272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081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589754"/>
          </a:xfrm>
        </p:spPr>
        <p:txBody>
          <a:bodyPr/>
          <a:lstStyle/>
          <a:p>
            <a:r>
              <a:rPr lang="en-US" dirty="0" smtClean="0"/>
              <a:t>We constructed the new Weighted Double Q-learning algorithm.</a:t>
            </a:r>
          </a:p>
          <a:p>
            <a:r>
              <a:rPr lang="en-US" dirty="0"/>
              <a:t>Weighted Double Q-learning </a:t>
            </a:r>
            <a:r>
              <a:rPr lang="en-US" dirty="0" smtClean="0"/>
              <a:t>could speed </a:t>
            </a:r>
            <a:r>
              <a:rPr lang="en-US" dirty="0"/>
              <a:t>up </a:t>
            </a:r>
            <a:r>
              <a:rPr lang="en-US" dirty="0" smtClean="0"/>
              <a:t>convergence in some applications.</a:t>
            </a:r>
          </a:p>
          <a:p>
            <a:r>
              <a:rPr lang="en-US" dirty="0" smtClean="0"/>
              <a:t>Further investigation about how to </a:t>
            </a:r>
            <a:r>
              <a:rPr lang="en-US" altLang="zh-CN" dirty="0" smtClean="0"/>
              <a:t>choose</a:t>
            </a:r>
            <a:r>
              <a:rPr lang="en-US" dirty="0" smtClean="0"/>
              <a:t> of </a:t>
            </a:r>
            <a:r>
              <a:rPr lang="en-US" altLang="zh-CN" dirty="0" smtClean="0"/>
              <a:t>the </a:t>
            </a:r>
            <a:r>
              <a:rPr lang="en-US" dirty="0" smtClean="0"/>
              <a:t>weight</a:t>
            </a:r>
            <a:r>
              <a:rPr lang="en-US" dirty="0"/>
              <a:t> </a:t>
            </a:r>
            <a:r>
              <a:rPr lang="en-US" dirty="0" smtClean="0"/>
              <a:t>to obtain faster convergence. </a:t>
            </a:r>
          </a:p>
          <a:p>
            <a:r>
              <a:rPr lang="en-US" dirty="0" smtClean="0"/>
              <a:t>Further work: Weighted </a:t>
            </a:r>
            <a:r>
              <a:rPr lang="en-US" dirty="0"/>
              <a:t>Double</a:t>
            </a:r>
            <a:r>
              <a:rPr lang="en-US" dirty="0" smtClean="0"/>
              <a:t> DQN (Deep Q-Networks).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5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/>
              <a:t>The End!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1755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issue with Q-Learning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Q-Learning:</a:t>
                </a:r>
              </a:p>
              <a:p>
                <a:endParaRPr lang="en-US" dirty="0" smtClean="0"/>
              </a:p>
              <a:p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Q-Learning </a:t>
                </a:r>
                <a:r>
                  <a:rPr lang="en-US" dirty="0" smtClean="0">
                    <a:sym typeface="Wingdings" panose="05000000000000000000" pitchFamily="2" charset="2"/>
                  </a:rPr>
                  <a:t> Overestimation.</a:t>
                </a:r>
                <a:r>
                  <a:rPr lang="en-US" dirty="0" smtClean="0"/>
                  <a:t> 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10" y="2473258"/>
            <a:ext cx="7963572" cy="63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9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8897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M</a:t>
            </a:r>
            <a:r>
              <a:rPr lang="en-US" altLang="zh-CN" sz="3600" dirty="0" smtClean="0"/>
              <a:t>aximum Expected Value - Illustration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54097"/>
                <a:ext cx="7886700" cy="5022866"/>
              </a:xfrm>
            </p:spPr>
            <p:txBody>
              <a:bodyPr/>
              <a:lstStyle/>
              <a:p>
                <a:r>
                  <a:rPr lang="en-US" sz="2400" dirty="0" smtClean="0"/>
                  <a:t>X</a:t>
                </a:r>
                <a:r>
                  <a:rPr lang="en-US" sz="2400" baseline="-25000" dirty="0" smtClean="0"/>
                  <a:t>1</a:t>
                </a:r>
                <a:r>
                  <a:rPr lang="en-US" altLang="zh-CN" sz="2400" dirty="0" smtClean="0"/>
                  <a:t>~</a:t>
                </a:r>
                <a:r>
                  <a:rPr lang="en-US" sz="2400" i="1" dirty="0" smtClean="0"/>
                  <a:t>N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=0</a:t>
                </a:r>
                <a:r>
                  <a:rPr lang="en-US" sz="2400" dirty="0"/>
                  <a:t>, </a:t>
                </a:r>
                <a:r>
                  <a:rPr lang="en-US" sz="2400" dirty="0" smtClean="0"/>
                  <a:t>5),   X</a:t>
                </a:r>
                <a:r>
                  <a:rPr lang="en-US" sz="2400" baseline="-25000" dirty="0" smtClean="0"/>
                  <a:t>2</a:t>
                </a:r>
                <a:r>
                  <a:rPr lang="en-US" altLang="zh-CN" sz="2400" dirty="0" smtClean="0"/>
                  <a:t>~</a:t>
                </a:r>
                <a:r>
                  <a:rPr lang="en-US" sz="2400" i="1" dirty="0" smtClean="0"/>
                  <a:t>N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=0.2</a:t>
                </a:r>
                <a:r>
                  <a:rPr lang="en-US" sz="2400" dirty="0"/>
                  <a:t>, </a:t>
                </a:r>
                <a:r>
                  <a:rPr lang="en-US" sz="2400" dirty="0" smtClean="0"/>
                  <a:t>5),   X</a:t>
                </a:r>
                <a:r>
                  <a:rPr lang="en-US" sz="2400" baseline="-25000" dirty="0" smtClean="0"/>
                  <a:t>3</a:t>
                </a:r>
                <a:r>
                  <a:rPr lang="en-US" altLang="zh-CN" sz="2400" dirty="0" smtClean="0"/>
                  <a:t>~</a:t>
                </a:r>
                <a:r>
                  <a:rPr lang="en-US" sz="2400" i="1" dirty="0" smtClean="0"/>
                  <a:t>N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=</a:t>
                </a:r>
                <a:r>
                  <a:rPr lang="en-US" sz="2400" dirty="0" smtClean="0"/>
                  <a:t>0.3, 5)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=0.3</a:t>
                </a:r>
              </a:p>
              <a:p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box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is unbiased.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⁡(</m:t>
                    </m:r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Repeat 200 </a:t>
                </a:r>
                <a:r>
                  <a:rPr lang="en-US" sz="2400" dirty="0" smtClean="0"/>
                  <a:t>times, get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54097"/>
                <a:ext cx="7886700" cy="5022866"/>
              </a:xfrm>
              <a:blipFill rotWithShape="0">
                <a:blip r:embed="rId2"/>
                <a:stretch>
                  <a:fillRect l="-1005" t="-1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0" y="3571875"/>
            <a:ext cx="4229100" cy="3286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54025" y="6386676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0.3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18227" y="3631291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E(Q1)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953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3571875"/>
            <a:ext cx="4229100" cy="3286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8897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M</a:t>
            </a:r>
            <a:r>
              <a:rPr lang="en-US" altLang="zh-CN" sz="3600" dirty="0" smtClean="0"/>
              <a:t>aximum Expected Value - Illustration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54097"/>
                <a:ext cx="7886700" cy="5022866"/>
              </a:xfrm>
            </p:spPr>
            <p:txBody>
              <a:bodyPr/>
              <a:lstStyle/>
              <a:p>
                <a:r>
                  <a:rPr lang="en-US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X</a:t>
                </a:r>
                <a:r>
                  <a:rPr lang="en-US" sz="2400" baseline="-25000" dirty="0" smtClean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altLang="zh-CN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~</a:t>
                </a:r>
                <a:r>
                  <a:rPr lang="en-US" sz="2400" i="1" dirty="0" smtClean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  <a:r>
                  <a:rPr lang="en-US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=0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, </a:t>
                </a:r>
                <a:r>
                  <a:rPr lang="en-US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2),   X</a:t>
                </a:r>
                <a:r>
                  <a:rPr lang="en-US" sz="2400" baseline="-25000" dirty="0" smtClean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altLang="zh-CN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~</a:t>
                </a:r>
                <a:r>
                  <a:rPr lang="en-US" sz="2400" i="1" dirty="0" smtClean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  <a:r>
                  <a:rPr lang="en-US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=0.2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, 2</a:t>
                </a:r>
                <a:r>
                  <a:rPr lang="en-US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),   X</a:t>
                </a:r>
                <a:r>
                  <a:rPr lang="en-US" sz="2400" baseline="-25000" dirty="0" smtClean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altLang="zh-CN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~</a:t>
                </a:r>
                <a:r>
                  <a:rPr lang="en-US" sz="2400" i="1" dirty="0" smtClean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=</a:t>
                </a:r>
                <a:r>
                  <a:rPr lang="en-US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0.3, 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  <a:endParaRPr lang="en-US" sz="24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=0.3</a:t>
                </a:r>
              </a:p>
              <a:p>
                <a:r>
                  <a:rPr lang="en-US" altLang="zh-CN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2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US" altLang="zh-CN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box>
                  </m:oMath>
                </a14:m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is unbiased.</a:t>
                </a:r>
                <a:endParaRPr lang="en-US" sz="24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acc>
                      <m:accPr>
                        <m:chr m:val="̂"/>
                        <m:ctrlPr>
                          <a:rPr lang="en-US" altLang="zh-CN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sz="2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Repeat 200 </a:t>
                </a:r>
                <a:r>
                  <a:rPr lang="en-US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times, get </a:t>
                </a:r>
                <a:r>
                  <a:rPr lang="en-US" sz="2400" i="1" dirty="0" smtClean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  <a:r>
                  <a:rPr lang="en-US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  <a:endParaRPr lang="en-US" sz="24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Double Q-Learning (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Hasselt 2000) </a:t>
                </a:r>
              </a:p>
              <a:p>
                <a:r>
                  <a:rPr lang="en-US" sz="2400" dirty="0" smtClean="0"/>
                  <a:t>Get two sets of estimates</a:t>
                </a:r>
              </a:p>
              <a:p>
                <a:pPr marL="0" indent="0">
                  <a:buNone/>
                </a:pPr>
                <a:r>
                  <a:rPr lang="en-US" sz="2400" b="0" dirty="0"/>
                  <a:t> </a:t>
                </a:r>
                <a:r>
                  <a:rPr lang="en-US" sz="2400" b="0" dirty="0" smtClean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, B=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acc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acc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acc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/>
                  <a:t>Underestimated </a:t>
                </a:r>
                <a:r>
                  <a:rPr lang="en-US" sz="2400" dirty="0" smtClean="0"/>
                  <a:t>with convergence.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54097"/>
                <a:ext cx="7886700" cy="5022866"/>
              </a:xfrm>
              <a:blipFill rotWithShape="0">
                <a:blip r:embed="rId3"/>
                <a:stretch>
                  <a:fillRect l="-1391" t="-1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754025" y="6386676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0.3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18227" y="3631291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E(Q1)</a:t>
            </a:r>
            <a:endParaRPr lang="en-US" sz="1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65285" y="3631291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E(Q2)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99181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3571875"/>
            <a:ext cx="4229100" cy="3286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8897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M</a:t>
            </a:r>
            <a:r>
              <a:rPr lang="en-US" altLang="zh-CN" sz="3600" dirty="0" smtClean="0"/>
              <a:t>aximum Expected Value - Illustration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54096"/>
                <a:ext cx="7886700" cy="5344357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X</a:t>
                </a:r>
                <a:r>
                  <a:rPr lang="en-US" sz="2400" baseline="-25000" dirty="0" smtClean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US" altLang="zh-CN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~</a:t>
                </a:r>
                <a:r>
                  <a:rPr lang="en-US" sz="2400" i="1" dirty="0" smtClean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  <a:r>
                  <a:rPr lang="en-US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=0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, </a:t>
                </a:r>
                <a:r>
                  <a:rPr lang="en-US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2),   X</a:t>
                </a:r>
                <a:r>
                  <a:rPr lang="en-US" sz="2400" baseline="-25000" dirty="0" smtClean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altLang="zh-CN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~</a:t>
                </a:r>
                <a:r>
                  <a:rPr lang="en-US" sz="2400" i="1" dirty="0" smtClean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  <a:r>
                  <a:rPr lang="en-US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=0.2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, 2</a:t>
                </a:r>
                <a:r>
                  <a:rPr lang="en-US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),   X</a:t>
                </a:r>
                <a:r>
                  <a:rPr lang="en-US" sz="2400" baseline="-25000" dirty="0" smtClean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altLang="zh-CN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~</a:t>
                </a:r>
                <a:r>
                  <a:rPr lang="en-US" sz="2400" i="1" dirty="0" smtClean="0">
                    <a:solidFill>
                      <a:schemeClr val="bg1">
                        <a:lumMod val="75000"/>
                      </a:schemeClr>
                    </a:solidFill>
                  </a:rPr>
                  <a:t>N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=</a:t>
                </a:r>
                <a:r>
                  <a:rPr lang="en-US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0.3, 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  <a:endParaRPr lang="en-US" sz="24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=0.3</a:t>
                </a:r>
              </a:p>
              <a:p>
                <a:r>
                  <a:rPr lang="en-US" altLang="zh-CN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b="0" i="1" dirty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2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US" altLang="zh-CN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box>
                  </m:oMath>
                </a14:m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is unbiased.</a:t>
                </a:r>
                <a:endParaRPr lang="en-US" sz="24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acc>
                      <m:accPr>
                        <m:chr m:val="̂"/>
                        <m:ctrlPr>
                          <a:rPr lang="en-US" altLang="zh-CN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sz="2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Repeat 200 </a:t>
                </a:r>
                <a:r>
                  <a:rPr lang="en-US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times, get </a:t>
                </a:r>
                <a:r>
                  <a:rPr lang="en-US" sz="2400" i="1" dirty="0" smtClean="0">
                    <a:solidFill>
                      <a:schemeClr val="bg1">
                        <a:lumMod val="75000"/>
                      </a:schemeClr>
                    </a:solidFill>
                  </a:rPr>
                  <a:t>E</a:t>
                </a:r>
                <a:r>
                  <a:rPr lang="en-US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  <a:endParaRPr lang="en-US" sz="24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Double Q-Learning </a:t>
                </a:r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</a:rPr>
                  <a:t>(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Hasselt 2000)</a:t>
                </a:r>
                <a:endParaRPr lang="en-US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r>
                  <a:rPr lang="en-US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Get two sets of estimates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2400" b="0" dirty="0" smtClean="0">
                    <a:solidFill>
                      <a:schemeClr val="bg1">
                        <a:lumMod val="75000"/>
                      </a:schemeClr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CN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sz="2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 , B=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CN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2400" i="1" dirty="0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acc>
                    <m:r>
                      <a:rPr lang="en-US" altLang="zh-CN" sz="2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acc>
                    <m:r>
                      <a:rPr lang="en-US" altLang="zh-CN" sz="2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acc>
                    <m:r>
                      <a:rPr lang="en-US" sz="2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en-US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 smtClean="0">
                    <a:solidFill>
                      <a:schemeClr val="bg1">
                        <a:lumMod val="75000"/>
                      </a:schemeClr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2400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acc>
                    <m:r>
                      <a:rPr lang="en-US" altLang="zh-CN" sz="2400" b="0" i="1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Weighted Double Q-Learning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+(1−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54096"/>
                <a:ext cx="7886700" cy="5344357"/>
              </a:xfrm>
              <a:blipFill rotWithShape="0">
                <a:blip r:embed="rId3"/>
                <a:stretch>
                  <a:fillRect l="-1391" t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754025" y="6386676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0.3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18227" y="3631291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E(Q1)</a:t>
            </a:r>
            <a:endParaRPr lang="en-US" sz="1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65285" y="3631291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E(Q2)</a:t>
            </a:r>
            <a:endParaRPr lang="en-US" sz="11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95338" y="6381430"/>
            <a:ext cx="4019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Convergence to optimal policy.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641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95" y="166114"/>
            <a:ext cx="7966127" cy="45632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97581" y="4729406"/>
            <a:ext cx="466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HV Hasselt, </a:t>
            </a:r>
            <a:r>
              <a:rPr lang="en-US" i="1" dirty="0" smtClean="0"/>
              <a:t>Double Q-Learning</a:t>
            </a:r>
            <a:r>
              <a:rPr lang="en-US" dirty="0" smtClean="0"/>
              <a:t>, NIPS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5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74" y="166117"/>
            <a:ext cx="7966127" cy="45632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4749553"/>
                <a:ext cx="7405641" cy="142741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749553"/>
                <a:ext cx="7405641" cy="1427410"/>
              </a:xfrm>
              <a:blipFill rotWithShape="0">
                <a:blip r:embed="rId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/>
          <p:cNvSpPr/>
          <p:nvPr/>
        </p:nvSpPr>
        <p:spPr>
          <a:xfrm>
            <a:off x="5770485" y="2447763"/>
            <a:ext cx="1118586" cy="44388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699464" y="3355759"/>
            <a:ext cx="1189607" cy="411575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793289" y="4729409"/>
            <a:ext cx="4989251" cy="49066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/>
          <p:cNvCxnSpPr>
            <a:stCxn id="19" idx="0"/>
          </p:cNvCxnSpPr>
          <p:nvPr/>
        </p:nvCxnSpPr>
        <p:spPr>
          <a:xfrm rot="5400000" flipH="1" flipV="1">
            <a:off x="3999348" y="2958272"/>
            <a:ext cx="2059704" cy="1482570"/>
          </a:xfrm>
          <a:prstGeom prst="bentConnector3">
            <a:avLst>
              <a:gd name="adj1" fmla="val 9913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836844" y="5658402"/>
            <a:ext cx="4989251" cy="49066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Elbow Connector 29"/>
          <p:cNvCxnSpPr>
            <a:endCxn id="18" idx="3"/>
          </p:cNvCxnSpPr>
          <p:nvPr/>
        </p:nvCxnSpPr>
        <p:spPr>
          <a:xfrm rot="5400000" flipH="1" flipV="1">
            <a:off x="5686491" y="4701152"/>
            <a:ext cx="2342185" cy="62976"/>
          </a:xfrm>
          <a:prstGeom prst="bentConnector4">
            <a:avLst>
              <a:gd name="adj1" fmla="val 502"/>
              <a:gd name="adj2" fmla="val 46299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5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- Grid </a:t>
            </a:r>
            <a:r>
              <a:rPr lang="en-US" dirty="0"/>
              <a:t>World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 smtClean="0"/>
                  <a:t>Start at S, end at G. 4 actions (N,E,S,W).</a:t>
                </a:r>
              </a:p>
              <a:p>
                <a:r>
                  <a:rPr lang="en-US" sz="2400" dirty="0" smtClean="0"/>
                  <a:t>Reward for landing on non-G position: -12 or +10, random.</a:t>
                </a:r>
              </a:p>
              <a:p>
                <a:r>
                  <a:rPr lang="en-US" sz="2400" dirty="0" smtClean="0"/>
                  <a:t>Reward for reach G: +5.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 smtClean="0"/>
                  <a:t>-greedy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400" dirty="0" smtClean="0"/>
                  <a:t>,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: times visiting state s.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=0.95.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/>
                  <a:t>Learning rate: </a:t>
                </a:r>
                <a:endParaRPr lang="en-US" sz="2400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000" dirty="0" smtClean="0"/>
                  <a:t>Linear: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000" dirty="0" smtClean="0"/>
                  <a:t>Polynomial: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 smtClean="0"/>
              </a:p>
              <a:p>
                <a:r>
                  <a:rPr lang="en-US" sz="2400" dirty="0" smtClean="0"/>
                  <a:t>W=0.5 for Weighted Double Q-learning.</a:t>
                </a:r>
              </a:p>
              <a:p>
                <a:r>
                  <a:rPr lang="en-US" altLang="zh-CN" sz="2400" dirty="0" smtClean="0"/>
                  <a:t>500 experiments, 20,000 steps each.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2661" r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466" y="4050087"/>
            <a:ext cx="2112884" cy="212687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99422" y="6127233"/>
            <a:ext cx="466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HV Hasselt, </a:t>
            </a:r>
            <a:r>
              <a:rPr lang="en-US" i="1" dirty="0" smtClean="0"/>
              <a:t>Double Q-Learning</a:t>
            </a:r>
            <a:r>
              <a:rPr lang="en-US" dirty="0" smtClean="0"/>
              <a:t>, NIPS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2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91085" y="528152"/>
            <a:ext cx="7054790" cy="5801695"/>
            <a:chOff x="1377517" y="682056"/>
            <a:chExt cx="7054790" cy="580169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7517" y="682056"/>
              <a:ext cx="7010400" cy="311467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1907" y="3369076"/>
              <a:ext cx="7010400" cy="3114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286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3165</TotalTime>
  <Words>180</Words>
  <Application>Microsoft Office PowerPoint</Application>
  <PresentationFormat>On-screen Show (4:3)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Cambria Math</vt:lpstr>
      <vt:lpstr>Wingdings</vt:lpstr>
      <vt:lpstr>Office Theme</vt:lpstr>
      <vt:lpstr>Weighted Double Q-Learning</vt:lpstr>
      <vt:lpstr>An issue with Q-Learning</vt:lpstr>
      <vt:lpstr>Maximum Expected Value - Illustration</vt:lpstr>
      <vt:lpstr>Maximum Expected Value - Illustration</vt:lpstr>
      <vt:lpstr>Maximum Expected Value - Illustration</vt:lpstr>
      <vt:lpstr>PowerPoint Presentation</vt:lpstr>
      <vt:lpstr>PowerPoint Presentation</vt:lpstr>
      <vt:lpstr>Experiment - Grid World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Weighted Q-Learning</dc:title>
  <dc:creator>Zhuoyu</dc:creator>
  <cp:lastModifiedBy>Zhuoyu</cp:lastModifiedBy>
  <cp:revision>35</cp:revision>
  <dcterms:created xsi:type="dcterms:W3CDTF">2017-04-18T05:42:35Z</dcterms:created>
  <dcterms:modified xsi:type="dcterms:W3CDTF">2017-04-20T17:29:53Z</dcterms:modified>
</cp:coreProperties>
</file>