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69" r:id="rId5"/>
    <p:sldId id="260" r:id="rId6"/>
    <p:sldId id="273" r:id="rId7"/>
    <p:sldId id="274" r:id="rId8"/>
    <p:sldId id="262" r:id="rId9"/>
    <p:sldId id="27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80" d="100"/>
          <a:sy n="80" d="100"/>
        </p:scale>
        <p:origin x="378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 Control with Epsilon Greedy Policies:</a:t>
            </a:r>
            <a:br>
              <a:rPr lang="en-US" dirty="0" smtClean="0"/>
            </a:br>
            <a:r>
              <a:rPr lang="en-US" dirty="0" smtClean="0"/>
              <a:t>Wall-Following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Emami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6785"/>
            <a:ext cx="4867275" cy="6543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8468" y="260648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Actions: Forward-Left, Forward-Straight, Forward-Right</a:t>
            </a:r>
          </a:p>
          <a:p>
            <a:endParaRPr lang="en-CA" dirty="0"/>
          </a:p>
          <a:p>
            <a:r>
              <a:rPr lang="en-CA" dirty="0" smtClean="0"/>
              <a:t>Rewards: </a:t>
            </a:r>
          </a:p>
          <a:p>
            <a:r>
              <a:rPr lang="en-CA" dirty="0" smtClean="0"/>
              <a:t>-0.2 in cell 1, 0 in cell 2, -0.2 in cell 3,</a:t>
            </a:r>
          </a:p>
          <a:p>
            <a:r>
              <a:rPr lang="en-CA" dirty="0" smtClean="0"/>
              <a:t>Terminal states: 1 if reach exit, -1 if hit wall, -1 if enter open space 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Start: Randomly at one of the first three entrance states</a:t>
            </a:r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Random policy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Forward Straight </a:t>
            </a:r>
            <a:r>
              <a:rPr lang="en-CA" dirty="0" smtClean="0"/>
              <a:t>policy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“Built-in” policy: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61764" y="6398309"/>
            <a:ext cx="1159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Figure from Sutton</a:t>
            </a:r>
            <a:r>
              <a:rPr lang="en-CA" dirty="0"/>
              <a:t>, Richard S. "TD models: Modeling the world at a mixture of time scales." </a:t>
            </a:r>
            <a:r>
              <a:rPr lang="en-CA" i="1" dirty="0"/>
              <a:t>ICML</a:t>
            </a:r>
            <a:r>
              <a:rPr lang="en-CA" dirty="0"/>
              <a:t>. Vol. 12. 1995.</a:t>
            </a:r>
          </a:p>
          <a:p>
            <a:endParaRPr lang="en-CA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206" t="33700" r="51260" b="42675"/>
          <a:stretch/>
        </p:blipFill>
        <p:spPr>
          <a:xfrm>
            <a:off x="5748773" y="4158566"/>
            <a:ext cx="580384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Polic</a:t>
            </a:r>
            <a:r>
              <a:rPr lang="en-US" dirty="0" smtClean="0"/>
              <a:t>y </a:t>
            </a:r>
            <a:r>
              <a:rPr lang="en-US" dirty="0" smtClean="0"/>
              <a:t>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Monte Carlo (MC) </a:t>
            </a:r>
            <a:r>
              <a:rPr lang="en-CA" dirty="0" smtClean="0"/>
              <a:t>methods learn </a:t>
            </a:r>
            <a:r>
              <a:rPr lang="en-CA" dirty="0"/>
              <a:t>directly from </a:t>
            </a:r>
            <a:r>
              <a:rPr lang="en-CA" dirty="0" smtClean="0"/>
              <a:t>experience through environment. Episode of experience captured by a series of State-Action-Reward-Next State-tuple.</a:t>
            </a:r>
          </a:p>
          <a:p>
            <a:r>
              <a:rPr lang="en-CA" dirty="0" smtClean="0"/>
              <a:t>We sample episodes and update our estimate at the end of each episode. MC has high variance (many random decisions) but is unbiased.</a:t>
            </a:r>
          </a:p>
          <a:p>
            <a:r>
              <a:rPr lang="en-CA" dirty="0" smtClean="0"/>
              <a:t>MC Policy Evaluation: State-value function V(s) is estimated given a policy. Episodes of experience are sampled and V(s) is estimated as the reward received averaged across all of your experience. Works for action value function Q(</a:t>
            </a:r>
            <a:r>
              <a:rPr lang="en-CA" dirty="0" err="1" smtClean="0"/>
              <a:t>s,a</a:t>
            </a:r>
            <a:r>
              <a:rPr lang="en-CA" dirty="0" smtClean="0"/>
              <a:t>) as well. Convergence is proven given enough samples.</a:t>
            </a:r>
          </a:p>
          <a:p>
            <a:r>
              <a:rPr lang="en-CA" dirty="0" smtClean="0"/>
              <a:t>MC </a:t>
            </a:r>
            <a:r>
              <a:rPr lang="en-CA" dirty="0"/>
              <a:t>Control: </a:t>
            </a:r>
            <a:r>
              <a:rPr lang="en-CA" dirty="0" smtClean="0"/>
              <a:t>MC Policy Evaluation is used to evaluate the current policy an improve it greedily. </a:t>
            </a:r>
          </a:p>
          <a:p>
            <a:r>
              <a:rPr lang="en-CA" dirty="0" smtClean="0"/>
              <a:t>How do we ensure all states explored without having a full model of the environment?</a:t>
            </a:r>
            <a:endParaRPr lang="en-CA" dirty="0"/>
          </a:p>
          <a:p>
            <a:r>
              <a:rPr lang="en-CA" dirty="0" smtClean="0"/>
              <a:t>Use epsilon-greedy policies instead of fully greedy.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695" y="131724"/>
            <a:ext cx="9782801" cy="1239837"/>
          </a:xfrm>
        </p:spPr>
        <p:txBody>
          <a:bodyPr/>
          <a:lstStyle/>
          <a:p>
            <a:r>
              <a:rPr lang="en-US" dirty="0" smtClean="0"/>
              <a:t>Varying Number of Episodes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054995" y="3408970"/>
            <a:ext cx="22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Mean Total Reward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590356" y="582092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Number of Episodes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1772816"/>
            <a:ext cx="616586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260648"/>
            <a:ext cx="9782801" cy="1239837"/>
          </a:xfrm>
        </p:spPr>
        <p:txBody>
          <a:bodyPr/>
          <a:lstStyle/>
          <a:p>
            <a:r>
              <a:rPr lang="en-US" dirty="0" smtClean="0"/>
              <a:t>Varying Epsilon in Wall-Following Example</a:t>
            </a:r>
            <a:br>
              <a:rPr lang="en-US" dirty="0" smtClean="0"/>
            </a:br>
            <a:r>
              <a:rPr lang="en-US" dirty="0" smtClean="0"/>
              <a:t>(5000 episodes, discount factor=0.9)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86100" y="1844824"/>
            <a:ext cx="5963300" cy="40694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1776255" y="3570693"/>
            <a:ext cx="22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Mean Total Reward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366221" y="592780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Epsilon (probability of random choice)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86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Varying Discount </a:t>
            </a:r>
            <a:r>
              <a:rPr lang="en-US" dirty="0" smtClean="0"/>
              <a:t>F</a:t>
            </a:r>
            <a:r>
              <a:rPr lang="en-US" dirty="0" smtClean="0"/>
              <a:t>actor (5000 episodes)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1988840"/>
            <a:ext cx="4896544" cy="3209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199" y="59492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Why constant?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537374" y="3282661"/>
            <a:ext cx="22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Mean Total Reward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571183" y="52046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Discount Factor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07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29916" y="260648"/>
            <a:ext cx="9782801" cy="1239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Comparison of Resulting Policy from MC Control (with best parameters) vs Baseline Policies, testing on 10,000 episodes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13444"/>
              </p:ext>
            </p:extLst>
          </p:nvPr>
        </p:nvGraphicFramePr>
        <p:xfrm>
          <a:off x="1845940" y="2420888"/>
          <a:ext cx="812588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77"/>
                <a:gridCol w="1625177"/>
                <a:gridCol w="1625177"/>
                <a:gridCol w="1625177"/>
                <a:gridCol w="1625177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Random Policy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Built-in</a:t>
                      </a:r>
                      <a:r>
                        <a:rPr lang="en-CA" baseline="0" dirty="0" smtClean="0"/>
                        <a:t> Policy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Forward-Straight</a:t>
                      </a:r>
                      <a:r>
                        <a:rPr lang="en-CA" baseline="0" dirty="0" smtClean="0"/>
                        <a:t> Policy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MC Control Policy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Mean Total</a:t>
                      </a:r>
                      <a:r>
                        <a:rPr lang="en-CA" baseline="0" dirty="0" smtClean="0"/>
                        <a:t> Reward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-1.081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-0.486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-0.063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0.251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42084" y="4509120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policy(0)=[0.01666667 ,  </a:t>
            </a:r>
            <a:r>
              <a:rPr lang="en-CA" dirty="0"/>
              <a:t>0.01666667,  0.96666667</a:t>
            </a:r>
            <a:r>
              <a:rPr lang="en-CA" dirty="0" smtClean="0"/>
              <a:t>]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policy(1)=[0.01666667</a:t>
            </a:r>
            <a:r>
              <a:rPr lang="en-CA" dirty="0"/>
              <a:t>,  0.96666667,  0.01666667</a:t>
            </a:r>
            <a:r>
              <a:rPr lang="en-CA" dirty="0" smtClean="0"/>
              <a:t>]</a:t>
            </a:r>
            <a:endParaRPr lang="en-CA" dirty="0"/>
          </a:p>
          <a:p>
            <a:endParaRPr lang="en-CA" dirty="0"/>
          </a:p>
          <a:p>
            <a:r>
              <a:rPr lang="en-CA" dirty="0"/>
              <a:t>policy(2</a:t>
            </a:r>
            <a:r>
              <a:rPr lang="en-CA" dirty="0" smtClean="0"/>
              <a:t>)=[0.96666667</a:t>
            </a:r>
            <a:r>
              <a:rPr lang="en-CA" dirty="0"/>
              <a:t>,  0.01666667,  0.01666667</a:t>
            </a:r>
            <a:r>
              <a:rPr lang="en-CA" dirty="0" smtClean="0"/>
              <a:t>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969" t="31297" r="32290" b="26375"/>
          <a:stretch/>
        </p:blipFill>
        <p:spPr>
          <a:xfrm rot="5400000" flipH="1">
            <a:off x="1017848" y="2457980"/>
            <a:ext cx="5040560" cy="309634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790156" y="476672"/>
            <a:ext cx="9782801" cy="1239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</a:t>
            </a:r>
            <a:r>
              <a:rPr lang="el-GR" baseline="-25000" dirty="0" smtClean="0"/>
              <a:t>π</a:t>
            </a:r>
            <a:r>
              <a:rPr lang="en-US" dirty="0" smtClean="0"/>
              <a:t>(S) for Best 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08" y="1392303"/>
            <a:ext cx="3888432" cy="5227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76565" t="25391" r="17347" b="10625"/>
          <a:stretch/>
        </p:blipFill>
        <p:spPr>
          <a:xfrm>
            <a:off x="5693224" y="1572324"/>
            <a:ext cx="792088" cy="468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9590" y="146739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Hit Wall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3889" y="146739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Open Space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095" y="146738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Reach Exit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8932" t="37203" r="29523" b="31297"/>
          <a:stretch/>
        </p:blipFill>
        <p:spPr>
          <a:xfrm rot="5400000" flipH="1">
            <a:off x="1037079" y="2436636"/>
            <a:ext cx="5001835" cy="30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341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Euphemia</vt:lpstr>
      <vt:lpstr>Math 16x9</vt:lpstr>
      <vt:lpstr>MC Control with Epsilon Greedy Policies: Wall-Following Example</vt:lpstr>
      <vt:lpstr>PowerPoint Presentation</vt:lpstr>
      <vt:lpstr>Monte Carlo Policy Control </vt:lpstr>
      <vt:lpstr>Varying Number of Episodes</vt:lpstr>
      <vt:lpstr>Varying Epsilon in Wall-Following Example (5000 episodes, discount factor=0.9)</vt:lpstr>
      <vt:lpstr>Varying Discount Factor (5000 episodes)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2017-03-09T23:07:15Z</dcterms:created>
  <dcterms:modified xsi:type="dcterms:W3CDTF">2017-03-10T12:21:01Z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