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65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61D3046-B06F-461F-B373-626A9A8AFBB2}" type="datetimeFigureOut">
              <a:rPr lang="en-US" smtClean="0"/>
              <a:t>3/24/2017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71D0C-F821-455C-83FD-7D3CA4734A7C}"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1D3046-B06F-461F-B373-626A9A8AFBB2}" type="datetimeFigureOut">
              <a:rPr lang="en-US" smtClean="0"/>
              <a:t>3/24/2017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71D0C-F821-455C-83FD-7D3CA4734A7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1D3046-B06F-461F-B373-626A9A8AFBB2}" type="datetimeFigureOut">
              <a:rPr lang="en-US" smtClean="0"/>
              <a:t>3/24/2017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71D0C-F821-455C-83FD-7D3CA4734A7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1D3046-B06F-461F-B373-626A9A8AFBB2}" type="datetimeFigureOut">
              <a:rPr lang="en-US" smtClean="0"/>
              <a:t>3/24/2017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71D0C-F821-455C-83FD-7D3CA4734A7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1D3046-B06F-461F-B373-626A9A8AFBB2}" type="datetimeFigureOut">
              <a:rPr lang="en-US" smtClean="0"/>
              <a:t>3/24/2017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71D0C-F821-455C-83FD-7D3CA4734A7C}"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61D3046-B06F-461F-B373-626A9A8AFBB2}" type="datetimeFigureOut">
              <a:rPr lang="en-US" smtClean="0"/>
              <a:t>3/24/2017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871D0C-F821-455C-83FD-7D3CA4734A7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61D3046-B06F-461F-B373-626A9A8AFBB2}" type="datetimeFigureOut">
              <a:rPr lang="en-US" smtClean="0"/>
              <a:t>3/24/2017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871D0C-F821-455C-83FD-7D3CA4734A7C}"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1D3046-B06F-461F-B373-626A9A8AFBB2}" type="datetimeFigureOut">
              <a:rPr lang="en-US" smtClean="0"/>
              <a:t>3/24/2017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871D0C-F821-455C-83FD-7D3CA4734A7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1D3046-B06F-461F-B373-626A9A8AFBB2}" type="datetimeFigureOut">
              <a:rPr lang="en-US" smtClean="0"/>
              <a:t>3/24/2017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871D0C-F821-455C-83FD-7D3CA4734A7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1D3046-B06F-461F-B373-626A9A8AFBB2}" type="datetimeFigureOut">
              <a:rPr lang="en-US" smtClean="0"/>
              <a:t>3/24/2017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871D0C-F821-455C-83FD-7D3CA4734A7C}"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1D3046-B06F-461F-B373-626A9A8AFBB2}" type="datetimeFigureOut">
              <a:rPr lang="en-US" smtClean="0"/>
              <a:t>3/24/2017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871D0C-F821-455C-83FD-7D3CA4734A7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F61D3046-B06F-461F-B373-626A9A8AFBB2}" type="datetimeFigureOut">
              <a:rPr lang="en-US" smtClean="0"/>
              <a:t>3/24/2017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8871D0C-F821-455C-83FD-7D3CA4734A7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mancala.wikia.com/wiki/Hu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505200"/>
            <a:ext cx="8305800" cy="1927225"/>
          </a:xfrm>
        </p:spPr>
        <p:txBody>
          <a:bodyPr/>
          <a:lstStyle/>
          <a:p>
            <a:r>
              <a:rPr lang="en-US" dirty="0" smtClean="0"/>
              <a:t>Comparing Linear TD to SGTD on Hus Game</a:t>
            </a:r>
            <a:endParaRPr lang="en-US" dirty="0"/>
          </a:p>
        </p:txBody>
      </p:sp>
    </p:spTree>
    <p:extLst>
      <p:ext uri="{BB962C8B-B14F-4D97-AF65-F5344CB8AC3E}">
        <p14:creationId xmlns:p14="http://schemas.microsoft.com/office/powerpoint/2010/main" val="979200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Semi-gradient TD(0)</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938" y="2133600"/>
            <a:ext cx="7731918"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1811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TD</a:t>
            </a:r>
            <a:endParaRPr lang="en-US" dirty="0"/>
          </a:p>
        </p:txBody>
      </p:sp>
      <p:sp>
        <p:nvSpPr>
          <p:cNvPr id="3" name="Content Placeholder 2"/>
          <p:cNvSpPr>
            <a:spLocks noGrp="1"/>
          </p:cNvSpPr>
          <p:nvPr>
            <p:ph idx="1"/>
          </p:nvPr>
        </p:nvSpPr>
        <p:spPr/>
        <p:txBody>
          <a:bodyPr/>
          <a:lstStyle/>
          <a:p>
            <a:r>
              <a:rPr lang="en-US" dirty="0" smtClean="0"/>
              <a:t>Update Rule Differs:</a:t>
            </a:r>
          </a:p>
          <a:p>
            <a:pPr lvl="1"/>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133600"/>
            <a:ext cx="5143500"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954" y="2819400"/>
            <a:ext cx="4562475"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846" y="3493842"/>
            <a:ext cx="3667125"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33400" y="5029200"/>
            <a:ext cx="6324600" cy="646331"/>
          </a:xfrm>
          <a:prstGeom prst="rect">
            <a:avLst/>
          </a:prstGeom>
          <a:noFill/>
        </p:spPr>
        <p:txBody>
          <a:bodyPr wrap="square" rtlCol="0">
            <a:spAutoFit/>
          </a:bodyPr>
          <a:lstStyle/>
          <a:p>
            <a:r>
              <a:rPr lang="en-US" dirty="0" smtClean="0"/>
              <a:t>The difference between LTD and SGTD is the addition of an adjustment term during the weight updates.</a:t>
            </a:r>
            <a:endParaRPr lang="en-US" dirty="0"/>
          </a:p>
        </p:txBody>
      </p:sp>
    </p:spTree>
    <p:extLst>
      <p:ext uri="{BB962C8B-B14F-4D97-AF65-F5344CB8AC3E}">
        <p14:creationId xmlns:p14="http://schemas.microsoft.com/office/powerpoint/2010/main" val="1944285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dirty="0" smtClean="0"/>
              <a:t>1000 states random walk:</a:t>
            </a:r>
          </a:p>
          <a:p>
            <a:pPr lvl="1"/>
            <a:r>
              <a:rPr lang="en-US" dirty="0" smtClean="0"/>
              <a:t>Used one hot encoding and grouped the states into 10 different groups</a:t>
            </a:r>
          </a:p>
          <a:p>
            <a:pPr lvl="1"/>
            <a:r>
              <a:rPr lang="en-US" dirty="0" smtClean="0"/>
              <a:t>Used a linear value function V(</a:t>
            </a:r>
            <a:r>
              <a:rPr lang="en-US" dirty="0" err="1" smtClean="0"/>
              <a:t>s,w</a:t>
            </a:r>
            <a:r>
              <a:rPr lang="en-US" dirty="0" smtClean="0"/>
              <a:t>) = </a:t>
            </a:r>
            <a:r>
              <a:rPr lang="en-US" dirty="0" err="1" smtClean="0"/>
              <a:t>w^T</a:t>
            </a:r>
            <a:r>
              <a:rPr lang="en-US" dirty="0" smtClean="0"/>
              <a:t>*f(s) where f(s) is a vector of 10 entries, 1 for each group</a:t>
            </a:r>
          </a:p>
          <a:p>
            <a:pPr lvl="1"/>
            <a:r>
              <a:rPr lang="en-US" dirty="0" smtClean="0"/>
              <a:t>As a consequence of using this parameterization, the weight associated with each feature represents the expected return for this group of states.</a:t>
            </a:r>
          </a:p>
          <a:p>
            <a:pPr lvl="1"/>
            <a:r>
              <a:rPr lang="en-US" dirty="0" smtClean="0"/>
              <a:t>Ran both algorithms over 1000 episodes using various learning rates.</a:t>
            </a:r>
            <a:endParaRPr lang="en-US" dirty="0"/>
          </a:p>
        </p:txBody>
      </p:sp>
    </p:spTree>
    <p:extLst>
      <p:ext uri="{BB962C8B-B14F-4D97-AF65-F5344CB8AC3E}">
        <p14:creationId xmlns:p14="http://schemas.microsoft.com/office/powerpoint/2010/main" val="3601494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1000 states random walk results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7400" y="4348974"/>
            <a:ext cx="6731005" cy="24212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0" y="1371600"/>
            <a:ext cx="3934663" cy="2950997"/>
          </a:xfrm>
          <a:prstGeom prst="rect">
            <a:avLst/>
          </a:prstGeom>
        </p:spPr>
      </p:pic>
      <p:sp>
        <p:nvSpPr>
          <p:cNvPr id="6" name="TextBox 5"/>
          <p:cNvSpPr txBox="1"/>
          <p:nvPr/>
        </p:nvSpPr>
        <p:spPr>
          <a:xfrm>
            <a:off x="152400" y="2209156"/>
            <a:ext cx="3657600" cy="1200329"/>
          </a:xfrm>
          <a:prstGeom prst="rect">
            <a:avLst/>
          </a:prstGeom>
          <a:noFill/>
        </p:spPr>
        <p:txBody>
          <a:bodyPr wrap="square" rtlCol="0">
            <a:spAutoFit/>
          </a:bodyPr>
          <a:lstStyle/>
          <a:p>
            <a:r>
              <a:rPr lang="en-US" dirty="0" smtClean="0"/>
              <a:t>Both methods perform well on the 1000 states random walk problem when a good learning rate is chosen.  </a:t>
            </a:r>
            <a:endParaRPr lang="en-US" dirty="0"/>
          </a:p>
        </p:txBody>
      </p:sp>
      <p:sp>
        <p:nvSpPr>
          <p:cNvPr id="7" name="TextBox 6"/>
          <p:cNvSpPr txBox="1"/>
          <p:nvPr/>
        </p:nvSpPr>
        <p:spPr>
          <a:xfrm>
            <a:off x="5320131" y="1230868"/>
            <a:ext cx="1676400" cy="369332"/>
          </a:xfrm>
          <a:prstGeom prst="rect">
            <a:avLst/>
          </a:prstGeom>
          <a:noFill/>
        </p:spPr>
        <p:txBody>
          <a:bodyPr wrap="square" rtlCol="0">
            <a:spAutoFit/>
          </a:bodyPr>
          <a:lstStyle/>
          <a:p>
            <a:r>
              <a:rPr lang="en-US" dirty="0" smtClean="0"/>
              <a:t>SGTD results</a:t>
            </a:r>
            <a:endParaRPr lang="en-US" dirty="0"/>
          </a:p>
        </p:txBody>
      </p:sp>
      <p:sp>
        <p:nvSpPr>
          <p:cNvPr id="8" name="TextBox 7"/>
          <p:cNvSpPr txBox="1"/>
          <p:nvPr/>
        </p:nvSpPr>
        <p:spPr>
          <a:xfrm>
            <a:off x="4737102" y="4191000"/>
            <a:ext cx="1371600" cy="369332"/>
          </a:xfrm>
          <a:prstGeom prst="rect">
            <a:avLst/>
          </a:prstGeom>
          <a:noFill/>
        </p:spPr>
        <p:txBody>
          <a:bodyPr wrap="square" rtlCol="0">
            <a:spAutoFit/>
          </a:bodyPr>
          <a:lstStyle/>
          <a:p>
            <a:r>
              <a:rPr lang="en-US" dirty="0" smtClean="0"/>
              <a:t>LTD results</a:t>
            </a:r>
            <a:endParaRPr lang="en-US" dirty="0"/>
          </a:p>
        </p:txBody>
      </p:sp>
    </p:spTree>
    <p:extLst>
      <p:ext uri="{BB962C8B-B14F-4D97-AF65-F5344CB8AC3E}">
        <p14:creationId xmlns:p14="http://schemas.microsoft.com/office/powerpoint/2010/main" val="731573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Hus</a:t>
            </a:r>
            <a:endParaRPr lang="en-US" dirty="0"/>
          </a:p>
        </p:txBody>
      </p:sp>
      <p:sp>
        <p:nvSpPr>
          <p:cNvPr id="3" name="Content Placeholder 2"/>
          <p:cNvSpPr>
            <a:spLocks noGrp="1"/>
          </p:cNvSpPr>
          <p:nvPr>
            <p:ph idx="1"/>
          </p:nvPr>
        </p:nvSpPr>
        <p:spPr/>
        <p:txBody>
          <a:bodyPr>
            <a:normAutofit lnSpcReduction="10000"/>
          </a:bodyPr>
          <a:lstStyle/>
          <a:p>
            <a:r>
              <a:rPr lang="en-US" dirty="0"/>
              <a:t>Rules : </a:t>
            </a:r>
            <a:r>
              <a:rPr lang="en-US" dirty="0">
                <a:hlinkClick r:id="rId2"/>
              </a:rPr>
              <a:t>http://</a:t>
            </a:r>
            <a:r>
              <a:rPr lang="en-US" dirty="0" smtClean="0">
                <a:hlinkClick r:id="rId2"/>
              </a:rPr>
              <a:t>mancala.wikia.com/wiki/Hus</a:t>
            </a:r>
            <a:endParaRPr lang="en-US" dirty="0" smtClean="0"/>
          </a:p>
          <a:p>
            <a:r>
              <a:rPr lang="en-US" dirty="0" smtClean="0"/>
              <a:t>Each state is represented by a feature vector of 17 entries. One entry represents the sum of the seeds on the player’s side of the board. The other 16 are binary variables representing whether or not the opponent can capture the seeds found in pits 1-16.</a:t>
            </a:r>
          </a:p>
          <a:p>
            <a:r>
              <a:rPr lang="en-US" dirty="0" smtClean="0"/>
              <a:t>The differentiable function is a linear combination of those features</a:t>
            </a:r>
          </a:p>
          <a:p>
            <a:r>
              <a:rPr lang="en-US" dirty="0" smtClean="0"/>
              <a:t>Ran both algorithms over 1000 episodes to learn valid weights and then again over 1000 episodes to estimate the RNEU. Did this 5 times for each learning rate value and averaged the results.</a:t>
            </a:r>
          </a:p>
          <a:p>
            <a:r>
              <a:rPr lang="en-US" dirty="0" smtClean="0"/>
              <a:t>I used a policy that picks a valid move randomly.</a:t>
            </a:r>
            <a:endParaRPr lang="en-US" dirty="0"/>
          </a:p>
        </p:txBody>
      </p:sp>
    </p:spTree>
    <p:extLst>
      <p:ext uri="{BB962C8B-B14F-4D97-AF65-F5344CB8AC3E}">
        <p14:creationId xmlns:p14="http://schemas.microsoft.com/office/powerpoint/2010/main" val="1971228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Hus Results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3886206"/>
            <a:ext cx="3657608" cy="274320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5962" y="885065"/>
            <a:ext cx="3657608" cy="2743206"/>
          </a:xfrm>
          <a:prstGeom prst="rect">
            <a:avLst/>
          </a:prstGeom>
        </p:spPr>
      </p:pic>
      <p:sp>
        <p:nvSpPr>
          <p:cNvPr id="6" name="TextBox 5"/>
          <p:cNvSpPr txBox="1"/>
          <p:nvPr/>
        </p:nvSpPr>
        <p:spPr>
          <a:xfrm>
            <a:off x="6058437" y="720914"/>
            <a:ext cx="1599134" cy="369332"/>
          </a:xfrm>
          <a:prstGeom prst="rect">
            <a:avLst/>
          </a:prstGeom>
          <a:noFill/>
        </p:spPr>
        <p:txBody>
          <a:bodyPr wrap="square" rtlCol="0">
            <a:spAutoFit/>
          </a:bodyPr>
          <a:lstStyle/>
          <a:p>
            <a:r>
              <a:rPr lang="en-US" dirty="0" smtClean="0"/>
              <a:t>SGTD results</a:t>
            </a:r>
            <a:endParaRPr lang="en-US" dirty="0"/>
          </a:p>
        </p:txBody>
      </p:sp>
      <p:sp>
        <p:nvSpPr>
          <p:cNvPr id="7" name="TextBox 6"/>
          <p:cNvSpPr txBox="1"/>
          <p:nvPr/>
        </p:nvSpPr>
        <p:spPr>
          <a:xfrm>
            <a:off x="6172204" y="3660488"/>
            <a:ext cx="1371600" cy="369332"/>
          </a:xfrm>
          <a:prstGeom prst="rect">
            <a:avLst/>
          </a:prstGeom>
          <a:noFill/>
        </p:spPr>
        <p:txBody>
          <a:bodyPr wrap="square" rtlCol="0">
            <a:spAutoFit/>
          </a:bodyPr>
          <a:lstStyle/>
          <a:p>
            <a:r>
              <a:rPr lang="en-US" dirty="0" smtClean="0"/>
              <a:t>LTD results</a:t>
            </a:r>
            <a:endParaRPr lang="en-US" dirty="0"/>
          </a:p>
        </p:txBody>
      </p:sp>
      <p:sp>
        <p:nvSpPr>
          <p:cNvPr id="8" name="TextBox 7"/>
          <p:cNvSpPr txBox="1"/>
          <p:nvPr/>
        </p:nvSpPr>
        <p:spPr>
          <a:xfrm>
            <a:off x="457200" y="3808188"/>
            <a:ext cx="4114800" cy="2308324"/>
          </a:xfrm>
          <a:prstGeom prst="rect">
            <a:avLst/>
          </a:prstGeom>
          <a:noFill/>
        </p:spPr>
        <p:txBody>
          <a:bodyPr wrap="square" rtlCol="0">
            <a:spAutoFit/>
          </a:bodyPr>
          <a:lstStyle/>
          <a:p>
            <a:r>
              <a:rPr lang="en-US" dirty="0" smtClean="0"/>
              <a:t>The estimate for the residual error is much lower when we use LTD than when we use SGTD, not matter the value of the learning rate. This seems to suggest that in the case of HUS, LTD is more effective at estimating the true value of every state than SGTD is.</a:t>
            </a:r>
            <a:endParaRPr lang="en-US" dirty="0"/>
          </a:p>
        </p:txBody>
      </p:sp>
      <p:sp>
        <p:nvSpPr>
          <p:cNvPr id="3" name="TextBox 2"/>
          <p:cNvSpPr txBox="1"/>
          <p:nvPr/>
        </p:nvSpPr>
        <p:spPr>
          <a:xfrm>
            <a:off x="457200" y="1905000"/>
            <a:ext cx="3581400" cy="923330"/>
          </a:xfrm>
          <a:prstGeom prst="rect">
            <a:avLst/>
          </a:prstGeom>
          <a:noFill/>
        </p:spPr>
        <p:txBody>
          <a:bodyPr wrap="square" rtlCol="0">
            <a:spAutoFit/>
          </a:bodyPr>
          <a:lstStyle/>
          <a:p>
            <a:r>
              <a:rPr lang="en-US" dirty="0" smtClean="0"/>
              <a:t>I used a reward of 1 when a player won the game, 0 otherwise</a:t>
            </a:r>
            <a:endParaRPr lang="en-US" dirty="0"/>
          </a:p>
        </p:txBody>
      </p:sp>
    </p:spTree>
    <p:extLst>
      <p:ext uri="{BB962C8B-B14F-4D97-AF65-F5344CB8AC3E}">
        <p14:creationId xmlns:p14="http://schemas.microsoft.com/office/powerpoint/2010/main" val="7211460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146</TotalTime>
  <Words>327</Words>
  <Application>Microsoft Office PowerPoint</Application>
  <PresentationFormat>On-screen Show (4:3)</PresentationFormat>
  <Paragraphs>26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Clarity</vt:lpstr>
      <vt:lpstr>Comparing Linear TD to SGTD on Hus Game</vt:lpstr>
      <vt:lpstr>Semi-gradient TD(0)</vt:lpstr>
      <vt:lpstr>Linear TD</vt:lpstr>
      <vt:lpstr>Methodology</vt:lpstr>
      <vt:lpstr>1000 states random walk results</vt:lpstr>
      <vt:lpstr>Hus</vt:lpstr>
      <vt:lpstr>Hus 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Linear TD to SGTD on Hus Game</dc:title>
  <dc:creator>Paul Pereira</dc:creator>
  <cp:lastModifiedBy>Paul Pereira</cp:lastModifiedBy>
  <cp:revision>7</cp:revision>
  <dcterms:created xsi:type="dcterms:W3CDTF">2017-03-24T09:53:42Z</dcterms:created>
  <dcterms:modified xsi:type="dcterms:W3CDTF">2017-03-24T12:23:12Z</dcterms:modified>
</cp:coreProperties>
</file>