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9" r:id="rId4"/>
    <p:sldId id="263" r:id="rId5"/>
    <p:sldId id="262"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8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199" autoAdjust="0"/>
  </p:normalViewPr>
  <p:slideViewPr>
    <p:cSldViewPr snapToGrid="0">
      <p:cViewPr varScale="1">
        <p:scale>
          <a:sx n="95" d="100"/>
          <a:sy n="95" d="100"/>
        </p:scale>
        <p:origin x="119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D6195-4DC9-4F46-A4D8-35A5AFBF1BE0}" type="datetimeFigureOut">
              <a:rPr lang="en-CA" smtClean="0"/>
              <a:t>2023-07-20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44928A-A431-4975-BA62-E376FF3E0B63}" type="slidenum">
              <a:rPr lang="en-CA" smtClean="0"/>
              <a:t>‹#›</a:t>
            </a:fld>
            <a:endParaRPr lang="en-CA"/>
          </a:p>
        </p:txBody>
      </p:sp>
    </p:spTree>
    <p:extLst>
      <p:ext uri="{BB962C8B-B14F-4D97-AF65-F5344CB8AC3E}">
        <p14:creationId xmlns:p14="http://schemas.microsoft.com/office/powerpoint/2010/main" val="162270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i="0" dirty="0">
                <a:solidFill>
                  <a:srgbClr val="374151"/>
                </a:solidFill>
                <a:effectLst/>
                <a:latin typeface="Söhne"/>
              </a:rPr>
              <a:t>Hello everyone, good afternoon</a:t>
            </a:r>
            <a:r>
              <a:rPr lang="en-US" b="0" i="0" dirty="0">
                <a:solidFill>
                  <a:srgbClr val="374151"/>
                </a:solidFill>
                <a:effectLst/>
                <a:latin typeface="Söhne"/>
              </a:rPr>
              <a:t>, my name is Rodrigo and my background is in Business Administration and Marketing in Brazil. I have been working on a data science project that can help banks to keep their customers.</a:t>
            </a:r>
            <a:endParaRPr lang="en-CA" dirty="0"/>
          </a:p>
        </p:txBody>
      </p:sp>
      <p:sp>
        <p:nvSpPr>
          <p:cNvPr id="4" name="Slide Number Placeholder 3"/>
          <p:cNvSpPr>
            <a:spLocks noGrp="1"/>
          </p:cNvSpPr>
          <p:nvPr>
            <p:ph type="sldNum" sz="quarter" idx="5"/>
          </p:nvPr>
        </p:nvSpPr>
        <p:spPr/>
        <p:txBody>
          <a:bodyPr/>
          <a:lstStyle/>
          <a:p>
            <a:fld id="{3344928A-A431-4975-BA62-E376FF3E0B63}" type="slidenum">
              <a:rPr lang="en-CA" smtClean="0"/>
              <a:t>1</a:t>
            </a:fld>
            <a:endParaRPr lang="en-CA"/>
          </a:p>
        </p:txBody>
      </p:sp>
    </p:spTree>
    <p:extLst>
      <p:ext uri="{BB962C8B-B14F-4D97-AF65-F5344CB8AC3E}">
        <p14:creationId xmlns:p14="http://schemas.microsoft.com/office/powerpoint/2010/main" val="3668152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The inspiration for this project came from my desire to find something where I could apply my background. </a:t>
            </a:r>
          </a:p>
          <a:p>
            <a:pPr algn="l"/>
            <a:r>
              <a:rPr lang="en-US" b="0" i="0" dirty="0">
                <a:solidFill>
                  <a:srgbClr val="374151"/>
                </a:solidFill>
                <a:effectLst/>
                <a:latin typeface="Söhne"/>
              </a:rPr>
              <a:t>So, I chose a bank dataset from Kaggle, which represents of the bank struggle to retain their customers, a problem known as 'churn’. Churn is expensive for banks and any other companies in the market, as it costs more to attract a new customer than to keep an existing one. Therefore, I decided to build a machine learning model to predict which customers are likely to churn.</a:t>
            </a:r>
          </a:p>
        </p:txBody>
      </p:sp>
      <p:sp>
        <p:nvSpPr>
          <p:cNvPr id="4" name="Slide Number Placeholder 3"/>
          <p:cNvSpPr>
            <a:spLocks noGrp="1"/>
          </p:cNvSpPr>
          <p:nvPr>
            <p:ph type="sldNum" sz="quarter" idx="5"/>
          </p:nvPr>
        </p:nvSpPr>
        <p:spPr/>
        <p:txBody>
          <a:bodyPr/>
          <a:lstStyle/>
          <a:p>
            <a:fld id="{3344928A-A431-4975-BA62-E376FF3E0B63}" type="slidenum">
              <a:rPr lang="en-CA" smtClean="0"/>
              <a:t>2</a:t>
            </a:fld>
            <a:endParaRPr lang="en-CA"/>
          </a:p>
        </p:txBody>
      </p:sp>
    </p:spTree>
    <p:extLst>
      <p:ext uri="{BB962C8B-B14F-4D97-AF65-F5344CB8AC3E}">
        <p14:creationId xmlns:p14="http://schemas.microsoft.com/office/powerpoint/2010/main" val="354822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For this project, I used Python to explore the dataset. </a:t>
            </a:r>
            <a:r>
              <a:rPr lang="en-US" b="0" i="0" dirty="0">
                <a:solidFill>
                  <a:srgbClr val="343541"/>
                </a:solidFill>
                <a:effectLst/>
                <a:latin typeface="Söhne"/>
              </a:rPr>
              <a:t>I began by analyzing the profile of the customers</a:t>
            </a:r>
            <a:r>
              <a:rPr lang="en-US" b="0" i="0" dirty="0">
                <a:solidFill>
                  <a:srgbClr val="374151"/>
                </a:solidFill>
                <a:effectLst/>
                <a:latin typeface="Söhne"/>
              </a:rPr>
              <a:t>, then looked at different variables like credit score, gender, age, tenure, account balance, and a few others. I prepared the data for modeling by handling missing and duplicate values and separating variables into numeric and categorical.</a:t>
            </a:r>
          </a:p>
          <a:p>
            <a:pPr algn="l"/>
            <a:r>
              <a:rPr lang="en-US" b="0" i="0" dirty="0">
                <a:solidFill>
                  <a:srgbClr val="374151"/>
                </a:solidFill>
                <a:effectLst/>
                <a:latin typeface="Söhne"/>
              </a:rPr>
              <a:t>Next, I attempted to balance the classes in the data. The data was unbalanced as we can see in the graphic at the left side, meaning we had more instances of customers who stayed with the bank than those who churned. This has the potential to introduce bias into the dataset. So to avoid that I tried different balancing techniques like SMOTE (oversampling) and </a:t>
            </a:r>
            <a:r>
              <a:rPr lang="en-US" b="0" i="0" dirty="0" err="1">
                <a:solidFill>
                  <a:srgbClr val="374151"/>
                </a:solidFill>
                <a:effectLst/>
                <a:latin typeface="Söhne"/>
              </a:rPr>
              <a:t>NearMiss</a:t>
            </a:r>
            <a:r>
              <a:rPr lang="en-US" b="0" i="0" dirty="0">
                <a:solidFill>
                  <a:srgbClr val="374151"/>
                </a:solidFill>
                <a:effectLst/>
                <a:latin typeface="Söhne"/>
              </a:rPr>
              <a:t> (</a:t>
            </a:r>
            <a:r>
              <a:rPr lang="en-US" b="0" i="0" dirty="0" err="1">
                <a:solidFill>
                  <a:srgbClr val="374151"/>
                </a:solidFill>
                <a:effectLst/>
                <a:latin typeface="Söhne"/>
              </a:rPr>
              <a:t>undersampling</a:t>
            </a:r>
            <a:r>
              <a:rPr lang="en-US" b="0" i="0" dirty="0">
                <a:solidFill>
                  <a:srgbClr val="374151"/>
                </a:solidFill>
                <a:effectLst/>
                <a:latin typeface="Söhne"/>
              </a:rPr>
              <a:t>) to allow the model to learn equally from both classes. However, the results did not meet my expectations.</a:t>
            </a:r>
            <a:endParaRPr lang="en-CA" dirty="0"/>
          </a:p>
        </p:txBody>
      </p:sp>
      <p:sp>
        <p:nvSpPr>
          <p:cNvPr id="4" name="Slide Number Placeholder 3"/>
          <p:cNvSpPr>
            <a:spLocks noGrp="1"/>
          </p:cNvSpPr>
          <p:nvPr>
            <p:ph type="sldNum" sz="quarter" idx="5"/>
          </p:nvPr>
        </p:nvSpPr>
        <p:spPr/>
        <p:txBody>
          <a:bodyPr/>
          <a:lstStyle/>
          <a:p>
            <a:fld id="{3344928A-A431-4975-BA62-E376FF3E0B63}" type="slidenum">
              <a:rPr lang="en-CA" smtClean="0"/>
              <a:t>3</a:t>
            </a:fld>
            <a:endParaRPr lang="en-CA"/>
          </a:p>
        </p:txBody>
      </p:sp>
    </p:spTree>
    <p:extLst>
      <p:ext uri="{BB962C8B-B14F-4D97-AF65-F5344CB8AC3E}">
        <p14:creationId xmlns:p14="http://schemas.microsoft.com/office/powerpoint/2010/main" val="1591410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Through the process, I explored multiple machine learning models as listed here. After evaluating these models based on AUC-ROC performance metrics. I decided to proceed with the Neural Network, as it demonstrated the best overall results. Here in the right side is the confusion matrix for the final model. As you can see, the model performed well in predicting customers who did not churn, with only 36 false positives. However, there is 104 false negatives, which means these customers churned but the model predicted they would not. This is something that I would like to improve in the future, as these customers would not receive appropriate attention in terms of retention. Therefore, reducing the number of false negatives would be beneficial to the model.</a:t>
            </a:r>
            <a:r>
              <a:rPr lang="en-CA" b="0" i="0" dirty="0">
                <a:solidFill>
                  <a:schemeClr val="tx1"/>
                </a:solidFill>
                <a:effectLst/>
                <a:latin typeface="+mn-lt"/>
              </a:rPr>
              <a:t> </a:t>
            </a:r>
            <a:r>
              <a:rPr lang="en-US" b="0" i="0" dirty="0">
                <a:solidFill>
                  <a:srgbClr val="374151"/>
                </a:solidFill>
                <a:effectLst/>
                <a:latin typeface="Söhne"/>
              </a:rPr>
              <a:t>The true positives, a 100 which are the customers that the model correctly predicted would churn. These customers would then be the focus of a strategic marketing plan, ensuring they receive the appropriate attention from the company.</a:t>
            </a:r>
            <a:endParaRPr lang="en-CA" dirty="0"/>
          </a:p>
        </p:txBody>
      </p:sp>
      <p:sp>
        <p:nvSpPr>
          <p:cNvPr id="4" name="Slide Number Placeholder 3"/>
          <p:cNvSpPr>
            <a:spLocks noGrp="1"/>
          </p:cNvSpPr>
          <p:nvPr>
            <p:ph type="sldNum" sz="quarter" idx="5"/>
          </p:nvPr>
        </p:nvSpPr>
        <p:spPr/>
        <p:txBody>
          <a:bodyPr/>
          <a:lstStyle/>
          <a:p>
            <a:fld id="{3344928A-A431-4975-BA62-E376FF3E0B63}" type="slidenum">
              <a:rPr lang="en-CA" smtClean="0"/>
              <a:t>4</a:t>
            </a:fld>
            <a:endParaRPr lang="en-CA"/>
          </a:p>
        </p:txBody>
      </p:sp>
    </p:spTree>
    <p:extLst>
      <p:ext uri="{BB962C8B-B14F-4D97-AF65-F5344CB8AC3E}">
        <p14:creationId xmlns:p14="http://schemas.microsoft.com/office/powerpoint/2010/main" val="211373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Söhne"/>
              </a:rPr>
              <a:t>So, it was identified that age and account balance are the factors that contribute most to customer churn. Older customers tend to have a higher chance of churn, which could be due to changes in their financial situation maybe they are making more money or retirement, for example.</a:t>
            </a:r>
          </a:p>
          <a:p>
            <a:pPr algn="l"/>
            <a:r>
              <a:rPr lang="en-CA" b="0" i="0" dirty="0">
                <a:solidFill>
                  <a:srgbClr val="374151"/>
                </a:solidFill>
                <a:effectLst/>
                <a:latin typeface="Söhne"/>
              </a:rPr>
              <a:t>Also</a:t>
            </a:r>
            <a:r>
              <a:rPr lang="en-US" b="0" i="0" dirty="0">
                <a:solidFill>
                  <a:srgbClr val="000000"/>
                </a:solidFill>
                <a:effectLst/>
                <a:latin typeface="Söhne"/>
              </a:rPr>
              <a:t>, customers with larger account balances showed a higher chance of churn. This could be because they have more options in the market, and they can get better offers from other banks.</a:t>
            </a:r>
          </a:p>
          <a:p>
            <a:pPr algn="l"/>
            <a:r>
              <a:rPr lang="en-US" b="0" i="0" dirty="0">
                <a:solidFill>
                  <a:srgbClr val="000000"/>
                </a:solidFill>
                <a:effectLst/>
                <a:latin typeface="Söhne"/>
              </a:rPr>
              <a:t>In the right side we have a list of the top 10 customers with the highest churn rate. So, </a:t>
            </a:r>
            <a:r>
              <a:rPr lang="en-US" b="0" i="0" dirty="0">
                <a:solidFill>
                  <a:srgbClr val="374151"/>
                </a:solidFill>
                <a:effectLst/>
                <a:latin typeface="Söhne"/>
              </a:rPr>
              <a:t>My recommendation to the bank would be to offer personalized promotions to those with substantial account balances. This could include a temporary interest rate reduction, a high-interest savings account, or a premium credit card with additional benefits. </a:t>
            </a:r>
            <a:r>
              <a:rPr lang="en-US" b="0" i="0" dirty="0">
                <a:solidFill>
                  <a:srgbClr val="000000"/>
                </a:solidFill>
                <a:effectLst/>
                <a:latin typeface="Söhne"/>
              </a:rPr>
              <a:t>Also, improving communication methods </a:t>
            </a:r>
            <a:r>
              <a:rPr lang="en-US" b="0" i="0" dirty="0">
                <a:solidFill>
                  <a:srgbClr val="374151"/>
                </a:solidFill>
                <a:effectLst/>
                <a:latin typeface="Söhne"/>
              </a:rPr>
              <a:t>such as implementing regular check-ins and gathering customer feedback, could prove beneficial </a:t>
            </a:r>
            <a:r>
              <a:rPr lang="en-CA" b="0" i="0" dirty="0">
                <a:solidFill>
                  <a:srgbClr val="343541"/>
                </a:solidFill>
                <a:effectLst/>
                <a:latin typeface="Söhne"/>
              </a:rPr>
              <a:t>to the business.</a:t>
            </a:r>
            <a:br>
              <a:rPr lang="en-US" b="0" i="0" dirty="0">
                <a:solidFill>
                  <a:srgbClr val="000000"/>
                </a:solidFill>
                <a:effectLst/>
                <a:latin typeface="Söhne"/>
              </a:rPr>
            </a:br>
            <a:endParaRPr lang="en-CA" dirty="0"/>
          </a:p>
        </p:txBody>
      </p:sp>
      <p:sp>
        <p:nvSpPr>
          <p:cNvPr id="4" name="Slide Number Placeholder 3"/>
          <p:cNvSpPr>
            <a:spLocks noGrp="1"/>
          </p:cNvSpPr>
          <p:nvPr>
            <p:ph type="sldNum" sz="quarter" idx="5"/>
          </p:nvPr>
        </p:nvSpPr>
        <p:spPr/>
        <p:txBody>
          <a:bodyPr/>
          <a:lstStyle/>
          <a:p>
            <a:fld id="{3344928A-A431-4975-BA62-E376FF3E0B63}" type="slidenum">
              <a:rPr lang="en-CA" smtClean="0"/>
              <a:t>5</a:t>
            </a:fld>
            <a:endParaRPr lang="en-CA"/>
          </a:p>
        </p:txBody>
      </p:sp>
    </p:spTree>
    <p:extLst>
      <p:ext uri="{BB962C8B-B14F-4D97-AF65-F5344CB8AC3E}">
        <p14:creationId xmlns:p14="http://schemas.microsoft.com/office/powerpoint/2010/main" val="286451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That concludes my presentation today. Thank you all for your time and attention.</a:t>
            </a:r>
            <a:endParaRPr lang="en-CA" dirty="0"/>
          </a:p>
        </p:txBody>
      </p:sp>
      <p:sp>
        <p:nvSpPr>
          <p:cNvPr id="4" name="Slide Number Placeholder 3"/>
          <p:cNvSpPr>
            <a:spLocks noGrp="1"/>
          </p:cNvSpPr>
          <p:nvPr>
            <p:ph type="sldNum" sz="quarter" idx="5"/>
          </p:nvPr>
        </p:nvSpPr>
        <p:spPr/>
        <p:txBody>
          <a:bodyPr/>
          <a:lstStyle/>
          <a:p>
            <a:fld id="{3344928A-A431-4975-BA62-E376FF3E0B63}" type="slidenum">
              <a:rPr lang="en-CA" smtClean="0"/>
              <a:t>6</a:t>
            </a:fld>
            <a:endParaRPr lang="en-CA"/>
          </a:p>
        </p:txBody>
      </p:sp>
    </p:spTree>
    <p:extLst>
      <p:ext uri="{BB962C8B-B14F-4D97-AF65-F5344CB8AC3E}">
        <p14:creationId xmlns:p14="http://schemas.microsoft.com/office/powerpoint/2010/main" val="2841904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78957-1C18-5EF7-E153-D30A122CF2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28D7AA9-ABAC-9DE6-B78C-44F33F6C41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3D0D5A3-6EBA-A497-F166-D2F30D2C1DD6}"/>
              </a:ext>
            </a:extLst>
          </p:cNvPr>
          <p:cNvSpPr>
            <a:spLocks noGrp="1"/>
          </p:cNvSpPr>
          <p:nvPr>
            <p:ph type="dt" sz="half" idx="10"/>
          </p:nvPr>
        </p:nvSpPr>
        <p:spPr/>
        <p:txBody>
          <a:bodyPr/>
          <a:lstStyle/>
          <a:p>
            <a:fld id="{71458E09-8F6B-4FA1-A4F8-DC67743FC6BD}" type="datetimeFigureOut">
              <a:rPr lang="en-CA" smtClean="0"/>
              <a:t>2023-07-20</a:t>
            </a:fld>
            <a:endParaRPr lang="en-CA"/>
          </a:p>
        </p:txBody>
      </p:sp>
      <p:sp>
        <p:nvSpPr>
          <p:cNvPr id="5" name="Footer Placeholder 4">
            <a:extLst>
              <a:ext uri="{FF2B5EF4-FFF2-40B4-BE49-F238E27FC236}">
                <a16:creationId xmlns:a16="http://schemas.microsoft.com/office/drawing/2014/main" id="{D1B80091-B501-15AC-C164-C85CBB43674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FDE746A-99D6-1120-2AE4-C307C78C0679}"/>
              </a:ext>
            </a:extLst>
          </p:cNvPr>
          <p:cNvSpPr>
            <a:spLocks noGrp="1"/>
          </p:cNvSpPr>
          <p:nvPr>
            <p:ph type="sldNum" sz="quarter" idx="12"/>
          </p:nvPr>
        </p:nvSpPr>
        <p:spPr/>
        <p:txBody>
          <a:bodyPr/>
          <a:lstStyle/>
          <a:p>
            <a:fld id="{569080F6-F8AF-4A95-BD4E-7E218FF10CBE}" type="slidenum">
              <a:rPr lang="en-CA" smtClean="0"/>
              <a:t>‹#›</a:t>
            </a:fld>
            <a:endParaRPr lang="en-CA"/>
          </a:p>
        </p:txBody>
      </p:sp>
    </p:spTree>
    <p:extLst>
      <p:ext uri="{BB962C8B-B14F-4D97-AF65-F5344CB8AC3E}">
        <p14:creationId xmlns:p14="http://schemas.microsoft.com/office/powerpoint/2010/main" val="2194100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A1C3D-FFAC-C5A1-D192-434322CDDBE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A06DEFE-0510-147B-C10F-E3ADA565F4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40C97D7-22BC-EAF0-6FEA-45A2D1BA9C45}"/>
              </a:ext>
            </a:extLst>
          </p:cNvPr>
          <p:cNvSpPr>
            <a:spLocks noGrp="1"/>
          </p:cNvSpPr>
          <p:nvPr>
            <p:ph type="dt" sz="half" idx="10"/>
          </p:nvPr>
        </p:nvSpPr>
        <p:spPr/>
        <p:txBody>
          <a:bodyPr/>
          <a:lstStyle/>
          <a:p>
            <a:fld id="{71458E09-8F6B-4FA1-A4F8-DC67743FC6BD}" type="datetimeFigureOut">
              <a:rPr lang="en-CA" smtClean="0"/>
              <a:t>2023-07-20</a:t>
            </a:fld>
            <a:endParaRPr lang="en-CA"/>
          </a:p>
        </p:txBody>
      </p:sp>
      <p:sp>
        <p:nvSpPr>
          <p:cNvPr id="5" name="Footer Placeholder 4">
            <a:extLst>
              <a:ext uri="{FF2B5EF4-FFF2-40B4-BE49-F238E27FC236}">
                <a16:creationId xmlns:a16="http://schemas.microsoft.com/office/drawing/2014/main" id="{390CB99E-3877-4FA4-8347-9A00965C889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F8F7091-76EB-AF8E-A97A-E3C6A826CDF8}"/>
              </a:ext>
            </a:extLst>
          </p:cNvPr>
          <p:cNvSpPr>
            <a:spLocks noGrp="1"/>
          </p:cNvSpPr>
          <p:nvPr>
            <p:ph type="sldNum" sz="quarter" idx="12"/>
          </p:nvPr>
        </p:nvSpPr>
        <p:spPr/>
        <p:txBody>
          <a:bodyPr/>
          <a:lstStyle/>
          <a:p>
            <a:fld id="{569080F6-F8AF-4A95-BD4E-7E218FF10CBE}" type="slidenum">
              <a:rPr lang="en-CA" smtClean="0"/>
              <a:t>‹#›</a:t>
            </a:fld>
            <a:endParaRPr lang="en-CA"/>
          </a:p>
        </p:txBody>
      </p:sp>
    </p:spTree>
    <p:extLst>
      <p:ext uri="{BB962C8B-B14F-4D97-AF65-F5344CB8AC3E}">
        <p14:creationId xmlns:p14="http://schemas.microsoft.com/office/powerpoint/2010/main" val="610342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713557-F7B8-ED66-1E0A-9990A19472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E71D81F-B821-6BBF-4317-4AF62AD9D9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F54F32F-1193-1F06-965D-F22F60403140}"/>
              </a:ext>
            </a:extLst>
          </p:cNvPr>
          <p:cNvSpPr>
            <a:spLocks noGrp="1"/>
          </p:cNvSpPr>
          <p:nvPr>
            <p:ph type="dt" sz="half" idx="10"/>
          </p:nvPr>
        </p:nvSpPr>
        <p:spPr/>
        <p:txBody>
          <a:bodyPr/>
          <a:lstStyle/>
          <a:p>
            <a:fld id="{71458E09-8F6B-4FA1-A4F8-DC67743FC6BD}" type="datetimeFigureOut">
              <a:rPr lang="en-CA" smtClean="0"/>
              <a:t>2023-07-20</a:t>
            </a:fld>
            <a:endParaRPr lang="en-CA"/>
          </a:p>
        </p:txBody>
      </p:sp>
      <p:sp>
        <p:nvSpPr>
          <p:cNvPr id="5" name="Footer Placeholder 4">
            <a:extLst>
              <a:ext uri="{FF2B5EF4-FFF2-40B4-BE49-F238E27FC236}">
                <a16:creationId xmlns:a16="http://schemas.microsoft.com/office/drawing/2014/main" id="{7DEE9D50-4004-836C-47E5-C1079481382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D22CBF1-6487-9F9D-A59A-854A19008A76}"/>
              </a:ext>
            </a:extLst>
          </p:cNvPr>
          <p:cNvSpPr>
            <a:spLocks noGrp="1"/>
          </p:cNvSpPr>
          <p:nvPr>
            <p:ph type="sldNum" sz="quarter" idx="12"/>
          </p:nvPr>
        </p:nvSpPr>
        <p:spPr/>
        <p:txBody>
          <a:bodyPr/>
          <a:lstStyle/>
          <a:p>
            <a:fld id="{569080F6-F8AF-4A95-BD4E-7E218FF10CBE}" type="slidenum">
              <a:rPr lang="en-CA" smtClean="0"/>
              <a:t>‹#›</a:t>
            </a:fld>
            <a:endParaRPr lang="en-CA"/>
          </a:p>
        </p:txBody>
      </p:sp>
    </p:spTree>
    <p:extLst>
      <p:ext uri="{BB962C8B-B14F-4D97-AF65-F5344CB8AC3E}">
        <p14:creationId xmlns:p14="http://schemas.microsoft.com/office/powerpoint/2010/main" val="234725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3D424-0AB7-A0C1-53EF-B4E3E0FCCD9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B25090B-A268-5D80-DE2B-20A5590A13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A4C8131-7A8A-E8B6-B41C-7E248DDEEC6C}"/>
              </a:ext>
            </a:extLst>
          </p:cNvPr>
          <p:cNvSpPr>
            <a:spLocks noGrp="1"/>
          </p:cNvSpPr>
          <p:nvPr>
            <p:ph type="dt" sz="half" idx="10"/>
          </p:nvPr>
        </p:nvSpPr>
        <p:spPr/>
        <p:txBody>
          <a:bodyPr/>
          <a:lstStyle/>
          <a:p>
            <a:fld id="{71458E09-8F6B-4FA1-A4F8-DC67743FC6BD}" type="datetimeFigureOut">
              <a:rPr lang="en-CA" smtClean="0"/>
              <a:t>2023-07-20</a:t>
            </a:fld>
            <a:endParaRPr lang="en-CA"/>
          </a:p>
        </p:txBody>
      </p:sp>
      <p:sp>
        <p:nvSpPr>
          <p:cNvPr id="5" name="Footer Placeholder 4">
            <a:extLst>
              <a:ext uri="{FF2B5EF4-FFF2-40B4-BE49-F238E27FC236}">
                <a16:creationId xmlns:a16="http://schemas.microsoft.com/office/drawing/2014/main" id="{7683E1C2-7DCD-2BB0-15F6-4376E343490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99AB5DA-1526-94CE-E4B9-ACD2142E942C}"/>
              </a:ext>
            </a:extLst>
          </p:cNvPr>
          <p:cNvSpPr>
            <a:spLocks noGrp="1"/>
          </p:cNvSpPr>
          <p:nvPr>
            <p:ph type="sldNum" sz="quarter" idx="12"/>
          </p:nvPr>
        </p:nvSpPr>
        <p:spPr/>
        <p:txBody>
          <a:bodyPr/>
          <a:lstStyle/>
          <a:p>
            <a:fld id="{569080F6-F8AF-4A95-BD4E-7E218FF10CBE}" type="slidenum">
              <a:rPr lang="en-CA" smtClean="0"/>
              <a:t>‹#›</a:t>
            </a:fld>
            <a:endParaRPr lang="en-CA"/>
          </a:p>
        </p:txBody>
      </p:sp>
    </p:spTree>
    <p:extLst>
      <p:ext uri="{BB962C8B-B14F-4D97-AF65-F5344CB8AC3E}">
        <p14:creationId xmlns:p14="http://schemas.microsoft.com/office/powerpoint/2010/main" val="1273843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DFA34-2E5B-EE6C-1634-DCA5E6769B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F2D0581E-F596-5079-7F41-2E44F694AD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0C0B23-5015-A22D-0546-3D49526E8818}"/>
              </a:ext>
            </a:extLst>
          </p:cNvPr>
          <p:cNvSpPr>
            <a:spLocks noGrp="1"/>
          </p:cNvSpPr>
          <p:nvPr>
            <p:ph type="dt" sz="half" idx="10"/>
          </p:nvPr>
        </p:nvSpPr>
        <p:spPr/>
        <p:txBody>
          <a:bodyPr/>
          <a:lstStyle/>
          <a:p>
            <a:fld id="{71458E09-8F6B-4FA1-A4F8-DC67743FC6BD}" type="datetimeFigureOut">
              <a:rPr lang="en-CA" smtClean="0"/>
              <a:t>2023-07-20</a:t>
            </a:fld>
            <a:endParaRPr lang="en-CA"/>
          </a:p>
        </p:txBody>
      </p:sp>
      <p:sp>
        <p:nvSpPr>
          <p:cNvPr id="5" name="Footer Placeholder 4">
            <a:extLst>
              <a:ext uri="{FF2B5EF4-FFF2-40B4-BE49-F238E27FC236}">
                <a16:creationId xmlns:a16="http://schemas.microsoft.com/office/drawing/2014/main" id="{BC6AC858-0A54-BE26-6326-16197CE388F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B96486A-D83B-8302-F184-0F82EAD0B78A}"/>
              </a:ext>
            </a:extLst>
          </p:cNvPr>
          <p:cNvSpPr>
            <a:spLocks noGrp="1"/>
          </p:cNvSpPr>
          <p:nvPr>
            <p:ph type="sldNum" sz="quarter" idx="12"/>
          </p:nvPr>
        </p:nvSpPr>
        <p:spPr/>
        <p:txBody>
          <a:bodyPr/>
          <a:lstStyle/>
          <a:p>
            <a:fld id="{569080F6-F8AF-4A95-BD4E-7E218FF10CBE}" type="slidenum">
              <a:rPr lang="en-CA" smtClean="0"/>
              <a:t>‹#›</a:t>
            </a:fld>
            <a:endParaRPr lang="en-CA"/>
          </a:p>
        </p:txBody>
      </p:sp>
    </p:spTree>
    <p:extLst>
      <p:ext uri="{BB962C8B-B14F-4D97-AF65-F5344CB8AC3E}">
        <p14:creationId xmlns:p14="http://schemas.microsoft.com/office/powerpoint/2010/main" val="30032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16A98-3BD6-B17C-7CE0-435F2F544AA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78EFBAC-7577-5960-EA8F-83E7F5BB25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AA51629-C8F9-5093-07F8-D504D39A3C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758056D-2AE7-6FB7-426A-44935FACD826}"/>
              </a:ext>
            </a:extLst>
          </p:cNvPr>
          <p:cNvSpPr>
            <a:spLocks noGrp="1"/>
          </p:cNvSpPr>
          <p:nvPr>
            <p:ph type="dt" sz="half" idx="10"/>
          </p:nvPr>
        </p:nvSpPr>
        <p:spPr/>
        <p:txBody>
          <a:bodyPr/>
          <a:lstStyle/>
          <a:p>
            <a:fld id="{71458E09-8F6B-4FA1-A4F8-DC67743FC6BD}" type="datetimeFigureOut">
              <a:rPr lang="en-CA" smtClean="0"/>
              <a:t>2023-07-20</a:t>
            </a:fld>
            <a:endParaRPr lang="en-CA"/>
          </a:p>
        </p:txBody>
      </p:sp>
      <p:sp>
        <p:nvSpPr>
          <p:cNvPr id="6" name="Footer Placeholder 5">
            <a:extLst>
              <a:ext uri="{FF2B5EF4-FFF2-40B4-BE49-F238E27FC236}">
                <a16:creationId xmlns:a16="http://schemas.microsoft.com/office/drawing/2014/main" id="{937726EF-E152-9618-06DC-D9DAFE7576A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031ED91-89E2-94AF-A613-94D342581F30}"/>
              </a:ext>
            </a:extLst>
          </p:cNvPr>
          <p:cNvSpPr>
            <a:spLocks noGrp="1"/>
          </p:cNvSpPr>
          <p:nvPr>
            <p:ph type="sldNum" sz="quarter" idx="12"/>
          </p:nvPr>
        </p:nvSpPr>
        <p:spPr/>
        <p:txBody>
          <a:bodyPr/>
          <a:lstStyle/>
          <a:p>
            <a:fld id="{569080F6-F8AF-4A95-BD4E-7E218FF10CBE}" type="slidenum">
              <a:rPr lang="en-CA" smtClean="0"/>
              <a:t>‹#›</a:t>
            </a:fld>
            <a:endParaRPr lang="en-CA"/>
          </a:p>
        </p:txBody>
      </p:sp>
    </p:spTree>
    <p:extLst>
      <p:ext uri="{BB962C8B-B14F-4D97-AF65-F5344CB8AC3E}">
        <p14:creationId xmlns:p14="http://schemas.microsoft.com/office/powerpoint/2010/main" val="906578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4D16A-71B3-A8CB-ECD8-2AB3B869EB6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E744373-E903-D1E0-F746-596B976881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D7D855-99E5-4A7D-9F12-A0A7C1FF14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B7BA3FC-51B4-9E51-D63D-CF7B849229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9984AF-36F9-AA28-34FB-2EECB98794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4F6CE2B-88C4-9810-4A99-639EB4EC4C77}"/>
              </a:ext>
            </a:extLst>
          </p:cNvPr>
          <p:cNvSpPr>
            <a:spLocks noGrp="1"/>
          </p:cNvSpPr>
          <p:nvPr>
            <p:ph type="dt" sz="half" idx="10"/>
          </p:nvPr>
        </p:nvSpPr>
        <p:spPr/>
        <p:txBody>
          <a:bodyPr/>
          <a:lstStyle/>
          <a:p>
            <a:fld id="{71458E09-8F6B-4FA1-A4F8-DC67743FC6BD}" type="datetimeFigureOut">
              <a:rPr lang="en-CA" smtClean="0"/>
              <a:t>2023-07-20</a:t>
            </a:fld>
            <a:endParaRPr lang="en-CA"/>
          </a:p>
        </p:txBody>
      </p:sp>
      <p:sp>
        <p:nvSpPr>
          <p:cNvPr id="8" name="Footer Placeholder 7">
            <a:extLst>
              <a:ext uri="{FF2B5EF4-FFF2-40B4-BE49-F238E27FC236}">
                <a16:creationId xmlns:a16="http://schemas.microsoft.com/office/drawing/2014/main" id="{8CD41385-AAC0-137F-D1CC-C8CD4C4F2EC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734DAEF-EDAE-FAE3-CB2A-9CB0701E28BA}"/>
              </a:ext>
            </a:extLst>
          </p:cNvPr>
          <p:cNvSpPr>
            <a:spLocks noGrp="1"/>
          </p:cNvSpPr>
          <p:nvPr>
            <p:ph type="sldNum" sz="quarter" idx="12"/>
          </p:nvPr>
        </p:nvSpPr>
        <p:spPr/>
        <p:txBody>
          <a:bodyPr/>
          <a:lstStyle/>
          <a:p>
            <a:fld id="{569080F6-F8AF-4A95-BD4E-7E218FF10CBE}" type="slidenum">
              <a:rPr lang="en-CA" smtClean="0"/>
              <a:t>‹#›</a:t>
            </a:fld>
            <a:endParaRPr lang="en-CA"/>
          </a:p>
        </p:txBody>
      </p:sp>
    </p:spTree>
    <p:extLst>
      <p:ext uri="{BB962C8B-B14F-4D97-AF65-F5344CB8AC3E}">
        <p14:creationId xmlns:p14="http://schemas.microsoft.com/office/powerpoint/2010/main" val="3117261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5D176-4964-B82C-F4B0-916F0C081F1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D5245B7-8D00-FC76-ADE7-0AADA412525B}"/>
              </a:ext>
            </a:extLst>
          </p:cNvPr>
          <p:cNvSpPr>
            <a:spLocks noGrp="1"/>
          </p:cNvSpPr>
          <p:nvPr>
            <p:ph type="dt" sz="half" idx="10"/>
          </p:nvPr>
        </p:nvSpPr>
        <p:spPr/>
        <p:txBody>
          <a:bodyPr/>
          <a:lstStyle/>
          <a:p>
            <a:fld id="{71458E09-8F6B-4FA1-A4F8-DC67743FC6BD}" type="datetimeFigureOut">
              <a:rPr lang="en-CA" smtClean="0"/>
              <a:t>2023-07-20</a:t>
            </a:fld>
            <a:endParaRPr lang="en-CA"/>
          </a:p>
        </p:txBody>
      </p:sp>
      <p:sp>
        <p:nvSpPr>
          <p:cNvPr id="4" name="Footer Placeholder 3">
            <a:extLst>
              <a:ext uri="{FF2B5EF4-FFF2-40B4-BE49-F238E27FC236}">
                <a16:creationId xmlns:a16="http://schemas.microsoft.com/office/drawing/2014/main" id="{0B651EFC-64E3-CAE2-3FE0-C29F8F9CAD3F}"/>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C6E6C280-CF32-B7E0-A046-90AD8DEC5428}"/>
              </a:ext>
            </a:extLst>
          </p:cNvPr>
          <p:cNvSpPr>
            <a:spLocks noGrp="1"/>
          </p:cNvSpPr>
          <p:nvPr>
            <p:ph type="sldNum" sz="quarter" idx="12"/>
          </p:nvPr>
        </p:nvSpPr>
        <p:spPr/>
        <p:txBody>
          <a:bodyPr/>
          <a:lstStyle/>
          <a:p>
            <a:fld id="{569080F6-F8AF-4A95-BD4E-7E218FF10CBE}" type="slidenum">
              <a:rPr lang="en-CA" smtClean="0"/>
              <a:t>‹#›</a:t>
            </a:fld>
            <a:endParaRPr lang="en-CA"/>
          </a:p>
        </p:txBody>
      </p:sp>
    </p:spTree>
    <p:extLst>
      <p:ext uri="{BB962C8B-B14F-4D97-AF65-F5344CB8AC3E}">
        <p14:creationId xmlns:p14="http://schemas.microsoft.com/office/powerpoint/2010/main" val="258636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C50921-226B-FDA8-6454-354E32C03B1F}"/>
              </a:ext>
            </a:extLst>
          </p:cNvPr>
          <p:cNvSpPr>
            <a:spLocks noGrp="1"/>
          </p:cNvSpPr>
          <p:nvPr>
            <p:ph type="dt" sz="half" idx="10"/>
          </p:nvPr>
        </p:nvSpPr>
        <p:spPr/>
        <p:txBody>
          <a:bodyPr/>
          <a:lstStyle/>
          <a:p>
            <a:fld id="{71458E09-8F6B-4FA1-A4F8-DC67743FC6BD}" type="datetimeFigureOut">
              <a:rPr lang="en-CA" smtClean="0"/>
              <a:t>2023-07-20</a:t>
            </a:fld>
            <a:endParaRPr lang="en-CA"/>
          </a:p>
        </p:txBody>
      </p:sp>
      <p:sp>
        <p:nvSpPr>
          <p:cNvPr id="3" name="Footer Placeholder 2">
            <a:extLst>
              <a:ext uri="{FF2B5EF4-FFF2-40B4-BE49-F238E27FC236}">
                <a16:creationId xmlns:a16="http://schemas.microsoft.com/office/drawing/2014/main" id="{4A4E6B42-26D5-E060-4988-B29287F6CF56}"/>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4FB5C355-947C-FFA7-9010-BBCF2724DA0B}"/>
              </a:ext>
            </a:extLst>
          </p:cNvPr>
          <p:cNvSpPr>
            <a:spLocks noGrp="1"/>
          </p:cNvSpPr>
          <p:nvPr>
            <p:ph type="sldNum" sz="quarter" idx="12"/>
          </p:nvPr>
        </p:nvSpPr>
        <p:spPr/>
        <p:txBody>
          <a:bodyPr/>
          <a:lstStyle/>
          <a:p>
            <a:fld id="{569080F6-F8AF-4A95-BD4E-7E218FF10CBE}" type="slidenum">
              <a:rPr lang="en-CA" smtClean="0"/>
              <a:t>‹#›</a:t>
            </a:fld>
            <a:endParaRPr lang="en-CA"/>
          </a:p>
        </p:txBody>
      </p:sp>
    </p:spTree>
    <p:extLst>
      <p:ext uri="{BB962C8B-B14F-4D97-AF65-F5344CB8AC3E}">
        <p14:creationId xmlns:p14="http://schemas.microsoft.com/office/powerpoint/2010/main" val="2505822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E4CA9-149C-B2B9-35A7-9D2DD50D78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7B9BF0C-5142-3DAC-F837-DF9E2B334B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D65945A-780F-7EFB-90E2-04FE8EB9FB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26F564-78F1-30AB-128A-E269AC0CF739}"/>
              </a:ext>
            </a:extLst>
          </p:cNvPr>
          <p:cNvSpPr>
            <a:spLocks noGrp="1"/>
          </p:cNvSpPr>
          <p:nvPr>
            <p:ph type="dt" sz="half" idx="10"/>
          </p:nvPr>
        </p:nvSpPr>
        <p:spPr/>
        <p:txBody>
          <a:bodyPr/>
          <a:lstStyle/>
          <a:p>
            <a:fld id="{71458E09-8F6B-4FA1-A4F8-DC67743FC6BD}" type="datetimeFigureOut">
              <a:rPr lang="en-CA" smtClean="0"/>
              <a:t>2023-07-20</a:t>
            </a:fld>
            <a:endParaRPr lang="en-CA"/>
          </a:p>
        </p:txBody>
      </p:sp>
      <p:sp>
        <p:nvSpPr>
          <p:cNvPr id="6" name="Footer Placeholder 5">
            <a:extLst>
              <a:ext uri="{FF2B5EF4-FFF2-40B4-BE49-F238E27FC236}">
                <a16:creationId xmlns:a16="http://schemas.microsoft.com/office/drawing/2014/main" id="{45413A7F-05FE-4848-5FDF-ACB0853D58F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D949E2A-FB17-1E38-82EB-DCEFEDD2F4A4}"/>
              </a:ext>
            </a:extLst>
          </p:cNvPr>
          <p:cNvSpPr>
            <a:spLocks noGrp="1"/>
          </p:cNvSpPr>
          <p:nvPr>
            <p:ph type="sldNum" sz="quarter" idx="12"/>
          </p:nvPr>
        </p:nvSpPr>
        <p:spPr/>
        <p:txBody>
          <a:bodyPr/>
          <a:lstStyle/>
          <a:p>
            <a:fld id="{569080F6-F8AF-4A95-BD4E-7E218FF10CBE}" type="slidenum">
              <a:rPr lang="en-CA" smtClean="0"/>
              <a:t>‹#›</a:t>
            </a:fld>
            <a:endParaRPr lang="en-CA"/>
          </a:p>
        </p:txBody>
      </p:sp>
    </p:spTree>
    <p:extLst>
      <p:ext uri="{BB962C8B-B14F-4D97-AF65-F5344CB8AC3E}">
        <p14:creationId xmlns:p14="http://schemas.microsoft.com/office/powerpoint/2010/main" val="137290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B0C0F-B491-1375-668B-FD9D767461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8E83BB3-3012-F69A-E06C-140A2ED116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0C34DC4-1BCE-12F8-F944-65561EF165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87BBA8-9216-D5F0-E1A8-C64C54305BDB}"/>
              </a:ext>
            </a:extLst>
          </p:cNvPr>
          <p:cNvSpPr>
            <a:spLocks noGrp="1"/>
          </p:cNvSpPr>
          <p:nvPr>
            <p:ph type="dt" sz="half" idx="10"/>
          </p:nvPr>
        </p:nvSpPr>
        <p:spPr/>
        <p:txBody>
          <a:bodyPr/>
          <a:lstStyle/>
          <a:p>
            <a:fld id="{71458E09-8F6B-4FA1-A4F8-DC67743FC6BD}" type="datetimeFigureOut">
              <a:rPr lang="en-CA" smtClean="0"/>
              <a:t>2023-07-20</a:t>
            </a:fld>
            <a:endParaRPr lang="en-CA"/>
          </a:p>
        </p:txBody>
      </p:sp>
      <p:sp>
        <p:nvSpPr>
          <p:cNvPr id="6" name="Footer Placeholder 5">
            <a:extLst>
              <a:ext uri="{FF2B5EF4-FFF2-40B4-BE49-F238E27FC236}">
                <a16:creationId xmlns:a16="http://schemas.microsoft.com/office/drawing/2014/main" id="{99494950-C200-6592-3099-D51D5854364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D9DBE9F-7685-E91F-C2C8-BD198D915CD4}"/>
              </a:ext>
            </a:extLst>
          </p:cNvPr>
          <p:cNvSpPr>
            <a:spLocks noGrp="1"/>
          </p:cNvSpPr>
          <p:nvPr>
            <p:ph type="sldNum" sz="quarter" idx="12"/>
          </p:nvPr>
        </p:nvSpPr>
        <p:spPr/>
        <p:txBody>
          <a:bodyPr/>
          <a:lstStyle/>
          <a:p>
            <a:fld id="{569080F6-F8AF-4A95-BD4E-7E218FF10CBE}" type="slidenum">
              <a:rPr lang="en-CA" smtClean="0"/>
              <a:t>‹#›</a:t>
            </a:fld>
            <a:endParaRPr lang="en-CA"/>
          </a:p>
        </p:txBody>
      </p:sp>
    </p:spTree>
    <p:extLst>
      <p:ext uri="{BB962C8B-B14F-4D97-AF65-F5344CB8AC3E}">
        <p14:creationId xmlns:p14="http://schemas.microsoft.com/office/powerpoint/2010/main" val="1882982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07A216-C6AF-C414-02CB-3A120DF283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031735F-9111-565A-9C71-8F31B3C728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B6E83E9-6690-00F8-82EF-D71F93BFD9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458E09-8F6B-4FA1-A4F8-DC67743FC6BD}" type="datetimeFigureOut">
              <a:rPr lang="en-CA" smtClean="0"/>
              <a:t>2023-07-20</a:t>
            </a:fld>
            <a:endParaRPr lang="en-CA"/>
          </a:p>
        </p:txBody>
      </p:sp>
      <p:sp>
        <p:nvSpPr>
          <p:cNvPr id="5" name="Footer Placeholder 4">
            <a:extLst>
              <a:ext uri="{FF2B5EF4-FFF2-40B4-BE49-F238E27FC236}">
                <a16:creationId xmlns:a16="http://schemas.microsoft.com/office/drawing/2014/main" id="{39BD7C15-88DB-E692-DA06-CBB9BB9D49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C55C8E53-D356-8E85-3E93-C376B22E9F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9080F6-F8AF-4A95-BD4E-7E218FF10CBE}" type="slidenum">
              <a:rPr lang="en-CA" smtClean="0"/>
              <a:t>‹#›</a:t>
            </a:fld>
            <a:endParaRPr lang="en-CA"/>
          </a:p>
        </p:txBody>
      </p:sp>
    </p:spTree>
    <p:extLst>
      <p:ext uri="{BB962C8B-B14F-4D97-AF65-F5344CB8AC3E}">
        <p14:creationId xmlns:p14="http://schemas.microsoft.com/office/powerpoint/2010/main" val="2790259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latribune.lazardfreresgestion.fr/en/analysis-silicon-valley-bank/"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hyperlink" Target="https://latribune.lazardfreresgestion.fr/en/analysis-silicon-valley-bank/"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www.questback.com/guides/a-complete-guide-to-churn/" TargetMode="External"/><Relationship Id="rId4" Type="http://schemas.openxmlformats.org/officeDocument/2006/relationships/hyperlink" Target="https://growrevenue.io/churn-rate-benchmark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2" name="Rectangle 2061">
            <a:extLst>
              <a:ext uri="{FF2B5EF4-FFF2-40B4-BE49-F238E27FC236}">
                <a16:creationId xmlns:a16="http://schemas.microsoft.com/office/drawing/2014/main" id="{4D4677D2-D5AC-4CF9-9EED-2B89D0A1C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4" name="Rectangle 2063">
            <a:extLst>
              <a:ext uri="{FF2B5EF4-FFF2-40B4-BE49-F238E27FC236}">
                <a16:creationId xmlns:a16="http://schemas.microsoft.com/office/drawing/2014/main" id="{C6D54F7E-825A-4BBA-815F-35CCA8B97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47C97804-8606-265F-A742-41002A2695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747" b="4160"/>
          <a:stretch/>
        </p:blipFill>
        <p:spPr bwMode="auto">
          <a:xfrm>
            <a:off x="1" y="1"/>
            <a:ext cx="12191999" cy="6858000"/>
          </a:xfrm>
          <a:custGeom>
            <a:avLst/>
            <a:gdLst/>
            <a:ahLst/>
            <a:cxnLst/>
            <a:rect l="l" t="t" r="r" b="b"/>
            <a:pathLst>
              <a:path w="12191999" h="6842601">
                <a:moveTo>
                  <a:pt x="0" y="0"/>
                </a:moveTo>
                <a:lnTo>
                  <a:pt x="12191999" y="0"/>
                </a:lnTo>
                <a:lnTo>
                  <a:pt x="12191999" y="6842601"/>
                </a:lnTo>
                <a:lnTo>
                  <a:pt x="10316981" y="6842601"/>
                </a:lnTo>
                <a:cubicBezTo>
                  <a:pt x="10312796" y="6835189"/>
                  <a:pt x="10163183" y="6730124"/>
                  <a:pt x="10158998" y="6722712"/>
                </a:cubicBezTo>
                <a:cubicBezTo>
                  <a:pt x="10120278" y="6678190"/>
                  <a:pt x="10156462" y="6716223"/>
                  <a:pt x="10090349" y="6671420"/>
                </a:cubicBezTo>
                <a:cubicBezTo>
                  <a:pt x="10043032" y="6655694"/>
                  <a:pt x="9995855" y="6551879"/>
                  <a:pt x="9955425" y="6498018"/>
                </a:cubicBezTo>
                <a:cubicBezTo>
                  <a:pt x="9939618" y="6480021"/>
                  <a:pt x="9915110" y="6461677"/>
                  <a:pt x="9891265" y="6454528"/>
                </a:cubicBezTo>
                <a:cubicBezTo>
                  <a:pt x="9868239" y="6464957"/>
                  <a:pt x="9865423" y="6431640"/>
                  <a:pt x="9848227" y="6426063"/>
                </a:cubicBezTo>
                <a:cubicBezTo>
                  <a:pt x="9838059" y="6433162"/>
                  <a:pt x="9815047" y="6410348"/>
                  <a:pt x="9812354" y="6399604"/>
                </a:cubicBezTo>
                <a:cubicBezTo>
                  <a:pt x="9825285" y="6377997"/>
                  <a:pt x="9725923" y="6372757"/>
                  <a:pt x="9725915" y="6356381"/>
                </a:cubicBezTo>
                <a:cubicBezTo>
                  <a:pt x="9696279" y="6348066"/>
                  <a:pt x="9591199" y="6354143"/>
                  <a:pt x="9575033" y="6325258"/>
                </a:cubicBezTo>
                <a:cubicBezTo>
                  <a:pt x="9516434" y="6303128"/>
                  <a:pt x="9441613" y="6276805"/>
                  <a:pt x="9415626" y="6271777"/>
                </a:cubicBezTo>
                <a:cubicBezTo>
                  <a:pt x="9378293" y="6313495"/>
                  <a:pt x="9281935" y="6171365"/>
                  <a:pt x="9171493" y="6150430"/>
                </a:cubicBezTo>
                <a:cubicBezTo>
                  <a:pt x="9155426" y="6152396"/>
                  <a:pt x="9147439" y="6151015"/>
                  <a:pt x="9146018" y="6139864"/>
                </a:cubicBezTo>
                <a:cubicBezTo>
                  <a:pt x="9112029" y="6132441"/>
                  <a:pt x="9087339" y="6101138"/>
                  <a:pt x="9059635" y="6109957"/>
                </a:cubicBezTo>
                <a:cubicBezTo>
                  <a:pt x="9024424" y="6092144"/>
                  <a:pt x="9043048" y="6078417"/>
                  <a:pt x="9010911" y="6064789"/>
                </a:cubicBezTo>
                <a:lnTo>
                  <a:pt x="8866811" y="6028191"/>
                </a:lnTo>
                <a:cubicBezTo>
                  <a:pt x="8846465" y="6021172"/>
                  <a:pt x="8825221" y="6000527"/>
                  <a:pt x="8804584" y="5994237"/>
                </a:cubicBezTo>
                <a:lnTo>
                  <a:pt x="8783071" y="5990448"/>
                </a:lnTo>
                <a:lnTo>
                  <a:pt x="8770456" y="5978060"/>
                </a:lnTo>
                <a:cubicBezTo>
                  <a:pt x="8764772" y="5975259"/>
                  <a:pt x="8757695" y="5974720"/>
                  <a:pt x="8748297" y="5978070"/>
                </a:cubicBezTo>
                <a:cubicBezTo>
                  <a:pt x="8730344" y="5973495"/>
                  <a:pt x="8679808" y="5955894"/>
                  <a:pt x="8662742" y="5950603"/>
                </a:cubicBezTo>
                <a:lnTo>
                  <a:pt x="8645902" y="5946326"/>
                </a:lnTo>
                <a:lnTo>
                  <a:pt x="8638176" y="5938358"/>
                </a:lnTo>
                <a:cubicBezTo>
                  <a:pt x="8625897" y="5932642"/>
                  <a:pt x="8594811" y="5922073"/>
                  <a:pt x="8572224" y="5912032"/>
                </a:cubicBezTo>
                <a:cubicBezTo>
                  <a:pt x="8553809" y="5897782"/>
                  <a:pt x="8529845" y="5886100"/>
                  <a:pt x="8502655" y="5878114"/>
                </a:cubicBezTo>
                <a:cubicBezTo>
                  <a:pt x="8496990" y="5883034"/>
                  <a:pt x="8489611" y="5872566"/>
                  <a:pt x="8485159" y="5869819"/>
                </a:cubicBezTo>
                <a:cubicBezTo>
                  <a:pt x="8483457" y="5873482"/>
                  <a:pt x="8471232" y="5872664"/>
                  <a:pt x="8468539" y="5868711"/>
                </a:cubicBezTo>
                <a:cubicBezTo>
                  <a:pt x="8389167" y="5836352"/>
                  <a:pt x="8421742" y="5881497"/>
                  <a:pt x="8379810" y="5849376"/>
                </a:cubicBezTo>
                <a:cubicBezTo>
                  <a:pt x="8371729" y="5846373"/>
                  <a:pt x="8364483" y="5846766"/>
                  <a:pt x="8357758" y="5848601"/>
                </a:cubicBezTo>
                <a:lnTo>
                  <a:pt x="8315264" y="5836192"/>
                </a:lnTo>
                <a:cubicBezTo>
                  <a:pt x="8299077" y="5829531"/>
                  <a:pt x="8281671" y="5824011"/>
                  <a:pt x="8263455" y="5819793"/>
                </a:cubicBezTo>
                <a:cubicBezTo>
                  <a:pt x="8257386" y="5826849"/>
                  <a:pt x="8245582" y="5813448"/>
                  <a:pt x="8239287" y="5810141"/>
                </a:cubicBezTo>
                <a:cubicBezTo>
                  <a:pt x="8237965" y="5815186"/>
                  <a:pt x="8222226" y="5815108"/>
                  <a:pt x="8217888" y="5810039"/>
                </a:cubicBezTo>
                <a:cubicBezTo>
                  <a:pt x="8109447" y="5773303"/>
                  <a:pt x="8161302" y="5831037"/>
                  <a:pt x="8100547" y="5791517"/>
                </a:cubicBezTo>
                <a:cubicBezTo>
                  <a:pt x="8089574" y="5788167"/>
                  <a:pt x="8080448" y="5789295"/>
                  <a:pt x="8072316" y="5792309"/>
                </a:cubicBezTo>
                <a:lnTo>
                  <a:pt x="8056967" y="5800648"/>
                </a:lnTo>
                <a:lnTo>
                  <a:pt x="8047885" y="5795270"/>
                </a:lnTo>
                <a:cubicBezTo>
                  <a:pt x="8010204" y="5788738"/>
                  <a:pt x="7996426" y="5797608"/>
                  <a:pt x="7977128" y="5783189"/>
                </a:cubicBezTo>
                <a:cubicBezTo>
                  <a:pt x="7943466" y="5775577"/>
                  <a:pt x="7904823" y="5770953"/>
                  <a:pt x="7874392" y="5763715"/>
                </a:cubicBezTo>
                <a:cubicBezTo>
                  <a:pt x="7860337" y="5743777"/>
                  <a:pt x="7817541" y="5748989"/>
                  <a:pt x="7794543" y="5739759"/>
                </a:cubicBezTo>
                <a:cubicBezTo>
                  <a:pt x="7784688" y="5731467"/>
                  <a:pt x="7776709" y="5729004"/>
                  <a:pt x="7763762" y="5734031"/>
                </a:cubicBezTo>
                <a:cubicBezTo>
                  <a:pt x="7718781" y="5694154"/>
                  <a:pt x="7732231" y="5727368"/>
                  <a:pt x="7685889" y="5707234"/>
                </a:cubicBezTo>
                <a:cubicBezTo>
                  <a:pt x="7646521" y="5687607"/>
                  <a:pt x="7600389" y="5671470"/>
                  <a:pt x="7566744" y="5634586"/>
                </a:cubicBezTo>
                <a:cubicBezTo>
                  <a:pt x="7561306" y="5624813"/>
                  <a:pt x="7543589" y="5618525"/>
                  <a:pt x="7527170" y="5620542"/>
                </a:cubicBezTo>
                <a:cubicBezTo>
                  <a:pt x="7524343" y="5620889"/>
                  <a:pt x="7521664" y="5621475"/>
                  <a:pt x="7519214" y="5622280"/>
                </a:cubicBezTo>
                <a:cubicBezTo>
                  <a:pt x="7500062" y="5596964"/>
                  <a:pt x="7480476" y="5604337"/>
                  <a:pt x="7473157" y="5588143"/>
                </a:cubicBezTo>
                <a:cubicBezTo>
                  <a:pt x="7433415" y="5574859"/>
                  <a:pt x="7395118" y="5582388"/>
                  <a:pt x="7388000" y="5568063"/>
                </a:cubicBezTo>
                <a:cubicBezTo>
                  <a:pt x="7366403" y="5564920"/>
                  <a:pt x="7332262" y="5573848"/>
                  <a:pt x="7320876" y="5557698"/>
                </a:cubicBezTo>
                <a:cubicBezTo>
                  <a:pt x="7314891" y="5568111"/>
                  <a:pt x="7299319" y="5544964"/>
                  <a:pt x="7284480" y="5549820"/>
                </a:cubicBezTo>
                <a:cubicBezTo>
                  <a:pt x="7273570" y="5554430"/>
                  <a:pt x="7266301" y="5548483"/>
                  <a:pt x="7256619" y="5546379"/>
                </a:cubicBezTo>
                <a:cubicBezTo>
                  <a:pt x="7242503" y="5549088"/>
                  <a:pt x="7202543" y="5533379"/>
                  <a:pt x="7193112" y="5525289"/>
                </a:cubicBezTo>
                <a:cubicBezTo>
                  <a:pt x="7172259" y="5499151"/>
                  <a:pt x="7108617" y="5505485"/>
                  <a:pt x="7090943" y="5485177"/>
                </a:cubicBezTo>
                <a:cubicBezTo>
                  <a:pt x="7083637" y="5481419"/>
                  <a:pt x="7076140" y="5479148"/>
                  <a:pt x="7068566" y="5477809"/>
                </a:cubicBezTo>
                <a:lnTo>
                  <a:pt x="7023035" y="5476595"/>
                </a:lnTo>
                <a:lnTo>
                  <a:pt x="7001197" y="5476163"/>
                </a:lnTo>
                <a:cubicBezTo>
                  <a:pt x="7016126" y="5454256"/>
                  <a:pt x="6943549" y="5466815"/>
                  <a:pt x="6967472" y="5451057"/>
                </a:cubicBezTo>
                <a:cubicBezTo>
                  <a:pt x="6931240" y="5443544"/>
                  <a:pt x="6920843" y="5429649"/>
                  <a:pt x="6883334" y="5418880"/>
                </a:cubicBezTo>
                <a:lnTo>
                  <a:pt x="6742417" y="5386446"/>
                </a:lnTo>
                <a:cubicBezTo>
                  <a:pt x="6690532" y="5366095"/>
                  <a:pt x="6665174" y="5364632"/>
                  <a:pt x="6618315" y="5353085"/>
                </a:cubicBezTo>
                <a:cubicBezTo>
                  <a:pt x="6581698" y="5304210"/>
                  <a:pt x="6547395" y="5315779"/>
                  <a:pt x="6521050" y="5283194"/>
                </a:cubicBezTo>
                <a:cubicBezTo>
                  <a:pt x="6469114" y="5268862"/>
                  <a:pt x="6472597" y="5253957"/>
                  <a:pt x="6414460" y="5253832"/>
                </a:cubicBezTo>
                <a:lnTo>
                  <a:pt x="6362535" y="5220502"/>
                </a:lnTo>
                <a:cubicBezTo>
                  <a:pt x="6350866" y="5213881"/>
                  <a:pt x="6347641" y="5215777"/>
                  <a:pt x="6344443" y="5214103"/>
                </a:cubicBezTo>
                <a:lnTo>
                  <a:pt x="6343344" y="5210454"/>
                </a:lnTo>
                <a:lnTo>
                  <a:pt x="6333344" y="5205307"/>
                </a:lnTo>
                <a:lnTo>
                  <a:pt x="6315602" y="5193288"/>
                </a:lnTo>
                <a:lnTo>
                  <a:pt x="6310442" y="5192802"/>
                </a:lnTo>
                <a:lnTo>
                  <a:pt x="6280815" y="5177420"/>
                </a:lnTo>
                <a:lnTo>
                  <a:pt x="6279533" y="5178045"/>
                </a:lnTo>
                <a:cubicBezTo>
                  <a:pt x="6275980" y="5179097"/>
                  <a:pt x="6272084" y="5179212"/>
                  <a:pt x="6267362" y="5177370"/>
                </a:cubicBezTo>
                <a:cubicBezTo>
                  <a:pt x="6261796" y="5192470"/>
                  <a:pt x="6259530" y="5180933"/>
                  <a:pt x="6246095" y="5174167"/>
                </a:cubicBezTo>
                <a:lnTo>
                  <a:pt x="6155252" y="5161201"/>
                </a:lnTo>
                <a:lnTo>
                  <a:pt x="6148525" y="5158442"/>
                </a:lnTo>
                <a:lnTo>
                  <a:pt x="6148187" y="5158573"/>
                </a:lnTo>
                <a:cubicBezTo>
                  <a:pt x="6146292" y="5158370"/>
                  <a:pt x="6143916" y="5157611"/>
                  <a:pt x="6140686" y="5156032"/>
                </a:cubicBezTo>
                <a:lnTo>
                  <a:pt x="6136260" y="5153413"/>
                </a:lnTo>
                <a:lnTo>
                  <a:pt x="6123208" y="5148061"/>
                </a:lnTo>
                <a:lnTo>
                  <a:pt x="6117367" y="5147451"/>
                </a:lnTo>
                <a:lnTo>
                  <a:pt x="5957305" y="5146062"/>
                </a:lnTo>
                <a:cubicBezTo>
                  <a:pt x="5920540" y="5140405"/>
                  <a:pt x="5887096" y="5142015"/>
                  <a:pt x="5857259" y="5132052"/>
                </a:cubicBezTo>
                <a:cubicBezTo>
                  <a:pt x="5843335" y="5135303"/>
                  <a:pt x="5830921" y="5135493"/>
                  <a:pt x="5821375" y="5125606"/>
                </a:cubicBezTo>
                <a:cubicBezTo>
                  <a:pt x="5786501" y="5122615"/>
                  <a:pt x="5775399" y="5132648"/>
                  <a:pt x="5755916" y="5120171"/>
                </a:cubicBezTo>
                <a:cubicBezTo>
                  <a:pt x="5732132" y="5135438"/>
                  <a:pt x="5732735" y="5128211"/>
                  <a:pt x="5725007" y="5121437"/>
                </a:cubicBezTo>
                <a:lnTo>
                  <a:pt x="5723810" y="5120848"/>
                </a:lnTo>
                <a:lnTo>
                  <a:pt x="5720531" y="5123048"/>
                </a:lnTo>
                <a:lnTo>
                  <a:pt x="5714794" y="5123371"/>
                </a:lnTo>
                <a:lnTo>
                  <a:pt x="5700141" y="5120131"/>
                </a:lnTo>
                <a:lnTo>
                  <a:pt x="5694799" y="5118234"/>
                </a:lnTo>
                <a:cubicBezTo>
                  <a:pt x="5691058" y="5117179"/>
                  <a:pt x="5688491" y="5116804"/>
                  <a:pt x="5686627" y="5116903"/>
                </a:cubicBezTo>
                <a:lnTo>
                  <a:pt x="5686371" y="5117086"/>
                </a:lnTo>
                <a:lnTo>
                  <a:pt x="5678818" y="5115416"/>
                </a:lnTo>
                <a:cubicBezTo>
                  <a:pt x="5666199" y="5112102"/>
                  <a:pt x="5654035" y="5108410"/>
                  <a:pt x="5642547" y="5104511"/>
                </a:cubicBezTo>
                <a:cubicBezTo>
                  <a:pt x="5629444" y="5114945"/>
                  <a:pt x="5588783" y="5093343"/>
                  <a:pt x="5587979" y="5116963"/>
                </a:cubicBezTo>
                <a:cubicBezTo>
                  <a:pt x="5572317" y="5112380"/>
                  <a:pt x="5564904" y="5101292"/>
                  <a:pt x="5566635" y="5117158"/>
                </a:cubicBezTo>
                <a:cubicBezTo>
                  <a:pt x="5561375" y="5116079"/>
                  <a:pt x="5557787" y="5116811"/>
                  <a:pt x="5554952" y="5118417"/>
                </a:cubicBezTo>
                <a:lnTo>
                  <a:pt x="5554039" y="5119241"/>
                </a:lnTo>
                <a:lnTo>
                  <a:pt x="5514253" y="5109018"/>
                </a:lnTo>
                <a:lnTo>
                  <a:pt x="5492156" y="5099904"/>
                </a:lnTo>
                <a:lnTo>
                  <a:pt x="5480446" y="5096385"/>
                </a:lnTo>
                <a:lnTo>
                  <a:pt x="5477744" y="5092939"/>
                </a:lnTo>
                <a:cubicBezTo>
                  <a:pt x="5474490" y="5090581"/>
                  <a:pt x="5469391" y="5088951"/>
                  <a:pt x="5460150" y="5088988"/>
                </a:cubicBezTo>
                <a:lnTo>
                  <a:pt x="5457901" y="5089459"/>
                </a:lnTo>
                <a:lnTo>
                  <a:pt x="5444243" y="5082761"/>
                </a:lnTo>
                <a:cubicBezTo>
                  <a:pt x="5439993" y="5080007"/>
                  <a:pt x="5436418" y="5076805"/>
                  <a:pt x="5433825" y="5072992"/>
                </a:cubicBezTo>
                <a:cubicBezTo>
                  <a:pt x="5379442" y="5082090"/>
                  <a:pt x="5336110" y="5058382"/>
                  <a:pt x="5280996" y="5052402"/>
                </a:cubicBezTo>
                <a:cubicBezTo>
                  <a:pt x="5250806" y="5043777"/>
                  <a:pt x="5168599" y="5048109"/>
                  <a:pt x="5161582" y="5019668"/>
                </a:cubicBezTo>
                <a:cubicBezTo>
                  <a:pt x="5121870" y="5011383"/>
                  <a:pt x="5095637" y="5009222"/>
                  <a:pt x="5042717" y="5002692"/>
                </a:cubicBezTo>
                <a:cubicBezTo>
                  <a:pt x="4991136" y="4972487"/>
                  <a:pt x="4902282" y="4979360"/>
                  <a:pt x="4840514" y="4959306"/>
                </a:cubicBezTo>
                <a:cubicBezTo>
                  <a:pt x="4799904" y="4976415"/>
                  <a:pt x="4824087" y="4958371"/>
                  <a:pt x="4786778" y="4956661"/>
                </a:cubicBezTo>
                <a:cubicBezTo>
                  <a:pt x="4801901" y="4937231"/>
                  <a:pt x="4739845" y="4961208"/>
                  <a:pt x="4743741" y="4937104"/>
                </a:cubicBezTo>
                <a:cubicBezTo>
                  <a:pt x="4736829" y="4937557"/>
                  <a:pt x="4730010" y="4938753"/>
                  <a:pt x="4723136" y="4940138"/>
                </a:cubicBezTo>
                <a:lnTo>
                  <a:pt x="4719535" y="4940850"/>
                </a:lnTo>
                <a:lnTo>
                  <a:pt x="4706143" y="4939586"/>
                </a:lnTo>
                <a:lnTo>
                  <a:pt x="4701098" y="4944372"/>
                </a:lnTo>
                <a:lnTo>
                  <a:pt x="4680034" y="4946157"/>
                </a:lnTo>
                <a:cubicBezTo>
                  <a:pt x="4672339" y="4946029"/>
                  <a:pt x="4664292" y="4944964"/>
                  <a:pt x="4655740" y="4942396"/>
                </a:cubicBezTo>
                <a:cubicBezTo>
                  <a:pt x="4636359" y="4929384"/>
                  <a:pt x="4599700" y="4935346"/>
                  <a:pt x="4569298" y="4929596"/>
                </a:cubicBezTo>
                <a:lnTo>
                  <a:pt x="4555977" y="4924356"/>
                </a:lnTo>
                <a:lnTo>
                  <a:pt x="4508949" y="4921648"/>
                </a:lnTo>
                <a:cubicBezTo>
                  <a:pt x="4495668" y="4920437"/>
                  <a:pt x="4482007" y="4918694"/>
                  <a:pt x="4467838" y="4915993"/>
                </a:cubicBezTo>
                <a:lnTo>
                  <a:pt x="4441948" y="4909300"/>
                </a:lnTo>
                <a:lnTo>
                  <a:pt x="4394719" y="4901820"/>
                </a:lnTo>
                <a:lnTo>
                  <a:pt x="4356810" y="4905146"/>
                </a:lnTo>
                <a:lnTo>
                  <a:pt x="4222144" y="4909117"/>
                </a:lnTo>
                <a:cubicBezTo>
                  <a:pt x="4202488" y="4913903"/>
                  <a:pt x="4184742" y="4933491"/>
                  <a:pt x="4160481" y="4923474"/>
                </a:cubicBezTo>
                <a:cubicBezTo>
                  <a:pt x="4165854" y="4934564"/>
                  <a:pt x="4131661" y="4919946"/>
                  <a:pt x="4124879" y="4929303"/>
                </a:cubicBezTo>
                <a:cubicBezTo>
                  <a:pt x="4120895" y="4937086"/>
                  <a:pt x="4109593" y="4934464"/>
                  <a:pt x="4100114" y="4936007"/>
                </a:cubicBezTo>
                <a:cubicBezTo>
                  <a:pt x="4091835" y="4943256"/>
                  <a:pt x="4045978" y="4943549"/>
                  <a:pt x="4030957" y="4939826"/>
                </a:cubicBezTo>
                <a:cubicBezTo>
                  <a:pt x="3989825" y="4924453"/>
                  <a:pt x="3946860" y="4952050"/>
                  <a:pt x="3913764" y="4940618"/>
                </a:cubicBezTo>
                <a:cubicBezTo>
                  <a:pt x="3904534" y="4939906"/>
                  <a:pt x="3896577" y="4940543"/>
                  <a:pt x="3889457" y="4942017"/>
                </a:cubicBezTo>
                <a:lnTo>
                  <a:pt x="3871115" y="4948115"/>
                </a:lnTo>
                <a:lnTo>
                  <a:pt x="3869086" y="4953796"/>
                </a:lnTo>
                <a:lnTo>
                  <a:pt x="3856124" y="4955351"/>
                </a:lnTo>
                <a:lnTo>
                  <a:pt x="3835967" y="4964002"/>
                </a:lnTo>
                <a:cubicBezTo>
                  <a:pt x="3826465" y="4939857"/>
                  <a:pt x="3782586" y="4975947"/>
                  <a:pt x="3785910" y="4953998"/>
                </a:cubicBezTo>
                <a:cubicBezTo>
                  <a:pt x="3750785" y="4960085"/>
                  <a:pt x="3699033" y="4941571"/>
                  <a:pt x="3671085" y="4966563"/>
                </a:cubicBezTo>
                <a:cubicBezTo>
                  <a:pt x="3621255" y="4971431"/>
                  <a:pt x="3562637" y="4982991"/>
                  <a:pt x="3486928" y="4983204"/>
                </a:cubicBezTo>
                <a:cubicBezTo>
                  <a:pt x="3446030" y="4983424"/>
                  <a:pt x="3343460" y="4965124"/>
                  <a:pt x="3280956" y="4963864"/>
                </a:cubicBezTo>
                <a:cubicBezTo>
                  <a:pt x="3227193" y="4969510"/>
                  <a:pt x="3256481" y="4962609"/>
                  <a:pt x="3211563" y="4982704"/>
                </a:cubicBezTo>
                <a:cubicBezTo>
                  <a:pt x="3207119" y="4979549"/>
                  <a:pt x="3170070" y="4977192"/>
                  <a:pt x="3164681" y="4975408"/>
                </a:cubicBezTo>
                <a:lnTo>
                  <a:pt x="3127171" y="4968229"/>
                </a:lnTo>
                <a:lnTo>
                  <a:pt x="3096889" y="4965619"/>
                </a:lnTo>
                <a:cubicBezTo>
                  <a:pt x="3088441" y="4967572"/>
                  <a:pt x="3082883" y="4967054"/>
                  <a:pt x="3078620" y="4965444"/>
                </a:cubicBezTo>
                <a:lnTo>
                  <a:pt x="3074275" y="4962670"/>
                </a:lnTo>
                <a:lnTo>
                  <a:pt x="3036436" y="4957455"/>
                </a:lnTo>
                <a:lnTo>
                  <a:pt x="3031995" y="4958829"/>
                </a:lnTo>
                <a:lnTo>
                  <a:pt x="2994028" y="4956800"/>
                </a:lnTo>
                <a:cubicBezTo>
                  <a:pt x="2992299" y="4958944"/>
                  <a:pt x="2989407" y="4960397"/>
                  <a:pt x="2984001" y="4960444"/>
                </a:cubicBezTo>
                <a:cubicBezTo>
                  <a:pt x="2994191" y="4975446"/>
                  <a:pt x="2981386" y="4966249"/>
                  <a:pt x="2964542" y="4965062"/>
                </a:cubicBezTo>
                <a:cubicBezTo>
                  <a:pt x="2976613" y="4988096"/>
                  <a:pt x="2927627" y="4975618"/>
                  <a:pt x="2921274" y="4988440"/>
                </a:cubicBezTo>
                <a:cubicBezTo>
                  <a:pt x="2908629" y="4987050"/>
                  <a:pt x="2895476" y="4985998"/>
                  <a:pt x="2882111" y="4985411"/>
                </a:cubicBezTo>
                <a:lnTo>
                  <a:pt x="2874282" y="4985361"/>
                </a:lnTo>
                <a:cubicBezTo>
                  <a:pt x="2874237" y="4985437"/>
                  <a:pt x="2874193" y="4985514"/>
                  <a:pt x="2874147" y="4985591"/>
                </a:cubicBezTo>
                <a:cubicBezTo>
                  <a:pt x="2872492" y="4986074"/>
                  <a:pt x="2869935" y="4986243"/>
                  <a:pt x="2865932" y="4985999"/>
                </a:cubicBezTo>
                <a:lnTo>
                  <a:pt x="2860008" y="4985269"/>
                </a:lnTo>
                <a:lnTo>
                  <a:pt x="2844819" y="4985172"/>
                </a:lnTo>
                <a:lnTo>
                  <a:pt x="2839735" y="4986676"/>
                </a:lnTo>
                <a:lnTo>
                  <a:pt x="2837922" y="4989488"/>
                </a:lnTo>
                <a:lnTo>
                  <a:pt x="2836507" y="4989165"/>
                </a:lnTo>
                <a:cubicBezTo>
                  <a:pt x="2825749" y="4984209"/>
                  <a:pt x="2822382" y="4977089"/>
                  <a:pt x="2808859" y="4996804"/>
                </a:cubicBezTo>
                <a:cubicBezTo>
                  <a:pt x="2784233" y="4988767"/>
                  <a:pt x="2779499" y="5000786"/>
                  <a:pt x="2745907" y="5005126"/>
                </a:cubicBezTo>
                <a:cubicBezTo>
                  <a:pt x="2731796" y="4997536"/>
                  <a:pt x="2720518" y="5000295"/>
                  <a:pt x="2709519" y="5006333"/>
                </a:cubicBezTo>
                <a:cubicBezTo>
                  <a:pt x="2676766" y="5002878"/>
                  <a:pt x="2646981" y="5011377"/>
                  <a:pt x="2610212" y="5013529"/>
                </a:cubicBezTo>
                <a:cubicBezTo>
                  <a:pt x="2570359" y="5003730"/>
                  <a:pt x="2550109" y="5021491"/>
                  <a:pt x="2510814" y="5023713"/>
                </a:cubicBezTo>
                <a:cubicBezTo>
                  <a:pt x="2476639" y="5006722"/>
                  <a:pt x="2482834" y="5038639"/>
                  <a:pt x="2462736" y="5045398"/>
                </a:cubicBezTo>
                <a:lnTo>
                  <a:pt x="2457050" y="5046022"/>
                </a:lnTo>
                <a:lnTo>
                  <a:pt x="2442184" y="5043549"/>
                </a:lnTo>
                <a:lnTo>
                  <a:pt x="2436703" y="5041929"/>
                </a:lnTo>
                <a:cubicBezTo>
                  <a:pt x="2432888" y="5041072"/>
                  <a:pt x="2430299" y="5040830"/>
                  <a:pt x="2428451" y="5041027"/>
                </a:cubicBezTo>
                <a:lnTo>
                  <a:pt x="2420551" y="5039949"/>
                </a:lnTo>
                <a:cubicBezTo>
                  <a:pt x="2407700" y="5037296"/>
                  <a:pt x="2395274" y="5034239"/>
                  <a:pt x="2383501" y="5030941"/>
                </a:cubicBezTo>
                <a:cubicBezTo>
                  <a:pt x="2362992" y="5032521"/>
                  <a:pt x="2317884" y="5047662"/>
                  <a:pt x="2297493" y="5049431"/>
                </a:cubicBezTo>
                <a:lnTo>
                  <a:pt x="2261156" y="5041558"/>
                </a:lnTo>
                <a:lnTo>
                  <a:pt x="2200581" y="5024964"/>
                </a:lnTo>
                <a:lnTo>
                  <a:pt x="2198380" y="5025550"/>
                </a:lnTo>
                <a:lnTo>
                  <a:pt x="2116066" y="5019568"/>
                </a:lnTo>
                <a:cubicBezTo>
                  <a:pt x="2111600" y="5017036"/>
                  <a:pt x="2059664" y="5006071"/>
                  <a:pt x="2056754" y="5002394"/>
                </a:cubicBezTo>
                <a:cubicBezTo>
                  <a:pt x="2003393" y="5014336"/>
                  <a:pt x="1998298" y="5008800"/>
                  <a:pt x="1942916" y="5005703"/>
                </a:cubicBezTo>
                <a:cubicBezTo>
                  <a:pt x="1882138" y="4994708"/>
                  <a:pt x="1836966" y="4976630"/>
                  <a:pt x="1796717" y="4970423"/>
                </a:cubicBezTo>
                <a:cubicBezTo>
                  <a:pt x="1724075" y="4959337"/>
                  <a:pt x="1636218" y="4936339"/>
                  <a:pt x="1583222" y="4931235"/>
                </a:cubicBezTo>
                <a:cubicBezTo>
                  <a:pt x="1544265" y="4950469"/>
                  <a:pt x="1556109" y="4927628"/>
                  <a:pt x="1518821" y="4927872"/>
                </a:cubicBezTo>
                <a:cubicBezTo>
                  <a:pt x="1497291" y="4925112"/>
                  <a:pt x="1483221" y="4916728"/>
                  <a:pt x="1471837" y="4914678"/>
                </a:cubicBezTo>
                <a:lnTo>
                  <a:pt x="1450515" y="4915578"/>
                </a:lnTo>
                <a:lnTo>
                  <a:pt x="1437078" y="4915016"/>
                </a:lnTo>
                <a:lnTo>
                  <a:pt x="1432462" y="4920065"/>
                </a:lnTo>
                <a:lnTo>
                  <a:pt x="1411645" y="4922952"/>
                </a:lnTo>
                <a:cubicBezTo>
                  <a:pt x="1384856" y="4920079"/>
                  <a:pt x="1306656" y="4907389"/>
                  <a:pt x="1271729" y="4902828"/>
                </a:cubicBezTo>
                <a:cubicBezTo>
                  <a:pt x="1258697" y="4896954"/>
                  <a:pt x="1213546" y="4890036"/>
                  <a:pt x="1202076" y="4895589"/>
                </a:cubicBezTo>
                <a:cubicBezTo>
                  <a:pt x="1192059" y="4895561"/>
                  <a:pt x="1182171" y="4891311"/>
                  <a:pt x="1174670" y="4898040"/>
                </a:cubicBezTo>
                <a:cubicBezTo>
                  <a:pt x="1163701" y="4905820"/>
                  <a:pt x="1136874" y="4886643"/>
                  <a:pt x="1137035" y="4897965"/>
                </a:cubicBezTo>
                <a:cubicBezTo>
                  <a:pt x="1117838" y="4884693"/>
                  <a:pt x="1091386" y="4900421"/>
                  <a:pt x="1069882" y="4901859"/>
                </a:cubicBezTo>
                <a:cubicBezTo>
                  <a:pt x="1055589" y="4889467"/>
                  <a:pt x="1024570" y="4904705"/>
                  <a:pt x="980935" y="4900090"/>
                </a:cubicBezTo>
                <a:cubicBezTo>
                  <a:pt x="947614" y="4895538"/>
                  <a:pt x="913224" y="4886405"/>
                  <a:pt x="869960" y="4874547"/>
                </a:cubicBezTo>
                <a:cubicBezTo>
                  <a:pt x="819114" y="4845820"/>
                  <a:pt x="768074" y="4839770"/>
                  <a:pt x="721345" y="4828937"/>
                </a:cubicBezTo>
                <a:cubicBezTo>
                  <a:pt x="667944" y="4819060"/>
                  <a:pt x="698286" y="4848426"/>
                  <a:pt x="635428" y="4819153"/>
                </a:cubicBezTo>
                <a:cubicBezTo>
                  <a:pt x="626286" y="4826707"/>
                  <a:pt x="617638" y="4825980"/>
                  <a:pt x="604106" y="4819994"/>
                </a:cubicBezTo>
                <a:cubicBezTo>
                  <a:pt x="583276" y="4822237"/>
                  <a:pt x="539859" y="4835097"/>
                  <a:pt x="510451" y="4832608"/>
                </a:cubicBezTo>
                <a:cubicBezTo>
                  <a:pt x="489781" y="4829929"/>
                  <a:pt x="443867" y="4807857"/>
                  <a:pt x="427656" y="4805062"/>
                </a:cubicBezTo>
                <a:cubicBezTo>
                  <a:pt x="424088" y="4806479"/>
                  <a:pt x="419580" y="4809736"/>
                  <a:pt x="413184" y="4815837"/>
                </a:cubicBezTo>
                <a:cubicBezTo>
                  <a:pt x="387673" y="4805882"/>
                  <a:pt x="379855" y="4817328"/>
                  <a:pt x="341772" y="4818825"/>
                </a:cubicBezTo>
                <a:cubicBezTo>
                  <a:pt x="327795" y="4810179"/>
                  <a:pt x="314729" y="4811964"/>
                  <a:pt x="301266" y="4817000"/>
                </a:cubicBezTo>
                <a:cubicBezTo>
                  <a:pt x="265781" y="4810886"/>
                  <a:pt x="231017" y="4816794"/>
                  <a:pt x="189886" y="4815871"/>
                </a:cubicBezTo>
                <a:cubicBezTo>
                  <a:pt x="147910" y="4802917"/>
                  <a:pt x="121702" y="4818738"/>
                  <a:pt x="77762" y="4817675"/>
                </a:cubicBezTo>
                <a:cubicBezTo>
                  <a:pt x="38733" y="4795315"/>
                  <a:pt x="44308" y="4840244"/>
                  <a:pt x="8164" y="4835320"/>
                </a:cubicBezTo>
                <a:lnTo>
                  <a:pt x="0" y="4832771"/>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9E86EB2-6871-956D-DB43-22AEFCDB55D9}"/>
              </a:ext>
            </a:extLst>
          </p:cNvPr>
          <p:cNvSpPr>
            <a:spLocks noGrp="1"/>
          </p:cNvSpPr>
          <p:nvPr>
            <p:ph type="ctrTitle"/>
          </p:nvPr>
        </p:nvSpPr>
        <p:spPr>
          <a:xfrm>
            <a:off x="599818" y="5255288"/>
            <a:ext cx="4424357" cy="731249"/>
          </a:xfrm>
        </p:spPr>
        <p:txBody>
          <a:bodyPr anchor="b">
            <a:normAutofit/>
          </a:bodyPr>
          <a:lstStyle/>
          <a:p>
            <a:pPr algn="l"/>
            <a:r>
              <a:rPr lang="en-CA" sz="4400" b="1" i="0" dirty="0">
                <a:solidFill>
                  <a:schemeClr val="tx1">
                    <a:lumMod val="85000"/>
                    <a:lumOff val="15000"/>
                  </a:schemeClr>
                </a:solidFill>
                <a:effectLst/>
                <a:latin typeface="zeitung"/>
              </a:rPr>
              <a:t>Churn Modelling</a:t>
            </a:r>
            <a:endParaRPr lang="en-CA" sz="4400" dirty="0">
              <a:solidFill>
                <a:schemeClr val="tx1">
                  <a:lumMod val="85000"/>
                  <a:lumOff val="15000"/>
                </a:schemeClr>
              </a:solidFill>
            </a:endParaRPr>
          </a:p>
        </p:txBody>
      </p:sp>
      <p:sp>
        <p:nvSpPr>
          <p:cNvPr id="3" name="Subtitle 2">
            <a:extLst>
              <a:ext uri="{FF2B5EF4-FFF2-40B4-BE49-F238E27FC236}">
                <a16:creationId xmlns:a16="http://schemas.microsoft.com/office/drawing/2014/main" id="{C2ED194E-CC46-89CE-4590-76BFA33764C2}"/>
              </a:ext>
            </a:extLst>
          </p:cNvPr>
          <p:cNvSpPr>
            <a:spLocks noGrp="1"/>
          </p:cNvSpPr>
          <p:nvPr>
            <p:ph type="subTitle" idx="1"/>
          </p:nvPr>
        </p:nvSpPr>
        <p:spPr>
          <a:xfrm>
            <a:off x="1199635" y="5843635"/>
            <a:ext cx="6931319" cy="349725"/>
          </a:xfrm>
        </p:spPr>
        <p:txBody>
          <a:bodyPr anchor="t">
            <a:normAutofit/>
          </a:bodyPr>
          <a:lstStyle/>
          <a:p>
            <a:pPr algn="l"/>
            <a:r>
              <a:rPr lang="en-US" sz="1600" dirty="0">
                <a:solidFill>
                  <a:schemeClr val="tx1">
                    <a:lumMod val="85000"/>
                    <a:lumOff val="15000"/>
                  </a:schemeClr>
                </a:solidFill>
              </a:rPr>
              <a:t>Rodrigo Rezende</a:t>
            </a:r>
            <a:endParaRPr lang="en-CA" sz="1600" dirty="0">
              <a:solidFill>
                <a:schemeClr val="tx1">
                  <a:lumMod val="85000"/>
                  <a:lumOff val="15000"/>
                </a:schemeClr>
              </a:solidFill>
            </a:endParaRPr>
          </a:p>
        </p:txBody>
      </p:sp>
      <p:sp>
        <p:nvSpPr>
          <p:cNvPr id="4" name="TextBox 3">
            <a:extLst>
              <a:ext uri="{FF2B5EF4-FFF2-40B4-BE49-F238E27FC236}">
                <a16:creationId xmlns:a16="http://schemas.microsoft.com/office/drawing/2014/main" id="{58930973-01A0-AED9-8C76-F9CEBFA226F2}"/>
              </a:ext>
            </a:extLst>
          </p:cNvPr>
          <p:cNvSpPr txBox="1"/>
          <p:nvPr/>
        </p:nvSpPr>
        <p:spPr>
          <a:xfrm>
            <a:off x="-1" y="0"/>
            <a:ext cx="3536546" cy="230832"/>
          </a:xfrm>
          <a:prstGeom prst="rect">
            <a:avLst/>
          </a:prstGeom>
          <a:noFill/>
        </p:spPr>
        <p:txBody>
          <a:bodyPr wrap="none" rtlCol="0">
            <a:spAutoFit/>
          </a:bodyPr>
          <a:lstStyle/>
          <a:p>
            <a:r>
              <a:rPr lang="en-CA" sz="900" dirty="0">
                <a:hlinkClick r:id="rId4">
                  <a:extLst>
                    <a:ext uri="{A12FA001-AC4F-418D-AE19-62706E023703}">
                      <ahyp:hlinkClr xmlns:ahyp="http://schemas.microsoft.com/office/drawing/2018/hyperlinkcolor" val="tx"/>
                    </a:ext>
                  </a:extLst>
                </a:hlinkClick>
              </a:rPr>
              <a:t>https://latribune.lazardfreresgestion.fr/en/analysis-silicon-valley-bank/</a:t>
            </a:r>
            <a:endParaRPr lang="en-CA" sz="900" dirty="0"/>
          </a:p>
        </p:txBody>
      </p:sp>
    </p:spTree>
    <p:extLst>
      <p:ext uri="{BB962C8B-B14F-4D97-AF65-F5344CB8AC3E}">
        <p14:creationId xmlns:p14="http://schemas.microsoft.com/office/powerpoint/2010/main" val="1288365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7E8EA"/>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65756CF-C1D4-003C-4103-A15959068E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354" y="949092"/>
            <a:ext cx="9891291" cy="4959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193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26429A-65C6-8E89-D122-0D5928F22EE5}"/>
              </a:ext>
            </a:extLst>
          </p:cNvPr>
          <p:cNvPicPr>
            <a:picLocks noChangeAspect="1"/>
          </p:cNvPicPr>
          <p:nvPr/>
        </p:nvPicPr>
        <p:blipFill>
          <a:blip r:embed="rId3"/>
          <a:stretch>
            <a:fillRect/>
          </a:stretch>
        </p:blipFill>
        <p:spPr>
          <a:xfrm>
            <a:off x="791286" y="1991177"/>
            <a:ext cx="5814646" cy="4330908"/>
          </a:xfrm>
          <a:prstGeom prst="rect">
            <a:avLst/>
          </a:prstGeom>
        </p:spPr>
      </p:pic>
      <p:pic>
        <p:nvPicPr>
          <p:cNvPr id="5" name="Picture 4">
            <a:extLst>
              <a:ext uri="{FF2B5EF4-FFF2-40B4-BE49-F238E27FC236}">
                <a16:creationId xmlns:a16="http://schemas.microsoft.com/office/drawing/2014/main" id="{BDB41860-9720-5F95-6979-3264878E9148}"/>
              </a:ext>
            </a:extLst>
          </p:cNvPr>
          <p:cNvPicPr>
            <a:picLocks noChangeAspect="1"/>
          </p:cNvPicPr>
          <p:nvPr/>
        </p:nvPicPr>
        <p:blipFill>
          <a:blip r:embed="rId4"/>
          <a:stretch>
            <a:fillRect/>
          </a:stretch>
        </p:blipFill>
        <p:spPr>
          <a:xfrm>
            <a:off x="7847761" y="520524"/>
            <a:ext cx="3695923" cy="2796215"/>
          </a:xfrm>
          <a:prstGeom prst="rect">
            <a:avLst/>
          </a:prstGeom>
        </p:spPr>
      </p:pic>
      <p:pic>
        <p:nvPicPr>
          <p:cNvPr id="7" name="Picture 6">
            <a:extLst>
              <a:ext uri="{FF2B5EF4-FFF2-40B4-BE49-F238E27FC236}">
                <a16:creationId xmlns:a16="http://schemas.microsoft.com/office/drawing/2014/main" id="{AE56AEE3-DAAA-C32C-66F7-6780732EE1A3}"/>
              </a:ext>
            </a:extLst>
          </p:cNvPr>
          <p:cNvPicPr>
            <a:picLocks noChangeAspect="1"/>
          </p:cNvPicPr>
          <p:nvPr/>
        </p:nvPicPr>
        <p:blipFill>
          <a:blip r:embed="rId5"/>
          <a:stretch>
            <a:fillRect/>
          </a:stretch>
        </p:blipFill>
        <p:spPr>
          <a:xfrm>
            <a:off x="7847761" y="3618594"/>
            <a:ext cx="3552953" cy="2646337"/>
          </a:xfrm>
          <a:prstGeom prst="rect">
            <a:avLst/>
          </a:prstGeom>
        </p:spPr>
      </p:pic>
      <p:sp>
        <p:nvSpPr>
          <p:cNvPr id="8" name="Title 1">
            <a:extLst>
              <a:ext uri="{FF2B5EF4-FFF2-40B4-BE49-F238E27FC236}">
                <a16:creationId xmlns:a16="http://schemas.microsoft.com/office/drawing/2014/main" id="{AB79A097-4447-8436-A0D6-36B8E00E1844}"/>
              </a:ext>
            </a:extLst>
          </p:cNvPr>
          <p:cNvSpPr>
            <a:spLocks noGrp="1"/>
          </p:cNvSpPr>
          <p:nvPr>
            <p:ph type="title"/>
          </p:nvPr>
        </p:nvSpPr>
        <p:spPr>
          <a:xfrm>
            <a:off x="485673" y="593069"/>
            <a:ext cx="8487504" cy="1325563"/>
          </a:xfrm>
        </p:spPr>
        <p:txBody>
          <a:bodyPr>
            <a:normAutofit/>
          </a:bodyPr>
          <a:lstStyle/>
          <a:p>
            <a:r>
              <a:rPr lang="en-CA" dirty="0">
                <a:solidFill>
                  <a:srgbClr val="161616"/>
                </a:solidFill>
                <a:latin typeface="IBM Plex Sans" panose="020F0502020204030204" pitchFamily="34" charset="0"/>
              </a:rPr>
              <a:t>E</a:t>
            </a:r>
            <a:r>
              <a:rPr lang="en-CA" b="0" i="0" dirty="0">
                <a:solidFill>
                  <a:srgbClr val="161616"/>
                </a:solidFill>
                <a:effectLst/>
                <a:latin typeface="IBM Plex Sans" panose="020F0502020204030204" pitchFamily="34" charset="0"/>
              </a:rPr>
              <a:t>xploratory Data Analysis</a:t>
            </a:r>
            <a:r>
              <a:rPr lang="en-US" dirty="0"/>
              <a:t>:</a:t>
            </a:r>
            <a:endParaRPr lang="en-CA" dirty="0"/>
          </a:p>
        </p:txBody>
      </p:sp>
    </p:spTree>
    <p:extLst>
      <p:ext uri="{BB962C8B-B14F-4D97-AF65-F5344CB8AC3E}">
        <p14:creationId xmlns:p14="http://schemas.microsoft.com/office/powerpoint/2010/main" val="3689261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F1DB6F-DBF2-B8F7-0CF6-8E031F2171D6}"/>
              </a:ext>
            </a:extLst>
          </p:cNvPr>
          <p:cNvSpPr txBox="1"/>
          <p:nvPr/>
        </p:nvSpPr>
        <p:spPr>
          <a:xfrm>
            <a:off x="1018233" y="1849601"/>
            <a:ext cx="4939602" cy="3410712"/>
          </a:xfrm>
          <a:prstGeom prst="rect">
            <a:avLst/>
          </a:prstGeom>
        </p:spPr>
        <p:txBody>
          <a:bodyPr vert="horz" lIns="91440" tIns="45720" rIns="91440" bIns="45720" rtlCol="0" anchor="t">
            <a:noAutofit/>
          </a:bodyPr>
          <a:lstStyle/>
          <a:p>
            <a:pPr marL="285750" indent="-228600">
              <a:lnSpc>
                <a:spcPct val="90000"/>
              </a:lnSpc>
              <a:spcAft>
                <a:spcPts val="600"/>
              </a:spcAft>
              <a:buFont typeface="Arial" panose="020B0604020202020204" pitchFamily="34" charset="0"/>
              <a:buChar char="•"/>
            </a:pPr>
            <a:r>
              <a:rPr lang="en-US" sz="2400" dirty="0"/>
              <a:t>Logistic Regression</a:t>
            </a:r>
          </a:p>
          <a:p>
            <a:pPr marL="285750" indent="-228600">
              <a:lnSpc>
                <a:spcPct val="90000"/>
              </a:lnSpc>
              <a:spcAft>
                <a:spcPts val="600"/>
              </a:spcAft>
              <a:buFont typeface="Arial" panose="020B0604020202020204" pitchFamily="34" charset="0"/>
              <a:buChar char="•"/>
            </a:pPr>
            <a:r>
              <a:rPr lang="en-US" sz="2400" dirty="0"/>
              <a:t>Support Vector Classifier (SVC)</a:t>
            </a:r>
          </a:p>
          <a:p>
            <a:pPr marL="285750" indent="-228600">
              <a:lnSpc>
                <a:spcPct val="90000"/>
              </a:lnSpc>
              <a:spcAft>
                <a:spcPts val="600"/>
              </a:spcAft>
              <a:buFont typeface="Arial" panose="020B0604020202020204" pitchFamily="34" charset="0"/>
              <a:buChar char="•"/>
            </a:pPr>
            <a:r>
              <a:rPr lang="en-US" sz="2400" dirty="0"/>
              <a:t>K-Nearest Neighbors (KNN) Classifier</a:t>
            </a:r>
          </a:p>
          <a:p>
            <a:pPr marL="285750" indent="-228600">
              <a:lnSpc>
                <a:spcPct val="90000"/>
              </a:lnSpc>
              <a:spcAft>
                <a:spcPts val="600"/>
              </a:spcAft>
              <a:buFont typeface="Arial" panose="020B0604020202020204" pitchFamily="34" charset="0"/>
              <a:buChar char="•"/>
            </a:pPr>
            <a:r>
              <a:rPr lang="en-US" sz="2400" dirty="0"/>
              <a:t>Decision Tree Classifier</a:t>
            </a:r>
          </a:p>
          <a:p>
            <a:pPr marL="285750" indent="-228600">
              <a:lnSpc>
                <a:spcPct val="90000"/>
              </a:lnSpc>
              <a:spcAft>
                <a:spcPts val="600"/>
              </a:spcAft>
              <a:buFont typeface="Arial" panose="020B0604020202020204" pitchFamily="34" charset="0"/>
              <a:buChar char="•"/>
            </a:pPr>
            <a:r>
              <a:rPr lang="en-US" sz="2400" dirty="0"/>
              <a:t>Random Forest Classifier</a:t>
            </a:r>
          </a:p>
          <a:p>
            <a:pPr marL="285750" indent="-228600">
              <a:lnSpc>
                <a:spcPct val="90000"/>
              </a:lnSpc>
              <a:spcAft>
                <a:spcPts val="600"/>
              </a:spcAft>
              <a:buFont typeface="Arial" panose="020B0604020202020204" pitchFamily="34" charset="0"/>
              <a:buChar char="•"/>
            </a:pPr>
            <a:r>
              <a:rPr lang="en-US" sz="2400" dirty="0"/>
              <a:t>Light Gradient Boosting Machine (LGBM) Classifier</a:t>
            </a:r>
          </a:p>
          <a:p>
            <a:pPr marL="285750" indent="-228600">
              <a:lnSpc>
                <a:spcPct val="90000"/>
              </a:lnSpc>
              <a:spcAft>
                <a:spcPts val="600"/>
              </a:spcAft>
              <a:buFont typeface="Arial" panose="020B0604020202020204" pitchFamily="34" charset="0"/>
              <a:buChar char="•"/>
            </a:pPr>
            <a:r>
              <a:rPr lang="en-US" sz="2400" dirty="0"/>
              <a:t>Neural Network</a:t>
            </a:r>
          </a:p>
        </p:txBody>
      </p:sp>
      <p:pic>
        <p:nvPicPr>
          <p:cNvPr id="5" name="Picture 4">
            <a:extLst>
              <a:ext uri="{FF2B5EF4-FFF2-40B4-BE49-F238E27FC236}">
                <a16:creationId xmlns:a16="http://schemas.microsoft.com/office/drawing/2014/main" id="{A381B42B-93EE-B282-60CE-540757B5FED9}"/>
              </a:ext>
            </a:extLst>
          </p:cNvPr>
          <p:cNvPicPr>
            <a:picLocks noChangeAspect="1"/>
          </p:cNvPicPr>
          <p:nvPr/>
        </p:nvPicPr>
        <p:blipFill>
          <a:blip r:embed="rId3"/>
          <a:stretch>
            <a:fillRect/>
          </a:stretch>
        </p:blipFill>
        <p:spPr>
          <a:xfrm>
            <a:off x="6268501" y="1603467"/>
            <a:ext cx="5581657" cy="4755968"/>
          </a:xfrm>
          <a:prstGeom prst="rect">
            <a:avLst/>
          </a:prstGeom>
        </p:spPr>
      </p:pic>
      <p:sp>
        <p:nvSpPr>
          <p:cNvPr id="6" name="Title 1">
            <a:extLst>
              <a:ext uri="{FF2B5EF4-FFF2-40B4-BE49-F238E27FC236}">
                <a16:creationId xmlns:a16="http://schemas.microsoft.com/office/drawing/2014/main" id="{EF2DADA7-49F1-DC62-ABB7-2BF5AF6BE2C1}"/>
              </a:ext>
            </a:extLst>
          </p:cNvPr>
          <p:cNvSpPr>
            <a:spLocks noGrp="1"/>
          </p:cNvSpPr>
          <p:nvPr>
            <p:ph type="title"/>
          </p:nvPr>
        </p:nvSpPr>
        <p:spPr>
          <a:xfrm>
            <a:off x="1018233" y="498565"/>
            <a:ext cx="2216499" cy="1325563"/>
          </a:xfrm>
        </p:spPr>
        <p:txBody>
          <a:bodyPr/>
          <a:lstStyle/>
          <a:p>
            <a:r>
              <a:rPr lang="en-US" dirty="0"/>
              <a:t>Models:</a:t>
            </a:r>
            <a:endParaRPr lang="en-CA" dirty="0"/>
          </a:p>
        </p:txBody>
      </p:sp>
      <p:sp>
        <p:nvSpPr>
          <p:cNvPr id="3" name="Title 1">
            <a:extLst>
              <a:ext uri="{FF2B5EF4-FFF2-40B4-BE49-F238E27FC236}">
                <a16:creationId xmlns:a16="http://schemas.microsoft.com/office/drawing/2014/main" id="{DC1B7BF8-49B9-F971-9608-9E17F069ADF1}"/>
              </a:ext>
            </a:extLst>
          </p:cNvPr>
          <p:cNvSpPr txBox="1">
            <a:spLocks/>
          </p:cNvSpPr>
          <p:nvPr/>
        </p:nvSpPr>
        <p:spPr>
          <a:xfrm>
            <a:off x="6665406" y="498565"/>
            <a:ext cx="432372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4400" dirty="0"/>
              <a:t>Confusion Matrix</a:t>
            </a:r>
            <a:r>
              <a:rPr lang="en-US" dirty="0"/>
              <a:t>:</a:t>
            </a:r>
            <a:endParaRPr lang="en-CA" dirty="0"/>
          </a:p>
        </p:txBody>
      </p:sp>
    </p:spTree>
    <p:extLst>
      <p:ext uri="{BB962C8B-B14F-4D97-AF65-F5344CB8AC3E}">
        <p14:creationId xmlns:p14="http://schemas.microsoft.com/office/powerpoint/2010/main" val="3749220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40EE80E-0429-D2F8-C40A-54C1497D5CBE}"/>
              </a:ext>
            </a:extLst>
          </p:cNvPr>
          <p:cNvPicPr>
            <a:picLocks noChangeAspect="1"/>
          </p:cNvPicPr>
          <p:nvPr/>
        </p:nvPicPr>
        <p:blipFill>
          <a:blip r:embed="rId3"/>
          <a:stretch>
            <a:fillRect/>
          </a:stretch>
        </p:blipFill>
        <p:spPr>
          <a:xfrm>
            <a:off x="6171719" y="387552"/>
            <a:ext cx="5800403" cy="3471016"/>
          </a:xfrm>
          <a:prstGeom prst="rect">
            <a:avLst/>
          </a:prstGeom>
        </p:spPr>
      </p:pic>
      <p:pic>
        <p:nvPicPr>
          <p:cNvPr id="3074" name="Picture 2" descr="Churn - A Complete Guide - Questback">
            <a:extLst>
              <a:ext uri="{FF2B5EF4-FFF2-40B4-BE49-F238E27FC236}">
                <a16:creationId xmlns:a16="http://schemas.microsoft.com/office/drawing/2014/main" id="{6080FB52-E7A4-6406-5C44-07C69350470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1519" b="18412"/>
          <a:stretch/>
        </p:blipFill>
        <p:spPr bwMode="auto">
          <a:xfrm>
            <a:off x="6171720" y="4129182"/>
            <a:ext cx="5800402" cy="234126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CF6F36C-6D79-B95F-8DCB-CA2C20F8C401}"/>
              </a:ext>
            </a:extLst>
          </p:cNvPr>
          <p:cNvSpPr txBox="1"/>
          <p:nvPr/>
        </p:nvSpPr>
        <p:spPr>
          <a:xfrm>
            <a:off x="609602" y="874454"/>
            <a:ext cx="5410681" cy="5109091"/>
          </a:xfrm>
          <a:prstGeom prst="rect">
            <a:avLst/>
          </a:prstGeom>
          <a:noFill/>
        </p:spPr>
        <p:txBody>
          <a:bodyPr wrap="square" rtlCol="0">
            <a:spAutoFit/>
          </a:bodyPr>
          <a:lstStyle/>
          <a:p>
            <a:pPr algn="just"/>
            <a:r>
              <a:rPr lang="en-US" sz="2200" b="0" i="0" dirty="0">
                <a:solidFill>
                  <a:srgbClr val="374151"/>
                </a:solidFill>
                <a:effectLst/>
                <a:latin typeface="Söhne"/>
              </a:rPr>
              <a:t>Factors leading to a higher chance of churn:</a:t>
            </a:r>
          </a:p>
          <a:p>
            <a:pPr algn="just">
              <a:buFont typeface="Arial" panose="020B0604020202020204" pitchFamily="34" charset="0"/>
              <a:buChar char="•"/>
            </a:pPr>
            <a:r>
              <a:rPr lang="en-US" sz="2200" b="0" i="0" dirty="0">
                <a:solidFill>
                  <a:srgbClr val="374151"/>
                </a:solidFill>
                <a:effectLst/>
                <a:latin typeface="Söhne"/>
              </a:rPr>
              <a:t> </a:t>
            </a:r>
            <a:r>
              <a:rPr lang="en-US" sz="2200" dirty="0">
                <a:solidFill>
                  <a:srgbClr val="374151"/>
                </a:solidFill>
                <a:latin typeface="Söhne"/>
              </a:rPr>
              <a:t>A</a:t>
            </a:r>
            <a:r>
              <a:rPr lang="en-US" sz="2200" b="0" i="0" dirty="0">
                <a:solidFill>
                  <a:srgbClr val="374151"/>
                </a:solidFill>
                <a:effectLst/>
                <a:latin typeface="Söhne"/>
              </a:rPr>
              <a:t>dvanced age;</a:t>
            </a:r>
          </a:p>
          <a:p>
            <a:pPr algn="just">
              <a:buFont typeface="Arial" panose="020B0604020202020204" pitchFamily="34" charset="0"/>
              <a:buChar char="•"/>
            </a:pPr>
            <a:r>
              <a:rPr lang="en-US" sz="2200" b="0" i="0" dirty="0">
                <a:solidFill>
                  <a:srgbClr val="374151"/>
                </a:solidFill>
                <a:effectLst/>
                <a:latin typeface="Söhne"/>
              </a:rPr>
              <a:t> Large account balance.</a:t>
            </a:r>
          </a:p>
          <a:p>
            <a:pPr algn="just">
              <a:buFont typeface="Arial" panose="020B0604020202020204" pitchFamily="34" charset="0"/>
              <a:buChar char="•"/>
            </a:pPr>
            <a:endParaRPr lang="en-US" sz="2200" b="0" i="0" dirty="0">
              <a:solidFill>
                <a:srgbClr val="374151"/>
              </a:solidFill>
              <a:effectLst/>
              <a:latin typeface="Söhne"/>
            </a:endParaRPr>
          </a:p>
          <a:p>
            <a:pPr algn="just">
              <a:buFont typeface="Arial" panose="020B0604020202020204" pitchFamily="34" charset="0"/>
              <a:buChar char="•"/>
            </a:pPr>
            <a:endParaRPr lang="en-US" sz="2200" b="0" i="0" dirty="0">
              <a:solidFill>
                <a:srgbClr val="374151"/>
              </a:solidFill>
              <a:effectLst/>
              <a:latin typeface="Söhne"/>
            </a:endParaRPr>
          </a:p>
          <a:p>
            <a:pPr algn="just"/>
            <a:r>
              <a:rPr lang="en-US" sz="2200" b="0" i="0" dirty="0">
                <a:solidFill>
                  <a:srgbClr val="374151"/>
                </a:solidFill>
                <a:effectLst/>
                <a:latin typeface="Söhne"/>
              </a:rPr>
              <a:t>Marketing planning:</a:t>
            </a:r>
          </a:p>
          <a:p>
            <a:pPr algn="just">
              <a:buFont typeface="Arial" panose="020B0604020202020204" pitchFamily="34" charset="0"/>
              <a:buChar char="•"/>
            </a:pPr>
            <a:r>
              <a:rPr lang="en-US" sz="2200" b="0" i="0" dirty="0">
                <a:solidFill>
                  <a:srgbClr val="374151"/>
                </a:solidFill>
                <a:effectLst/>
                <a:latin typeface="Söhne"/>
              </a:rPr>
              <a:t> Temporary reduction in interest rates;</a:t>
            </a:r>
          </a:p>
          <a:p>
            <a:pPr algn="just">
              <a:buFont typeface="Arial" panose="020B0604020202020204" pitchFamily="34" charset="0"/>
              <a:buChar char="•"/>
            </a:pPr>
            <a:r>
              <a:rPr lang="en-US" sz="2200" b="0" i="0" dirty="0">
                <a:solidFill>
                  <a:srgbClr val="374151"/>
                </a:solidFill>
                <a:effectLst/>
                <a:latin typeface="Söhne"/>
              </a:rPr>
              <a:t> Savings account with a higher interest rate;</a:t>
            </a:r>
          </a:p>
          <a:p>
            <a:pPr algn="just">
              <a:buFont typeface="Arial" panose="020B0604020202020204" pitchFamily="34" charset="0"/>
              <a:buChar char="•"/>
            </a:pPr>
            <a:r>
              <a:rPr lang="en-US" sz="2200" b="0" i="0" dirty="0">
                <a:solidFill>
                  <a:srgbClr val="374151"/>
                </a:solidFill>
                <a:effectLst/>
                <a:latin typeface="Söhne"/>
              </a:rPr>
              <a:t> Premium credit card with more benefits.</a:t>
            </a:r>
          </a:p>
          <a:p>
            <a:pPr algn="just">
              <a:buFont typeface="Arial" panose="020B0604020202020204" pitchFamily="34" charset="0"/>
              <a:buChar char="•"/>
            </a:pPr>
            <a:endParaRPr lang="en-US" sz="2200" dirty="0">
              <a:solidFill>
                <a:srgbClr val="374151"/>
              </a:solidFill>
              <a:latin typeface="Söhne"/>
            </a:endParaRPr>
          </a:p>
          <a:p>
            <a:pPr algn="just">
              <a:buFont typeface="Arial" panose="020B0604020202020204" pitchFamily="34" charset="0"/>
              <a:buChar char="•"/>
            </a:pPr>
            <a:endParaRPr lang="en-US" sz="2200" b="0" i="0" dirty="0">
              <a:solidFill>
                <a:srgbClr val="374151"/>
              </a:solidFill>
              <a:effectLst/>
              <a:latin typeface="Söhne"/>
            </a:endParaRPr>
          </a:p>
          <a:p>
            <a:pPr algn="just"/>
            <a:r>
              <a:rPr lang="en-US" sz="2200" b="0" i="0" dirty="0">
                <a:solidFill>
                  <a:srgbClr val="374151"/>
                </a:solidFill>
                <a:effectLst/>
                <a:latin typeface="Söhne"/>
              </a:rPr>
              <a:t>Communication methods:</a:t>
            </a:r>
          </a:p>
          <a:p>
            <a:pPr algn="just">
              <a:buFont typeface="Arial" panose="020B0604020202020204" pitchFamily="34" charset="0"/>
              <a:buChar char="•"/>
            </a:pPr>
            <a:r>
              <a:rPr lang="en-US" sz="2200" b="0" i="0" dirty="0">
                <a:solidFill>
                  <a:srgbClr val="374151"/>
                </a:solidFill>
                <a:effectLst/>
                <a:latin typeface="Söhne"/>
              </a:rPr>
              <a:t> Regular check-ins;</a:t>
            </a:r>
          </a:p>
          <a:p>
            <a:pPr algn="just">
              <a:buFont typeface="Arial" panose="020B0604020202020204" pitchFamily="34" charset="0"/>
              <a:buChar char="•"/>
            </a:pPr>
            <a:r>
              <a:rPr lang="en-US" sz="2200" b="0" i="0" dirty="0">
                <a:solidFill>
                  <a:srgbClr val="374151"/>
                </a:solidFill>
                <a:effectLst/>
                <a:latin typeface="Söhne"/>
              </a:rPr>
              <a:t> Customer feedback.</a:t>
            </a:r>
          </a:p>
          <a:p>
            <a:endParaRPr lang="en-CA" dirty="0"/>
          </a:p>
        </p:txBody>
      </p:sp>
    </p:spTree>
    <p:extLst>
      <p:ext uri="{BB962C8B-B14F-4D97-AF65-F5344CB8AC3E}">
        <p14:creationId xmlns:p14="http://schemas.microsoft.com/office/powerpoint/2010/main" val="477439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7E8E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EA00D-A0E1-88FF-59E4-A41F1621A410}"/>
              </a:ext>
            </a:extLst>
          </p:cNvPr>
          <p:cNvSpPr>
            <a:spLocks noGrp="1"/>
          </p:cNvSpPr>
          <p:nvPr>
            <p:ph type="title"/>
          </p:nvPr>
        </p:nvSpPr>
        <p:spPr>
          <a:xfrm>
            <a:off x="1184030" y="3836116"/>
            <a:ext cx="2292699" cy="1325563"/>
          </a:xfrm>
        </p:spPr>
        <p:txBody>
          <a:bodyPr/>
          <a:lstStyle/>
          <a:p>
            <a:r>
              <a:rPr lang="en-US" dirty="0"/>
              <a:t>Credits:</a:t>
            </a:r>
            <a:endParaRPr lang="en-CA" dirty="0"/>
          </a:p>
        </p:txBody>
      </p:sp>
      <p:sp>
        <p:nvSpPr>
          <p:cNvPr id="3" name="Content Placeholder 2">
            <a:extLst>
              <a:ext uri="{FF2B5EF4-FFF2-40B4-BE49-F238E27FC236}">
                <a16:creationId xmlns:a16="http://schemas.microsoft.com/office/drawing/2014/main" id="{9BC4E111-8B58-1277-847F-80F0E75E5485}"/>
              </a:ext>
            </a:extLst>
          </p:cNvPr>
          <p:cNvSpPr>
            <a:spLocks noGrp="1"/>
          </p:cNvSpPr>
          <p:nvPr>
            <p:ph idx="1"/>
          </p:nvPr>
        </p:nvSpPr>
        <p:spPr>
          <a:xfrm>
            <a:off x="1184030" y="4977634"/>
            <a:ext cx="7377166" cy="1088396"/>
          </a:xfrm>
        </p:spPr>
        <p:txBody>
          <a:bodyPr>
            <a:normAutofit fontScale="92500"/>
          </a:bodyPr>
          <a:lstStyle/>
          <a:p>
            <a:r>
              <a:rPr lang="en-CA" sz="1600" b="0" i="0" dirty="0">
                <a:effectLst/>
              </a:rPr>
              <a:t>Image of Slide 1: </a:t>
            </a:r>
            <a:r>
              <a:rPr lang="en-CA" sz="1600" dirty="0">
                <a:hlinkClick r:id="rId3"/>
              </a:rPr>
              <a:t>https://latribune.lazardfreresgestion.fr/en/analysis-silicon-valley-bank/</a:t>
            </a:r>
            <a:endParaRPr lang="en-CA" sz="1600" dirty="0"/>
          </a:p>
          <a:p>
            <a:r>
              <a:rPr lang="en-CA" sz="1600" b="0" i="0" dirty="0">
                <a:effectLst/>
              </a:rPr>
              <a:t>Image of Slide 2: </a:t>
            </a:r>
            <a:r>
              <a:rPr lang="en-CA" sz="1600" dirty="0">
                <a:hlinkClick r:id="rId4"/>
              </a:rPr>
              <a:t>https://growrevenue.io/churn-rate-benchmarks/</a:t>
            </a:r>
            <a:endParaRPr lang="en-CA" sz="1600" dirty="0"/>
          </a:p>
          <a:p>
            <a:r>
              <a:rPr lang="en-CA" sz="1600" b="0" i="0" dirty="0">
                <a:effectLst/>
              </a:rPr>
              <a:t>Image of Slide 5: </a:t>
            </a:r>
            <a:r>
              <a:rPr lang="en-CA" sz="1600" b="0" i="0" dirty="0">
                <a:solidFill>
                  <a:schemeClr val="bg1"/>
                </a:solidFill>
                <a:effectLst/>
                <a:hlinkClick r:id="rId5"/>
              </a:rPr>
              <a:t>https://www.questback.com/guides/a-complete-guide-to-churn/</a:t>
            </a:r>
            <a:endParaRPr lang="en-CA" sz="1600" dirty="0"/>
          </a:p>
          <a:p>
            <a:endParaRPr lang="en-CA" dirty="0"/>
          </a:p>
        </p:txBody>
      </p:sp>
    </p:spTree>
    <p:extLst>
      <p:ext uri="{BB962C8B-B14F-4D97-AF65-F5344CB8AC3E}">
        <p14:creationId xmlns:p14="http://schemas.microsoft.com/office/powerpoint/2010/main" val="31535030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TotalTime>
  <Words>831</Words>
  <Application>Microsoft Office PowerPoint</Application>
  <PresentationFormat>Widescreen</PresentationFormat>
  <Paragraphs>47</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IBM Plex Sans</vt:lpstr>
      <vt:lpstr>Söhne</vt:lpstr>
      <vt:lpstr>zeitung</vt:lpstr>
      <vt:lpstr>Office Theme</vt:lpstr>
      <vt:lpstr>Churn Modelling</vt:lpstr>
      <vt:lpstr>PowerPoint Presentation</vt:lpstr>
      <vt:lpstr>Exploratory Data Analysis:</vt:lpstr>
      <vt:lpstr>Models:</vt:lpstr>
      <vt:lpstr>PowerPoint Presentation</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Churn Modelling</dc:title>
  <dc:creator>Rodrigo Rezende</dc:creator>
  <cp:lastModifiedBy>Rodrigo Rezende</cp:lastModifiedBy>
  <cp:revision>32</cp:revision>
  <dcterms:created xsi:type="dcterms:W3CDTF">2023-07-19T00:19:37Z</dcterms:created>
  <dcterms:modified xsi:type="dcterms:W3CDTF">2023-07-20T19:24:33Z</dcterms:modified>
</cp:coreProperties>
</file>