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2" r:id="rId5"/>
    <p:sldId id="258" r:id="rId6"/>
    <p:sldId id="260" r:id="rId7"/>
    <p:sldId id="263" r:id="rId8"/>
    <p:sldId id="264" r:id="rId9"/>
    <p:sldId id="25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EFD545-54AB-41BA-A713-33A44084E3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CE088-3151-4178-AAA9-8898110AD1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988D8-7AE2-42CB-A0B4-FCC6887E52AB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4DBC1-3E7A-4EBA-AA1F-2CECD1DEE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692BE-BB18-4ED3-B05A-AC0C9B9490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F6A09-CB58-4C1A-85E0-6B54B99FB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6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631F-07A9-4103-961D-4FC63F6313FA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3384D-82D5-4D68-995A-45FCD244A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A810-4EEC-4D0F-B163-DFC9638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B6233-FC4F-4628-BA1D-2782F6494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D367-A9C7-46F9-B78E-724D1BEC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17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02131-22DB-4754-A433-C2056EB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50D3D-41CA-4DC7-907E-3C00ACD2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99" y="1224000"/>
            <a:ext cx="11339999" cy="485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C7A0-E91C-4A95-B866-B5D3FEE0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1BA1-B199-498E-8F99-F7D1F58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8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83ADE164-D45A-44D8-82C5-2E0962BB70DA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2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23" name="Rectangle 212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25" name="Freeform: Shape 212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27" name="Freeform: Shape 212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1216631"/>
            <a:ext cx="4291982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Transforming and Analyzing Data with SQL</a:t>
            </a:r>
          </a:p>
        </p:txBody>
      </p:sp>
      <p:sp>
        <p:nvSpPr>
          <p:cNvPr id="2129" name="Rectangle 21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31" name="Rectangle 21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6" name="Picture 8" descr="Azure上のSQL Serverの種類 – TechHarmony">
            <a:extLst>
              <a:ext uri="{FF2B5EF4-FFF2-40B4-BE49-F238E27FC236}">
                <a16:creationId xmlns:a16="http://schemas.microsoft.com/office/drawing/2014/main" id="{02397565-C6FA-9647-B945-78A158663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1751166"/>
            <a:ext cx="6408836" cy="320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526DD4-C1C6-B823-69DF-6F18BDF171AA}"/>
              </a:ext>
            </a:extLst>
          </p:cNvPr>
          <p:cNvSpPr txBox="1"/>
          <p:nvPr/>
        </p:nvSpPr>
        <p:spPr>
          <a:xfrm>
            <a:off x="481029" y="4586250"/>
            <a:ext cx="18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Rodrigo Rezende</a:t>
            </a:r>
          </a:p>
        </p:txBody>
      </p:sp>
    </p:spTree>
    <p:extLst>
      <p:ext uri="{BB962C8B-B14F-4D97-AF65-F5344CB8AC3E}">
        <p14:creationId xmlns:p14="http://schemas.microsoft.com/office/powerpoint/2010/main" val="143845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26" y="451907"/>
            <a:ext cx="11340000" cy="540000"/>
          </a:xfrm>
        </p:spPr>
        <p:txBody>
          <a:bodyPr/>
          <a:lstStyle/>
          <a:p>
            <a:r>
              <a:rPr lang="en-US" dirty="0"/>
              <a:t>Import Process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BFA0659-DE4E-CF6A-EB8A-3D11352E164D}"/>
              </a:ext>
            </a:extLst>
          </p:cNvPr>
          <p:cNvGrpSpPr/>
          <p:nvPr/>
        </p:nvGrpSpPr>
        <p:grpSpPr>
          <a:xfrm>
            <a:off x="1044481" y="4661747"/>
            <a:ext cx="2686387" cy="1554874"/>
            <a:chOff x="406126" y="4661747"/>
            <a:chExt cx="2686387" cy="1554874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28FE638-9E68-8753-FBB0-361B62AA18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126" y="4661747"/>
              <a:ext cx="1554874" cy="1554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99F446F-7957-3F83-CFAA-24D9FDF68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212121"/>
                </a:clrFrom>
                <a:clrTo>
                  <a:srgbClr val="21212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46866" y="4679765"/>
              <a:ext cx="1445647" cy="1387040"/>
            </a:xfrm>
            <a:prstGeom prst="rect">
              <a:avLst/>
            </a:prstGeom>
          </p:spPr>
        </p:pic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B266AEF2-3A33-22D6-EB8E-7F8E8D194D5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12121"/>
              </a:clrFrom>
              <a:clrTo>
                <a:srgbClr val="21212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9182" y="1109339"/>
            <a:ext cx="5496692" cy="463932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E5CA367-E5B9-6086-BC4B-36CE1173B068}"/>
              </a:ext>
            </a:extLst>
          </p:cNvPr>
          <p:cNvSpPr txBox="1"/>
          <p:nvPr/>
        </p:nvSpPr>
        <p:spPr>
          <a:xfrm>
            <a:off x="406126" y="1395666"/>
            <a:ext cx="53714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Identify data types for each column.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Create tables in PostgreSQL with respective columns.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Import data from CSV files using COPY query.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Check and handle null values.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Validate imported data for integrity and consistency.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26" y="451907"/>
            <a:ext cx="11340000" cy="540000"/>
          </a:xfrm>
        </p:spPr>
        <p:txBody>
          <a:bodyPr/>
          <a:lstStyle/>
          <a:p>
            <a:r>
              <a:rPr lang="en-US" dirty="0"/>
              <a:t>Cleaning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047CBE-C805-C909-B8A3-5A0DBD0E183C}"/>
              </a:ext>
            </a:extLst>
          </p:cNvPr>
          <p:cNvSpPr txBox="1"/>
          <p:nvPr/>
        </p:nvSpPr>
        <p:spPr>
          <a:xfrm>
            <a:off x="547814" y="1463748"/>
            <a:ext cx="58560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Removing empty columns using the DROP function.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Removing duplicate columns using the DROP function.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Changing the data type for better understanding.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The unit cost in the data needs to be divided by 1,000,000.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4E1B6A-70F8-15C2-E301-624A7BC351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212121"/>
              </a:clrFrom>
              <a:clrTo>
                <a:srgbClr val="212121">
                  <a:alpha val="0"/>
                </a:srgbClr>
              </a:clrTo>
            </a:clrChange>
          </a:blip>
          <a:srcRect r="54398" b="50327"/>
          <a:stretch/>
        </p:blipFill>
        <p:spPr>
          <a:xfrm>
            <a:off x="1552754" y="4009679"/>
            <a:ext cx="2518914" cy="20740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C14EB0-BB91-FB27-6765-84ED5C72BC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212121"/>
              </a:clrFrom>
              <a:clrTo>
                <a:srgbClr val="212121">
                  <a:alpha val="0"/>
                </a:srgbClr>
              </a:clrTo>
            </a:clrChange>
          </a:blip>
          <a:srcRect t="51671"/>
          <a:stretch/>
        </p:blipFill>
        <p:spPr>
          <a:xfrm>
            <a:off x="5505356" y="3966914"/>
            <a:ext cx="5229955" cy="19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9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26" y="451907"/>
            <a:ext cx="11340000" cy="540000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6C79ACA-D98B-CD7D-85B0-677B11040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151" y="1534590"/>
            <a:ext cx="1247949" cy="638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818B05-527D-2AEB-7E42-2A52D8488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862" y="3429000"/>
            <a:ext cx="2753109" cy="666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4867C4-127D-BB2B-EAF0-A3B5778B92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212121"/>
              </a:clrFrom>
              <a:clrTo>
                <a:srgbClr val="212121">
                  <a:alpha val="0"/>
                </a:srgbClr>
              </a:clrTo>
            </a:clrChange>
          </a:blip>
          <a:srcRect l="878" r="-1"/>
          <a:stretch/>
        </p:blipFill>
        <p:spPr>
          <a:xfrm>
            <a:off x="558178" y="2854346"/>
            <a:ext cx="8082988" cy="13908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CB31FD-5B7B-C3DE-6792-B770A8926D5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212121"/>
              </a:clrFrom>
              <a:clrTo>
                <a:srgbClr val="21212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8178" y="1163063"/>
            <a:ext cx="5020376" cy="100979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89F0BFF-E898-F78B-B112-72339463545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212121"/>
              </a:clrFrom>
              <a:clrTo>
                <a:srgbClr val="21212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8178" y="5055846"/>
            <a:ext cx="4572638" cy="137179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8FBD648-2E12-6858-9CAA-27EAF3F1B2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9785" y="5055846"/>
            <a:ext cx="4096322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8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D159-69C0-E140-E4A0-290C21FD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E4717-8726-C90C-FD6E-0DD826727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468" y="0"/>
            <a:ext cx="8667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2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26" y="451907"/>
            <a:ext cx="11340000" cy="540000"/>
          </a:xfrm>
        </p:spPr>
        <p:txBody>
          <a:bodyPr/>
          <a:lstStyle/>
          <a:p>
            <a:r>
              <a:rPr lang="en-US" dirty="0"/>
              <a:t>Data Quality Assurance Process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9889F9-6630-6845-D559-DD9881F97C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" b="707"/>
          <a:stretch/>
        </p:blipFill>
        <p:spPr>
          <a:xfrm>
            <a:off x="4213089" y="2460092"/>
            <a:ext cx="7524498" cy="36760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31D281-96CD-55B2-CAA2-F20349ABC39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12121"/>
              </a:clrFrom>
              <a:clrTo>
                <a:srgbClr val="21212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6126" y="1632928"/>
            <a:ext cx="6325483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99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26" y="451907"/>
            <a:ext cx="11340000" cy="540000"/>
          </a:xfrm>
        </p:spPr>
        <p:txBody>
          <a:bodyPr/>
          <a:lstStyle/>
          <a:p>
            <a:r>
              <a:rPr lang="en-US" dirty="0"/>
              <a:t>Future Goals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BC0447-9435-5A85-67BD-3498C169A590}"/>
              </a:ext>
            </a:extLst>
          </p:cNvPr>
          <p:cNvSpPr txBox="1"/>
          <p:nvPr/>
        </p:nvSpPr>
        <p:spPr>
          <a:xfrm>
            <a:off x="1018868" y="1565348"/>
            <a:ext cx="51866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Fill in missing data to improve analysis.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Split data into more tables for efficiency.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Remove unnecessary data to further clean data.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Ensure data integrity and consistency for reliability.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908C85-EE9D-0D74-5B08-9B70308D2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229" y="367145"/>
            <a:ext cx="1336920" cy="61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60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FCD9C4"/>
      </a:accent1>
      <a:accent2>
        <a:srgbClr val="8CE7F3"/>
      </a:accent2>
      <a:accent3>
        <a:srgbClr val="D6F2B0"/>
      </a:accent3>
      <a:accent4>
        <a:srgbClr val="ECAED0"/>
      </a:accent4>
      <a:accent5>
        <a:srgbClr val="F9BD99"/>
      </a:accent5>
      <a:accent6>
        <a:srgbClr val="A7E356"/>
      </a:accent6>
      <a:hlink>
        <a:srgbClr val="FCD9C4"/>
      </a:hlink>
      <a:folHlink>
        <a:srgbClr val="FCD9C4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11197_Roadmap timeline dark_AAS_v4" id="{E798BBB9-4F62-4294-8011-DE68DFE9A0E7}" vid="{A07C9B6C-F13F-4C0C-BAE3-1563A12214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177D8D-96D1-46BF-9E33-F0004E4FA5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FE1FF35-CEAD-40A2-9669-2DC78ABFAF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E7A17D-BBDB-403A-9504-99E108A8D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Roadmap timeline dark</Template>
  <TotalTime>290</TotalTime>
  <Words>139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Söhne</vt:lpstr>
      <vt:lpstr>Trebuchet MS</vt:lpstr>
      <vt:lpstr>Office Theme</vt:lpstr>
      <vt:lpstr>Transforming and Analyzing Data with SQL</vt:lpstr>
      <vt:lpstr>Import Process</vt:lpstr>
      <vt:lpstr>Cleaning</vt:lpstr>
      <vt:lpstr>Challenges</vt:lpstr>
      <vt:lpstr>ERD</vt:lpstr>
      <vt:lpstr>Data Quality Assurance Process</vt:lpstr>
      <vt:lpstr>Future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and Analyzing Data with SQL</dc:title>
  <dc:creator>Rodrigo Rezende</dc:creator>
  <cp:lastModifiedBy>Rodrigo Rezende</cp:lastModifiedBy>
  <cp:revision>10</cp:revision>
  <dcterms:created xsi:type="dcterms:W3CDTF">2023-05-17T16:38:13Z</dcterms:created>
  <dcterms:modified xsi:type="dcterms:W3CDTF">2023-05-17T21:28:28Z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