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79" r:id="rId4"/>
    <p:sldId id="290" r:id="rId5"/>
    <p:sldId id="291" r:id="rId6"/>
    <p:sldId id="278" r:id="rId7"/>
    <p:sldId id="277" r:id="rId8"/>
    <p:sldId id="292" r:id="rId9"/>
    <p:sldId id="257" r:id="rId10"/>
    <p:sldId id="294" r:id="rId11"/>
    <p:sldId id="293" r:id="rId12"/>
    <p:sldId id="282" r:id="rId13"/>
    <p:sldId id="296" r:id="rId14"/>
    <p:sldId id="275" r:id="rId15"/>
    <p:sldId id="270" r:id="rId16"/>
    <p:sldId id="266" r:id="rId17"/>
    <p:sldId id="286" r:id="rId18"/>
    <p:sldId id="299" r:id="rId19"/>
    <p:sldId id="295" r:id="rId20"/>
    <p:sldId id="288" r:id="rId21"/>
    <p:sldId id="300" r:id="rId22"/>
    <p:sldId id="301" r:id="rId23"/>
    <p:sldId id="302" r:id="rId24"/>
    <p:sldId id="276" r:id="rId25"/>
    <p:sldId id="303" r:id="rId26"/>
    <p:sldId id="287" r:id="rId27"/>
    <p:sldId id="298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723" autoAdjust="0"/>
  </p:normalViewPr>
  <p:slideViewPr>
    <p:cSldViewPr snapToGrid="0" snapToObjects="1">
      <p:cViewPr varScale="1">
        <p:scale>
          <a:sx n="147" d="100"/>
          <a:sy n="147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/>
              </a:defRPr>
            </a:lvl1pPr>
          </a:lstStyle>
          <a:p>
            <a:fld id="{872864FC-EA9B-7048-B56F-DB1447B92684}" type="datetimeFigureOut">
              <a:rPr lang="en-US" smtClean="0"/>
              <a:pPr/>
              <a:t>2/18/13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/>
              </a:defRPr>
            </a:lvl1pPr>
          </a:lstStyle>
          <a:p>
            <a:fld id="{7CE5A297-8EE9-2043-8DCD-DDA24196DA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OCR and otherwise /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A297-8EE9-2043-8DCD-DDA24196DA0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A297-8EE9-2043-8DCD-DDA24196DA0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"/>
              </a:defRPr>
            </a:lvl1pPr>
          </a:lstStyle>
          <a:p>
            <a:fld id="{581A7F65-9957-7141-9336-4964FBAA3047}" type="datetimeFigureOut">
              <a:rPr lang="en-US" smtClean="0"/>
              <a:pPr/>
              <a:t>2/18/13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</a:defRPr>
            </a:lvl1pPr>
          </a:lstStyle>
          <a:p>
            <a:fld id="{E69D8ABB-42A2-A84C-9A81-214E4CF873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</a:rPr>
              <a:t>The </a:t>
            </a:r>
            <a:r>
              <a:rPr lang="en-US" dirty="0" err="1" smtClean="0">
                <a:latin typeface="Gill Sans"/>
              </a:rPr>
              <a:t>HathiTrust</a:t>
            </a:r>
            <a:r>
              <a:rPr lang="en-US" dirty="0" smtClean="0">
                <a:latin typeface="Gill Sans"/>
              </a:rPr>
              <a:t> Project</a:t>
            </a:r>
            <a:endParaRPr lang="en-US" dirty="0">
              <a:latin typeface="Gill San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/>
          <a:p>
            <a:r>
              <a:rPr lang="en-US" dirty="0" err="1" smtClean="0">
                <a:latin typeface="Gill Sans"/>
              </a:rPr>
              <a:t>Analysing</a:t>
            </a:r>
            <a:r>
              <a:rPr lang="en-US" dirty="0" smtClean="0">
                <a:latin typeface="Gill Sans"/>
              </a:rPr>
              <a:t> the New Zealand Corpus</a:t>
            </a:r>
            <a:endParaRPr lang="en-US" dirty="0">
              <a:latin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 and the </a:t>
            </a:r>
            <a:r>
              <a:rPr lang="en-US" dirty="0" err="1" smtClean="0"/>
              <a:t>HathiTrust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large, </a:t>
            </a:r>
            <a:r>
              <a:rPr lang="en-US" dirty="0" err="1" smtClean="0"/>
              <a:t>curated</a:t>
            </a:r>
            <a:r>
              <a:rPr lang="en-US" dirty="0" smtClean="0"/>
              <a:t>, open text collection, the </a:t>
            </a:r>
            <a:r>
              <a:rPr lang="en-US" dirty="0" err="1" smtClean="0"/>
              <a:t>HathiTrust</a:t>
            </a:r>
            <a:r>
              <a:rPr lang="en-US" dirty="0" smtClean="0"/>
              <a:t> is an invaluable resource for digital humanities scholars.</a:t>
            </a:r>
          </a:p>
          <a:p>
            <a:r>
              <a:rPr lang="en-US" dirty="0" smtClean="0"/>
              <a:t>Coupled with the </a:t>
            </a:r>
            <a:r>
              <a:rPr lang="en-US" dirty="0" err="1" smtClean="0"/>
              <a:t>HTRC’s</a:t>
            </a:r>
            <a:r>
              <a:rPr lang="en-US" dirty="0" smtClean="0"/>
              <a:t> goals of providing non-consumptive access to in-copyright works, the </a:t>
            </a:r>
            <a:r>
              <a:rPr lang="en-US" dirty="0" err="1" smtClean="0"/>
              <a:t>HathiTrust</a:t>
            </a:r>
            <a:r>
              <a:rPr lang="en-US" dirty="0" smtClean="0"/>
              <a:t> represents a new scale of digital collection.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SoeR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set out to perform an analysis of the </a:t>
            </a:r>
            <a:r>
              <a:rPr lang="en-US" dirty="0" err="1" smtClean="0"/>
              <a:t>HathiTrust’s</a:t>
            </a:r>
            <a:r>
              <a:rPr lang="en-US" dirty="0" smtClean="0"/>
              <a:t> New Zealand content.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Explore and leverage the </a:t>
            </a:r>
            <a:r>
              <a:rPr lang="en-US" dirty="0" err="1" smtClean="0"/>
              <a:t>HathiTrust’s</a:t>
            </a:r>
            <a:r>
              <a:rPr lang="en-US" dirty="0" smtClean="0"/>
              <a:t> APIs, tools, and datasets</a:t>
            </a:r>
          </a:p>
          <a:p>
            <a:pPr lvl="1"/>
            <a:r>
              <a:rPr lang="en-US" dirty="0" smtClean="0"/>
              <a:t>Identify a ‘New Zealand corpus’</a:t>
            </a:r>
          </a:p>
          <a:p>
            <a:pPr lvl="1"/>
            <a:r>
              <a:rPr lang="en-US" dirty="0" smtClean="0"/>
              <a:t>Perform a digital humanities inspired analysis of the NZ corpus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we DO with the data?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analysis: date/genre/form/author… </a:t>
            </a:r>
          </a:p>
          <a:p>
            <a:r>
              <a:rPr lang="en-US" dirty="0" smtClean="0"/>
              <a:t>Text mining</a:t>
            </a:r>
          </a:p>
          <a:p>
            <a:r>
              <a:rPr lang="en-US" dirty="0" smtClean="0"/>
              <a:t>Machine learning: classification and discovery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Non-Consumptive access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Unfortunately, non-consumptive data access is still a work in progress.  As such we were limited to the in-copyright collection. </a:t>
            </a:r>
          </a:p>
          <a:p>
            <a:r>
              <a:rPr lang="en-US" dirty="0" smtClean="0"/>
              <a:t>The HTRC expects to have an beta sandbox version of their non-consumptive environment completed by the end of March, with support for parallel algorithms like Map-Reduce.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…. (Examples of the APIs/wrappers I wrote?)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Identification and 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keyword extraction</a:t>
            </a:r>
          </a:p>
          <a:p>
            <a:r>
              <a:rPr lang="en-US" dirty="0" err="1" smtClean="0"/>
              <a:t>Solr</a:t>
            </a:r>
            <a:r>
              <a:rPr lang="en-US" dirty="0" smtClean="0"/>
              <a:t> proxy queries</a:t>
            </a:r>
          </a:p>
          <a:p>
            <a:r>
              <a:rPr lang="en-US" dirty="0" smtClean="0"/>
              <a:t>Automatic classification (supervised learning)</a:t>
            </a:r>
          </a:p>
          <a:p>
            <a:r>
              <a:rPr lang="en-US" dirty="0" smtClean="0"/>
              <a:t>Clustering (unsupervised learning)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Solr</a:t>
            </a:r>
            <a:r>
              <a:rPr lang="en-US" dirty="0" smtClean="0"/>
              <a:t> Proxy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…(examples of command line tool?)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MARC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 stands for </a:t>
            </a:r>
            <a:r>
              <a:rPr lang="en-US" dirty="0" err="1" smtClean="0"/>
              <a:t>MAchine</a:t>
            </a:r>
            <a:r>
              <a:rPr lang="en-US" dirty="0" smtClean="0"/>
              <a:t>-Readable Cataloging, and is a standard digital format for </a:t>
            </a:r>
            <a:r>
              <a:rPr lang="en-US" dirty="0" err="1" smtClean="0"/>
              <a:t>bibliograhic</a:t>
            </a:r>
            <a:r>
              <a:rPr lang="en-US" dirty="0" smtClean="0"/>
              <a:t> entries.</a:t>
            </a:r>
          </a:p>
          <a:p>
            <a:r>
              <a:rPr lang="en-US" dirty="0" err="1" smtClean="0"/>
              <a:t>HathiTrust</a:t>
            </a:r>
            <a:r>
              <a:rPr lang="en-US" dirty="0" smtClean="0"/>
              <a:t> distributes metadata in the MARCXML schema.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MARC is anything but clean…</a:t>
            </a:r>
          </a:p>
          <a:p>
            <a:r>
              <a:rPr lang="en-US" dirty="0" smtClean="0"/>
              <a:t>(example record)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non-Google dataset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~300,000 documents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HathiTrust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digital repository committed to preservation and restoration</a:t>
            </a:r>
          </a:p>
          <a:p>
            <a:r>
              <a:rPr lang="en-US" dirty="0" smtClean="0"/>
              <a:t>Open access</a:t>
            </a:r>
          </a:p>
          <a:p>
            <a:r>
              <a:rPr lang="en-US" dirty="0" smtClean="0"/>
              <a:t>Intends to be </a:t>
            </a:r>
            <a:r>
              <a:rPr lang="en-US" i="1" dirty="0" smtClean="0"/>
              <a:t>the </a:t>
            </a:r>
            <a:r>
              <a:rPr lang="en-US" dirty="0" smtClean="0"/>
              <a:t>central digital text collection</a:t>
            </a:r>
          </a:p>
          <a:p>
            <a:r>
              <a:rPr lang="en-US" dirty="0" smtClean="0"/>
              <a:t>Partner funded; member organizations pay yearly fees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non-Google collection by year</a:t>
            </a:r>
            <a:endParaRPr lang="en-US" dirty="0"/>
          </a:p>
        </p:txBody>
      </p:sp>
      <p:pic>
        <p:nvPicPr>
          <p:cNvPr id="31" name="Content Placeholder 30" descr="non_google_year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09" r="-509"/>
          <a:stretch>
            <a:fillRect/>
          </a:stretch>
        </p:blipFill>
        <p:spPr/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OCR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NZ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proceed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Elsewhere…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Ted Underwood (what he’s doing)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software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Libraries:</a:t>
            </a:r>
          </a:p>
          <a:p>
            <a:pPr lvl="1"/>
            <a:r>
              <a:rPr lang="en-US" dirty="0" err="1" smtClean="0"/>
              <a:t>pymarc</a:t>
            </a:r>
            <a:endParaRPr lang="en-US" dirty="0" smtClean="0"/>
          </a:p>
          <a:p>
            <a:pPr lvl="1"/>
            <a:r>
              <a:rPr lang="en-US" dirty="0" err="1" smtClean="0"/>
              <a:t>ptree</a:t>
            </a:r>
            <a:r>
              <a:rPr lang="en-US" dirty="0" smtClean="0"/>
              <a:t>, </a:t>
            </a:r>
            <a:r>
              <a:rPr lang="en-US" dirty="0" err="1" smtClean="0"/>
              <a:t>Pairtree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James Smithies</a:t>
            </a:r>
          </a:p>
          <a:p>
            <a:r>
              <a:rPr lang="en-US" dirty="0" err="1" smtClean="0"/>
              <a:t>Yiming</a:t>
            </a:r>
            <a:r>
              <a:rPr lang="en-US" dirty="0" smtClean="0"/>
              <a:t> Sun, Stephen </a:t>
            </a:r>
            <a:r>
              <a:rPr lang="en-US" dirty="0" err="1" smtClean="0"/>
              <a:t>Downie</a:t>
            </a:r>
            <a:r>
              <a:rPr lang="en-US" dirty="0" smtClean="0"/>
              <a:t>, and the HTRC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72 contributing organizations</a:t>
            </a:r>
          </a:p>
          <a:p>
            <a:r>
              <a:rPr lang="en-US" dirty="0" smtClean="0"/>
              <a:t>10,641,980 volumes</a:t>
            </a:r>
          </a:p>
          <a:p>
            <a:r>
              <a:rPr lang="en-US" dirty="0" smtClean="0"/>
              <a:t>477 </a:t>
            </a:r>
            <a:r>
              <a:rPr lang="en-US" i="1" dirty="0" smtClean="0"/>
              <a:t>terabytes</a:t>
            </a:r>
            <a:r>
              <a:rPr lang="en-US" dirty="0" smtClean="0"/>
              <a:t> of data</a:t>
            </a:r>
          </a:p>
          <a:p>
            <a:endParaRPr lang="en-US" dirty="0" smtClean="0"/>
          </a:p>
          <a:p>
            <a:r>
              <a:rPr lang="en-US" dirty="0" smtClean="0"/>
              <a:t>~1/3 of the collection is in the public domain</a:t>
            </a:r>
          </a:p>
          <a:p>
            <a:r>
              <a:rPr lang="en-US" dirty="0" smtClean="0"/>
              <a:t>(…discuss: Google </a:t>
            </a:r>
            <a:r>
              <a:rPr lang="en-US" dirty="0" err="1" smtClean="0"/>
              <a:t>v</a:t>
            </a:r>
            <a:r>
              <a:rPr lang="en-US" dirty="0" smtClean="0"/>
              <a:t>. non-Google.)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HathiTrust</a:t>
            </a:r>
            <a:r>
              <a:rPr lang="en-US" dirty="0" smtClean="0"/>
              <a:t> Research Center (HTRC)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5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HathiTrust</a:t>
            </a:r>
            <a:r>
              <a:rPr lang="en-US" dirty="0" smtClean="0"/>
              <a:t> represents a new scale in digital text collections–and hence new challenges in managing and accessing data.</a:t>
            </a:r>
          </a:p>
          <a:p>
            <a:r>
              <a:rPr lang="en-US" dirty="0" smtClean="0"/>
              <a:t>HTRC is committed to providing computational tools and access to researchers, academics and librarians.</a:t>
            </a:r>
          </a:p>
          <a:p>
            <a:r>
              <a:rPr lang="en-US" dirty="0" smtClean="0"/>
              <a:t>Pioneering ‘non-consumptive’ research tools which allow full access to the collection without breaking copyright laws.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(Non-consumptive research?)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In-copyright </a:t>
            </a:r>
            <a:r>
              <a:rPr lang="en-US" dirty="0" smtClean="0"/>
              <a:t>volumes are a valuable resource to digital scholars.</a:t>
            </a:r>
          </a:p>
          <a:p>
            <a:r>
              <a:rPr lang="en-US" dirty="0" smtClean="0"/>
              <a:t>Non-consumptive research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Access without access…. </a:t>
            </a:r>
          </a:p>
          <a:p>
            <a:r>
              <a:rPr lang="en-US" dirty="0" smtClean="0"/>
              <a:t>Remote computation….</a:t>
            </a:r>
          </a:p>
          <a:p>
            <a:r>
              <a:rPr lang="en-US" dirty="0" smtClean="0"/>
              <a:t>(Hmm, how to explain this succinctly?)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APIs (Application Programming Interfaces):</a:t>
            </a:r>
          </a:p>
          <a:p>
            <a:pPr lvl="1"/>
            <a:r>
              <a:rPr lang="en-US" dirty="0" smtClean="0"/>
              <a:t>Bibliographic</a:t>
            </a:r>
          </a:p>
          <a:p>
            <a:pPr lvl="1"/>
            <a:r>
              <a:rPr lang="en-US" dirty="0" smtClean="0"/>
              <a:t>Data (public domain volumes only)</a:t>
            </a:r>
          </a:p>
          <a:p>
            <a:r>
              <a:rPr lang="en-US" dirty="0" smtClean="0"/>
              <a:t>HTRC APIs:</a:t>
            </a:r>
          </a:p>
          <a:p>
            <a:pPr lvl="1"/>
            <a:r>
              <a:rPr lang="en-US" dirty="0" err="1" smtClean="0"/>
              <a:t>Solr</a:t>
            </a:r>
            <a:r>
              <a:rPr lang="en-US" dirty="0" smtClean="0"/>
              <a:t> Index</a:t>
            </a:r>
          </a:p>
          <a:p>
            <a:pPr lvl="1"/>
            <a:r>
              <a:rPr lang="en-US" dirty="0" smtClean="0"/>
              <a:t>Data (not externally available)</a:t>
            </a:r>
          </a:p>
          <a:p>
            <a:r>
              <a:rPr lang="en-US" dirty="0" smtClean="0"/>
              <a:t>Datasets:</a:t>
            </a:r>
          </a:p>
          <a:p>
            <a:pPr lvl="1"/>
            <a:r>
              <a:rPr lang="en-US" dirty="0" smtClean="0"/>
              <a:t>Non-Google </a:t>
            </a:r>
          </a:p>
          <a:p>
            <a:pPr lvl="1"/>
            <a:r>
              <a:rPr lang="en-US" dirty="0" smtClean="0"/>
              <a:t>Google Digitized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dirty="0" err="1" smtClean="0"/>
              <a:t>HathiTrust</a:t>
            </a:r>
            <a:r>
              <a:rPr lang="en-US" dirty="0" smtClean="0"/>
              <a:t> catalogues the following data: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Raw scanned images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OCR (Optical Character Recognition) plain text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MARC bibliographic metadata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METS structural metadata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20720"/>
            <a:ext cx="7772400" cy="1470025"/>
          </a:xfrm>
        </p:spPr>
        <p:txBody>
          <a:bodyPr/>
          <a:lstStyle/>
          <a:p>
            <a:r>
              <a:rPr lang="en-US" dirty="0" smtClean="0"/>
              <a:t>The Project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Digital Humanities</a:t>
            </a:r>
            <a:br>
              <a:rPr lang="en-US" dirty="0" smtClean="0"/>
            </a:br>
            <a:r>
              <a:rPr lang="en-US" i="1" dirty="0" smtClean="0"/>
              <a:t>(in a nutshell)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diverse, rapidly evolving, rapidly growing field which seeks to apply digital techniques to historical and contemporary data.</a:t>
            </a:r>
          </a:p>
          <a:p>
            <a:r>
              <a:rPr lang="en-US" dirty="0" smtClean="0"/>
              <a:t>Quantitative and qualitative. 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(segue, segue….)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627</Words>
  <Application>Microsoft Macintosh PowerPoint</Application>
  <PresentationFormat>On-screen Show (4:3)</PresentationFormat>
  <Paragraphs>109</Paragraphs>
  <Slides>28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The HathiTrust Project</vt:lpstr>
      <vt:lpstr>HathiTrust</vt:lpstr>
      <vt:lpstr>The Collection</vt:lpstr>
      <vt:lpstr>HathiTrust Research Center (HTRC)</vt:lpstr>
      <vt:lpstr>(Non-consumptive research?)</vt:lpstr>
      <vt:lpstr>Access</vt:lpstr>
      <vt:lpstr>The Data</vt:lpstr>
      <vt:lpstr>The Project  </vt:lpstr>
      <vt:lpstr>The Digital Humanities (in a nutshell)</vt:lpstr>
      <vt:lpstr>DH and the HathiTrust</vt:lpstr>
      <vt:lpstr>SoeR project</vt:lpstr>
      <vt:lpstr>What can we DO with the data?</vt:lpstr>
      <vt:lpstr>Non-Consumptive access </vt:lpstr>
      <vt:lpstr>Web Access</vt:lpstr>
      <vt:lpstr>Identification and Classification</vt:lpstr>
      <vt:lpstr>Using the Solr Proxy</vt:lpstr>
      <vt:lpstr>Processing MARC</vt:lpstr>
      <vt:lpstr>Normalizing Metadata</vt:lpstr>
      <vt:lpstr>The non-Google dataset</vt:lpstr>
      <vt:lpstr>non-Google collection by year</vt:lpstr>
      <vt:lpstr>OCR Quality</vt:lpstr>
      <vt:lpstr>OCR Normalization</vt:lpstr>
      <vt:lpstr>Identifying a NZ Corpus</vt:lpstr>
      <vt:lpstr>Topic Modeling</vt:lpstr>
      <vt:lpstr>Where to proceed</vt:lpstr>
      <vt:lpstr>Elsewhere…</vt:lpstr>
      <vt:lpstr>Open source software </vt:lpstr>
      <vt:lpstr>Thank you:</vt:lpstr>
    </vt:vector>
  </TitlesOfParts>
  <Company>Dartmouth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HathiTrust Project</dc:title>
  <dc:creator>Robert Marchman</dc:creator>
  <cp:lastModifiedBy>Robert Marchman</cp:lastModifiedBy>
  <cp:revision>17</cp:revision>
  <dcterms:created xsi:type="dcterms:W3CDTF">2013-02-17T23:36:25Z</dcterms:created>
  <dcterms:modified xsi:type="dcterms:W3CDTF">2013-02-17T23:39:52Z</dcterms:modified>
</cp:coreProperties>
</file>