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14" r:id="rId1"/>
  </p:sldMasterIdLst>
  <p:notesMasterIdLst>
    <p:notesMasterId r:id="rId27"/>
  </p:notesMasterIdLst>
  <p:sldIdLst>
    <p:sldId id="256" r:id="rId2"/>
    <p:sldId id="315" r:id="rId3"/>
    <p:sldId id="317" r:id="rId4"/>
    <p:sldId id="281" r:id="rId5"/>
    <p:sldId id="279" r:id="rId6"/>
    <p:sldId id="290" r:id="rId7"/>
    <p:sldId id="257" r:id="rId8"/>
    <p:sldId id="287" r:id="rId9"/>
    <p:sldId id="293" r:id="rId10"/>
    <p:sldId id="339" r:id="rId11"/>
    <p:sldId id="310" r:id="rId12"/>
    <p:sldId id="309" r:id="rId13"/>
    <p:sldId id="319" r:id="rId14"/>
    <p:sldId id="266" r:id="rId15"/>
    <p:sldId id="321" r:id="rId16"/>
    <p:sldId id="295" r:id="rId17"/>
    <p:sldId id="288" r:id="rId18"/>
    <p:sldId id="286" r:id="rId19"/>
    <p:sldId id="299" r:id="rId20"/>
    <p:sldId id="325" r:id="rId21"/>
    <p:sldId id="338" r:id="rId22"/>
    <p:sldId id="330" r:id="rId23"/>
    <p:sldId id="303" r:id="rId24"/>
    <p:sldId id="297" r:id="rId25"/>
    <p:sldId id="31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69" autoAdjust="0"/>
    <p:restoredTop sz="94756" autoAdjust="0"/>
  </p:normalViewPr>
  <p:slideViewPr>
    <p:cSldViewPr snapToGrid="0" snapToObjects="1">
      <p:cViewPr>
        <p:scale>
          <a:sx n="120" d="100"/>
          <a:sy n="120" d="100"/>
        </p:scale>
        <p:origin x="-768" y="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96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/>
              </a:defRPr>
            </a:lvl1pPr>
          </a:lstStyle>
          <a:p>
            <a:fld id="{872864FC-EA9B-7048-B56F-DB1447B92684}" type="datetimeFigureOut">
              <a:rPr lang="en-US" smtClean="0"/>
              <a:pPr/>
              <a:t>2/19/13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/>
              </a:defRPr>
            </a:lvl1pPr>
          </a:lstStyle>
          <a:p>
            <a:fld id="{7CE5A297-8EE9-2043-8DCD-DDA24196DA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Gill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Gill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Gill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Gill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Gill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A297-8EE9-2043-8DCD-DDA24196DA0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A297-8EE9-2043-8DCD-DDA24196DA0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Gill Sans Ligh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Gill Sans Ligh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Gill Sans Ligh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Gill Sans Ligh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media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Gill Sans Ligh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ill Sans Ligh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A7F65-9957-7141-9336-4964FBAA3047}" type="datetimeFigureOut">
              <a:rPr lang="en-US" smtClean="0"/>
              <a:pPr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D8ABB-42A2-A84C-9A81-214E4CF873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dirty="0">
              <a:latin typeface="Gill Sans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Gill Sans Light"/>
              </a:defRPr>
            </a:lvl1pPr>
          </a:lstStyle>
          <a:p>
            <a:fld id="{581A7F65-9957-7141-9336-4964FBAA3047}" type="datetimeFigureOut">
              <a:rPr lang="en-US" smtClean="0"/>
              <a:pPr/>
              <a:t>2/19/13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Gill Sans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Gill Sans Light"/>
              </a:defRPr>
            </a:lvl1pPr>
          </a:lstStyle>
          <a:p>
            <a:fld id="{E69D8ABB-42A2-A84C-9A81-214E4CF873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Gill Sans Ligh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Gill Sans Ligh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Gill Sans Ligh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Gill Sans Ligh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Gill Sans Ligh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Gill Sans Ligh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62686"/>
            <a:ext cx="7772400" cy="1655064"/>
          </a:xfrm>
        </p:spPr>
        <p:txBody>
          <a:bodyPr/>
          <a:lstStyle/>
          <a:p>
            <a:r>
              <a:rPr lang="en-US" dirty="0" smtClean="0">
                <a:latin typeface="Gill Sans"/>
              </a:rPr>
              <a:t>The </a:t>
            </a:r>
            <a:r>
              <a:rPr lang="en-US" dirty="0" err="1" smtClean="0">
                <a:latin typeface="Gill Sans"/>
              </a:rPr>
              <a:t>HathiTrust</a:t>
            </a:r>
            <a:r>
              <a:rPr lang="en-US" dirty="0" smtClean="0">
                <a:latin typeface="Gill Sans"/>
              </a:rPr>
              <a:t> Project</a:t>
            </a:r>
            <a:endParaRPr lang="en-US" dirty="0">
              <a:latin typeface="Gill San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685800" y="2444750"/>
            <a:ext cx="7772400" cy="3025688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Gill Sans"/>
              </a:rPr>
              <a:t>Analysing</a:t>
            </a:r>
            <a:r>
              <a:rPr lang="en-US" sz="2400" dirty="0" smtClean="0">
                <a:latin typeface="Gill Sans"/>
              </a:rPr>
              <a:t> the New Zealand Corpus</a:t>
            </a:r>
          </a:p>
          <a:p>
            <a:pPr algn="ctr"/>
            <a:endParaRPr lang="en-US" dirty="0" smtClean="0">
              <a:latin typeface="Gill Sans Light"/>
            </a:endParaRPr>
          </a:p>
          <a:p>
            <a:r>
              <a:rPr lang="en-US" sz="1600" dirty="0" smtClean="0">
                <a:latin typeface="Gill Sans Light"/>
              </a:rPr>
              <a:t>Robert Marchman </a:t>
            </a:r>
          </a:p>
          <a:p>
            <a:r>
              <a:rPr lang="en-US" sz="1600" dirty="0" smtClean="0">
                <a:latin typeface="Gill Sans Light"/>
              </a:rPr>
              <a:t>Dartmouth College</a:t>
            </a:r>
            <a:br>
              <a:rPr lang="en-US" sz="1600" dirty="0" smtClean="0">
                <a:latin typeface="Gill Sans Light"/>
              </a:rPr>
            </a:br>
            <a:endParaRPr lang="en-US" sz="1600" dirty="0" smtClean="0">
              <a:latin typeface="Gill Sans Light"/>
            </a:endParaRPr>
          </a:p>
          <a:p>
            <a:r>
              <a:rPr lang="en-US" sz="1600" dirty="0" smtClean="0">
                <a:latin typeface="Gill Sans Light"/>
              </a:rPr>
              <a:t>Dr James Smithies</a:t>
            </a:r>
          </a:p>
          <a:p>
            <a:r>
              <a:rPr lang="en-US" sz="1600" dirty="0" smtClean="0">
                <a:latin typeface="Gill Sans Light"/>
              </a:rPr>
              <a:t>Senior Lecturer in Digital Humanities</a:t>
            </a:r>
          </a:p>
          <a:p>
            <a:r>
              <a:rPr lang="en-US" sz="1600" dirty="0" smtClean="0">
                <a:latin typeface="Gill Sans Light"/>
              </a:rPr>
              <a:t>University of Canterbury</a:t>
            </a:r>
          </a:p>
          <a:p>
            <a:endParaRPr lang="en-US" dirty="0" smtClean="0">
              <a:latin typeface="Monaco"/>
            </a:endParaRPr>
          </a:p>
          <a:p>
            <a:pPr marL="0" lvl="1" algn="ctr">
              <a:spcBef>
                <a:spcPts val="300"/>
              </a:spcBef>
              <a:buClrTx/>
            </a:pPr>
            <a:r>
              <a:rPr lang="en-US" sz="2000" dirty="0" err="1" smtClean="0">
                <a:solidFill>
                  <a:schemeClr val="tx1"/>
                </a:solidFill>
                <a:latin typeface="Gill Sans Light"/>
              </a:rPr>
              <a:t>https://github.com/rlmv/HathiTrust-SoeR</a:t>
            </a:r>
            <a:endParaRPr lang="en-US" sz="2000" dirty="0" smtClean="0">
              <a:solidFill>
                <a:schemeClr val="tx1"/>
              </a:solidFill>
              <a:latin typeface="Gill Sans Light"/>
            </a:endParaRPr>
          </a:p>
          <a:p>
            <a:endParaRPr lang="en-US" dirty="0" smtClean="0">
              <a:latin typeface="Monaco"/>
            </a:endParaRPr>
          </a:p>
          <a:p>
            <a:endParaRPr lang="en-US" dirty="0" smtClean="0">
              <a:latin typeface="Monaco"/>
            </a:endParaRPr>
          </a:p>
          <a:p>
            <a:endParaRPr lang="en-US" dirty="0" smtClean="0">
              <a:latin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417" y="59795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collection…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Bibliographic API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access point for programmatic retrieval of metadata and bibliographic records.</a:t>
            </a:r>
          </a:p>
          <a:p>
            <a:r>
              <a:rPr lang="en-US" dirty="0" smtClean="0"/>
              <a:t>Possible use cases:</a:t>
            </a:r>
          </a:p>
          <a:p>
            <a:pPr lvl="1"/>
            <a:r>
              <a:rPr lang="en-US" dirty="0" smtClean="0"/>
              <a:t>Building a database of bibliographic information for a small standalone collection. </a:t>
            </a:r>
          </a:p>
          <a:p>
            <a:pPr lvl="1"/>
            <a:r>
              <a:rPr lang="en-US" dirty="0" smtClean="0"/>
              <a:t>Replacing lost metadata.</a:t>
            </a:r>
          </a:p>
          <a:p>
            <a:pPr lvl="1"/>
            <a:r>
              <a:rPr lang="en-US" dirty="0" smtClean="0"/>
              <a:t>Validating or improving metadata in an existing collection.</a:t>
            </a:r>
          </a:p>
          <a:p>
            <a:pPr marL="349250" lvl="1" indent="-349250">
              <a:spcBef>
                <a:spcPts val="2000"/>
              </a:spcBef>
              <a:buClrTx/>
            </a:pPr>
            <a:r>
              <a:rPr lang="en-US" dirty="0" smtClean="0"/>
              <a:t>Specification at http</a:t>
            </a:r>
            <a:r>
              <a:rPr lang="en-US" dirty="0" smtClean="0"/>
              <a:t>://</a:t>
            </a:r>
            <a:r>
              <a:rPr lang="en-US" dirty="0" err="1" smtClean="0"/>
              <a:t>www.hathitrust.org/bib_api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small-scale retrieval of textual information.</a:t>
            </a:r>
          </a:p>
          <a:p>
            <a:r>
              <a:rPr lang="en-US" dirty="0" smtClean="0"/>
              <a:t>Protected by </a:t>
            </a:r>
            <a:r>
              <a:rPr lang="en-US" dirty="0" err="1" smtClean="0"/>
              <a:t>OAuth</a:t>
            </a:r>
            <a:r>
              <a:rPr lang="en-US" dirty="0" smtClean="0"/>
              <a:t> certification.</a:t>
            </a:r>
          </a:p>
          <a:p>
            <a:r>
              <a:rPr lang="en-US" dirty="0" smtClean="0"/>
              <a:t>Returns:</a:t>
            </a:r>
          </a:p>
          <a:p>
            <a:pPr lvl="2"/>
            <a:r>
              <a:rPr lang="en-US" dirty="0" smtClean="0"/>
              <a:t>OCR (Optical Character Recognition) text</a:t>
            </a:r>
          </a:p>
          <a:p>
            <a:pPr lvl="2"/>
            <a:r>
              <a:rPr lang="en-US" dirty="0" smtClean="0"/>
              <a:t>Raw document images</a:t>
            </a:r>
          </a:p>
          <a:p>
            <a:pPr lvl="2"/>
            <a:r>
              <a:rPr lang="en-US" dirty="0" smtClean="0"/>
              <a:t>Structural metadata (METS)</a:t>
            </a:r>
          </a:p>
          <a:p>
            <a:r>
              <a:rPr lang="en-US" sz="2200" dirty="0" smtClean="0"/>
              <a:t>http://</a:t>
            </a:r>
            <a:r>
              <a:rPr lang="en-US" sz="2200" dirty="0" err="1" smtClean="0"/>
              <a:t>www.hathitrust.org/data_api</a:t>
            </a:r>
            <a:endParaRPr lang="en-US" sz="22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3-02-20 at 1.49.32 PM.pn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9396" b="-9396"/>
          <a:stretch>
            <a:fillRect/>
          </a:stretch>
        </p:blipFill>
        <p:spPr>
          <a:xfrm>
            <a:off x="1680082" y="3503444"/>
            <a:ext cx="5696500" cy="3354556"/>
          </a:xfrm>
        </p:spPr>
      </p:pic>
      <p:pic>
        <p:nvPicPr>
          <p:cNvPr id="9" name="Picture 8" descr="Screen shot 2013-02-20 at 1.46.5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82" y="640124"/>
            <a:ext cx="5696500" cy="2863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83894" y="128085"/>
            <a:ext cx="435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</a:rPr>
              <a:t>Example OCR and raw image source</a:t>
            </a:r>
            <a:endParaRPr lang="en-US" dirty="0">
              <a:latin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Solr Proxy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1350" y="2218765"/>
            <a:ext cx="7878788" cy="46392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The </a:t>
            </a:r>
            <a:r>
              <a:rPr lang="en-US" dirty="0" err="1" smtClean="0"/>
              <a:t>HathiTrust</a:t>
            </a:r>
            <a:r>
              <a:rPr lang="en-US" dirty="0" smtClean="0"/>
              <a:t> Research Center exposes a Apache </a:t>
            </a:r>
            <a:r>
              <a:rPr lang="en-US" dirty="0" err="1" smtClean="0"/>
              <a:t>Solr</a:t>
            </a:r>
            <a:r>
              <a:rPr lang="en-US" dirty="0" smtClean="0"/>
              <a:t> search index through a web API.</a:t>
            </a:r>
          </a:p>
          <a:p>
            <a:pPr>
              <a:buNone/>
            </a:pPr>
            <a:r>
              <a:rPr lang="en-US" sz="2100" dirty="0" smtClean="0"/>
              <a:t>	http</a:t>
            </a:r>
            <a:r>
              <a:rPr lang="en-US" sz="2100" dirty="0" smtClean="0"/>
              <a:t>://wiki.htrc.illinois.edu/display/COM/2.+Solr+API+User+Guide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 NZ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2370667"/>
            <a:ext cx="7878788" cy="386876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Using the </a:t>
            </a:r>
            <a:r>
              <a:rPr lang="en-US" dirty="0" err="1" smtClean="0"/>
              <a:t>Solr</a:t>
            </a:r>
            <a:r>
              <a:rPr lang="en-US" dirty="0" smtClean="0"/>
              <a:t> proxy to search metadata for New Zealand content (using keywords such as ‘New Zealand’, ‘Maori’, and names of NZ cities and universities) delivers ~2500 documents.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non-Google dataset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97417" y="2074333"/>
            <a:ext cx="3749040" cy="41772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We acquired the non-Google </a:t>
            </a:r>
            <a:r>
              <a:rPr lang="en-US" dirty="0" smtClean="0"/>
              <a:t>public domain dataset for local use.</a:t>
            </a:r>
          </a:p>
          <a:p>
            <a:pPr>
              <a:buNone/>
            </a:pPr>
            <a:r>
              <a:rPr lang="en-US" dirty="0" smtClean="0"/>
              <a:t>	The collection consists of 290,000 volumes.</a:t>
            </a:r>
          </a:p>
        </p:txBody>
      </p:sp>
      <p:pic>
        <p:nvPicPr>
          <p:cNvPr id="9" name="Content Placeholder 8" descr="Screen shot 2013-02-19 at 8.47.31 P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9309" b="-19309"/>
          <a:stretch>
            <a:fillRect/>
          </a:stretch>
        </p:blipFill>
        <p:spPr>
          <a:xfrm>
            <a:off x="4483690" y="1176867"/>
            <a:ext cx="4237823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30" descr="non_google_years.pn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2941" b="-2941"/>
          <a:stretch>
            <a:fillRect/>
          </a:stretch>
        </p:blipFill>
        <p:spPr>
          <a:xfrm>
            <a:off x="668896" y="1371600"/>
            <a:ext cx="7772400" cy="4572000"/>
          </a:xfrm>
        </p:spPr>
      </p:pic>
      <p:sp>
        <p:nvSpPr>
          <p:cNvPr id="33" name="Title 32"/>
          <p:cNvSpPr>
            <a:spLocks noGrp="1"/>
          </p:cNvSpPr>
          <p:nvPr>
            <p:ph type="title" idx="4294967295"/>
          </p:nvPr>
        </p:nvSpPr>
        <p:spPr>
          <a:xfrm>
            <a:off x="584758" y="61912"/>
            <a:ext cx="7856538" cy="1309688"/>
          </a:xfrm>
        </p:spPr>
        <p:txBody>
          <a:bodyPr>
            <a:normAutofit/>
          </a:bodyPr>
          <a:lstStyle/>
          <a:p>
            <a:r>
              <a:rPr lang="en-US" dirty="0" smtClean="0"/>
              <a:t>v</a:t>
            </a:r>
            <a:r>
              <a:rPr lang="en-US" dirty="0" smtClean="0"/>
              <a:t>olumes by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8565" y="2116667"/>
            <a:ext cx="7878788" cy="253788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The dataset metadata is distributed in MARC (</a:t>
            </a:r>
            <a:r>
              <a:rPr lang="en-US" dirty="0" err="1" smtClean="0"/>
              <a:t>MAchine</a:t>
            </a:r>
            <a:r>
              <a:rPr lang="en-US" dirty="0" smtClean="0"/>
              <a:t>-Readable </a:t>
            </a:r>
            <a:r>
              <a:rPr lang="en-US" dirty="0" smtClean="0"/>
              <a:t>Cataloging)  XML format, a library standard schema for metadata encoding and transmission.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Normalizing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2218766"/>
            <a:ext cx="7878788" cy="256490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MARC quality varies greatly. </a:t>
            </a:r>
            <a:r>
              <a:rPr lang="en-US" dirty="0" smtClean="0"/>
              <a:t> </a:t>
            </a:r>
            <a:r>
              <a:rPr lang="en-US" dirty="0" smtClean="0"/>
              <a:t>Formatting is inconsistent, requiring extensive cleaning for </a:t>
            </a:r>
            <a:r>
              <a:rPr lang="en-US" dirty="0" smtClean="0"/>
              <a:t>any sort of metadata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171936"/>
            <a:ext cx="7772400" cy="1655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5800" y="2603500"/>
            <a:ext cx="7772400" cy="150018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“The mission of the </a:t>
            </a:r>
            <a:r>
              <a:rPr lang="en-US" sz="2400" dirty="0" err="1" smtClean="0">
                <a:latin typeface="Gill Sans Light"/>
                <a:cs typeface="Gill Sans Light"/>
              </a:rPr>
              <a:t>HathiTrust</a:t>
            </a:r>
            <a:r>
              <a:rPr lang="en-US" sz="2400" dirty="0" smtClean="0">
                <a:latin typeface="Gill Sans Light"/>
                <a:cs typeface="Gill Sans Light"/>
              </a:rPr>
              <a:t> is to contribute to the common good by collecting, organizing, preserving, communicating, and sharing the record of human knowledge.”</a:t>
            </a:r>
            <a:r>
              <a:rPr lang="en-US" sz="2400" baseline="30000" dirty="0" smtClean="0">
                <a:latin typeface="Gill Sans Light"/>
                <a:cs typeface="Gill Sans Light"/>
              </a:rPr>
              <a:t>1</a:t>
            </a:r>
            <a:endParaRPr lang="en-US" sz="2400" baseline="30000" dirty="0" smtClean="0">
              <a:latin typeface="Gill Sans Light"/>
              <a:cs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6750" y="1418167"/>
            <a:ext cx="7878763" cy="41592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For example, here are years found in the metadata for the non-Google collection:</a:t>
            </a:r>
          </a:p>
          <a:p>
            <a:pPr lvl="3"/>
            <a:r>
              <a:rPr lang="en-US" dirty="0" smtClean="0"/>
              <a:t>1891</a:t>
            </a:r>
          </a:p>
          <a:p>
            <a:pPr lvl="3"/>
            <a:r>
              <a:rPr lang="en-US" dirty="0" smtClean="0"/>
              <a:t>184</a:t>
            </a:r>
            <a:r>
              <a:rPr lang="en-US" dirty="0" smtClean="0"/>
              <a:t>[5?]</a:t>
            </a:r>
            <a:r>
              <a:rPr lang="en-US" dirty="0" smtClean="0"/>
              <a:t>	</a:t>
            </a:r>
          </a:p>
          <a:p>
            <a:pPr lvl="3"/>
            <a:r>
              <a:rPr lang="en-US" dirty="0" smtClean="0"/>
              <a:t>186-?</a:t>
            </a:r>
            <a:r>
              <a:rPr lang="en-US" dirty="0" smtClean="0"/>
              <a:t>]</a:t>
            </a:r>
          </a:p>
          <a:p>
            <a:pPr lvl="3"/>
            <a:r>
              <a:rPr lang="en-US" dirty="0" smtClean="0"/>
              <a:t>18--</a:t>
            </a:r>
            <a:r>
              <a:rPr lang="en-US" dirty="0" smtClean="0"/>
              <a:t>	</a:t>
            </a:r>
          </a:p>
          <a:p>
            <a:pPr lvl="3"/>
            <a:r>
              <a:rPr lang="en-US" dirty="0" smtClean="0"/>
              <a:t> c19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18 -</a:t>
            </a:r>
            <a:r>
              <a:rPr lang="en-US" dirty="0" smtClean="0"/>
              <a:t>19</a:t>
            </a:r>
          </a:p>
          <a:p>
            <a:pPr lvl="3"/>
            <a:r>
              <a:rPr lang="en-US" dirty="0" smtClean="0"/>
              <a:t> MDCCLXXIX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5682 [1921] </a:t>
            </a: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666750" y="2656416"/>
            <a:ext cx="7878763" cy="138641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Using the MARC records, we identified 180 documents in the non-Google collection that contain metadata references to New Zealand.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Classifying by metadata is accurate, but limited – how can we accurately identify relevant documents?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Perform non-consumptive research over the entire collection.</a:t>
            </a:r>
          </a:p>
          <a:p>
            <a:pPr>
              <a:buNone/>
            </a:pPr>
            <a:r>
              <a:rPr lang="en-US" dirty="0" smtClean="0"/>
              <a:t>	Integrate NZ libraries and organizations such as </a:t>
            </a:r>
            <a:r>
              <a:rPr lang="en-US" dirty="0" err="1" smtClean="0"/>
              <a:t>digitalNZ.org</a:t>
            </a:r>
            <a:r>
              <a:rPr lang="en-US" dirty="0" smtClean="0"/>
              <a:t> with </a:t>
            </a:r>
            <a:r>
              <a:rPr lang="en-US" dirty="0" err="1" smtClean="0"/>
              <a:t>HathiTrust</a:t>
            </a:r>
            <a:r>
              <a:rPr lang="en-US" dirty="0" smtClean="0"/>
              <a:t> resources.</a:t>
            </a:r>
          </a:p>
          <a:p>
            <a:pPr>
              <a:buNone/>
            </a:pPr>
            <a:r>
              <a:rPr lang="en-US" dirty="0" smtClean="0"/>
              <a:t>	Contribute content from NZ research libraries to the </a:t>
            </a:r>
            <a:r>
              <a:rPr lang="en-US" dirty="0" err="1" smtClean="0"/>
              <a:t>HathiTrust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James Smithies</a:t>
            </a:r>
          </a:p>
          <a:p>
            <a:r>
              <a:rPr lang="en-US" dirty="0" err="1" smtClean="0"/>
              <a:t>Yiming</a:t>
            </a:r>
            <a:r>
              <a:rPr lang="en-US" dirty="0" smtClean="0"/>
              <a:t> Sun, Stephen </a:t>
            </a:r>
            <a:r>
              <a:rPr lang="en-US" dirty="0" err="1" smtClean="0"/>
              <a:t>Downie</a:t>
            </a:r>
            <a:r>
              <a:rPr lang="en-US" dirty="0" smtClean="0"/>
              <a:t>, and the </a:t>
            </a:r>
            <a:r>
              <a:rPr lang="en-US" dirty="0" smtClean="0"/>
              <a:t>HTRC</a:t>
            </a:r>
          </a:p>
          <a:p>
            <a:r>
              <a:rPr lang="en-US" dirty="0" smtClean="0"/>
              <a:t>Tim McNamara, Richard Hosking, </a:t>
            </a:r>
            <a:r>
              <a:rPr lang="en-US" dirty="0" err="1" smtClean="0"/>
              <a:t>Sina</a:t>
            </a:r>
            <a:r>
              <a:rPr lang="en-US" dirty="0" smtClean="0"/>
              <a:t> </a:t>
            </a:r>
            <a:r>
              <a:rPr lang="en-US" dirty="0" err="1" smtClean="0"/>
              <a:t>Masoud-Ansari</a:t>
            </a:r>
            <a:r>
              <a:rPr lang="en-US" dirty="0" smtClean="0"/>
              <a:t>, Nick Jones, and </a:t>
            </a:r>
            <a:r>
              <a:rPr lang="en-US" dirty="0" err="1" smtClean="0"/>
              <a:t>NeSI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to…</a:t>
            </a:r>
            <a:endParaRPr lang="en-US" dirty="0"/>
          </a:p>
        </p:txBody>
      </p:sp>
      <p:pic>
        <p:nvPicPr>
          <p:cNvPr id="6" name="Picture 5" descr="NeSI_logo_mono-300x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54" y="4064000"/>
            <a:ext cx="3048001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www.hathitrust.org/mission_goals</a:t>
            </a:r>
            <a:endParaRPr lang="en-US" dirty="0" smtClean="0"/>
          </a:p>
          <a:p>
            <a:r>
              <a:rPr lang="en-US" baseline="30000" dirty="0" smtClean="0"/>
              <a:t>2 </a:t>
            </a:r>
            <a:r>
              <a:rPr lang="en-US" dirty="0" smtClean="0"/>
              <a:t>http://tedunderwood.com/2013/02/08/we-dont-already-know-the-broad-outlines-of-literary-history/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HathiTrust</a:t>
            </a:r>
            <a:r>
              <a:rPr lang="en-US" dirty="0" smtClean="0"/>
              <a:t> Digital Library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958850" y="2391833"/>
            <a:ext cx="3749040" cy="323638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Gill Sans Light"/>
              </a:rPr>
              <a:t>Founded in 2008, the </a:t>
            </a:r>
            <a:r>
              <a:rPr lang="en-US" dirty="0" err="1" smtClean="0">
                <a:latin typeface="Gill Sans Light"/>
              </a:rPr>
              <a:t>HathiTrust</a:t>
            </a:r>
            <a:r>
              <a:rPr lang="en-US" dirty="0" smtClean="0">
                <a:latin typeface="Gill Sans Light"/>
              </a:rPr>
              <a:t> is a joint venture between 70 </a:t>
            </a:r>
            <a:r>
              <a:rPr lang="en-US" dirty="0" err="1" smtClean="0">
                <a:latin typeface="Gill Sans Light"/>
              </a:rPr>
              <a:t>parters</a:t>
            </a:r>
            <a:r>
              <a:rPr lang="en-US" dirty="0" smtClean="0">
                <a:latin typeface="Gill Sans Light"/>
              </a:rPr>
              <a:t> – including Google, the Internet Archive, and major US research institutions.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4084" y="1600200"/>
            <a:ext cx="2933999" cy="4558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and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1350" y="2218765"/>
            <a:ext cx="7878788" cy="4639235"/>
          </a:xfrm>
        </p:spPr>
        <p:txBody>
          <a:bodyPr/>
          <a:lstStyle/>
          <a:p>
            <a:r>
              <a:rPr lang="en-US" dirty="0" smtClean="0"/>
              <a:t>Be the first of it’s kind in </a:t>
            </a:r>
            <a:r>
              <a:rPr lang="en-US" dirty="0" smtClean="0"/>
              <a:t>providing a comprehensive and accessible digital repository of human culture.</a:t>
            </a:r>
          </a:p>
          <a:p>
            <a:r>
              <a:rPr lang="en-US" dirty="0" smtClean="0"/>
              <a:t>Meet </a:t>
            </a:r>
            <a:r>
              <a:rPr lang="en-US" dirty="0" smtClean="0"/>
              <a:t>the archival needs of its partner institutions.</a:t>
            </a:r>
          </a:p>
          <a:p>
            <a:r>
              <a:rPr lang="en-US" dirty="0" smtClean="0"/>
              <a:t>D</a:t>
            </a:r>
            <a:r>
              <a:rPr lang="en-US" dirty="0" smtClean="0"/>
              <a:t>evelop tools and best practices for large scale and long term digital </a:t>
            </a:r>
            <a:r>
              <a:rPr lang="en-US" dirty="0" err="1" smtClean="0"/>
              <a:t>curation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The Collection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18565" y="2218765"/>
            <a:ext cx="7878788" cy="4639235"/>
          </a:xfrm>
        </p:spPr>
        <p:txBody>
          <a:bodyPr/>
          <a:lstStyle/>
          <a:p>
            <a:r>
              <a:rPr lang="en-US" dirty="0" smtClean="0"/>
              <a:t>72 contributing organizations</a:t>
            </a:r>
          </a:p>
          <a:p>
            <a:r>
              <a:rPr lang="en-US" dirty="0" smtClean="0"/>
              <a:t>10,641,980 </a:t>
            </a:r>
            <a:r>
              <a:rPr lang="en-US" dirty="0" smtClean="0"/>
              <a:t>volumes</a:t>
            </a:r>
          </a:p>
          <a:p>
            <a:r>
              <a:rPr lang="en-US" dirty="0" smtClean="0"/>
              <a:t>3,725,089,550  pages</a:t>
            </a:r>
          </a:p>
          <a:p>
            <a:r>
              <a:rPr lang="en-US" dirty="0" smtClean="0"/>
              <a:t>477 terabytes of data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/3</a:t>
            </a:r>
            <a:r>
              <a:rPr lang="en-US" dirty="0" smtClean="0"/>
              <a:t> in </a:t>
            </a:r>
            <a:r>
              <a:rPr lang="en-US" dirty="0" smtClean="0"/>
              <a:t>the public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Hosted at the University of Michigan.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HathiTrust</a:t>
            </a:r>
            <a:r>
              <a:rPr lang="en-US" dirty="0" smtClean="0"/>
              <a:t> Research Center (HTRC)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The HTRC is a collaboration between Indiana University, the University of Illinois, </a:t>
            </a:r>
            <a:r>
              <a:rPr lang="en-US" dirty="0" smtClean="0"/>
              <a:t>and the </a:t>
            </a:r>
            <a:r>
              <a:rPr lang="en-US" dirty="0" err="1" smtClean="0"/>
              <a:t>HathiTrust</a:t>
            </a:r>
            <a:r>
              <a:rPr lang="en-US" dirty="0" smtClean="0"/>
              <a:t> digital library.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HTRC </a:t>
            </a:r>
            <a:r>
              <a:rPr lang="en-US" dirty="0" smtClean="0"/>
              <a:t>is</a:t>
            </a:r>
            <a:r>
              <a:rPr lang="en-US" dirty="0" smtClean="0"/>
              <a:t> committed to:</a:t>
            </a:r>
          </a:p>
          <a:p>
            <a:pPr lvl="1"/>
            <a:r>
              <a:rPr lang="en-US" dirty="0" smtClean="0"/>
              <a:t>Enabling research within the </a:t>
            </a:r>
            <a:r>
              <a:rPr lang="en-US" dirty="0" err="1" smtClean="0"/>
              <a:t>HathiTrust</a:t>
            </a:r>
            <a:r>
              <a:rPr lang="en-US" dirty="0" smtClean="0"/>
              <a:t> collection.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ioneering a paradigm of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‘non-consumptive’ research </a:t>
            </a:r>
            <a:r>
              <a:rPr lang="en-US" dirty="0" smtClean="0"/>
              <a:t>tools allowing full access to the </a:t>
            </a:r>
            <a:r>
              <a:rPr lang="en-US" dirty="0" err="1" smtClean="0"/>
              <a:t>HathiTrust</a:t>
            </a:r>
            <a:r>
              <a:rPr lang="en-US" dirty="0" smtClean="0"/>
              <a:t> </a:t>
            </a:r>
            <a:r>
              <a:rPr lang="en-US" dirty="0" smtClean="0"/>
              <a:t>without infringing academic copyright laws.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Digital </a:t>
            </a:r>
            <a:r>
              <a:rPr lang="en-US" dirty="0" smtClean="0"/>
              <a:t>Humanities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2159000"/>
            <a:ext cx="7878788" cy="4080435"/>
          </a:xfrm>
        </p:spPr>
        <p:txBody>
          <a:bodyPr>
            <a:normAutofit/>
          </a:bodyPr>
          <a:lstStyle/>
          <a:p>
            <a:r>
              <a:rPr lang="en-US" dirty="0" smtClean="0"/>
              <a:t>The term Digital Humanities encompasses a </a:t>
            </a:r>
            <a:r>
              <a:rPr lang="en-US" dirty="0" smtClean="0"/>
              <a:t>diverse and rapidly evolving set of </a:t>
            </a:r>
            <a:r>
              <a:rPr lang="en-US" dirty="0" smtClean="0"/>
              <a:t>fields seeking to apply modern computational techniques to research questions in the arts and humanities.</a:t>
            </a:r>
            <a:endParaRPr lang="en-US" dirty="0" smtClean="0"/>
          </a:p>
          <a:p>
            <a:r>
              <a:rPr lang="en-US" dirty="0" smtClean="0"/>
              <a:t>Acquiring </a:t>
            </a:r>
            <a:r>
              <a:rPr lang="en-US" dirty="0" smtClean="0"/>
              <a:t>high-quality datasets can be challenging, depending on the desired content.  As such, the size of </a:t>
            </a:r>
            <a:r>
              <a:rPr lang="en-US" dirty="0" err="1" smtClean="0"/>
              <a:t>HathiTrust</a:t>
            </a:r>
            <a:r>
              <a:rPr lang="en-US" dirty="0" smtClean="0"/>
              <a:t> collection is an invaluable resource for digital humanities scholars.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Ted Underwood, Associate Professor at the University of Illinois, has been working with a collection of 18</a:t>
            </a:r>
            <a:r>
              <a:rPr lang="en-US" baseline="30000" dirty="0" smtClean="0"/>
              <a:t>th</a:t>
            </a:r>
            <a:r>
              <a:rPr lang="en-US" dirty="0" smtClean="0"/>
              <a:t> and 19</a:t>
            </a:r>
            <a:r>
              <a:rPr lang="en-US" baseline="30000" dirty="0" smtClean="0"/>
              <a:t>th</a:t>
            </a:r>
            <a:r>
              <a:rPr lang="en-US" dirty="0" smtClean="0"/>
              <a:t> century texts drawn from the </a:t>
            </a:r>
            <a:r>
              <a:rPr lang="en-US" dirty="0" err="1" smtClean="0"/>
              <a:t>HathiTrust</a:t>
            </a:r>
            <a:r>
              <a:rPr lang="en-US" dirty="0" smtClean="0"/>
              <a:t>. His thesis: ‘We don’t already know the broad outlines of literary history’, but computational tools can provide the answer.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7" name="Content Placeholder 6" descr="ted_underwood_results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5810" b="-25810"/>
          <a:stretch>
            <a:fillRect/>
          </a:stretch>
        </p:blipFill>
        <p:spPr>
          <a:xfrm>
            <a:off x="4748848" y="1600200"/>
            <a:ext cx="3749040" cy="4651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Summer of </a:t>
            </a:r>
            <a:r>
              <a:rPr lang="en-US" dirty="0" err="1" smtClean="0"/>
              <a:t>eResearch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P</a:t>
            </a:r>
            <a:r>
              <a:rPr lang="en-US" dirty="0" smtClean="0"/>
              <a:t>roject Goals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7579" y="1824037"/>
            <a:ext cx="682467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Explore and leverage the </a:t>
            </a:r>
            <a:r>
              <a:rPr lang="en-US" dirty="0" err="1" smtClean="0"/>
              <a:t>HathiTrust’s</a:t>
            </a:r>
            <a:r>
              <a:rPr lang="en-US" dirty="0" smtClean="0"/>
              <a:t> APIs, tools and datasets, and attempt to assess the usefulness of the </a:t>
            </a:r>
            <a:r>
              <a:rPr lang="en-US" dirty="0" err="1" smtClean="0"/>
              <a:t>HathiTrust</a:t>
            </a:r>
            <a:r>
              <a:rPr lang="en-US" dirty="0" smtClean="0"/>
              <a:t> for New Zealand researchers.</a:t>
            </a:r>
          </a:p>
          <a:p>
            <a:r>
              <a:rPr lang="en-US" dirty="0" smtClean="0"/>
              <a:t>Attempt to identify a ‘New Zealand corpus’; a subset of the </a:t>
            </a:r>
            <a:r>
              <a:rPr lang="en-US" dirty="0" err="1" smtClean="0"/>
              <a:t>HathiTrust</a:t>
            </a:r>
            <a:r>
              <a:rPr lang="en-US" dirty="0" smtClean="0"/>
              <a:t> collection pertaining to NZ and relevant to NZ researchers. </a:t>
            </a:r>
          </a:p>
          <a:p>
            <a:r>
              <a:rPr lang="en-US" dirty="0" smtClean="0"/>
              <a:t>Lay groundwork for future access to </a:t>
            </a:r>
            <a:r>
              <a:rPr lang="en-US" dirty="0" err="1" smtClean="0"/>
              <a:t>HathiTrust</a:t>
            </a:r>
            <a:r>
              <a:rPr lang="en-US" dirty="0" smtClean="0"/>
              <a:t> resources by NZ researchers.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</TotalTime>
  <Words>891</Words>
  <Application>Microsoft Macintosh PowerPoint</Application>
  <PresentationFormat>On-screen Show (4:3)</PresentationFormat>
  <Paragraphs>101</Paragraphs>
  <Slides>25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Exhibit</vt:lpstr>
      <vt:lpstr>The HathiTrust Project</vt:lpstr>
      <vt:lpstr>     </vt:lpstr>
      <vt:lpstr>The HathiTrust Digital Library</vt:lpstr>
      <vt:lpstr>Vision and Goals</vt:lpstr>
      <vt:lpstr>The Collection</vt:lpstr>
      <vt:lpstr>HathiTrust Research Center (HTRC)</vt:lpstr>
      <vt:lpstr>The Digital Humanities</vt:lpstr>
      <vt:lpstr>An example…</vt:lpstr>
      <vt:lpstr>Summer of eResearch   Project Goals</vt:lpstr>
      <vt:lpstr>Accessing the collection…</vt:lpstr>
      <vt:lpstr>The Bibliographic API </vt:lpstr>
      <vt:lpstr>The Data API</vt:lpstr>
      <vt:lpstr>Slide 13</vt:lpstr>
      <vt:lpstr>The Solr Proxy</vt:lpstr>
      <vt:lpstr>Identifying a NZ corpus</vt:lpstr>
      <vt:lpstr>The non-Google dataset</vt:lpstr>
      <vt:lpstr>volumes by year</vt:lpstr>
      <vt:lpstr>Metadata</vt:lpstr>
      <vt:lpstr>Normalizing Metadata</vt:lpstr>
      <vt:lpstr>Slide 20</vt:lpstr>
      <vt:lpstr>Slide 21</vt:lpstr>
      <vt:lpstr>Open Questions</vt:lpstr>
      <vt:lpstr>The future</vt:lpstr>
      <vt:lpstr>Thanks to…</vt:lpstr>
      <vt:lpstr>Slide 25</vt:lpstr>
    </vt:vector>
  </TitlesOfParts>
  <Company>Dartmouth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HathiTrust Project</dc:title>
  <dc:creator>Robert Marchman</dc:creator>
  <cp:lastModifiedBy>Robert Marchman</cp:lastModifiedBy>
  <cp:revision>40</cp:revision>
  <dcterms:created xsi:type="dcterms:W3CDTF">2013-02-18T22:05:25Z</dcterms:created>
  <dcterms:modified xsi:type="dcterms:W3CDTF">2013-02-20T06:43:21Z</dcterms:modified>
</cp:coreProperties>
</file>