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75" r:id="rId3"/>
    <p:sldId id="282" r:id="rId4"/>
    <p:sldId id="274" r:id="rId5"/>
    <p:sldId id="279" r:id="rId6"/>
    <p:sldId id="277" r:id="rId7"/>
    <p:sldId id="281" r:id="rId8"/>
    <p:sldId id="276" r:id="rId9"/>
    <p:sldId id="295" r:id="rId10"/>
    <p:sldId id="289" r:id="rId11"/>
    <p:sldId id="305" r:id="rId12"/>
    <p:sldId id="288" r:id="rId13"/>
    <p:sldId id="286" r:id="rId14"/>
    <p:sldId id="285" r:id="rId15"/>
    <p:sldId id="307" r:id="rId16"/>
    <p:sldId id="308" r:id="rId17"/>
    <p:sldId id="309" r:id="rId18"/>
    <p:sldId id="310" r:id="rId19"/>
    <p:sldId id="284" r:id="rId20"/>
    <p:sldId id="290" r:id="rId21"/>
    <p:sldId id="291" r:id="rId22"/>
    <p:sldId id="294" r:id="rId23"/>
    <p:sldId id="296" r:id="rId24"/>
    <p:sldId id="297" r:id="rId25"/>
    <p:sldId id="298" r:id="rId26"/>
    <p:sldId id="299" r:id="rId27"/>
    <p:sldId id="312" r:id="rId28"/>
    <p:sldId id="304" r:id="rId29"/>
    <p:sldId id="313" r:id="rId30"/>
    <p:sldId id="306" r:id="rId31"/>
    <p:sldId id="293" r:id="rId32"/>
  </p:sldIdLst>
  <p:sldSz cx="9144000" cy="5143500" type="screen16x9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0066CC"/>
    <a:srgbClr val="003366"/>
    <a:srgbClr val="CCD6E0"/>
    <a:srgbClr val="FFCC00"/>
    <a:srgbClr val="8C0000"/>
    <a:srgbClr val="626000"/>
    <a:srgbClr val="FF9933"/>
    <a:srgbClr val="80808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0" autoAdjust="0"/>
    <p:restoredTop sz="67333" autoAdjust="0"/>
  </p:normalViewPr>
  <p:slideViewPr>
    <p:cSldViewPr snapToGrid="0" showGuides="1">
      <p:cViewPr varScale="1">
        <p:scale>
          <a:sx n="101" d="100"/>
          <a:sy n="101" d="100"/>
        </p:scale>
        <p:origin x="1776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77" d="100"/>
          <a:sy n="77" d="100"/>
        </p:scale>
        <p:origin x="4008" y="12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4386300B-C214-4045-B513-2B6B1E74822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918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BCA902-51D0-4602-B06E-7B2FCFF5FAD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68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6988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impact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mental Health </a:t>
            </a:r>
            <a:r>
              <a:rPr lang="de-DE" dirty="0" err="1"/>
              <a:t>conditions</a:t>
            </a:r>
            <a:r>
              <a:rPr lang="de-DE" dirty="0"/>
              <a:t> </a:t>
            </a:r>
            <a:r>
              <a:rPr lang="de-DE" dirty="0" err="1"/>
              <a:t>play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overall</a:t>
            </a:r>
            <a:r>
              <a:rPr lang="de-DE" dirty="0"/>
              <a:t> </a:t>
            </a:r>
            <a:r>
              <a:rPr lang="de-DE" dirty="0" err="1"/>
              <a:t>medical</a:t>
            </a:r>
            <a:r>
              <a:rPr lang="de-DE" dirty="0"/>
              <a:t> </a:t>
            </a:r>
            <a:r>
              <a:rPr lang="de-DE" dirty="0" err="1"/>
              <a:t>field</a:t>
            </a:r>
            <a:r>
              <a:rPr lang="de-DE" dirty="0"/>
              <a:t>? </a:t>
            </a:r>
          </a:p>
          <a:p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MHCs </a:t>
            </a:r>
            <a:r>
              <a:rPr lang="de-DE" dirty="0" err="1"/>
              <a:t>account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37% </a:t>
            </a:r>
            <a:r>
              <a:rPr lang="de-DE" dirty="0" err="1"/>
              <a:t>of</a:t>
            </a:r>
            <a:r>
              <a:rPr lang="de-DE" dirty="0"/>
              <a:t> lost Disability </a:t>
            </a:r>
            <a:r>
              <a:rPr lang="de-DE" dirty="0" err="1"/>
              <a:t>Adjusted</a:t>
            </a:r>
            <a:r>
              <a:rPr lang="de-DE" dirty="0"/>
              <a:t> Life </a:t>
            </a:r>
            <a:r>
              <a:rPr lang="de-DE" dirty="0" err="1"/>
              <a:t>Years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non-</a:t>
            </a:r>
            <a:r>
              <a:rPr lang="de-DE" dirty="0" err="1"/>
              <a:t>communitable</a:t>
            </a:r>
            <a:r>
              <a:rPr lang="de-DE" dirty="0"/>
              <a:t> </a:t>
            </a:r>
            <a:r>
              <a:rPr lang="de-DE" dirty="0" err="1"/>
              <a:t>diseases</a:t>
            </a:r>
            <a:r>
              <a:rPr lang="de-DE" dirty="0"/>
              <a:t>.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estimate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impact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disease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collective</a:t>
            </a:r>
            <a:r>
              <a:rPr lang="de-DE" dirty="0"/>
              <a:t> </a:t>
            </a:r>
            <a:r>
              <a:rPr lang="de-DE" dirty="0" err="1"/>
              <a:t>behaviour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Acc. </a:t>
            </a:r>
            <a:r>
              <a:rPr lang="de-DE" dirty="0" err="1"/>
              <a:t>To</a:t>
            </a:r>
            <a:r>
              <a:rPr lang="de-DE" dirty="0"/>
              <a:t> WHO: 1 in 5 </a:t>
            </a:r>
            <a:r>
              <a:rPr lang="de-DE" dirty="0" err="1"/>
              <a:t>children</a:t>
            </a:r>
            <a:r>
              <a:rPr lang="de-DE" dirty="0"/>
              <a:t> and </a:t>
            </a:r>
            <a:r>
              <a:rPr lang="de-DE" dirty="0" err="1"/>
              <a:t>adolescents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mental </a:t>
            </a:r>
            <a:r>
              <a:rPr lang="de-DE" dirty="0" err="1"/>
              <a:t>disorder</a:t>
            </a:r>
            <a:r>
              <a:rPr lang="de-DE" dirty="0"/>
              <a:t> https://www.who.int/news-room/facts-in-pictures/detail/mental-health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err="1"/>
              <a:t>Expected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: 2010: </a:t>
            </a:r>
            <a:r>
              <a:rPr lang="de-DE" dirty="0" err="1"/>
              <a:t>estimated</a:t>
            </a:r>
            <a:r>
              <a:rPr lang="de-DE" dirty="0"/>
              <a:t> </a:t>
            </a:r>
            <a:r>
              <a:rPr lang="de-DE" dirty="0" err="1"/>
              <a:t>direct</a:t>
            </a:r>
            <a:r>
              <a:rPr lang="de-DE" dirty="0"/>
              <a:t> and </a:t>
            </a:r>
            <a:r>
              <a:rPr lang="de-DE" dirty="0" err="1"/>
              <a:t>indirect</a:t>
            </a:r>
            <a:r>
              <a:rPr lang="de-DE" dirty="0"/>
              <a:t> </a:t>
            </a:r>
            <a:r>
              <a:rPr lang="de-DE" dirty="0" err="1"/>
              <a:t>costs</a:t>
            </a:r>
            <a:r>
              <a:rPr lang="de-DE" dirty="0"/>
              <a:t>: 2.5 </a:t>
            </a:r>
            <a:r>
              <a:rPr lang="de-DE" dirty="0" err="1"/>
              <a:t>trillion</a:t>
            </a:r>
            <a:r>
              <a:rPr lang="de-DE" dirty="0"/>
              <a:t> US-D, 2030: 6 </a:t>
            </a:r>
            <a:r>
              <a:rPr lang="de-DE" dirty="0" err="1"/>
              <a:t>tr</a:t>
            </a:r>
            <a:r>
              <a:rPr lang="de-DE" dirty="0"/>
              <a:t>. USD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de-DE" dirty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err="1"/>
              <a:t>Acc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WHO: 1 in 9 </a:t>
            </a:r>
            <a:r>
              <a:rPr lang="de-DE" dirty="0" err="1"/>
              <a:t>people</a:t>
            </a:r>
            <a:r>
              <a:rPr lang="de-DE" dirty="0"/>
              <a:t> in </a:t>
            </a:r>
            <a:r>
              <a:rPr lang="de-DE" dirty="0" err="1"/>
              <a:t>conflict</a:t>
            </a:r>
            <a:r>
              <a:rPr lang="de-DE" dirty="0"/>
              <a:t> </a:t>
            </a:r>
            <a:r>
              <a:rPr lang="de-DE" dirty="0" err="1"/>
              <a:t>settings</a:t>
            </a:r>
            <a:r>
              <a:rPr lang="de-DE" dirty="0"/>
              <a:t> </a:t>
            </a:r>
            <a:r>
              <a:rPr lang="de-DE" dirty="0" err="1"/>
              <a:t>develop</a:t>
            </a:r>
            <a:r>
              <a:rPr lang="de-DE" dirty="0"/>
              <a:t> moderate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severe</a:t>
            </a:r>
            <a:r>
              <a:rPr lang="de-DE" dirty="0"/>
              <a:t> mental </a:t>
            </a:r>
            <a:r>
              <a:rPr lang="de-DE" dirty="0" err="1"/>
              <a:t>disorders</a:t>
            </a:r>
            <a:r>
              <a:rPr lang="de-DE" dirty="0"/>
              <a:t>: Time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increasing</a:t>
            </a:r>
            <a:r>
              <a:rPr lang="de-DE" dirty="0"/>
              <a:t> </a:t>
            </a:r>
            <a:r>
              <a:rPr lang="de-DE" dirty="0" err="1"/>
              <a:t>conflicts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issue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pessing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Reminder</a:t>
            </a:r>
            <a:endParaRPr lang="de-DE" dirty="0"/>
          </a:p>
          <a:p>
            <a:endParaRPr lang="de-DE" dirty="0"/>
          </a:p>
          <a:p>
            <a:r>
              <a:rPr lang="de-DE" dirty="0"/>
              <a:t>Mental Health </a:t>
            </a:r>
            <a:r>
              <a:rPr lang="de-DE" dirty="0" err="1"/>
              <a:t>measured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mental </a:t>
            </a:r>
            <a:r>
              <a:rPr lang="de-DE" dirty="0" err="1"/>
              <a:t>composite</a:t>
            </a:r>
            <a:r>
              <a:rPr lang="de-DE" dirty="0"/>
              <a:t> score </a:t>
            </a:r>
          </a:p>
          <a:p>
            <a:endParaRPr lang="de-DE" dirty="0"/>
          </a:p>
          <a:p>
            <a:r>
              <a:rPr lang="de-DE" dirty="0"/>
              <a:t>I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last time </a:t>
            </a:r>
            <a:r>
              <a:rPr lang="de-DE" dirty="0" err="1"/>
              <a:t>already</a:t>
            </a:r>
            <a:endParaRPr lang="de-DE" dirty="0"/>
          </a:p>
          <a:p>
            <a:endParaRPr lang="de-DE" dirty="0"/>
          </a:p>
          <a:p>
            <a:r>
              <a:rPr lang="de-DE" dirty="0"/>
              <a:t>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: MCS </a:t>
            </a:r>
            <a:r>
              <a:rPr lang="de-DE" dirty="0" err="1"/>
              <a:t>distribution</a:t>
            </a:r>
            <a:endParaRPr lang="de-DE" dirty="0"/>
          </a:p>
          <a:p>
            <a:r>
              <a:rPr lang="de-DE" dirty="0"/>
              <a:t>Middle: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all </a:t>
            </a:r>
            <a:r>
              <a:rPr lang="de-DE" dirty="0" err="1"/>
              <a:t>years</a:t>
            </a:r>
            <a:r>
              <a:rPr lang="de-DE" dirty="0"/>
              <a:t> </a:t>
            </a:r>
            <a:r>
              <a:rPr lang="de-DE" dirty="0" err="1"/>
              <a:t>included</a:t>
            </a:r>
            <a:r>
              <a:rPr lang="de-DE" dirty="0"/>
              <a:t> in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survey</a:t>
            </a:r>
            <a:endParaRPr lang="de-DE" dirty="0"/>
          </a:p>
          <a:p>
            <a:r>
              <a:rPr lang="de-DE" dirty="0"/>
              <a:t>Right: Data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orginal</a:t>
            </a:r>
            <a:r>
              <a:rPr lang="de-DE" dirty="0"/>
              <a:t> </a:t>
            </a:r>
            <a:r>
              <a:rPr lang="de-DE" dirty="0" err="1"/>
              <a:t>paper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proposed</a:t>
            </a:r>
            <a:r>
              <a:rPr lang="de-DE" dirty="0"/>
              <a:t> MCS (Data just </a:t>
            </a:r>
            <a:r>
              <a:rPr lang="de-DE" dirty="0" err="1"/>
              <a:t>for</a:t>
            </a:r>
            <a:r>
              <a:rPr lang="de-DE" dirty="0"/>
              <a:t> 2004)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831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But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persistent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all </a:t>
            </a:r>
            <a:r>
              <a:rPr lang="de-DE" dirty="0" err="1"/>
              <a:t>years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 err="1"/>
              <a:t>Since</a:t>
            </a:r>
            <a:r>
              <a:rPr lang="de-DE" dirty="0"/>
              <a:t> last time, I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Physical</a:t>
            </a:r>
            <a:r>
              <a:rPr lang="de-DE" dirty="0"/>
              <a:t>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control</a:t>
            </a:r>
            <a:r>
              <a:rPr lang="de-DE" dirty="0"/>
              <a:t> variable</a:t>
            </a:r>
          </a:p>
          <a:p>
            <a:endParaRPr lang="de-DE" dirty="0"/>
          </a:p>
          <a:p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sex (male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slightly</a:t>
            </a:r>
            <a:r>
              <a:rPr lang="de-DE" dirty="0"/>
              <a:t>), but </a:t>
            </a:r>
            <a:r>
              <a:rPr lang="de-DE" dirty="0" err="1"/>
              <a:t>completely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age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68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Contol</a:t>
            </a:r>
            <a:r>
              <a:rPr lang="de-DE" dirty="0"/>
              <a:t> Variables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5521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4994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Additional </a:t>
            </a:r>
            <a:r>
              <a:rPr lang="de-DE" dirty="0" err="1"/>
              <a:t>to</a:t>
            </a:r>
            <a:r>
              <a:rPr lang="de-DE" dirty="0"/>
              <a:t> last time: Not just </a:t>
            </a:r>
            <a:r>
              <a:rPr lang="de-DE" dirty="0" err="1"/>
              <a:t>look</a:t>
            </a:r>
            <a:r>
              <a:rPr lang="de-DE" dirty="0"/>
              <a:t> at total </a:t>
            </a:r>
            <a:r>
              <a:rPr lang="de-DE" dirty="0" err="1"/>
              <a:t>composite</a:t>
            </a:r>
            <a:r>
              <a:rPr lang="de-DE" dirty="0"/>
              <a:t> score, but also at </a:t>
            </a:r>
            <a:r>
              <a:rPr lang="de-DE" dirty="0" err="1"/>
              <a:t>spirits</a:t>
            </a:r>
            <a:r>
              <a:rPr lang="de-DE" dirty="0"/>
              <a:t> and </a:t>
            </a:r>
            <a:r>
              <a:rPr lang="de-DE" dirty="0" err="1"/>
              <a:t>mixed</a:t>
            </a:r>
            <a:r>
              <a:rPr lang="de-DE" dirty="0"/>
              <a:t> </a:t>
            </a:r>
            <a:r>
              <a:rPr lang="de-DE" dirty="0" err="1"/>
              <a:t>drinks</a:t>
            </a:r>
            <a:r>
              <a:rPr lang="de-DE" dirty="0"/>
              <a:t> </a:t>
            </a:r>
            <a:r>
              <a:rPr lang="de-DE" dirty="0" err="1"/>
              <a:t>consumption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592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Shows </a:t>
            </a:r>
            <a:r>
              <a:rPr lang="de-DE" dirty="0" err="1"/>
              <a:t>diverging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openness</a:t>
            </a:r>
            <a:r>
              <a:rPr lang="de-DE" dirty="0"/>
              <a:t> and </a:t>
            </a:r>
            <a:r>
              <a:rPr lang="de-DE" dirty="0" err="1"/>
              <a:t>extraversion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847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Here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consistently</a:t>
            </a:r>
            <a:r>
              <a:rPr lang="de-DE" dirty="0"/>
              <a:t> positive </a:t>
            </a:r>
            <a:r>
              <a:rPr lang="de-DE" dirty="0" err="1"/>
              <a:t>effect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1345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Diverging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openness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821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Here,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actually</a:t>
            </a:r>
            <a:r>
              <a:rPr lang="de-DE" dirty="0"/>
              <a:t> </a:t>
            </a:r>
            <a:r>
              <a:rPr lang="de-DE" dirty="0" err="1"/>
              <a:t>turned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-&gt; </a:t>
            </a:r>
            <a:r>
              <a:rPr lang="de-DE" dirty="0" err="1"/>
              <a:t>dtrinking</a:t>
            </a:r>
            <a:r>
              <a:rPr lang="de-DE" dirty="0"/>
              <a:t> </a:t>
            </a:r>
            <a:r>
              <a:rPr lang="de-DE" dirty="0" err="1"/>
              <a:t>mixed</a:t>
            </a:r>
            <a:r>
              <a:rPr lang="de-DE" dirty="0"/>
              <a:t> </a:t>
            </a:r>
            <a:r>
              <a:rPr lang="de-DE" dirty="0" err="1"/>
              <a:t>drinks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overall</a:t>
            </a:r>
            <a:r>
              <a:rPr lang="de-DE" dirty="0"/>
              <a:t> a </a:t>
            </a:r>
            <a:r>
              <a:rPr lang="de-DE" dirty="0" err="1"/>
              <a:t>slightly</a:t>
            </a:r>
            <a:r>
              <a:rPr lang="de-DE" dirty="0"/>
              <a:t> negative </a:t>
            </a:r>
            <a:r>
              <a:rPr lang="de-DE" dirty="0" err="1"/>
              <a:t>effect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5836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combined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: all </a:t>
            </a:r>
            <a:r>
              <a:rPr lang="de-DE" dirty="0" err="1"/>
              <a:t>significant</a:t>
            </a:r>
            <a:r>
              <a:rPr lang="de-DE" dirty="0"/>
              <a:t> but </a:t>
            </a:r>
            <a:r>
              <a:rPr lang="de-DE" dirty="0" err="1"/>
              <a:t>openness</a:t>
            </a:r>
            <a:endParaRPr lang="de-DE" dirty="0"/>
          </a:p>
          <a:p>
            <a:endParaRPr lang="de-DE" dirty="0"/>
          </a:p>
          <a:p>
            <a:r>
              <a:rPr lang="de-DE" dirty="0"/>
              <a:t>In separate </a:t>
            </a:r>
            <a:r>
              <a:rPr lang="de-DE" dirty="0" err="1"/>
              <a:t>models</a:t>
            </a:r>
            <a:r>
              <a:rPr lang="de-DE" dirty="0"/>
              <a:t>: </a:t>
            </a:r>
            <a:r>
              <a:rPr lang="de-DE" dirty="0" err="1"/>
              <a:t>alcohol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 non-</a:t>
            </a:r>
            <a:r>
              <a:rPr lang="de-DE" dirty="0" err="1"/>
              <a:t>significant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52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remember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study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last </a:t>
            </a:r>
            <a:r>
              <a:rPr lang="de-DE" dirty="0" err="1"/>
              <a:t>year</a:t>
            </a:r>
            <a:r>
              <a:rPr lang="de-DE" dirty="0"/>
              <a:t> (</a:t>
            </a:r>
            <a:r>
              <a:rPr lang="de-DE" dirty="0" err="1"/>
              <a:t>Emorie</a:t>
            </a:r>
            <a:r>
              <a:rPr lang="de-DE" dirty="0"/>
              <a:t> D. Beck) -&gt; just </a:t>
            </a:r>
            <a:r>
              <a:rPr lang="de-DE" dirty="0" err="1"/>
              <a:t>got</a:t>
            </a:r>
            <a:r>
              <a:rPr lang="de-DE" dirty="0"/>
              <a:t> </a:t>
            </a:r>
            <a:r>
              <a:rPr lang="de-DE" dirty="0" err="1"/>
              <a:t>finally</a:t>
            </a:r>
            <a:r>
              <a:rPr lang="de-DE" dirty="0"/>
              <a:t> </a:t>
            </a:r>
            <a:r>
              <a:rPr lang="de-DE" dirty="0" err="1"/>
              <a:t>published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march</a:t>
            </a:r>
            <a:r>
              <a:rPr lang="de-DE" dirty="0"/>
              <a:t> after 1.5 </a:t>
            </a:r>
            <a:r>
              <a:rPr lang="de-DE" dirty="0" err="1"/>
              <a:t>years</a:t>
            </a:r>
            <a:r>
              <a:rPr lang="de-DE" dirty="0"/>
              <a:t> in review</a:t>
            </a:r>
          </a:p>
          <a:p>
            <a:endParaRPr lang="de-DE" dirty="0"/>
          </a:p>
          <a:p>
            <a:r>
              <a:rPr lang="de-DE" dirty="0" err="1"/>
              <a:t>Analyzed</a:t>
            </a:r>
            <a:r>
              <a:rPr lang="de-DE" dirty="0"/>
              <a:t> </a:t>
            </a:r>
            <a:r>
              <a:rPr lang="de-DE" dirty="0" err="1"/>
              <a:t>selection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big</a:t>
            </a:r>
            <a:r>
              <a:rPr lang="de-DE" dirty="0"/>
              <a:t> 5 </a:t>
            </a:r>
            <a:r>
              <a:rPr lang="de-DE" dirty="0" err="1"/>
              <a:t>personality</a:t>
            </a:r>
            <a:r>
              <a:rPr lang="de-DE" dirty="0"/>
              <a:t> </a:t>
            </a:r>
            <a:r>
              <a:rPr lang="de-DE" dirty="0" err="1"/>
              <a:t>traits</a:t>
            </a:r>
            <a:r>
              <a:rPr lang="de-DE" dirty="0"/>
              <a:t> (and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characteristics</a:t>
            </a:r>
            <a:r>
              <a:rPr lang="de-DE" dirty="0"/>
              <a:t>) on 14 </a:t>
            </a:r>
            <a:r>
              <a:rPr lang="de-DE" dirty="0" err="1"/>
              <a:t>broad</a:t>
            </a:r>
            <a:r>
              <a:rPr lang="de-DE" dirty="0"/>
              <a:t> </a:t>
            </a:r>
            <a:r>
              <a:rPr lang="de-DE" dirty="0" err="1"/>
              <a:t>outcomes</a:t>
            </a:r>
            <a:r>
              <a:rPr lang="de-DE" dirty="0"/>
              <a:t>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accounting</a:t>
            </a:r>
            <a:r>
              <a:rPr lang="de-DE" dirty="0"/>
              <a:t> </a:t>
            </a:r>
            <a:r>
              <a:rPr lang="de-DE" dirty="0" err="1"/>
              <a:t>foir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 </a:t>
            </a:r>
            <a:r>
              <a:rPr lang="de-DE" dirty="0" err="1"/>
              <a:t>characteristics</a:t>
            </a:r>
            <a:r>
              <a:rPr lang="de-DE" dirty="0"/>
              <a:t> (</a:t>
            </a:r>
            <a:r>
              <a:rPr lang="de-DE" dirty="0" err="1"/>
              <a:t>across</a:t>
            </a:r>
            <a:r>
              <a:rPr lang="de-DE" dirty="0"/>
              <a:t> 10 large Panel </a:t>
            </a:r>
            <a:r>
              <a:rPr lang="de-DE" dirty="0" err="1"/>
              <a:t>studies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Here, </a:t>
            </a:r>
            <a:r>
              <a:rPr lang="de-DE" dirty="0" err="1"/>
              <a:t>Lets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Mental Health Event Outcome</a:t>
            </a:r>
          </a:p>
          <a:p>
            <a:endParaRPr lang="de-DE" dirty="0"/>
          </a:p>
          <a:p>
            <a:r>
              <a:rPr lang="de-DE" dirty="0" err="1"/>
              <a:t>Reminder</a:t>
            </a:r>
            <a:r>
              <a:rPr lang="de-DE" dirty="0"/>
              <a:t>: Odds Ratio </a:t>
            </a:r>
            <a:r>
              <a:rPr lang="de-DE" dirty="0" err="1"/>
              <a:t>Plotted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individual </a:t>
            </a:r>
            <a:r>
              <a:rPr lang="de-DE" dirty="0" err="1"/>
              <a:t>model</a:t>
            </a:r>
            <a:r>
              <a:rPr lang="de-DE" dirty="0"/>
              <a:t>, </a:t>
            </a:r>
            <a:r>
              <a:rPr lang="de-DE" dirty="0" err="1"/>
              <a:t>sorted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-&gt; </a:t>
            </a:r>
            <a:r>
              <a:rPr lang="de-DE" dirty="0" err="1"/>
              <a:t>Red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significant</a:t>
            </a:r>
            <a:endParaRPr lang="de-DE" dirty="0"/>
          </a:p>
          <a:p>
            <a:endParaRPr lang="de-DE" dirty="0"/>
          </a:p>
          <a:p>
            <a:r>
              <a:rPr lang="de-DE" dirty="0"/>
              <a:t>-&gt; This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: First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personality</a:t>
            </a:r>
            <a:r>
              <a:rPr lang="de-DE" dirty="0"/>
              <a:t> </a:t>
            </a:r>
            <a:r>
              <a:rPr lang="de-DE" dirty="0" err="1"/>
              <a:t>traits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stable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 on Mental Health Events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controlled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variables</a:t>
            </a:r>
          </a:p>
          <a:p>
            <a:r>
              <a:rPr lang="de-DE" dirty="0"/>
              <a:t>-&gt; </a:t>
            </a:r>
            <a:r>
              <a:rPr lang="de-DE" dirty="0" err="1"/>
              <a:t>Secondly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variable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responsible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non-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and </a:t>
            </a:r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at in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detail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Mental Health,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includes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 like: Gender, </a:t>
            </a:r>
            <a:r>
              <a:rPr lang="de-DE" dirty="0" err="1"/>
              <a:t>Race</a:t>
            </a:r>
            <a:r>
              <a:rPr lang="de-DE" dirty="0"/>
              <a:t> (Fixed </a:t>
            </a:r>
            <a:r>
              <a:rPr lang="de-DE" dirty="0" err="1"/>
              <a:t>Effects</a:t>
            </a:r>
            <a:r>
              <a:rPr lang="de-DE" dirty="0"/>
              <a:t>), but also  </a:t>
            </a:r>
            <a:r>
              <a:rPr lang="de-DE" dirty="0" err="1"/>
              <a:t>Alcohol</a:t>
            </a:r>
            <a:r>
              <a:rPr lang="de-DE" dirty="0"/>
              <a:t> </a:t>
            </a:r>
            <a:r>
              <a:rPr lang="de-DE" dirty="0" err="1"/>
              <a:t>consumption</a:t>
            </a:r>
            <a:r>
              <a:rPr lang="de-DE" dirty="0"/>
              <a:t>, Level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Excercise</a:t>
            </a:r>
            <a:r>
              <a:rPr lang="de-DE" dirty="0"/>
              <a:t>, </a:t>
            </a:r>
            <a:r>
              <a:rPr lang="de-DE" dirty="0" err="1"/>
              <a:t>or</a:t>
            </a:r>
            <a:r>
              <a:rPr lang="de-DE" dirty="0"/>
              <a:t> Education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969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9764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0768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combined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: all </a:t>
            </a:r>
            <a:r>
              <a:rPr lang="de-DE" dirty="0" err="1"/>
              <a:t>significant</a:t>
            </a:r>
            <a:r>
              <a:rPr lang="de-DE" dirty="0"/>
              <a:t> but </a:t>
            </a:r>
            <a:r>
              <a:rPr lang="de-DE" dirty="0" err="1"/>
              <a:t>openness</a:t>
            </a:r>
            <a:endParaRPr lang="de-DE" dirty="0"/>
          </a:p>
          <a:p>
            <a:endParaRPr lang="de-DE" dirty="0"/>
          </a:p>
          <a:p>
            <a:r>
              <a:rPr lang="de-DE" dirty="0"/>
              <a:t>In separate </a:t>
            </a:r>
            <a:r>
              <a:rPr lang="de-DE" dirty="0" err="1"/>
              <a:t>models</a:t>
            </a:r>
            <a:r>
              <a:rPr lang="de-DE" dirty="0"/>
              <a:t>: </a:t>
            </a:r>
            <a:r>
              <a:rPr lang="de-DE" dirty="0" err="1"/>
              <a:t>alcohol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 non-</a:t>
            </a:r>
            <a:r>
              <a:rPr lang="de-DE" dirty="0" err="1"/>
              <a:t>significant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6609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5429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0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nonsmoking</a:t>
            </a:r>
            <a:r>
              <a:rPr lang="de-DE" dirty="0"/>
              <a:t>, 1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smoking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97848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Consistent</a:t>
            </a:r>
            <a:r>
              <a:rPr lang="de-DE" dirty="0"/>
              <a:t> negative </a:t>
            </a:r>
            <a:r>
              <a:rPr lang="de-DE" dirty="0" err="1"/>
              <a:t>effect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2326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Here,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just </a:t>
            </a:r>
            <a:r>
              <a:rPr lang="de-DE" dirty="0" err="1"/>
              <a:t>looking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years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(last time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and </a:t>
            </a:r>
            <a:r>
              <a:rPr lang="de-DE" dirty="0" err="1"/>
              <a:t>first</a:t>
            </a:r>
            <a:r>
              <a:rPr lang="de-DE" dirty="0"/>
              <a:t> time 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/>
              <a:t>Caveat</a:t>
            </a:r>
            <a:r>
              <a:rPr lang="de-DE" dirty="0"/>
              <a:t>: The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-&gt; </a:t>
            </a:r>
            <a:r>
              <a:rPr lang="de-DE" dirty="0" err="1"/>
              <a:t>Only</a:t>
            </a:r>
            <a:r>
              <a:rPr lang="de-DE" dirty="0"/>
              <a:t> 1179 </a:t>
            </a:r>
            <a:r>
              <a:rPr lang="de-DE" dirty="0" err="1"/>
              <a:t>participants</a:t>
            </a:r>
            <a:r>
              <a:rPr lang="de-DE" dirty="0"/>
              <a:t> </a:t>
            </a:r>
            <a:r>
              <a:rPr lang="de-DE" dirty="0" err="1"/>
              <a:t>started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smoke, 2138 </a:t>
            </a:r>
            <a:r>
              <a:rPr lang="de-DE" dirty="0" err="1"/>
              <a:t>stopped</a:t>
            </a:r>
            <a:r>
              <a:rPr lang="de-DE" dirty="0"/>
              <a:t> </a:t>
            </a:r>
            <a:r>
              <a:rPr lang="de-DE" dirty="0" err="1"/>
              <a:t>smoking</a:t>
            </a:r>
            <a:endParaRPr lang="de-DE" dirty="0"/>
          </a:p>
          <a:p>
            <a:endParaRPr lang="de-DE" dirty="0"/>
          </a:p>
          <a:p>
            <a:r>
              <a:rPr lang="en-GB" dirty="0"/>
              <a:t>Keep in mind: 0 is not smoking, 1 is smoking</a:t>
            </a:r>
          </a:p>
          <a:p>
            <a:endParaRPr lang="en-GB" dirty="0"/>
          </a:p>
          <a:p>
            <a:r>
              <a:rPr lang="en-GB" dirty="0"/>
              <a:t>Therefore, the positive effect of stopped smoking is actually a negative effect for “stopping to smoke”</a:t>
            </a:r>
          </a:p>
          <a:p>
            <a:endParaRPr lang="en-GB" dirty="0"/>
          </a:p>
          <a:p>
            <a:r>
              <a:rPr lang="en-GB" dirty="0"/>
              <a:t>Starting to smoke is not significant, Stopping to smoke slightly reduces your mental health!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2752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Stars: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years</a:t>
            </a:r>
            <a:r>
              <a:rPr lang="de-DE" dirty="0"/>
              <a:t> </a:t>
            </a:r>
            <a:r>
              <a:rPr lang="de-DE" dirty="0" err="1"/>
              <a:t>included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: </a:t>
            </a:r>
          </a:p>
          <a:p>
            <a:r>
              <a:rPr lang="en-GB" dirty="0"/>
              <a:t>[2003, 2008, 2013, 2019]</a:t>
            </a:r>
          </a:p>
          <a:p>
            <a:endParaRPr lang="en-GB" dirty="0"/>
          </a:p>
          <a:p>
            <a:r>
              <a:rPr lang="en-GB" dirty="0"/>
              <a:t>4 Stars: Around 33,000 datapoints</a:t>
            </a:r>
          </a:p>
          <a:p>
            <a:r>
              <a:rPr lang="en-GB" dirty="0"/>
              <a:t>3 Stars: Around 25,000 datapoints</a:t>
            </a:r>
          </a:p>
          <a:p>
            <a:r>
              <a:rPr lang="en-GB" dirty="0"/>
              <a:t>1 Star: around 8,000 datapoints</a:t>
            </a:r>
          </a:p>
          <a:p>
            <a:endParaRPr lang="en-GB" dirty="0"/>
          </a:p>
          <a:p>
            <a:r>
              <a:rPr lang="en-GB" dirty="0"/>
              <a:t>-&gt; For high/low on b5 personality score: This covers only 20% of the data </a:t>
            </a:r>
          </a:p>
          <a:p>
            <a:endParaRPr lang="en-GB" dirty="0"/>
          </a:p>
          <a:p>
            <a:r>
              <a:rPr lang="en-GB" dirty="0"/>
              <a:t>Interesting: </a:t>
            </a:r>
          </a:p>
          <a:p>
            <a:pPr marL="171450" indent="-171450">
              <a:buFontTx/>
              <a:buChar char="-"/>
            </a:pPr>
            <a:r>
              <a:rPr lang="en-GB" dirty="0"/>
              <a:t>All consistently significant activities are positively associated -&gt; This makes sense, as activities are usually voluntary, if they were associated with negative mental health outcomes, we might just stop them</a:t>
            </a:r>
          </a:p>
          <a:p>
            <a:pPr marL="171450" indent="-171450">
              <a:buFontTx/>
              <a:buChar char="-"/>
            </a:pPr>
            <a:r>
              <a:rPr lang="en-GB" dirty="0"/>
              <a:t>Keeping in touch with friends or relatives abroad is mostly associated negatively -&gt; This is not always voluntary, e.g. if you have many friends abroad you might be lonely / separated from your family</a:t>
            </a:r>
          </a:p>
          <a:p>
            <a:pPr marL="171450" indent="-171450">
              <a:buFontTx/>
              <a:buChar char="-"/>
            </a:pPr>
            <a:r>
              <a:rPr lang="en-GB" dirty="0"/>
              <a:t>Usage of social Online networks also mostly associated negatively -&gt; We know that too much Social Media consumption has negative effects on mental health (see addiction, compare to cigarettes and alcohol)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Both show positive effects in some subpopulations </a:t>
            </a:r>
            <a:r>
              <a:rPr lang="en-GB" dirty="0" err="1"/>
              <a:t>aswell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Going to church shows different effects for openness, extraversion, neuroticism and agreeableness -&gt; Church can either be a place where people go to feel better, but also a place where some people do not necessarily go voluntarily</a:t>
            </a:r>
          </a:p>
          <a:p>
            <a:pPr marL="171450" indent="-171450">
              <a:buFontTx/>
              <a:buChar char="-"/>
            </a:pPr>
            <a:r>
              <a:rPr lang="en-GB" dirty="0"/>
              <a:t>Musical activities shows differing activities, but very weak</a:t>
            </a:r>
          </a:p>
          <a:p>
            <a:pPr marL="171450" indent="-171450">
              <a:buFontTx/>
              <a:buChar char="-"/>
            </a:pPr>
            <a:r>
              <a:rPr lang="en-GB" dirty="0"/>
              <a:t>Just doing nothing shows differing effect directions -&gt; This makes some sense since this can be voluntary or not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69039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individual </a:t>
            </a:r>
            <a:r>
              <a:rPr lang="de-DE" dirty="0" err="1"/>
              <a:t>hypothesis</a:t>
            </a:r>
            <a:r>
              <a:rPr lang="de-DE" dirty="0"/>
              <a:t>: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 </a:t>
            </a:r>
            <a:r>
              <a:rPr lang="de-DE" dirty="0" err="1"/>
              <a:t>theory</a:t>
            </a:r>
            <a:r>
              <a:rPr lang="de-DE" dirty="0"/>
              <a:t> and </a:t>
            </a:r>
            <a:r>
              <a:rPr lang="de-DE" dirty="0" err="1"/>
              <a:t>statistics</a:t>
            </a:r>
            <a:r>
              <a:rPr lang="de-DE" dirty="0"/>
              <a:t> </a:t>
            </a:r>
            <a:r>
              <a:rPr lang="de-DE" dirty="0" err="1"/>
              <a:t>perspective</a:t>
            </a:r>
            <a:r>
              <a:rPr lang="de-DE" dirty="0"/>
              <a:t>,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not </a:t>
            </a:r>
            <a:r>
              <a:rPr lang="de-DE" dirty="0" err="1"/>
              <a:t>necessarily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taken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conclusive</a:t>
            </a:r>
            <a:r>
              <a:rPr lang="de-DE" dirty="0"/>
              <a:t> </a:t>
            </a:r>
            <a:r>
              <a:rPr lang="de-DE" dirty="0" err="1"/>
              <a:t>evidence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2279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requires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age</a:t>
            </a:r>
            <a:r>
              <a:rPr lang="de-DE" dirty="0"/>
              <a:t> (</a:t>
            </a:r>
            <a:r>
              <a:rPr lang="de-DE" dirty="0" err="1"/>
              <a:t>which</a:t>
            </a:r>
            <a:r>
              <a:rPr lang="de-DE" dirty="0"/>
              <a:t> I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): Open Question: </a:t>
            </a:r>
            <a:r>
              <a:rPr lang="de-DE" dirty="0" err="1"/>
              <a:t>Is</a:t>
            </a:r>
            <a:r>
              <a:rPr lang="de-DE" dirty="0"/>
              <a:t> Age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Birth</a:t>
            </a:r>
            <a:r>
              <a:rPr lang="de-DE" dirty="0"/>
              <a:t> </a:t>
            </a:r>
            <a:r>
              <a:rPr lang="de-DE" dirty="0" err="1"/>
              <a:t>year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?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509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studies</a:t>
            </a:r>
            <a:r>
              <a:rPr lang="de-DE" dirty="0"/>
              <a:t> out </a:t>
            </a:r>
            <a:r>
              <a:rPr lang="de-DE" dirty="0" err="1"/>
              <a:t>there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claim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activities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beneficial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detremental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mental </a:t>
            </a:r>
            <a:r>
              <a:rPr lang="de-DE" dirty="0" err="1"/>
              <a:t>health</a:t>
            </a:r>
            <a:r>
              <a:rPr lang="de-DE" dirty="0"/>
              <a:t>,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,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believable</a:t>
            </a:r>
            <a:r>
              <a:rPr lang="de-DE" dirty="0"/>
              <a:t>, all </a:t>
            </a:r>
            <a:r>
              <a:rPr lang="de-DE" dirty="0" err="1"/>
              <a:t>reported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sensationally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 err="1"/>
              <a:t>Propensity</a:t>
            </a:r>
            <a:r>
              <a:rPr lang="de-DE" dirty="0"/>
              <a:t> Score </a:t>
            </a:r>
            <a:r>
              <a:rPr lang="de-DE" dirty="0" err="1"/>
              <a:t>Matching</a:t>
            </a:r>
            <a:r>
              <a:rPr lang="de-DE" dirty="0"/>
              <a:t> and </a:t>
            </a:r>
            <a:r>
              <a:rPr lang="de-DE" dirty="0" err="1"/>
              <a:t>Specification</a:t>
            </a:r>
            <a:r>
              <a:rPr lang="de-DE" dirty="0"/>
              <a:t> </a:t>
            </a:r>
            <a:r>
              <a:rPr lang="de-DE" dirty="0" err="1"/>
              <a:t>Curve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different </a:t>
            </a:r>
            <a:r>
              <a:rPr lang="de-DE" dirty="0" err="1"/>
              <a:t>personality</a:t>
            </a:r>
            <a:r>
              <a:rPr lang="de-DE" dirty="0"/>
              <a:t> </a:t>
            </a:r>
            <a:r>
              <a:rPr lang="de-DE" dirty="0" err="1"/>
              <a:t>traits</a:t>
            </a:r>
            <a:r>
              <a:rPr lang="de-DE" dirty="0"/>
              <a:t> different </a:t>
            </a:r>
            <a:r>
              <a:rPr lang="de-DE" dirty="0" err="1"/>
              <a:t>covariates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critical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8597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Sample: </a:t>
            </a:r>
            <a:r>
              <a:rPr lang="de-DE" dirty="0" err="1"/>
              <a:t>most</a:t>
            </a:r>
            <a:r>
              <a:rPr lang="de-DE" dirty="0"/>
              <a:t> extreme </a:t>
            </a:r>
            <a:r>
              <a:rPr lang="de-DE" dirty="0" err="1"/>
              <a:t>personalities</a:t>
            </a:r>
            <a:endParaRPr lang="de-DE" dirty="0"/>
          </a:p>
          <a:p>
            <a:endParaRPr lang="de-DE" dirty="0"/>
          </a:p>
          <a:p>
            <a:r>
              <a:rPr lang="de-DE" dirty="0"/>
              <a:t>POLS: </a:t>
            </a:r>
            <a:r>
              <a:rPr lang="de-DE" dirty="0" err="1"/>
              <a:t>Pooled</a:t>
            </a:r>
            <a:r>
              <a:rPr lang="de-DE" dirty="0"/>
              <a:t> OLS </a:t>
            </a:r>
          </a:p>
          <a:p>
            <a:r>
              <a:rPr lang="de-DE" dirty="0"/>
              <a:t>OLS: </a:t>
            </a:r>
            <a:r>
              <a:rPr lang="de-DE" dirty="0" err="1"/>
              <a:t>Ordinary</a:t>
            </a:r>
            <a:r>
              <a:rPr lang="de-DE" dirty="0"/>
              <a:t> least </a:t>
            </a:r>
            <a:r>
              <a:rPr lang="de-DE" dirty="0" err="1"/>
              <a:t>squares</a:t>
            </a:r>
            <a:endParaRPr lang="de-DE" dirty="0"/>
          </a:p>
          <a:p>
            <a:r>
              <a:rPr lang="de-DE" dirty="0"/>
              <a:t>-&gt; </a:t>
            </a:r>
            <a:r>
              <a:rPr lang="de-DE" dirty="0" err="1"/>
              <a:t>Pooled</a:t>
            </a:r>
            <a:r>
              <a:rPr lang="de-DE" dirty="0"/>
              <a:t> </a:t>
            </a:r>
            <a:r>
              <a:rPr lang="de-DE" dirty="0" err="1"/>
              <a:t>Ordinary</a:t>
            </a:r>
            <a:r>
              <a:rPr lang="de-DE" dirty="0"/>
              <a:t> least </a:t>
            </a:r>
            <a:r>
              <a:rPr lang="de-DE" dirty="0" err="1"/>
              <a:t>squares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Use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regression</a:t>
            </a:r>
            <a:r>
              <a:rPr lang="de-DE" dirty="0"/>
              <a:t> (</a:t>
            </a:r>
            <a:r>
              <a:rPr lang="de-DE" dirty="0" err="1"/>
              <a:t>fixed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, FE) -&gt; This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interesting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gender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fixed</a:t>
            </a:r>
            <a:r>
              <a:rPr lang="de-DE" dirty="0"/>
              <a:t> </a:t>
            </a:r>
            <a:r>
              <a:rPr lang="de-DE" dirty="0" err="1"/>
              <a:t>effect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497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Unfortunately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on mental </a:t>
            </a:r>
            <a:r>
              <a:rPr lang="de-DE" dirty="0" err="1"/>
              <a:t>health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Not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visits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psychotherapist</a:t>
            </a:r>
            <a:r>
              <a:rPr lang="de-DE" dirty="0"/>
              <a:t>?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education</a:t>
            </a:r>
            <a:r>
              <a:rPr lang="de-DE" dirty="0"/>
              <a:t>: Not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included</a:t>
            </a:r>
            <a:r>
              <a:rPr lang="de-DE" dirty="0"/>
              <a:t>,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evidence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important</a:t>
            </a:r>
            <a:endParaRPr lang="de-DE" dirty="0"/>
          </a:p>
          <a:p>
            <a:endParaRPr lang="de-DE" dirty="0"/>
          </a:p>
          <a:p>
            <a:r>
              <a:rPr lang="de-DE" dirty="0"/>
              <a:t>Personality </a:t>
            </a:r>
            <a:r>
              <a:rPr lang="de-DE" dirty="0" err="1"/>
              <a:t>traits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assumed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fixed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individuals</a:t>
            </a:r>
            <a:r>
              <a:rPr lang="de-DE" dirty="0"/>
              <a:t> (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talked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course</a:t>
            </a:r>
            <a:r>
              <a:rPr lang="de-DE" dirty="0"/>
              <a:t>,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assumption</a:t>
            </a:r>
            <a:r>
              <a:rPr lang="de-DE" dirty="0"/>
              <a:t> hold?)</a:t>
            </a:r>
          </a:p>
          <a:p>
            <a:endParaRPr lang="de-DE" dirty="0"/>
          </a:p>
          <a:p>
            <a:endParaRPr lang="de-DE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6426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mental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an </a:t>
            </a:r>
            <a:r>
              <a:rPr lang="de-DE" dirty="0" err="1"/>
              <a:t>activity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helful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detremental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447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662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First, </a:t>
            </a:r>
            <a:r>
              <a:rPr lang="de-DE" dirty="0" err="1"/>
              <a:t>lets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items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SOEP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relevant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I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distributions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last </a:t>
            </a:r>
            <a:r>
              <a:rPr lang="de-DE" dirty="0" err="1"/>
              <a:t>presentations</a:t>
            </a:r>
            <a:r>
              <a:rPr lang="de-DE" dirty="0"/>
              <a:t>, so </a:t>
            </a:r>
            <a:r>
              <a:rPr lang="de-DE" dirty="0" err="1"/>
              <a:t>move</a:t>
            </a:r>
            <a:r>
              <a:rPr lang="de-DE" dirty="0"/>
              <a:t> a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just a </a:t>
            </a:r>
            <a:r>
              <a:rPr lang="de-DE" dirty="0" err="1"/>
              <a:t>reminder</a:t>
            </a:r>
            <a:r>
              <a:rPr lang="de-DE" dirty="0"/>
              <a:t>!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4646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fixed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: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fixed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?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variables!</a:t>
            </a:r>
          </a:p>
          <a:p>
            <a:endParaRPr lang="de-DE" dirty="0"/>
          </a:p>
          <a:p>
            <a:r>
              <a:rPr lang="de-DE" dirty="0"/>
              <a:t>THIS IS WITHIN SUBJECT TEST: REASON: LITTLE CHANGES BETWEEN BEHAVIOURS: SHOW THIS IN A PLOT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380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6" y="3462338"/>
            <a:ext cx="6467475" cy="1055134"/>
          </a:xfrm>
        </p:spPr>
        <p:txBody>
          <a:bodyPr lIns="0"/>
          <a:lstStyle>
            <a:lvl1pPr>
              <a:defRPr sz="2000" b="1" baseline="0" smtClean="0">
                <a:solidFill>
                  <a:srgbClr val="0066CC"/>
                </a:solidFill>
              </a:defRPr>
            </a:lvl1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1934766"/>
            <a:ext cx="6477000" cy="1102519"/>
          </a:xfrm>
        </p:spPr>
        <p:txBody>
          <a:bodyPr lIns="0" anchor="t"/>
          <a:lstStyle>
            <a:lvl1pPr>
              <a:lnSpc>
                <a:spcPct val="100000"/>
              </a:lnSpc>
              <a:defRPr sz="3600" smtClean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60351" y="221456"/>
            <a:ext cx="4321175" cy="28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 dirty="0">
                <a:solidFill>
                  <a:srgbClr val="5F5F5F"/>
                </a:solidFill>
                <a:cs typeface="Arial" charset="0"/>
              </a:rPr>
              <a:t>Titel, Vorname, Name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 dirty="0">
                <a:solidFill>
                  <a:srgbClr val="5F5F5F"/>
                </a:solidFill>
                <a:cs typeface="Arial" charset="0"/>
              </a:rPr>
              <a:t>Abteilung, Fachbereich oder Institut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4999435"/>
            <a:ext cx="9144000" cy="14406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  <p:pic>
        <p:nvPicPr>
          <p:cNvPr id="8" name="Picture 24" descr="Logo_RGB_30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3410" y="108348"/>
            <a:ext cx="1769765" cy="4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9" y="628650"/>
            <a:ext cx="2160587" cy="4108847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6" y="628650"/>
            <a:ext cx="6329363" cy="410884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4957200"/>
            <a:ext cx="5976938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rgbClr val="5F5F5F"/>
                </a:solidFill>
              </a:defRPr>
            </a:lvl1pPr>
          </a:lstStyle>
          <a:p>
            <a:r>
              <a:rPr lang="de-DE" dirty="0"/>
              <a:t>Titel, Datum, …</a:t>
            </a:r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6" y="1356122"/>
            <a:ext cx="4244975" cy="3381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1" y="1356122"/>
            <a:ext cx="4244975" cy="3381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4999435"/>
            <a:ext cx="9144000" cy="14406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14438"/>
            <a:ext cx="8642350" cy="3646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709613"/>
            <a:ext cx="8642350" cy="321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327686" name="Rectangle 6"/>
          <p:cNvSpPr>
            <a:spLocks noChangeArrowheads="1"/>
          </p:cNvSpPr>
          <p:nvPr/>
        </p:nvSpPr>
        <p:spPr bwMode="auto">
          <a:xfrm>
            <a:off x="7610475" y="4958334"/>
            <a:ext cx="1227138" cy="179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53965218-A59B-4292-9C98-79B58A46A890}" type="slidenum">
              <a:rPr lang="de-DE" sz="1000" b="1">
                <a:solidFill>
                  <a:srgbClr val="5F5F5F"/>
                </a:solidFill>
              </a:rPr>
              <a:pPr algn="r">
                <a:defRPr/>
              </a:pPr>
              <a:t>‹Nr.›</a:t>
            </a:fld>
            <a:endParaRPr lang="de-DE" sz="1000" b="1" dirty="0">
              <a:solidFill>
                <a:srgbClr val="5F5F5F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4957200"/>
            <a:ext cx="5976938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rgbClr val="5F5F5F"/>
                </a:solidFill>
              </a:defRPr>
            </a:lvl1pPr>
          </a:lstStyle>
          <a:p>
            <a:r>
              <a:rPr lang="de-DE" dirty="0"/>
              <a:t>Titel, Datum, …</a:t>
            </a:r>
          </a:p>
        </p:txBody>
      </p:sp>
      <p:pic>
        <p:nvPicPr>
          <p:cNvPr id="8" name="Picture 24" descr="Logo_RGB_300dpi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123410" y="108348"/>
            <a:ext cx="1769765" cy="4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9" r:id="rId2"/>
    <p:sldLayoutId id="2147483688" r:id="rId3"/>
    <p:sldLayoutId id="2147483687" r:id="rId4"/>
    <p:sldLayoutId id="2147483686" r:id="rId5"/>
    <p:sldLayoutId id="2147483685" r:id="rId6"/>
    <p:sldLayoutId id="2147483684" r:id="rId7"/>
    <p:sldLayoutId id="2147483682" r:id="rId8"/>
    <p:sldLayoutId id="2147483681" r:id="rId9"/>
    <p:sldLayoutId id="2147483680" r:id="rId10"/>
  </p:sldLayoutIdLst>
  <p:transition spd="slow"/>
  <p:hf sldNum="0"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itchFamily="34" charset="0"/>
        <a:buChar char="−"/>
        <a:defRPr sz="2600">
          <a:solidFill>
            <a:srgbClr val="000000"/>
          </a:solidFill>
          <a:latin typeface="+mn-lt"/>
        </a:defRPr>
      </a:lvl2pPr>
      <a:lvl3pPr marL="723900" indent="-1889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itchFamily="34" charset="0"/>
        <a:buChar char="−"/>
        <a:defRPr sz="2600">
          <a:solidFill>
            <a:srgbClr val="000000"/>
          </a:solidFill>
          <a:latin typeface="+mn-lt"/>
        </a:defRPr>
      </a:lvl3pPr>
      <a:lvl4pPr marL="107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itchFamily="34" charset="0"/>
        <a:buChar char="−"/>
        <a:defRPr sz="2600">
          <a:solidFill>
            <a:srgbClr val="000000"/>
          </a:solidFill>
          <a:latin typeface="+mn-lt"/>
        </a:defRPr>
      </a:lvl4pPr>
      <a:lvl5pPr marL="14351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itchFamily="34" charset="0"/>
        <a:buChar char="−"/>
        <a:defRPr sz="2600"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sycnet.apa.org/doi/10.1037/pspp0000386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1">
            <a:extLst>
              <a:ext uri="{FF2B5EF4-FFF2-40B4-BE49-F238E27FC236}">
                <a16:creationId xmlns:a16="http://schemas.microsoft.com/office/drawing/2014/main" id="{AB590654-A7A7-961C-69A6-96CA649E0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797092"/>
            <a:ext cx="8642350" cy="321469"/>
          </a:xfrm>
        </p:spPr>
        <p:txBody>
          <a:bodyPr/>
          <a:lstStyle/>
          <a:p>
            <a:r>
              <a:rPr lang="en-US" dirty="0"/>
              <a:t>Mental Health Conditions (MHCs) – </a:t>
            </a:r>
            <a:br>
              <a:rPr lang="en-US" dirty="0"/>
            </a:br>
            <a:r>
              <a:rPr lang="en-US" dirty="0"/>
              <a:t>an underestimated problem!</a:t>
            </a:r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1BC0A3EA-4B39-576D-A67F-DE22A4129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254417"/>
            <a:ext cx="8642350" cy="3646885"/>
          </a:xfrm>
        </p:spPr>
        <p:txBody>
          <a:bodyPr/>
          <a:lstStyle/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MHC account for 37% of lost DALYs </a:t>
            </a:r>
            <a:r>
              <a:rPr lang="en-US" i="1" dirty="0"/>
              <a:t>(1)</a:t>
            </a:r>
          </a:p>
          <a:p>
            <a:pPr marL="457200" indent="-457200">
              <a:buFontTx/>
              <a:buChar char="-"/>
            </a:pPr>
            <a:r>
              <a:rPr lang="en-US" dirty="0"/>
              <a:t>1 in 5 children or adolescents have mental disorder </a:t>
            </a:r>
            <a:r>
              <a:rPr lang="en-US" i="1" dirty="0"/>
              <a:t>(WHO)</a:t>
            </a:r>
          </a:p>
          <a:p>
            <a:pPr marL="457200" indent="-457200">
              <a:buFontTx/>
              <a:buChar char="-"/>
            </a:pPr>
            <a:r>
              <a:rPr lang="en-US" dirty="0"/>
              <a:t>MHC are a fast-growing problem</a:t>
            </a:r>
          </a:p>
          <a:p>
            <a:pPr marL="457200" indent="-457200">
              <a:buFontTx/>
              <a:buChar char="-"/>
            </a:pPr>
            <a:r>
              <a:rPr lang="en-US" dirty="0"/>
              <a:t>1 in 9 people in conflicts develop mental disorder</a:t>
            </a:r>
          </a:p>
        </p:txBody>
      </p:sp>
      <p:sp>
        <p:nvSpPr>
          <p:cNvPr id="76" name="Footer Placeholder 3">
            <a:extLst>
              <a:ext uri="{FF2B5EF4-FFF2-40B4-BE49-F238E27FC236}">
                <a16:creationId xmlns:a16="http://schemas.microsoft.com/office/drawing/2014/main" id="{EEEE6755-A1C9-B60E-A468-C22759B96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0825" y="4957200"/>
            <a:ext cx="5976938" cy="180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dirty="0"/>
              <a:t>Titel, Datum, …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CF5EFF-AE08-FB4D-3A1C-BB94D524E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Mental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27C2AB-9570-8802-1136-D21BB6E99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de-DE" sz="2000" dirty="0" err="1"/>
              <a:t>mcs</a:t>
            </a:r>
            <a:r>
              <a:rPr lang="de-DE" sz="2000" dirty="0"/>
              <a:t>: mental </a:t>
            </a:r>
            <a:r>
              <a:rPr lang="de-DE" sz="2000" dirty="0" err="1"/>
              <a:t>health</a:t>
            </a:r>
            <a:r>
              <a:rPr lang="de-DE" sz="2000" dirty="0"/>
              <a:t> </a:t>
            </a:r>
            <a:r>
              <a:rPr lang="de-DE" sz="2000" dirty="0" err="1"/>
              <a:t>composite</a:t>
            </a:r>
            <a:r>
              <a:rPr lang="de-DE" sz="2000" dirty="0"/>
              <a:t> </a:t>
            </a:r>
            <a:r>
              <a:rPr lang="de-DE" sz="2000" dirty="0" err="1"/>
              <a:t>scale</a:t>
            </a:r>
            <a:endParaRPr lang="de-DE" sz="2000" dirty="0"/>
          </a:p>
          <a:p>
            <a:pPr marL="457200" indent="-457200">
              <a:buFontTx/>
              <a:buChar char="-"/>
            </a:pPr>
            <a:r>
              <a:rPr lang="de-DE" sz="2000" dirty="0"/>
              <a:t>These </a:t>
            </a:r>
            <a:r>
              <a:rPr lang="de-DE" sz="2000" dirty="0" err="1"/>
              <a:t>scales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based</a:t>
            </a:r>
            <a:r>
              <a:rPr lang="de-DE" sz="2000" dirty="0"/>
              <a:t> on </a:t>
            </a:r>
            <a:r>
              <a:rPr lang="de-DE" sz="2000" dirty="0" err="1"/>
              <a:t>questions</a:t>
            </a:r>
            <a:r>
              <a:rPr lang="de-DE" sz="2000" dirty="0"/>
              <a:t> </a:t>
            </a:r>
            <a:r>
              <a:rPr lang="de-DE" sz="2000" dirty="0" err="1"/>
              <a:t>within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sf12 </a:t>
            </a:r>
            <a:r>
              <a:rPr lang="de-DE" sz="2000" dirty="0" err="1"/>
              <a:t>questionnaire</a:t>
            </a:r>
            <a:endParaRPr lang="de-DE" sz="2000" dirty="0"/>
          </a:p>
          <a:p>
            <a:pPr marL="457200" indent="-457200">
              <a:buFontTx/>
              <a:buChar char="-"/>
            </a:pPr>
            <a:r>
              <a:rPr lang="de-DE" sz="2000" dirty="0"/>
              <a:t>12 </a:t>
            </a:r>
            <a:r>
              <a:rPr lang="de-DE" sz="2000" dirty="0" err="1"/>
              <a:t>questions</a:t>
            </a:r>
            <a:r>
              <a:rPr lang="de-DE" sz="2000" dirty="0"/>
              <a:t> </a:t>
            </a:r>
            <a:r>
              <a:rPr lang="de-DE" sz="2000" dirty="0" err="1"/>
              <a:t>regarding</a:t>
            </a:r>
            <a:r>
              <a:rPr lang="de-DE" sz="2000" dirty="0"/>
              <a:t> </a:t>
            </a:r>
            <a:r>
              <a:rPr lang="de-DE" sz="2000" dirty="0" err="1"/>
              <a:t>health</a:t>
            </a:r>
            <a:r>
              <a:rPr lang="de-DE" sz="2000" dirty="0"/>
              <a:t> </a:t>
            </a:r>
            <a:r>
              <a:rPr lang="de-DE" sz="2000" dirty="0" err="1"/>
              <a:t>associated</a:t>
            </a:r>
            <a:r>
              <a:rPr lang="de-DE" sz="2000" dirty="0"/>
              <a:t> </a:t>
            </a:r>
            <a:r>
              <a:rPr lang="de-DE" sz="2000" dirty="0" err="1"/>
              <a:t>quality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life</a:t>
            </a:r>
            <a:r>
              <a:rPr lang="de-DE" sz="2000" dirty="0"/>
              <a:t>, 4 </a:t>
            </a:r>
            <a:r>
              <a:rPr lang="de-DE" sz="2000" dirty="0" err="1"/>
              <a:t>from</a:t>
            </a:r>
            <a:r>
              <a:rPr lang="de-DE" sz="2000" dirty="0"/>
              <a:t> mental </a:t>
            </a:r>
            <a:r>
              <a:rPr lang="de-DE" sz="2000" dirty="0" err="1"/>
              <a:t>health</a:t>
            </a:r>
            <a:r>
              <a:rPr lang="de-DE" sz="2000" dirty="0"/>
              <a:t> </a:t>
            </a:r>
            <a:r>
              <a:rPr lang="de-DE" sz="2000" i="1" dirty="0"/>
              <a:t>(3)</a:t>
            </a:r>
          </a:p>
          <a:p>
            <a:pPr marL="457200" indent="-457200">
              <a:buFontTx/>
              <a:buChar char="-"/>
            </a:pPr>
            <a:r>
              <a:rPr lang="de-DE" sz="2000" dirty="0" err="1"/>
              <a:t>Available</a:t>
            </a:r>
            <a:r>
              <a:rPr lang="de-DE" sz="2000" dirty="0"/>
              <a:t> </a:t>
            </a:r>
            <a:r>
              <a:rPr lang="de-DE" sz="2000" dirty="0" err="1"/>
              <a:t>since</a:t>
            </a:r>
            <a:r>
              <a:rPr lang="de-DE" sz="2000" dirty="0"/>
              <a:t> 2002, </a:t>
            </a:r>
            <a:r>
              <a:rPr lang="de-DE" sz="2000" dirty="0" err="1"/>
              <a:t>every</a:t>
            </a:r>
            <a:r>
              <a:rPr lang="de-DE" sz="2000" dirty="0"/>
              <a:t> 2 </a:t>
            </a:r>
            <a:r>
              <a:rPr lang="de-DE" sz="2000" dirty="0" err="1"/>
              <a:t>years</a:t>
            </a:r>
            <a:endParaRPr lang="de-DE" sz="2000" dirty="0"/>
          </a:p>
          <a:p>
            <a:pPr marL="457200" indent="-457200">
              <a:buFontTx/>
              <a:buChar char="-"/>
            </a:pPr>
            <a:endParaRPr lang="de-DE" sz="2800" dirty="0"/>
          </a:p>
          <a:p>
            <a:pPr marL="457200" indent="-457200">
              <a:buFontTx/>
              <a:buChar char="-"/>
            </a:pP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91D99D-9316-6B63-151F-4B9651648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Titel, Datum, …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6ACD860-8BD1-FED0-EFEB-5BD6090F5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3052007"/>
            <a:ext cx="2631166" cy="175411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F6A54DE-0D30-7E80-F62F-AE7D615EE8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324" y="2524996"/>
            <a:ext cx="2631166" cy="242528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3F88E53-CB49-2BBD-4A4D-20E2B39138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446" y="3019437"/>
            <a:ext cx="2493423" cy="187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56669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CCEAAB-ABEF-E93E-E950-8C1422DC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Control Variables: Age and PCS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DDCC6F-8393-E002-AFC9-59E2B2BAB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Research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indicated</a:t>
            </a:r>
            <a:r>
              <a:rPr lang="de-DE" dirty="0"/>
              <a:t> </a:t>
            </a:r>
            <a:r>
              <a:rPr lang="de-DE" dirty="0" err="1"/>
              <a:t>relationships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Physical</a:t>
            </a:r>
            <a:r>
              <a:rPr lang="de-DE" dirty="0"/>
              <a:t> and Mental Health -&gt; </a:t>
            </a:r>
            <a:r>
              <a:rPr lang="de-DE" dirty="0" err="1"/>
              <a:t>Added</a:t>
            </a:r>
            <a:r>
              <a:rPr lang="de-DE" dirty="0"/>
              <a:t> PCS </a:t>
            </a:r>
            <a:r>
              <a:rPr lang="de-DE" dirty="0" err="1"/>
              <a:t>as</a:t>
            </a:r>
            <a:r>
              <a:rPr lang="de-DE" dirty="0"/>
              <a:t> additional </a:t>
            </a:r>
            <a:r>
              <a:rPr lang="de-DE" dirty="0" err="1"/>
              <a:t>control</a:t>
            </a:r>
            <a:r>
              <a:rPr lang="de-DE" dirty="0"/>
              <a:t> variable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9C9F60-BC49-16F4-28CC-305184892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Titel, Datum, …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196774C-8AC3-86BC-E183-E89481E1C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22" y="2403637"/>
            <a:ext cx="3276915" cy="245768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D4687F6-7C99-9CBE-46CF-7E15D6DAB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939" y="2437933"/>
            <a:ext cx="3185460" cy="238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92495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B8D636-E9F7-10FC-8AD2-2924676D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Control Variables: Wealth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734106-2033-BC12-C69D-31A894371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de-DE" sz="2000" dirty="0" err="1"/>
              <a:t>Using</a:t>
            </a:r>
            <a:r>
              <a:rPr lang="de-DE" sz="2000" dirty="0"/>
              <a:t> netto </a:t>
            </a:r>
            <a:r>
              <a:rPr lang="de-DE" sz="2000" dirty="0" err="1"/>
              <a:t>data</a:t>
            </a:r>
            <a:r>
              <a:rPr lang="de-DE" sz="2000" dirty="0"/>
              <a:t> (</a:t>
            </a:r>
            <a:r>
              <a:rPr lang="de-DE" sz="2000" dirty="0" err="1"/>
              <a:t>gross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– </a:t>
            </a:r>
            <a:r>
              <a:rPr lang="de-DE" sz="2000" dirty="0" err="1"/>
              <a:t>debt</a:t>
            </a:r>
            <a:r>
              <a:rPr lang="de-DE" sz="2000" dirty="0"/>
              <a:t>): </a:t>
            </a:r>
            <a:r>
              <a:rPr lang="de-DE" sz="2000" dirty="0" err="1"/>
              <a:t>pl</a:t>
            </a:r>
            <a:r>
              <a:rPr lang="de-DE" sz="2000" dirty="0"/>
              <a:t>/w0111a</a:t>
            </a:r>
          </a:p>
          <a:p>
            <a:pPr marL="457200" indent="-457200">
              <a:buFontTx/>
              <a:buChar char="-"/>
            </a:pPr>
            <a:r>
              <a:rPr lang="de-DE" sz="2000" dirty="0"/>
              <a:t>Wealth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available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2002, 2007, 2012, 2017</a:t>
            </a:r>
          </a:p>
          <a:p>
            <a:pPr marL="457200" indent="-457200">
              <a:buFontTx/>
              <a:buChar char="-"/>
            </a:pPr>
            <a:r>
              <a:rPr lang="de-DE" sz="2000" dirty="0"/>
              <a:t>Values </a:t>
            </a:r>
            <a:r>
              <a:rPr lang="de-DE" sz="2000" dirty="0" err="1"/>
              <a:t>below</a:t>
            </a:r>
            <a:r>
              <a:rPr lang="de-DE" sz="2000" dirty="0"/>
              <a:t> -100,000 (126), </a:t>
            </a:r>
            <a:r>
              <a:rPr lang="de-DE" sz="2000" dirty="0" err="1"/>
              <a:t>above</a:t>
            </a:r>
            <a:r>
              <a:rPr lang="de-DE" sz="2000" dirty="0"/>
              <a:t> 500,000 (1612) </a:t>
            </a:r>
            <a:r>
              <a:rPr lang="de-DE" sz="2000" dirty="0" err="1"/>
              <a:t>omitted</a:t>
            </a:r>
            <a:endParaRPr lang="en-GB" sz="2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FD77D3-A3CA-09B7-88C1-8877C0CE9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Titel, Datum, …</a:t>
            </a:r>
            <a:endParaRPr lang="de-DE" dirty="0"/>
          </a:p>
        </p:txBody>
      </p:sp>
      <p:pic>
        <p:nvPicPr>
          <p:cNvPr id="5" name="Inhaltsplatzhalter 13">
            <a:extLst>
              <a:ext uri="{FF2B5EF4-FFF2-40B4-BE49-F238E27FC236}">
                <a16:creationId xmlns:a16="http://schemas.microsoft.com/office/drawing/2014/main" id="{E56AA1AB-8780-8856-0AC6-925274E8E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5769" y="2293793"/>
            <a:ext cx="3652461" cy="2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3780220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153EB8-8BFB-86C1-7584-A915E2E21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Personality </a:t>
            </a:r>
            <a:r>
              <a:rPr lang="de-DE" dirty="0" err="1"/>
              <a:t>trait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F45DBC-00A5-C2C6-B9E0-91512D252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3105839"/>
            <a:ext cx="8642350" cy="1755484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sz="1800" dirty="0"/>
              <a:t>Big 5 </a:t>
            </a:r>
            <a:r>
              <a:rPr lang="de-DE" sz="1800" dirty="0" err="1"/>
              <a:t>data</a:t>
            </a:r>
            <a:r>
              <a:rPr lang="de-DE" sz="1800" dirty="0"/>
              <a:t> </a:t>
            </a:r>
            <a:r>
              <a:rPr lang="de-DE" sz="1800" dirty="0" err="1"/>
              <a:t>available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>
                <a:solidFill>
                  <a:srgbClr val="FF0000"/>
                </a:solidFill>
              </a:rPr>
              <a:t>2005</a:t>
            </a:r>
            <a:r>
              <a:rPr lang="de-DE" sz="1800" dirty="0"/>
              <a:t>, 2009, 2013, 2017, 2019</a:t>
            </a:r>
          </a:p>
          <a:p>
            <a:pPr marL="285750" indent="-285750">
              <a:buFontTx/>
              <a:buChar char="-"/>
            </a:pPr>
            <a:r>
              <a:rPr lang="de-DE" sz="1800" dirty="0" err="1"/>
              <a:t>Based</a:t>
            </a:r>
            <a:r>
              <a:rPr lang="de-DE" sz="1800" dirty="0"/>
              <a:t> on summative </a:t>
            </a:r>
            <a:r>
              <a:rPr lang="de-DE" sz="1800" dirty="0" err="1"/>
              <a:t>scales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15/16 </a:t>
            </a:r>
            <a:r>
              <a:rPr lang="de-DE" sz="1800" dirty="0" err="1"/>
              <a:t>items</a:t>
            </a:r>
            <a:r>
              <a:rPr lang="de-DE" sz="1800" dirty="0"/>
              <a:t> (BFI-S)</a:t>
            </a:r>
          </a:p>
          <a:p>
            <a:pPr marL="285750" indent="-285750">
              <a:buFontTx/>
              <a:buChar char="-"/>
            </a:pPr>
            <a:r>
              <a:rPr lang="de-DE" sz="1800" dirty="0"/>
              <a:t>Select „normal“, „extreme“ </a:t>
            </a:r>
            <a:r>
              <a:rPr lang="de-DE" sz="1800" dirty="0" err="1"/>
              <a:t>populations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each</a:t>
            </a:r>
            <a:r>
              <a:rPr lang="de-DE" sz="1800" dirty="0"/>
              <a:t> </a:t>
            </a:r>
            <a:r>
              <a:rPr lang="de-DE" sz="1800" dirty="0" err="1"/>
              <a:t>personality</a:t>
            </a:r>
            <a:r>
              <a:rPr lang="de-DE" sz="1800" dirty="0"/>
              <a:t> </a:t>
            </a:r>
            <a:r>
              <a:rPr lang="de-DE" sz="1800" dirty="0" err="1"/>
              <a:t>trait</a:t>
            </a:r>
            <a:r>
              <a:rPr lang="de-DE" sz="1800" dirty="0"/>
              <a:t> (.20, .80 </a:t>
            </a:r>
            <a:r>
              <a:rPr lang="de-DE" sz="1800" dirty="0" err="1"/>
              <a:t>perc</a:t>
            </a:r>
            <a:r>
              <a:rPr lang="de-DE" sz="1800" dirty="0"/>
              <a:t>)</a:t>
            </a:r>
            <a:endParaRPr lang="en-GB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DC935B-D2E6-3526-B539-478ABBD7E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Titel, Datum, …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A2670EB-E4F3-1B78-436D-13C8D226E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274" y="1254434"/>
            <a:ext cx="1853071" cy="123538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B3A2952-D27D-713C-6CB7-16A58E7F5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9801"/>
            <a:ext cx="1845022" cy="1230014"/>
          </a:xfrm>
          <a:prstGeom prst="rect">
            <a:avLst/>
          </a:prstGeom>
        </p:spPr>
      </p:pic>
      <p:pic>
        <p:nvPicPr>
          <p:cNvPr id="7" name="Inhaltsplatzhalter 5">
            <a:extLst>
              <a:ext uri="{FF2B5EF4-FFF2-40B4-BE49-F238E27FC236}">
                <a16:creationId xmlns:a16="http://schemas.microsoft.com/office/drawing/2014/main" id="{C7460FCA-FDA9-42D8-414B-47CEFFEA68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3024" y="1256842"/>
            <a:ext cx="1853071" cy="1235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D15F664-D43D-EF64-2F88-D750492E0E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825" y="1254434"/>
            <a:ext cx="1853071" cy="123538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7785D9E-304F-984D-2834-2D099D2263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252" y="1259801"/>
            <a:ext cx="1845022" cy="1230014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39402E9-59BF-731D-E934-CE02728BE52B}"/>
              </a:ext>
            </a:extLst>
          </p:cNvPr>
          <p:cNvSpPr txBox="1"/>
          <p:nvPr/>
        </p:nvSpPr>
        <p:spPr>
          <a:xfrm>
            <a:off x="112734" y="2543889"/>
            <a:ext cx="9331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Openness</a:t>
            </a:r>
            <a:r>
              <a:rPr lang="de-DE" sz="1600" dirty="0"/>
              <a:t>	</a:t>
            </a:r>
            <a:r>
              <a:rPr lang="de-DE" sz="1600" dirty="0" err="1"/>
              <a:t>Agreeableness</a:t>
            </a:r>
            <a:r>
              <a:rPr lang="de-DE" sz="1600" dirty="0"/>
              <a:t>	</a:t>
            </a:r>
            <a:r>
              <a:rPr lang="de-DE" sz="1600" dirty="0" err="1"/>
              <a:t>Conscientiousness</a:t>
            </a:r>
            <a:r>
              <a:rPr lang="de-DE" sz="1600" dirty="0"/>
              <a:t>	Extraversion	</a:t>
            </a:r>
            <a:r>
              <a:rPr lang="de-DE" sz="1600" dirty="0" err="1"/>
              <a:t>Neuroticism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195783269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14B456-6C20-9385-4C5B-DCFA55179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effect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alcohol</a:t>
            </a:r>
            <a:r>
              <a:rPr lang="de-DE" dirty="0"/>
              <a:t> on mental </a:t>
            </a:r>
            <a:r>
              <a:rPr lang="de-DE" dirty="0" err="1"/>
              <a:t>health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94DF5A-9F0C-FE68-5409-665377FA6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de-DE" sz="2000" dirty="0" err="1"/>
              <a:t>Alcohol</a:t>
            </a:r>
            <a:r>
              <a:rPr lang="de-DE" sz="2000" dirty="0"/>
              <a:t> </a:t>
            </a:r>
            <a:r>
              <a:rPr lang="de-DE" sz="2000" dirty="0" err="1"/>
              <a:t>summary</a:t>
            </a:r>
            <a:r>
              <a:rPr lang="de-DE" sz="2000" dirty="0"/>
              <a:t> </a:t>
            </a:r>
            <a:r>
              <a:rPr lang="de-DE" sz="2000" dirty="0" err="1"/>
              <a:t>scale</a:t>
            </a:r>
            <a:r>
              <a:rPr lang="de-DE" sz="2000" dirty="0"/>
              <a:t> </a:t>
            </a:r>
            <a:r>
              <a:rPr lang="de-DE" sz="2000" dirty="0" err="1"/>
              <a:t>created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:</a:t>
            </a:r>
          </a:p>
          <a:p>
            <a:pPr marL="641350" lvl="1" indent="-285750">
              <a:buFontTx/>
              <a:buChar char="-"/>
            </a:pPr>
            <a:endParaRPr lang="en-GB" sz="1600" b="1" dirty="0"/>
          </a:p>
          <a:p>
            <a:pPr marL="641350" lvl="1" indent="-285750">
              <a:buFontTx/>
              <a:buChar char="-"/>
            </a:pPr>
            <a:r>
              <a:rPr lang="en-GB" sz="1600" b="1" dirty="0"/>
              <a:t>Beer consumption - ple0090</a:t>
            </a:r>
          </a:p>
          <a:p>
            <a:pPr marL="641350" lvl="1" indent="-285750">
              <a:buFontTx/>
              <a:buChar char="-"/>
            </a:pPr>
            <a:r>
              <a:rPr lang="en-GB" sz="1600" b="1" dirty="0"/>
              <a:t>wine, champagne  - ple0091</a:t>
            </a:r>
          </a:p>
          <a:p>
            <a:pPr marL="641350" lvl="1" indent="-285750">
              <a:buFontTx/>
              <a:buChar char="-"/>
            </a:pPr>
            <a:r>
              <a:rPr lang="en-GB" sz="1600" dirty="0"/>
              <a:t>spirits </a:t>
            </a:r>
            <a:r>
              <a:rPr lang="en-GB" sz="1600" dirty="0" err="1"/>
              <a:t>consumpt</a:t>
            </a:r>
            <a:r>
              <a:rPr lang="en-GB" sz="1600" dirty="0"/>
              <a:t> - ple0092</a:t>
            </a:r>
          </a:p>
          <a:p>
            <a:pPr marL="641350" lvl="1" indent="-285750">
              <a:buFontTx/>
              <a:buChar char="-"/>
            </a:pPr>
            <a:r>
              <a:rPr lang="en-GB" sz="1600" dirty="0"/>
              <a:t>mixed drinks     - ple0093</a:t>
            </a:r>
          </a:p>
          <a:p>
            <a:pPr lvl="1" indent="0">
              <a:buNone/>
            </a:pPr>
            <a:endParaRPr lang="en-GB" sz="1600" dirty="0"/>
          </a:p>
          <a:p>
            <a:pPr marL="641350" lvl="1" indent="-285750">
              <a:buFontTx/>
              <a:buChar char="-"/>
            </a:pPr>
            <a:endParaRPr lang="en-GB" sz="1600" dirty="0"/>
          </a:p>
          <a:p>
            <a:pPr marL="285750" indent="-285750">
              <a:buFontTx/>
              <a:buChar char="-"/>
            </a:pPr>
            <a:r>
              <a:rPr lang="en-GB" sz="1600" dirty="0"/>
              <a:t>Original scale: 1 regularly, 2 once in a while, 3 seldom, 4 never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Recode to 3 regularly, 2 once in a while, 1 regularly, 0 never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Data available for 2006, 2008, 2010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Combined data B5, alcohol: 2005/2006, 2009/2010</a:t>
            </a:r>
          </a:p>
          <a:p>
            <a:pPr marL="641350" lvl="1" indent="-285750">
              <a:buFontTx/>
              <a:buChar char="-"/>
            </a:pPr>
            <a:endParaRPr lang="en-GB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2C574A-459F-ABB7-59A1-39DB1836A5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Titel, Datum, …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16A6C07-C306-79B6-DA05-13EB8BA6F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999" y="1083470"/>
            <a:ext cx="1941918" cy="129461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9F598AC-FA96-89E7-2BF9-5DD1A2D016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916" y="1105970"/>
            <a:ext cx="1908167" cy="127211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27804B1-7C87-B024-9D14-EC120CAE20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996" y="2473959"/>
            <a:ext cx="1941920" cy="129461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621A265-A44D-FA99-BAE1-C976F990C2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165" y="2486550"/>
            <a:ext cx="1941918" cy="1294612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B2E7D38D-5CC5-74DE-14A0-82BCDFFD5EF5}"/>
              </a:ext>
            </a:extLst>
          </p:cNvPr>
          <p:cNvSpPr txBox="1"/>
          <p:nvPr/>
        </p:nvSpPr>
        <p:spPr>
          <a:xfrm>
            <a:off x="5134061" y="1011543"/>
            <a:ext cx="1606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/>
              <a:t>Combined</a:t>
            </a:r>
            <a:r>
              <a:rPr lang="de-DE" sz="900" dirty="0"/>
              <a:t> </a:t>
            </a:r>
            <a:r>
              <a:rPr lang="de-DE" sz="900" dirty="0" err="1"/>
              <a:t>summary</a:t>
            </a:r>
            <a:r>
              <a:rPr lang="de-DE" sz="900" dirty="0"/>
              <a:t> score</a:t>
            </a:r>
            <a:endParaRPr lang="en-GB" sz="9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47747DE-68DF-B49F-D2BD-60B48A1B805C}"/>
              </a:ext>
            </a:extLst>
          </p:cNvPr>
          <p:cNvSpPr txBox="1"/>
          <p:nvPr/>
        </p:nvSpPr>
        <p:spPr>
          <a:xfrm>
            <a:off x="7075980" y="1035723"/>
            <a:ext cx="14177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/>
              <a:t>Alcohol</a:t>
            </a:r>
            <a:r>
              <a:rPr lang="de-DE" sz="900" dirty="0"/>
              <a:t> </a:t>
            </a:r>
            <a:r>
              <a:rPr lang="de-DE" sz="900" dirty="0" err="1"/>
              <a:t>from</a:t>
            </a:r>
            <a:r>
              <a:rPr lang="de-DE" sz="900" dirty="0"/>
              <a:t> 16 </a:t>
            </a:r>
            <a:r>
              <a:rPr lang="de-DE" sz="900" dirty="0" err="1"/>
              <a:t>yrs</a:t>
            </a:r>
            <a:endParaRPr lang="en-GB" sz="9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5F32F18-8F13-BB34-585F-2FA13A3013E1}"/>
              </a:ext>
            </a:extLst>
          </p:cNvPr>
          <p:cNvSpPr txBox="1"/>
          <p:nvPr/>
        </p:nvSpPr>
        <p:spPr>
          <a:xfrm>
            <a:off x="5214503" y="2394312"/>
            <a:ext cx="14177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Spirits</a:t>
            </a:r>
            <a:endParaRPr lang="en-GB" sz="9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C7335CD-E9EA-CD5D-AC4A-6749F357CC39}"/>
              </a:ext>
            </a:extLst>
          </p:cNvPr>
          <p:cNvSpPr txBox="1"/>
          <p:nvPr/>
        </p:nvSpPr>
        <p:spPr>
          <a:xfrm>
            <a:off x="7122672" y="2393634"/>
            <a:ext cx="14177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Mixed </a:t>
            </a:r>
            <a:r>
              <a:rPr lang="de-DE" sz="900" dirty="0" err="1"/>
              <a:t>drinks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112558419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D1E0A6-ABA6-BBA8-0C55-DF3772F9C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The </a:t>
            </a:r>
            <a:r>
              <a:rPr lang="de-DE" sz="2800" dirty="0" err="1"/>
              <a:t>effect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alcohol</a:t>
            </a:r>
            <a:r>
              <a:rPr lang="de-DE" sz="2800" dirty="0"/>
              <a:t> on mental </a:t>
            </a:r>
            <a:r>
              <a:rPr lang="de-DE" sz="2800" dirty="0" err="1"/>
              <a:t>health</a:t>
            </a:r>
            <a:r>
              <a:rPr lang="de-DE" sz="2800" dirty="0"/>
              <a:t> (all 4 </a:t>
            </a:r>
            <a:r>
              <a:rPr lang="de-DE" sz="2800" dirty="0" err="1"/>
              <a:t>comb</a:t>
            </a:r>
            <a:r>
              <a:rPr lang="de-DE" sz="2800" dirty="0"/>
              <a:t>.)</a:t>
            </a:r>
            <a:endParaRPr lang="en-GB" sz="2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EE5347-F7BC-AFFA-9A6F-102A5CD5C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13DA207-919B-D58C-92ED-13EEC86BD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Titel, Datum, …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CF9D0E8-6BC1-2F92-1C1E-C223F06E1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4438"/>
            <a:ext cx="9144000" cy="3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143863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494FEC-F774-BA94-B359-60C5C0432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The </a:t>
            </a:r>
            <a:r>
              <a:rPr lang="de-DE" sz="2800" dirty="0" err="1"/>
              <a:t>effect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alcohol</a:t>
            </a:r>
            <a:r>
              <a:rPr lang="de-DE" sz="2800" dirty="0"/>
              <a:t> on mental </a:t>
            </a:r>
            <a:r>
              <a:rPr lang="de-DE" sz="2800" dirty="0" err="1"/>
              <a:t>health</a:t>
            </a:r>
            <a:r>
              <a:rPr lang="de-DE" sz="2800" dirty="0"/>
              <a:t> (alc_16)</a:t>
            </a:r>
            <a:endParaRPr lang="en-GB" sz="2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E541A1-D110-05B3-A57D-13B1230EA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ECDC99-FEDC-49C5-705F-614BC9618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Titel, Datum, …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5BBE473-12A4-7AFF-36E3-DF08EF0BE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6959"/>
            <a:ext cx="9144000" cy="368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90619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070C72-E27F-80FF-5B7B-33016B696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The </a:t>
            </a:r>
            <a:r>
              <a:rPr lang="de-DE" sz="2800" dirty="0" err="1"/>
              <a:t>effect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alcohol</a:t>
            </a:r>
            <a:r>
              <a:rPr lang="de-DE" sz="2800" dirty="0"/>
              <a:t> on mental </a:t>
            </a:r>
            <a:r>
              <a:rPr lang="de-DE" sz="2800" dirty="0" err="1"/>
              <a:t>health</a:t>
            </a:r>
            <a:r>
              <a:rPr lang="de-DE" sz="2800" dirty="0"/>
              <a:t> (</a:t>
            </a:r>
            <a:r>
              <a:rPr lang="de-DE" sz="2800" dirty="0" err="1"/>
              <a:t>spirits</a:t>
            </a:r>
            <a:r>
              <a:rPr lang="de-DE" sz="2800" dirty="0"/>
              <a:t>)</a:t>
            </a:r>
            <a:endParaRPr lang="en-GB" sz="2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5477D1-26EA-4603-CE76-926AC2629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0FCE2D-EFC7-33B8-360C-1A4D45049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Titel, Datum, …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FCE692D-5BE7-8B3D-45AB-DF62B7718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1375"/>
            <a:ext cx="9144000" cy="377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33223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070C72-E27F-80FF-5B7B-33016B696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The </a:t>
            </a:r>
            <a:r>
              <a:rPr lang="de-DE" sz="2800" dirty="0" err="1"/>
              <a:t>effect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alcohol</a:t>
            </a:r>
            <a:r>
              <a:rPr lang="de-DE" sz="2800" dirty="0"/>
              <a:t> on mental </a:t>
            </a:r>
            <a:r>
              <a:rPr lang="de-DE" sz="2800" dirty="0" err="1"/>
              <a:t>health</a:t>
            </a:r>
            <a:r>
              <a:rPr lang="de-DE" sz="2800" dirty="0"/>
              <a:t> (</a:t>
            </a:r>
            <a:r>
              <a:rPr lang="de-DE" sz="2800" dirty="0" err="1"/>
              <a:t>mixed</a:t>
            </a:r>
            <a:r>
              <a:rPr lang="de-DE" sz="2800" dirty="0"/>
              <a:t>)</a:t>
            </a:r>
            <a:endParaRPr lang="en-GB" sz="2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5477D1-26EA-4603-CE76-926AC2629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0FCE2D-EFC7-33B8-360C-1A4D45049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Titel, Datum, …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95DBC5F-3D73-F371-E334-FFF90F418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6346"/>
            <a:ext cx="9144000" cy="381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17432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65BDC1-CD41-7F40-DCE9-CC971645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The </a:t>
            </a:r>
            <a:r>
              <a:rPr lang="de-DE" sz="2800" dirty="0" err="1"/>
              <a:t>effect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alcohol</a:t>
            </a:r>
            <a:r>
              <a:rPr lang="de-DE" sz="2800" dirty="0"/>
              <a:t> on mental </a:t>
            </a:r>
            <a:r>
              <a:rPr lang="de-DE" sz="2800" dirty="0" err="1"/>
              <a:t>health</a:t>
            </a:r>
            <a:r>
              <a:rPr lang="de-DE" sz="2800" dirty="0"/>
              <a:t> (</a:t>
            </a:r>
            <a:r>
              <a:rPr lang="de-DE" sz="2800" dirty="0" err="1"/>
              <a:t>combined</a:t>
            </a:r>
            <a:r>
              <a:rPr lang="de-DE" sz="2800" dirty="0"/>
              <a:t>)</a:t>
            </a:r>
            <a:endParaRPr lang="en-GB" sz="2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59D7D8-9B51-3BF4-3E0C-366847F42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Titel, Datum, …</a:t>
            </a:r>
            <a:endParaRPr lang="de-DE" dirty="0"/>
          </a:p>
        </p:txBody>
      </p:sp>
      <p:graphicFrame>
        <p:nvGraphicFramePr>
          <p:cNvPr id="23" name="Inhaltsplatzhalter 22">
            <a:extLst>
              <a:ext uri="{FF2B5EF4-FFF2-40B4-BE49-F238E27FC236}">
                <a16:creationId xmlns:a16="http://schemas.microsoft.com/office/drawing/2014/main" id="{ADFFF9A6-D3FC-BE8D-1225-6C5197C445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3867099"/>
              </p:ext>
            </p:extLst>
          </p:nvPr>
        </p:nvGraphicFramePr>
        <p:xfrm>
          <a:off x="250826" y="1078329"/>
          <a:ext cx="8642348" cy="36501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5668">
                  <a:extLst>
                    <a:ext uri="{9D8B030D-6E8A-4147-A177-3AD203B41FA5}">
                      <a16:colId xmlns:a16="http://schemas.microsoft.com/office/drawing/2014/main" val="2982271629"/>
                    </a:ext>
                  </a:extLst>
                </a:gridCol>
                <a:gridCol w="785668">
                  <a:extLst>
                    <a:ext uri="{9D8B030D-6E8A-4147-A177-3AD203B41FA5}">
                      <a16:colId xmlns:a16="http://schemas.microsoft.com/office/drawing/2014/main" val="2671975407"/>
                    </a:ext>
                  </a:extLst>
                </a:gridCol>
                <a:gridCol w="785668">
                  <a:extLst>
                    <a:ext uri="{9D8B030D-6E8A-4147-A177-3AD203B41FA5}">
                      <a16:colId xmlns:a16="http://schemas.microsoft.com/office/drawing/2014/main" val="3338172303"/>
                    </a:ext>
                  </a:extLst>
                </a:gridCol>
                <a:gridCol w="785668">
                  <a:extLst>
                    <a:ext uri="{9D8B030D-6E8A-4147-A177-3AD203B41FA5}">
                      <a16:colId xmlns:a16="http://schemas.microsoft.com/office/drawing/2014/main" val="2508669751"/>
                    </a:ext>
                  </a:extLst>
                </a:gridCol>
                <a:gridCol w="785668">
                  <a:extLst>
                    <a:ext uri="{9D8B030D-6E8A-4147-A177-3AD203B41FA5}">
                      <a16:colId xmlns:a16="http://schemas.microsoft.com/office/drawing/2014/main" val="840766841"/>
                    </a:ext>
                  </a:extLst>
                </a:gridCol>
                <a:gridCol w="785668">
                  <a:extLst>
                    <a:ext uri="{9D8B030D-6E8A-4147-A177-3AD203B41FA5}">
                      <a16:colId xmlns:a16="http://schemas.microsoft.com/office/drawing/2014/main" val="2555929446"/>
                    </a:ext>
                  </a:extLst>
                </a:gridCol>
                <a:gridCol w="785668">
                  <a:extLst>
                    <a:ext uri="{9D8B030D-6E8A-4147-A177-3AD203B41FA5}">
                      <a16:colId xmlns:a16="http://schemas.microsoft.com/office/drawing/2014/main" val="277830257"/>
                    </a:ext>
                  </a:extLst>
                </a:gridCol>
                <a:gridCol w="785668">
                  <a:extLst>
                    <a:ext uri="{9D8B030D-6E8A-4147-A177-3AD203B41FA5}">
                      <a16:colId xmlns:a16="http://schemas.microsoft.com/office/drawing/2014/main" val="4062752223"/>
                    </a:ext>
                  </a:extLst>
                </a:gridCol>
                <a:gridCol w="785668">
                  <a:extLst>
                    <a:ext uri="{9D8B030D-6E8A-4147-A177-3AD203B41FA5}">
                      <a16:colId xmlns:a16="http://schemas.microsoft.com/office/drawing/2014/main" val="2003182129"/>
                    </a:ext>
                  </a:extLst>
                </a:gridCol>
                <a:gridCol w="785668">
                  <a:extLst>
                    <a:ext uri="{9D8B030D-6E8A-4147-A177-3AD203B41FA5}">
                      <a16:colId xmlns:a16="http://schemas.microsoft.com/office/drawing/2014/main" val="304059393"/>
                    </a:ext>
                  </a:extLst>
                </a:gridCol>
                <a:gridCol w="785668">
                  <a:extLst>
                    <a:ext uri="{9D8B030D-6E8A-4147-A177-3AD203B41FA5}">
                      <a16:colId xmlns:a16="http://schemas.microsoft.com/office/drawing/2014/main" val="39548453"/>
                    </a:ext>
                  </a:extLst>
                </a:gridCol>
              </a:tblGrid>
              <a:tr h="247011"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age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agree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alcohol_combined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cons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const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extra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neuro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open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sex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wealth_std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extLst>
                  <a:ext uri="{0D108BD9-81ED-4DB2-BD59-A6C34878D82A}">
                    <a16:rowId xmlns:a16="http://schemas.microsoft.com/office/drawing/2014/main" val="3633964411"/>
                  </a:ext>
                </a:extLst>
              </a:tr>
              <a:tr h="136470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combined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0.00045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0.0605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0.007094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0.065419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0.737131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0.03422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-0.45525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-0.00303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-0.01098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0.046005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extLst>
                  <a:ext uri="{0D108BD9-81ED-4DB2-BD59-A6C34878D82A}">
                    <a16:rowId xmlns:a16="http://schemas.microsoft.com/office/drawing/2014/main" val="408841838"/>
                  </a:ext>
                </a:extLst>
              </a:tr>
              <a:tr h="136470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open_low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0.00023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0.052784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0.008398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0.062009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0.74551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0.032752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-0.44223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-0.01255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0.052898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extLst>
                  <a:ext uri="{0D108BD9-81ED-4DB2-BD59-A6C34878D82A}">
                    <a16:rowId xmlns:a16="http://schemas.microsoft.com/office/drawing/2014/main" val="595905562"/>
                  </a:ext>
                </a:extLst>
              </a:tr>
              <a:tr h="247011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open_high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0.001335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0.051215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 dirty="0">
                          <a:effectLst/>
                        </a:rPr>
                        <a:t>-0.00722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0.029415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0.752885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0.0412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-0.4866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-0.00481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0.033391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extLst>
                  <a:ext uri="{0D108BD9-81ED-4DB2-BD59-A6C34878D82A}">
                    <a16:rowId xmlns:a16="http://schemas.microsoft.com/office/drawing/2014/main" val="4034833054"/>
                  </a:ext>
                </a:extLst>
              </a:tr>
              <a:tr h="247011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open_normal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0.000687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0.071413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0.008799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0.070061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0.714953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0.030549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-0.46125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-0.00833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0.039144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extLst>
                  <a:ext uri="{0D108BD9-81ED-4DB2-BD59-A6C34878D82A}">
                    <a16:rowId xmlns:a16="http://schemas.microsoft.com/office/drawing/2014/main" val="2153587072"/>
                  </a:ext>
                </a:extLst>
              </a:tr>
              <a:tr h="136470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cons_low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0.000104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0.06624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0.002945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0.803741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0.066852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-0.48143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-0.03114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-0.01274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0.063223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extLst>
                  <a:ext uri="{0D108BD9-81ED-4DB2-BD59-A6C34878D82A}">
                    <a16:rowId xmlns:a16="http://schemas.microsoft.com/office/drawing/2014/main" val="4006989322"/>
                  </a:ext>
                </a:extLst>
              </a:tr>
              <a:tr h="136470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cons_high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0.000632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0.063913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0.005847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0.788134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0.012736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-0.44418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0.004966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-0.00799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0.055254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extLst>
                  <a:ext uri="{0D108BD9-81ED-4DB2-BD59-A6C34878D82A}">
                    <a16:rowId xmlns:a16="http://schemas.microsoft.com/office/drawing/2014/main" val="2639077945"/>
                  </a:ext>
                </a:extLst>
              </a:tr>
              <a:tr h="247011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cons_normal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0.00059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0.067256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0.00828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0.781633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0.033294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-0.45686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-0.00088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-0.01235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0.034394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extLst>
                  <a:ext uri="{0D108BD9-81ED-4DB2-BD59-A6C34878D82A}">
                    <a16:rowId xmlns:a16="http://schemas.microsoft.com/office/drawing/2014/main" val="4087590092"/>
                  </a:ext>
                </a:extLst>
              </a:tr>
              <a:tr h="136470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extra_low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0.000108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0.056937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0.008881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0.082767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0.789716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-0.51951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-0.0044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-0.01336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0.059751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extLst>
                  <a:ext uri="{0D108BD9-81ED-4DB2-BD59-A6C34878D82A}">
                    <a16:rowId xmlns:a16="http://schemas.microsoft.com/office/drawing/2014/main" val="3488062210"/>
                  </a:ext>
                </a:extLst>
              </a:tr>
              <a:tr h="247011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extra_high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0.001105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0.035885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-0.00056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0.019445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0.768013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-0.41305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0.014487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-0.01156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0.029144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extLst>
                  <a:ext uri="{0D108BD9-81ED-4DB2-BD59-A6C34878D82A}">
                    <a16:rowId xmlns:a16="http://schemas.microsoft.com/office/drawing/2014/main" val="1988203648"/>
                  </a:ext>
                </a:extLst>
              </a:tr>
              <a:tr h="247011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extra_normal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0.000457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0.072567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0.008205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0.069649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0.749722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-0.4531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-0.00758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-0.00918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0.040845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extLst>
                  <a:ext uri="{0D108BD9-81ED-4DB2-BD59-A6C34878D82A}">
                    <a16:rowId xmlns:a16="http://schemas.microsoft.com/office/drawing/2014/main" val="3481906668"/>
                  </a:ext>
                </a:extLst>
              </a:tr>
              <a:tr h="247011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neuro_low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0.000857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0.047882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-0.00084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0.057202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0.514133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0.022545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0.025557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-0.00274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0.03205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extLst>
                  <a:ext uri="{0D108BD9-81ED-4DB2-BD59-A6C34878D82A}">
                    <a16:rowId xmlns:a16="http://schemas.microsoft.com/office/drawing/2014/main" val="812314383"/>
                  </a:ext>
                </a:extLst>
              </a:tr>
              <a:tr h="247011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neuro_high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0.000188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0.075441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0.016144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0.067796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0.388265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0.067016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0.000857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-0.01321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0.064219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extLst>
                  <a:ext uri="{0D108BD9-81ED-4DB2-BD59-A6C34878D82A}">
                    <a16:rowId xmlns:a16="http://schemas.microsoft.com/office/drawing/2014/main" val="3413031769"/>
                  </a:ext>
                </a:extLst>
              </a:tr>
              <a:tr h="247011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neuro_normal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0.000441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0.07862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0.004548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0.068317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0.463439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0.038083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-0.00036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-0.01918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0.048067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extLst>
                  <a:ext uri="{0D108BD9-81ED-4DB2-BD59-A6C34878D82A}">
                    <a16:rowId xmlns:a16="http://schemas.microsoft.com/office/drawing/2014/main" val="484030281"/>
                  </a:ext>
                </a:extLst>
              </a:tr>
              <a:tr h="247011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agree_low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0.000499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0.00927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0.073045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0.792761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0.054825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-0.48814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-0.03444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-0.0119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0.043093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extLst>
                  <a:ext uri="{0D108BD9-81ED-4DB2-BD59-A6C34878D82A}">
                    <a16:rowId xmlns:a16="http://schemas.microsoft.com/office/drawing/2014/main" val="3237767408"/>
                  </a:ext>
                </a:extLst>
              </a:tr>
              <a:tr h="247011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agree_high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0.000392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0.003637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0.069088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0.757402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0.023155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-0.41505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0.029178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-0.00869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0.050128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extLst>
                  <a:ext uri="{0D108BD9-81ED-4DB2-BD59-A6C34878D82A}">
                    <a16:rowId xmlns:a16="http://schemas.microsoft.com/office/drawing/2014/main" val="488901941"/>
                  </a:ext>
                </a:extLst>
              </a:tr>
              <a:tr h="247011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agree_normal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0.000532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0.006761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0.071205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0.777433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0.028932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-0.46833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0.006765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-0.00969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 dirty="0">
                          <a:effectLst/>
                        </a:rPr>
                        <a:t>0.04015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extLst>
                  <a:ext uri="{0D108BD9-81ED-4DB2-BD59-A6C34878D82A}">
                    <a16:rowId xmlns:a16="http://schemas.microsoft.com/office/drawing/2014/main" val="2980922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3629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43B5D-632F-3B17-D515-943CBC263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Mega-Analysis </a:t>
            </a:r>
            <a:r>
              <a:rPr lang="de-DE" dirty="0" err="1"/>
              <a:t>of</a:t>
            </a:r>
            <a:r>
              <a:rPr lang="de-DE" dirty="0"/>
              <a:t> Personality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i="1" dirty="0"/>
              <a:t>(2)</a:t>
            </a:r>
            <a:endParaRPr lang="en-GB" i="1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54F0A07-64EC-3A1E-F5F0-989927411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1689544"/>
            <a:ext cx="4218416" cy="2812277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C045A9-3354-52F8-BE9B-115BE939C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Titel, Datum, …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FEB6E43-6732-6FC3-BDAA-8CF5A00F36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310" y="1644846"/>
            <a:ext cx="4285463" cy="28569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1E8B393-CF6E-E15B-4979-C9EA944843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790" y="1621924"/>
            <a:ext cx="4217945" cy="281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95800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65BDC1-CD41-7F40-DCE9-CC971645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The </a:t>
            </a:r>
            <a:r>
              <a:rPr lang="de-DE" sz="2800" dirty="0" err="1"/>
              <a:t>effect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alcohol</a:t>
            </a:r>
            <a:r>
              <a:rPr lang="de-DE" sz="2800" dirty="0"/>
              <a:t> on mental </a:t>
            </a:r>
            <a:r>
              <a:rPr lang="de-DE" sz="2800" dirty="0" err="1"/>
              <a:t>health</a:t>
            </a:r>
            <a:r>
              <a:rPr lang="de-DE" sz="2800" dirty="0"/>
              <a:t> (alc_16)</a:t>
            </a:r>
            <a:endParaRPr lang="en-GB" sz="2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59D7D8-9B51-3BF4-3E0C-366847F42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Titel, Datum, …</a:t>
            </a:r>
            <a:endParaRPr lang="de-DE" dirty="0"/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88ED6B4C-0874-3213-EC8A-112440805E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7603706"/>
              </p:ext>
            </p:extLst>
          </p:nvPr>
        </p:nvGraphicFramePr>
        <p:xfrm>
          <a:off x="250826" y="1078329"/>
          <a:ext cx="8642348" cy="36464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5668">
                  <a:extLst>
                    <a:ext uri="{9D8B030D-6E8A-4147-A177-3AD203B41FA5}">
                      <a16:colId xmlns:a16="http://schemas.microsoft.com/office/drawing/2014/main" val="3787559751"/>
                    </a:ext>
                  </a:extLst>
                </a:gridCol>
                <a:gridCol w="785668">
                  <a:extLst>
                    <a:ext uri="{9D8B030D-6E8A-4147-A177-3AD203B41FA5}">
                      <a16:colId xmlns:a16="http://schemas.microsoft.com/office/drawing/2014/main" val="1676157684"/>
                    </a:ext>
                  </a:extLst>
                </a:gridCol>
                <a:gridCol w="785668">
                  <a:extLst>
                    <a:ext uri="{9D8B030D-6E8A-4147-A177-3AD203B41FA5}">
                      <a16:colId xmlns:a16="http://schemas.microsoft.com/office/drawing/2014/main" val="417154771"/>
                    </a:ext>
                  </a:extLst>
                </a:gridCol>
                <a:gridCol w="785668">
                  <a:extLst>
                    <a:ext uri="{9D8B030D-6E8A-4147-A177-3AD203B41FA5}">
                      <a16:colId xmlns:a16="http://schemas.microsoft.com/office/drawing/2014/main" val="215822833"/>
                    </a:ext>
                  </a:extLst>
                </a:gridCol>
                <a:gridCol w="785668">
                  <a:extLst>
                    <a:ext uri="{9D8B030D-6E8A-4147-A177-3AD203B41FA5}">
                      <a16:colId xmlns:a16="http://schemas.microsoft.com/office/drawing/2014/main" val="1854391492"/>
                    </a:ext>
                  </a:extLst>
                </a:gridCol>
                <a:gridCol w="785668">
                  <a:extLst>
                    <a:ext uri="{9D8B030D-6E8A-4147-A177-3AD203B41FA5}">
                      <a16:colId xmlns:a16="http://schemas.microsoft.com/office/drawing/2014/main" val="714139698"/>
                    </a:ext>
                  </a:extLst>
                </a:gridCol>
                <a:gridCol w="785668">
                  <a:extLst>
                    <a:ext uri="{9D8B030D-6E8A-4147-A177-3AD203B41FA5}">
                      <a16:colId xmlns:a16="http://schemas.microsoft.com/office/drawing/2014/main" val="2839014055"/>
                    </a:ext>
                  </a:extLst>
                </a:gridCol>
                <a:gridCol w="785668">
                  <a:extLst>
                    <a:ext uri="{9D8B030D-6E8A-4147-A177-3AD203B41FA5}">
                      <a16:colId xmlns:a16="http://schemas.microsoft.com/office/drawing/2014/main" val="876799985"/>
                    </a:ext>
                  </a:extLst>
                </a:gridCol>
                <a:gridCol w="785668">
                  <a:extLst>
                    <a:ext uri="{9D8B030D-6E8A-4147-A177-3AD203B41FA5}">
                      <a16:colId xmlns:a16="http://schemas.microsoft.com/office/drawing/2014/main" val="15422480"/>
                    </a:ext>
                  </a:extLst>
                </a:gridCol>
                <a:gridCol w="785668">
                  <a:extLst>
                    <a:ext uri="{9D8B030D-6E8A-4147-A177-3AD203B41FA5}">
                      <a16:colId xmlns:a16="http://schemas.microsoft.com/office/drawing/2014/main" val="1330208222"/>
                    </a:ext>
                  </a:extLst>
                </a:gridCol>
                <a:gridCol w="785668">
                  <a:extLst>
                    <a:ext uri="{9D8B030D-6E8A-4147-A177-3AD203B41FA5}">
                      <a16:colId xmlns:a16="http://schemas.microsoft.com/office/drawing/2014/main" val="293389730"/>
                    </a:ext>
                  </a:extLst>
                </a:gridCol>
              </a:tblGrid>
              <a:tr h="247011"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age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agree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alcohol_16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cons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const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extra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neuro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open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sex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wealth_std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extLst>
                  <a:ext uri="{0D108BD9-81ED-4DB2-BD59-A6C34878D82A}">
                    <a16:rowId xmlns:a16="http://schemas.microsoft.com/office/drawing/2014/main" val="321345447"/>
                  </a:ext>
                </a:extLst>
              </a:tr>
              <a:tr h="136470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combined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0.000428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0.060987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0.008281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0.064966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0.734338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0.033535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-0.45397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-0.00309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-0.00959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0.042499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extLst>
                  <a:ext uri="{0D108BD9-81ED-4DB2-BD59-A6C34878D82A}">
                    <a16:rowId xmlns:a16="http://schemas.microsoft.com/office/drawing/2014/main" val="3184071472"/>
                  </a:ext>
                </a:extLst>
              </a:tr>
              <a:tr h="136470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open_low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0.000204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0.053659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0.009977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0.061074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0.741823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0.031961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-0.44041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-0.01087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0.048698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extLst>
                  <a:ext uri="{0D108BD9-81ED-4DB2-BD59-A6C34878D82A}">
                    <a16:rowId xmlns:a16="http://schemas.microsoft.com/office/drawing/2014/main" val="2180763667"/>
                  </a:ext>
                </a:extLst>
              </a:tr>
              <a:tr h="247011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open_high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0.001356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0.051412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-0.00479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0.030608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0.751205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0.040498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-0.48788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-0.00464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0.034271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extLst>
                  <a:ext uri="{0D108BD9-81ED-4DB2-BD59-A6C34878D82A}">
                    <a16:rowId xmlns:a16="http://schemas.microsoft.com/office/drawing/2014/main" val="3715939597"/>
                  </a:ext>
                </a:extLst>
              </a:tr>
              <a:tr h="247011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open_normal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0.000656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0.071609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0.008756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0.069666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0.714098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0.02991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-0.46053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-0.00722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0.035718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extLst>
                  <a:ext uri="{0D108BD9-81ED-4DB2-BD59-A6C34878D82A}">
                    <a16:rowId xmlns:a16="http://schemas.microsoft.com/office/drawing/2014/main" val="1948266321"/>
                  </a:ext>
                </a:extLst>
              </a:tr>
              <a:tr h="136470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cons_low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9.39E-05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0.066314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0.006248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0.80084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0.065864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-0.48084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-0.03265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-0.01127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0.05937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extLst>
                  <a:ext uri="{0D108BD9-81ED-4DB2-BD59-A6C34878D82A}">
                    <a16:rowId xmlns:a16="http://schemas.microsoft.com/office/drawing/2014/main" val="1136753116"/>
                  </a:ext>
                </a:extLst>
              </a:tr>
              <a:tr h="136470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cons_high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0.000623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0.064627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0.007814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0.783031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0.012093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-0.44246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0.005479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-0.0065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0.051416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extLst>
                  <a:ext uri="{0D108BD9-81ED-4DB2-BD59-A6C34878D82A}">
                    <a16:rowId xmlns:a16="http://schemas.microsoft.com/office/drawing/2014/main" val="1701452035"/>
                  </a:ext>
                </a:extLst>
              </a:tr>
              <a:tr h="247011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cons_normal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0.000562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0.06754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0.008965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0.779389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0.032399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-0.45573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-0.00113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-0.01098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0.030837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extLst>
                  <a:ext uri="{0D108BD9-81ED-4DB2-BD59-A6C34878D82A}">
                    <a16:rowId xmlns:a16="http://schemas.microsoft.com/office/drawing/2014/main" val="1482491574"/>
                  </a:ext>
                </a:extLst>
              </a:tr>
              <a:tr h="136470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extra_low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8.41E-05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0.057021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0.009605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0.082038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0.787719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-0.51894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-0.00465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-0.01139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0.05552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extLst>
                  <a:ext uri="{0D108BD9-81ED-4DB2-BD59-A6C34878D82A}">
                    <a16:rowId xmlns:a16="http://schemas.microsoft.com/office/drawing/2014/main" val="589234355"/>
                  </a:ext>
                </a:extLst>
              </a:tr>
              <a:tr h="247011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extra_high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0.001104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0.037329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0.003619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0.020625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0.761063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-0.41222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0.013775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-0.0101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0.026099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extLst>
                  <a:ext uri="{0D108BD9-81ED-4DB2-BD59-A6C34878D82A}">
                    <a16:rowId xmlns:a16="http://schemas.microsoft.com/office/drawing/2014/main" val="1391397277"/>
                  </a:ext>
                </a:extLst>
              </a:tr>
              <a:tr h="247011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extra_normal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0.000432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0.072861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0.00863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0.06881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0.747182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-0.45131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-0.0075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-0.00807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0.03776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extLst>
                  <a:ext uri="{0D108BD9-81ED-4DB2-BD59-A6C34878D82A}">
                    <a16:rowId xmlns:a16="http://schemas.microsoft.com/office/drawing/2014/main" val="1465030849"/>
                  </a:ext>
                </a:extLst>
              </a:tr>
              <a:tr h="247011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neuro_low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0.000858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0.048198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0.000186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0.057313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0.512987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0.022301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0.025475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-0.0025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0.031728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extLst>
                  <a:ext uri="{0D108BD9-81ED-4DB2-BD59-A6C34878D82A}">
                    <a16:rowId xmlns:a16="http://schemas.microsoft.com/office/drawing/2014/main" val="1158584861"/>
                  </a:ext>
                </a:extLst>
              </a:tr>
              <a:tr h="247011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neuro_high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0.000135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0.075206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0.014536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0.066943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0.388581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0.066113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0.001807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-0.01167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0.059273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extLst>
                  <a:ext uri="{0D108BD9-81ED-4DB2-BD59-A6C34878D82A}">
                    <a16:rowId xmlns:a16="http://schemas.microsoft.com/office/drawing/2014/main" val="1563725716"/>
                  </a:ext>
                </a:extLst>
              </a:tr>
              <a:tr h="247011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neuro_normal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0.000428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0.079198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0.006999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0.068144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0.460428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0.037118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-0.00078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-0.0176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0.044429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extLst>
                  <a:ext uri="{0D108BD9-81ED-4DB2-BD59-A6C34878D82A}">
                    <a16:rowId xmlns:a16="http://schemas.microsoft.com/office/drawing/2014/main" val="2052377891"/>
                  </a:ext>
                </a:extLst>
              </a:tr>
              <a:tr h="247011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agree_low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0.00046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0.007853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0.072455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0.792695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0.05479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-0.48639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-0.03411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-0.01121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0.040783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extLst>
                  <a:ext uri="{0D108BD9-81ED-4DB2-BD59-A6C34878D82A}">
                    <a16:rowId xmlns:a16="http://schemas.microsoft.com/office/drawing/2014/main" val="3255415512"/>
                  </a:ext>
                </a:extLst>
              </a:tr>
              <a:tr h="247011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agree_high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0.000386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0.006275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0.069016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0.754151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0.02246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-0.41407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0.028464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-0.00726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0.046975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extLst>
                  <a:ext uri="{0D108BD9-81ED-4DB2-BD59-A6C34878D82A}">
                    <a16:rowId xmlns:a16="http://schemas.microsoft.com/office/drawing/2014/main" val="3730568814"/>
                  </a:ext>
                </a:extLst>
              </a:tr>
              <a:tr h="247011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agree_normal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0.000509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0.008243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0.070718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0.774612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0.028226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-0.46718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0.006876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-0.00818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 dirty="0">
                          <a:effectLst/>
                        </a:rPr>
                        <a:t>0.036769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extLst>
                  <a:ext uri="{0D108BD9-81ED-4DB2-BD59-A6C34878D82A}">
                    <a16:rowId xmlns:a16="http://schemas.microsoft.com/office/drawing/2014/main" val="2933689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06753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210FE4-65A5-6998-5F76-5A479C49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Alcohol</a:t>
            </a:r>
            <a:r>
              <a:rPr lang="de-DE" dirty="0"/>
              <a:t> –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datapoints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9264E7-BB73-F698-65F7-82D78D275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Titel, Datum, …</a:t>
            </a:r>
            <a:endParaRPr lang="de-DE" dirty="0"/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2ACFF03F-ED11-54CD-D2ED-9F6E276C5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679652"/>
              </p:ext>
            </p:extLst>
          </p:nvPr>
        </p:nvGraphicFramePr>
        <p:xfrm>
          <a:off x="322104" y="1195531"/>
          <a:ext cx="2917190" cy="38085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3438">
                  <a:extLst>
                    <a:ext uri="{9D8B030D-6E8A-4147-A177-3AD203B41FA5}">
                      <a16:colId xmlns:a16="http://schemas.microsoft.com/office/drawing/2014/main" val="3654246622"/>
                    </a:ext>
                  </a:extLst>
                </a:gridCol>
                <a:gridCol w="583438">
                  <a:extLst>
                    <a:ext uri="{9D8B030D-6E8A-4147-A177-3AD203B41FA5}">
                      <a16:colId xmlns:a16="http://schemas.microsoft.com/office/drawing/2014/main" val="4005216542"/>
                    </a:ext>
                  </a:extLst>
                </a:gridCol>
                <a:gridCol w="583438">
                  <a:extLst>
                    <a:ext uri="{9D8B030D-6E8A-4147-A177-3AD203B41FA5}">
                      <a16:colId xmlns:a16="http://schemas.microsoft.com/office/drawing/2014/main" val="610855240"/>
                    </a:ext>
                  </a:extLst>
                </a:gridCol>
                <a:gridCol w="583438">
                  <a:extLst>
                    <a:ext uri="{9D8B030D-6E8A-4147-A177-3AD203B41FA5}">
                      <a16:colId xmlns:a16="http://schemas.microsoft.com/office/drawing/2014/main" val="557784010"/>
                    </a:ext>
                  </a:extLst>
                </a:gridCol>
                <a:gridCol w="583438">
                  <a:extLst>
                    <a:ext uri="{9D8B030D-6E8A-4147-A177-3AD203B41FA5}">
                      <a16:colId xmlns:a16="http://schemas.microsoft.com/office/drawing/2014/main" val="2441989919"/>
                    </a:ext>
                  </a:extLst>
                </a:gridCol>
              </a:tblGrid>
              <a:tr h="18232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b5_ds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u="none" strike="noStrike">
                          <a:effectLst/>
                        </a:rPr>
                        <a:t>low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u="none" strike="noStrike">
                          <a:effectLst/>
                        </a:rPr>
                        <a:t>high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u="none" strike="noStrike">
                          <a:effectLst/>
                        </a:rPr>
                        <a:t>normal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u="none" strike="noStrike" dirty="0">
                          <a:effectLst/>
                        </a:rPr>
                        <a:t>total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/>
                </a:tc>
                <a:extLst>
                  <a:ext uri="{0D108BD9-81ED-4DB2-BD59-A6C34878D82A}">
                    <a16:rowId xmlns:a16="http://schemas.microsoft.com/office/drawing/2014/main" val="3609877193"/>
                  </a:ext>
                </a:extLst>
              </a:tr>
              <a:tr h="182324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open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10840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8630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48248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67718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extLst>
                  <a:ext uri="{0D108BD9-81ED-4DB2-BD59-A6C34878D82A}">
                    <a16:rowId xmlns:a16="http://schemas.microsoft.com/office/drawing/2014/main" val="312419023"/>
                  </a:ext>
                </a:extLst>
              </a:tr>
              <a:tr h="182324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cons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9159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9436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49123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67718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extLst>
                  <a:ext uri="{0D108BD9-81ED-4DB2-BD59-A6C34878D82A}">
                    <a16:rowId xmlns:a16="http://schemas.microsoft.com/office/drawing/2014/main" val="120147649"/>
                  </a:ext>
                </a:extLst>
              </a:tr>
              <a:tr h="182324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extra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10358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7830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49530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67718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extLst>
                  <a:ext uri="{0D108BD9-81ED-4DB2-BD59-A6C34878D82A}">
                    <a16:rowId xmlns:a16="http://schemas.microsoft.com/office/drawing/2014/main" val="2337949693"/>
                  </a:ext>
                </a:extLst>
              </a:tr>
              <a:tr h="182324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neuro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9536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11499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46683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67718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extLst>
                  <a:ext uri="{0D108BD9-81ED-4DB2-BD59-A6C34878D82A}">
                    <a16:rowId xmlns:a16="http://schemas.microsoft.com/office/drawing/2014/main" val="3555848105"/>
                  </a:ext>
                </a:extLst>
              </a:tr>
              <a:tr h="182324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agree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10334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8679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48705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67718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extLst>
                  <a:ext uri="{0D108BD9-81ED-4DB2-BD59-A6C34878D82A}">
                    <a16:rowId xmlns:a16="http://schemas.microsoft.com/office/drawing/2014/main" val="3412004055"/>
                  </a:ext>
                </a:extLst>
              </a:tr>
              <a:tr h="182324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extLst>
                  <a:ext uri="{0D108BD9-81ED-4DB2-BD59-A6C34878D82A}">
                    <a16:rowId xmlns:a16="http://schemas.microsoft.com/office/drawing/2014/main" val="1121733652"/>
                  </a:ext>
                </a:extLst>
              </a:tr>
              <a:tr h="182324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u="none" strike="noStrike">
                          <a:effectLst/>
                        </a:rPr>
                        <a:t>OLS_ds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u="none" strike="noStrike">
                          <a:effectLst/>
                        </a:rPr>
                        <a:t>low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u="none" strike="noStrike">
                          <a:effectLst/>
                        </a:rPr>
                        <a:t>high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u="none" strike="noStrike" dirty="0">
                          <a:effectLst/>
                        </a:rPr>
                        <a:t>normal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extLst>
                  <a:ext uri="{0D108BD9-81ED-4DB2-BD59-A6C34878D82A}">
                    <a16:rowId xmlns:a16="http://schemas.microsoft.com/office/drawing/2014/main" val="400574788"/>
                  </a:ext>
                </a:extLst>
              </a:tr>
              <a:tr h="182324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open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7984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851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5910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14745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extLst>
                  <a:ext uri="{0D108BD9-81ED-4DB2-BD59-A6C34878D82A}">
                    <a16:rowId xmlns:a16="http://schemas.microsoft.com/office/drawing/2014/main" val="2133169573"/>
                  </a:ext>
                </a:extLst>
              </a:tr>
              <a:tr h="182324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cons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2153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2572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10020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14745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extLst>
                  <a:ext uri="{0D108BD9-81ED-4DB2-BD59-A6C34878D82A}">
                    <a16:rowId xmlns:a16="http://schemas.microsoft.com/office/drawing/2014/main" val="1644313259"/>
                  </a:ext>
                </a:extLst>
              </a:tr>
              <a:tr h="182324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extra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2856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1748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10141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14745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extLst>
                  <a:ext uri="{0D108BD9-81ED-4DB2-BD59-A6C34878D82A}">
                    <a16:rowId xmlns:a16="http://schemas.microsoft.com/office/drawing/2014/main" val="4087910151"/>
                  </a:ext>
                </a:extLst>
              </a:tr>
              <a:tr h="182324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neuro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1906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3308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9531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14745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extLst>
                  <a:ext uri="{0D108BD9-81ED-4DB2-BD59-A6C34878D82A}">
                    <a16:rowId xmlns:a16="http://schemas.microsoft.com/office/drawing/2014/main" val="2212279871"/>
                  </a:ext>
                </a:extLst>
              </a:tr>
              <a:tr h="182324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agree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2669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2188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9888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14745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extLst>
                  <a:ext uri="{0D108BD9-81ED-4DB2-BD59-A6C34878D82A}">
                    <a16:rowId xmlns:a16="http://schemas.microsoft.com/office/drawing/2014/main" val="2751253789"/>
                  </a:ext>
                </a:extLst>
              </a:tr>
              <a:tr h="182324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extLst>
                  <a:ext uri="{0D108BD9-81ED-4DB2-BD59-A6C34878D82A}">
                    <a16:rowId xmlns:a16="http://schemas.microsoft.com/office/drawing/2014/main" val="1814298006"/>
                  </a:ext>
                </a:extLst>
              </a:tr>
              <a:tr h="182324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u="none" strike="noStrike" dirty="0">
                          <a:effectLst/>
                        </a:rPr>
                        <a:t>b5_05_09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u="none" strike="noStrike" dirty="0">
                          <a:effectLst/>
                        </a:rPr>
                        <a:t>low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u="none" strike="noStrike" dirty="0">
                          <a:effectLst/>
                        </a:rPr>
                        <a:t>high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u="none" strike="noStrike" dirty="0">
                          <a:effectLst/>
                        </a:rPr>
                        <a:t>normal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extLst>
                  <a:ext uri="{0D108BD9-81ED-4DB2-BD59-A6C34878D82A}">
                    <a16:rowId xmlns:a16="http://schemas.microsoft.com/office/drawing/2014/main" val="184458426"/>
                  </a:ext>
                </a:extLst>
              </a:tr>
              <a:tr h="182324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open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9941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1441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9396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20778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extLst>
                  <a:ext uri="{0D108BD9-81ED-4DB2-BD59-A6C34878D82A}">
                    <a16:rowId xmlns:a16="http://schemas.microsoft.com/office/drawing/2014/main" val="3114542103"/>
                  </a:ext>
                </a:extLst>
              </a:tr>
              <a:tr h="182324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cons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3112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3633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14033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20778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extLst>
                  <a:ext uri="{0D108BD9-81ED-4DB2-BD59-A6C34878D82A}">
                    <a16:rowId xmlns:a16="http://schemas.microsoft.com/office/drawing/2014/main" val="1057741618"/>
                  </a:ext>
                </a:extLst>
              </a:tr>
              <a:tr h="182324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extra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4062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2487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14229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20778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extLst>
                  <a:ext uri="{0D108BD9-81ED-4DB2-BD59-A6C34878D82A}">
                    <a16:rowId xmlns:a16="http://schemas.microsoft.com/office/drawing/2014/main" val="2814621040"/>
                  </a:ext>
                </a:extLst>
              </a:tr>
              <a:tr h="182324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neuro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2785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4573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13420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20778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extLst>
                  <a:ext uri="{0D108BD9-81ED-4DB2-BD59-A6C34878D82A}">
                    <a16:rowId xmlns:a16="http://schemas.microsoft.com/office/drawing/2014/main" val="1285998214"/>
                  </a:ext>
                </a:extLst>
              </a:tr>
              <a:tr h="182324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agree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3864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3036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13878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20778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extLst>
                  <a:ext uri="{0D108BD9-81ED-4DB2-BD59-A6C34878D82A}">
                    <a16:rowId xmlns:a16="http://schemas.microsoft.com/office/drawing/2014/main" val="581326816"/>
                  </a:ext>
                </a:extLst>
              </a:tr>
            </a:tbl>
          </a:graphicData>
        </a:graphic>
      </p:graphicFrame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8E6331E6-ABF2-FA9D-884F-5E8BC5988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015772"/>
              </p:ext>
            </p:extLst>
          </p:nvPr>
        </p:nvGraphicFramePr>
        <p:xfrm>
          <a:off x="3310573" y="1195531"/>
          <a:ext cx="2637890" cy="23031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7578">
                  <a:extLst>
                    <a:ext uri="{9D8B030D-6E8A-4147-A177-3AD203B41FA5}">
                      <a16:colId xmlns:a16="http://schemas.microsoft.com/office/drawing/2014/main" val="3799791896"/>
                    </a:ext>
                  </a:extLst>
                </a:gridCol>
                <a:gridCol w="527578">
                  <a:extLst>
                    <a:ext uri="{9D8B030D-6E8A-4147-A177-3AD203B41FA5}">
                      <a16:colId xmlns:a16="http://schemas.microsoft.com/office/drawing/2014/main" val="1737837224"/>
                    </a:ext>
                  </a:extLst>
                </a:gridCol>
                <a:gridCol w="527578">
                  <a:extLst>
                    <a:ext uri="{9D8B030D-6E8A-4147-A177-3AD203B41FA5}">
                      <a16:colId xmlns:a16="http://schemas.microsoft.com/office/drawing/2014/main" val="3414688040"/>
                    </a:ext>
                  </a:extLst>
                </a:gridCol>
                <a:gridCol w="527578">
                  <a:extLst>
                    <a:ext uri="{9D8B030D-6E8A-4147-A177-3AD203B41FA5}">
                      <a16:colId xmlns:a16="http://schemas.microsoft.com/office/drawing/2014/main" val="1305382477"/>
                    </a:ext>
                  </a:extLst>
                </a:gridCol>
                <a:gridCol w="527578">
                  <a:extLst>
                    <a:ext uri="{9D8B030D-6E8A-4147-A177-3AD203B41FA5}">
                      <a16:colId xmlns:a16="http://schemas.microsoft.com/office/drawing/2014/main" val="1802564003"/>
                    </a:ext>
                  </a:extLst>
                </a:gridCol>
              </a:tblGrid>
              <a:tr h="164868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2005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u="none" strike="noStrike" dirty="0">
                          <a:effectLst/>
                        </a:rPr>
                        <a:t>high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u="none" strike="noStrike" dirty="0">
                          <a:effectLst/>
                        </a:rPr>
                        <a:t>low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u="none" strike="noStrike" dirty="0">
                          <a:effectLst/>
                        </a:rPr>
                        <a:t>normal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u="none" strike="noStrike" dirty="0">
                          <a:effectLst/>
                        </a:rPr>
                        <a:t>total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739131197"/>
                  </a:ext>
                </a:extLst>
              </a:tr>
              <a:tr h="16486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open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9565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886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10451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3835581"/>
                  </a:ext>
                </a:extLst>
              </a:tr>
              <a:tr h="16486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cons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1952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1476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7023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10451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6514942"/>
                  </a:ext>
                </a:extLst>
              </a:tr>
              <a:tr h="16486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extra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1301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1977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7173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10451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4612214"/>
                  </a:ext>
                </a:extLst>
              </a:tr>
              <a:tr h="16486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neuro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2480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1297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6674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10451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1004960"/>
                  </a:ext>
                </a:extLst>
              </a:tr>
              <a:tr h="16486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agree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1709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1821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6921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10451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2192053"/>
                  </a:ext>
                </a:extLst>
              </a:tr>
              <a:tr h="164868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0033319"/>
                  </a:ext>
                </a:extLst>
              </a:tr>
              <a:tr h="164868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2009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u="none" strike="noStrike" dirty="0">
                          <a:effectLst/>
                        </a:rPr>
                        <a:t>high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u="none" strike="noStrike" dirty="0">
                          <a:effectLst/>
                        </a:rPr>
                        <a:t>low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u="none" strike="noStrike" dirty="0">
                          <a:effectLst/>
                        </a:rPr>
                        <a:t>normal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4963477"/>
                  </a:ext>
                </a:extLst>
              </a:tr>
              <a:tr h="16486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open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1441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376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8510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10327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8375362"/>
                  </a:ext>
                </a:extLst>
              </a:tr>
              <a:tr h="16486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cons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1681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1636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7010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10327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3607195"/>
                  </a:ext>
                </a:extLst>
              </a:tr>
              <a:tr h="16486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extra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1186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2085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7056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10327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0835780"/>
                  </a:ext>
                </a:extLst>
              </a:tr>
              <a:tr h="16486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neuro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2093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1488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6746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10327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9366785"/>
                  </a:ext>
                </a:extLst>
              </a:tr>
              <a:tr h="16486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agree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1327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2043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6957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10327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4977460"/>
                  </a:ext>
                </a:extLst>
              </a:tr>
            </a:tbl>
          </a:graphicData>
        </a:graphic>
      </p:graphicFrame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52E3080C-D4FC-653C-5F57-5C5939552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78129"/>
              </p:ext>
            </p:extLst>
          </p:nvPr>
        </p:nvGraphicFramePr>
        <p:xfrm>
          <a:off x="6019742" y="1195531"/>
          <a:ext cx="2917190" cy="3646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3438">
                  <a:extLst>
                    <a:ext uri="{9D8B030D-6E8A-4147-A177-3AD203B41FA5}">
                      <a16:colId xmlns:a16="http://schemas.microsoft.com/office/drawing/2014/main" val="3033833938"/>
                    </a:ext>
                  </a:extLst>
                </a:gridCol>
                <a:gridCol w="583438">
                  <a:extLst>
                    <a:ext uri="{9D8B030D-6E8A-4147-A177-3AD203B41FA5}">
                      <a16:colId xmlns:a16="http://schemas.microsoft.com/office/drawing/2014/main" val="1641275269"/>
                    </a:ext>
                  </a:extLst>
                </a:gridCol>
                <a:gridCol w="583438">
                  <a:extLst>
                    <a:ext uri="{9D8B030D-6E8A-4147-A177-3AD203B41FA5}">
                      <a16:colId xmlns:a16="http://schemas.microsoft.com/office/drawing/2014/main" val="1247357747"/>
                    </a:ext>
                  </a:extLst>
                </a:gridCol>
                <a:gridCol w="583438">
                  <a:extLst>
                    <a:ext uri="{9D8B030D-6E8A-4147-A177-3AD203B41FA5}">
                      <a16:colId xmlns:a16="http://schemas.microsoft.com/office/drawing/2014/main" val="1280221635"/>
                    </a:ext>
                  </a:extLst>
                </a:gridCol>
                <a:gridCol w="583438">
                  <a:extLst>
                    <a:ext uri="{9D8B030D-6E8A-4147-A177-3AD203B41FA5}">
                      <a16:colId xmlns:a16="http://schemas.microsoft.com/office/drawing/2014/main" val="3945193102"/>
                    </a:ext>
                  </a:extLst>
                </a:gridCol>
              </a:tblGrid>
              <a:tr h="182324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2013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u="none" strike="noStrike" dirty="0">
                          <a:effectLst/>
                        </a:rPr>
                        <a:t>high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u="none" strike="noStrike" dirty="0">
                          <a:effectLst/>
                        </a:rPr>
                        <a:t>low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u="none" strike="noStrike" dirty="0">
                          <a:effectLst/>
                        </a:rPr>
                        <a:t>normal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extLst>
                  <a:ext uri="{0D108BD9-81ED-4DB2-BD59-A6C34878D82A}">
                    <a16:rowId xmlns:a16="http://schemas.microsoft.com/office/drawing/2014/main" val="3761845144"/>
                  </a:ext>
                </a:extLst>
              </a:tr>
              <a:tr h="182324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open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1618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rgbClr val="FF0000"/>
                          </a:solidFill>
                          <a:effectLst/>
                        </a:rPr>
                        <a:t>230</a:t>
                      </a:r>
                      <a:endParaRPr lang="en-GB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solidFill>
                            <a:srgbClr val="FF0000"/>
                          </a:solidFill>
                          <a:effectLst/>
                        </a:rPr>
                        <a:t>13696</a:t>
                      </a:r>
                      <a:endParaRPr lang="en-GB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15544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extLst>
                  <a:ext uri="{0D108BD9-81ED-4DB2-BD59-A6C34878D82A}">
                    <a16:rowId xmlns:a16="http://schemas.microsoft.com/office/drawing/2014/main" val="4244040672"/>
                  </a:ext>
                </a:extLst>
              </a:tr>
              <a:tr h="182324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cons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1505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1374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12665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15544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extLst>
                  <a:ext uri="{0D108BD9-81ED-4DB2-BD59-A6C34878D82A}">
                    <a16:rowId xmlns:a16="http://schemas.microsoft.com/office/drawing/2014/main" val="1086816929"/>
                  </a:ext>
                </a:extLst>
              </a:tr>
              <a:tr h="182324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extra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1197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12698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15544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extLst>
                  <a:ext uri="{0D108BD9-81ED-4DB2-BD59-A6C34878D82A}">
                    <a16:rowId xmlns:a16="http://schemas.microsoft.com/office/drawing/2014/main" val="1962593024"/>
                  </a:ext>
                </a:extLst>
              </a:tr>
              <a:tr h="182324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neuro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1782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1487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12275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15544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extLst>
                  <a:ext uri="{0D108BD9-81ED-4DB2-BD59-A6C34878D82A}">
                    <a16:rowId xmlns:a16="http://schemas.microsoft.com/office/drawing/2014/main" val="3003435415"/>
                  </a:ext>
                </a:extLst>
              </a:tr>
              <a:tr h="182324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agree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12675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15544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extLst>
                  <a:ext uri="{0D108BD9-81ED-4DB2-BD59-A6C34878D82A}">
                    <a16:rowId xmlns:a16="http://schemas.microsoft.com/office/drawing/2014/main" val="4131922777"/>
                  </a:ext>
                </a:extLst>
              </a:tr>
              <a:tr h="182324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extLst>
                  <a:ext uri="{0D108BD9-81ED-4DB2-BD59-A6C34878D82A}">
                    <a16:rowId xmlns:a16="http://schemas.microsoft.com/office/drawing/2014/main" val="2560542009"/>
                  </a:ext>
                </a:extLst>
              </a:tr>
              <a:tr h="182324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2017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u="none" strike="noStrike" dirty="0">
                          <a:effectLst/>
                        </a:rPr>
                        <a:t>high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u="none" strike="noStrike" dirty="0">
                          <a:effectLst/>
                        </a:rPr>
                        <a:t>low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u="none" strike="noStrike" dirty="0">
                          <a:effectLst/>
                        </a:rPr>
                        <a:t>normal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extLst>
                  <a:ext uri="{0D108BD9-81ED-4DB2-BD59-A6C34878D82A}">
                    <a16:rowId xmlns:a16="http://schemas.microsoft.com/office/drawing/2014/main" val="202392398"/>
                  </a:ext>
                </a:extLst>
              </a:tr>
              <a:tr h="182324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open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3238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316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12751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16305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extLst>
                  <a:ext uri="{0D108BD9-81ED-4DB2-BD59-A6C34878D82A}">
                    <a16:rowId xmlns:a16="http://schemas.microsoft.com/office/drawing/2014/main" val="3357836072"/>
                  </a:ext>
                </a:extLst>
              </a:tr>
              <a:tr h="182324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cons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2446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2505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11354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16305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extLst>
                  <a:ext uri="{0D108BD9-81ED-4DB2-BD59-A6C34878D82A}">
                    <a16:rowId xmlns:a16="http://schemas.microsoft.com/office/drawing/2014/main" val="1540285936"/>
                  </a:ext>
                </a:extLst>
              </a:tr>
              <a:tr h="182324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extra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2240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2420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11645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16305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extLst>
                  <a:ext uri="{0D108BD9-81ED-4DB2-BD59-A6C34878D82A}">
                    <a16:rowId xmlns:a16="http://schemas.microsoft.com/office/drawing/2014/main" val="878716792"/>
                  </a:ext>
                </a:extLst>
              </a:tr>
              <a:tr h="182324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neuro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2979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2412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10914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16305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extLst>
                  <a:ext uri="{0D108BD9-81ED-4DB2-BD59-A6C34878D82A}">
                    <a16:rowId xmlns:a16="http://schemas.microsoft.com/office/drawing/2014/main" val="3056839350"/>
                  </a:ext>
                </a:extLst>
              </a:tr>
              <a:tr h="182324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agree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2579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2483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11243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16305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extLst>
                  <a:ext uri="{0D108BD9-81ED-4DB2-BD59-A6C34878D82A}">
                    <a16:rowId xmlns:a16="http://schemas.microsoft.com/office/drawing/2014/main" val="1802355474"/>
                  </a:ext>
                </a:extLst>
              </a:tr>
              <a:tr h="182324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extLst>
                  <a:ext uri="{0D108BD9-81ED-4DB2-BD59-A6C34878D82A}">
                    <a16:rowId xmlns:a16="http://schemas.microsoft.com/office/drawing/2014/main" val="381053317"/>
                  </a:ext>
                </a:extLst>
              </a:tr>
              <a:tr h="182324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2019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u="none" strike="noStrike" dirty="0">
                          <a:effectLst/>
                        </a:rPr>
                        <a:t>high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u="none" strike="noStrike" dirty="0">
                          <a:effectLst/>
                        </a:rPr>
                        <a:t>low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u="none" strike="noStrike" dirty="0">
                          <a:effectLst/>
                        </a:rPr>
                        <a:t>normal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extLst>
                  <a:ext uri="{0D108BD9-81ED-4DB2-BD59-A6C34878D82A}">
                    <a16:rowId xmlns:a16="http://schemas.microsoft.com/office/drawing/2014/main" val="2832731073"/>
                  </a:ext>
                </a:extLst>
              </a:tr>
              <a:tr h="182324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open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2333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353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12405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15091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extLst>
                  <a:ext uri="{0D108BD9-81ED-4DB2-BD59-A6C34878D82A}">
                    <a16:rowId xmlns:a16="http://schemas.microsoft.com/office/drawing/2014/main" val="1292118794"/>
                  </a:ext>
                </a:extLst>
              </a:tr>
              <a:tr h="182324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cons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1852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2168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11071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15091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extLst>
                  <a:ext uri="{0D108BD9-81ED-4DB2-BD59-A6C34878D82A}">
                    <a16:rowId xmlns:a16="http://schemas.microsoft.com/office/drawing/2014/main" val="3684786954"/>
                  </a:ext>
                </a:extLst>
              </a:tr>
              <a:tr h="182324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extra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1906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2227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10958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15091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extLst>
                  <a:ext uri="{0D108BD9-81ED-4DB2-BD59-A6C34878D82A}">
                    <a16:rowId xmlns:a16="http://schemas.microsoft.com/office/drawing/2014/main" val="1086361572"/>
                  </a:ext>
                </a:extLst>
              </a:tr>
              <a:tr h="182324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neuro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2165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2852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10074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15091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extLst>
                  <a:ext uri="{0D108BD9-81ED-4DB2-BD59-A6C34878D82A}">
                    <a16:rowId xmlns:a16="http://schemas.microsoft.com/office/drawing/2014/main" val="541887035"/>
                  </a:ext>
                </a:extLst>
              </a:tr>
              <a:tr h="182324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agree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1819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2363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10909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15091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6" marR="9116" marT="9116" marB="0" anchor="b"/>
                </a:tc>
                <a:extLst>
                  <a:ext uri="{0D108BD9-81ED-4DB2-BD59-A6C34878D82A}">
                    <a16:rowId xmlns:a16="http://schemas.microsoft.com/office/drawing/2014/main" val="568763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98963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3AC863-6F8F-AE12-019B-A2A392361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People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open in 2005?</a:t>
            </a:r>
            <a:endParaRPr lang="en-GB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692DB4C-E1A3-9418-FEBB-A340E38CD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3111537"/>
            <a:ext cx="8642350" cy="3646885"/>
          </a:xfrm>
        </p:spPr>
        <p:txBody>
          <a:bodyPr/>
          <a:lstStyle/>
          <a:p>
            <a:r>
              <a:rPr lang="de-DE" sz="2000" dirty="0" err="1"/>
              <a:t>Openness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summative score </a:t>
            </a:r>
            <a:r>
              <a:rPr lang="de-DE" sz="2000" dirty="0" err="1"/>
              <a:t>of</a:t>
            </a:r>
            <a:r>
              <a:rPr lang="de-DE" sz="2000" dirty="0"/>
              <a:t> plh0215, plh0220, plh0225, plh0255</a:t>
            </a:r>
          </a:p>
          <a:p>
            <a:endParaRPr lang="de-DE" sz="2000" dirty="0"/>
          </a:p>
          <a:p>
            <a:r>
              <a:rPr lang="de-DE" sz="2000" dirty="0"/>
              <a:t>plh0255 (inquisitive/wissbegierig)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missing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2005, also not </a:t>
            </a:r>
            <a:r>
              <a:rPr lang="de-DE" sz="2000" dirty="0" err="1"/>
              <a:t>part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original BFS-I</a:t>
            </a:r>
          </a:p>
          <a:p>
            <a:endParaRPr lang="en-GB" sz="2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C06C20-9CB0-5E0C-0A05-E0509FB9F7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Titel, Datum, …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A6E2A2E-A6B0-ACD9-8D4A-35D62CAFD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46" y="1243172"/>
            <a:ext cx="2802548" cy="1868365"/>
          </a:xfrm>
          <a:prstGeom prst="rect">
            <a:avLst/>
          </a:prstGeom>
        </p:spPr>
      </p:pic>
      <p:graphicFrame>
        <p:nvGraphicFramePr>
          <p:cNvPr id="6" name="Inhaltsplatzhalter 19">
            <a:extLst>
              <a:ext uri="{FF2B5EF4-FFF2-40B4-BE49-F238E27FC236}">
                <a16:creationId xmlns:a16="http://schemas.microsoft.com/office/drawing/2014/main" id="{3BCABAD1-113C-E4A3-2A12-56A4A508B4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2381210"/>
              </p:ext>
            </p:extLst>
          </p:nvPr>
        </p:nvGraphicFramePr>
        <p:xfrm>
          <a:off x="3528285" y="1428750"/>
          <a:ext cx="36576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8030536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066229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424444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207318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918557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550357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u="none" strike="noStrike" dirty="0">
                          <a:effectLst/>
                        </a:rPr>
                        <a:t>agree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u="none" strike="noStrike">
                          <a:effectLst/>
                        </a:rPr>
                        <a:t>cons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u="none" strike="noStrike">
                          <a:effectLst/>
                        </a:rPr>
                        <a:t>extra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u="none" strike="noStrike">
                          <a:effectLst/>
                        </a:rPr>
                        <a:t>neuro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u="none" strike="noStrike">
                          <a:effectLst/>
                        </a:rPr>
                        <a:t>open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7633686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u="none" strike="noStrike">
                          <a:effectLst/>
                        </a:rPr>
                        <a:t>2005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>
                          <a:effectLst/>
                        </a:rPr>
                        <a:t>5.458281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5.899987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>
                          <a:effectLst/>
                        </a:rPr>
                        <a:t>4.818757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>
                          <a:effectLst/>
                        </a:rPr>
                        <a:t>1.285668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>
                          <a:effectLst/>
                        </a:rPr>
                        <a:t>1.326883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82589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u="none" strike="noStrike">
                          <a:effectLst/>
                        </a:rPr>
                        <a:t>2009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>
                          <a:effectLst/>
                        </a:rPr>
                        <a:t>5.348536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5.823276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>
                          <a:effectLst/>
                        </a:rPr>
                        <a:t>4.772002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1.156968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>
                          <a:effectLst/>
                        </a:rPr>
                        <a:t>4.635871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76298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u="none" strike="noStrike">
                          <a:effectLst/>
                        </a:rPr>
                        <a:t>2013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>
                          <a:effectLst/>
                        </a:rPr>
                        <a:t>5.407726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>
                          <a:effectLst/>
                        </a:rPr>
                        <a:t>5.839541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4.870642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>
                          <a:effectLst/>
                        </a:rPr>
                        <a:t>1.084627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4.826287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3393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u="none" strike="noStrike">
                          <a:effectLst/>
                        </a:rPr>
                        <a:t>2017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>
                          <a:effectLst/>
                        </a:rPr>
                        <a:t>5.488674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>
                          <a:effectLst/>
                        </a:rPr>
                        <a:t>5.795948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>
                          <a:effectLst/>
                        </a:rPr>
                        <a:t>4.955234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1.110181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>
                          <a:effectLst/>
                        </a:rPr>
                        <a:t>4.975146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35394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u="none" strike="noStrike" dirty="0">
                          <a:effectLst/>
                        </a:rPr>
                        <a:t>2019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>
                          <a:effectLst/>
                        </a:rPr>
                        <a:t>5.405356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>
                          <a:effectLst/>
                        </a:rPr>
                        <a:t>5.778796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>
                          <a:effectLst/>
                        </a:rPr>
                        <a:t>4.923154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0.905323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4.843039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476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841009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65BDC1-CD41-7F40-DCE9-CC971645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The </a:t>
            </a:r>
            <a:r>
              <a:rPr lang="de-DE" sz="2800" dirty="0" err="1"/>
              <a:t>effect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alcohol</a:t>
            </a:r>
            <a:r>
              <a:rPr lang="de-DE" sz="2800" dirty="0"/>
              <a:t> on mental </a:t>
            </a:r>
            <a:r>
              <a:rPr lang="de-DE" sz="2800" dirty="0" err="1"/>
              <a:t>health</a:t>
            </a:r>
            <a:r>
              <a:rPr lang="de-DE" sz="2800" dirty="0"/>
              <a:t> (</a:t>
            </a:r>
            <a:r>
              <a:rPr lang="de-DE" sz="2800" dirty="0" err="1"/>
              <a:t>combined</a:t>
            </a:r>
            <a:r>
              <a:rPr lang="de-DE" sz="2800" dirty="0"/>
              <a:t>)</a:t>
            </a:r>
            <a:endParaRPr lang="en-GB" sz="2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59D7D8-9B51-3BF4-3E0C-366847F42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Titel, Datum, …</a:t>
            </a:r>
            <a:endParaRPr lang="de-DE" dirty="0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0D062862-71DE-B16F-9888-F5CD013CA1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2851682"/>
              </p:ext>
            </p:extLst>
          </p:nvPr>
        </p:nvGraphicFramePr>
        <p:xfrm>
          <a:off x="250826" y="1078331"/>
          <a:ext cx="8642348" cy="33555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5668">
                  <a:extLst>
                    <a:ext uri="{9D8B030D-6E8A-4147-A177-3AD203B41FA5}">
                      <a16:colId xmlns:a16="http://schemas.microsoft.com/office/drawing/2014/main" val="1138119069"/>
                    </a:ext>
                  </a:extLst>
                </a:gridCol>
                <a:gridCol w="785668">
                  <a:extLst>
                    <a:ext uri="{9D8B030D-6E8A-4147-A177-3AD203B41FA5}">
                      <a16:colId xmlns:a16="http://schemas.microsoft.com/office/drawing/2014/main" val="3481152274"/>
                    </a:ext>
                  </a:extLst>
                </a:gridCol>
                <a:gridCol w="785668">
                  <a:extLst>
                    <a:ext uri="{9D8B030D-6E8A-4147-A177-3AD203B41FA5}">
                      <a16:colId xmlns:a16="http://schemas.microsoft.com/office/drawing/2014/main" val="1118324393"/>
                    </a:ext>
                  </a:extLst>
                </a:gridCol>
                <a:gridCol w="785668">
                  <a:extLst>
                    <a:ext uri="{9D8B030D-6E8A-4147-A177-3AD203B41FA5}">
                      <a16:colId xmlns:a16="http://schemas.microsoft.com/office/drawing/2014/main" val="2936651155"/>
                    </a:ext>
                  </a:extLst>
                </a:gridCol>
                <a:gridCol w="785668">
                  <a:extLst>
                    <a:ext uri="{9D8B030D-6E8A-4147-A177-3AD203B41FA5}">
                      <a16:colId xmlns:a16="http://schemas.microsoft.com/office/drawing/2014/main" val="3324929536"/>
                    </a:ext>
                  </a:extLst>
                </a:gridCol>
                <a:gridCol w="785668">
                  <a:extLst>
                    <a:ext uri="{9D8B030D-6E8A-4147-A177-3AD203B41FA5}">
                      <a16:colId xmlns:a16="http://schemas.microsoft.com/office/drawing/2014/main" val="179866601"/>
                    </a:ext>
                  </a:extLst>
                </a:gridCol>
                <a:gridCol w="785668">
                  <a:extLst>
                    <a:ext uri="{9D8B030D-6E8A-4147-A177-3AD203B41FA5}">
                      <a16:colId xmlns:a16="http://schemas.microsoft.com/office/drawing/2014/main" val="2531680462"/>
                    </a:ext>
                  </a:extLst>
                </a:gridCol>
                <a:gridCol w="785668">
                  <a:extLst>
                    <a:ext uri="{9D8B030D-6E8A-4147-A177-3AD203B41FA5}">
                      <a16:colId xmlns:a16="http://schemas.microsoft.com/office/drawing/2014/main" val="1595378791"/>
                    </a:ext>
                  </a:extLst>
                </a:gridCol>
                <a:gridCol w="785668">
                  <a:extLst>
                    <a:ext uri="{9D8B030D-6E8A-4147-A177-3AD203B41FA5}">
                      <a16:colId xmlns:a16="http://schemas.microsoft.com/office/drawing/2014/main" val="4284288915"/>
                    </a:ext>
                  </a:extLst>
                </a:gridCol>
                <a:gridCol w="785668">
                  <a:extLst>
                    <a:ext uri="{9D8B030D-6E8A-4147-A177-3AD203B41FA5}">
                      <a16:colId xmlns:a16="http://schemas.microsoft.com/office/drawing/2014/main" val="43808748"/>
                    </a:ext>
                  </a:extLst>
                </a:gridCol>
                <a:gridCol w="785668">
                  <a:extLst>
                    <a:ext uri="{9D8B030D-6E8A-4147-A177-3AD203B41FA5}">
                      <a16:colId xmlns:a16="http://schemas.microsoft.com/office/drawing/2014/main" val="1059421172"/>
                    </a:ext>
                  </a:extLst>
                </a:gridCol>
              </a:tblGrid>
              <a:tr h="280182"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age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agree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alcohol_combined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cons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const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extra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neuro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open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sex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wealth_std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extLst>
                  <a:ext uri="{0D108BD9-81ED-4DB2-BD59-A6C34878D82A}">
                    <a16:rowId xmlns:a16="http://schemas.microsoft.com/office/drawing/2014/main" val="978395411"/>
                  </a:ext>
                </a:extLst>
              </a:tr>
              <a:tr h="143905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combined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0.000457</a:t>
                      </a:r>
                      <a:endParaRPr lang="en-GB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solidFill>
                            <a:srgbClr val="FF0000"/>
                          </a:solidFill>
                          <a:effectLst/>
                        </a:rPr>
                        <a:t>0.060409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0.007069</a:t>
                      </a:r>
                      <a:endParaRPr lang="en-GB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0.064598</a:t>
                      </a:r>
                      <a:endParaRPr lang="en-GB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solidFill>
                            <a:srgbClr val="FF0000"/>
                          </a:solidFill>
                          <a:effectLst/>
                        </a:rPr>
                        <a:t>0.734071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solidFill>
                            <a:srgbClr val="FF0000"/>
                          </a:solidFill>
                          <a:effectLst/>
                        </a:rPr>
                        <a:t>0.03242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solidFill>
                            <a:srgbClr val="FF0000"/>
                          </a:solidFill>
                          <a:effectLst/>
                        </a:rPr>
                        <a:t>-0.45539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solidFill>
                            <a:srgbClr val="FF0000"/>
                          </a:solidFill>
                          <a:effectLst/>
                        </a:rPr>
                        <a:t>0.004858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-0.01109</a:t>
                      </a:r>
                      <a:endParaRPr lang="en-GB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0.045336</a:t>
                      </a:r>
                      <a:endParaRPr lang="en-GB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extLst>
                  <a:ext uri="{0D108BD9-81ED-4DB2-BD59-A6C34878D82A}">
                    <a16:rowId xmlns:a16="http://schemas.microsoft.com/office/drawing/2014/main" val="1011162342"/>
                  </a:ext>
                </a:extLst>
              </a:tr>
              <a:tr h="143905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open_low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 dirty="0">
                          <a:effectLst/>
                        </a:rPr>
                        <a:t>0.000149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 dirty="0">
                          <a:effectLst/>
                        </a:rPr>
                        <a:t>0.065328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 dirty="0">
                          <a:effectLst/>
                        </a:rPr>
                        <a:t>0.017685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0.080582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0.717659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0.04653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-0.45371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 dirty="0">
                          <a:effectLst/>
                        </a:rPr>
                        <a:t>-0.01448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0.055573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extLst>
                  <a:ext uri="{0D108BD9-81ED-4DB2-BD59-A6C34878D82A}">
                    <a16:rowId xmlns:a16="http://schemas.microsoft.com/office/drawing/2014/main" val="312205080"/>
                  </a:ext>
                </a:extLst>
              </a:tr>
              <a:tr h="214168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open_high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0.00112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0.079248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-0.00356</a:t>
                      </a:r>
                      <a:endParaRPr lang="en-GB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 dirty="0">
                          <a:effectLst/>
                        </a:rPr>
                        <a:t>0.03702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 dirty="0">
                          <a:effectLst/>
                        </a:rPr>
                        <a:t>0.695731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 dirty="0">
                          <a:effectLst/>
                        </a:rPr>
                        <a:t>0.04559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 dirty="0">
                          <a:effectLst/>
                        </a:rPr>
                        <a:t>-0.41945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-0.01045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0.041341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extLst>
                  <a:ext uri="{0D108BD9-81ED-4DB2-BD59-A6C34878D82A}">
                    <a16:rowId xmlns:a16="http://schemas.microsoft.com/office/drawing/2014/main" val="1576479955"/>
                  </a:ext>
                </a:extLst>
              </a:tr>
              <a:tr h="214168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open_normal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0.000446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0.054877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0.005469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0.061995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0.754755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0.024058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-0.46253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-0.00952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0.041141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extLst>
                  <a:ext uri="{0D108BD9-81ED-4DB2-BD59-A6C34878D82A}">
                    <a16:rowId xmlns:a16="http://schemas.microsoft.com/office/drawing/2014/main" val="1075429555"/>
                  </a:ext>
                </a:extLst>
              </a:tr>
              <a:tr h="143905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cons_low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4.11E-05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0.049478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0.000119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0.795361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0.055954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-0.50458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0.034014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-0.01103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0.072527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extLst>
                  <a:ext uri="{0D108BD9-81ED-4DB2-BD59-A6C34878D82A}">
                    <a16:rowId xmlns:a16="http://schemas.microsoft.com/office/drawing/2014/main" val="3627737019"/>
                  </a:ext>
                </a:extLst>
              </a:tr>
              <a:tr h="143905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cons_high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0.000579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0.068394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0.00673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0.771687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0.017768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-0.42913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0.002792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-0.00501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0.074564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extLst>
                  <a:ext uri="{0D108BD9-81ED-4DB2-BD59-A6C34878D82A}">
                    <a16:rowId xmlns:a16="http://schemas.microsoft.com/office/drawing/2014/main" val="2779474553"/>
                  </a:ext>
                </a:extLst>
              </a:tr>
              <a:tr h="214168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cons_normal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0.00059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0.067209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0.008258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0.780761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0.032924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-0.45673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0.000818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-0.01237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0.03432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extLst>
                  <a:ext uri="{0D108BD9-81ED-4DB2-BD59-A6C34878D82A}">
                    <a16:rowId xmlns:a16="http://schemas.microsoft.com/office/drawing/2014/main" val="3671020412"/>
                  </a:ext>
                </a:extLst>
              </a:tr>
              <a:tr h="143905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extra_low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4.93E-06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0.04513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0.010191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0.089164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0.7898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-0.52632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0.015057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-0.00992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0.061805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extLst>
                  <a:ext uri="{0D108BD9-81ED-4DB2-BD59-A6C34878D82A}">
                    <a16:rowId xmlns:a16="http://schemas.microsoft.com/office/drawing/2014/main" val="3802483460"/>
                  </a:ext>
                </a:extLst>
              </a:tr>
              <a:tr h="214168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extra_high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0.001184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0.032775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-0.00435</a:t>
                      </a:r>
                      <a:endParaRPr lang="en-GB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-0.0014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0.794566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-0.41723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0.010484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-0.01683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0.039966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extLst>
                  <a:ext uri="{0D108BD9-81ED-4DB2-BD59-A6C34878D82A}">
                    <a16:rowId xmlns:a16="http://schemas.microsoft.com/office/drawing/2014/main" val="2144283214"/>
                  </a:ext>
                </a:extLst>
              </a:tr>
              <a:tr h="214168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extra_normal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0.000458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0.07231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0.008045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0.069021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0.742428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-0.45176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0.003528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-0.00941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0.040386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extLst>
                  <a:ext uri="{0D108BD9-81ED-4DB2-BD59-A6C34878D82A}">
                    <a16:rowId xmlns:a16="http://schemas.microsoft.com/office/drawing/2014/main" val="3173025240"/>
                  </a:ext>
                </a:extLst>
              </a:tr>
              <a:tr h="214168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neuro_low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0.000783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 dirty="0">
                          <a:effectLst/>
                        </a:rPr>
                        <a:t>0.029457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-0.00155</a:t>
                      </a:r>
                      <a:endParaRPr lang="en-GB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0.055567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0.551579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0.020063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0.015487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-0.00579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0.039313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extLst>
                  <a:ext uri="{0D108BD9-81ED-4DB2-BD59-A6C34878D82A}">
                    <a16:rowId xmlns:a16="http://schemas.microsoft.com/office/drawing/2014/main" val="2474648865"/>
                  </a:ext>
                </a:extLst>
              </a:tr>
              <a:tr h="214168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neuro_high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0.000223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0.062587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0.019978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0.075027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0.376901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0.070431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-0.00634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-0.00865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0.066571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extLst>
                  <a:ext uri="{0D108BD9-81ED-4DB2-BD59-A6C34878D82A}">
                    <a16:rowId xmlns:a16="http://schemas.microsoft.com/office/drawing/2014/main" val="2700666286"/>
                  </a:ext>
                </a:extLst>
              </a:tr>
              <a:tr h="214168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neuro_normal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0.000446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0.077901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0.004356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0.067479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0.461738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0.035211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0.00813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-0.01936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0.047324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extLst>
                  <a:ext uri="{0D108BD9-81ED-4DB2-BD59-A6C34878D82A}">
                    <a16:rowId xmlns:a16="http://schemas.microsoft.com/office/drawing/2014/main" val="2184742808"/>
                  </a:ext>
                </a:extLst>
              </a:tr>
              <a:tr h="214168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agree_low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0.000386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0.01001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0.063483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0.772686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0.056997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-0.48105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-0.00194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-0.013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0.048983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extLst>
                  <a:ext uri="{0D108BD9-81ED-4DB2-BD59-A6C34878D82A}">
                    <a16:rowId xmlns:a16="http://schemas.microsoft.com/office/drawing/2014/main" val="3141373318"/>
                  </a:ext>
                </a:extLst>
              </a:tr>
              <a:tr h="214168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agree_high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0.000199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0.001967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0.070263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0.779041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0.023172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-0.41008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0.008943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-0.00822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0.063241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extLst>
                  <a:ext uri="{0D108BD9-81ED-4DB2-BD59-A6C34878D82A}">
                    <a16:rowId xmlns:a16="http://schemas.microsoft.com/office/drawing/2014/main" val="176467811"/>
                  </a:ext>
                </a:extLst>
              </a:tr>
              <a:tr h="214168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agree_normal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0.000541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0.006828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0.070689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0.780498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0.02704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-0.47014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0.007156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-0.0097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 dirty="0">
                          <a:effectLst/>
                        </a:rPr>
                        <a:t>0.039649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extLst>
                  <a:ext uri="{0D108BD9-81ED-4DB2-BD59-A6C34878D82A}">
                    <a16:rowId xmlns:a16="http://schemas.microsoft.com/office/drawing/2014/main" val="3101438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379760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65BDC1-CD41-7F40-DCE9-CC971645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The </a:t>
            </a:r>
            <a:r>
              <a:rPr lang="de-DE" sz="2800" dirty="0" err="1"/>
              <a:t>effect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alcohol</a:t>
            </a:r>
            <a:r>
              <a:rPr lang="de-DE" sz="2800" dirty="0"/>
              <a:t> on mental </a:t>
            </a:r>
            <a:r>
              <a:rPr lang="de-DE" sz="2800" dirty="0" err="1"/>
              <a:t>health</a:t>
            </a:r>
            <a:r>
              <a:rPr lang="de-DE" sz="2800" dirty="0"/>
              <a:t> (alc_16)</a:t>
            </a:r>
            <a:endParaRPr lang="en-GB" sz="2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59D7D8-9B51-3BF4-3E0C-366847F42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Titel, Datum, …</a:t>
            </a:r>
            <a:endParaRPr lang="de-DE" dirty="0"/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D5EB5A4D-B2B4-6B14-8C1F-05549C521B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9148734"/>
              </p:ext>
            </p:extLst>
          </p:nvPr>
        </p:nvGraphicFramePr>
        <p:xfrm>
          <a:off x="250825" y="1120273"/>
          <a:ext cx="8381450" cy="33136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1950">
                  <a:extLst>
                    <a:ext uri="{9D8B030D-6E8A-4147-A177-3AD203B41FA5}">
                      <a16:colId xmlns:a16="http://schemas.microsoft.com/office/drawing/2014/main" val="3940245495"/>
                    </a:ext>
                  </a:extLst>
                </a:gridCol>
                <a:gridCol w="761950">
                  <a:extLst>
                    <a:ext uri="{9D8B030D-6E8A-4147-A177-3AD203B41FA5}">
                      <a16:colId xmlns:a16="http://schemas.microsoft.com/office/drawing/2014/main" val="2179628822"/>
                    </a:ext>
                  </a:extLst>
                </a:gridCol>
                <a:gridCol w="761950">
                  <a:extLst>
                    <a:ext uri="{9D8B030D-6E8A-4147-A177-3AD203B41FA5}">
                      <a16:colId xmlns:a16="http://schemas.microsoft.com/office/drawing/2014/main" val="3842284277"/>
                    </a:ext>
                  </a:extLst>
                </a:gridCol>
                <a:gridCol w="761950">
                  <a:extLst>
                    <a:ext uri="{9D8B030D-6E8A-4147-A177-3AD203B41FA5}">
                      <a16:colId xmlns:a16="http://schemas.microsoft.com/office/drawing/2014/main" val="2942984930"/>
                    </a:ext>
                  </a:extLst>
                </a:gridCol>
                <a:gridCol w="761950">
                  <a:extLst>
                    <a:ext uri="{9D8B030D-6E8A-4147-A177-3AD203B41FA5}">
                      <a16:colId xmlns:a16="http://schemas.microsoft.com/office/drawing/2014/main" val="92049107"/>
                    </a:ext>
                  </a:extLst>
                </a:gridCol>
                <a:gridCol w="761950">
                  <a:extLst>
                    <a:ext uri="{9D8B030D-6E8A-4147-A177-3AD203B41FA5}">
                      <a16:colId xmlns:a16="http://schemas.microsoft.com/office/drawing/2014/main" val="369357809"/>
                    </a:ext>
                  </a:extLst>
                </a:gridCol>
                <a:gridCol w="761950">
                  <a:extLst>
                    <a:ext uri="{9D8B030D-6E8A-4147-A177-3AD203B41FA5}">
                      <a16:colId xmlns:a16="http://schemas.microsoft.com/office/drawing/2014/main" val="1031035834"/>
                    </a:ext>
                  </a:extLst>
                </a:gridCol>
                <a:gridCol w="761950">
                  <a:extLst>
                    <a:ext uri="{9D8B030D-6E8A-4147-A177-3AD203B41FA5}">
                      <a16:colId xmlns:a16="http://schemas.microsoft.com/office/drawing/2014/main" val="1042143123"/>
                    </a:ext>
                  </a:extLst>
                </a:gridCol>
                <a:gridCol w="761950">
                  <a:extLst>
                    <a:ext uri="{9D8B030D-6E8A-4147-A177-3AD203B41FA5}">
                      <a16:colId xmlns:a16="http://schemas.microsoft.com/office/drawing/2014/main" val="1140837502"/>
                    </a:ext>
                  </a:extLst>
                </a:gridCol>
                <a:gridCol w="761950">
                  <a:extLst>
                    <a:ext uri="{9D8B030D-6E8A-4147-A177-3AD203B41FA5}">
                      <a16:colId xmlns:a16="http://schemas.microsoft.com/office/drawing/2014/main" val="1961054755"/>
                    </a:ext>
                  </a:extLst>
                </a:gridCol>
                <a:gridCol w="761950">
                  <a:extLst>
                    <a:ext uri="{9D8B030D-6E8A-4147-A177-3AD203B41FA5}">
                      <a16:colId xmlns:a16="http://schemas.microsoft.com/office/drawing/2014/main" val="104130167"/>
                    </a:ext>
                  </a:extLst>
                </a:gridCol>
              </a:tblGrid>
              <a:tr h="216778"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 u="none" strike="noStrike" dirty="0">
                          <a:effectLst/>
                        </a:rPr>
                        <a:t>age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 u="none" strike="noStrike">
                          <a:effectLst/>
                        </a:rPr>
                        <a:t>agree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 u="none" strike="noStrike">
                          <a:effectLst/>
                        </a:rPr>
                        <a:t>alcohol_16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 u="none" strike="noStrike" dirty="0">
                          <a:effectLst/>
                        </a:rPr>
                        <a:t>cons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 u="none" strike="noStrike">
                          <a:effectLst/>
                        </a:rPr>
                        <a:t>const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 u="none" strike="noStrike">
                          <a:effectLst/>
                        </a:rPr>
                        <a:t>extra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 u="none" strike="noStrike">
                          <a:effectLst/>
                        </a:rPr>
                        <a:t>neuro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 u="none" strike="noStrike">
                          <a:effectLst/>
                        </a:rPr>
                        <a:t>open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 u="none" strike="noStrike">
                          <a:effectLst/>
                        </a:rPr>
                        <a:t>sex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 u="none" strike="noStrike" dirty="0" err="1">
                          <a:effectLst/>
                        </a:rPr>
                        <a:t>wealth_std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extLst>
                  <a:ext uri="{0D108BD9-81ED-4DB2-BD59-A6C34878D82A}">
                    <a16:rowId xmlns:a16="http://schemas.microsoft.com/office/drawing/2014/main" val="800886136"/>
                  </a:ext>
                </a:extLst>
              </a:tr>
              <a:tr h="142456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combined</a:t>
                      </a:r>
                      <a:endParaRPr lang="en-GB" sz="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solidFill>
                            <a:srgbClr val="FF0000"/>
                          </a:solidFill>
                          <a:effectLst/>
                        </a:rPr>
                        <a:t>0.000434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solidFill>
                            <a:srgbClr val="FF0000"/>
                          </a:solidFill>
                          <a:effectLst/>
                        </a:rPr>
                        <a:t>0.06094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solidFill>
                            <a:srgbClr val="FF0000"/>
                          </a:solidFill>
                          <a:effectLst/>
                        </a:rPr>
                        <a:t>0.008262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solidFill>
                            <a:srgbClr val="FF0000"/>
                          </a:solidFill>
                          <a:effectLst/>
                        </a:rPr>
                        <a:t>0.064192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solidFill>
                            <a:srgbClr val="FF0000"/>
                          </a:solidFill>
                          <a:effectLst/>
                        </a:rPr>
                        <a:t>0.731375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solidFill>
                            <a:srgbClr val="FF0000"/>
                          </a:solidFill>
                          <a:effectLst/>
                        </a:rPr>
                        <a:t>0.031945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-0.4541</a:t>
                      </a:r>
                      <a:endParaRPr lang="en-GB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0.004273</a:t>
                      </a:r>
                      <a:endParaRPr lang="en-GB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solidFill>
                            <a:srgbClr val="FF0000"/>
                          </a:solidFill>
                          <a:effectLst/>
                        </a:rPr>
                        <a:t>-0.0097</a:t>
                      </a:r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0.041885</a:t>
                      </a:r>
                      <a:endParaRPr lang="en-GB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extLst>
                  <a:ext uri="{0D108BD9-81ED-4DB2-BD59-A6C34878D82A}">
                    <a16:rowId xmlns:a16="http://schemas.microsoft.com/office/drawing/2014/main" val="33164472"/>
                  </a:ext>
                </a:extLst>
              </a:tr>
              <a:tr h="142456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open_low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 dirty="0">
                          <a:effectLst/>
                        </a:rPr>
                        <a:t>9.74E-05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0.066863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0.017887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0.076854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0.715878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0.045443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-0.45194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 dirty="0">
                          <a:effectLst/>
                        </a:rPr>
                        <a:t>-0.01182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0.049337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extLst>
                  <a:ext uri="{0D108BD9-81ED-4DB2-BD59-A6C34878D82A}">
                    <a16:rowId xmlns:a16="http://schemas.microsoft.com/office/drawing/2014/main" val="2096817708"/>
                  </a:ext>
                </a:extLst>
              </a:tr>
              <a:tr h="216778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open_high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0.00113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0.079992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-0.00045</a:t>
                      </a:r>
                      <a:endParaRPr lang="en-GB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 dirty="0">
                          <a:effectLst/>
                        </a:rPr>
                        <a:t>0.038341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 dirty="0">
                          <a:effectLst/>
                        </a:rPr>
                        <a:t>0.691517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 dirty="0">
                          <a:effectLst/>
                        </a:rPr>
                        <a:t>0.044737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-0.41935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-0.00976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0.040052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extLst>
                  <a:ext uri="{0D108BD9-81ED-4DB2-BD59-A6C34878D82A}">
                    <a16:rowId xmlns:a16="http://schemas.microsoft.com/office/drawing/2014/main" val="64864005"/>
                  </a:ext>
                </a:extLst>
              </a:tr>
              <a:tr h="216778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open_normal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0.000426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0.055168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0.00658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0.06212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0.752167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0.023524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-0.46166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-0.0083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0.038286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extLst>
                  <a:ext uri="{0D108BD9-81ED-4DB2-BD59-A6C34878D82A}">
                    <a16:rowId xmlns:a16="http://schemas.microsoft.com/office/drawing/2014/main" val="2208487073"/>
                  </a:ext>
                </a:extLst>
              </a:tr>
              <a:tr h="142456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cons_low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3.98E-05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0.050044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0.004342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0.791672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0.054796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-0.50514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0.032991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-0.0094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0.068741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extLst>
                  <a:ext uri="{0D108BD9-81ED-4DB2-BD59-A6C34878D82A}">
                    <a16:rowId xmlns:a16="http://schemas.microsoft.com/office/drawing/2014/main" val="3117485365"/>
                  </a:ext>
                </a:extLst>
              </a:tr>
              <a:tr h="142456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cons_high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0.000575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0.068754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0.008689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0.765773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0.017731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-0.42668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0.002866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-0.00334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0.070564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extLst>
                  <a:ext uri="{0D108BD9-81ED-4DB2-BD59-A6C34878D82A}">
                    <a16:rowId xmlns:a16="http://schemas.microsoft.com/office/drawing/2014/main" val="3501804369"/>
                  </a:ext>
                </a:extLst>
              </a:tr>
              <a:tr h="216778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cons_normal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0.000562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0.067557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0.008959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0.778572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0.032279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-0.45559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3.79E-05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-0.01099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0.03081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extLst>
                  <a:ext uri="{0D108BD9-81ED-4DB2-BD59-A6C34878D82A}">
                    <a16:rowId xmlns:a16="http://schemas.microsoft.com/office/drawing/2014/main" val="2056829344"/>
                  </a:ext>
                </a:extLst>
              </a:tr>
              <a:tr h="142456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extra_low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-2.8E-05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0.045241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0.009994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0.088458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0.789419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-0.52606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0.014259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-0.00822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 dirty="0">
                          <a:effectLst/>
                        </a:rPr>
                        <a:t>0.057084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extLst>
                  <a:ext uri="{0D108BD9-81ED-4DB2-BD59-A6C34878D82A}">
                    <a16:rowId xmlns:a16="http://schemas.microsoft.com/office/drawing/2014/main" val="304527004"/>
                  </a:ext>
                </a:extLst>
              </a:tr>
              <a:tr h="216778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extra_high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0.001199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0.034092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0.001583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0.001011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0.784794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-0.41675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0.010238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-0.01503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0.036307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extLst>
                  <a:ext uri="{0D108BD9-81ED-4DB2-BD59-A6C34878D82A}">
                    <a16:rowId xmlns:a16="http://schemas.microsoft.com/office/drawing/2014/main" val="2223200649"/>
                  </a:ext>
                </a:extLst>
              </a:tr>
              <a:tr h="216778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extra_normal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0.000433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0.072657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0.008551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0.068267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0.74009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-0.45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0.003029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-0.00827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0.037346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extLst>
                  <a:ext uri="{0D108BD9-81ED-4DB2-BD59-A6C34878D82A}">
                    <a16:rowId xmlns:a16="http://schemas.microsoft.com/office/drawing/2014/main" val="505098435"/>
                  </a:ext>
                </a:extLst>
              </a:tr>
              <a:tr h="216778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neuro_low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0.000785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0.030263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0.000715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0.055625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0.548804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0.019556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0.015553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-0.0052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0.03847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extLst>
                  <a:ext uri="{0D108BD9-81ED-4DB2-BD59-A6C34878D82A}">
                    <a16:rowId xmlns:a16="http://schemas.microsoft.com/office/drawing/2014/main" val="1856531752"/>
                  </a:ext>
                </a:extLst>
              </a:tr>
              <a:tr h="216778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neuro_high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0.000157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0.062144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0.017666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0.073465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0.37868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0.069641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-0.00611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-0.0068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0.060825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extLst>
                  <a:ext uri="{0D108BD9-81ED-4DB2-BD59-A6C34878D82A}">
                    <a16:rowId xmlns:a16="http://schemas.microsoft.com/office/drawing/2014/main" val="3060861832"/>
                  </a:ext>
                </a:extLst>
              </a:tr>
              <a:tr h="216778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neuro_normal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0.000432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0.078559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0.006887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0.067412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0.458582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0.034495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0.007269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-0.01777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0.043748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extLst>
                  <a:ext uri="{0D108BD9-81ED-4DB2-BD59-A6C34878D82A}">
                    <a16:rowId xmlns:a16="http://schemas.microsoft.com/office/drawing/2014/main" val="735152308"/>
                  </a:ext>
                </a:extLst>
              </a:tr>
              <a:tr h="216778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agree_low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0.000346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0.00864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0.0634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0.772294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0.056463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-0.47886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-0.00161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-0.0122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0.045963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extLst>
                  <a:ext uri="{0D108BD9-81ED-4DB2-BD59-A6C34878D82A}">
                    <a16:rowId xmlns:a16="http://schemas.microsoft.com/office/drawing/2014/main" val="1548236097"/>
                  </a:ext>
                </a:extLst>
              </a:tr>
              <a:tr h="216778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agree_high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0.000198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0.00634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0.070145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0.774409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0.022228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-0.40904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0.008332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-0.00641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0.059079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extLst>
                  <a:ext uri="{0D108BD9-81ED-4DB2-BD59-A6C34878D82A}">
                    <a16:rowId xmlns:a16="http://schemas.microsoft.com/office/drawing/2014/main" val="2366149462"/>
                  </a:ext>
                </a:extLst>
              </a:tr>
              <a:tr h="216778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agree_normal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0.000517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0.00824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0.070248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0.778088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0.026667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-0.46902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0.006323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-0.0082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 dirty="0">
                          <a:effectLst/>
                        </a:rPr>
                        <a:t>0.036367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4" marR="6824" marT="6824" marB="0" anchor="b"/>
                </a:tc>
                <a:extLst>
                  <a:ext uri="{0D108BD9-81ED-4DB2-BD59-A6C34878D82A}">
                    <a16:rowId xmlns:a16="http://schemas.microsoft.com/office/drawing/2014/main" val="67796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946256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1CEAF4-42DE-083A-EA15-86B81BA9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effect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smoking</a:t>
            </a:r>
            <a:r>
              <a:rPr lang="de-DE" dirty="0"/>
              <a:t> on mental </a:t>
            </a:r>
            <a:r>
              <a:rPr lang="de-DE" dirty="0" err="1"/>
              <a:t>health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529938-3A5E-B4BB-3B79-33D72344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de-DE" dirty="0"/>
              <a:t>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currently</a:t>
            </a:r>
            <a:r>
              <a:rPr lang="de-DE" dirty="0"/>
              <a:t> smoke? -&gt; </a:t>
            </a:r>
            <a:r>
              <a:rPr lang="en-GB" sz="2800" u="none" strike="noStrike" dirty="0">
                <a:effectLst/>
              </a:rPr>
              <a:t>ple0081_v2</a:t>
            </a:r>
            <a:endParaRPr lang="de-DE" dirty="0"/>
          </a:p>
          <a:p>
            <a:pPr marL="457200" indent="-457200">
              <a:buFontTx/>
              <a:buChar char="-"/>
            </a:pPr>
            <a:r>
              <a:rPr lang="de-DE" dirty="0"/>
              <a:t>Data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2006, 2010, 2014, 2018, 2020</a:t>
            </a:r>
          </a:p>
          <a:p>
            <a:pPr marL="457200" indent="-457200">
              <a:buFontTx/>
              <a:buChar char="-"/>
            </a:pPr>
            <a:r>
              <a:rPr lang="en-GB" dirty="0"/>
              <a:t>Answers (after recoding 2-&gt;0, 1-&gt;1): 1 (25122), 0 (69652)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F5D597-DBB1-96F0-0D76-DB1614F5C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Titel, Datum, …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6E94ABB-BEBA-1E91-D62A-2E0CA20D1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918" y="2571750"/>
            <a:ext cx="3152163" cy="236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4372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F25C3D-EF96-8119-6CA6-5896B248C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effect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smoking</a:t>
            </a:r>
            <a:r>
              <a:rPr lang="de-DE" dirty="0"/>
              <a:t> on mental </a:t>
            </a:r>
            <a:r>
              <a:rPr lang="de-DE" dirty="0" err="1"/>
              <a:t>health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AB4C63-BFCE-F303-525B-C2734B2E6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Titel, Datum, …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504984-6753-66CC-FA1D-49571FA3B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F991846-2C8E-76F0-F685-D5E575E40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9876"/>
            <a:ext cx="9144000" cy="368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2122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D7192E-E506-75C4-F7D1-AD6BF975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Smoking </a:t>
            </a:r>
            <a:r>
              <a:rPr lang="de-DE" dirty="0" err="1"/>
              <a:t>Behaviour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3D4219-B2ED-34E0-3E2B-48947492C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857250"/>
          </a:xfrm>
        </p:spPr>
        <p:txBody>
          <a:bodyPr/>
          <a:lstStyle/>
          <a:p>
            <a:r>
              <a:rPr lang="de-DE" dirty="0" err="1"/>
              <a:t>Started</a:t>
            </a:r>
            <a:r>
              <a:rPr lang="de-DE" dirty="0"/>
              <a:t> </a:t>
            </a:r>
            <a:r>
              <a:rPr lang="de-DE" dirty="0" err="1"/>
              <a:t>smoking</a:t>
            </a:r>
            <a:br>
              <a:rPr lang="en-GB" dirty="0"/>
            </a:br>
            <a:r>
              <a:rPr lang="en-GB" dirty="0"/>
              <a:t>0 -&gt; 1 (same encoding)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C2F09A69-42EE-0263-E0B2-0FAEDFC0DF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854" y="2089458"/>
            <a:ext cx="4521146" cy="1819811"/>
          </a:xfr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A51EB8-3217-579E-2320-6E97FFCE8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857250"/>
          </a:xfrm>
        </p:spPr>
        <p:txBody>
          <a:bodyPr/>
          <a:lstStyle/>
          <a:p>
            <a:r>
              <a:rPr lang="de-DE" dirty="0" err="1"/>
              <a:t>Stopped</a:t>
            </a:r>
            <a:r>
              <a:rPr lang="de-DE" dirty="0"/>
              <a:t> Smoking</a:t>
            </a:r>
          </a:p>
          <a:p>
            <a:r>
              <a:rPr lang="de-DE" dirty="0"/>
              <a:t>1 -&gt; 0 (same </a:t>
            </a:r>
            <a:r>
              <a:rPr lang="de-DE" dirty="0" err="1"/>
              <a:t>encoding</a:t>
            </a:r>
            <a:r>
              <a:rPr lang="de-DE" dirty="0"/>
              <a:t>)</a:t>
            </a:r>
            <a:endParaRPr lang="en-GB" dirty="0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2FD847A-A4B1-B328-0EA1-A1E35FBCC9F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4645025" y="2089458"/>
            <a:ext cx="4509382" cy="1819810"/>
          </a:xfrm>
        </p:spPr>
      </p:pic>
    </p:spTree>
    <p:extLst>
      <p:ext uri="{BB962C8B-B14F-4D97-AF65-F5344CB8AC3E}">
        <p14:creationId xmlns:p14="http://schemas.microsoft.com/office/powerpoint/2010/main" val="3740611976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890678-5FE2-CFF4-E933-D9770B773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Titel, Datum, …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65914F2-70FE-65CD-4C6B-A884FDEC1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6158"/>
            <a:ext cx="9144000" cy="2524606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A4C1556-E722-348A-3F8B-FB51E0DB9DC4}"/>
              </a:ext>
            </a:extLst>
          </p:cNvPr>
          <p:cNvSpPr txBox="1"/>
          <p:nvPr/>
        </p:nvSpPr>
        <p:spPr>
          <a:xfrm>
            <a:off x="120577" y="3296397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>
                <a:solidFill>
                  <a:schemeClr val="accent6"/>
                </a:solidFill>
              </a:rPr>
              <a:t>"pli0079": </a:t>
            </a:r>
            <a:r>
              <a:rPr lang="en-GB" sz="900" dirty="0">
                <a:solidFill>
                  <a:schemeClr val="accent6"/>
                </a:solidFill>
              </a:rPr>
              <a:t>"Going out for dinner or drinks (café, pub, restaurant)", ****</a:t>
            </a:r>
          </a:p>
          <a:p>
            <a:r>
              <a:rPr lang="en-GB" sz="900" b="1" dirty="0">
                <a:solidFill>
                  <a:schemeClr val="accent6"/>
                </a:solidFill>
              </a:rPr>
              <a:t>"pli0080": </a:t>
            </a:r>
            <a:r>
              <a:rPr lang="en-GB" sz="900" dirty="0">
                <a:solidFill>
                  <a:schemeClr val="accent6"/>
                </a:solidFill>
              </a:rPr>
              <a:t>"Visiting or being visited by </a:t>
            </a:r>
            <a:r>
              <a:rPr lang="en-GB" sz="900" dirty="0" err="1">
                <a:solidFill>
                  <a:schemeClr val="accent6"/>
                </a:solidFill>
              </a:rPr>
              <a:t>neighbors</a:t>
            </a:r>
            <a:r>
              <a:rPr lang="en-GB" sz="900" dirty="0">
                <a:solidFill>
                  <a:schemeClr val="accent6"/>
                </a:solidFill>
              </a:rPr>
              <a:t>, friends, or acquaintances", ****</a:t>
            </a:r>
          </a:p>
          <a:p>
            <a:r>
              <a:rPr lang="en-GB" sz="900" b="1" dirty="0">
                <a:solidFill>
                  <a:schemeClr val="accent6"/>
                </a:solidFill>
              </a:rPr>
              <a:t>"pli0081": </a:t>
            </a:r>
            <a:r>
              <a:rPr lang="en-GB" sz="900" dirty="0">
                <a:solidFill>
                  <a:schemeClr val="accent6"/>
                </a:solidFill>
              </a:rPr>
              <a:t>"Visiting or being visited by family members or relatives", ****</a:t>
            </a:r>
          </a:p>
          <a:p>
            <a:r>
              <a:rPr lang="en-GB" sz="900" b="1" dirty="0"/>
              <a:t>"pli0181": </a:t>
            </a:r>
            <a:r>
              <a:rPr lang="en-GB" sz="900" dirty="0"/>
              <a:t>"Keeping in touch with friends or relatives abroad (by telephone, e-mail, Internet phone, skype, etc.)", ***</a:t>
            </a:r>
          </a:p>
          <a:p>
            <a:r>
              <a:rPr lang="en-GB" sz="900" b="1" dirty="0"/>
              <a:t>"plh0390": </a:t>
            </a:r>
            <a:r>
              <a:rPr lang="en-GB" sz="900" dirty="0"/>
              <a:t>"[de] </a:t>
            </a:r>
            <a:r>
              <a:rPr lang="en-GB" sz="900" dirty="0" err="1"/>
              <a:t>Nutzen</a:t>
            </a:r>
            <a:r>
              <a:rPr lang="en-GB" sz="900" dirty="0"/>
              <a:t> </a:t>
            </a:r>
            <a:r>
              <a:rPr lang="en-GB" sz="900" dirty="0" err="1"/>
              <a:t>sozialer</a:t>
            </a:r>
            <a:r>
              <a:rPr lang="en-GB" sz="900" dirty="0"/>
              <a:t> Online-</a:t>
            </a:r>
            <a:r>
              <a:rPr lang="en-GB" sz="900" dirty="0" err="1"/>
              <a:t>Netzwerke</a:t>
            </a:r>
            <a:r>
              <a:rPr lang="en-GB" sz="900" dirty="0"/>
              <a:t> / Chat-</a:t>
            </a:r>
            <a:r>
              <a:rPr lang="en-GB" sz="900" dirty="0" err="1"/>
              <a:t>Dienste</a:t>
            </a:r>
            <a:r>
              <a:rPr lang="en-GB" sz="900" dirty="0"/>
              <a:t> (</a:t>
            </a:r>
            <a:r>
              <a:rPr lang="en-GB" sz="900" dirty="0" err="1"/>
              <a:t>z.B.</a:t>
            </a:r>
            <a:r>
              <a:rPr lang="en-GB" sz="900" dirty="0"/>
              <a:t> Facebook / Instagram / Twitter / WhatsApp)“, *</a:t>
            </a:r>
          </a:p>
          <a:p>
            <a:r>
              <a:rPr lang="en-GB" sz="900" b="1" dirty="0">
                <a:solidFill>
                  <a:schemeClr val="accent6"/>
                </a:solidFill>
              </a:rPr>
              <a:t>"pli0082": </a:t>
            </a:r>
            <a:r>
              <a:rPr lang="en-GB" sz="900" dirty="0">
                <a:solidFill>
                  <a:schemeClr val="accent6"/>
                </a:solidFill>
              </a:rPr>
              <a:t>"Going on an excursion or short trip", ****</a:t>
            </a:r>
          </a:p>
          <a:p>
            <a:r>
              <a:rPr lang="en-GB" sz="900" b="1" dirty="0"/>
              <a:t>"pli0098_h":"</a:t>
            </a:r>
            <a:r>
              <a:rPr lang="en-GB" sz="900" dirty="0"/>
              <a:t>Going to church, attending religious events", ****</a:t>
            </a:r>
          </a:p>
          <a:p>
            <a:r>
              <a:rPr lang="en-GB" sz="900" b="1" dirty="0">
                <a:solidFill>
                  <a:schemeClr val="accent6"/>
                </a:solidFill>
              </a:rPr>
              <a:t>"pli0083": </a:t>
            </a:r>
            <a:r>
              <a:rPr lang="en-GB" sz="900" dirty="0">
                <a:solidFill>
                  <a:schemeClr val="accent6"/>
                </a:solidFill>
              </a:rPr>
              <a:t>"[de] </a:t>
            </a:r>
            <a:r>
              <a:rPr lang="en-GB" sz="900" dirty="0" err="1">
                <a:solidFill>
                  <a:schemeClr val="accent6"/>
                </a:solidFill>
              </a:rPr>
              <a:t>Fernsehen</a:t>
            </a:r>
            <a:r>
              <a:rPr lang="en-GB" sz="900" dirty="0">
                <a:solidFill>
                  <a:schemeClr val="accent6"/>
                </a:solidFill>
              </a:rPr>
              <a:t> / </a:t>
            </a:r>
            <a:r>
              <a:rPr lang="en-GB" sz="900" dirty="0" err="1">
                <a:solidFill>
                  <a:schemeClr val="accent6"/>
                </a:solidFill>
              </a:rPr>
              <a:t>Filme</a:t>
            </a:r>
            <a:r>
              <a:rPr lang="en-GB" sz="900" dirty="0">
                <a:solidFill>
                  <a:schemeClr val="accent6"/>
                </a:solidFill>
              </a:rPr>
              <a:t>, </a:t>
            </a:r>
            <a:r>
              <a:rPr lang="en-GB" sz="900" dirty="0" err="1">
                <a:solidFill>
                  <a:schemeClr val="accent6"/>
                </a:solidFill>
              </a:rPr>
              <a:t>Serien</a:t>
            </a:r>
            <a:r>
              <a:rPr lang="en-GB" sz="900" dirty="0">
                <a:solidFill>
                  <a:schemeClr val="accent6"/>
                </a:solidFill>
              </a:rPr>
              <a:t> </a:t>
            </a:r>
            <a:r>
              <a:rPr lang="en-GB" sz="900" dirty="0" err="1">
                <a:solidFill>
                  <a:schemeClr val="accent6"/>
                </a:solidFill>
              </a:rPr>
              <a:t>oder</a:t>
            </a:r>
            <a:r>
              <a:rPr lang="en-GB" sz="900" dirty="0">
                <a:solidFill>
                  <a:schemeClr val="accent6"/>
                </a:solidFill>
              </a:rPr>
              <a:t> Videos </a:t>
            </a:r>
            <a:r>
              <a:rPr lang="en-GB" sz="900" dirty="0" err="1">
                <a:solidFill>
                  <a:schemeClr val="accent6"/>
                </a:solidFill>
              </a:rPr>
              <a:t>sehen</a:t>
            </a:r>
            <a:r>
              <a:rPr lang="en-GB" sz="900" dirty="0">
                <a:solidFill>
                  <a:schemeClr val="accent6"/>
                </a:solidFill>
              </a:rPr>
              <a:t> (</a:t>
            </a:r>
            <a:r>
              <a:rPr lang="en-GB" sz="900" dirty="0" err="1">
                <a:solidFill>
                  <a:schemeClr val="accent6"/>
                </a:solidFill>
              </a:rPr>
              <a:t>auch</a:t>
            </a:r>
            <a:r>
              <a:rPr lang="en-GB" sz="900" dirty="0">
                <a:solidFill>
                  <a:schemeClr val="accent6"/>
                </a:solidFill>
              </a:rPr>
              <a:t> </a:t>
            </a:r>
            <a:r>
              <a:rPr lang="en-GB" sz="900" dirty="0" err="1">
                <a:solidFill>
                  <a:schemeClr val="accent6"/>
                </a:solidFill>
              </a:rPr>
              <a:t>Mediatheken</a:t>
            </a:r>
            <a:r>
              <a:rPr lang="en-GB" sz="900" dirty="0">
                <a:solidFill>
                  <a:schemeClr val="accent6"/>
                </a:solidFill>
              </a:rPr>
              <a:t> / Internet-Streams / DVD / etc.)", ****	</a:t>
            </a:r>
          </a:p>
          <a:p>
            <a:r>
              <a:rPr lang="en-GB" sz="900" dirty="0"/>
              <a:t>		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88A0604-EA7A-301F-5A0A-7E324AF4DC5D}"/>
              </a:ext>
            </a:extLst>
          </p:cNvPr>
          <p:cNvSpPr txBox="1"/>
          <p:nvPr/>
        </p:nvSpPr>
        <p:spPr>
          <a:xfrm>
            <a:off x="4572000" y="3227591"/>
            <a:ext cx="4621578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chemeClr val="accent6"/>
                </a:solidFill>
              </a:rPr>
              <a:t>"plh0391": </a:t>
            </a:r>
            <a:r>
              <a:rPr lang="en-GB" sz="900" dirty="0">
                <a:solidFill>
                  <a:schemeClr val="accent6"/>
                </a:solidFill>
              </a:rPr>
              <a:t>"[de] </a:t>
            </a:r>
            <a:r>
              <a:rPr lang="en-GB" sz="900" dirty="0" err="1">
                <a:solidFill>
                  <a:schemeClr val="accent6"/>
                </a:solidFill>
              </a:rPr>
              <a:t>Lesen</a:t>
            </a:r>
            <a:r>
              <a:rPr lang="en-GB" sz="900" dirty="0">
                <a:solidFill>
                  <a:schemeClr val="accent6"/>
                </a:solidFill>
              </a:rPr>
              <a:t> von </a:t>
            </a:r>
            <a:r>
              <a:rPr lang="en-GB" sz="900" dirty="0" err="1">
                <a:solidFill>
                  <a:schemeClr val="accent6"/>
                </a:solidFill>
              </a:rPr>
              <a:t>Büchern</a:t>
            </a:r>
            <a:r>
              <a:rPr lang="en-GB" sz="900" dirty="0">
                <a:solidFill>
                  <a:schemeClr val="accent6"/>
                </a:solidFill>
              </a:rPr>
              <a:t> (</a:t>
            </a:r>
            <a:r>
              <a:rPr lang="en-GB" sz="900" dirty="0" err="1">
                <a:solidFill>
                  <a:schemeClr val="accent6"/>
                </a:solidFill>
              </a:rPr>
              <a:t>auch</a:t>
            </a:r>
            <a:r>
              <a:rPr lang="en-GB" sz="900" dirty="0">
                <a:solidFill>
                  <a:schemeClr val="accent6"/>
                </a:solidFill>
              </a:rPr>
              <a:t> eBooks)",	*</a:t>
            </a:r>
          </a:p>
          <a:p>
            <a:r>
              <a:rPr lang="en-GB" sz="900" b="1" dirty="0"/>
              <a:t>"plh0392": </a:t>
            </a:r>
            <a:r>
              <a:rPr lang="en-GB" sz="900" dirty="0"/>
              <a:t>"[de] </a:t>
            </a:r>
            <a:r>
              <a:rPr lang="en-GB" sz="900" dirty="0" err="1"/>
              <a:t>Lesen</a:t>
            </a:r>
            <a:r>
              <a:rPr lang="en-GB" sz="900" dirty="0"/>
              <a:t> von (Tages-)</a:t>
            </a:r>
            <a:r>
              <a:rPr lang="en-GB" sz="900" dirty="0" err="1"/>
              <a:t>Zeitungen</a:t>
            </a:r>
            <a:r>
              <a:rPr lang="en-GB" sz="900" dirty="0"/>
              <a:t> (</a:t>
            </a:r>
            <a:r>
              <a:rPr lang="en-GB" sz="900" dirty="0" err="1"/>
              <a:t>auch</a:t>
            </a:r>
            <a:r>
              <a:rPr lang="en-GB" sz="900" dirty="0"/>
              <a:t> </a:t>
            </a:r>
            <a:r>
              <a:rPr lang="en-GB" sz="900" dirty="0" err="1"/>
              <a:t>ePaper</a:t>
            </a:r>
            <a:r>
              <a:rPr lang="en-GB" sz="900" dirty="0"/>
              <a:t>)", *</a:t>
            </a:r>
          </a:p>
          <a:p>
            <a:r>
              <a:rPr lang="en-GB" sz="900" b="1" dirty="0"/>
              <a:t>"pli0093_h": </a:t>
            </a:r>
            <a:r>
              <a:rPr lang="en-GB" sz="900" dirty="0"/>
              <a:t>"Artistic and musical activities (painting, music, photography, </a:t>
            </a:r>
            <a:r>
              <a:rPr lang="en-GB" sz="900" dirty="0" err="1"/>
              <a:t>theater</a:t>
            </a:r>
            <a:r>
              <a:rPr lang="en-GB" sz="900" dirty="0"/>
              <a:t>, dance)", ****</a:t>
            </a:r>
          </a:p>
          <a:p>
            <a:r>
              <a:rPr lang="en-GB" sz="900" b="1" dirty="0"/>
              <a:t>"plh0393": </a:t>
            </a:r>
            <a:r>
              <a:rPr lang="en-GB" sz="900" dirty="0"/>
              <a:t>"[de] </a:t>
            </a:r>
            <a:r>
              <a:rPr lang="en-GB" sz="900" dirty="0" err="1"/>
              <a:t>Reparaturen</a:t>
            </a:r>
            <a:r>
              <a:rPr lang="en-GB" sz="900" dirty="0"/>
              <a:t> am Haus, in der </a:t>
            </a:r>
            <a:r>
              <a:rPr lang="en-GB" sz="900" dirty="0" err="1"/>
              <a:t>Wohnung</a:t>
            </a:r>
            <a:r>
              <a:rPr lang="en-GB" sz="900" dirty="0"/>
              <a:t> </a:t>
            </a:r>
            <a:r>
              <a:rPr lang="en-GB" sz="900" dirty="0" err="1"/>
              <a:t>oder</a:t>
            </a:r>
            <a:r>
              <a:rPr lang="en-GB" sz="900" dirty="0"/>
              <a:t> an </a:t>
            </a:r>
            <a:r>
              <a:rPr lang="en-GB" sz="900" dirty="0" err="1"/>
              <a:t>Fahrzeugen</a:t>
            </a:r>
            <a:r>
              <a:rPr lang="en-GB" sz="900" dirty="0"/>
              <a:t> / </a:t>
            </a:r>
            <a:r>
              <a:rPr lang="en-GB" sz="900" dirty="0" err="1"/>
              <a:t>Gartenarbeit</a:t>
            </a:r>
            <a:r>
              <a:rPr lang="en-GB" sz="900" dirty="0"/>
              <a:t> / </a:t>
            </a:r>
            <a:r>
              <a:rPr lang="en-GB" sz="900" dirty="0" err="1"/>
              <a:t>Fahrzeugpflege</a:t>
            </a:r>
            <a:r>
              <a:rPr lang="en-GB" sz="900" dirty="0"/>
              <a:t>", *</a:t>
            </a:r>
          </a:p>
          <a:p>
            <a:r>
              <a:rPr lang="en-GB" sz="900" b="1" dirty="0">
                <a:solidFill>
                  <a:schemeClr val="accent6"/>
                </a:solidFill>
              </a:rPr>
              <a:t>"pli0092_h":</a:t>
            </a:r>
            <a:r>
              <a:rPr lang="en-GB" sz="900" dirty="0">
                <a:solidFill>
                  <a:schemeClr val="accent6"/>
                </a:solidFill>
              </a:rPr>
              <a:t>"Taking part in sports",	 ****	</a:t>
            </a:r>
          </a:p>
          <a:p>
            <a:r>
              <a:rPr lang="en-GB" sz="900" b="1" dirty="0"/>
              <a:t>"pli0089": </a:t>
            </a:r>
            <a:r>
              <a:rPr lang="en-GB" sz="900" dirty="0"/>
              <a:t>"Going to sporting events", ****	</a:t>
            </a:r>
          </a:p>
          <a:p>
            <a:r>
              <a:rPr lang="en-GB" sz="900" b="1" dirty="0">
                <a:solidFill>
                  <a:schemeClr val="accent6"/>
                </a:solidFill>
              </a:rPr>
              <a:t>"pli0091_h": </a:t>
            </a:r>
            <a:r>
              <a:rPr lang="en-GB" sz="900" dirty="0">
                <a:solidFill>
                  <a:schemeClr val="accent6"/>
                </a:solidFill>
              </a:rPr>
              <a:t>"Going to the cinema, pop concerts, dance events, clubs",	****</a:t>
            </a:r>
          </a:p>
          <a:p>
            <a:r>
              <a:rPr lang="en-GB" sz="900" b="1" dirty="0">
                <a:solidFill>
                  <a:schemeClr val="accent6"/>
                </a:solidFill>
              </a:rPr>
              <a:t>"pli0090_h":</a:t>
            </a:r>
            <a:r>
              <a:rPr lang="en-GB" sz="900" dirty="0">
                <a:solidFill>
                  <a:schemeClr val="accent6"/>
                </a:solidFill>
              </a:rPr>
              <a:t>"Going to cultural events such as opera, classical concerts, </a:t>
            </a:r>
            <a:r>
              <a:rPr lang="en-GB" sz="900" dirty="0" err="1">
                <a:solidFill>
                  <a:schemeClr val="accent6"/>
                </a:solidFill>
              </a:rPr>
              <a:t>theater</a:t>
            </a:r>
            <a:r>
              <a:rPr lang="en-GB" sz="900" dirty="0">
                <a:solidFill>
                  <a:schemeClr val="accent6"/>
                </a:solidFill>
              </a:rPr>
              <a:t>, exhibitions", ****			</a:t>
            </a:r>
          </a:p>
          <a:p>
            <a:r>
              <a:rPr lang="en-GB" sz="900" b="1" dirty="0"/>
              <a:t>"plh0394": </a:t>
            </a:r>
            <a:r>
              <a:rPr lang="en-GB" sz="900" dirty="0"/>
              <a:t>"[de] </a:t>
            </a:r>
            <a:r>
              <a:rPr lang="en-GB" sz="900" dirty="0" err="1"/>
              <a:t>Einfach</a:t>
            </a:r>
            <a:r>
              <a:rPr lang="en-GB" sz="900" dirty="0"/>
              <a:t> </a:t>
            </a:r>
            <a:r>
              <a:rPr lang="en-GB" sz="900" dirty="0" err="1"/>
              <a:t>nichts</a:t>
            </a:r>
            <a:r>
              <a:rPr lang="en-GB" sz="900" dirty="0"/>
              <a:t> tun / </a:t>
            </a:r>
            <a:r>
              <a:rPr lang="en-GB" sz="900" dirty="0" err="1"/>
              <a:t>abhängen</a:t>
            </a:r>
            <a:r>
              <a:rPr lang="en-GB" sz="900" dirty="0"/>
              <a:t> / </a:t>
            </a:r>
            <a:r>
              <a:rPr lang="en-GB" sz="900" dirty="0" err="1"/>
              <a:t>träumen</a:t>
            </a:r>
            <a:r>
              <a:rPr lang="en-GB" sz="900" dirty="0"/>
              <a:t>“ *</a:t>
            </a:r>
          </a:p>
          <a:p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2919108250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06B0C-2C79-1856-F45A-D620B4342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C4ACF7-73B7-330B-10BD-036133D53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b="1" dirty="0" err="1"/>
              <a:t>There</a:t>
            </a:r>
            <a:r>
              <a:rPr lang="de-DE" sz="1600" b="1" dirty="0"/>
              <a:t> </a:t>
            </a:r>
            <a:r>
              <a:rPr lang="de-DE" sz="1600" b="1" dirty="0" err="1"/>
              <a:t>are</a:t>
            </a:r>
            <a:r>
              <a:rPr lang="de-DE" sz="1600" b="1" dirty="0"/>
              <a:t> </a:t>
            </a:r>
            <a:r>
              <a:rPr lang="de-DE" sz="1600" b="1" dirty="0" err="1"/>
              <a:t>significant</a:t>
            </a:r>
            <a:r>
              <a:rPr lang="de-DE" sz="1600" b="1" dirty="0"/>
              <a:t> </a:t>
            </a:r>
            <a:r>
              <a:rPr lang="de-DE" sz="1600" b="1" dirty="0" err="1"/>
              <a:t>relationships</a:t>
            </a:r>
            <a:r>
              <a:rPr lang="de-DE" sz="1600" b="1" dirty="0"/>
              <a:t> </a:t>
            </a:r>
            <a:r>
              <a:rPr lang="de-DE" sz="1600" b="1" dirty="0" err="1"/>
              <a:t>between</a:t>
            </a:r>
            <a:r>
              <a:rPr lang="de-DE" sz="1600" b="1" dirty="0"/>
              <a:t> </a:t>
            </a:r>
            <a:r>
              <a:rPr lang="de-DE" sz="1600" b="1" dirty="0" err="1"/>
              <a:t>some</a:t>
            </a:r>
            <a:r>
              <a:rPr lang="de-DE" sz="1600" b="1" dirty="0"/>
              <a:t> </a:t>
            </a:r>
            <a:r>
              <a:rPr lang="de-DE" sz="1600" b="1" dirty="0" err="1"/>
              <a:t>behaviour</a:t>
            </a:r>
            <a:r>
              <a:rPr lang="de-DE" sz="1600" b="1" dirty="0"/>
              <a:t> and mental </a:t>
            </a:r>
            <a:r>
              <a:rPr lang="de-DE" sz="1600" b="1" dirty="0" err="1"/>
              <a:t>health</a:t>
            </a:r>
            <a:r>
              <a:rPr lang="de-DE" sz="1600" b="1" dirty="0"/>
              <a:t>!</a:t>
            </a:r>
          </a:p>
          <a:p>
            <a:endParaRPr lang="de-DE" sz="1600" b="1" dirty="0"/>
          </a:p>
          <a:p>
            <a:r>
              <a:rPr lang="de-DE" sz="1600" b="1" dirty="0" err="1"/>
              <a:t>No</a:t>
            </a:r>
            <a:r>
              <a:rPr lang="de-DE" sz="1600" b="1" dirty="0"/>
              <a:t> different </a:t>
            </a:r>
            <a:r>
              <a:rPr lang="de-DE" sz="1600" b="1" dirty="0" err="1"/>
              <a:t>effect</a:t>
            </a:r>
            <a:r>
              <a:rPr lang="de-DE" sz="1600" b="1" dirty="0"/>
              <a:t> </a:t>
            </a:r>
            <a:r>
              <a:rPr lang="de-DE" sz="1600" b="1" dirty="0" err="1"/>
              <a:t>directions</a:t>
            </a:r>
            <a:r>
              <a:rPr lang="de-DE" sz="1600" b="1" dirty="0"/>
              <a:t> </a:t>
            </a:r>
            <a:r>
              <a:rPr lang="de-DE" sz="1600" b="1" dirty="0" err="1"/>
              <a:t>have</a:t>
            </a:r>
            <a:r>
              <a:rPr lang="de-DE" sz="1600" b="1" dirty="0"/>
              <a:t> </a:t>
            </a:r>
            <a:r>
              <a:rPr lang="de-DE" sz="1600" b="1" dirty="0" err="1"/>
              <a:t>been</a:t>
            </a:r>
            <a:r>
              <a:rPr lang="de-DE" sz="1600" b="1" dirty="0"/>
              <a:t> </a:t>
            </a:r>
            <a:r>
              <a:rPr lang="de-DE" sz="1600" b="1" dirty="0" err="1"/>
              <a:t>found</a:t>
            </a:r>
            <a:r>
              <a:rPr lang="de-DE" sz="1600" b="1" dirty="0"/>
              <a:t> </a:t>
            </a:r>
            <a:r>
              <a:rPr lang="de-DE" sz="1600" b="1" dirty="0" err="1"/>
              <a:t>for</a:t>
            </a:r>
            <a:r>
              <a:rPr lang="de-DE" sz="1600" b="1" dirty="0"/>
              <a:t> </a:t>
            </a:r>
            <a:r>
              <a:rPr lang="de-DE" sz="1600" b="1" dirty="0" err="1"/>
              <a:t>significant</a:t>
            </a:r>
            <a:r>
              <a:rPr lang="de-DE" sz="1600" b="1" dirty="0"/>
              <a:t> </a:t>
            </a:r>
            <a:r>
              <a:rPr lang="de-DE" sz="1600" b="1" dirty="0" err="1"/>
              <a:t>effects</a:t>
            </a:r>
            <a:r>
              <a:rPr lang="de-DE" sz="1600" b="1" dirty="0"/>
              <a:t> in </a:t>
            </a:r>
            <a:r>
              <a:rPr lang="de-DE" sz="1600" b="1" dirty="0" err="1"/>
              <a:t>behaviourally</a:t>
            </a:r>
            <a:r>
              <a:rPr lang="de-DE" sz="1600" b="1" dirty="0"/>
              <a:t> „extreme“ </a:t>
            </a:r>
            <a:r>
              <a:rPr lang="de-DE" sz="1600" b="1" dirty="0" err="1"/>
              <a:t>subpopulations</a:t>
            </a:r>
            <a:r>
              <a:rPr lang="de-DE" sz="1600" b="1" dirty="0"/>
              <a:t>!</a:t>
            </a:r>
          </a:p>
          <a:p>
            <a:endParaRPr lang="de-DE" sz="1600" b="1" dirty="0"/>
          </a:p>
          <a:p>
            <a:r>
              <a:rPr lang="de-DE" sz="1600" b="1" dirty="0" err="1"/>
              <a:t>There</a:t>
            </a:r>
            <a:r>
              <a:rPr lang="de-DE" sz="1600" b="1" dirty="0"/>
              <a:t> </a:t>
            </a:r>
            <a:r>
              <a:rPr lang="de-DE" sz="1600" b="1" dirty="0" err="1"/>
              <a:t>are</a:t>
            </a:r>
            <a:r>
              <a:rPr lang="de-DE" sz="1600" b="1" dirty="0"/>
              <a:t> </a:t>
            </a:r>
            <a:r>
              <a:rPr lang="de-DE" sz="1600" b="1" dirty="0" err="1"/>
              <a:t>some</a:t>
            </a:r>
            <a:r>
              <a:rPr lang="de-DE" sz="1600" b="1" dirty="0"/>
              <a:t> </a:t>
            </a:r>
            <a:r>
              <a:rPr lang="de-DE" sz="1600" b="1" dirty="0" err="1"/>
              <a:t>behavioural</a:t>
            </a:r>
            <a:r>
              <a:rPr lang="de-DE" sz="1600" b="1" dirty="0"/>
              <a:t> variables, </a:t>
            </a:r>
            <a:r>
              <a:rPr lang="de-DE" sz="1600" b="1" dirty="0" err="1"/>
              <a:t>where</a:t>
            </a:r>
            <a:r>
              <a:rPr lang="de-DE" sz="1600" b="1" dirty="0"/>
              <a:t> larger </a:t>
            </a:r>
            <a:r>
              <a:rPr lang="de-DE" sz="1600" b="1" dirty="0" err="1"/>
              <a:t>datasets</a:t>
            </a:r>
            <a:r>
              <a:rPr lang="de-DE" sz="1600" b="1" dirty="0"/>
              <a:t> </a:t>
            </a:r>
            <a:r>
              <a:rPr lang="de-DE" sz="1600" b="1" dirty="0" err="1"/>
              <a:t>could</a:t>
            </a:r>
            <a:r>
              <a:rPr lang="de-DE" sz="1600" b="1" dirty="0"/>
              <a:t> </a:t>
            </a:r>
            <a:r>
              <a:rPr lang="de-DE" sz="1600" b="1" dirty="0" err="1"/>
              <a:t>show</a:t>
            </a:r>
            <a:r>
              <a:rPr lang="de-DE" sz="1600" b="1" dirty="0"/>
              <a:t> </a:t>
            </a:r>
            <a:r>
              <a:rPr lang="de-DE" sz="1600" b="1" dirty="0" err="1"/>
              <a:t>effects</a:t>
            </a:r>
            <a:r>
              <a:rPr lang="de-DE" sz="1600" b="1" dirty="0"/>
              <a:t> </a:t>
            </a:r>
            <a:r>
              <a:rPr lang="de-DE" sz="1600" b="1" dirty="0" err="1"/>
              <a:t>going</a:t>
            </a:r>
            <a:r>
              <a:rPr lang="de-DE" sz="1600" b="1" dirty="0"/>
              <a:t> in different </a:t>
            </a:r>
            <a:r>
              <a:rPr lang="de-DE" sz="1600" b="1" dirty="0" err="1"/>
              <a:t>directions</a:t>
            </a:r>
            <a:r>
              <a:rPr lang="de-DE" sz="1600" b="1" dirty="0"/>
              <a:t> (e.g. </a:t>
            </a:r>
            <a:r>
              <a:rPr lang="de-DE" sz="1600" b="1" dirty="0" err="1"/>
              <a:t>for</a:t>
            </a:r>
            <a:r>
              <a:rPr lang="de-DE" sz="1600" b="1" dirty="0"/>
              <a:t> „online </a:t>
            </a:r>
            <a:r>
              <a:rPr lang="de-DE" sz="1600" b="1" dirty="0" err="1"/>
              <a:t>activities</a:t>
            </a:r>
            <a:r>
              <a:rPr lang="de-DE" sz="1600" b="1" dirty="0"/>
              <a:t>“, „</a:t>
            </a:r>
            <a:r>
              <a:rPr lang="de-DE" sz="1600" b="1" dirty="0" err="1"/>
              <a:t>going</a:t>
            </a:r>
            <a:r>
              <a:rPr lang="de-DE" sz="1600" b="1" dirty="0"/>
              <a:t> </a:t>
            </a:r>
            <a:r>
              <a:rPr lang="de-DE" sz="1600" b="1" dirty="0" err="1"/>
              <a:t>to</a:t>
            </a:r>
            <a:r>
              <a:rPr lang="de-DE" sz="1600" b="1" dirty="0"/>
              <a:t> </a:t>
            </a:r>
            <a:r>
              <a:rPr lang="de-DE" sz="1600" b="1" dirty="0" err="1"/>
              <a:t>church</a:t>
            </a:r>
            <a:r>
              <a:rPr lang="de-DE" sz="1600" b="1" dirty="0"/>
              <a:t>“ </a:t>
            </a:r>
            <a:r>
              <a:rPr lang="de-DE" sz="1600" b="1" dirty="0" err="1"/>
              <a:t>or</a:t>
            </a:r>
            <a:r>
              <a:rPr lang="de-DE" sz="1600" b="1" dirty="0"/>
              <a:t> „just </a:t>
            </a:r>
            <a:r>
              <a:rPr lang="de-DE" sz="1600" b="1" dirty="0" err="1"/>
              <a:t>doing</a:t>
            </a:r>
            <a:r>
              <a:rPr lang="de-DE" sz="1600" b="1" dirty="0"/>
              <a:t> </a:t>
            </a:r>
            <a:r>
              <a:rPr lang="de-DE" sz="1600" b="1" dirty="0" err="1"/>
              <a:t>nothing</a:t>
            </a:r>
            <a:r>
              <a:rPr lang="de-DE" sz="1600" b="1" dirty="0"/>
              <a:t>“) -&gt; </a:t>
            </a:r>
            <a:r>
              <a:rPr lang="de-DE" sz="1600" b="1" dirty="0" err="1"/>
              <a:t>There</a:t>
            </a:r>
            <a:r>
              <a:rPr lang="de-DE" sz="1600" b="1" dirty="0"/>
              <a:t> </a:t>
            </a:r>
            <a:r>
              <a:rPr lang="de-DE" sz="1600" b="1" dirty="0" err="1"/>
              <a:t>could</a:t>
            </a:r>
            <a:r>
              <a:rPr lang="de-DE" sz="1600" b="1" dirty="0"/>
              <a:t> </a:t>
            </a:r>
            <a:r>
              <a:rPr lang="de-DE" sz="1600" b="1" dirty="0" err="1"/>
              <a:t>be</a:t>
            </a:r>
            <a:r>
              <a:rPr lang="de-DE" sz="1600" b="1" dirty="0"/>
              <a:t> </a:t>
            </a:r>
            <a:r>
              <a:rPr lang="de-DE" sz="1600" b="1" dirty="0" err="1"/>
              <a:t>some</a:t>
            </a:r>
            <a:r>
              <a:rPr lang="de-DE" sz="1600" b="1" dirty="0"/>
              <a:t> </a:t>
            </a:r>
            <a:r>
              <a:rPr lang="de-DE" sz="1600" b="1" dirty="0" err="1"/>
              <a:t>theoretical</a:t>
            </a:r>
            <a:r>
              <a:rPr lang="de-DE" sz="1600" b="1" dirty="0"/>
              <a:t> </a:t>
            </a:r>
            <a:r>
              <a:rPr lang="de-DE" sz="1600" b="1" dirty="0" err="1"/>
              <a:t>basis</a:t>
            </a:r>
            <a:r>
              <a:rPr lang="de-DE" sz="1600" b="1" dirty="0"/>
              <a:t> </a:t>
            </a:r>
            <a:r>
              <a:rPr lang="de-DE" sz="1600" b="1" dirty="0" err="1"/>
              <a:t>for</a:t>
            </a:r>
            <a:r>
              <a:rPr lang="de-DE" sz="1600" b="1" dirty="0"/>
              <a:t> </a:t>
            </a:r>
            <a:r>
              <a:rPr lang="de-DE" sz="1600" b="1" dirty="0" err="1"/>
              <a:t>that</a:t>
            </a:r>
            <a:endParaRPr lang="de-DE" sz="1600" b="1" dirty="0"/>
          </a:p>
          <a:p>
            <a:endParaRPr lang="de-DE" sz="1600" b="1" dirty="0"/>
          </a:p>
          <a:p>
            <a:endParaRPr lang="en-GB" sz="1600" b="1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196479-D2A4-D12F-EF6B-E74BB01B2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Titel, Datum, 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151567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BCC30-D9A8-B3FC-F18E-D14DE964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Considerations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313839-2441-3288-522A-9BB38EF2F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de-DE" dirty="0"/>
              <a:t>Many </a:t>
            </a:r>
            <a:r>
              <a:rPr lang="de-DE" dirty="0" err="1"/>
              <a:t>activities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thought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potentially</a:t>
            </a:r>
            <a:r>
              <a:rPr lang="de-DE" dirty="0"/>
              <a:t> </a:t>
            </a:r>
            <a:r>
              <a:rPr lang="de-DE" dirty="0" err="1"/>
              <a:t>beneficial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detremental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mental </a:t>
            </a:r>
            <a:r>
              <a:rPr lang="de-DE" dirty="0" err="1"/>
              <a:t>health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C093C7-DD9B-AD5E-7B15-14E6C4FEA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Titel, Datum, …</a:t>
            </a:r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6036626-2CF2-D7B7-94DD-460A66442BB7}"/>
              </a:ext>
            </a:extLst>
          </p:cNvPr>
          <p:cNvGrpSpPr/>
          <p:nvPr/>
        </p:nvGrpSpPr>
        <p:grpSpPr>
          <a:xfrm>
            <a:off x="676174" y="2571750"/>
            <a:ext cx="5962650" cy="1709737"/>
            <a:chOff x="250825" y="2219325"/>
            <a:chExt cx="5962650" cy="1709737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4AABFCFB-A98D-2A2E-D3BA-3319DC54F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0825" y="2219325"/>
              <a:ext cx="5962650" cy="352425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1237927D-6FE1-0236-7C48-55541B51D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0825" y="2462212"/>
              <a:ext cx="5962650" cy="1466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3173366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CCEAAB-ABEF-E93E-E950-8C1422DC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Little </a:t>
            </a:r>
            <a:r>
              <a:rPr lang="de-DE" dirty="0" err="1"/>
              <a:t>excursion</a:t>
            </a:r>
            <a:r>
              <a:rPr lang="de-DE" dirty="0"/>
              <a:t>: Age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Birth</a:t>
            </a:r>
            <a:r>
              <a:rPr lang="de-DE" dirty="0"/>
              <a:t> Year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DDCC6F-8393-E002-AFC9-59E2B2BAB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MCS </a:t>
            </a:r>
            <a:r>
              <a:rPr lang="de-DE" dirty="0" err="1"/>
              <a:t>curve</a:t>
            </a:r>
            <a:r>
              <a:rPr lang="de-DE" dirty="0"/>
              <a:t> </a:t>
            </a:r>
            <a:r>
              <a:rPr lang="de-DE" dirty="0" err="1"/>
              <a:t>shows</a:t>
            </a:r>
            <a:r>
              <a:rPr lang="de-DE" dirty="0"/>
              <a:t> a </a:t>
            </a:r>
            <a:r>
              <a:rPr lang="de-DE" dirty="0" err="1"/>
              <a:t>destinctive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age</a:t>
            </a:r>
            <a:endParaRPr lang="de-DE" dirty="0"/>
          </a:p>
          <a:p>
            <a:r>
              <a:rPr lang="de-DE" dirty="0"/>
              <a:t>-&gt;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an </a:t>
            </a:r>
            <a:r>
              <a:rPr lang="de-DE" dirty="0" err="1"/>
              <a:t>age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 </a:t>
            </a:r>
            <a:r>
              <a:rPr lang="de-DE" dirty="0" err="1"/>
              <a:t>birth</a:t>
            </a:r>
            <a:r>
              <a:rPr lang="de-DE" dirty="0"/>
              <a:t> </a:t>
            </a:r>
            <a:r>
              <a:rPr lang="de-DE" dirty="0" err="1"/>
              <a:t>year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?</a:t>
            </a:r>
          </a:p>
          <a:p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9C9F60-BC49-16F4-28CC-305184892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Titel, Datum, …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4802B53-AACD-DB49-AE8C-8D27FCCF1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58" y="2195196"/>
            <a:ext cx="3554835" cy="266612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D03CF25-D328-0045-1130-0C1AEAD5DA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428" y="2167642"/>
            <a:ext cx="3680669" cy="276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40086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B1EB34-B893-05F3-E59D-07206F36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	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540D7C-18A4-EB2B-290B-7AFD45C00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de-DE" sz="2000" strike="sngStrike" dirty="0" err="1"/>
              <a:t>Solve</a:t>
            </a:r>
            <a:r>
              <a:rPr lang="de-DE" sz="2000" strike="sngStrike" dirty="0"/>
              <a:t> </a:t>
            </a:r>
            <a:r>
              <a:rPr lang="de-DE" sz="2000" strike="sngStrike" dirty="0" err="1"/>
              <a:t>openness</a:t>
            </a:r>
            <a:r>
              <a:rPr lang="de-DE" sz="2000" strike="sngStrike" dirty="0"/>
              <a:t> </a:t>
            </a:r>
            <a:r>
              <a:rPr lang="de-DE" sz="2000" strike="sngStrike" dirty="0" err="1"/>
              <a:t>problem</a:t>
            </a:r>
            <a:r>
              <a:rPr lang="de-DE" sz="2000" strike="sngStrike" dirty="0"/>
              <a:t> (</a:t>
            </a:r>
            <a:r>
              <a:rPr lang="de-DE" sz="2000" strike="sngStrike" dirty="0" err="1"/>
              <a:t>exclude</a:t>
            </a:r>
            <a:r>
              <a:rPr lang="de-DE" sz="2000" strike="sngStrike" dirty="0"/>
              <a:t> 2005/</a:t>
            </a:r>
            <a:r>
              <a:rPr lang="de-DE" sz="2000" strike="sngStrike" dirty="0" err="1"/>
              <a:t>use</a:t>
            </a:r>
            <a:r>
              <a:rPr lang="de-DE" sz="2000" strike="sngStrike" dirty="0"/>
              <a:t> </a:t>
            </a:r>
            <a:r>
              <a:rPr lang="de-DE" sz="2000" strike="sngStrike" dirty="0" err="1"/>
              <a:t>openness</a:t>
            </a:r>
            <a:r>
              <a:rPr lang="de-DE" sz="2000" strike="sngStrike" dirty="0"/>
              <a:t> w/o plh0255)</a:t>
            </a:r>
          </a:p>
          <a:p>
            <a:pPr marL="457200" indent="-457200">
              <a:buFontTx/>
              <a:buChar char="-"/>
            </a:pPr>
            <a:r>
              <a:rPr lang="de-DE" sz="2000" strike="sngStrike" dirty="0"/>
              <a:t>Re-run OLS </a:t>
            </a:r>
            <a:r>
              <a:rPr lang="de-DE" sz="2000" strike="sngStrike" dirty="0" err="1"/>
              <a:t>for</a:t>
            </a:r>
            <a:r>
              <a:rPr lang="de-DE" sz="2000" strike="sngStrike" dirty="0"/>
              <a:t> </a:t>
            </a:r>
            <a:r>
              <a:rPr lang="de-DE" sz="2000" strike="sngStrike" dirty="0" err="1"/>
              <a:t>alcohol</a:t>
            </a:r>
            <a:endParaRPr lang="de-DE" sz="2000" strike="sngStrike" dirty="0"/>
          </a:p>
          <a:p>
            <a:pPr marL="457200" indent="-457200">
              <a:buFontTx/>
              <a:buChar char="-"/>
            </a:pPr>
            <a:r>
              <a:rPr lang="de-DE" sz="2000" strike="sngStrike" dirty="0"/>
              <a:t>Use </a:t>
            </a:r>
            <a:r>
              <a:rPr lang="de-DE" sz="2000" strike="sngStrike" dirty="0" err="1"/>
              <a:t>existing</a:t>
            </a:r>
            <a:r>
              <a:rPr lang="de-DE" sz="2000" strike="sngStrike" dirty="0"/>
              <a:t> </a:t>
            </a:r>
            <a:r>
              <a:rPr lang="de-DE" sz="2000" strike="sngStrike" dirty="0" err="1"/>
              <a:t>pipeline</a:t>
            </a:r>
            <a:r>
              <a:rPr lang="de-DE" sz="2000" strike="sngStrike" dirty="0"/>
              <a:t> </a:t>
            </a:r>
            <a:r>
              <a:rPr lang="de-DE" sz="2000" strike="sngStrike" dirty="0" err="1"/>
              <a:t>for</a:t>
            </a:r>
            <a:r>
              <a:rPr lang="de-DE" sz="2000" strike="sngStrike" dirty="0"/>
              <a:t> </a:t>
            </a:r>
            <a:r>
              <a:rPr lang="de-DE" sz="2000" strike="sngStrike" dirty="0" err="1"/>
              <a:t>other</a:t>
            </a:r>
            <a:r>
              <a:rPr lang="de-DE" sz="2000" strike="sngStrike" dirty="0"/>
              <a:t> variables</a:t>
            </a:r>
          </a:p>
          <a:p>
            <a:pPr marL="812800" lvl="1" indent="-457200">
              <a:buFontTx/>
              <a:buChar char="-"/>
            </a:pPr>
            <a:r>
              <a:rPr lang="de-DE" sz="2000" strike="sngStrike" dirty="0" err="1"/>
              <a:t>Watching</a:t>
            </a:r>
            <a:r>
              <a:rPr lang="de-DE" sz="2000" strike="sngStrike" dirty="0"/>
              <a:t> TV [2003,2008,2013,2019]</a:t>
            </a:r>
          </a:p>
          <a:p>
            <a:pPr marL="812800" lvl="1" indent="-457200">
              <a:buFontTx/>
              <a:buChar char="-"/>
            </a:pPr>
            <a:r>
              <a:rPr lang="de-DE" sz="2000" strike="sngStrike" dirty="0"/>
              <a:t>Smoking  [2004, 2006, 2008, 2010, 2014, 2016, 2018, 2020]</a:t>
            </a:r>
          </a:p>
          <a:p>
            <a:pPr marL="812800" lvl="1" indent="-457200">
              <a:buFontTx/>
              <a:buChar char="-"/>
            </a:pPr>
            <a:r>
              <a:rPr lang="de-DE" sz="2000" strike="sngStrike" dirty="0" err="1"/>
              <a:t>Social</a:t>
            </a:r>
            <a:r>
              <a:rPr lang="de-DE" sz="2000" strike="sngStrike" dirty="0"/>
              <a:t> Media Use [2019]</a:t>
            </a:r>
          </a:p>
          <a:p>
            <a:pPr marL="812800" lvl="1" indent="-457200">
              <a:buFontTx/>
              <a:buChar char="-"/>
            </a:pPr>
            <a:endParaRPr lang="de-DE" dirty="0"/>
          </a:p>
          <a:p>
            <a:pPr marL="812800" lvl="1" indent="-457200">
              <a:buFontTx/>
              <a:buChar char="-"/>
            </a:pPr>
            <a:endParaRPr lang="de-DE" dirty="0"/>
          </a:p>
          <a:p>
            <a:pPr marL="457200" indent="-457200">
              <a:buFontTx/>
              <a:buChar char="-"/>
            </a:pPr>
            <a:endParaRPr lang="de-DE" dirty="0"/>
          </a:p>
          <a:p>
            <a:pPr marL="457200" indent="-457200">
              <a:buFontTx/>
              <a:buChar char="-"/>
            </a:pP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788BB7-A5A0-C300-EF28-E866E5CE4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Titel, Datum, 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192618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Research Question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Do </a:t>
            </a:r>
            <a:r>
              <a:rPr lang="de-DE" sz="2000" dirty="0" err="1"/>
              <a:t>certain</a:t>
            </a:r>
            <a:r>
              <a:rPr lang="de-DE" sz="2000" dirty="0"/>
              <a:t> </a:t>
            </a:r>
            <a:r>
              <a:rPr lang="de-DE" sz="2000" dirty="0" err="1"/>
              <a:t>activities</a:t>
            </a:r>
            <a:r>
              <a:rPr lang="de-DE" sz="2000" dirty="0"/>
              <a:t> </a:t>
            </a:r>
            <a:r>
              <a:rPr lang="de-DE" sz="2000" dirty="0" err="1"/>
              <a:t>have</a:t>
            </a:r>
            <a:r>
              <a:rPr lang="de-DE" sz="2000" dirty="0"/>
              <a:t> a different </a:t>
            </a:r>
            <a:r>
              <a:rPr lang="de-DE" sz="2000" dirty="0" err="1"/>
              <a:t>effect</a:t>
            </a:r>
            <a:r>
              <a:rPr lang="de-DE" sz="2000" dirty="0"/>
              <a:t> on </a:t>
            </a:r>
            <a:r>
              <a:rPr lang="de-DE" sz="2000" dirty="0" err="1"/>
              <a:t>the</a:t>
            </a:r>
            <a:r>
              <a:rPr lang="de-DE" sz="2000" dirty="0"/>
              <a:t> mental </a:t>
            </a:r>
            <a:r>
              <a:rPr lang="de-DE" sz="2000" dirty="0" err="1"/>
              <a:t>health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people</a:t>
            </a:r>
            <a:r>
              <a:rPr lang="de-DE" sz="2000" dirty="0"/>
              <a:t> </a:t>
            </a:r>
            <a:r>
              <a:rPr lang="de-DE" sz="2000" dirty="0" err="1"/>
              <a:t>depending</a:t>
            </a:r>
            <a:r>
              <a:rPr lang="de-DE" sz="2000" dirty="0"/>
              <a:t> on </a:t>
            </a:r>
            <a:r>
              <a:rPr lang="de-DE" sz="2000" dirty="0" err="1"/>
              <a:t>their</a:t>
            </a:r>
            <a:r>
              <a:rPr lang="de-DE" sz="2000" dirty="0"/>
              <a:t> </a:t>
            </a:r>
            <a:r>
              <a:rPr lang="de-DE" sz="2000" dirty="0" err="1"/>
              <a:t>personality</a:t>
            </a:r>
            <a:endParaRPr lang="de-DE" sz="2000" dirty="0"/>
          </a:p>
          <a:p>
            <a:endParaRPr lang="de-DE" sz="2000" dirty="0"/>
          </a:p>
          <a:p>
            <a:pPr marL="457200" indent="-457200">
              <a:buFontTx/>
              <a:buChar char="-"/>
            </a:pPr>
            <a:r>
              <a:rPr lang="de-DE" sz="1600" dirty="0"/>
              <a:t>Look at </a:t>
            </a:r>
            <a:r>
              <a:rPr lang="de-DE" sz="1600" dirty="0" err="1"/>
              <a:t>people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„extreme </a:t>
            </a:r>
            <a:r>
              <a:rPr lang="de-DE" sz="1600" dirty="0" err="1"/>
              <a:t>personality</a:t>
            </a:r>
            <a:r>
              <a:rPr lang="de-DE" sz="1600" dirty="0"/>
              <a:t>“ (</a:t>
            </a:r>
            <a:r>
              <a:rPr lang="de-DE" sz="1600" dirty="0" err="1"/>
              <a:t>highest</a:t>
            </a:r>
            <a:r>
              <a:rPr lang="de-DE" sz="1600" dirty="0"/>
              <a:t>/</a:t>
            </a:r>
            <a:r>
              <a:rPr lang="de-DE" sz="1600" dirty="0" err="1"/>
              <a:t>lowest</a:t>
            </a:r>
            <a:r>
              <a:rPr lang="de-DE" sz="1600" dirty="0"/>
              <a:t> 20% on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trait</a:t>
            </a:r>
            <a:r>
              <a:rPr lang="de-DE" sz="1600" dirty="0"/>
              <a:t>) -&gt; </a:t>
            </a:r>
            <a:r>
              <a:rPr lang="de-DE" sz="1600" dirty="0" err="1"/>
              <a:t>create</a:t>
            </a:r>
            <a:r>
              <a:rPr lang="de-DE" sz="1600" dirty="0"/>
              <a:t> 5*2 individual </a:t>
            </a:r>
            <a:r>
              <a:rPr lang="de-DE" sz="1600" dirty="0" err="1"/>
              <a:t>models</a:t>
            </a:r>
            <a:endParaRPr lang="de-DE" sz="1600" dirty="0"/>
          </a:p>
          <a:p>
            <a:pPr marL="457200" indent="-457200">
              <a:buFontTx/>
              <a:buChar char="-"/>
            </a:pPr>
            <a:r>
              <a:rPr lang="de-DE" sz="1600" dirty="0"/>
              <a:t>Use </a:t>
            </a:r>
            <a:r>
              <a:rPr lang="de-DE" sz="1600" dirty="0" err="1"/>
              <a:t>regression</a:t>
            </a:r>
            <a:r>
              <a:rPr lang="de-DE" sz="1600" dirty="0"/>
              <a:t> </a:t>
            </a:r>
            <a:r>
              <a:rPr lang="de-DE" sz="1600" dirty="0" err="1"/>
              <a:t>model</a:t>
            </a:r>
            <a:r>
              <a:rPr lang="de-DE" sz="1600" dirty="0"/>
              <a:t> (POLS/FE)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model</a:t>
            </a:r>
            <a:r>
              <a:rPr lang="de-DE" sz="1600" dirty="0"/>
              <a:t> </a:t>
            </a:r>
            <a:r>
              <a:rPr lang="de-DE" sz="1600" dirty="0" err="1"/>
              <a:t>impact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activity</a:t>
            </a:r>
            <a:r>
              <a:rPr lang="de-DE" sz="1600" dirty="0"/>
              <a:t> </a:t>
            </a:r>
            <a:r>
              <a:rPr lang="de-DE" sz="1600" dirty="0" err="1"/>
              <a:t>individually</a:t>
            </a:r>
            <a:r>
              <a:rPr lang="de-DE" sz="1600" dirty="0"/>
              <a:t> (</a:t>
            </a:r>
            <a:r>
              <a:rPr lang="de-DE" sz="1600" dirty="0" err="1"/>
              <a:t>for</a:t>
            </a:r>
            <a:r>
              <a:rPr lang="de-DE" sz="1600" dirty="0"/>
              <a:t> 2x5 </a:t>
            </a:r>
            <a:r>
              <a:rPr lang="de-DE" sz="1600" dirty="0" err="1"/>
              <a:t>personality</a:t>
            </a:r>
            <a:r>
              <a:rPr lang="de-DE" sz="1600" dirty="0"/>
              <a:t> </a:t>
            </a:r>
            <a:r>
              <a:rPr lang="de-DE" sz="1600" dirty="0" err="1"/>
              <a:t>samples</a:t>
            </a:r>
            <a:r>
              <a:rPr lang="de-DE" sz="1600" dirty="0"/>
              <a:t>)</a:t>
            </a:r>
          </a:p>
          <a:p>
            <a:pPr marL="457200" indent="-457200">
              <a:buFontTx/>
              <a:buChar char="-"/>
            </a:pPr>
            <a:r>
              <a:rPr lang="de-DE" sz="1600" dirty="0"/>
              <a:t>Create a multiple </a:t>
            </a:r>
            <a:r>
              <a:rPr lang="de-DE" sz="1600" dirty="0" err="1"/>
              <a:t>regression</a:t>
            </a:r>
            <a:r>
              <a:rPr lang="de-DE" sz="1600" dirty="0"/>
              <a:t> </a:t>
            </a:r>
            <a:r>
              <a:rPr lang="de-DE" sz="1600" dirty="0" err="1"/>
              <a:t>model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activities</a:t>
            </a:r>
            <a:r>
              <a:rPr lang="de-DE" sz="1600" dirty="0"/>
              <a:t> 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showed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strongest</a:t>
            </a:r>
            <a:r>
              <a:rPr lang="de-DE" sz="1600" dirty="0"/>
              <a:t> </a:t>
            </a:r>
            <a:r>
              <a:rPr lang="de-DE" sz="1600" dirty="0" err="1"/>
              <a:t>impact</a:t>
            </a:r>
            <a:r>
              <a:rPr lang="de-DE" sz="1600" dirty="0"/>
              <a:t> on mental </a:t>
            </a:r>
            <a:r>
              <a:rPr lang="de-DE" sz="1600" dirty="0" err="1"/>
              <a:t>health</a:t>
            </a:r>
            <a:endParaRPr lang="de-DE" sz="1600" dirty="0"/>
          </a:p>
          <a:p>
            <a:pPr marL="457200" indent="-457200">
              <a:buFontTx/>
              <a:buChar char="-"/>
            </a:pP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test</a:t>
            </a:r>
            <a:r>
              <a:rPr lang="de-DE" sz="1600" dirty="0"/>
              <a:t>: Control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</a:p>
          <a:p>
            <a:pPr marL="812800" lvl="1" indent="-457200">
              <a:buFontTx/>
              <a:buChar char="-"/>
            </a:pPr>
            <a:r>
              <a:rPr lang="de-DE" sz="1600" dirty="0"/>
              <a:t>The </a:t>
            </a:r>
            <a:r>
              <a:rPr lang="de-DE" sz="1600" dirty="0" err="1"/>
              <a:t>other</a:t>
            </a:r>
            <a:r>
              <a:rPr lang="de-DE" sz="1600" dirty="0"/>
              <a:t> </a:t>
            </a:r>
            <a:r>
              <a:rPr lang="de-DE" sz="1600" dirty="0" err="1"/>
              <a:t>personality</a:t>
            </a:r>
            <a:r>
              <a:rPr lang="de-DE" sz="1600" dirty="0"/>
              <a:t> </a:t>
            </a:r>
            <a:r>
              <a:rPr lang="de-DE" sz="1600" dirty="0" err="1"/>
              <a:t>traits</a:t>
            </a:r>
            <a:endParaRPr lang="de-DE" sz="1600" dirty="0"/>
          </a:p>
          <a:p>
            <a:pPr marL="812800" lvl="1" indent="-457200">
              <a:buFontTx/>
              <a:buChar char="-"/>
            </a:pPr>
            <a:r>
              <a:rPr lang="de-DE" sz="1600" dirty="0"/>
              <a:t>Age, (</a:t>
            </a:r>
            <a:r>
              <a:rPr lang="de-DE" sz="1600" dirty="0" err="1"/>
              <a:t>gender</a:t>
            </a:r>
            <a:r>
              <a:rPr lang="de-DE" sz="1600" dirty="0"/>
              <a:t>), </a:t>
            </a:r>
            <a:r>
              <a:rPr lang="de-DE" sz="1600" dirty="0" err="1"/>
              <a:t>income</a:t>
            </a:r>
            <a:r>
              <a:rPr lang="de-DE" sz="1600" dirty="0"/>
              <a:t>, </a:t>
            </a:r>
            <a:r>
              <a:rPr lang="de-DE" sz="1600" dirty="0" err="1"/>
              <a:t>family</a:t>
            </a:r>
            <a:r>
              <a:rPr lang="de-DE" sz="1600" dirty="0"/>
              <a:t> </a:t>
            </a:r>
            <a:r>
              <a:rPr lang="de-DE" sz="1600" dirty="0" err="1"/>
              <a:t>status</a:t>
            </a:r>
            <a:endParaRPr lang="de-DE" sz="1600" dirty="0"/>
          </a:p>
          <a:p>
            <a:endParaRPr lang="de-DE" sz="2000" dirty="0"/>
          </a:p>
          <a:p>
            <a:endParaRPr lang="de-DE" sz="2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Titel, Datum, 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844409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5D8BF-D5E6-6C67-DFBF-E8195C607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Relevant Variables and Datapoints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9ECDF8-4B85-06DC-9EFA-CFC19F73CC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2000" b="1" dirty="0"/>
              <a:t>Data on Mental Health (</a:t>
            </a:r>
            <a:r>
              <a:rPr lang="de-DE" sz="2000" b="1" dirty="0" err="1"/>
              <a:t>dependent</a:t>
            </a:r>
            <a:r>
              <a:rPr lang="de-DE" sz="2000" b="1" dirty="0"/>
              <a:t> variable)</a:t>
            </a:r>
            <a:endParaRPr lang="de-DE" sz="2000" dirty="0"/>
          </a:p>
          <a:p>
            <a:r>
              <a:rPr lang="de-DE" sz="1600" dirty="0"/>
              <a:t>- </a:t>
            </a:r>
            <a:r>
              <a:rPr lang="de-DE" sz="1600" dirty="0" err="1"/>
              <a:t>mh_nbs</a:t>
            </a:r>
            <a:r>
              <a:rPr lang="de-DE" sz="1600" dirty="0"/>
              <a:t>: Mental Health norm </a:t>
            </a:r>
            <a:r>
              <a:rPr lang="de-DE" sz="1600" dirty="0" err="1"/>
              <a:t>based</a:t>
            </a:r>
            <a:r>
              <a:rPr lang="de-DE" sz="1600" dirty="0"/>
              <a:t> </a:t>
            </a:r>
            <a:r>
              <a:rPr lang="de-DE" sz="1600" dirty="0" err="1"/>
              <a:t>scoring</a:t>
            </a:r>
            <a:r>
              <a:rPr lang="de-DE" sz="1600" dirty="0"/>
              <a:t> (norm </a:t>
            </a:r>
            <a:r>
              <a:rPr lang="de-DE" sz="1600" dirty="0" err="1"/>
              <a:t>is</a:t>
            </a:r>
            <a:r>
              <a:rPr lang="de-DE" sz="1600" dirty="0"/>
              <a:t> 2004?)</a:t>
            </a:r>
          </a:p>
          <a:p>
            <a:r>
              <a:rPr lang="de-DE" sz="1600" dirty="0"/>
              <a:t>- </a:t>
            </a:r>
            <a:r>
              <a:rPr lang="de-DE" sz="1600" dirty="0" err="1"/>
              <a:t>mcs</a:t>
            </a:r>
            <a:r>
              <a:rPr lang="de-DE" sz="1600" dirty="0"/>
              <a:t>: mental </a:t>
            </a:r>
            <a:r>
              <a:rPr lang="de-DE" sz="1600" dirty="0" err="1"/>
              <a:t>health</a:t>
            </a:r>
            <a:r>
              <a:rPr lang="de-DE" sz="1600" dirty="0"/>
              <a:t> </a:t>
            </a:r>
            <a:r>
              <a:rPr lang="de-DE" sz="1600" dirty="0" err="1"/>
              <a:t>composite</a:t>
            </a:r>
            <a:r>
              <a:rPr lang="de-DE" sz="1600" dirty="0"/>
              <a:t> </a:t>
            </a:r>
            <a:r>
              <a:rPr lang="de-DE" sz="1600" dirty="0" err="1"/>
              <a:t>scale</a:t>
            </a:r>
            <a:endParaRPr lang="de-DE" sz="1600" dirty="0"/>
          </a:p>
          <a:p>
            <a:pPr marL="285750" indent="-285750">
              <a:buFontTx/>
              <a:buChar char="-"/>
            </a:pPr>
            <a:endParaRPr lang="de-DE" sz="1600" dirty="0"/>
          </a:p>
          <a:p>
            <a:r>
              <a:rPr lang="de-DE" sz="1600" dirty="0"/>
              <a:t>-&gt; These </a:t>
            </a:r>
            <a:r>
              <a:rPr lang="de-DE" sz="1600" dirty="0" err="1"/>
              <a:t>scales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based</a:t>
            </a:r>
            <a:r>
              <a:rPr lang="de-DE" sz="1600" dirty="0"/>
              <a:t> on </a:t>
            </a:r>
            <a:r>
              <a:rPr lang="de-DE" sz="1600" dirty="0" err="1"/>
              <a:t>questions</a:t>
            </a:r>
            <a:r>
              <a:rPr lang="de-DE" sz="1600" dirty="0"/>
              <a:t> </a:t>
            </a:r>
            <a:r>
              <a:rPr lang="de-DE" sz="1600" dirty="0" err="1"/>
              <a:t>within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sf12 </a:t>
            </a:r>
            <a:r>
              <a:rPr lang="de-DE" sz="1600" dirty="0" err="1"/>
              <a:t>questionnaire</a:t>
            </a:r>
            <a:endParaRPr lang="de-DE" sz="1600" dirty="0"/>
          </a:p>
          <a:p>
            <a:r>
              <a:rPr lang="de-DE" sz="1600" dirty="0"/>
              <a:t>-&gt; 12 </a:t>
            </a:r>
            <a:r>
              <a:rPr lang="de-DE" sz="1600" dirty="0" err="1"/>
              <a:t>questions</a:t>
            </a:r>
            <a:r>
              <a:rPr lang="de-DE" sz="1600" dirty="0"/>
              <a:t> </a:t>
            </a:r>
            <a:r>
              <a:rPr lang="de-DE" sz="1600" dirty="0" err="1"/>
              <a:t>regarding</a:t>
            </a:r>
            <a:r>
              <a:rPr lang="de-DE" sz="1600" dirty="0"/>
              <a:t> </a:t>
            </a:r>
            <a:r>
              <a:rPr lang="de-DE" sz="1600" dirty="0" err="1"/>
              <a:t>health</a:t>
            </a:r>
            <a:r>
              <a:rPr lang="de-DE" sz="1600" dirty="0"/>
              <a:t> </a:t>
            </a:r>
            <a:r>
              <a:rPr lang="de-DE" sz="1600" dirty="0" err="1"/>
              <a:t>associated</a:t>
            </a:r>
            <a:r>
              <a:rPr lang="de-DE" sz="1600" dirty="0"/>
              <a:t> </a:t>
            </a:r>
            <a:r>
              <a:rPr lang="de-DE" sz="1600" dirty="0" err="1"/>
              <a:t>quality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life</a:t>
            </a:r>
            <a:r>
              <a:rPr lang="de-DE" sz="1600" dirty="0"/>
              <a:t>, 4 </a:t>
            </a:r>
            <a:r>
              <a:rPr lang="de-DE" sz="1600" dirty="0" err="1"/>
              <a:t>from</a:t>
            </a:r>
            <a:r>
              <a:rPr lang="de-DE" sz="1600" dirty="0"/>
              <a:t> mental </a:t>
            </a:r>
            <a:r>
              <a:rPr lang="de-DE" sz="1600" dirty="0" err="1"/>
              <a:t>health</a:t>
            </a:r>
            <a:r>
              <a:rPr lang="de-DE" sz="1600" dirty="0"/>
              <a:t> </a:t>
            </a:r>
            <a:r>
              <a:rPr lang="de-DE" sz="1600" i="1" dirty="0"/>
              <a:t>(3)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986A37-1198-7C4A-6E6C-A5EF090939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sz="2000" b="1" dirty="0"/>
              <a:t>Independent variables</a:t>
            </a:r>
          </a:p>
          <a:p>
            <a:endParaRPr lang="de-DE" sz="2000" b="1" dirty="0"/>
          </a:p>
          <a:p>
            <a:pPr marL="285750" indent="-285750">
              <a:buFontTx/>
              <a:buChar char="-"/>
            </a:pPr>
            <a:r>
              <a:rPr lang="en-GB" sz="1600" dirty="0"/>
              <a:t>(Physical) activity: (sports, internet usage, tv, musically active, volunteering, computer games, cultural events…)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Substance consumption: (Alcohol, Tobacco)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Maybe: Education &amp; Competency: (Level of Education, Cognitive Competency, time spent reading)</a:t>
            </a:r>
          </a:p>
        </p:txBody>
      </p:sp>
    </p:spTree>
    <p:extLst>
      <p:ext uri="{BB962C8B-B14F-4D97-AF65-F5344CB8AC3E}">
        <p14:creationId xmlns:p14="http://schemas.microsoft.com/office/powerpoint/2010/main" val="227792577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2B9FA3-37A7-399D-B87D-36EB0A9D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Open Questions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D51072-AAE5-E2AF-DC9B-4D8993FCD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Demeaning</a:t>
            </a:r>
            <a:r>
              <a:rPr lang="de-DE" dirty="0"/>
              <a:t>/</a:t>
            </a:r>
            <a:r>
              <a:rPr lang="de-DE" dirty="0" err="1"/>
              <a:t>using</a:t>
            </a:r>
            <a:r>
              <a:rPr lang="de-DE" dirty="0"/>
              <a:t> a FE </a:t>
            </a:r>
            <a:r>
              <a:rPr lang="de-DE" dirty="0" err="1"/>
              <a:t>estimator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sense?</a:t>
            </a:r>
          </a:p>
          <a:p>
            <a:pPr marL="812800" lvl="1" indent="-457200">
              <a:buFontTx/>
              <a:buChar char="-"/>
            </a:pPr>
            <a:r>
              <a:rPr lang="de-DE" dirty="0"/>
              <a:t>Mean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an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factor</a:t>
            </a:r>
            <a:r>
              <a:rPr lang="de-DE" dirty="0"/>
              <a:t> in </a:t>
            </a:r>
            <a:r>
              <a:rPr lang="de-DE" dirty="0" err="1"/>
              <a:t>itself</a:t>
            </a:r>
            <a:endParaRPr lang="de-DE" dirty="0"/>
          </a:p>
          <a:p>
            <a:pPr marL="812800" lvl="1" indent="-457200">
              <a:buFontTx/>
              <a:buChar char="-"/>
            </a:pPr>
            <a:endParaRPr lang="de-DE" dirty="0"/>
          </a:p>
          <a:p>
            <a:pPr marL="457200" indent="-457200">
              <a:buFontTx/>
              <a:buChar char="-"/>
            </a:pPr>
            <a:r>
              <a:rPr lang="de-DE" dirty="0"/>
              <a:t>Alternative </a:t>
            </a:r>
            <a:r>
              <a:rPr lang="de-DE" dirty="0" err="1"/>
              <a:t>approach</a:t>
            </a:r>
            <a:r>
              <a:rPr lang="de-DE" dirty="0"/>
              <a:t>: Use „normal“ </a:t>
            </a:r>
            <a:r>
              <a:rPr lang="de-DE" dirty="0" err="1"/>
              <a:t>population</a:t>
            </a:r>
            <a:r>
              <a:rPr lang="de-DE" dirty="0"/>
              <a:t> vs. „extreme </a:t>
            </a:r>
            <a:r>
              <a:rPr lang="de-DE" dirty="0" err="1"/>
              <a:t>personalities</a:t>
            </a:r>
            <a:r>
              <a:rPr lang="de-DE" dirty="0"/>
              <a:t>“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dummy</a:t>
            </a:r>
            <a:r>
              <a:rPr lang="de-DE" dirty="0"/>
              <a:t> variables,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fixed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estimate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dummy</a:t>
            </a:r>
            <a:r>
              <a:rPr lang="de-DE" dirty="0"/>
              <a:t> variable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 (</a:t>
            </a:r>
            <a:r>
              <a:rPr lang="de-DE" dirty="0" err="1"/>
              <a:t>personality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)</a:t>
            </a:r>
          </a:p>
          <a:p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A9FFE3-A227-0720-D2C8-744E7DCF8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Titel, Datum, 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130692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771D71-9D65-0935-75D5-B7490BD26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Citations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12ECDA-5857-E36B-9308-B5A71184E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000" dirty="0"/>
              <a:t>(1)</a:t>
            </a:r>
            <a:r>
              <a:rPr lang="en-GB" sz="800" dirty="0"/>
              <a:t> Graeber, D. (2017). </a:t>
            </a:r>
            <a:r>
              <a:rPr lang="en-GB" sz="800" i="1" dirty="0"/>
              <a:t>Does more education protect against mental health problems?</a:t>
            </a:r>
            <a:r>
              <a:rPr lang="en-GB" sz="800" dirty="0"/>
              <a:t> (No. 113). DIW Roundup: </a:t>
            </a:r>
            <a:r>
              <a:rPr lang="en-GB" sz="800" dirty="0" err="1"/>
              <a:t>Politik</a:t>
            </a:r>
            <a:r>
              <a:rPr lang="en-GB" sz="800" dirty="0"/>
              <a:t> </a:t>
            </a:r>
            <a:r>
              <a:rPr lang="en-GB" sz="800" dirty="0" err="1"/>
              <a:t>im</a:t>
            </a:r>
            <a:r>
              <a:rPr lang="en-GB" sz="800" dirty="0"/>
              <a:t> </a:t>
            </a:r>
            <a:r>
              <a:rPr lang="en-GB" sz="800" dirty="0" err="1"/>
              <a:t>Fokus</a:t>
            </a:r>
            <a:r>
              <a:rPr lang="en-GB" sz="800" dirty="0"/>
              <a:t>. - https://www.diw.de/documents/publikationen/73/diw_01.c.565299.de/diw_roundup_113_en.pdf</a:t>
            </a:r>
          </a:p>
          <a:p>
            <a:endParaRPr lang="de-DE" sz="1000" dirty="0"/>
          </a:p>
          <a:p>
            <a:r>
              <a:rPr lang="de-DE" sz="1000" dirty="0"/>
              <a:t>(2)</a:t>
            </a:r>
            <a:r>
              <a:rPr lang="en-GB" sz="800" dirty="0"/>
              <a:t> Beck, E. D., &amp; Jackson, J. J. (2022). A mega-analysis of personality prediction: Robustness and boundary conditions. </a:t>
            </a:r>
            <a:r>
              <a:rPr lang="en-GB" sz="800" i="1" dirty="0"/>
              <a:t>Journal of Personality and Social Psychology, 122</a:t>
            </a:r>
            <a:r>
              <a:rPr lang="en-GB" sz="800" dirty="0"/>
              <a:t>(3), 523–553. </a:t>
            </a:r>
            <a:r>
              <a:rPr lang="en-GB" sz="800" dirty="0">
                <a:hlinkClick r:id="rId3"/>
              </a:rPr>
              <a:t>https://doi.org/10.1037/pspp0000386</a:t>
            </a:r>
            <a:endParaRPr lang="en-GB" sz="800" dirty="0"/>
          </a:p>
          <a:p>
            <a:endParaRPr lang="de-DE" sz="1000" dirty="0"/>
          </a:p>
          <a:p>
            <a:r>
              <a:rPr lang="de-DE" sz="1000" dirty="0"/>
              <a:t>(3) </a:t>
            </a:r>
            <a:r>
              <a:rPr lang="en-GB" sz="1000" dirty="0"/>
              <a:t>Matthias </a:t>
            </a:r>
            <a:r>
              <a:rPr lang="en-GB" sz="1000" dirty="0" err="1"/>
              <a:t>Nübling</a:t>
            </a:r>
            <a:r>
              <a:rPr lang="en-GB" sz="1000" dirty="0"/>
              <a:t>, </a:t>
            </a:r>
            <a:r>
              <a:rPr lang="en-GB" sz="1000" dirty="0" err="1"/>
              <a:t>Hanfried</a:t>
            </a:r>
            <a:r>
              <a:rPr lang="en-GB" sz="1000" dirty="0"/>
              <a:t> H. Andersen, Axel </a:t>
            </a:r>
            <a:r>
              <a:rPr lang="en-GB" sz="1000" dirty="0" err="1"/>
              <a:t>Mühlbacher</a:t>
            </a:r>
            <a:r>
              <a:rPr lang="en-GB" sz="1000" dirty="0"/>
              <a:t>. (2006): </a:t>
            </a:r>
            <a:r>
              <a:rPr lang="en-GB" sz="1000" dirty="0" err="1"/>
              <a:t>Entwicklung</a:t>
            </a:r>
            <a:r>
              <a:rPr lang="en-GB" sz="1000" dirty="0"/>
              <a:t> </a:t>
            </a:r>
            <a:r>
              <a:rPr lang="en-GB" sz="1000" dirty="0" err="1"/>
              <a:t>eines</a:t>
            </a:r>
            <a:r>
              <a:rPr lang="en-GB" sz="1000" dirty="0"/>
              <a:t> </a:t>
            </a:r>
            <a:r>
              <a:rPr lang="en-GB" sz="1000" dirty="0" err="1"/>
              <a:t>Verfahrens</a:t>
            </a:r>
            <a:r>
              <a:rPr lang="en-GB" sz="1000" dirty="0"/>
              <a:t> </a:t>
            </a:r>
            <a:r>
              <a:rPr lang="en-GB" sz="1000" dirty="0" err="1"/>
              <a:t>zur</a:t>
            </a:r>
            <a:r>
              <a:rPr lang="en-GB" sz="1000" dirty="0"/>
              <a:t> </a:t>
            </a:r>
            <a:r>
              <a:rPr lang="en-GB" sz="1000" dirty="0" err="1"/>
              <a:t>Berechnung</a:t>
            </a:r>
            <a:r>
              <a:rPr lang="en-GB" sz="1000" dirty="0"/>
              <a:t> der </a:t>
            </a:r>
            <a:r>
              <a:rPr lang="en-GB" sz="1000" dirty="0" err="1"/>
              <a:t>körperlichen</a:t>
            </a:r>
            <a:r>
              <a:rPr lang="en-GB" sz="1000" dirty="0"/>
              <a:t> und </a:t>
            </a:r>
            <a:r>
              <a:rPr lang="en-GB" sz="1000" dirty="0" err="1"/>
              <a:t>psychischen</a:t>
            </a:r>
            <a:r>
              <a:rPr lang="en-GB" sz="1000" dirty="0"/>
              <a:t> </a:t>
            </a:r>
            <a:r>
              <a:rPr lang="en-GB" sz="1000" dirty="0" err="1"/>
              <a:t>Summenskalen</a:t>
            </a:r>
            <a:r>
              <a:rPr lang="en-GB" sz="1000" dirty="0"/>
              <a:t> auf Basis der SOEP-Version des SF12 (</a:t>
            </a:r>
            <a:r>
              <a:rPr lang="en-GB" sz="1000" dirty="0" err="1"/>
              <a:t>Algorithmus</a:t>
            </a:r>
            <a:r>
              <a:rPr lang="en-GB" sz="1000" dirty="0"/>
              <a:t>). DIW Berlin Data Documentation 16. Berlin: German Institute for Economic Research (DIW Berlin) - https://www.diw.de/documents/publikationen/73/diw_01.c.44987.de/diw_datadoc_2006-016.pdf</a:t>
            </a:r>
          </a:p>
          <a:p>
            <a:endParaRPr lang="en-GB" sz="1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CD3BD9-7AC5-9582-917A-D9DA08C70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Titel, Datum, 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141153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2C4766C-4630-89A7-24DF-4337CAE7B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0300" y="1572816"/>
            <a:ext cx="6477000" cy="1102519"/>
          </a:xfrm>
        </p:spPr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personality</a:t>
            </a:r>
            <a:r>
              <a:rPr lang="de-DE" dirty="0"/>
              <a:t> </a:t>
            </a:r>
            <a:r>
              <a:rPr lang="de-DE" dirty="0" err="1"/>
              <a:t>influence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activities</a:t>
            </a:r>
            <a:r>
              <a:rPr lang="de-DE" dirty="0"/>
              <a:t> on mental </a:t>
            </a:r>
            <a:r>
              <a:rPr lang="de-DE" dirty="0" err="1"/>
              <a:t>health</a:t>
            </a:r>
            <a:br>
              <a:rPr lang="de-DE" dirty="0"/>
            </a:br>
            <a:br>
              <a:rPr lang="de-DE" dirty="0"/>
            </a:b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complicated</a:t>
            </a:r>
            <a:r>
              <a:rPr lang="de-DE" dirty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2629258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99F09F64-8374-29D5-08B2-5C75D18DC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" y="1254433"/>
            <a:ext cx="1853071" cy="123538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153EB8-8BFB-86C1-7584-A915E2E21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Personality </a:t>
            </a:r>
            <a:r>
              <a:rPr lang="de-DE" dirty="0" err="1"/>
              <a:t>trait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F45DBC-00A5-C2C6-B9E0-91512D252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3105839"/>
            <a:ext cx="8642350" cy="1755484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sz="1800" dirty="0"/>
              <a:t>Big 5 </a:t>
            </a:r>
            <a:r>
              <a:rPr lang="de-DE" sz="1800" dirty="0" err="1"/>
              <a:t>data</a:t>
            </a:r>
            <a:r>
              <a:rPr lang="de-DE" sz="1800" dirty="0"/>
              <a:t> </a:t>
            </a:r>
            <a:r>
              <a:rPr lang="de-DE" sz="1800" dirty="0" err="1"/>
              <a:t>available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2005, 2009, 2013, 2017, 2019</a:t>
            </a:r>
          </a:p>
          <a:p>
            <a:pPr marL="285750" indent="-285750">
              <a:buFontTx/>
              <a:buChar char="-"/>
            </a:pPr>
            <a:r>
              <a:rPr lang="de-DE" sz="1800" dirty="0" err="1"/>
              <a:t>Based</a:t>
            </a:r>
            <a:r>
              <a:rPr lang="de-DE" sz="1800" dirty="0"/>
              <a:t> on summative </a:t>
            </a:r>
            <a:r>
              <a:rPr lang="de-DE" sz="1800" dirty="0" err="1"/>
              <a:t>scales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15/16 </a:t>
            </a:r>
            <a:r>
              <a:rPr lang="de-DE" sz="1800" dirty="0" err="1"/>
              <a:t>items</a:t>
            </a:r>
            <a:r>
              <a:rPr lang="de-DE" sz="1800" dirty="0"/>
              <a:t> (BFI-S)</a:t>
            </a:r>
          </a:p>
          <a:p>
            <a:pPr marL="285750" indent="-285750">
              <a:buFontTx/>
              <a:buChar char="-"/>
            </a:pPr>
            <a:r>
              <a:rPr lang="de-DE" sz="1800" dirty="0"/>
              <a:t>Select „normal“, „extreme“ </a:t>
            </a:r>
            <a:r>
              <a:rPr lang="de-DE" sz="1800" dirty="0" err="1"/>
              <a:t>populations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each</a:t>
            </a:r>
            <a:r>
              <a:rPr lang="de-DE" sz="1800" dirty="0"/>
              <a:t> </a:t>
            </a:r>
            <a:r>
              <a:rPr lang="de-DE" sz="1800" dirty="0" err="1"/>
              <a:t>personality</a:t>
            </a:r>
            <a:r>
              <a:rPr lang="de-DE" sz="1800" dirty="0"/>
              <a:t> </a:t>
            </a:r>
            <a:r>
              <a:rPr lang="de-DE" sz="1800" dirty="0" err="1"/>
              <a:t>trait</a:t>
            </a:r>
            <a:r>
              <a:rPr lang="de-DE" sz="1800" dirty="0"/>
              <a:t> (.20, .80 </a:t>
            </a:r>
            <a:r>
              <a:rPr lang="de-DE" sz="1800" dirty="0" err="1"/>
              <a:t>perc</a:t>
            </a:r>
            <a:r>
              <a:rPr lang="de-DE" sz="1800" dirty="0"/>
              <a:t>)</a:t>
            </a:r>
            <a:endParaRPr lang="en-GB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DC935B-D2E6-3526-B539-478ABBD7E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Titel, Datum, …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A2670EB-E4F3-1B78-436D-13C8D226E3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274" y="1254434"/>
            <a:ext cx="1853071" cy="1235381"/>
          </a:xfrm>
          <a:prstGeom prst="rect">
            <a:avLst/>
          </a:prstGeom>
        </p:spPr>
      </p:pic>
      <p:pic>
        <p:nvPicPr>
          <p:cNvPr id="7" name="Inhaltsplatzhalter 5">
            <a:extLst>
              <a:ext uri="{FF2B5EF4-FFF2-40B4-BE49-F238E27FC236}">
                <a16:creationId xmlns:a16="http://schemas.microsoft.com/office/drawing/2014/main" id="{C7460FCA-FDA9-42D8-414B-47CEFFEA68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3024" y="1256842"/>
            <a:ext cx="1853071" cy="1235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D15F664-D43D-EF64-2F88-D750492E0E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825" y="1254434"/>
            <a:ext cx="1853071" cy="123538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7785D9E-304F-984D-2834-2D099D2263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252" y="1259801"/>
            <a:ext cx="1845022" cy="1230014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39402E9-59BF-731D-E934-CE02728BE52B}"/>
              </a:ext>
            </a:extLst>
          </p:cNvPr>
          <p:cNvSpPr txBox="1"/>
          <p:nvPr/>
        </p:nvSpPr>
        <p:spPr>
          <a:xfrm>
            <a:off x="112734" y="2543889"/>
            <a:ext cx="9331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Openness</a:t>
            </a:r>
            <a:r>
              <a:rPr lang="de-DE" sz="1600" dirty="0"/>
              <a:t>	</a:t>
            </a:r>
            <a:r>
              <a:rPr lang="de-DE" sz="1600" dirty="0" err="1"/>
              <a:t>Agreeableness</a:t>
            </a:r>
            <a:r>
              <a:rPr lang="de-DE" sz="1600" dirty="0"/>
              <a:t>    </a:t>
            </a:r>
            <a:r>
              <a:rPr lang="de-DE" sz="1600" dirty="0" err="1"/>
              <a:t>Conscientiousness</a:t>
            </a:r>
            <a:r>
              <a:rPr lang="de-DE" sz="1600" dirty="0"/>
              <a:t>	Extraversion	</a:t>
            </a:r>
            <a:r>
              <a:rPr lang="de-DE" sz="1600" dirty="0" err="1"/>
              <a:t>Neuroticism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030743216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FU_Standard-Vorlage_B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_Praesentation_16-9.potx" id="{839A9D6B-7843-4504-85DF-55D57CCFE0A4}" vid="{C6DF9F5D-C10F-4CB8-957A-483DD35F04A6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FUBerlin</Template>
  <TotalTime>0</TotalTime>
  <Words>4050</Words>
  <Application>Microsoft Office PowerPoint</Application>
  <PresentationFormat>Bildschirmpräsentation (16:9)</PresentationFormat>
  <Paragraphs>1250</Paragraphs>
  <Slides>31</Slides>
  <Notes>29</Notes>
  <HiddenSlides>8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6" baseType="lpstr">
      <vt:lpstr>Arial</vt:lpstr>
      <vt:lpstr>Calibri</vt:lpstr>
      <vt:lpstr>Times New Roman</vt:lpstr>
      <vt:lpstr>Verdana</vt:lpstr>
      <vt:lpstr>FU_Standard-Vorlage_B</vt:lpstr>
      <vt:lpstr>Mental Health Conditions (MHCs) –  an underestimated problem!</vt:lpstr>
      <vt:lpstr>A Mega-Analysis of Personality Prediction (2)</vt:lpstr>
      <vt:lpstr>Considerations</vt:lpstr>
      <vt:lpstr>The Research Question</vt:lpstr>
      <vt:lpstr>Relevant Variables and Datapoints</vt:lpstr>
      <vt:lpstr>Open Questions</vt:lpstr>
      <vt:lpstr>Citations</vt:lpstr>
      <vt:lpstr>How does personality influence the effect of activities on mental health  it‘s complicated!</vt:lpstr>
      <vt:lpstr>Personality trait distribution</vt:lpstr>
      <vt:lpstr>Mental health distribution</vt:lpstr>
      <vt:lpstr>Control Variables: Age and PCS</vt:lpstr>
      <vt:lpstr>Control Variables: Wealth</vt:lpstr>
      <vt:lpstr>Personality trait distribution</vt:lpstr>
      <vt:lpstr>The effect of alcohol on mental health</vt:lpstr>
      <vt:lpstr>The effect of alcohol on mental health (all 4 comb.)</vt:lpstr>
      <vt:lpstr>The effect of alcohol on mental health (alc_16)</vt:lpstr>
      <vt:lpstr>The effect of alcohol on mental health (spirits)</vt:lpstr>
      <vt:lpstr>The effect of alcohol on mental health (mixed)</vt:lpstr>
      <vt:lpstr>The effect of alcohol on mental health (combined)</vt:lpstr>
      <vt:lpstr>The effect of alcohol on mental health (alc_16)</vt:lpstr>
      <vt:lpstr>Alcohol – Number of datapoints</vt:lpstr>
      <vt:lpstr>People were much less open in 2005?</vt:lpstr>
      <vt:lpstr>The effect of alcohol on mental health (combined)</vt:lpstr>
      <vt:lpstr>The effect of alcohol on mental health (alc_16)</vt:lpstr>
      <vt:lpstr>The effect of smoking on mental health</vt:lpstr>
      <vt:lpstr>The effect of smoking on mental health</vt:lpstr>
      <vt:lpstr>Changes of Smoking Behaviour</vt:lpstr>
      <vt:lpstr>PowerPoint-Präsentation</vt:lpstr>
      <vt:lpstr>Summary</vt:lpstr>
      <vt:lpstr>Little excursion: Age or Birth Year</vt:lpstr>
      <vt:lpstr>Next steps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Protection against Mental Health problems</dc:title>
  <dc:creator>Raphael Leuner</dc:creator>
  <dc:description>Version 0.9, 10.11.2005</dc:description>
  <cp:lastModifiedBy>Raphael Leuner</cp:lastModifiedBy>
  <cp:revision>15</cp:revision>
  <cp:lastPrinted>2002-06-26T11:04:16Z</cp:lastPrinted>
  <dcterms:created xsi:type="dcterms:W3CDTF">2022-05-08T12:51:18Z</dcterms:created>
  <dcterms:modified xsi:type="dcterms:W3CDTF">2022-07-21T10:17:54Z</dcterms:modified>
</cp:coreProperties>
</file>