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20ec9cd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20ec9cd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20ec9cd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20ec9cd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20ec9cd3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20ec9cd3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ec8f7eb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ec8f7eb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eea45559b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eea45559b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eea45559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eea45559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eea45559b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eea45559b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eea45559b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eea45559b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eea45559b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eea45559b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ea45559b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ea45559b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eea45559b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eea45559b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ea45559b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eea45559b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eea45559b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eea45559b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1B313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www.youtube.com/watch?v=2pMfOW1gxjQ" TargetMode="External"/><Relationship Id="rId6"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www.youtube.com/watch?v=LQBU0OOLPSQ" TargetMode="External"/><Relationship Id="rId6"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www.youtube.com/watch?v=68RIUWgkM9c" TargetMode="External"/><Relationship Id="rId6"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www.youtube.com/watch?v=6xHLg9HniEA" TargetMode="External"/><Relationship Id="rId6"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 Id="rId11" Type="http://schemas.openxmlformats.org/officeDocument/2006/relationships/image" Target="../media/image12.png"/><Relationship Id="rId10" Type="http://schemas.openxmlformats.org/officeDocument/2006/relationships/image" Target="../media/image11.png"/><Relationship Id="rId9" Type="http://schemas.openxmlformats.org/officeDocument/2006/relationships/image" Target="../media/image21.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5.pn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8.png"/><Relationship Id="rId6"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13F"/>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077750"/>
            <a:ext cx="8520600" cy="234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Project Team:</a:t>
            </a:r>
            <a:endParaRPr>
              <a:solidFill>
                <a:schemeClr val="lt1"/>
              </a:solidFill>
              <a:latin typeface="Roboto"/>
              <a:ea typeface="Roboto"/>
              <a:cs typeface="Roboto"/>
              <a:sym typeface="Roboto"/>
            </a:endParaRPr>
          </a:p>
          <a:p>
            <a:pPr indent="0" lvl="0" marL="0" rtl="0" algn="ctr">
              <a:spcBef>
                <a:spcPts val="0"/>
              </a:spcBef>
              <a:spcAft>
                <a:spcPts val="0"/>
              </a:spcAft>
              <a:buNone/>
            </a:pPr>
            <a:r>
              <a:rPr lang="en">
                <a:solidFill>
                  <a:schemeClr val="lt1"/>
                </a:solidFill>
                <a:latin typeface="Roboto"/>
                <a:ea typeface="Roboto"/>
                <a:cs typeface="Roboto"/>
                <a:sym typeface="Roboto"/>
              </a:rPr>
              <a:t>Cory Gish &amp; Ryan Logsdon</a:t>
            </a:r>
            <a:endParaRPr>
              <a:solidFill>
                <a:schemeClr val="lt1"/>
              </a:solidFill>
              <a:latin typeface="Roboto"/>
              <a:ea typeface="Roboto"/>
              <a:cs typeface="Roboto"/>
              <a:sym typeface="Roboto"/>
            </a:endParaRPr>
          </a:p>
          <a:p>
            <a:pPr indent="0" lvl="0" marL="0" rtl="0" algn="ctr">
              <a:spcBef>
                <a:spcPts val="0"/>
              </a:spcBef>
              <a:spcAft>
                <a:spcPts val="0"/>
              </a:spcAft>
              <a:buNone/>
            </a:pPr>
            <a:r>
              <a:t/>
            </a:r>
            <a:endParaRPr>
              <a:solidFill>
                <a:schemeClr val="lt1"/>
              </a:solidFill>
              <a:latin typeface="Roboto"/>
              <a:ea typeface="Roboto"/>
              <a:cs typeface="Roboto"/>
              <a:sym typeface="Roboto"/>
            </a:endParaRPr>
          </a:p>
          <a:p>
            <a:pPr indent="0" lvl="0" marL="0" rtl="0" algn="ctr">
              <a:spcBef>
                <a:spcPts val="0"/>
              </a:spcBef>
              <a:spcAft>
                <a:spcPts val="0"/>
              </a:spcAft>
              <a:buNone/>
            </a:pPr>
            <a:r>
              <a:rPr lang="en">
                <a:solidFill>
                  <a:schemeClr val="lt1"/>
                </a:solidFill>
                <a:latin typeface="Roboto"/>
                <a:ea typeface="Roboto"/>
                <a:cs typeface="Roboto"/>
                <a:sym typeface="Roboto"/>
              </a:rPr>
              <a:t>Project Advisor:</a:t>
            </a:r>
            <a:endParaRPr>
              <a:solidFill>
                <a:schemeClr val="lt1"/>
              </a:solidFill>
              <a:latin typeface="Roboto"/>
              <a:ea typeface="Roboto"/>
              <a:cs typeface="Roboto"/>
              <a:sym typeface="Roboto"/>
            </a:endParaRPr>
          </a:p>
          <a:p>
            <a:pPr indent="0" lvl="0" marL="0" rtl="0" algn="ctr">
              <a:spcBef>
                <a:spcPts val="0"/>
              </a:spcBef>
              <a:spcAft>
                <a:spcPts val="0"/>
              </a:spcAft>
              <a:buNone/>
            </a:pPr>
            <a:r>
              <a:rPr lang="en">
                <a:solidFill>
                  <a:schemeClr val="lt1"/>
                </a:solidFill>
                <a:latin typeface="Roboto"/>
                <a:ea typeface="Roboto"/>
                <a:cs typeface="Roboto"/>
                <a:sym typeface="Roboto"/>
              </a:rPr>
              <a:t>David Mackenzie</a:t>
            </a:r>
            <a:endParaRPr>
              <a:solidFill>
                <a:schemeClr val="lt1"/>
              </a:solidFill>
              <a:latin typeface="Roboto"/>
              <a:ea typeface="Roboto"/>
              <a:cs typeface="Roboto"/>
              <a:sym typeface="Roboto"/>
            </a:endParaRPr>
          </a:p>
        </p:txBody>
      </p:sp>
      <p:pic>
        <p:nvPicPr>
          <p:cNvPr id="55" name="Google Shape;55;p13"/>
          <p:cNvPicPr preferRelativeResize="0"/>
          <p:nvPr/>
        </p:nvPicPr>
        <p:blipFill>
          <a:blip r:embed="rId3">
            <a:alphaModFix/>
          </a:blip>
          <a:stretch>
            <a:fillRect/>
          </a:stretch>
        </p:blipFill>
        <p:spPr>
          <a:xfrm>
            <a:off x="882450" y="652700"/>
            <a:ext cx="7379100" cy="1005600"/>
          </a:xfrm>
          <a:prstGeom prst="roundRect">
            <a:avLst>
              <a:gd fmla="val 16667" name="adj"/>
            </a:avLst>
          </a:prstGeom>
          <a:noFill/>
          <a:ln>
            <a:noFill/>
          </a:ln>
        </p:spPr>
      </p:pic>
      <p:pic>
        <p:nvPicPr>
          <p:cNvPr id="56" name="Google Shape;56;p13"/>
          <p:cNvPicPr preferRelativeResize="0"/>
          <p:nvPr/>
        </p:nvPicPr>
        <p:blipFill>
          <a:blip r:embed="rId4">
            <a:alphaModFix/>
          </a:blip>
          <a:stretch>
            <a:fillRect/>
          </a:stretch>
        </p:blipFill>
        <p:spPr>
          <a:xfrm>
            <a:off x="311700" y="4000449"/>
            <a:ext cx="2143225" cy="949550"/>
          </a:xfrm>
          <a:prstGeom prst="rect">
            <a:avLst/>
          </a:prstGeom>
          <a:noFill/>
          <a:ln>
            <a:noFill/>
          </a:ln>
        </p:spPr>
      </p:pic>
      <p:pic>
        <p:nvPicPr>
          <p:cNvPr id="57" name="Google Shape;57;p13"/>
          <p:cNvPicPr preferRelativeResize="0"/>
          <p:nvPr/>
        </p:nvPicPr>
        <p:blipFill>
          <a:blip r:embed="rId5">
            <a:alphaModFix/>
          </a:blip>
          <a:stretch>
            <a:fillRect/>
          </a:stretch>
        </p:blipFill>
        <p:spPr>
          <a:xfrm>
            <a:off x="7099850" y="2571750"/>
            <a:ext cx="1950925" cy="2390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idx="1" type="subTitle"/>
          </p:nvPr>
        </p:nvSpPr>
        <p:spPr>
          <a:xfrm>
            <a:off x="458125" y="70425"/>
            <a:ext cx="44226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Results: In-Vehicle Display </a:t>
            </a:r>
            <a:endParaRPr>
              <a:solidFill>
                <a:schemeClr val="lt1"/>
              </a:solidFill>
              <a:latin typeface="Roboto"/>
              <a:ea typeface="Roboto"/>
              <a:cs typeface="Roboto"/>
              <a:sym typeface="Roboto"/>
            </a:endParaRPr>
          </a:p>
        </p:txBody>
      </p:sp>
      <p:pic>
        <p:nvPicPr>
          <p:cNvPr id="149" name="Google Shape;149;p22"/>
          <p:cNvPicPr preferRelativeResize="0"/>
          <p:nvPr/>
        </p:nvPicPr>
        <p:blipFill>
          <a:blip r:embed="rId3">
            <a:alphaModFix/>
          </a:blip>
          <a:stretch>
            <a:fillRect/>
          </a:stretch>
        </p:blipFill>
        <p:spPr>
          <a:xfrm>
            <a:off x="5144325" y="106425"/>
            <a:ext cx="3856800" cy="525600"/>
          </a:xfrm>
          <a:prstGeom prst="roundRect">
            <a:avLst>
              <a:gd fmla="val 16667" name="adj"/>
            </a:avLst>
          </a:prstGeom>
          <a:noFill/>
          <a:ln>
            <a:noFill/>
          </a:ln>
        </p:spPr>
      </p:pic>
      <p:pic>
        <p:nvPicPr>
          <p:cNvPr id="150" name="Google Shape;150;p22"/>
          <p:cNvPicPr preferRelativeResize="0"/>
          <p:nvPr/>
        </p:nvPicPr>
        <p:blipFill>
          <a:blip r:embed="rId4">
            <a:alphaModFix/>
          </a:blip>
          <a:stretch>
            <a:fillRect/>
          </a:stretch>
        </p:blipFill>
        <p:spPr>
          <a:xfrm>
            <a:off x="311700" y="4000449"/>
            <a:ext cx="2143225" cy="949550"/>
          </a:xfrm>
          <a:prstGeom prst="rect">
            <a:avLst/>
          </a:prstGeom>
          <a:noFill/>
          <a:ln>
            <a:noFill/>
          </a:ln>
        </p:spPr>
      </p:pic>
      <p:pic>
        <p:nvPicPr>
          <p:cNvPr id="151" name="Google Shape;151;p22" title="In-Car Display">
            <a:hlinkClick r:id="rId5"/>
          </p:cNvPr>
          <p:cNvPicPr preferRelativeResize="0"/>
          <p:nvPr/>
        </p:nvPicPr>
        <p:blipFill>
          <a:blip r:embed="rId6">
            <a:alphaModFix/>
          </a:blip>
          <a:stretch>
            <a:fillRect/>
          </a:stretch>
        </p:blipFill>
        <p:spPr>
          <a:xfrm>
            <a:off x="1791250" y="1007575"/>
            <a:ext cx="5561500" cy="3128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idx="1" type="subTitle"/>
          </p:nvPr>
        </p:nvSpPr>
        <p:spPr>
          <a:xfrm>
            <a:off x="458125" y="70425"/>
            <a:ext cx="44226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Results: Web Application </a:t>
            </a:r>
            <a:endParaRPr>
              <a:solidFill>
                <a:schemeClr val="lt1"/>
              </a:solidFill>
              <a:latin typeface="Roboto"/>
              <a:ea typeface="Roboto"/>
              <a:cs typeface="Roboto"/>
              <a:sym typeface="Roboto"/>
            </a:endParaRPr>
          </a:p>
        </p:txBody>
      </p:sp>
      <p:pic>
        <p:nvPicPr>
          <p:cNvPr id="157" name="Google Shape;157;p23"/>
          <p:cNvPicPr preferRelativeResize="0"/>
          <p:nvPr/>
        </p:nvPicPr>
        <p:blipFill>
          <a:blip r:embed="rId3">
            <a:alphaModFix/>
          </a:blip>
          <a:stretch>
            <a:fillRect/>
          </a:stretch>
        </p:blipFill>
        <p:spPr>
          <a:xfrm>
            <a:off x="5144325" y="106425"/>
            <a:ext cx="3856800" cy="525600"/>
          </a:xfrm>
          <a:prstGeom prst="roundRect">
            <a:avLst>
              <a:gd fmla="val 16667" name="adj"/>
            </a:avLst>
          </a:prstGeom>
          <a:noFill/>
          <a:ln>
            <a:noFill/>
          </a:ln>
        </p:spPr>
      </p:pic>
      <p:pic>
        <p:nvPicPr>
          <p:cNvPr id="158" name="Google Shape;158;p23"/>
          <p:cNvPicPr preferRelativeResize="0"/>
          <p:nvPr/>
        </p:nvPicPr>
        <p:blipFill>
          <a:blip r:embed="rId4">
            <a:alphaModFix/>
          </a:blip>
          <a:stretch>
            <a:fillRect/>
          </a:stretch>
        </p:blipFill>
        <p:spPr>
          <a:xfrm>
            <a:off x="311700" y="4000449"/>
            <a:ext cx="2143225" cy="949550"/>
          </a:xfrm>
          <a:prstGeom prst="rect">
            <a:avLst/>
          </a:prstGeom>
          <a:noFill/>
          <a:ln>
            <a:noFill/>
          </a:ln>
        </p:spPr>
      </p:pic>
      <p:pic>
        <p:nvPicPr>
          <p:cNvPr id="159" name="Google Shape;159;p23" title="Web View">
            <a:hlinkClick r:id="rId5"/>
          </p:cNvPr>
          <p:cNvPicPr preferRelativeResize="0"/>
          <p:nvPr/>
        </p:nvPicPr>
        <p:blipFill>
          <a:blip r:embed="rId6">
            <a:alphaModFix/>
          </a:blip>
          <a:stretch>
            <a:fillRect/>
          </a:stretch>
        </p:blipFill>
        <p:spPr>
          <a:xfrm>
            <a:off x="1434175" y="806725"/>
            <a:ext cx="6272784" cy="352612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idx="1" type="subTitle"/>
          </p:nvPr>
        </p:nvSpPr>
        <p:spPr>
          <a:xfrm>
            <a:off x="458125" y="70425"/>
            <a:ext cx="44226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Results: Virtual Reality</a:t>
            </a:r>
            <a:endParaRPr>
              <a:solidFill>
                <a:schemeClr val="lt1"/>
              </a:solidFill>
              <a:latin typeface="Roboto"/>
              <a:ea typeface="Roboto"/>
              <a:cs typeface="Roboto"/>
              <a:sym typeface="Roboto"/>
            </a:endParaRPr>
          </a:p>
        </p:txBody>
      </p:sp>
      <p:pic>
        <p:nvPicPr>
          <p:cNvPr id="165" name="Google Shape;165;p24"/>
          <p:cNvPicPr preferRelativeResize="0"/>
          <p:nvPr/>
        </p:nvPicPr>
        <p:blipFill>
          <a:blip r:embed="rId3">
            <a:alphaModFix/>
          </a:blip>
          <a:stretch>
            <a:fillRect/>
          </a:stretch>
        </p:blipFill>
        <p:spPr>
          <a:xfrm>
            <a:off x="5144325" y="106425"/>
            <a:ext cx="3856800" cy="525600"/>
          </a:xfrm>
          <a:prstGeom prst="roundRect">
            <a:avLst>
              <a:gd fmla="val 16667" name="adj"/>
            </a:avLst>
          </a:prstGeom>
          <a:noFill/>
          <a:ln>
            <a:noFill/>
          </a:ln>
        </p:spPr>
      </p:pic>
      <p:pic>
        <p:nvPicPr>
          <p:cNvPr id="166" name="Google Shape;166;p24"/>
          <p:cNvPicPr preferRelativeResize="0"/>
          <p:nvPr/>
        </p:nvPicPr>
        <p:blipFill>
          <a:blip r:embed="rId4">
            <a:alphaModFix/>
          </a:blip>
          <a:stretch>
            <a:fillRect/>
          </a:stretch>
        </p:blipFill>
        <p:spPr>
          <a:xfrm>
            <a:off x="311700" y="4000449"/>
            <a:ext cx="2143225" cy="949550"/>
          </a:xfrm>
          <a:prstGeom prst="rect">
            <a:avLst/>
          </a:prstGeom>
          <a:noFill/>
          <a:ln>
            <a:noFill/>
          </a:ln>
        </p:spPr>
      </p:pic>
      <p:pic>
        <p:nvPicPr>
          <p:cNvPr id="167" name="Google Shape;167;p24" title="Noda View">
            <a:hlinkClick r:id="rId5"/>
          </p:cNvPr>
          <p:cNvPicPr preferRelativeResize="0"/>
          <p:nvPr/>
        </p:nvPicPr>
        <p:blipFill>
          <a:blip r:embed="rId6">
            <a:alphaModFix/>
          </a:blip>
          <a:stretch>
            <a:fillRect/>
          </a:stretch>
        </p:blipFill>
        <p:spPr>
          <a:xfrm>
            <a:off x="1374663" y="773250"/>
            <a:ext cx="6394675" cy="3597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idx="1" type="subTitle"/>
          </p:nvPr>
        </p:nvSpPr>
        <p:spPr>
          <a:xfrm>
            <a:off x="458125" y="70425"/>
            <a:ext cx="44226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Results: Mobile Device</a:t>
            </a:r>
            <a:endParaRPr>
              <a:solidFill>
                <a:schemeClr val="lt1"/>
              </a:solidFill>
              <a:latin typeface="Roboto"/>
              <a:ea typeface="Roboto"/>
              <a:cs typeface="Roboto"/>
              <a:sym typeface="Roboto"/>
            </a:endParaRPr>
          </a:p>
        </p:txBody>
      </p:sp>
      <p:pic>
        <p:nvPicPr>
          <p:cNvPr id="173" name="Google Shape;173;p25"/>
          <p:cNvPicPr preferRelativeResize="0"/>
          <p:nvPr/>
        </p:nvPicPr>
        <p:blipFill>
          <a:blip r:embed="rId3">
            <a:alphaModFix/>
          </a:blip>
          <a:stretch>
            <a:fillRect/>
          </a:stretch>
        </p:blipFill>
        <p:spPr>
          <a:xfrm>
            <a:off x="5144325" y="106425"/>
            <a:ext cx="3856800" cy="525600"/>
          </a:xfrm>
          <a:prstGeom prst="roundRect">
            <a:avLst>
              <a:gd fmla="val 16667" name="adj"/>
            </a:avLst>
          </a:prstGeom>
          <a:noFill/>
          <a:ln>
            <a:noFill/>
          </a:ln>
        </p:spPr>
      </p:pic>
      <p:pic>
        <p:nvPicPr>
          <p:cNvPr id="174" name="Google Shape;174;p25"/>
          <p:cNvPicPr preferRelativeResize="0"/>
          <p:nvPr/>
        </p:nvPicPr>
        <p:blipFill>
          <a:blip r:embed="rId4">
            <a:alphaModFix/>
          </a:blip>
          <a:stretch>
            <a:fillRect/>
          </a:stretch>
        </p:blipFill>
        <p:spPr>
          <a:xfrm>
            <a:off x="311700" y="4000449"/>
            <a:ext cx="2143225" cy="949550"/>
          </a:xfrm>
          <a:prstGeom prst="rect">
            <a:avLst/>
          </a:prstGeom>
          <a:noFill/>
          <a:ln>
            <a:noFill/>
          </a:ln>
        </p:spPr>
      </p:pic>
      <p:pic>
        <p:nvPicPr>
          <p:cNvPr id="175" name="Google Shape;175;p25" title="Mobile View">
            <a:hlinkClick r:id="rId5"/>
          </p:cNvPr>
          <p:cNvPicPr preferRelativeResize="0"/>
          <p:nvPr/>
        </p:nvPicPr>
        <p:blipFill>
          <a:blip r:embed="rId6">
            <a:alphaModFix/>
          </a:blip>
          <a:stretch>
            <a:fillRect/>
          </a:stretch>
        </p:blipFill>
        <p:spPr>
          <a:xfrm>
            <a:off x="1340349" y="668026"/>
            <a:ext cx="6463300" cy="363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idx="1" type="subTitle"/>
          </p:nvPr>
        </p:nvSpPr>
        <p:spPr>
          <a:xfrm>
            <a:off x="311700" y="106425"/>
            <a:ext cx="25383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Challenges:</a:t>
            </a:r>
            <a:endParaRPr>
              <a:solidFill>
                <a:schemeClr val="lt1"/>
              </a:solidFill>
              <a:latin typeface="Roboto"/>
              <a:ea typeface="Roboto"/>
              <a:cs typeface="Roboto"/>
              <a:sym typeface="Roboto"/>
            </a:endParaRPr>
          </a:p>
        </p:txBody>
      </p:sp>
      <p:pic>
        <p:nvPicPr>
          <p:cNvPr id="181" name="Google Shape;181;p26"/>
          <p:cNvPicPr preferRelativeResize="0"/>
          <p:nvPr/>
        </p:nvPicPr>
        <p:blipFill>
          <a:blip r:embed="rId3">
            <a:alphaModFix/>
          </a:blip>
          <a:stretch>
            <a:fillRect/>
          </a:stretch>
        </p:blipFill>
        <p:spPr>
          <a:xfrm>
            <a:off x="5144325" y="106425"/>
            <a:ext cx="3856800" cy="525600"/>
          </a:xfrm>
          <a:prstGeom prst="roundRect">
            <a:avLst>
              <a:gd fmla="val 16667" name="adj"/>
            </a:avLst>
          </a:prstGeom>
          <a:noFill/>
          <a:ln>
            <a:noFill/>
          </a:ln>
        </p:spPr>
      </p:pic>
      <p:pic>
        <p:nvPicPr>
          <p:cNvPr id="182" name="Google Shape;182;p26"/>
          <p:cNvPicPr preferRelativeResize="0"/>
          <p:nvPr/>
        </p:nvPicPr>
        <p:blipFill>
          <a:blip r:embed="rId4">
            <a:alphaModFix/>
          </a:blip>
          <a:stretch>
            <a:fillRect/>
          </a:stretch>
        </p:blipFill>
        <p:spPr>
          <a:xfrm>
            <a:off x="311700" y="4000449"/>
            <a:ext cx="2143225" cy="949550"/>
          </a:xfrm>
          <a:prstGeom prst="rect">
            <a:avLst/>
          </a:prstGeom>
          <a:noFill/>
          <a:ln>
            <a:noFill/>
          </a:ln>
        </p:spPr>
      </p:pic>
      <p:sp>
        <p:nvSpPr>
          <p:cNvPr id="183" name="Google Shape;183;p26"/>
          <p:cNvSpPr txBox="1"/>
          <p:nvPr/>
        </p:nvSpPr>
        <p:spPr>
          <a:xfrm>
            <a:off x="429525" y="1010675"/>
            <a:ext cx="8351700" cy="2943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It was desired to be able to offer OBD II communication through a variety of different types of protocols, but proved to be a challenge. Finding the </a:t>
            </a:r>
            <a:r>
              <a:rPr lang="en" sz="1500">
                <a:solidFill>
                  <a:schemeClr val="lt1"/>
                </a:solidFill>
                <a:latin typeface="Roboto"/>
                <a:ea typeface="Roboto"/>
                <a:cs typeface="Roboto"/>
                <a:sym typeface="Roboto"/>
              </a:rPr>
              <a:t>STN1110 IC was great as it allowed for automatic OBD II protocol detection.</a:t>
            </a:r>
            <a:endParaRPr sz="1500">
              <a:solidFill>
                <a:schemeClr val="lt1"/>
              </a:solidFill>
              <a:latin typeface="Roboto"/>
              <a:ea typeface="Roboto"/>
              <a:cs typeface="Roboto"/>
              <a:sym typeface="Roboto"/>
            </a:endParaRPr>
          </a:p>
          <a:p>
            <a:pPr indent="-323850" lvl="0" marL="457200" rtl="0" algn="l">
              <a:spcBef>
                <a:spcPts val="1000"/>
              </a:spcBef>
              <a:spcAft>
                <a:spcPts val="0"/>
              </a:spcAft>
              <a:buClr>
                <a:schemeClr val="lt1"/>
              </a:buClr>
              <a:buSzPts val="1500"/>
              <a:buFont typeface="Roboto"/>
              <a:buChar char="●"/>
            </a:pPr>
            <a:r>
              <a:rPr lang="en" sz="1500">
                <a:solidFill>
                  <a:schemeClr val="lt1"/>
                </a:solidFill>
                <a:latin typeface="Roboto"/>
                <a:ea typeface="Roboto"/>
                <a:cs typeface="Roboto"/>
                <a:sym typeface="Roboto"/>
              </a:rPr>
              <a:t>Getting the microcontroller operational for our intended purposes led to several issues, like wrong baud rates and incorrect pin multiplexing, but testing and referencing the datasheet aided in this challenge.</a:t>
            </a:r>
            <a:endParaRPr sz="1500">
              <a:solidFill>
                <a:schemeClr val="lt1"/>
              </a:solidFill>
              <a:latin typeface="Roboto"/>
              <a:ea typeface="Roboto"/>
              <a:cs typeface="Roboto"/>
              <a:sym typeface="Roboto"/>
            </a:endParaRPr>
          </a:p>
          <a:p>
            <a:pPr indent="-323850" lvl="0" marL="457200" rtl="0" algn="l">
              <a:spcBef>
                <a:spcPts val="1000"/>
              </a:spcBef>
              <a:spcAft>
                <a:spcPts val="1000"/>
              </a:spcAft>
              <a:buClr>
                <a:schemeClr val="lt1"/>
              </a:buClr>
              <a:buSzPts val="1500"/>
              <a:buFont typeface="Roboto"/>
              <a:buChar char="●"/>
            </a:pPr>
            <a:r>
              <a:rPr lang="en" sz="1500">
                <a:solidFill>
                  <a:schemeClr val="lt1"/>
                </a:solidFill>
                <a:latin typeface="Roboto"/>
                <a:ea typeface="Roboto"/>
                <a:cs typeface="Roboto"/>
                <a:sym typeface="Roboto"/>
              </a:rPr>
              <a:t>Communication between the Bluetooth module in the OBD II interface and the Raspberry Pi is currently being worked on as the processing of data from the car to the microcontroller, then to the Raspberry Pi needs improvement and optimization.</a:t>
            </a:r>
            <a:endParaRPr sz="15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subTitle"/>
          </p:nvPr>
        </p:nvSpPr>
        <p:spPr>
          <a:xfrm>
            <a:off x="437750" y="632025"/>
            <a:ext cx="25383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Project Goals:</a:t>
            </a:r>
            <a:endParaRPr>
              <a:solidFill>
                <a:schemeClr val="lt1"/>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5144325" y="106425"/>
            <a:ext cx="3856800" cy="525600"/>
          </a:xfrm>
          <a:prstGeom prst="roundRect">
            <a:avLst>
              <a:gd fmla="val 16667" name="adj"/>
            </a:avLst>
          </a:prstGeom>
          <a:noFill/>
          <a:ln>
            <a:noFill/>
          </a:ln>
        </p:spPr>
      </p:pic>
      <p:pic>
        <p:nvPicPr>
          <p:cNvPr id="64" name="Google Shape;64;p14"/>
          <p:cNvPicPr preferRelativeResize="0"/>
          <p:nvPr/>
        </p:nvPicPr>
        <p:blipFill>
          <a:blip r:embed="rId4">
            <a:alphaModFix/>
          </a:blip>
          <a:stretch>
            <a:fillRect/>
          </a:stretch>
        </p:blipFill>
        <p:spPr>
          <a:xfrm>
            <a:off x="311700" y="4000449"/>
            <a:ext cx="2143225" cy="949550"/>
          </a:xfrm>
          <a:prstGeom prst="rect">
            <a:avLst/>
          </a:prstGeom>
          <a:noFill/>
          <a:ln>
            <a:noFill/>
          </a:ln>
        </p:spPr>
      </p:pic>
      <p:sp>
        <p:nvSpPr>
          <p:cNvPr id="65" name="Google Shape;65;p14"/>
          <p:cNvSpPr txBox="1"/>
          <p:nvPr/>
        </p:nvSpPr>
        <p:spPr>
          <a:xfrm>
            <a:off x="4756875" y="1296975"/>
            <a:ext cx="4068300" cy="3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Roboto"/>
                <a:ea typeface="Roboto"/>
                <a:cs typeface="Roboto"/>
                <a:sym typeface="Roboto"/>
              </a:rPr>
              <a:t>This project is a data collection and </a:t>
            </a:r>
            <a:r>
              <a:rPr lang="en" sz="1700">
                <a:solidFill>
                  <a:schemeClr val="lt1"/>
                </a:solidFill>
                <a:latin typeface="Roboto"/>
                <a:ea typeface="Roboto"/>
                <a:cs typeface="Roboto"/>
                <a:sym typeface="Roboto"/>
              </a:rPr>
              <a:t>analysis</a:t>
            </a:r>
            <a:r>
              <a:rPr lang="en" sz="1700">
                <a:solidFill>
                  <a:schemeClr val="lt1"/>
                </a:solidFill>
                <a:latin typeface="Roboto"/>
                <a:ea typeface="Roboto"/>
                <a:cs typeface="Roboto"/>
                <a:sym typeface="Roboto"/>
              </a:rPr>
              <a:t> tool for consumer and commercial automotive vehicles. Users for this device include mechanics, fleet managers, data analysts, and conventional drivers. The system will allow users to view, analyze, and improve vehicle performance through a multi-platform analysis tool including in-vehicle display, web application, and a virtual reality environment.</a:t>
            </a:r>
            <a:endParaRPr sz="1900">
              <a:solidFill>
                <a:schemeClr val="lt1"/>
              </a:solidFill>
              <a:latin typeface="Roboto"/>
              <a:ea typeface="Roboto"/>
              <a:cs typeface="Roboto"/>
              <a:sym typeface="Roboto"/>
            </a:endParaRPr>
          </a:p>
        </p:txBody>
      </p:sp>
      <p:sp>
        <p:nvSpPr>
          <p:cNvPr id="66" name="Google Shape;66;p14"/>
          <p:cNvSpPr txBox="1"/>
          <p:nvPr>
            <p:ph idx="1" type="subTitle"/>
          </p:nvPr>
        </p:nvSpPr>
        <p:spPr>
          <a:xfrm>
            <a:off x="4572000" y="632025"/>
            <a:ext cx="35223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Project Background:</a:t>
            </a:r>
            <a:endParaRPr>
              <a:solidFill>
                <a:schemeClr val="lt1"/>
              </a:solidFill>
              <a:latin typeface="Roboto"/>
              <a:ea typeface="Roboto"/>
              <a:cs typeface="Roboto"/>
              <a:sym typeface="Roboto"/>
            </a:endParaRPr>
          </a:p>
        </p:txBody>
      </p:sp>
      <p:sp>
        <p:nvSpPr>
          <p:cNvPr id="67" name="Google Shape;67;p14"/>
          <p:cNvSpPr txBox="1"/>
          <p:nvPr/>
        </p:nvSpPr>
        <p:spPr>
          <a:xfrm>
            <a:off x="311700" y="1296975"/>
            <a:ext cx="4068300" cy="2703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Roboto"/>
              <a:buChar char="●"/>
            </a:pPr>
            <a:r>
              <a:rPr lang="en" sz="1500">
                <a:solidFill>
                  <a:srgbClr val="FFB301"/>
                </a:solidFill>
                <a:latin typeface="Roboto"/>
                <a:ea typeface="Roboto"/>
                <a:cs typeface="Roboto"/>
                <a:sym typeface="Roboto"/>
              </a:rPr>
              <a:t>Research </a:t>
            </a:r>
            <a:r>
              <a:rPr lang="en" sz="1500">
                <a:solidFill>
                  <a:schemeClr val="lt1"/>
                </a:solidFill>
                <a:latin typeface="Roboto"/>
                <a:ea typeface="Roboto"/>
                <a:cs typeface="Roboto"/>
                <a:sym typeface="Roboto"/>
              </a:rPr>
              <a:t>and understand what information users need to enhance the maintenance, care, and performance of their </a:t>
            </a:r>
            <a:r>
              <a:rPr lang="en" sz="1500">
                <a:solidFill>
                  <a:schemeClr val="lt1"/>
                </a:solidFill>
                <a:latin typeface="Roboto"/>
                <a:ea typeface="Roboto"/>
                <a:cs typeface="Roboto"/>
                <a:sym typeface="Roboto"/>
              </a:rPr>
              <a:t>vehicles</a:t>
            </a:r>
            <a:r>
              <a:rPr lang="en" sz="1500">
                <a:solidFill>
                  <a:schemeClr val="lt1"/>
                </a:solidFill>
                <a:latin typeface="Roboto"/>
                <a:ea typeface="Roboto"/>
                <a:cs typeface="Roboto"/>
                <a:sym typeface="Roboto"/>
              </a:rPr>
              <a:t>. </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rgbClr val="FFB301"/>
                </a:solidFill>
                <a:latin typeface="Roboto"/>
                <a:ea typeface="Roboto"/>
                <a:cs typeface="Roboto"/>
                <a:sym typeface="Roboto"/>
              </a:rPr>
              <a:t>Develop </a:t>
            </a:r>
            <a:r>
              <a:rPr lang="en" sz="1500">
                <a:solidFill>
                  <a:schemeClr val="lt1"/>
                </a:solidFill>
                <a:latin typeface="Roboto"/>
                <a:ea typeface="Roboto"/>
                <a:cs typeface="Roboto"/>
                <a:sym typeface="Roboto"/>
              </a:rPr>
              <a:t>a connected and interactive solution to display data visualizations of vehicle diagnostic data. </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rgbClr val="FFB301"/>
                </a:solidFill>
                <a:latin typeface="Roboto"/>
                <a:ea typeface="Roboto"/>
                <a:cs typeface="Roboto"/>
                <a:sym typeface="Roboto"/>
              </a:rPr>
              <a:t>Provide </a:t>
            </a:r>
            <a:r>
              <a:rPr lang="en" sz="1500">
                <a:solidFill>
                  <a:schemeClr val="lt1"/>
                </a:solidFill>
                <a:latin typeface="Roboto"/>
                <a:ea typeface="Roboto"/>
                <a:cs typeface="Roboto"/>
                <a:sym typeface="Roboto"/>
              </a:rPr>
              <a:t>users an ability to analyze data and make informed decisions about how to </a:t>
            </a:r>
            <a:r>
              <a:rPr lang="en" sz="1500">
                <a:solidFill>
                  <a:schemeClr val="lt1"/>
                </a:solidFill>
                <a:latin typeface="Roboto"/>
                <a:ea typeface="Roboto"/>
                <a:cs typeface="Roboto"/>
                <a:sym typeface="Roboto"/>
              </a:rPr>
              <a:t>improve</a:t>
            </a:r>
            <a:r>
              <a:rPr lang="en" sz="1500">
                <a:solidFill>
                  <a:schemeClr val="lt1"/>
                </a:solidFill>
                <a:latin typeface="Roboto"/>
                <a:ea typeface="Roboto"/>
                <a:cs typeface="Roboto"/>
                <a:sym typeface="Roboto"/>
              </a:rPr>
              <a:t> the performance of a single vehicle or entire fleet. </a:t>
            </a:r>
            <a:endParaRPr sz="15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subTitle"/>
          </p:nvPr>
        </p:nvSpPr>
        <p:spPr>
          <a:xfrm>
            <a:off x="378925" y="203550"/>
            <a:ext cx="32694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Intellectual Merits:</a:t>
            </a:r>
            <a:endParaRPr>
              <a:solidFill>
                <a:schemeClr val="lt1"/>
              </a:solidFill>
              <a:latin typeface="Roboto"/>
              <a:ea typeface="Roboto"/>
              <a:cs typeface="Roboto"/>
              <a:sym typeface="Roboto"/>
            </a:endParaRPr>
          </a:p>
        </p:txBody>
      </p:sp>
      <p:pic>
        <p:nvPicPr>
          <p:cNvPr id="73" name="Google Shape;73;p15"/>
          <p:cNvPicPr preferRelativeResize="0"/>
          <p:nvPr/>
        </p:nvPicPr>
        <p:blipFill>
          <a:blip r:embed="rId3">
            <a:alphaModFix/>
          </a:blip>
          <a:stretch>
            <a:fillRect/>
          </a:stretch>
        </p:blipFill>
        <p:spPr>
          <a:xfrm>
            <a:off x="5144325" y="106425"/>
            <a:ext cx="3856800" cy="525600"/>
          </a:xfrm>
          <a:prstGeom prst="roundRect">
            <a:avLst>
              <a:gd fmla="val 16667" name="adj"/>
            </a:avLst>
          </a:prstGeom>
          <a:noFill/>
          <a:ln>
            <a:noFill/>
          </a:ln>
        </p:spPr>
      </p:pic>
      <p:pic>
        <p:nvPicPr>
          <p:cNvPr id="74" name="Google Shape;74;p15"/>
          <p:cNvPicPr preferRelativeResize="0"/>
          <p:nvPr/>
        </p:nvPicPr>
        <p:blipFill>
          <a:blip r:embed="rId4">
            <a:alphaModFix/>
          </a:blip>
          <a:stretch>
            <a:fillRect/>
          </a:stretch>
        </p:blipFill>
        <p:spPr>
          <a:xfrm>
            <a:off x="311700" y="4070474"/>
            <a:ext cx="2143225" cy="949550"/>
          </a:xfrm>
          <a:prstGeom prst="rect">
            <a:avLst/>
          </a:prstGeom>
          <a:noFill/>
          <a:ln>
            <a:noFill/>
          </a:ln>
        </p:spPr>
      </p:pic>
      <p:sp>
        <p:nvSpPr>
          <p:cNvPr id="75" name="Google Shape;75;p15"/>
          <p:cNvSpPr txBox="1"/>
          <p:nvPr/>
        </p:nvSpPr>
        <p:spPr>
          <a:xfrm>
            <a:off x="177325" y="801150"/>
            <a:ext cx="8660100" cy="3966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Blues Wireless IoT Modules:</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The Metaverse Maintenance project was developed using Blues Wireless IoT modules to provide the system with both cellular and </a:t>
            </a:r>
            <a:r>
              <a:rPr lang="en" sz="1600">
                <a:solidFill>
                  <a:schemeClr val="lt1"/>
                </a:solidFill>
                <a:latin typeface="Roboto"/>
                <a:ea typeface="Roboto"/>
                <a:cs typeface="Roboto"/>
                <a:sym typeface="Roboto"/>
              </a:rPr>
              <a:t>Wifi</a:t>
            </a:r>
            <a:r>
              <a:rPr lang="en" sz="1600">
                <a:solidFill>
                  <a:schemeClr val="lt1"/>
                </a:solidFill>
                <a:latin typeface="Roboto"/>
                <a:ea typeface="Roboto"/>
                <a:cs typeface="Roboto"/>
                <a:sym typeface="Roboto"/>
              </a:rPr>
              <a:t> IoT connectivity. Through their generosity, we were able to showcase a prototype of the system at </a:t>
            </a:r>
            <a:r>
              <a:rPr b="1" lang="en" sz="1600">
                <a:solidFill>
                  <a:srgbClr val="FFB301"/>
                </a:solidFill>
                <a:latin typeface="Roboto"/>
                <a:ea typeface="Roboto"/>
                <a:cs typeface="Roboto"/>
                <a:sym typeface="Roboto"/>
              </a:rPr>
              <a:t>CES 2023</a:t>
            </a:r>
            <a:r>
              <a:rPr lang="en" sz="1600">
                <a:solidFill>
                  <a:schemeClr val="lt1"/>
                </a:solidFill>
                <a:latin typeface="Roboto"/>
                <a:ea typeface="Roboto"/>
                <a:cs typeface="Roboto"/>
                <a:sym typeface="Roboto"/>
              </a:rPr>
              <a:t>, the </a:t>
            </a:r>
            <a:r>
              <a:rPr lang="en" sz="1600">
                <a:solidFill>
                  <a:schemeClr val="lt1"/>
                </a:solidFill>
                <a:latin typeface="Roboto"/>
                <a:ea typeface="Roboto"/>
                <a:cs typeface="Roboto"/>
                <a:sym typeface="Roboto"/>
              </a:rPr>
              <a:t>world's</a:t>
            </a:r>
            <a:r>
              <a:rPr lang="en" sz="1600">
                <a:solidFill>
                  <a:schemeClr val="lt1"/>
                </a:solidFill>
                <a:latin typeface="Roboto"/>
                <a:ea typeface="Roboto"/>
                <a:cs typeface="Roboto"/>
                <a:sym typeface="Roboto"/>
              </a:rPr>
              <a:t> largest consumer electronics show, based in Las Vegas, Nevada.</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Vehicle</a:t>
            </a:r>
            <a:r>
              <a:rPr lang="en" sz="1600">
                <a:solidFill>
                  <a:schemeClr val="lt1"/>
                </a:solidFill>
                <a:latin typeface="Roboto"/>
                <a:ea typeface="Roboto"/>
                <a:cs typeface="Roboto"/>
                <a:sym typeface="Roboto"/>
              </a:rPr>
              <a:t> Node Point Data Visualizations:</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Using Noda.io, a VR mind mapping tool, we developed custom node point maps to provide users with a state-of-the-art data visualization for analysis of various diagnostic sensor data.</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Bluetooth OBD II Interface:</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The data collection begins from the Bluetooth OBD II interface that communicates with the car and provides information to the Raspberry Pi, like speed and RPM.</a:t>
            </a:r>
            <a:endParaRPr sz="16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subTitle"/>
          </p:nvPr>
        </p:nvSpPr>
        <p:spPr>
          <a:xfrm>
            <a:off x="311700" y="253975"/>
            <a:ext cx="29586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Broader Impacts:</a:t>
            </a:r>
            <a:endParaRPr>
              <a:solidFill>
                <a:schemeClr val="lt1"/>
              </a:solidFill>
              <a:latin typeface="Roboto"/>
              <a:ea typeface="Roboto"/>
              <a:cs typeface="Roboto"/>
              <a:sym typeface="Roboto"/>
            </a:endParaRPr>
          </a:p>
        </p:txBody>
      </p:sp>
      <p:pic>
        <p:nvPicPr>
          <p:cNvPr id="81" name="Google Shape;81;p16"/>
          <p:cNvPicPr preferRelativeResize="0"/>
          <p:nvPr/>
        </p:nvPicPr>
        <p:blipFill>
          <a:blip r:embed="rId3">
            <a:alphaModFix/>
          </a:blip>
          <a:stretch>
            <a:fillRect/>
          </a:stretch>
        </p:blipFill>
        <p:spPr>
          <a:xfrm>
            <a:off x="5144325" y="106425"/>
            <a:ext cx="3856800" cy="525600"/>
          </a:xfrm>
          <a:prstGeom prst="roundRect">
            <a:avLst>
              <a:gd fmla="val 16667" name="adj"/>
            </a:avLst>
          </a:prstGeom>
          <a:noFill/>
          <a:ln>
            <a:noFill/>
          </a:ln>
        </p:spPr>
      </p:pic>
      <p:pic>
        <p:nvPicPr>
          <p:cNvPr id="82" name="Google Shape;82;p16"/>
          <p:cNvPicPr preferRelativeResize="0"/>
          <p:nvPr/>
        </p:nvPicPr>
        <p:blipFill>
          <a:blip r:embed="rId4">
            <a:alphaModFix/>
          </a:blip>
          <a:stretch>
            <a:fillRect/>
          </a:stretch>
        </p:blipFill>
        <p:spPr>
          <a:xfrm>
            <a:off x="311700" y="4000449"/>
            <a:ext cx="2143225" cy="949550"/>
          </a:xfrm>
          <a:prstGeom prst="rect">
            <a:avLst/>
          </a:prstGeom>
          <a:noFill/>
          <a:ln>
            <a:noFill/>
          </a:ln>
        </p:spPr>
      </p:pic>
      <p:sp>
        <p:nvSpPr>
          <p:cNvPr id="83" name="Google Shape;83;p16"/>
          <p:cNvSpPr txBox="1"/>
          <p:nvPr/>
        </p:nvSpPr>
        <p:spPr>
          <a:xfrm>
            <a:off x="572350" y="983100"/>
            <a:ext cx="8219400" cy="3966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Professional Virtual Reality Applications</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Although there are a few exceptions, virtual reality is primarily occupied with advancing gaming technology and experiences throughout the industry. We believe that Metaverse Maintenance provides a foundation for how this technology can have meaningful impacts across multiple industries including training, collaboration, research and design, product visualizations, market research, and consumer engagement.</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Environmental Impact</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Metaverse Maintenance provides a variety of analytical information such as evaporative purge, which controls th</a:t>
            </a:r>
            <a:r>
              <a:rPr lang="en" sz="1700">
                <a:solidFill>
                  <a:schemeClr val="lt1"/>
                </a:solidFill>
                <a:latin typeface="Roboto"/>
                <a:ea typeface="Roboto"/>
                <a:cs typeface="Roboto"/>
                <a:sym typeface="Roboto"/>
              </a:rPr>
              <a:t>e emission of fuel vapor from the fuel tank in a vehicle's evaporative emission control system (EVAP). Allowing users to better understand a </a:t>
            </a:r>
            <a:r>
              <a:rPr lang="en" sz="1700">
                <a:solidFill>
                  <a:schemeClr val="lt1"/>
                </a:solidFill>
                <a:latin typeface="Roboto"/>
                <a:ea typeface="Roboto"/>
                <a:cs typeface="Roboto"/>
                <a:sym typeface="Roboto"/>
              </a:rPr>
              <a:t>vehicle's</a:t>
            </a:r>
            <a:r>
              <a:rPr lang="en" sz="1700">
                <a:solidFill>
                  <a:schemeClr val="lt1"/>
                </a:solidFill>
                <a:latin typeface="Roboto"/>
                <a:ea typeface="Roboto"/>
                <a:cs typeface="Roboto"/>
                <a:sym typeface="Roboto"/>
              </a:rPr>
              <a:t> performance will promote efficient and clean operation. </a:t>
            </a:r>
            <a:endParaRPr sz="170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5950463" y="2478650"/>
            <a:ext cx="1900800" cy="1521800"/>
          </a:xfrm>
          <a:prstGeom prst="rect">
            <a:avLst/>
          </a:prstGeom>
          <a:noFill/>
          <a:ln>
            <a:noFill/>
          </a:ln>
        </p:spPr>
      </p:pic>
      <p:sp>
        <p:nvSpPr>
          <p:cNvPr id="89" name="Google Shape;89;p17"/>
          <p:cNvSpPr txBox="1"/>
          <p:nvPr>
            <p:ph idx="1" type="subTitle"/>
          </p:nvPr>
        </p:nvSpPr>
        <p:spPr>
          <a:xfrm>
            <a:off x="100450" y="106425"/>
            <a:ext cx="45441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Design Specifications pt. 1:</a:t>
            </a:r>
            <a:endParaRPr>
              <a:solidFill>
                <a:schemeClr val="lt1"/>
              </a:solidFill>
              <a:latin typeface="Roboto"/>
              <a:ea typeface="Roboto"/>
              <a:cs typeface="Roboto"/>
              <a:sym typeface="Roboto"/>
            </a:endParaRPr>
          </a:p>
        </p:txBody>
      </p:sp>
      <p:pic>
        <p:nvPicPr>
          <p:cNvPr id="90" name="Google Shape;90;p17"/>
          <p:cNvPicPr preferRelativeResize="0"/>
          <p:nvPr/>
        </p:nvPicPr>
        <p:blipFill>
          <a:blip r:embed="rId4">
            <a:alphaModFix/>
          </a:blip>
          <a:stretch>
            <a:fillRect/>
          </a:stretch>
        </p:blipFill>
        <p:spPr>
          <a:xfrm>
            <a:off x="5144325" y="106425"/>
            <a:ext cx="3856800" cy="525600"/>
          </a:xfrm>
          <a:prstGeom prst="roundRect">
            <a:avLst>
              <a:gd fmla="val 16667" name="adj"/>
            </a:avLst>
          </a:prstGeom>
          <a:noFill/>
          <a:ln>
            <a:noFill/>
          </a:ln>
        </p:spPr>
      </p:pic>
      <p:pic>
        <p:nvPicPr>
          <p:cNvPr id="91" name="Google Shape;91;p17"/>
          <p:cNvPicPr preferRelativeResize="0"/>
          <p:nvPr/>
        </p:nvPicPr>
        <p:blipFill>
          <a:blip r:embed="rId5">
            <a:alphaModFix/>
          </a:blip>
          <a:stretch>
            <a:fillRect/>
          </a:stretch>
        </p:blipFill>
        <p:spPr>
          <a:xfrm>
            <a:off x="311700" y="4000449"/>
            <a:ext cx="2143225" cy="949550"/>
          </a:xfrm>
          <a:prstGeom prst="rect">
            <a:avLst/>
          </a:prstGeom>
          <a:noFill/>
          <a:ln>
            <a:noFill/>
          </a:ln>
        </p:spPr>
      </p:pic>
      <p:pic>
        <p:nvPicPr>
          <p:cNvPr id="92" name="Google Shape;92;p17"/>
          <p:cNvPicPr preferRelativeResize="0"/>
          <p:nvPr/>
        </p:nvPicPr>
        <p:blipFill>
          <a:blip r:embed="rId6">
            <a:alphaModFix/>
          </a:blip>
          <a:stretch>
            <a:fillRect/>
          </a:stretch>
        </p:blipFill>
        <p:spPr>
          <a:xfrm>
            <a:off x="7528350" y="893163"/>
            <a:ext cx="1438275" cy="1409700"/>
          </a:xfrm>
          <a:prstGeom prst="rect">
            <a:avLst/>
          </a:prstGeom>
          <a:noFill/>
          <a:ln>
            <a:noFill/>
          </a:ln>
        </p:spPr>
      </p:pic>
      <p:pic>
        <p:nvPicPr>
          <p:cNvPr id="93" name="Google Shape;93;p17"/>
          <p:cNvPicPr preferRelativeResize="0"/>
          <p:nvPr/>
        </p:nvPicPr>
        <p:blipFill>
          <a:blip r:embed="rId7">
            <a:alphaModFix/>
          </a:blip>
          <a:stretch>
            <a:fillRect/>
          </a:stretch>
        </p:blipFill>
        <p:spPr>
          <a:xfrm>
            <a:off x="4796975" y="878863"/>
            <a:ext cx="1428750" cy="1438275"/>
          </a:xfrm>
          <a:prstGeom prst="rect">
            <a:avLst/>
          </a:prstGeom>
          <a:noFill/>
          <a:ln>
            <a:noFill/>
          </a:ln>
        </p:spPr>
      </p:pic>
      <p:pic>
        <p:nvPicPr>
          <p:cNvPr id="94" name="Google Shape;94;p17"/>
          <p:cNvPicPr preferRelativeResize="0"/>
          <p:nvPr/>
        </p:nvPicPr>
        <p:blipFill>
          <a:blip r:embed="rId8">
            <a:alphaModFix/>
          </a:blip>
          <a:stretch>
            <a:fillRect/>
          </a:stretch>
        </p:blipFill>
        <p:spPr>
          <a:xfrm>
            <a:off x="6463587" y="4039138"/>
            <a:ext cx="1086875" cy="1056250"/>
          </a:xfrm>
          <a:prstGeom prst="rect">
            <a:avLst/>
          </a:prstGeom>
          <a:noFill/>
          <a:ln>
            <a:noFill/>
          </a:ln>
        </p:spPr>
      </p:pic>
      <p:pic>
        <p:nvPicPr>
          <p:cNvPr id="95" name="Google Shape;95;p17"/>
          <p:cNvPicPr preferRelativeResize="0"/>
          <p:nvPr/>
        </p:nvPicPr>
        <p:blipFill>
          <a:blip r:embed="rId9">
            <a:alphaModFix/>
          </a:blip>
          <a:stretch>
            <a:fillRect/>
          </a:stretch>
        </p:blipFill>
        <p:spPr>
          <a:xfrm>
            <a:off x="4102175" y="4161938"/>
            <a:ext cx="2019300" cy="933450"/>
          </a:xfrm>
          <a:prstGeom prst="rect">
            <a:avLst/>
          </a:prstGeom>
          <a:noFill/>
          <a:ln>
            <a:noFill/>
          </a:ln>
        </p:spPr>
      </p:pic>
      <p:pic>
        <p:nvPicPr>
          <p:cNvPr id="96" name="Google Shape;96;p17"/>
          <p:cNvPicPr preferRelativeResize="0"/>
          <p:nvPr/>
        </p:nvPicPr>
        <p:blipFill>
          <a:blip r:embed="rId10">
            <a:alphaModFix/>
          </a:blip>
          <a:stretch>
            <a:fillRect/>
          </a:stretch>
        </p:blipFill>
        <p:spPr>
          <a:xfrm>
            <a:off x="7768725" y="4086000"/>
            <a:ext cx="1209675" cy="581025"/>
          </a:xfrm>
          <a:prstGeom prst="rect">
            <a:avLst/>
          </a:prstGeom>
          <a:noFill/>
          <a:ln>
            <a:noFill/>
          </a:ln>
        </p:spPr>
      </p:pic>
      <p:pic>
        <p:nvPicPr>
          <p:cNvPr id="97" name="Google Shape;97;p17"/>
          <p:cNvPicPr preferRelativeResize="0"/>
          <p:nvPr/>
        </p:nvPicPr>
        <p:blipFill>
          <a:blip r:embed="rId11">
            <a:alphaModFix/>
          </a:blip>
          <a:stretch>
            <a:fillRect/>
          </a:stretch>
        </p:blipFill>
        <p:spPr>
          <a:xfrm>
            <a:off x="6539675" y="1058150"/>
            <a:ext cx="722375" cy="994375"/>
          </a:xfrm>
          <a:prstGeom prst="rect">
            <a:avLst/>
          </a:prstGeom>
          <a:noFill/>
          <a:ln>
            <a:noFill/>
          </a:ln>
        </p:spPr>
      </p:pic>
      <p:sp>
        <p:nvSpPr>
          <p:cNvPr id="98" name="Google Shape;98;p17"/>
          <p:cNvSpPr txBox="1"/>
          <p:nvPr/>
        </p:nvSpPr>
        <p:spPr>
          <a:xfrm>
            <a:off x="7715100" y="4667025"/>
            <a:ext cx="14289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B301"/>
                </a:solidFill>
                <a:latin typeface="Roboto"/>
                <a:ea typeface="Roboto"/>
                <a:cs typeface="Roboto"/>
                <a:sym typeface="Roboto"/>
              </a:rPr>
              <a:t>Digital Twin</a:t>
            </a:r>
            <a:endParaRPr sz="1700">
              <a:solidFill>
                <a:srgbClr val="FFB301"/>
              </a:solidFill>
              <a:latin typeface="Roboto"/>
              <a:ea typeface="Roboto"/>
              <a:cs typeface="Roboto"/>
              <a:sym typeface="Roboto"/>
            </a:endParaRPr>
          </a:p>
        </p:txBody>
      </p:sp>
      <p:sp>
        <p:nvSpPr>
          <p:cNvPr id="99" name="Google Shape;99;p17"/>
          <p:cNvSpPr txBox="1"/>
          <p:nvPr/>
        </p:nvSpPr>
        <p:spPr>
          <a:xfrm>
            <a:off x="0" y="1022550"/>
            <a:ext cx="4572000" cy="2988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The Metaverse Maintenance system collects data from a </a:t>
            </a:r>
            <a:r>
              <a:rPr lang="en">
                <a:solidFill>
                  <a:schemeClr val="lt1"/>
                </a:solidFill>
                <a:latin typeface="Roboto"/>
                <a:ea typeface="Roboto"/>
                <a:cs typeface="Roboto"/>
                <a:sym typeface="Roboto"/>
              </a:rPr>
              <a:t>vehicle</a:t>
            </a:r>
            <a:r>
              <a:rPr lang="en">
                <a:solidFill>
                  <a:schemeClr val="lt1"/>
                </a:solidFill>
                <a:latin typeface="Roboto"/>
                <a:ea typeface="Roboto"/>
                <a:cs typeface="Roboto"/>
                <a:sym typeface="Roboto"/>
              </a:rPr>
              <a:t> through its OBD II port. This data is displayed in real-time on the in-vehicle display.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Data is passed via the Blues IoT module to Losant, a cloud IoT management platform.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From here, data is passed to a web-application to be viewed across multiple platforms.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A VR interface is provided to users through Noda.io.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The web application and VR interface provide users with various data visualization and analysis tools to enhance the performance of their vehicle or fleet.</a:t>
            </a:r>
            <a:endParaRPr>
              <a:solidFill>
                <a:schemeClr val="lt1"/>
              </a:solidFill>
              <a:latin typeface="Roboto"/>
              <a:ea typeface="Roboto"/>
              <a:cs typeface="Roboto"/>
              <a:sym typeface="Roboto"/>
            </a:endParaRPr>
          </a:p>
        </p:txBody>
      </p:sp>
      <p:sp>
        <p:nvSpPr>
          <p:cNvPr id="100" name="Google Shape;100;p17"/>
          <p:cNvSpPr txBox="1"/>
          <p:nvPr/>
        </p:nvSpPr>
        <p:spPr>
          <a:xfrm>
            <a:off x="1293600" y="704025"/>
            <a:ext cx="19848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rgbClr val="FFB301"/>
                </a:solidFill>
                <a:latin typeface="Roboto"/>
                <a:ea typeface="Roboto"/>
                <a:cs typeface="Roboto"/>
                <a:sym typeface="Roboto"/>
              </a:rPr>
              <a:t>System Overview:</a:t>
            </a:r>
            <a:endParaRPr sz="1700" u="sng">
              <a:solidFill>
                <a:srgbClr val="FFB30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idx="1" type="subTitle"/>
          </p:nvPr>
        </p:nvSpPr>
        <p:spPr>
          <a:xfrm>
            <a:off x="100450" y="106425"/>
            <a:ext cx="45441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Design Specifications pt. 2:</a:t>
            </a:r>
            <a:endParaRPr>
              <a:solidFill>
                <a:schemeClr val="lt1"/>
              </a:solidFill>
              <a:latin typeface="Roboto"/>
              <a:ea typeface="Roboto"/>
              <a:cs typeface="Roboto"/>
              <a:sym typeface="Roboto"/>
            </a:endParaRPr>
          </a:p>
        </p:txBody>
      </p:sp>
      <p:pic>
        <p:nvPicPr>
          <p:cNvPr id="106" name="Google Shape;106;p18"/>
          <p:cNvPicPr preferRelativeResize="0"/>
          <p:nvPr/>
        </p:nvPicPr>
        <p:blipFill>
          <a:blip r:embed="rId3">
            <a:alphaModFix/>
          </a:blip>
          <a:stretch>
            <a:fillRect/>
          </a:stretch>
        </p:blipFill>
        <p:spPr>
          <a:xfrm>
            <a:off x="5144325" y="106425"/>
            <a:ext cx="3856800" cy="525600"/>
          </a:xfrm>
          <a:prstGeom prst="roundRect">
            <a:avLst>
              <a:gd fmla="val 16667" name="adj"/>
            </a:avLst>
          </a:prstGeom>
          <a:noFill/>
          <a:ln>
            <a:noFill/>
          </a:ln>
        </p:spPr>
      </p:pic>
      <p:pic>
        <p:nvPicPr>
          <p:cNvPr id="107" name="Google Shape;107;p18"/>
          <p:cNvPicPr preferRelativeResize="0"/>
          <p:nvPr/>
        </p:nvPicPr>
        <p:blipFill>
          <a:blip r:embed="rId4">
            <a:alphaModFix/>
          </a:blip>
          <a:stretch>
            <a:fillRect/>
          </a:stretch>
        </p:blipFill>
        <p:spPr>
          <a:xfrm>
            <a:off x="311700" y="4000449"/>
            <a:ext cx="2143225" cy="949550"/>
          </a:xfrm>
          <a:prstGeom prst="rect">
            <a:avLst/>
          </a:prstGeom>
          <a:noFill/>
          <a:ln>
            <a:noFill/>
          </a:ln>
        </p:spPr>
      </p:pic>
      <p:sp>
        <p:nvSpPr>
          <p:cNvPr id="108" name="Google Shape;108;p18"/>
          <p:cNvSpPr txBox="1"/>
          <p:nvPr/>
        </p:nvSpPr>
        <p:spPr>
          <a:xfrm>
            <a:off x="3579600" y="715850"/>
            <a:ext cx="19848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rgbClr val="FFB301"/>
                </a:solidFill>
                <a:latin typeface="Roboto"/>
                <a:ea typeface="Roboto"/>
                <a:cs typeface="Roboto"/>
                <a:sym typeface="Roboto"/>
              </a:rPr>
              <a:t>Design Diagrams:</a:t>
            </a:r>
            <a:endParaRPr sz="1700" u="sng">
              <a:solidFill>
                <a:srgbClr val="FFB301"/>
              </a:solidFill>
              <a:latin typeface="Roboto"/>
              <a:ea typeface="Roboto"/>
              <a:cs typeface="Roboto"/>
              <a:sym typeface="Roboto"/>
            </a:endParaRPr>
          </a:p>
        </p:txBody>
      </p:sp>
      <p:pic>
        <p:nvPicPr>
          <p:cNvPr id="109" name="Google Shape;109;p18"/>
          <p:cNvPicPr preferRelativeResize="0"/>
          <p:nvPr/>
        </p:nvPicPr>
        <p:blipFill>
          <a:blip r:embed="rId5">
            <a:alphaModFix/>
          </a:blip>
          <a:stretch>
            <a:fillRect/>
          </a:stretch>
        </p:blipFill>
        <p:spPr>
          <a:xfrm>
            <a:off x="340043" y="1152475"/>
            <a:ext cx="3401782" cy="1976638"/>
          </a:xfrm>
          <a:prstGeom prst="rect">
            <a:avLst/>
          </a:prstGeom>
          <a:noFill/>
          <a:ln>
            <a:noFill/>
          </a:ln>
        </p:spPr>
      </p:pic>
      <p:pic>
        <p:nvPicPr>
          <p:cNvPr id="110" name="Google Shape;110;p18"/>
          <p:cNvPicPr preferRelativeResize="0"/>
          <p:nvPr/>
        </p:nvPicPr>
        <p:blipFill>
          <a:blip r:embed="rId6">
            <a:alphaModFix/>
          </a:blip>
          <a:stretch>
            <a:fillRect/>
          </a:stretch>
        </p:blipFill>
        <p:spPr>
          <a:xfrm>
            <a:off x="61788" y="3212950"/>
            <a:ext cx="3958300" cy="601561"/>
          </a:xfrm>
          <a:prstGeom prst="rect">
            <a:avLst/>
          </a:prstGeom>
          <a:noFill/>
          <a:ln>
            <a:noFill/>
          </a:ln>
        </p:spPr>
      </p:pic>
      <p:pic>
        <p:nvPicPr>
          <p:cNvPr id="111" name="Google Shape;111;p18"/>
          <p:cNvPicPr preferRelativeResize="0"/>
          <p:nvPr/>
        </p:nvPicPr>
        <p:blipFill>
          <a:blip r:embed="rId7">
            <a:alphaModFix/>
          </a:blip>
          <a:stretch>
            <a:fillRect/>
          </a:stretch>
        </p:blipFill>
        <p:spPr>
          <a:xfrm>
            <a:off x="4697883" y="1152487"/>
            <a:ext cx="3958293" cy="1150437"/>
          </a:xfrm>
          <a:prstGeom prst="rect">
            <a:avLst/>
          </a:prstGeom>
          <a:noFill/>
          <a:ln>
            <a:noFill/>
          </a:ln>
        </p:spPr>
      </p:pic>
      <p:pic>
        <p:nvPicPr>
          <p:cNvPr id="112" name="Google Shape;112;p18"/>
          <p:cNvPicPr preferRelativeResize="0"/>
          <p:nvPr/>
        </p:nvPicPr>
        <p:blipFill>
          <a:blip r:embed="rId8">
            <a:alphaModFix/>
          </a:blip>
          <a:stretch>
            <a:fillRect/>
          </a:stretch>
        </p:blipFill>
        <p:spPr>
          <a:xfrm>
            <a:off x="4100328" y="2336200"/>
            <a:ext cx="4872173" cy="2613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idx="1" type="subTitle"/>
          </p:nvPr>
        </p:nvSpPr>
        <p:spPr>
          <a:xfrm>
            <a:off x="114163" y="106425"/>
            <a:ext cx="25383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Technologies:</a:t>
            </a:r>
            <a:endParaRPr>
              <a:solidFill>
                <a:schemeClr val="lt1"/>
              </a:solidFill>
              <a:latin typeface="Roboto"/>
              <a:ea typeface="Roboto"/>
              <a:cs typeface="Roboto"/>
              <a:sym typeface="Roboto"/>
            </a:endParaRPr>
          </a:p>
        </p:txBody>
      </p:sp>
      <p:pic>
        <p:nvPicPr>
          <p:cNvPr id="118" name="Google Shape;118;p19"/>
          <p:cNvPicPr preferRelativeResize="0"/>
          <p:nvPr/>
        </p:nvPicPr>
        <p:blipFill>
          <a:blip r:embed="rId3">
            <a:alphaModFix/>
          </a:blip>
          <a:stretch>
            <a:fillRect/>
          </a:stretch>
        </p:blipFill>
        <p:spPr>
          <a:xfrm>
            <a:off x="5144325" y="106425"/>
            <a:ext cx="3856800" cy="525600"/>
          </a:xfrm>
          <a:prstGeom prst="roundRect">
            <a:avLst>
              <a:gd fmla="val 16667" name="adj"/>
            </a:avLst>
          </a:prstGeom>
          <a:noFill/>
          <a:ln>
            <a:noFill/>
          </a:ln>
        </p:spPr>
      </p:pic>
      <p:pic>
        <p:nvPicPr>
          <p:cNvPr id="119" name="Google Shape;119;p19"/>
          <p:cNvPicPr preferRelativeResize="0"/>
          <p:nvPr/>
        </p:nvPicPr>
        <p:blipFill>
          <a:blip r:embed="rId4">
            <a:alphaModFix/>
          </a:blip>
          <a:stretch>
            <a:fillRect/>
          </a:stretch>
        </p:blipFill>
        <p:spPr>
          <a:xfrm>
            <a:off x="311700" y="4000449"/>
            <a:ext cx="2143225" cy="949550"/>
          </a:xfrm>
          <a:prstGeom prst="rect">
            <a:avLst/>
          </a:prstGeom>
          <a:noFill/>
          <a:ln>
            <a:noFill/>
          </a:ln>
        </p:spPr>
      </p:pic>
      <p:sp>
        <p:nvSpPr>
          <p:cNvPr id="120" name="Google Shape;120;p19"/>
          <p:cNvSpPr txBox="1"/>
          <p:nvPr/>
        </p:nvSpPr>
        <p:spPr>
          <a:xfrm>
            <a:off x="-50" y="760525"/>
            <a:ext cx="9144000" cy="28395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Raspberry Pi – The majority of computing done in this system is handled by a Raspberry Pi 3 Model B. This device allows communication from the OBD interface to the in-car display, and with the Blues IoT module.</a:t>
            </a:r>
            <a:endParaRPr sz="1500">
              <a:solidFill>
                <a:schemeClr val="lt1"/>
              </a:solidFill>
              <a:latin typeface="Roboto"/>
              <a:ea typeface="Roboto"/>
              <a:cs typeface="Roboto"/>
              <a:sym typeface="Roboto"/>
            </a:endParaRPr>
          </a:p>
          <a:p>
            <a:pPr indent="-323850" lvl="0" marL="457200" rtl="0" algn="l">
              <a:spcBef>
                <a:spcPts val="1000"/>
              </a:spcBef>
              <a:spcAft>
                <a:spcPts val="0"/>
              </a:spcAft>
              <a:buClr>
                <a:schemeClr val="lt1"/>
              </a:buClr>
              <a:buSzPts val="1500"/>
              <a:buFont typeface="Roboto"/>
              <a:buChar char="●"/>
            </a:pPr>
            <a:r>
              <a:rPr lang="en" sz="1500">
                <a:solidFill>
                  <a:schemeClr val="lt1"/>
                </a:solidFill>
                <a:latin typeface="Roboto"/>
                <a:ea typeface="Roboto"/>
                <a:cs typeface="Roboto"/>
                <a:sym typeface="Roboto"/>
              </a:rPr>
              <a:t>OBD II Interface – The OBD II interface interacts with the car through the STN1110 chip, which is an OBD to UART interpreter. The on-board microcontroller, the SAMD21, sends requests to this IC and receives the desired car data. This information is then send through Bluetooth to the Raspberry Pi.</a:t>
            </a:r>
            <a:endParaRPr sz="1500">
              <a:solidFill>
                <a:schemeClr val="lt1"/>
              </a:solidFill>
              <a:latin typeface="Roboto"/>
              <a:ea typeface="Roboto"/>
              <a:cs typeface="Roboto"/>
              <a:sym typeface="Roboto"/>
            </a:endParaRPr>
          </a:p>
          <a:p>
            <a:pPr indent="-323850" lvl="0" marL="457200" rtl="0" algn="l">
              <a:spcBef>
                <a:spcPts val="1000"/>
              </a:spcBef>
              <a:spcAft>
                <a:spcPts val="0"/>
              </a:spcAft>
              <a:buClr>
                <a:schemeClr val="lt1"/>
              </a:buClr>
              <a:buSzPts val="1500"/>
              <a:buFont typeface="Roboto"/>
              <a:buChar char="●"/>
            </a:pPr>
            <a:r>
              <a:rPr lang="en" sz="1500">
                <a:solidFill>
                  <a:schemeClr val="lt1"/>
                </a:solidFill>
                <a:latin typeface="Roboto"/>
                <a:ea typeface="Roboto"/>
                <a:cs typeface="Roboto"/>
                <a:sym typeface="Roboto"/>
              </a:rPr>
              <a:t>Blues Wireless IoT Module – The Blues IoT module is integrated into the system to provide cellular and wifi connectivity to the raspberry pi. I2C communication protocols, these modules provide plug-and-play connectivity to any system.</a:t>
            </a:r>
            <a:endParaRPr sz="1500">
              <a:solidFill>
                <a:schemeClr val="lt1"/>
              </a:solidFill>
              <a:latin typeface="Roboto"/>
              <a:ea typeface="Roboto"/>
              <a:cs typeface="Roboto"/>
              <a:sym typeface="Roboto"/>
            </a:endParaRPr>
          </a:p>
          <a:p>
            <a:pPr indent="-323850" lvl="0" marL="457200" rtl="0" algn="l">
              <a:spcBef>
                <a:spcPts val="1000"/>
              </a:spcBef>
              <a:spcAft>
                <a:spcPts val="0"/>
              </a:spcAft>
              <a:buClr>
                <a:schemeClr val="lt1"/>
              </a:buClr>
              <a:buSzPts val="1500"/>
              <a:buFont typeface="Roboto"/>
              <a:buChar char="●"/>
            </a:pPr>
            <a:r>
              <a:rPr lang="en" sz="1500">
                <a:solidFill>
                  <a:schemeClr val="lt1"/>
                </a:solidFill>
                <a:latin typeface="Roboto"/>
                <a:ea typeface="Roboto"/>
                <a:cs typeface="Roboto"/>
                <a:sym typeface="Roboto"/>
              </a:rPr>
              <a:t>Noda.io – Although designed as a mind-mapping tool, Noda’s integrated API allowed for real-time data visualizations to be communicated from a </a:t>
            </a:r>
            <a:r>
              <a:rPr lang="en" sz="1500">
                <a:solidFill>
                  <a:schemeClr val="lt1"/>
                </a:solidFill>
                <a:latin typeface="Roboto"/>
                <a:ea typeface="Roboto"/>
                <a:cs typeface="Roboto"/>
                <a:sym typeface="Roboto"/>
              </a:rPr>
              <a:t>vehicle, through Losant, and into VR with minimal latency. </a:t>
            </a:r>
            <a:endParaRPr sz="1500">
              <a:solidFill>
                <a:schemeClr val="lt1"/>
              </a:solidFill>
              <a:latin typeface="Roboto"/>
              <a:ea typeface="Roboto"/>
              <a:cs typeface="Roboto"/>
              <a:sym typeface="Roboto"/>
            </a:endParaRPr>
          </a:p>
          <a:p>
            <a:pPr indent="0" lvl="0" marL="457200" rtl="0" algn="l">
              <a:spcBef>
                <a:spcPts val="1000"/>
              </a:spcBef>
              <a:spcAft>
                <a:spcPts val="1000"/>
              </a:spcAft>
              <a:buNone/>
            </a:pPr>
            <a:r>
              <a:t/>
            </a:r>
            <a:endParaRPr sz="1500">
              <a:solidFill>
                <a:schemeClr val="lt1"/>
              </a:solidFill>
              <a:latin typeface="Roboto"/>
              <a:ea typeface="Roboto"/>
              <a:cs typeface="Roboto"/>
              <a:sym typeface="Roboto"/>
            </a:endParaRPr>
          </a:p>
        </p:txBody>
      </p:sp>
      <p:sp>
        <p:nvSpPr>
          <p:cNvPr id="121" name="Google Shape;121;p19"/>
          <p:cNvSpPr txBox="1"/>
          <p:nvPr/>
        </p:nvSpPr>
        <p:spPr>
          <a:xfrm>
            <a:off x="2178525" y="3694175"/>
            <a:ext cx="6822600" cy="1417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Losant – Losant is a cloud-based IoT platform that creates the foundation of the Metaverse Maintenance system. Losant allows users to store and track real-time data of devices with hundreds of attributes. Moreover, this platform provides dashboards that can be easily integrated into web-applications. </a:t>
            </a:r>
            <a:endParaRPr sz="1500">
              <a:solidFill>
                <a:schemeClr val="lt1"/>
              </a:solidFill>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idx="1" type="subTitle"/>
          </p:nvPr>
        </p:nvSpPr>
        <p:spPr>
          <a:xfrm>
            <a:off x="264850" y="106425"/>
            <a:ext cx="25383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Milestones:</a:t>
            </a:r>
            <a:endParaRPr>
              <a:solidFill>
                <a:schemeClr val="lt1"/>
              </a:solidFill>
              <a:latin typeface="Roboto"/>
              <a:ea typeface="Roboto"/>
              <a:cs typeface="Roboto"/>
              <a:sym typeface="Roboto"/>
            </a:endParaRPr>
          </a:p>
        </p:txBody>
      </p:sp>
      <p:pic>
        <p:nvPicPr>
          <p:cNvPr id="127" name="Google Shape;127;p20"/>
          <p:cNvPicPr preferRelativeResize="0"/>
          <p:nvPr/>
        </p:nvPicPr>
        <p:blipFill>
          <a:blip r:embed="rId3">
            <a:alphaModFix/>
          </a:blip>
          <a:stretch>
            <a:fillRect/>
          </a:stretch>
        </p:blipFill>
        <p:spPr>
          <a:xfrm>
            <a:off x="5144325" y="106425"/>
            <a:ext cx="3856800" cy="525600"/>
          </a:xfrm>
          <a:prstGeom prst="roundRect">
            <a:avLst>
              <a:gd fmla="val 16667" name="adj"/>
            </a:avLst>
          </a:prstGeom>
          <a:noFill/>
          <a:ln>
            <a:noFill/>
          </a:ln>
        </p:spPr>
      </p:pic>
      <p:pic>
        <p:nvPicPr>
          <p:cNvPr id="128" name="Google Shape;128;p20"/>
          <p:cNvPicPr preferRelativeResize="0"/>
          <p:nvPr/>
        </p:nvPicPr>
        <p:blipFill>
          <a:blip r:embed="rId4">
            <a:alphaModFix/>
          </a:blip>
          <a:stretch>
            <a:fillRect/>
          </a:stretch>
        </p:blipFill>
        <p:spPr>
          <a:xfrm>
            <a:off x="311700" y="4000449"/>
            <a:ext cx="2143225" cy="949550"/>
          </a:xfrm>
          <a:prstGeom prst="rect">
            <a:avLst/>
          </a:prstGeom>
          <a:noFill/>
          <a:ln>
            <a:noFill/>
          </a:ln>
        </p:spPr>
      </p:pic>
      <p:pic>
        <p:nvPicPr>
          <p:cNvPr id="129" name="Google Shape;129;p20"/>
          <p:cNvPicPr preferRelativeResize="0"/>
          <p:nvPr/>
        </p:nvPicPr>
        <p:blipFill>
          <a:blip r:embed="rId5">
            <a:alphaModFix/>
          </a:blip>
          <a:stretch>
            <a:fillRect/>
          </a:stretch>
        </p:blipFill>
        <p:spPr>
          <a:xfrm>
            <a:off x="6147200" y="725950"/>
            <a:ext cx="2794624" cy="2095951"/>
          </a:xfrm>
          <a:prstGeom prst="rect">
            <a:avLst/>
          </a:prstGeom>
          <a:noFill/>
          <a:ln>
            <a:noFill/>
          </a:ln>
        </p:spPr>
      </p:pic>
      <p:sp>
        <p:nvSpPr>
          <p:cNvPr id="130" name="Google Shape;130;p20"/>
          <p:cNvSpPr txBox="1"/>
          <p:nvPr/>
        </p:nvSpPr>
        <p:spPr>
          <a:xfrm>
            <a:off x="264850" y="1100100"/>
            <a:ext cx="5622900" cy="2943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Complete Requirements Elicitation – 10 / 09 / 2022</a:t>
            </a:r>
            <a:endParaRPr sz="1500">
              <a:solidFill>
                <a:schemeClr val="lt1"/>
              </a:solidFill>
              <a:latin typeface="Roboto"/>
              <a:ea typeface="Roboto"/>
              <a:cs typeface="Roboto"/>
              <a:sym typeface="Roboto"/>
            </a:endParaRPr>
          </a:p>
          <a:p>
            <a:pPr indent="-323850" lvl="0" marL="457200" rtl="0" algn="l">
              <a:spcBef>
                <a:spcPts val="1000"/>
              </a:spcBef>
              <a:spcAft>
                <a:spcPts val="0"/>
              </a:spcAft>
              <a:buClr>
                <a:schemeClr val="lt1"/>
              </a:buClr>
              <a:buSzPts val="1500"/>
              <a:buFont typeface="Roboto"/>
              <a:buChar char="●"/>
            </a:pPr>
            <a:r>
              <a:rPr lang="en" sz="1500">
                <a:solidFill>
                  <a:schemeClr val="lt1"/>
                </a:solidFill>
                <a:latin typeface="Roboto"/>
                <a:ea typeface="Roboto"/>
                <a:cs typeface="Roboto"/>
                <a:sym typeface="Roboto"/>
              </a:rPr>
              <a:t>First Hardware Prototype </a:t>
            </a:r>
            <a:r>
              <a:rPr lang="en" sz="1500">
                <a:solidFill>
                  <a:schemeClr val="lt1"/>
                </a:solidFill>
                <a:latin typeface="Roboto"/>
                <a:ea typeface="Roboto"/>
                <a:cs typeface="Roboto"/>
                <a:sym typeface="Roboto"/>
              </a:rPr>
              <a:t>– 10 / 23 / 2022</a:t>
            </a:r>
            <a:endParaRPr sz="1500">
              <a:solidFill>
                <a:schemeClr val="lt1"/>
              </a:solidFill>
              <a:latin typeface="Roboto"/>
              <a:ea typeface="Roboto"/>
              <a:cs typeface="Roboto"/>
              <a:sym typeface="Roboto"/>
            </a:endParaRPr>
          </a:p>
          <a:p>
            <a:pPr indent="-323850" lvl="0" marL="457200" rtl="0" algn="l">
              <a:spcBef>
                <a:spcPts val="1000"/>
              </a:spcBef>
              <a:spcAft>
                <a:spcPts val="0"/>
              </a:spcAft>
              <a:buClr>
                <a:schemeClr val="lt1"/>
              </a:buClr>
              <a:buSzPts val="1500"/>
              <a:buFont typeface="Roboto"/>
              <a:buChar char="●"/>
            </a:pPr>
            <a:r>
              <a:rPr lang="en" sz="1500">
                <a:solidFill>
                  <a:schemeClr val="lt1"/>
                </a:solidFill>
                <a:latin typeface="Roboto"/>
                <a:ea typeface="Roboto"/>
                <a:cs typeface="Roboto"/>
                <a:sym typeface="Roboto"/>
              </a:rPr>
              <a:t>First Software Prototype </a:t>
            </a:r>
            <a:r>
              <a:rPr lang="en" sz="1500">
                <a:solidFill>
                  <a:schemeClr val="lt1"/>
                </a:solidFill>
                <a:latin typeface="Roboto"/>
                <a:ea typeface="Roboto"/>
                <a:cs typeface="Roboto"/>
                <a:sym typeface="Roboto"/>
              </a:rPr>
              <a:t>– 10 / 13 / 2022</a:t>
            </a:r>
            <a:endParaRPr sz="1500">
              <a:solidFill>
                <a:schemeClr val="lt1"/>
              </a:solidFill>
              <a:latin typeface="Roboto"/>
              <a:ea typeface="Roboto"/>
              <a:cs typeface="Roboto"/>
              <a:sym typeface="Roboto"/>
            </a:endParaRPr>
          </a:p>
          <a:p>
            <a:pPr indent="-323850" lvl="0" marL="457200" rtl="0" algn="l">
              <a:spcBef>
                <a:spcPts val="1000"/>
              </a:spcBef>
              <a:spcAft>
                <a:spcPts val="0"/>
              </a:spcAft>
              <a:buClr>
                <a:schemeClr val="lt1"/>
              </a:buClr>
              <a:buSzPts val="1500"/>
              <a:buFont typeface="Roboto"/>
              <a:buChar char="●"/>
            </a:pPr>
            <a:r>
              <a:rPr lang="en" sz="1500">
                <a:solidFill>
                  <a:schemeClr val="lt1"/>
                </a:solidFill>
                <a:latin typeface="Roboto"/>
                <a:ea typeface="Roboto"/>
                <a:cs typeface="Roboto"/>
                <a:sym typeface="Roboto"/>
              </a:rPr>
              <a:t>Fully Functional Software Prototype </a:t>
            </a:r>
            <a:r>
              <a:rPr lang="en" sz="1500">
                <a:solidFill>
                  <a:schemeClr val="lt1"/>
                </a:solidFill>
                <a:latin typeface="Roboto"/>
                <a:ea typeface="Roboto"/>
                <a:cs typeface="Roboto"/>
                <a:sym typeface="Roboto"/>
              </a:rPr>
              <a:t>– 1 / 5 / 2023</a:t>
            </a:r>
            <a:endParaRPr sz="1500">
              <a:solidFill>
                <a:schemeClr val="lt1"/>
              </a:solidFill>
              <a:latin typeface="Roboto"/>
              <a:ea typeface="Roboto"/>
              <a:cs typeface="Roboto"/>
              <a:sym typeface="Roboto"/>
            </a:endParaRPr>
          </a:p>
          <a:p>
            <a:pPr indent="-323850" lvl="0" marL="457200" rtl="0" algn="l">
              <a:spcBef>
                <a:spcPts val="1000"/>
              </a:spcBef>
              <a:spcAft>
                <a:spcPts val="0"/>
              </a:spcAft>
              <a:buClr>
                <a:srgbClr val="FFB301"/>
              </a:buClr>
              <a:buSzPts val="1500"/>
              <a:buFont typeface="Roboto"/>
              <a:buChar char="●"/>
            </a:pPr>
            <a:r>
              <a:rPr lang="en" sz="1500">
                <a:solidFill>
                  <a:srgbClr val="FFB301"/>
                </a:solidFill>
                <a:latin typeface="Roboto"/>
                <a:ea typeface="Roboto"/>
                <a:cs typeface="Roboto"/>
                <a:sym typeface="Roboto"/>
              </a:rPr>
              <a:t>CES Trade Show – 1 / 5 / 2023     </a:t>
            </a:r>
            <a:endParaRPr>
              <a:solidFill>
                <a:srgbClr val="FFB301"/>
              </a:solidFill>
              <a:latin typeface="Roboto"/>
              <a:ea typeface="Roboto"/>
              <a:cs typeface="Roboto"/>
              <a:sym typeface="Roboto"/>
            </a:endParaRPr>
          </a:p>
          <a:p>
            <a:pPr indent="-323850" lvl="0" marL="457200" rtl="0" algn="l">
              <a:spcBef>
                <a:spcPts val="1000"/>
              </a:spcBef>
              <a:spcAft>
                <a:spcPts val="0"/>
              </a:spcAft>
              <a:buClr>
                <a:schemeClr val="lt1"/>
              </a:buClr>
              <a:buSzPts val="1500"/>
              <a:buFont typeface="Roboto"/>
              <a:buChar char="●"/>
            </a:pPr>
            <a:r>
              <a:rPr lang="en" sz="1500">
                <a:solidFill>
                  <a:schemeClr val="lt1"/>
                </a:solidFill>
                <a:latin typeface="Roboto"/>
                <a:ea typeface="Roboto"/>
                <a:cs typeface="Roboto"/>
                <a:sym typeface="Roboto"/>
              </a:rPr>
              <a:t>Complete Software Testing and Debugging </a:t>
            </a:r>
            <a:r>
              <a:rPr lang="en" sz="1500">
                <a:solidFill>
                  <a:schemeClr val="lt1"/>
                </a:solidFill>
                <a:latin typeface="Roboto"/>
                <a:ea typeface="Roboto"/>
                <a:cs typeface="Roboto"/>
                <a:sym typeface="Roboto"/>
              </a:rPr>
              <a:t>– 2 / 26 / 2023</a:t>
            </a:r>
            <a:endParaRPr sz="1500">
              <a:solidFill>
                <a:schemeClr val="lt1"/>
              </a:solidFill>
              <a:latin typeface="Roboto"/>
              <a:ea typeface="Roboto"/>
              <a:cs typeface="Roboto"/>
              <a:sym typeface="Roboto"/>
            </a:endParaRPr>
          </a:p>
          <a:p>
            <a:pPr indent="-323850" lvl="0" marL="457200" rtl="0" algn="l">
              <a:spcBef>
                <a:spcPts val="1000"/>
              </a:spcBef>
              <a:spcAft>
                <a:spcPts val="0"/>
              </a:spcAft>
              <a:buClr>
                <a:schemeClr val="lt1"/>
              </a:buClr>
              <a:buSzPts val="1500"/>
              <a:buFont typeface="Roboto"/>
              <a:buChar char="●"/>
            </a:pPr>
            <a:r>
              <a:rPr lang="en" sz="1500">
                <a:solidFill>
                  <a:schemeClr val="lt1"/>
                </a:solidFill>
                <a:latin typeface="Roboto"/>
                <a:ea typeface="Roboto"/>
                <a:cs typeface="Roboto"/>
                <a:sym typeface="Roboto"/>
              </a:rPr>
              <a:t>Complete Hardware Testing</a:t>
            </a:r>
            <a:r>
              <a:rPr lang="en" sz="1500">
                <a:solidFill>
                  <a:schemeClr val="lt1"/>
                </a:solidFill>
                <a:latin typeface="Roboto"/>
                <a:ea typeface="Roboto"/>
                <a:cs typeface="Roboto"/>
                <a:sym typeface="Roboto"/>
              </a:rPr>
              <a:t> – 3 / 5 / 2023</a:t>
            </a:r>
            <a:endParaRPr sz="1500">
              <a:solidFill>
                <a:schemeClr val="lt1"/>
              </a:solidFill>
              <a:latin typeface="Roboto"/>
              <a:ea typeface="Roboto"/>
              <a:cs typeface="Roboto"/>
              <a:sym typeface="Roboto"/>
            </a:endParaRPr>
          </a:p>
          <a:p>
            <a:pPr indent="-323850" lvl="0" marL="457200" rtl="0" algn="l">
              <a:spcBef>
                <a:spcPts val="1000"/>
              </a:spcBef>
              <a:spcAft>
                <a:spcPts val="1000"/>
              </a:spcAft>
              <a:buClr>
                <a:schemeClr val="lt1"/>
              </a:buClr>
              <a:buSzPts val="1500"/>
              <a:buFont typeface="Roboto"/>
              <a:buChar char="●"/>
            </a:pPr>
            <a:r>
              <a:rPr lang="en" sz="1500">
                <a:solidFill>
                  <a:schemeClr val="lt1"/>
                </a:solidFill>
                <a:latin typeface="Roboto"/>
                <a:ea typeface="Roboto"/>
                <a:cs typeface="Roboto"/>
                <a:sym typeface="Roboto"/>
              </a:rPr>
              <a:t>Finish Project</a:t>
            </a:r>
            <a:r>
              <a:rPr lang="en" sz="1500">
                <a:solidFill>
                  <a:schemeClr val="lt1"/>
                </a:solidFill>
                <a:latin typeface="Roboto"/>
                <a:ea typeface="Roboto"/>
                <a:cs typeface="Roboto"/>
                <a:sym typeface="Roboto"/>
              </a:rPr>
              <a:t> – 4 / 9 / 2023</a:t>
            </a:r>
            <a:endParaRPr sz="1500">
              <a:solidFill>
                <a:schemeClr val="lt1"/>
              </a:solidFill>
              <a:latin typeface="Roboto"/>
              <a:ea typeface="Roboto"/>
              <a:cs typeface="Roboto"/>
              <a:sym typeface="Roboto"/>
            </a:endParaRPr>
          </a:p>
        </p:txBody>
      </p:sp>
      <p:pic>
        <p:nvPicPr>
          <p:cNvPr id="131" name="Google Shape;131;p20"/>
          <p:cNvPicPr preferRelativeResize="0"/>
          <p:nvPr/>
        </p:nvPicPr>
        <p:blipFill>
          <a:blip r:embed="rId6">
            <a:alphaModFix/>
          </a:blip>
          <a:stretch>
            <a:fillRect/>
          </a:stretch>
        </p:blipFill>
        <p:spPr>
          <a:xfrm>
            <a:off x="6147200" y="2915825"/>
            <a:ext cx="2794634" cy="2095976"/>
          </a:xfrm>
          <a:prstGeom prst="rect">
            <a:avLst/>
          </a:prstGeom>
          <a:noFill/>
          <a:ln>
            <a:noFill/>
          </a:ln>
        </p:spPr>
      </p:pic>
      <p:cxnSp>
        <p:nvCxnSpPr>
          <p:cNvPr id="132" name="Google Shape;132;p20"/>
          <p:cNvCxnSpPr/>
          <p:nvPr/>
        </p:nvCxnSpPr>
        <p:spPr>
          <a:xfrm>
            <a:off x="4267125" y="2722800"/>
            <a:ext cx="1181700" cy="0"/>
          </a:xfrm>
          <a:prstGeom prst="straightConnector1">
            <a:avLst/>
          </a:prstGeom>
          <a:noFill/>
          <a:ln cap="flat" cmpd="sng" w="38100">
            <a:solidFill>
              <a:srgbClr val="FFB301"/>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1" type="subTitle"/>
          </p:nvPr>
        </p:nvSpPr>
        <p:spPr>
          <a:xfrm>
            <a:off x="458125" y="70425"/>
            <a:ext cx="32835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Results: Overview</a:t>
            </a:r>
            <a:endParaRPr>
              <a:solidFill>
                <a:schemeClr val="lt1"/>
              </a:solidFill>
              <a:latin typeface="Roboto"/>
              <a:ea typeface="Roboto"/>
              <a:cs typeface="Roboto"/>
              <a:sym typeface="Roboto"/>
            </a:endParaRPr>
          </a:p>
        </p:txBody>
      </p:sp>
      <p:pic>
        <p:nvPicPr>
          <p:cNvPr id="138" name="Google Shape;138;p21"/>
          <p:cNvPicPr preferRelativeResize="0"/>
          <p:nvPr/>
        </p:nvPicPr>
        <p:blipFill>
          <a:blip r:embed="rId3">
            <a:alphaModFix/>
          </a:blip>
          <a:stretch>
            <a:fillRect/>
          </a:stretch>
        </p:blipFill>
        <p:spPr>
          <a:xfrm>
            <a:off x="5144325" y="106425"/>
            <a:ext cx="3856800" cy="525600"/>
          </a:xfrm>
          <a:prstGeom prst="roundRect">
            <a:avLst>
              <a:gd fmla="val 16667" name="adj"/>
            </a:avLst>
          </a:prstGeom>
          <a:noFill/>
          <a:ln>
            <a:noFill/>
          </a:ln>
        </p:spPr>
      </p:pic>
      <p:pic>
        <p:nvPicPr>
          <p:cNvPr id="139" name="Google Shape;139;p21"/>
          <p:cNvPicPr preferRelativeResize="0"/>
          <p:nvPr/>
        </p:nvPicPr>
        <p:blipFill>
          <a:blip r:embed="rId4">
            <a:alphaModFix/>
          </a:blip>
          <a:stretch>
            <a:fillRect/>
          </a:stretch>
        </p:blipFill>
        <p:spPr>
          <a:xfrm>
            <a:off x="311700" y="4000449"/>
            <a:ext cx="2143225" cy="949550"/>
          </a:xfrm>
          <a:prstGeom prst="rect">
            <a:avLst/>
          </a:prstGeom>
          <a:noFill/>
          <a:ln>
            <a:noFill/>
          </a:ln>
        </p:spPr>
      </p:pic>
      <p:pic>
        <p:nvPicPr>
          <p:cNvPr id="140" name="Google Shape;140;p21"/>
          <p:cNvPicPr preferRelativeResize="0"/>
          <p:nvPr/>
        </p:nvPicPr>
        <p:blipFill>
          <a:blip r:embed="rId5">
            <a:alphaModFix/>
          </a:blip>
          <a:stretch>
            <a:fillRect/>
          </a:stretch>
        </p:blipFill>
        <p:spPr>
          <a:xfrm>
            <a:off x="7019925" y="2959275"/>
            <a:ext cx="1981200" cy="1990725"/>
          </a:xfrm>
          <a:prstGeom prst="rect">
            <a:avLst/>
          </a:prstGeom>
          <a:noFill/>
          <a:ln>
            <a:noFill/>
          </a:ln>
        </p:spPr>
      </p:pic>
      <p:sp>
        <p:nvSpPr>
          <p:cNvPr id="141" name="Google Shape;141;p21"/>
          <p:cNvSpPr txBox="1"/>
          <p:nvPr/>
        </p:nvSpPr>
        <p:spPr>
          <a:xfrm>
            <a:off x="7244925" y="2907250"/>
            <a:ext cx="15312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B301"/>
                </a:solidFill>
                <a:latin typeface="Roboto"/>
                <a:ea typeface="Roboto"/>
                <a:cs typeface="Roboto"/>
                <a:sym typeface="Roboto"/>
              </a:rPr>
              <a:t>Live Dashboard</a:t>
            </a:r>
            <a:endParaRPr>
              <a:solidFill>
                <a:srgbClr val="FFB301"/>
              </a:solidFill>
              <a:latin typeface="Roboto"/>
              <a:ea typeface="Roboto"/>
              <a:cs typeface="Roboto"/>
              <a:sym typeface="Roboto"/>
            </a:endParaRPr>
          </a:p>
        </p:txBody>
      </p:sp>
      <p:pic>
        <p:nvPicPr>
          <p:cNvPr id="142" name="Google Shape;142;p21"/>
          <p:cNvPicPr preferRelativeResize="0"/>
          <p:nvPr/>
        </p:nvPicPr>
        <p:blipFill rotWithShape="1">
          <a:blip r:embed="rId6">
            <a:alphaModFix/>
          </a:blip>
          <a:srcRect b="56531" l="0" r="87970" t="0"/>
          <a:stretch/>
        </p:blipFill>
        <p:spPr>
          <a:xfrm>
            <a:off x="7204138" y="1057150"/>
            <a:ext cx="854626" cy="1651775"/>
          </a:xfrm>
          <a:prstGeom prst="rect">
            <a:avLst/>
          </a:prstGeom>
          <a:noFill/>
          <a:ln>
            <a:noFill/>
          </a:ln>
        </p:spPr>
      </p:pic>
      <p:sp>
        <p:nvSpPr>
          <p:cNvPr id="143" name="Google Shape;143;p21"/>
          <p:cNvSpPr txBox="1"/>
          <p:nvPr/>
        </p:nvSpPr>
        <p:spPr>
          <a:xfrm>
            <a:off x="537775" y="1057150"/>
            <a:ext cx="5622900" cy="2943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Communication with the car begins with a series of commands for the </a:t>
            </a:r>
            <a:r>
              <a:rPr lang="en" sz="1500">
                <a:solidFill>
                  <a:schemeClr val="lt1"/>
                </a:solidFill>
                <a:latin typeface="Roboto"/>
                <a:ea typeface="Roboto"/>
                <a:cs typeface="Roboto"/>
                <a:sym typeface="Roboto"/>
              </a:rPr>
              <a:t>STN1110 IC. These commands reset the device, get car battery voltage, then automatically determines the correct OBD II communication protocol.</a:t>
            </a:r>
            <a:endParaRPr sz="1500">
              <a:solidFill>
                <a:schemeClr val="lt1"/>
              </a:solidFill>
              <a:latin typeface="Roboto"/>
              <a:ea typeface="Roboto"/>
              <a:cs typeface="Roboto"/>
              <a:sym typeface="Roboto"/>
            </a:endParaRPr>
          </a:p>
          <a:p>
            <a:pPr indent="-323850" lvl="0" marL="457200" rtl="0" algn="l">
              <a:spcBef>
                <a:spcPts val="1000"/>
              </a:spcBef>
              <a:spcAft>
                <a:spcPts val="0"/>
              </a:spcAft>
              <a:buClr>
                <a:schemeClr val="lt1"/>
              </a:buClr>
              <a:buSzPts val="1500"/>
              <a:buFont typeface="Roboto"/>
              <a:buChar char="●"/>
            </a:pPr>
            <a:r>
              <a:rPr lang="en" sz="1500">
                <a:solidFill>
                  <a:schemeClr val="lt1"/>
                </a:solidFill>
                <a:latin typeface="Roboto"/>
                <a:ea typeface="Roboto"/>
                <a:cs typeface="Roboto"/>
                <a:sym typeface="Roboto"/>
              </a:rPr>
              <a:t>Data is requested through a variety of PID values, and returned in hex format. Converting this information to decimal allows for processing of the requested car data.</a:t>
            </a:r>
            <a:endParaRPr sz="1500">
              <a:solidFill>
                <a:schemeClr val="lt1"/>
              </a:solidFill>
              <a:latin typeface="Roboto"/>
              <a:ea typeface="Roboto"/>
              <a:cs typeface="Roboto"/>
              <a:sym typeface="Roboto"/>
            </a:endParaRPr>
          </a:p>
          <a:p>
            <a:pPr indent="-323850" lvl="0" marL="457200" rtl="0" algn="l">
              <a:spcBef>
                <a:spcPts val="1000"/>
              </a:spcBef>
              <a:spcAft>
                <a:spcPts val="1000"/>
              </a:spcAft>
              <a:buClr>
                <a:schemeClr val="lt1"/>
              </a:buClr>
              <a:buSzPts val="1500"/>
              <a:buFont typeface="Roboto"/>
              <a:buChar char="●"/>
            </a:pPr>
            <a:r>
              <a:rPr lang="en" sz="1500">
                <a:solidFill>
                  <a:schemeClr val="lt1"/>
                </a:solidFill>
                <a:latin typeface="Roboto"/>
                <a:ea typeface="Roboto"/>
                <a:cs typeface="Roboto"/>
                <a:sym typeface="Roboto"/>
              </a:rPr>
              <a:t>Through the use of Losant, multi-platform web-based applications can live stream data using a variety of data visualization tools. Use the QR code to view some of these live dashboards → </a:t>
            </a:r>
            <a:endParaRPr sz="15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