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Nunito SemiBold"/>
      <p:regular r:id="rId29"/>
      <p:bold r:id="rId30"/>
      <p:italic r:id="rId31"/>
      <p:boldItalic r:id="rId32"/>
    </p:embeddedFont>
    <p:embeddedFont>
      <p:font typeface="Nunito"/>
      <p:regular r:id="rId33"/>
      <p:bold r:id="rId34"/>
      <p:italic r:id="rId35"/>
      <p:boldItalic r:id="rId36"/>
    </p:embeddedFont>
    <p:embeddedFont>
      <p:font typeface="PT Sans Narrow"/>
      <p:regular r:id="rId37"/>
      <p:bold r:id="rId38"/>
    </p:embeddedFont>
    <p:embeddedFont>
      <p:font typeface="Lato"/>
      <p:regular r:id="rId39"/>
      <p:bold r:id="rId40"/>
      <p:italic r:id="rId41"/>
      <p:boldItalic r:id="rId42"/>
    </p:embeddedFont>
    <p:embeddedFont>
      <p:font typeface="Nunito ExtraBold"/>
      <p:bold r:id="rId43"/>
      <p:boldItalic r:id="rId44"/>
    </p:embeddedFont>
    <p:embeddedFont>
      <p:font typeface="Nunito Medium"/>
      <p:regular r:id="rId45"/>
      <p:bold r:id="rId46"/>
      <p:italic r:id="rId47"/>
      <p:boldItalic r:id="rId48"/>
    </p:embeddedFont>
    <p:embeddedFont>
      <p:font typeface="Open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3" roundtripDataSignature="AMtx7mjvgdM3rM0yhSUffuNH8i62g0qY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42" Type="http://schemas.openxmlformats.org/officeDocument/2006/relationships/font" Target="fonts/Lato-boldItalic.fntdata"/><Relationship Id="rId41" Type="http://schemas.openxmlformats.org/officeDocument/2006/relationships/font" Target="fonts/Lato-italic.fntdata"/><Relationship Id="rId44" Type="http://schemas.openxmlformats.org/officeDocument/2006/relationships/font" Target="fonts/NunitoExtraBold-boldItalic.fntdata"/><Relationship Id="rId43" Type="http://schemas.openxmlformats.org/officeDocument/2006/relationships/font" Target="fonts/NunitoExtraBold-bold.fntdata"/><Relationship Id="rId46" Type="http://schemas.openxmlformats.org/officeDocument/2006/relationships/font" Target="fonts/NunitoMedium-bold.fntdata"/><Relationship Id="rId45" Type="http://schemas.openxmlformats.org/officeDocument/2006/relationships/font" Target="fonts/Nunito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Medium-boldItalic.fntdata"/><Relationship Id="rId47" Type="http://schemas.openxmlformats.org/officeDocument/2006/relationships/font" Target="fonts/NunitoMedium-italic.fntdata"/><Relationship Id="rId49"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SemiBold-italic.fntdata"/><Relationship Id="rId30" Type="http://schemas.openxmlformats.org/officeDocument/2006/relationships/font" Target="fonts/NunitoSemiBold-bold.fntdata"/><Relationship Id="rId33" Type="http://schemas.openxmlformats.org/officeDocument/2006/relationships/font" Target="fonts/Nunito-regular.fntdata"/><Relationship Id="rId32" Type="http://schemas.openxmlformats.org/officeDocument/2006/relationships/font" Target="fonts/NunitoSemiBold-boldItalic.fntdata"/><Relationship Id="rId35" Type="http://schemas.openxmlformats.org/officeDocument/2006/relationships/font" Target="fonts/Nunito-italic.fntdata"/><Relationship Id="rId34" Type="http://schemas.openxmlformats.org/officeDocument/2006/relationships/font" Target="fonts/Nunito-bold.fntdata"/><Relationship Id="rId37" Type="http://schemas.openxmlformats.org/officeDocument/2006/relationships/font" Target="fonts/PTSansNarrow-regular.fntdata"/><Relationship Id="rId36" Type="http://schemas.openxmlformats.org/officeDocument/2006/relationships/font" Target="fonts/Nunito-boldItalic.fntdata"/><Relationship Id="rId39" Type="http://schemas.openxmlformats.org/officeDocument/2006/relationships/font" Target="fonts/Lato-regular.fntdata"/><Relationship Id="rId38" Type="http://schemas.openxmlformats.org/officeDocument/2006/relationships/font" Target="fonts/PTSansNarrow-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font" Target="fonts/NunitoSemiBold-regular.fntdata"/><Relationship Id="rId51" Type="http://schemas.openxmlformats.org/officeDocument/2006/relationships/font" Target="fonts/OpenSans-italic.fntdata"/><Relationship Id="rId50" Type="http://schemas.openxmlformats.org/officeDocument/2006/relationships/font" Target="fonts/OpenSans-bold.fntdata"/><Relationship Id="rId53" Type="http://customschemas.google.com/relationships/presentationmetadata" Target="metadata"/><Relationship Id="rId52"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4860aa58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4860aa58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4"/>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4"/>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4"/>
          <p:cNvGrpSpPr/>
          <p:nvPr/>
        </p:nvGrpSpPr>
        <p:grpSpPr>
          <a:xfrm>
            <a:off x="1004144" y="1022025"/>
            <a:ext cx="7136668" cy="152400"/>
            <a:chOff x="1346429" y="1011300"/>
            <a:chExt cx="6452100" cy="152400"/>
          </a:xfrm>
        </p:grpSpPr>
        <p:cxnSp>
          <p:nvCxnSpPr>
            <p:cNvPr id="13" name="Google Shape;13;p2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4"/>
          <p:cNvGrpSpPr/>
          <p:nvPr/>
        </p:nvGrpSpPr>
        <p:grpSpPr>
          <a:xfrm>
            <a:off x="1004151" y="3969100"/>
            <a:ext cx="7136668" cy="152400"/>
            <a:chOff x="1346435" y="3969088"/>
            <a:chExt cx="6452100" cy="152400"/>
          </a:xfrm>
        </p:grpSpPr>
        <p:cxnSp>
          <p:nvCxnSpPr>
            <p:cNvPr id="16" name="Google Shape;16;p2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4"/>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4"/>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33"/>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3"/>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33"/>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25"/>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2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6" name="Shape 26"/>
        <p:cNvGrpSpPr/>
        <p:nvPr/>
      </p:nvGrpSpPr>
      <p:grpSpPr>
        <a:xfrm>
          <a:off x="0" y="0"/>
          <a:ext cx="0" cy="0"/>
          <a:chOff x="0" y="0"/>
          <a:chExt cx="0" cy="0"/>
        </a:xfrm>
      </p:grpSpPr>
      <p:sp>
        <p:nvSpPr>
          <p:cNvPr id="27" name="Google Shape;27;p26"/>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 name="Google Shape;28;p2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9" name="Google Shape;29;p26"/>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0" name="Google Shape;30;p26"/>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2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32" name="Google Shape;3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27"/>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7"/>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36" name="Google Shape;3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2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9" name="Google Shape;39;p28"/>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0" name="Google Shape;40;p28"/>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2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44" name="Google Shape;4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7" name="Google Shape;47;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8" name="Google Shape;4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9" name="Shape 49"/>
        <p:cNvGrpSpPr/>
        <p:nvPr/>
      </p:nvGrpSpPr>
      <p:grpSpPr>
        <a:xfrm>
          <a:off x="0" y="0"/>
          <a:ext cx="0" cy="0"/>
          <a:chOff x="0" y="0"/>
          <a:chExt cx="0" cy="0"/>
        </a:xfrm>
      </p:grpSpPr>
      <p:sp>
        <p:nvSpPr>
          <p:cNvPr id="50" name="Google Shape;50;p31"/>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51" name="Google Shape;51;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2"/>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2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drive.google.com/file/d/1zDPO1YFFuuZ8pIHG8ye0hF6fxkGAjqr4/view" TargetMode="Externa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drive.google.com/drive/folders/1cLLeRcXoEvi9opQKnB3dcUGrlET4MLhJ"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004125" y="1209124"/>
            <a:ext cx="7136700" cy="171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b="0" lang="en-GB" sz="4870">
                <a:latin typeface="Nunito ExtraBold"/>
                <a:ea typeface="Nunito ExtraBold"/>
                <a:cs typeface="Nunito ExtraBold"/>
                <a:sym typeface="Nunito ExtraBold"/>
              </a:rPr>
              <a:t>OPENMP END TERM PROJECT</a:t>
            </a:r>
            <a:r>
              <a:rPr b="0" lang="en-GB" sz="4180">
                <a:latin typeface="Nunito ExtraBold"/>
                <a:ea typeface="Nunito ExtraBold"/>
                <a:cs typeface="Nunito ExtraBold"/>
                <a:sym typeface="Nunito ExtraBold"/>
              </a:rPr>
              <a:t> </a:t>
            </a:r>
            <a:endParaRPr b="0" sz="5080">
              <a:latin typeface="Nunito ExtraBold"/>
              <a:ea typeface="Nunito ExtraBold"/>
              <a:cs typeface="Nunito ExtraBold"/>
              <a:sym typeface="Nunito ExtraBold"/>
            </a:endParaRPr>
          </a:p>
        </p:txBody>
      </p:sp>
      <p:sp>
        <p:nvSpPr>
          <p:cNvPr id="67" name="Google Shape;67;p1"/>
          <p:cNvSpPr txBox="1"/>
          <p:nvPr>
            <p:ph idx="1" type="subTitle"/>
          </p:nvPr>
        </p:nvSpPr>
        <p:spPr>
          <a:xfrm>
            <a:off x="1897500" y="2817339"/>
            <a:ext cx="4870500" cy="792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2400"/>
              <a:buNone/>
            </a:pPr>
            <a:r>
              <a:rPr lang="en-GB" sz="3300">
                <a:latin typeface="Nunito SemiBold"/>
                <a:ea typeface="Nunito SemiBold"/>
                <a:cs typeface="Nunito SemiBold"/>
                <a:sym typeface="Nunito SemiBold"/>
              </a:rPr>
              <a:t>Group H</a:t>
            </a:r>
            <a:endParaRPr sz="3300">
              <a:latin typeface="Nunito SemiBold"/>
              <a:ea typeface="Nunito SemiBold"/>
              <a:cs typeface="Nunito SemiBold"/>
              <a:sym typeface="Nunito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0"/>
          <p:cNvSpPr txBox="1"/>
          <p:nvPr>
            <p:ph type="title"/>
          </p:nvPr>
        </p:nvSpPr>
        <p:spPr>
          <a:xfrm>
            <a:off x="311700" y="445025"/>
            <a:ext cx="8520600" cy="7074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GB">
                <a:solidFill>
                  <a:srgbClr val="A64D79"/>
                </a:solidFill>
                <a:latin typeface="Nunito"/>
                <a:ea typeface="Nunito"/>
                <a:cs typeface="Nunito"/>
                <a:sym typeface="Nunito"/>
              </a:rPr>
              <a:t>Simulation Step Two</a:t>
            </a:r>
            <a:endParaRPr>
              <a:solidFill>
                <a:srgbClr val="A64D79"/>
              </a:solidFill>
              <a:latin typeface="Nunito"/>
              <a:ea typeface="Nunito"/>
              <a:cs typeface="Nunito"/>
              <a:sym typeface="Nunito"/>
            </a:endParaRPr>
          </a:p>
        </p:txBody>
      </p:sp>
      <p:sp>
        <p:nvSpPr>
          <p:cNvPr id="124" name="Google Shape;124;p1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sz="1600">
                <a:latin typeface="Nunito Medium"/>
                <a:ea typeface="Nunito Medium"/>
                <a:cs typeface="Nunito Medium"/>
                <a:sym typeface="Nunito Medium"/>
              </a:rPr>
              <a:t>After calculating the force, we need to calculate the change in velocity of each body due to the force acting on it.</a:t>
            </a:r>
            <a:endParaRPr sz="1600">
              <a:latin typeface="Nunito Medium"/>
              <a:ea typeface="Nunito Medium"/>
              <a:cs typeface="Nunito Medium"/>
              <a:sym typeface="Nunito Medium"/>
            </a:endParaRPr>
          </a:p>
          <a:p>
            <a:pPr indent="0" lvl="0" marL="0" rtl="0" algn="l">
              <a:lnSpc>
                <a:spcPct val="115000"/>
              </a:lnSpc>
              <a:spcBef>
                <a:spcPts val="1200"/>
              </a:spcBef>
              <a:spcAft>
                <a:spcPts val="0"/>
              </a:spcAft>
              <a:buSzPts val="1800"/>
              <a:buNone/>
            </a:pPr>
            <a:r>
              <a:rPr lang="en-GB" sz="1600">
                <a:latin typeface="Nunito Medium"/>
                <a:ea typeface="Nunito Medium"/>
                <a:cs typeface="Nunito Medium"/>
                <a:sym typeface="Nunito Medium"/>
              </a:rPr>
              <a:t>This is done in 2 intermediate half steps, where we first update the velocity by half the required value. Then we calculate the coordinates. Then we again increase the velocity by another half the required value.</a:t>
            </a:r>
            <a:endParaRPr sz="1600">
              <a:latin typeface="Nunito Medium"/>
              <a:ea typeface="Nunito Medium"/>
              <a:cs typeface="Nunito Medium"/>
              <a:sym typeface="Nunito Medium"/>
            </a:endParaRPr>
          </a:p>
          <a:p>
            <a:pPr indent="0" lvl="0" marL="0" rtl="0" algn="l">
              <a:lnSpc>
                <a:spcPct val="115000"/>
              </a:lnSpc>
              <a:spcBef>
                <a:spcPts val="1200"/>
              </a:spcBef>
              <a:spcAft>
                <a:spcPts val="0"/>
              </a:spcAft>
              <a:buSzPts val="1800"/>
              <a:buNone/>
            </a:pPr>
            <a:r>
              <a:rPr lang="en-GB" sz="1600">
                <a:latin typeface="Nunito Medium"/>
                <a:ea typeface="Nunito Medium"/>
                <a:cs typeface="Nunito Medium"/>
                <a:sym typeface="Nunito Medium"/>
              </a:rPr>
              <a:t>This region can also be parallized, as all the velocity and coordinate updates are independent of each other.</a:t>
            </a:r>
            <a:endParaRPr sz="1600">
              <a:latin typeface="Nunito Medium"/>
              <a:ea typeface="Nunito Medium"/>
              <a:cs typeface="Nunito Medium"/>
              <a:sym typeface="Nunito Medium"/>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11"/>
          <p:cNvPicPr preferRelativeResize="0"/>
          <p:nvPr/>
        </p:nvPicPr>
        <p:blipFill rotWithShape="1">
          <a:blip r:embed="rId3">
            <a:alphaModFix/>
          </a:blip>
          <a:srcRect b="0" l="0" r="0" t="0"/>
          <a:stretch/>
        </p:blipFill>
        <p:spPr>
          <a:xfrm>
            <a:off x="1984175" y="152400"/>
            <a:ext cx="5175641"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2"/>
          <p:cNvSpPr txBox="1"/>
          <p:nvPr>
            <p:ph type="title"/>
          </p:nvPr>
        </p:nvSpPr>
        <p:spPr>
          <a:xfrm>
            <a:off x="311700" y="445025"/>
            <a:ext cx="8520600" cy="7074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GB">
                <a:solidFill>
                  <a:srgbClr val="A64D79"/>
                </a:solidFill>
              </a:rPr>
              <a:t>Simulation Step Three</a:t>
            </a:r>
            <a:endParaRPr>
              <a:solidFill>
                <a:srgbClr val="A64D79"/>
              </a:solidFill>
            </a:endParaRPr>
          </a:p>
        </p:txBody>
      </p:sp>
      <p:sp>
        <p:nvSpPr>
          <p:cNvPr id="135" name="Google Shape;135;p1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latin typeface="Nunito Medium"/>
                <a:ea typeface="Nunito Medium"/>
                <a:cs typeface="Nunito Medium"/>
                <a:sym typeface="Nunito Medium"/>
              </a:rPr>
              <a:t>Once we have updated the velocity and the coordinates, we need to check about the collision between the particles.</a:t>
            </a:r>
            <a:endParaRPr>
              <a:latin typeface="Nunito Medium"/>
              <a:ea typeface="Nunito Medium"/>
              <a:cs typeface="Nunito Medium"/>
              <a:sym typeface="Nunito Medium"/>
            </a:endParaRPr>
          </a:p>
          <a:p>
            <a:pPr indent="0" lvl="0" marL="0" rtl="0" algn="l">
              <a:lnSpc>
                <a:spcPct val="115000"/>
              </a:lnSpc>
              <a:spcBef>
                <a:spcPts val="1200"/>
              </a:spcBef>
              <a:spcAft>
                <a:spcPts val="0"/>
              </a:spcAft>
              <a:buSzPts val="1800"/>
              <a:buNone/>
            </a:pPr>
            <a:r>
              <a:rPr lang="en-GB">
                <a:latin typeface="Nunito Medium"/>
                <a:ea typeface="Nunito Medium"/>
                <a:cs typeface="Nunito Medium"/>
                <a:sym typeface="Nunito Medium"/>
              </a:rPr>
              <a:t>This can be done by measuring the distance between the 2 particles and applying Newton’s Law of Momentum Conservation as the collision is assumed to be perfectly elastic.</a:t>
            </a:r>
            <a:endParaRPr>
              <a:latin typeface="Nunito Medium"/>
              <a:ea typeface="Nunito Medium"/>
              <a:cs typeface="Nunito Medium"/>
              <a:sym typeface="Nunito Medium"/>
            </a:endParaRPr>
          </a:p>
          <a:p>
            <a:pPr indent="0" lvl="0" marL="0" rtl="0" algn="l">
              <a:lnSpc>
                <a:spcPct val="115000"/>
              </a:lnSpc>
              <a:spcBef>
                <a:spcPts val="1200"/>
              </a:spcBef>
              <a:spcAft>
                <a:spcPts val="1200"/>
              </a:spcAft>
              <a:buSzPts val="1800"/>
              <a:buNone/>
            </a:pPr>
            <a:r>
              <a:rPr lang="en-GB">
                <a:latin typeface="Nunito Medium"/>
                <a:ea typeface="Nunito Medium"/>
                <a:cs typeface="Nunito Medium"/>
                <a:sym typeface="Nunito Medium"/>
              </a:rPr>
              <a:t>This region can also be parallelized as the velocity and the coordinates are already calculated.</a:t>
            </a:r>
            <a:endParaRPr>
              <a:latin typeface="Nunito Medium"/>
              <a:ea typeface="Nunito Medium"/>
              <a:cs typeface="Nunito Medium"/>
              <a:sym typeface="Nunito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3"/>
          <p:cNvPicPr preferRelativeResize="0"/>
          <p:nvPr/>
        </p:nvPicPr>
        <p:blipFill rotWithShape="1">
          <a:blip r:embed="rId3">
            <a:alphaModFix/>
          </a:blip>
          <a:srcRect b="0" l="0" r="0" t="0"/>
          <a:stretch/>
        </p:blipFill>
        <p:spPr>
          <a:xfrm>
            <a:off x="1466875" y="152400"/>
            <a:ext cx="6210255" cy="4838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4"/>
          <p:cNvSpPr txBox="1"/>
          <p:nvPr>
            <p:ph type="title"/>
          </p:nvPr>
        </p:nvSpPr>
        <p:spPr>
          <a:xfrm>
            <a:off x="311700" y="123200"/>
            <a:ext cx="8520600" cy="7074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GB">
                <a:solidFill>
                  <a:srgbClr val="A64D79"/>
                </a:solidFill>
                <a:latin typeface="Nunito"/>
                <a:ea typeface="Nunito"/>
                <a:cs typeface="Nunito"/>
                <a:sym typeface="Nunito"/>
              </a:rPr>
              <a:t>Finalizing The Results</a:t>
            </a:r>
            <a:endParaRPr>
              <a:solidFill>
                <a:srgbClr val="A64D79"/>
              </a:solidFill>
              <a:latin typeface="Nunito"/>
              <a:ea typeface="Nunito"/>
              <a:cs typeface="Nunito"/>
              <a:sym typeface="Nunito"/>
            </a:endParaRPr>
          </a:p>
        </p:txBody>
      </p:sp>
      <p:sp>
        <p:nvSpPr>
          <p:cNvPr id="146" name="Google Shape;146;p14"/>
          <p:cNvSpPr txBox="1"/>
          <p:nvPr>
            <p:ph idx="1" type="body"/>
          </p:nvPr>
        </p:nvSpPr>
        <p:spPr>
          <a:xfrm>
            <a:off x="311700" y="920400"/>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latin typeface="Nunito Medium"/>
                <a:ea typeface="Nunito Medium"/>
                <a:cs typeface="Nunito Medium"/>
                <a:sym typeface="Nunito Medium"/>
              </a:rPr>
              <a:t>After all the calculations, we store the coordinates of all the particles in a Coordinates.txt file after every 100 time step.</a:t>
            </a:r>
            <a:endParaRPr>
              <a:latin typeface="Nunito Medium"/>
              <a:ea typeface="Nunito Medium"/>
              <a:cs typeface="Nunito Medium"/>
              <a:sym typeface="Nunito Medium"/>
            </a:endParaRPr>
          </a:p>
          <a:p>
            <a:pPr indent="0" lvl="0" marL="0" rtl="0" algn="l">
              <a:lnSpc>
                <a:spcPct val="115000"/>
              </a:lnSpc>
              <a:spcBef>
                <a:spcPts val="1200"/>
              </a:spcBef>
              <a:spcAft>
                <a:spcPts val="1200"/>
              </a:spcAft>
              <a:buSzPts val="1800"/>
              <a:buNone/>
            </a:pPr>
            <a:r>
              <a:rPr lang="en-GB">
                <a:latin typeface="Nunito Medium"/>
                <a:ea typeface="Nunito Medium"/>
                <a:cs typeface="Nunito Medium"/>
                <a:sym typeface="Nunito Medium"/>
              </a:rPr>
              <a:t>Finally we measure the amount of time taken to process everything and display the results, for comparison between different system specifications.</a:t>
            </a:r>
            <a:endParaRPr>
              <a:latin typeface="Nunito Medium"/>
              <a:ea typeface="Nunito Medium"/>
              <a:cs typeface="Nunito Medium"/>
              <a:sym typeface="Nunito Medium"/>
            </a:endParaRPr>
          </a:p>
        </p:txBody>
      </p:sp>
      <p:pic>
        <p:nvPicPr>
          <p:cNvPr id="147" name="Google Shape;147;p14"/>
          <p:cNvPicPr preferRelativeResize="0"/>
          <p:nvPr/>
        </p:nvPicPr>
        <p:blipFill rotWithShape="1">
          <a:blip r:embed="rId3">
            <a:alphaModFix/>
          </a:blip>
          <a:srcRect b="0" l="0" r="0" t="0"/>
          <a:stretch/>
        </p:blipFill>
        <p:spPr>
          <a:xfrm>
            <a:off x="1662175" y="2464601"/>
            <a:ext cx="5819651" cy="2499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5"/>
          <p:cNvSpPr txBox="1"/>
          <p:nvPr>
            <p:ph type="title"/>
          </p:nvPr>
        </p:nvSpPr>
        <p:spPr>
          <a:xfrm>
            <a:off x="286350" y="150450"/>
            <a:ext cx="8571300" cy="9420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GB">
                <a:solidFill>
                  <a:srgbClr val="A64D79"/>
                </a:solidFill>
                <a:latin typeface="Nunito"/>
                <a:ea typeface="Nunito"/>
                <a:cs typeface="Nunito"/>
                <a:sym typeface="Nunito"/>
              </a:rPr>
              <a:t>Results</a:t>
            </a:r>
            <a:endParaRPr>
              <a:solidFill>
                <a:srgbClr val="A64D79"/>
              </a:solidFill>
              <a:latin typeface="Nunito"/>
              <a:ea typeface="Nunito"/>
              <a:cs typeface="Nunito"/>
              <a:sym typeface="Nunito"/>
            </a:endParaRPr>
          </a:p>
        </p:txBody>
      </p:sp>
      <p:pic>
        <p:nvPicPr>
          <p:cNvPr id="153" name="Google Shape;153;p15"/>
          <p:cNvPicPr preferRelativeResize="0"/>
          <p:nvPr/>
        </p:nvPicPr>
        <p:blipFill rotWithShape="1">
          <a:blip r:embed="rId3">
            <a:alphaModFix/>
          </a:blip>
          <a:srcRect b="0" l="0" r="0" t="0"/>
          <a:stretch/>
        </p:blipFill>
        <p:spPr>
          <a:xfrm>
            <a:off x="2123225" y="955175"/>
            <a:ext cx="4897549" cy="41347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lang="en-GB"/>
              <a:t>Graphic Visualiser</a:t>
            </a:r>
            <a:endParaRPr/>
          </a:p>
        </p:txBody>
      </p:sp>
      <p:sp>
        <p:nvSpPr>
          <p:cNvPr id="159" name="Google Shape;159;p16"/>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n-GB"/>
              <a:t>Using MATLAB</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311700" y="282525"/>
            <a:ext cx="8520600" cy="611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91"/>
              <a:buNone/>
            </a:pPr>
            <a:r>
              <a:rPr lang="en-GB" sz="2946">
                <a:solidFill>
                  <a:srgbClr val="A64D79"/>
                </a:solidFill>
                <a:latin typeface="Nunito"/>
                <a:ea typeface="Nunito"/>
                <a:cs typeface="Nunito"/>
                <a:sym typeface="Nunito"/>
              </a:rPr>
              <a:t>Reading the data from txt file</a:t>
            </a:r>
            <a:endParaRPr sz="2946">
              <a:solidFill>
                <a:srgbClr val="A64D79"/>
              </a:solidFill>
              <a:latin typeface="Nunito"/>
              <a:ea typeface="Nunito"/>
              <a:cs typeface="Nunito"/>
              <a:sym typeface="Nunito"/>
            </a:endParaRPr>
          </a:p>
        </p:txBody>
      </p:sp>
      <p:sp>
        <p:nvSpPr>
          <p:cNvPr id="165" name="Google Shape;165;p17"/>
          <p:cNvSpPr txBox="1"/>
          <p:nvPr>
            <p:ph idx="1" type="body"/>
          </p:nvPr>
        </p:nvSpPr>
        <p:spPr>
          <a:xfrm>
            <a:off x="311700" y="989925"/>
            <a:ext cx="8520600" cy="3579000"/>
          </a:xfrm>
          <a:prstGeom prst="rect">
            <a:avLst/>
          </a:prstGeom>
          <a:noFill/>
          <a:ln>
            <a:noFill/>
          </a:ln>
        </p:spPr>
        <p:txBody>
          <a:bodyPr anchorCtr="0" anchor="t" bIns="91425" lIns="91425" spcFirstLastPara="1" rIns="91425" wrap="square" tIns="91425">
            <a:normAutofit lnSpcReduction="20000"/>
          </a:bodyPr>
          <a:lstStyle/>
          <a:p>
            <a:pPr indent="0" lvl="0" marL="292100" marR="292100" rtl="0" algn="l">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close </a:t>
            </a:r>
            <a:r>
              <a:rPr lang="en-GB" sz="1000">
                <a:solidFill>
                  <a:srgbClr val="A709F5"/>
                </a:solidFill>
                <a:latin typeface="Courier New"/>
                <a:ea typeface="Courier New"/>
                <a:cs typeface="Courier New"/>
                <a:sym typeface="Courier New"/>
              </a:rPr>
              <a:t>all</a:t>
            </a:r>
            <a:r>
              <a:rPr lang="en-GB" sz="1000">
                <a:solidFill>
                  <a:srgbClr val="000000"/>
                </a:solidFill>
                <a:latin typeface="Courier New"/>
                <a:ea typeface="Courier New"/>
                <a:cs typeface="Courier New"/>
                <a:sym typeface="Courier New"/>
              </a:rPr>
              <a:t>;</a:t>
            </a:r>
            <a:endParaRPr sz="1000">
              <a:solidFill>
                <a:srgbClr val="000000"/>
              </a:solidFill>
              <a:latin typeface="Courier New"/>
              <a:ea typeface="Courier New"/>
              <a:cs typeface="Courier New"/>
              <a:sym typeface="Courier New"/>
            </a:endParaRPr>
          </a:p>
          <a:p>
            <a:pPr indent="0" lvl="0" marL="292100" marR="292100" rtl="0" algn="l">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clear </a:t>
            </a:r>
            <a:r>
              <a:rPr lang="en-GB" sz="1000">
                <a:solidFill>
                  <a:srgbClr val="A709F5"/>
                </a:solidFill>
                <a:latin typeface="Courier New"/>
                <a:ea typeface="Courier New"/>
                <a:cs typeface="Courier New"/>
                <a:sym typeface="Courier New"/>
              </a:rPr>
              <a:t>all</a:t>
            </a:r>
            <a:r>
              <a:rPr lang="en-GB" sz="1000">
                <a:solidFill>
                  <a:srgbClr val="000000"/>
                </a:solidFill>
                <a:latin typeface="Courier New"/>
                <a:ea typeface="Courier New"/>
                <a:cs typeface="Courier New"/>
                <a:sym typeface="Courier New"/>
              </a:rPr>
              <a:t>;</a:t>
            </a:r>
            <a:endParaRPr sz="1000">
              <a:solidFill>
                <a:srgbClr val="000000"/>
              </a:solidFill>
              <a:latin typeface="Courier New"/>
              <a:ea typeface="Courier New"/>
              <a:cs typeface="Courier New"/>
              <a:sym typeface="Courier New"/>
            </a:endParaRPr>
          </a:p>
          <a:p>
            <a:pPr indent="0" lvl="0" marL="292100" marR="292100" rtl="0" algn="l">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clc;</a:t>
            </a:r>
            <a:endParaRPr sz="1000">
              <a:solidFill>
                <a:srgbClr val="000000"/>
              </a:solidFill>
              <a:latin typeface="Courier New"/>
              <a:ea typeface="Courier New"/>
              <a:cs typeface="Courier New"/>
              <a:sym typeface="Courier New"/>
            </a:endParaRPr>
          </a:p>
          <a:p>
            <a:pPr indent="0" lvl="0" marL="292100" marR="292100" rtl="0" algn="l">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filepath = </a:t>
            </a:r>
            <a:r>
              <a:rPr lang="en-GB" sz="1000">
                <a:solidFill>
                  <a:srgbClr val="A709F5"/>
                </a:solidFill>
                <a:latin typeface="Courier New"/>
                <a:ea typeface="Courier New"/>
                <a:cs typeface="Courier New"/>
                <a:sym typeface="Courier New"/>
              </a:rPr>
              <a:t>'Coordinates.txt'</a:t>
            </a:r>
            <a:r>
              <a:rPr lang="en-GB" sz="1000">
                <a:solidFill>
                  <a:srgbClr val="000000"/>
                </a:solidFill>
                <a:latin typeface="Courier New"/>
                <a:ea typeface="Courier New"/>
                <a:cs typeface="Courier New"/>
                <a:sym typeface="Courier New"/>
              </a:rPr>
              <a:t>;   </a:t>
            </a:r>
            <a:r>
              <a:rPr lang="en-GB" sz="1000">
                <a:solidFill>
                  <a:srgbClr val="008013"/>
                </a:solidFill>
                <a:latin typeface="Courier New"/>
                <a:ea typeface="Courier New"/>
                <a:cs typeface="Courier New"/>
                <a:sym typeface="Courier New"/>
              </a:rPr>
              <a:t>%Coordinates of body path</a:t>
            </a:r>
            <a:endParaRPr sz="10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fileId = fopen(filepath, </a:t>
            </a:r>
            <a:r>
              <a:rPr lang="en-GB" sz="1000">
                <a:solidFill>
                  <a:srgbClr val="A709F5"/>
                </a:solidFill>
                <a:latin typeface="Courier New"/>
                <a:ea typeface="Courier New"/>
                <a:cs typeface="Courier New"/>
                <a:sym typeface="Courier New"/>
              </a:rPr>
              <a:t>'r'</a:t>
            </a:r>
            <a:r>
              <a:rPr lang="en-GB" sz="1000">
                <a:solidFill>
                  <a:srgbClr val="000000"/>
                </a:solidFill>
                <a:latin typeface="Courier New"/>
                <a:ea typeface="Courier New"/>
                <a:cs typeface="Courier New"/>
                <a:sym typeface="Courier New"/>
              </a:rPr>
              <a:t>);  </a:t>
            </a:r>
            <a:r>
              <a:rPr lang="en-GB" sz="1000">
                <a:solidFill>
                  <a:srgbClr val="008013"/>
                </a:solidFill>
                <a:latin typeface="Courier New"/>
                <a:ea typeface="Courier New"/>
                <a:cs typeface="Courier New"/>
                <a:sym typeface="Courier New"/>
              </a:rPr>
              <a:t>%Opening the file</a:t>
            </a:r>
            <a:endParaRPr sz="10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line = fgetl(fileId);</a:t>
            </a:r>
            <a:endParaRPr sz="1000">
              <a:solidFill>
                <a:srgbClr val="000000"/>
              </a:solidFill>
              <a:latin typeface="Courier New"/>
              <a:ea typeface="Courier New"/>
              <a:cs typeface="Courier New"/>
              <a:sym typeface="Courier New"/>
            </a:endParaRPr>
          </a:p>
          <a:p>
            <a:pPr indent="0" lvl="0" marL="292100" marR="292100" rtl="0" algn="l">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w = str2double(regexp(line, </a:t>
            </a:r>
            <a:r>
              <a:rPr lang="en-GB" sz="1000">
                <a:solidFill>
                  <a:srgbClr val="A709F5"/>
                </a:solidFill>
                <a:latin typeface="Courier New"/>
                <a:ea typeface="Courier New"/>
                <a:cs typeface="Courier New"/>
                <a:sym typeface="Courier New"/>
              </a:rPr>
              <a:t>'[\d.]+'</a:t>
            </a:r>
            <a:r>
              <a:rPr lang="en-GB" sz="1000">
                <a:solidFill>
                  <a:srgbClr val="000000"/>
                </a:solidFill>
                <a:latin typeface="Courier New"/>
                <a:ea typeface="Courier New"/>
                <a:cs typeface="Courier New"/>
                <a:sym typeface="Courier New"/>
              </a:rPr>
              <a:t>, </a:t>
            </a:r>
            <a:r>
              <a:rPr lang="en-GB" sz="1000">
                <a:solidFill>
                  <a:srgbClr val="A709F5"/>
                </a:solidFill>
                <a:latin typeface="Courier New"/>
                <a:ea typeface="Courier New"/>
                <a:cs typeface="Courier New"/>
                <a:sym typeface="Courier New"/>
              </a:rPr>
              <a:t>'match'</a:t>
            </a:r>
            <a:r>
              <a:rPr lang="en-GB" sz="1000">
                <a:solidFill>
                  <a:srgbClr val="000000"/>
                </a:solidFill>
                <a:latin typeface="Courier New"/>
                <a:ea typeface="Courier New"/>
                <a:cs typeface="Courier New"/>
                <a:sym typeface="Courier New"/>
              </a:rPr>
              <a:t>));         </a:t>
            </a:r>
            <a:r>
              <a:rPr lang="en-GB" sz="1000">
                <a:solidFill>
                  <a:srgbClr val="008013"/>
                </a:solidFill>
                <a:latin typeface="Courier New"/>
                <a:ea typeface="Courier New"/>
                <a:cs typeface="Courier New"/>
                <a:sym typeface="Courier New"/>
              </a:rPr>
              <a:t>%Width of the file</a:t>
            </a:r>
            <a:endParaRPr sz="10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line = fgetl(fileId);</a:t>
            </a:r>
            <a:endParaRPr sz="1000">
              <a:solidFill>
                <a:srgbClr val="000000"/>
              </a:solidFill>
              <a:latin typeface="Courier New"/>
              <a:ea typeface="Courier New"/>
              <a:cs typeface="Courier New"/>
              <a:sym typeface="Courier New"/>
            </a:endParaRPr>
          </a:p>
          <a:p>
            <a:pPr indent="0" lvl="0" marL="292100" marR="292100" rtl="0" algn="l">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l = str2double(regexp(line, </a:t>
            </a:r>
            <a:r>
              <a:rPr lang="en-GB" sz="1000">
                <a:solidFill>
                  <a:srgbClr val="A709F5"/>
                </a:solidFill>
                <a:latin typeface="Courier New"/>
                <a:ea typeface="Courier New"/>
                <a:cs typeface="Courier New"/>
                <a:sym typeface="Courier New"/>
              </a:rPr>
              <a:t>'[\d.]+'</a:t>
            </a:r>
            <a:r>
              <a:rPr lang="en-GB" sz="1000">
                <a:solidFill>
                  <a:srgbClr val="000000"/>
                </a:solidFill>
                <a:latin typeface="Courier New"/>
                <a:ea typeface="Courier New"/>
                <a:cs typeface="Courier New"/>
                <a:sym typeface="Courier New"/>
              </a:rPr>
              <a:t>, </a:t>
            </a:r>
            <a:r>
              <a:rPr lang="en-GB" sz="1000">
                <a:solidFill>
                  <a:srgbClr val="A709F5"/>
                </a:solidFill>
                <a:latin typeface="Courier New"/>
                <a:ea typeface="Courier New"/>
                <a:cs typeface="Courier New"/>
                <a:sym typeface="Courier New"/>
              </a:rPr>
              <a:t>'match'</a:t>
            </a:r>
            <a:r>
              <a:rPr lang="en-GB" sz="1000">
                <a:solidFill>
                  <a:srgbClr val="000000"/>
                </a:solidFill>
                <a:latin typeface="Courier New"/>
                <a:ea typeface="Courier New"/>
                <a:cs typeface="Courier New"/>
                <a:sym typeface="Courier New"/>
              </a:rPr>
              <a:t>));         </a:t>
            </a:r>
            <a:r>
              <a:rPr lang="en-GB" sz="1000">
                <a:solidFill>
                  <a:srgbClr val="008013"/>
                </a:solidFill>
                <a:latin typeface="Courier New"/>
                <a:ea typeface="Courier New"/>
                <a:cs typeface="Courier New"/>
                <a:sym typeface="Courier New"/>
              </a:rPr>
              <a:t>%Length of the file</a:t>
            </a:r>
            <a:endParaRPr sz="10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line = fgetl(fileId);</a:t>
            </a:r>
            <a:endParaRPr sz="1000">
              <a:solidFill>
                <a:srgbClr val="000000"/>
              </a:solidFill>
              <a:latin typeface="Courier New"/>
              <a:ea typeface="Courier New"/>
              <a:cs typeface="Courier New"/>
              <a:sym typeface="Courier New"/>
            </a:endParaRPr>
          </a:p>
          <a:p>
            <a:pPr indent="0" lvl="0" marL="292100" marR="292100" rtl="0" algn="l">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d = str2double(regexp(line, </a:t>
            </a:r>
            <a:r>
              <a:rPr lang="en-GB" sz="1000">
                <a:solidFill>
                  <a:srgbClr val="A709F5"/>
                </a:solidFill>
                <a:latin typeface="Courier New"/>
                <a:ea typeface="Courier New"/>
                <a:cs typeface="Courier New"/>
                <a:sym typeface="Courier New"/>
              </a:rPr>
              <a:t>'[\d.]+'</a:t>
            </a:r>
            <a:r>
              <a:rPr lang="en-GB" sz="1000">
                <a:solidFill>
                  <a:srgbClr val="000000"/>
                </a:solidFill>
                <a:latin typeface="Courier New"/>
                <a:ea typeface="Courier New"/>
                <a:cs typeface="Courier New"/>
                <a:sym typeface="Courier New"/>
              </a:rPr>
              <a:t>, </a:t>
            </a:r>
            <a:r>
              <a:rPr lang="en-GB" sz="1000">
                <a:solidFill>
                  <a:srgbClr val="A709F5"/>
                </a:solidFill>
                <a:latin typeface="Courier New"/>
                <a:ea typeface="Courier New"/>
                <a:cs typeface="Courier New"/>
                <a:sym typeface="Courier New"/>
              </a:rPr>
              <a:t>'match'</a:t>
            </a:r>
            <a:r>
              <a:rPr lang="en-GB" sz="1000">
                <a:solidFill>
                  <a:srgbClr val="000000"/>
                </a:solidFill>
                <a:latin typeface="Courier New"/>
                <a:ea typeface="Courier New"/>
                <a:cs typeface="Courier New"/>
                <a:sym typeface="Courier New"/>
              </a:rPr>
              <a:t>));         </a:t>
            </a:r>
            <a:r>
              <a:rPr lang="en-GB" sz="1000">
                <a:solidFill>
                  <a:srgbClr val="008013"/>
                </a:solidFill>
                <a:latin typeface="Courier New"/>
                <a:ea typeface="Courier New"/>
                <a:cs typeface="Courier New"/>
                <a:sym typeface="Courier New"/>
              </a:rPr>
              <a:t>%Depth of the file</a:t>
            </a:r>
            <a:endParaRPr sz="10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line = fgetl(fileId);</a:t>
            </a:r>
            <a:endParaRPr sz="1000">
              <a:solidFill>
                <a:srgbClr val="000000"/>
              </a:solidFill>
              <a:latin typeface="Courier New"/>
              <a:ea typeface="Courier New"/>
              <a:cs typeface="Courier New"/>
              <a:sym typeface="Courier New"/>
            </a:endParaRPr>
          </a:p>
          <a:p>
            <a:pPr indent="0" lvl="0" marL="292100" marR="292100" rtl="0" algn="l">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N = str2double(regexp(line, </a:t>
            </a:r>
            <a:r>
              <a:rPr lang="en-GB" sz="1000">
                <a:solidFill>
                  <a:srgbClr val="A709F5"/>
                </a:solidFill>
                <a:latin typeface="Courier New"/>
                <a:ea typeface="Courier New"/>
                <a:cs typeface="Courier New"/>
                <a:sym typeface="Courier New"/>
              </a:rPr>
              <a:t>'[\d.]+'</a:t>
            </a:r>
            <a:r>
              <a:rPr lang="en-GB" sz="1000">
                <a:solidFill>
                  <a:srgbClr val="000000"/>
                </a:solidFill>
                <a:latin typeface="Courier New"/>
                <a:ea typeface="Courier New"/>
                <a:cs typeface="Courier New"/>
                <a:sym typeface="Courier New"/>
              </a:rPr>
              <a:t>, </a:t>
            </a:r>
            <a:r>
              <a:rPr lang="en-GB" sz="1000">
                <a:solidFill>
                  <a:srgbClr val="A709F5"/>
                </a:solidFill>
                <a:latin typeface="Courier New"/>
                <a:ea typeface="Courier New"/>
                <a:cs typeface="Courier New"/>
                <a:sym typeface="Courier New"/>
              </a:rPr>
              <a:t>'match'</a:t>
            </a:r>
            <a:r>
              <a:rPr lang="en-GB" sz="1000">
                <a:solidFill>
                  <a:srgbClr val="000000"/>
                </a:solidFill>
                <a:latin typeface="Courier New"/>
                <a:ea typeface="Courier New"/>
                <a:cs typeface="Courier New"/>
                <a:sym typeface="Courier New"/>
              </a:rPr>
              <a:t>));         </a:t>
            </a:r>
            <a:r>
              <a:rPr lang="en-GB" sz="1000">
                <a:solidFill>
                  <a:srgbClr val="008013"/>
                </a:solidFill>
                <a:latin typeface="Courier New"/>
                <a:ea typeface="Courier New"/>
                <a:cs typeface="Courier New"/>
                <a:sym typeface="Courier New"/>
              </a:rPr>
              <a:t>%Number of bodies</a:t>
            </a:r>
            <a:endParaRPr sz="10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line = fgetl(fileId);</a:t>
            </a:r>
            <a:endParaRPr sz="1000">
              <a:solidFill>
                <a:srgbClr val="000000"/>
              </a:solidFill>
              <a:latin typeface="Courier New"/>
              <a:ea typeface="Courier New"/>
              <a:cs typeface="Courier New"/>
              <a:sym typeface="Courier New"/>
            </a:endParaRPr>
          </a:p>
          <a:p>
            <a:pPr indent="0" lvl="0" marL="292100" marR="292100" rtl="0" algn="l">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r = str2double(regexp(line, </a:t>
            </a:r>
            <a:r>
              <a:rPr lang="en-GB" sz="1000">
                <a:solidFill>
                  <a:srgbClr val="A709F5"/>
                </a:solidFill>
                <a:latin typeface="Courier New"/>
                <a:ea typeface="Courier New"/>
                <a:cs typeface="Courier New"/>
                <a:sym typeface="Courier New"/>
              </a:rPr>
              <a:t>'[\d.]+'</a:t>
            </a:r>
            <a:r>
              <a:rPr lang="en-GB" sz="1000">
                <a:solidFill>
                  <a:srgbClr val="000000"/>
                </a:solidFill>
                <a:latin typeface="Courier New"/>
                <a:ea typeface="Courier New"/>
                <a:cs typeface="Courier New"/>
                <a:sym typeface="Courier New"/>
              </a:rPr>
              <a:t>, </a:t>
            </a:r>
            <a:r>
              <a:rPr lang="en-GB" sz="1000">
                <a:solidFill>
                  <a:srgbClr val="A709F5"/>
                </a:solidFill>
                <a:latin typeface="Courier New"/>
                <a:ea typeface="Courier New"/>
                <a:cs typeface="Courier New"/>
                <a:sym typeface="Courier New"/>
              </a:rPr>
              <a:t>'match'</a:t>
            </a:r>
            <a:r>
              <a:rPr lang="en-GB" sz="1000">
                <a:solidFill>
                  <a:srgbClr val="000000"/>
                </a:solidFill>
                <a:latin typeface="Courier New"/>
                <a:ea typeface="Courier New"/>
                <a:cs typeface="Courier New"/>
                <a:sym typeface="Courier New"/>
              </a:rPr>
              <a:t>));         </a:t>
            </a:r>
            <a:r>
              <a:rPr lang="en-GB" sz="1000">
                <a:solidFill>
                  <a:srgbClr val="008013"/>
                </a:solidFill>
                <a:latin typeface="Courier New"/>
                <a:ea typeface="Courier New"/>
                <a:cs typeface="Courier New"/>
                <a:sym typeface="Courier New"/>
              </a:rPr>
              <a:t>%Radius of a body</a:t>
            </a:r>
            <a:endParaRPr sz="10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line = fgetl(fileId);</a:t>
            </a:r>
            <a:endParaRPr sz="1000">
              <a:solidFill>
                <a:srgbClr val="000000"/>
              </a:solidFill>
              <a:latin typeface="Courier New"/>
              <a:ea typeface="Courier New"/>
              <a:cs typeface="Courier New"/>
              <a:sym typeface="Courier New"/>
            </a:endParaRPr>
          </a:p>
          <a:p>
            <a:pPr indent="0" lvl="0" marL="292100" marR="292100" rtl="0" algn="l">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t_step = str2double(regexp(line, </a:t>
            </a:r>
            <a:r>
              <a:rPr lang="en-GB" sz="1000">
                <a:solidFill>
                  <a:srgbClr val="A709F5"/>
                </a:solidFill>
                <a:latin typeface="Courier New"/>
                <a:ea typeface="Courier New"/>
                <a:cs typeface="Courier New"/>
                <a:sym typeface="Courier New"/>
              </a:rPr>
              <a:t>'[\d.]+'</a:t>
            </a:r>
            <a:r>
              <a:rPr lang="en-GB" sz="1000">
                <a:solidFill>
                  <a:srgbClr val="000000"/>
                </a:solidFill>
                <a:latin typeface="Courier New"/>
                <a:ea typeface="Courier New"/>
                <a:cs typeface="Courier New"/>
                <a:sym typeface="Courier New"/>
              </a:rPr>
              <a:t>, </a:t>
            </a:r>
            <a:r>
              <a:rPr lang="en-GB" sz="1000">
                <a:solidFill>
                  <a:srgbClr val="A709F5"/>
                </a:solidFill>
                <a:latin typeface="Courier New"/>
                <a:ea typeface="Courier New"/>
                <a:cs typeface="Courier New"/>
                <a:sym typeface="Courier New"/>
              </a:rPr>
              <a:t>'match'</a:t>
            </a:r>
            <a:r>
              <a:rPr lang="en-GB" sz="1000">
                <a:solidFill>
                  <a:srgbClr val="000000"/>
                </a:solidFill>
                <a:latin typeface="Courier New"/>
                <a:ea typeface="Courier New"/>
                <a:cs typeface="Courier New"/>
                <a:sym typeface="Courier New"/>
              </a:rPr>
              <a:t>));    </a:t>
            </a:r>
            <a:r>
              <a:rPr lang="en-GB" sz="1000">
                <a:solidFill>
                  <a:srgbClr val="008013"/>
                </a:solidFill>
                <a:latin typeface="Courier New"/>
                <a:ea typeface="Courier New"/>
                <a:cs typeface="Courier New"/>
                <a:sym typeface="Courier New"/>
              </a:rPr>
              <a:t>%Time Step</a:t>
            </a:r>
            <a:endParaRPr sz="10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line = fgetl(fileId);</a:t>
            </a:r>
            <a:endParaRPr sz="1000">
              <a:solidFill>
                <a:srgbClr val="000000"/>
              </a:solidFill>
              <a:latin typeface="Courier New"/>
              <a:ea typeface="Courier New"/>
              <a:cs typeface="Courier New"/>
              <a:sym typeface="Courier New"/>
            </a:endParaRPr>
          </a:p>
          <a:p>
            <a:pPr indent="0" lvl="0" marL="292100" marR="292100" rtl="0" algn="l">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num_step = str2double(regexp(line, </a:t>
            </a:r>
            <a:r>
              <a:rPr lang="en-GB" sz="1000">
                <a:solidFill>
                  <a:srgbClr val="A709F5"/>
                </a:solidFill>
                <a:latin typeface="Courier New"/>
                <a:ea typeface="Courier New"/>
                <a:cs typeface="Courier New"/>
                <a:sym typeface="Courier New"/>
              </a:rPr>
              <a:t>'[\d.]+'</a:t>
            </a:r>
            <a:r>
              <a:rPr lang="en-GB" sz="1000">
                <a:solidFill>
                  <a:srgbClr val="000000"/>
                </a:solidFill>
                <a:latin typeface="Courier New"/>
                <a:ea typeface="Courier New"/>
                <a:cs typeface="Courier New"/>
                <a:sym typeface="Courier New"/>
              </a:rPr>
              <a:t>, </a:t>
            </a:r>
            <a:r>
              <a:rPr lang="en-GB" sz="1000">
                <a:solidFill>
                  <a:srgbClr val="A709F5"/>
                </a:solidFill>
                <a:latin typeface="Courier New"/>
                <a:ea typeface="Courier New"/>
                <a:cs typeface="Courier New"/>
                <a:sym typeface="Courier New"/>
              </a:rPr>
              <a:t>'match'</a:t>
            </a:r>
            <a:r>
              <a:rPr lang="en-GB" sz="1000">
                <a:solidFill>
                  <a:srgbClr val="000000"/>
                </a:solidFill>
                <a:latin typeface="Courier New"/>
                <a:ea typeface="Courier New"/>
                <a:cs typeface="Courier New"/>
                <a:sym typeface="Courier New"/>
              </a:rPr>
              <a:t>));    </a:t>
            </a:r>
            <a:r>
              <a:rPr lang="en-GB" sz="1000">
                <a:solidFill>
                  <a:srgbClr val="008013"/>
                </a:solidFill>
                <a:latin typeface="Courier New"/>
                <a:ea typeface="Courier New"/>
                <a:cs typeface="Courier New"/>
                <a:sym typeface="Courier New"/>
              </a:rPr>
              <a:t>%Number of time steps or iterations</a:t>
            </a:r>
            <a:endParaRPr sz="10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data = zeros(3, N, num_step);</a:t>
            </a:r>
            <a:endParaRPr sz="1000">
              <a:solidFill>
                <a:srgbClr val="000000"/>
              </a:solidFill>
              <a:latin typeface="Courier New"/>
              <a:ea typeface="Courier New"/>
              <a:cs typeface="Courier New"/>
              <a:sym typeface="Courier New"/>
            </a:endParaRPr>
          </a:p>
          <a:p>
            <a:pPr indent="0" lvl="0" marL="292100" marR="292100" rtl="0" algn="l">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C = rand(N, 3); </a:t>
            </a:r>
            <a:r>
              <a:rPr lang="en-GB" sz="1000">
                <a:solidFill>
                  <a:srgbClr val="008013"/>
                </a:solidFill>
                <a:latin typeface="Courier New"/>
                <a:ea typeface="Courier New"/>
                <a:cs typeface="Courier New"/>
                <a:sym typeface="Courier New"/>
              </a:rPr>
              <a:t>%Random Color for each ball</a:t>
            </a:r>
            <a:endParaRPr sz="1000">
              <a:solidFill>
                <a:srgbClr val="008013"/>
              </a:solidFill>
              <a:latin typeface="Courier New"/>
              <a:ea typeface="Courier New"/>
              <a:cs typeface="Courier New"/>
              <a:sym typeface="Courier New"/>
            </a:endParaRPr>
          </a:p>
          <a:p>
            <a:pPr indent="0" lvl="0" marL="0" rtl="0" algn="l">
              <a:lnSpc>
                <a:spcPct val="115000"/>
              </a:lnSpc>
              <a:spcBef>
                <a:spcPts val="0"/>
              </a:spcBef>
              <a:spcAft>
                <a:spcPts val="1200"/>
              </a:spcAft>
              <a:buSzPts val="1800"/>
              <a:buNone/>
            </a:pPr>
            <a:r>
              <a:t/>
            </a:r>
            <a:endParaRPr/>
          </a:p>
        </p:txBody>
      </p:sp>
      <p:sp>
        <p:nvSpPr>
          <p:cNvPr id="166" name="Google Shape;166;p17"/>
          <p:cNvSpPr/>
          <p:nvPr/>
        </p:nvSpPr>
        <p:spPr>
          <a:xfrm>
            <a:off x="642950" y="1486050"/>
            <a:ext cx="2316600" cy="310200"/>
          </a:xfrm>
          <a:prstGeom prst="rect">
            <a:avLst/>
          </a:prstGeom>
          <a:no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7"/>
          <p:cNvSpPr/>
          <p:nvPr/>
        </p:nvSpPr>
        <p:spPr>
          <a:xfrm>
            <a:off x="642950" y="1796250"/>
            <a:ext cx="4271700" cy="20247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8" name="Google Shape;168;p17"/>
          <p:cNvCxnSpPr>
            <a:stCxn id="166" idx="3"/>
            <a:endCxn id="169" idx="1"/>
          </p:cNvCxnSpPr>
          <p:nvPr/>
        </p:nvCxnSpPr>
        <p:spPr>
          <a:xfrm flipH="1" rot="10800000">
            <a:off x="2959550" y="1189950"/>
            <a:ext cx="1000200" cy="451200"/>
          </a:xfrm>
          <a:prstGeom prst="straightConnector1">
            <a:avLst/>
          </a:prstGeom>
          <a:noFill/>
          <a:ln cap="flat" cmpd="sng" w="9525">
            <a:solidFill>
              <a:schemeClr val="dk2"/>
            </a:solidFill>
            <a:prstDash val="solid"/>
            <a:round/>
            <a:headEnd len="sm" w="sm" type="none"/>
            <a:tailEnd len="med" w="med" type="triangle"/>
          </a:ln>
        </p:spPr>
      </p:cxnSp>
      <p:sp>
        <p:nvSpPr>
          <p:cNvPr id="169" name="Google Shape;169;p17"/>
          <p:cNvSpPr txBox="1"/>
          <p:nvPr/>
        </p:nvSpPr>
        <p:spPr>
          <a:xfrm>
            <a:off x="3959600" y="989925"/>
            <a:ext cx="5184300" cy="400200"/>
          </a:xfrm>
          <a:prstGeom prst="rect">
            <a:avLst/>
          </a:prstGeom>
          <a:noFill/>
          <a:ln cap="flat" cmpd="sng" w="9525">
            <a:solidFill>
              <a:srgbClr val="4A86E8"/>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GB" sz="1400" u="none" cap="none" strike="noStrike">
                <a:solidFill>
                  <a:srgbClr val="000000"/>
                </a:solidFill>
                <a:latin typeface="Nunito"/>
                <a:ea typeface="Nunito"/>
                <a:cs typeface="Nunito"/>
                <a:sym typeface="Nunito"/>
              </a:rPr>
              <a:t>Opening the text file that has the coordinates of the particles</a:t>
            </a:r>
            <a:endParaRPr b="0" i="1" sz="1400" u="none" cap="none" strike="noStrike">
              <a:solidFill>
                <a:srgbClr val="000000"/>
              </a:solidFill>
              <a:latin typeface="Nunito"/>
              <a:ea typeface="Nunito"/>
              <a:cs typeface="Nunito"/>
              <a:sym typeface="Nunito"/>
            </a:endParaRPr>
          </a:p>
        </p:txBody>
      </p:sp>
      <p:cxnSp>
        <p:nvCxnSpPr>
          <p:cNvPr id="170" name="Google Shape;170;p17"/>
          <p:cNvCxnSpPr/>
          <p:nvPr/>
        </p:nvCxnSpPr>
        <p:spPr>
          <a:xfrm flipH="1" rot="10800000">
            <a:off x="4898575" y="2765775"/>
            <a:ext cx="1796100" cy="244800"/>
          </a:xfrm>
          <a:prstGeom prst="straightConnector1">
            <a:avLst/>
          </a:prstGeom>
          <a:noFill/>
          <a:ln cap="flat" cmpd="sng" w="9525">
            <a:solidFill>
              <a:schemeClr val="dk2"/>
            </a:solidFill>
            <a:prstDash val="solid"/>
            <a:round/>
            <a:headEnd len="sm" w="sm" type="none"/>
            <a:tailEnd len="med" w="med" type="triangle"/>
          </a:ln>
        </p:spPr>
      </p:cxnSp>
      <p:sp>
        <p:nvSpPr>
          <p:cNvPr id="171" name="Google Shape;171;p17"/>
          <p:cNvSpPr txBox="1"/>
          <p:nvPr/>
        </p:nvSpPr>
        <p:spPr>
          <a:xfrm>
            <a:off x="6817175" y="1765525"/>
            <a:ext cx="1928700" cy="1477500"/>
          </a:xfrm>
          <a:prstGeom prst="rect">
            <a:avLst/>
          </a:prstGeom>
          <a:noFill/>
          <a:ln cap="flat" cmpd="sng" w="9525">
            <a:solidFill>
              <a:srgbClr val="6AA84F"/>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GB" sz="1400" u="none" cap="none" strike="noStrike">
                <a:solidFill>
                  <a:srgbClr val="000000"/>
                </a:solidFill>
                <a:latin typeface="Nunito"/>
                <a:ea typeface="Nunito"/>
                <a:cs typeface="Nunito"/>
                <a:sym typeface="Nunito"/>
              </a:rPr>
              <a:t>Reading individual lines from the text file and searching for numerical values in the line using regex expressions.</a:t>
            </a:r>
            <a:endParaRPr b="0" i="1" sz="1400" u="none" cap="none" strike="noStrike">
              <a:solidFill>
                <a:srgbClr val="000000"/>
              </a:solidFill>
              <a:latin typeface="Nunito"/>
              <a:ea typeface="Nunito"/>
              <a:cs typeface="Nunito"/>
              <a:sym typeface="Nunito"/>
            </a:endParaRPr>
          </a:p>
        </p:txBody>
      </p:sp>
      <p:sp>
        <p:nvSpPr>
          <p:cNvPr id="172" name="Google Shape;172;p17"/>
          <p:cNvSpPr/>
          <p:nvPr/>
        </p:nvSpPr>
        <p:spPr>
          <a:xfrm>
            <a:off x="642950" y="3990300"/>
            <a:ext cx="1224600" cy="163200"/>
          </a:xfrm>
          <a:prstGeom prst="rect">
            <a:avLst/>
          </a:prstGeom>
          <a:noFill/>
          <a:ln cap="flat" cmpd="sng" w="2857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3" name="Google Shape;173;p17"/>
          <p:cNvCxnSpPr>
            <a:stCxn id="172" idx="3"/>
          </p:cNvCxnSpPr>
          <p:nvPr/>
        </p:nvCxnSpPr>
        <p:spPr>
          <a:xfrm>
            <a:off x="1867550" y="4071900"/>
            <a:ext cx="816600" cy="234900"/>
          </a:xfrm>
          <a:prstGeom prst="straightConnector1">
            <a:avLst/>
          </a:prstGeom>
          <a:noFill/>
          <a:ln cap="flat" cmpd="sng" w="9525">
            <a:solidFill>
              <a:schemeClr val="dk2"/>
            </a:solidFill>
            <a:prstDash val="solid"/>
            <a:round/>
            <a:headEnd len="sm" w="sm" type="none"/>
            <a:tailEnd len="med" w="med" type="triangle"/>
          </a:ln>
        </p:spPr>
      </p:cxnSp>
      <p:sp>
        <p:nvSpPr>
          <p:cNvPr id="174" name="Google Shape;174;p17"/>
          <p:cNvSpPr txBox="1"/>
          <p:nvPr/>
        </p:nvSpPr>
        <p:spPr>
          <a:xfrm>
            <a:off x="2826875" y="4214825"/>
            <a:ext cx="3867900" cy="615600"/>
          </a:xfrm>
          <a:prstGeom prst="rect">
            <a:avLst/>
          </a:prstGeom>
          <a:noFill/>
          <a:ln cap="flat" cmpd="sng" w="9525">
            <a:solidFill>
              <a:srgbClr val="A64D79"/>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Nunito"/>
                <a:ea typeface="Nunito"/>
                <a:cs typeface="Nunito"/>
                <a:sym typeface="Nunito"/>
              </a:rPr>
              <a:t>Using random number generator to randomize the colour of the particles in the plot.</a:t>
            </a:r>
            <a:endParaRPr b="0" i="0" sz="1400" u="none" cap="none" strike="noStrike">
              <a:solidFill>
                <a:srgbClr val="000000"/>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txBox="1"/>
          <p:nvPr>
            <p:ph type="title"/>
          </p:nvPr>
        </p:nvSpPr>
        <p:spPr>
          <a:xfrm>
            <a:off x="311700" y="161700"/>
            <a:ext cx="8520600" cy="479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91"/>
              <a:buNone/>
            </a:pPr>
            <a:r>
              <a:rPr lang="en-GB" sz="2936">
                <a:solidFill>
                  <a:srgbClr val="A64D79"/>
                </a:solidFill>
                <a:latin typeface="Nunito"/>
                <a:ea typeface="Nunito"/>
                <a:cs typeface="Nunito"/>
                <a:sym typeface="Nunito"/>
              </a:rPr>
              <a:t>Plotting the Many Bodies</a:t>
            </a:r>
            <a:endParaRPr sz="2936">
              <a:solidFill>
                <a:srgbClr val="A64D79"/>
              </a:solidFill>
              <a:latin typeface="Nunito"/>
              <a:ea typeface="Nunito"/>
              <a:cs typeface="Nunito"/>
              <a:sym typeface="Nunito"/>
            </a:endParaRPr>
          </a:p>
        </p:txBody>
      </p:sp>
      <p:sp>
        <p:nvSpPr>
          <p:cNvPr id="180" name="Google Shape;180;p18"/>
          <p:cNvSpPr/>
          <p:nvPr/>
        </p:nvSpPr>
        <p:spPr>
          <a:xfrm>
            <a:off x="185250" y="640800"/>
            <a:ext cx="8870400" cy="4284900"/>
          </a:xfrm>
          <a:prstGeom prst="rect">
            <a:avLst/>
          </a:prstGeom>
          <a:solidFill>
            <a:schemeClr val="lt1"/>
          </a:solidFill>
          <a:ln cap="flat" cmpd="sng" w="19050">
            <a:solidFill>
              <a:srgbClr val="B4A7D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ourier New"/>
                <a:ea typeface="Courier New"/>
                <a:cs typeface="Courier New"/>
                <a:sym typeface="Courier New"/>
              </a:rPr>
              <a:t>figure(</a:t>
            </a:r>
            <a:r>
              <a:rPr b="0" i="0" lang="en-GB" sz="1100" u="none" cap="none" strike="noStrike">
                <a:solidFill>
                  <a:srgbClr val="A709F5"/>
                </a:solidFill>
                <a:latin typeface="Courier New"/>
                <a:ea typeface="Courier New"/>
                <a:cs typeface="Courier New"/>
                <a:sym typeface="Courier New"/>
              </a:rPr>
              <a:t>"Name"</a:t>
            </a:r>
            <a:r>
              <a:rPr b="0" i="0" lang="en-GB" sz="1100" u="none" cap="none" strike="noStrike">
                <a:solidFill>
                  <a:srgbClr val="000000"/>
                </a:solidFill>
                <a:latin typeface="Courier New"/>
                <a:ea typeface="Courier New"/>
                <a:cs typeface="Courier New"/>
                <a:sym typeface="Courier New"/>
              </a:rPr>
              <a:t>, </a:t>
            </a:r>
            <a:r>
              <a:rPr b="0" i="0" lang="en-GB" sz="1100" u="none" cap="none" strike="noStrike">
                <a:solidFill>
                  <a:srgbClr val="A709F5"/>
                </a:solidFill>
                <a:latin typeface="Courier New"/>
                <a:ea typeface="Courier New"/>
                <a:cs typeface="Courier New"/>
                <a:sym typeface="Courier New"/>
              </a:rPr>
              <a:t>"Many Body Graphics"</a:t>
            </a:r>
            <a:r>
              <a:rPr b="0" i="0" lang="en-GB" sz="1100" u="none" cap="none" strike="noStrike">
                <a:solidFill>
                  <a:srgbClr val="000000"/>
                </a:solidFill>
                <a:latin typeface="Courier New"/>
                <a:ea typeface="Courier New"/>
                <a:cs typeface="Courier New"/>
                <a:sym typeface="Courier New"/>
              </a:rPr>
              <a:t>, </a:t>
            </a:r>
            <a:r>
              <a:rPr b="0" i="0" lang="en-GB" sz="1100" u="none" cap="none" strike="noStrike">
                <a:solidFill>
                  <a:srgbClr val="A709F5"/>
                </a:solidFill>
                <a:latin typeface="Courier New"/>
                <a:ea typeface="Courier New"/>
                <a:cs typeface="Courier New"/>
                <a:sym typeface="Courier New"/>
              </a:rPr>
              <a:t>'units'</a:t>
            </a:r>
            <a:r>
              <a:rPr b="0" i="0" lang="en-GB" sz="1100" u="none" cap="none" strike="noStrike">
                <a:solidFill>
                  <a:srgbClr val="000000"/>
                </a:solidFill>
                <a:latin typeface="Courier New"/>
                <a:ea typeface="Courier New"/>
                <a:cs typeface="Courier New"/>
                <a:sym typeface="Courier New"/>
              </a:rPr>
              <a:t>,</a:t>
            </a:r>
            <a:r>
              <a:rPr b="0" i="0" lang="en-GB" sz="1100" u="none" cap="none" strike="noStrike">
                <a:solidFill>
                  <a:srgbClr val="A709F5"/>
                </a:solidFill>
                <a:latin typeface="Courier New"/>
                <a:ea typeface="Courier New"/>
                <a:cs typeface="Courier New"/>
                <a:sym typeface="Courier New"/>
              </a:rPr>
              <a:t>'normalized'</a:t>
            </a:r>
            <a:r>
              <a:rPr b="0" i="0" lang="en-GB" sz="1100" u="none" cap="none" strike="noStrike">
                <a:solidFill>
                  <a:srgbClr val="000000"/>
                </a:solidFill>
                <a:latin typeface="Courier New"/>
                <a:ea typeface="Courier New"/>
                <a:cs typeface="Courier New"/>
                <a:sym typeface="Courier New"/>
              </a:rPr>
              <a:t>,</a:t>
            </a:r>
            <a:r>
              <a:rPr b="0" i="0" lang="en-GB" sz="1100" u="none" cap="none" strike="noStrike">
                <a:solidFill>
                  <a:srgbClr val="A709F5"/>
                </a:solidFill>
                <a:latin typeface="Courier New"/>
                <a:ea typeface="Courier New"/>
                <a:cs typeface="Courier New"/>
                <a:sym typeface="Courier New"/>
              </a:rPr>
              <a:t>'outerposition'</a:t>
            </a:r>
            <a:r>
              <a:rPr b="0" i="0" lang="en-GB" sz="1100" u="none" cap="none" strike="noStrike">
                <a:solidFill>
                  <a:srgbClr val="000000"/>
                </a:solidFill>
                <a:latin typeface="Courier New"/>
                <a:ea typeface="Courier New"/>
                <a:cs typeface="Courier New"/>
                <a:sym typeface="Courier New"/>
              </a:rPr>
              <a:t>,[0 0 1 1]);</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ourier New"/>
                <a:ea typeface="Courier New"/>
                <a:cs typeface="Courier New"/>
                <a:sym typeface="Courier New"/>
              </a:rPr>
              <a:t>for i = 1:num_step</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ourier New"/>
                <a:ea typeface="Courier New"/>
                <a:cs typeface="Courier New"/>
                <a:sym typeface="Courier New"/>
              </a:rPr>
              <a:t>    clf;	</a:t>
            </a:r>
            <a:r>
              <a:rPr b="0" i="0" lang="en-GB" sz="1100" u="none" cap="none" strike="noStrike">
                <a:solidFill>
                  <a:srgbClr val="6AA84F"/>
                </a:solidFill>
                <a:latin typeface="Courier New"/>
                <a:ea typeface="Courier New"/>
                <a:cs typeface="Courier New"/>
                <a:sym typeface="Courier New"/>
              </a:rPr>
              <a:t>%clears the previous iteration plotted bodies of the figure</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ourier New"/>
                <a:ea typeface="Courier New"/>
                <a:cs typeface="Courier New"/>
                <a:sym typeface="Courier New"/>
              </a:rPr>
              <a:t>    line = fgetl(fileId);</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ourier New"/>
                <a:ea typeface="Courier New"/>
                <a:cs typeface="Courier New"/>
                <a:sym typeface="Courier New"/>
              </a:rPr>
              <a:t>    iter_num = str2double(regexp(line, </a:t>
            </a:r>
            <a:r>
              <a:rPr b="0" i="0" lang="en-GB" sz="1100" u="none" cap="none" strike="noStrike">
                <a:solidFill>
                  <a:srgbClr val="A709F5"/>
                </a:solidFill>
                <a:latin typeface="Courier New"/>
                <a:ea typeface="Courier New"/>
                <a:cs typeface="Courier New"/>
                <a:sym typeface="Courier New"/>
              </a:rPr>
              <a:t>'[\d.]+'</a:t>
            </a:r>
            <a:r>
              <a:rPr b="0" i="0" lang="en-GB" sz="1100" u="none" cap="none" strike="noStrike">
                <a:solidFill>
                  <a:srgbClr val="000000"/>
                </a:solidFill>
                <a:latin typeface="Courier New"/>
                <a:ea typeface="Courier New"/>
                <a:cs typeface="Courier New"/>
                <a:sym typeface="Courier New"/>
              </a:rPr>
              <a:t>, </a:t>
            </a:r>
            <a:r>
              <a:rPr b="0" i="0" lang="en-GB" sz="1100" u="none" cap="none" strike="noStrike">
                <a:solidFill>
                  <a:srgbClr val="A709F5"/>
                </a:solidFill>
                <a:latin typeface="Courier New"/>
                <a:ea typeface="Courier New"/>
                <a:cs typeface="Courier New"/>
                <a:sym typeface="Courier New"/>
              </a:rPr>
              <a:t>'match'</a:t>
            </a:r>
            <a:r>
              <a:rPr b="0" i="0" lang="en-GB" sz="1100" u="none" cap="none" strike="noStrike">
                <a:solidFill>
                  <a:srgbClr val="000000"/>
                </a:solidFill>
                <a:latin typeface="Courier New"/>
                <a:ea typeface="Courier New"/>
                <a:cs typeface="Courier New"/>
                <a:sym typeface="Courier New"/>
              </a:rPr>
              <a:t>));   </a:t>
            </a:r>
            <a:r>
              <a:rPr b="0" i="0" lang="en-GB" sz="1100" u="none" cap="none" strike="noStrike">
                <a:solidFill>
                  <a:srgbClr val="93C47D"/>
                </a:solidFill>
                <a:latin typeface="Courier New"/>
                <a:ea typeface="Courier New"/>
                <a:cs typeface="Courier New"/>
                <a:sym typeface="Courier New"/>
              </a:rPr>
              <a:t> </a:t>
            </a:r>
            <a:r>
              <a:rPr b="0" i="0" lang="en-GB" sz="1100" u="none" cap="none" strike="noStrike">
                <a:solidFill>
                  <a:srgbClr val="6AA84F"/>
                </a:solidFill>
                <a:latin typeface="Courier New"/>
                <a:ea typeface="Courier New"/>
                <a:cs typeface="Courier New"/>
                <a:sym typeface="Courier New"/>
              </a:rPr>
              <a:t>%Reads the Iteration number</a:t>
            </a:r>
            <a:r>
              <a:rPr b="0" i="0" lang="en-GB" sz="1100" u="none" cap="none" strike="noStrike">
                <a:solidFill>
                  <a:srgbClr val="93C47D"/>
                </a:solidFill>
                <a:latin typeface="Courier New"/>
                <a:ea typeface="Courier New"/>
                <a:cs typeface="Courier New"/>
                <a:sym typeface="Courier New"/>
              </a:rPr>
              <a:t> </a:t>
            </a:r>
            <a:r>
              <a:rPr b="0" i="0" lang="en-GB" sz="1100" u="none" cap="none" strike="noStrike">
                <a:solidFill>
                  <a:srgbClr val="000000"/>
                </a:solidFill>
                <a:latin typeface="Courier New"/>
                <a:ea typeface="Courier New"/>
                <a:cs typeface="Courier New"/>
                <a:sym typeface="Courier New"/>
              </a:rPr>
              <a:t> </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ourier New"/>
                <a:ea typeface="Courier New"/>
                <a:cs typeface="Courier New"/>
                <a:sym typeface="Courier New"/>
              </a:rPr>
              <a:t>    </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ourier New"/>
                <a:ea typeface="Courier New"/>
                <a:cs typeface="Courier New"/>
                <a:sym typeface="Courier New"/>
              </a:rPr>
              <a:t>    coord = fscanf(fileId, </a:t>
            </a:r>
            <a:r>
              <a:rPr b="0" i="0" lang="en-GB" sz="1100" u="none" cap="none" strike="noStrike">
                <a:solidFill>
                  <a:srgbClr val="A709F5"/>
                </a:solidFill>
                <a:latin typeface="Courier New"/>
                <a:ea typeface="Courier New"/>
                <a:cs typeface="Courier New"/>
                <a:sym typeface="Courier New"/>
              </a:rPr>
              <a:t>'%f %f %f'</a:t>
            </a:r>
            <a:r>
              <a:rPr b="0" i="0" lang="en-GB" sz="1100" u="none" cap="none" strike="noStrike">
                <a:solidFill>
                  <a:srgbClr val="000000"/>
                </a:solidFill>
                <a:latin typeface="Courier New"/>
                <a:ea typeface="Courier New"/>
                <a:cs typeface="Courier New"/>
                <a:sym typeface="Courier New"/>
              </a:rPr>
              <a:t>, [3, N*num_step]);</a:t>
            </a:r>
            <a:r>
              <a:rPr b="0" i="0" lang="en-GB" sz="1100" u="none" cap="none" strike="noStrike">
                <a:solidFill>
                  <a:srgbClr val="6AA84F"/>
                </a:solidFill>
                <a:latin typeface="Courier New"/>
                <a:ea typeface="Courier New"/>
                <a:cs typeface="Courier New"/>
                <a:sym typeface="Courier New"/>
              </a:rPr>
              <a:t>%Reads all the Coordinates of the N bodies</a:t>
            </a:r>
            <a:endParaRPr b="0" i="0" sz="1100" u="none" cap="none" strike="noStrike">
              <a:solidFill>
                <a:srgbClr val="6AA84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6AA84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ourier New"/>
                <a:ea typeface="Courier New"/>
                <a:cs typeface="Courier New"/>
                <a:sym typeface="Courier New"/>
              </a:rPr>
              <a:t>    scatter3(coord(1, :), coord(2, :), coord(3, :), r*70, C, 'filled');  </a:t>
            </a:r>
            <a:r>
              <a:rPr b="0" i="0" lang="en-GB" sz="1100" u="none" cap="none" strike="noStrike">
                <a:solidFill>
                  <a:srgbClr val="6AA84F"/>
                </a:solidFill>
                <a:latin typeface="Courier New"/>
                <a:ea typeface="Courier New"/>
                <a:cs typeface="Courier New"/>
                <a:sym typeface="Courier New"/>
              </a:rPr>
              <a:t>%plotting all the n bodies</a:t>
            </a:r>
            <a:endParaRPr b="0" i="0" sz="1100" u="none" cap="none" strike="noStrike">
              <a:solidFill>
                <a:srgbClr val="6AA84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ourier New"/>
                <a:ea typeface="Courier New"/>
                <a:cs typeface="Courier New"/>
                <a:sym typeface="Courier New"/>
              </a:rPr>
              <a:t>    hold on;</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ourier New"/>
                <a:ea typeface="Courier New"/>
                <a:cs typeface="Courier New"/>
                <a:sym typeface="Courier New"/>
              </a:rPr>
              <a:t>    grid on;</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ourier New"/>
                <a:ea typeface="Courier New"/>
                <a:cs typeface="Courier New"/>
                <a:sym typeface="Courier New"/>
              </a:rPr>
              <a:t>    xlabel('x');</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ourier New"/>
                <a:ea typeface="Courier New"/>
                <a:cs typeface="Courier New"/>
                <a:sym typeface="Courier New"/>
              </a:rPr>
              <a:t>    ylabel('y');</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ourier New"/>
                <a:ea typeface="Courier New"/>
                <a:cs typeface="Courier New"/>
                <a:sym typeface="Courier New"/>
              </a:rPr>
              <a:t>    zlabel('z');</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ourier New"/>
                <a:ea typeface="Courier New"/>
                <a:cs typeface="Courier New"/>
                <a:sym typeface="Courier New"/>
              </a:rPr>
              <a:t>    title(["Many Bodies Positions at iteration = ",num2str(i)], "Color", 'r');</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ourier New"/>
                <a:ea typeface="Courier New"/>
                <a:cs typeface="Courier New"/>
                <a:sym typeface="Courier New"/>
              </a:rPr>
              <a:t>    axis([0, w, 0, l, 0, d]);</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ourier New"/>
                <a:ea typeface="Courier New"/>
                <a:cs typeface="Courier New"/>
                <a:sym typeface="Courier New"/>
              </a:rPr>
              <a:t>    hold off;</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ourier New"/>
                <a:ea typeface="Courier New"/>
                <a:cs typeface="Courier New"/>
                <a:sym typeface="Courier New"/>
              </a:rPr>
              <a:t>    </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ourier New"/>
                <a:ea typeface="Courier New"/>
                <a:cs typeface="Courier New"/>
                <a:sym typeface="Courier New"/>
              </a:rPr>
              <a:t>    currframe(i) = getframe;						</a:t>
            </a:r>
            <a:r>
              <a:rPr b="0" i="1" lang="en-GB" sz="1200" u="none" cap="none" strike="noStrike">
                <a:solidFill>
                  <a:srgbClr val="4A86E8"/>
                </a:solidFill>
                <a:latin typeface="Nunito"/>
                <a:ea typeface="Nunito"/>
                <a:cs typeface="Nunito"/>
                <a:sym typeface="Nunito"/>
              </a:rPr>
              <a:t>stores the current image frame </a:t>
            </a:r>
            <a:endParaRPr b="0" i="1" sz="1200" u="none" cap="none" strike="noStrike">
              <a:solidFill>
                <a:srgbClr val="4A86E8"/>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ourier New"/>
                <a:ea typeface="Courier New"/>
                <a:cs typeface="Courier New"/>
                <a:sym typeface="Courier New"/>
              </a:rPr>
              <a:t>    drawnow();</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ourier New"/>
                <a:ea typeface="Courier New"/>
                <a:cs typeface="Courier New"/>
                <a:sym typeface="Courier New"/>
              </a:rPr>
              <a:t>    data(:, :, i) = coord; </a:t>
            </a:r>
            <a:r>
              <a:rPr b="0" i="0" lang="en-GB" sz="1100" u="none" cap="none" strike="noStrike">
                <a:solidFill>
                  <a:srgbClr val="6AA84F"/>
                </a:solidFill>
                <a:latin typeface="Courier New"/>
                <a:ea typeface="Courier New"/>
                <a:cs typeface="Courier New"/>
                <a:sym typeface="Courier New"/>
              </a:rPr>
              <a:t>%Storing the data for every time step in one 3d matrix</a:t>
            </a:r>
            <a:endParaRPr b="0" i="0" sz="1100" u="none" cap="none" strike="noStrike">
              <a:solidFill>
                <a:srgbClr val="6AA84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ourier New"/>
                <a:ea typeface="Courier New"/>
                <a:cs typeface="Courier New"/>
                <a:sym typeface="Courier New"/>
              </a:rPr>
              <a:t>    disp("Iteration "+int2str(i)+" Data Loaded");</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ourier New"/>
                <a:ea typeface="Courier New"/>
                <a:cs typeface="Courier New"/>
                <a:sym typeface="Courier New"/>
              </a:rPr>
              <a:t>end</a:t>
            </a:r>
            <a:endParaRPr b="0" i="0" sz="1100" u="none" cap="none" strike="noStrike">
              <a:solidFill>
                <a:srgbClr val="000000"/>
              </a:solidFill>
              <a:latin typeface="Courier New"/>
              <a:ea typeface="Courier New"/>
              <a:cs typeface="Courier New"/>
              <a:sym typeface="Courier New"/>
            </a:endParaRPr>
          </a:p>
        </p:txBody>
      </p:sp>
      <p:sp>
        <p:nvSpPr>
          <p:cNvPr id="181" name="Google Shape;181;p18"/>
          <p:cNvSpPr/>
          <p:nvPr/>
        </p:nvSpPr>
        <p:spPr>
          <a:xfrm>
            <a:off x="185250" y="1981175"/>
            <a:ext cx="8580000" cy="1821900"/>
          </a:xfrm>
          <a:prstGeom prst="rect">
            <a:avLst/>
          </a:prstGeom>
          <a:solidFill>
            <a:schemeClr val="lt1"/>
          </a:solid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ourier New"/>
                <a:ea typeface="Courier New"/>
                <a:cs typeface="Courier New"/>
                <a:sym typeface="Courier New"/>
              </a:rPr>
              <a:t>   </a:t>
            </a:r>
            <a:r>
              <a:rPr b="0" i="0" lang="en-GB" sz="1100" u="none" cap="none" strike="noStrike">
                <a:solidFill>
                  <a:srgbClr val="93C47D"/>
                </a:solidFill>
                <a:latin typeface="Courier New"/>
                <a:ea typeface="Courier New"/>
                <a:cs typeface="Courier New"/>
                <a:sym typeface="Courier New"/>
              </a:rPr>
              <a:t> </a:t>
            </a:r>
            <a:r>
              <a:rPr b="0" i="0" lang="en-GB" sz="1100" u="none" cap="none" strike="noStrike">
                <a:solidFill>
                  <a:srgbClr val="6AA84F"/>
                </a:solidFill>
                <a:latin typeface="Courier New"/>
                <a:ea typeface="Courier New"/>
                <a:cs typeface="Courier New"/>
                <a:sym typeface="Courier New"/>
              </a:rPr>
              <a:t>%plotting all the n bodies of the ith iteration </a:t>
            </a:r>
            <a:endParaRPr b="0" i="0" sz="1100" u="none" cap="none" strike="noStrike">
              <a:solidFill>
                <a:srgbClr val="6AA84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ourier New"/>
                <a:ea typeface="Courier New"/>
                <a:cs typeface="Courier New"/>
                <a:sym typeface="Courier New"/>
              </a:rPr>
              <a:t>    scatter3(coord(1, :), coord(2, :), coord(3, :), r*70, C, </a:t>
            </a:r>
            <a:r>
              <a:rPr b="0" i="0" lang="en-GB" sz="1100" u="none" cap="none" strike="noStrike">
                <a:solidFill>
                  <a:srgbClr val="A709F5"/>
                </a:solidFill>
                <a:latin typeface="Courier New"/>
                <a:ea typeface="Courier New"/>
                <a:cs typeface="Courier New"/>
                <a:sym typeface="Courier New"/>
              </a:rPr>
              <a:t>'filled'</a:t>
            </a:r>
            <a:r>
              <a:rPr b="0" i="0" lang="en-GB" sz="1100" u="none" cap="none" strike="noStrike">
                <a:solidFill>
                  <a:srgbClr val="000000"/>
                </a:solidFill>
                <a:latin typeface="Courier New"/>
                <a:ea typeface="Courier New"/>
                <a:cs typeface="Courier New"/>
                <a:sym typeface="Courier New"/>
              </a:rPr>
              <a:t>);  </a:t>
            </a:r>
            <a:endParaRPr b="0" i="0" sz="1100" u="none" cap="none" strike="noStrike">
              <a:solidFill>
                <a:srgbClr val="6AA84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ourier New"/>
                <a:ea typeface="Courier New"/>
                <a:cs typeface="Courier New"/>
                <a:sym typeface="Courier New"/>
              </a:rPr>
              <a:t>    hold </a:t>
            </a:r>
            <a:r>
              <a:rPr b="0" i="0" lang="en-GB" sz="1100" u="none" cap="none" strike="noStrike">
                <a:solidFill>
                  <a:srgbClr val="A709F5"/>
                </a:solidFill>
                <a:latin typeface="Courier New"/>
                <a:ea typeface="Courier New"/>
                <a:cs typeface="Courier New"/>
                <a:sym typeface="Courier New"/>
              </a:rPr>
              <a:t>on</a:t>
            </a:r>
            <a:r>
              <a:rPr b="0" i="0" lang="en-GB" sz="11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ourier New"/>
                <a:ea typeface="Courier New"/>
                <a:cs typeface="Courier New"/>
                <a:sym typeface="Courier New"/>
              </a:rPr>
              <a:t>    grid </a:t>
            </a:r>
            <a:r>
              <a:rPr b="0" i="0" lang="en-GB" sz="1100" u="none" cap="none" strike="noStrike">
                <a:solidFill>
                  <a:srgbClr val="A709F5"/>
                </a:solidFill>
                <a:latin typeface="Courier New"/>
                <a:ea typeface="Courier New"/>
                <a:cs typeface="Courier New"/>
                <a:sym typeface="Courier New"/>
              </a:rPr>
              <a:t>on</a:t>
            </a:r>
            <a:r>
              <a:rPr b="0" i="0" lang="en-GB" sz="11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ourier New"/>
                <a:ea typeface="Courier New"/>
                <a:cs typeface="Courier New"/>
                <a:sym typeface="Courier New"/>
              </a:rPr>
              <a:t>    xlabel(</a:t>
            </a:r>
            <a:r>
              <a:rPr b="0" i="0" lang="en-GB" sz="1100" u="none" cap="none" strike="noStrike">
                <a:solidFill>
                  <a:srgbClr val="A709F5"/>
                </a:solidFill>
                <a:latin typeface="Courier New"/>
                <a:ea typeface="Courier New"/>
                <a:cs typeface="Courier New"/>
                <a:sym typeface="Courier New"/>
              </a:rPr>
              <a:t>'x'</a:t>
            </a:r>
            <a:r>
              <a:rPr b="0" i="0" lang="en-GB" sz="11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ourier New"/>
                <a:ea typeface="Courier New"/>
                <a:cs typeface="Courier New"/>
                <a:sym typeface="Courier New"/>
              </a:rPr>
              <a:t>    ylabel(</a:t>
            </a:r>
            <a:r>
              <a:rPr b="0" i="0" lang="en-GB" sz="1100" u="none" cap="none" strike="noStrike">
                <a:solidFill>
                  <a:srgbClr val="A709F5"/>
                </a:solidFill>
                <a:latin typeface="Courier New"/>
                <a:ea typeface="Courier New"/>
                <a:cs typeface="Courier New"/>
                <a:sym typeface="Courier New"/>
              </a:rPr>
              <a:t>'y'</a:t>
            </a:r>
            <a:r>
              <a:rPr b="0" i="0" lang="en-GB" sz="11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ourier New"/>
                <a:ea typeface="Courier New"/>
                <a:cs typeface="Courier New"/>
                <a:sym typeface="Courier New"/>
              </a:rPr>
              <a:t>    zlabel(</a:t>
            </a:r>
            <a:r>
              <a:rPr b="0" i="0" lang="en-GB" sz="1100" u="none" cap="none" strike="noStrike">
                <a:solidFill>
                  <a:srgbClr val="A709F5"/>
                </a:solidFill>
                <a:latin typeface="Courier New"/>
                <a:ea typeface="Courier New"/>
                <a:cs typeface="Courier New"/>
                <a:sym typeface="Courier New"/>
              </a:rPr>
              <a:t>'z'</a:t>
            </a:r>
            <a:r>
              <a:rPr b="0" i="0" lang="en-GB" sz="11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ourier New"/>
                <a:ea typeface="Courier New"/>
                <a:cs typeface="Courier New"/>
                <a:sym typeface="Courier New"/>
              </a:rPr>
              <a:t>    title([</a:t>
            </a:r>
            <a:r>
              <a:rPr b="0" i="0" lang="en-GB" sz="1100" u="none" cap="none" strike="noStrike">
                <a:solidFill>
                  <a:srgbClr val="9900FF"/>
                </a:solidFill>
                <a:latin typeface="Courier New"/>
                <a:ea typeface="Courier New"/>
                <a:cs typeface="Courier New"/>
                <a:sym typeface="Courier New"/>
              </a:rPr>
              <a:t>"Many Bodies Positions at iteration = "</a:t>
            </a:r>
            <a:r>
              <a:rPr b="0" i="0" lang="en-GB" sz="1100" u="none" cap="none" strike="noStrike">
                <a:solidFill>
                  <a:srgbClr val="000000"/>
                </a:solidFill>
                <a:latin typeface="Courier New"/>
                <a:ea typeface="Courier New"/>
                <a:cs typeface="Courier New"/>
                <a:sym typeface="Courier New"/>
              </a:rPr>
              <a:t>,num2str(i)], "Color", 'r');</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ourier New"/>
                <a:ea typeface="Courier New"/>
                <a:cs typeface="Courier New"/>
                <a:sym typeface="Courier New"/>
              </a:rPr>
              <a:t>    axis([0, w, 0, l, 0, d]);</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ourier New"/>
                <a:ea typeface="Courier New"/>
                <a:cs typeface="Courier New"/>
                <a:sym typeface="Courier New"/>
              </a:rPr>
              <a:t>    hold </a:t>
            </a:r>
            <a:r>
              <a:rPr b="0" i="0" lang="en-GB" sz="1100" u="none" cap="none" strike="noStrike">
                <a:solidFill>
                  <a:srgbClr val="A709F5"/>
                </a:solidFill>
                <a:latin typeface="Courier New"/>
                <a:ea typeface="Courier New"/>
                <a:cs typeface="Courier New"/>
                <a:sym typeface="Courier New"/>
              </a:rPr>
              <a:t>off</a:t>
            </a:r>
            <a:r>
              <a:rPr b="0" i="0" lang="en-GB" sz="11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cxnSp>
        <p:nvCxnSpPr>
          <p:cNvPr id="182" name="Google Shape;182;p18"/>
          <p:cNvCxnSpPr/>
          <p:nvPr/>
        </p:nvCxnSpPr>
        <p:spPr>
          <a:xfrm>
            <a:off x="2713400" y="3912125"/>
            <a:ext cx="2364600" cy="0"/>
          </a:xfrm>
          <a:prstGeom prst="straightConnector1">
            <a:avLst/>
          </a:prstGeom>
          <a:noFill/>
          <a:ln cap="flat" cmpd="sng" w="9525">
            <a:solidFill>
              <a:srgbClr val="9900FF"/>
            </a:solidFill>
            <a:prstDash val="solid"/>
            <a:round/>
            <a:headEnd len="sm" w="sm" type="none"/>
            <a:tailEnd len="med" w="med" type="triangle"/>
          </a:ln>
        </p:spPr>
      </p:cxnSp>
      <p:sp>
        <p:nvSpPr>
          <p:cNvPr id="183" name="Google Shape;183;p18"/>
          <p:cNvSpPr/>
          <p:nvPr/>
        </p:nvSpPr>
        <p:spPr>
          <a:xfrm>
            <a:off x="4380700" y="2637125"/>
            <a:ext cx="4075500" cy="425100"/>
          </a:xfrm>
          <a:prstGeom prst="roundRect">
            <a:avLst>
              <a:gd fmla="val 16667" name="adj"/>
            </a:avLst>
          </a:prstGeom>
          <a:solidFill>
            <a:schemeClr val="lt1"/>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1" lang="en-GB" sz="1400" u="none" cap="none" strike="noStrike">
                <a:solidFill>
                  <a:srgbClr val="9900FF"/>
                </a:solidFill>
                <a:latin typeface="Nunito SemiBold"/>
                <a:ea typeface="Nunito SemiBold"/>
                <a:cs typeface="Nunito SemiBold"/>
                <a:sym typeface="Nunito SemiBold"/>
              </a:rPr>
              <a:t>Plots all the N bodies of the current iteration</a:t>
            </a:r>
            <a:r>
              <a:rPr b="0" i="0" lang="en-GB" sz="1400" u="none" cap="none" strike="noStrike">
                <a:solidFill>
                  <a:srgbClr val="9900FF"/>
                </a:solidFill>
                <a:latin typeface="Nunito SemiBold"/>
                <a:ea typeface="Nunito SemiBold"/>
                <a:cs typeface="Nunito SemiBold"/>
                <a:sym typeface="Nunito SemiBold"/>
              </a:rPr>
              <a:t> </a:t>
            </a:r>
            <a:endParaRPr b="0" i="0" sz="1400" u="none" cap="none" strike="noStrike">
              <a:solidFill>
                <a:srgbClr val="9900FF"/>
              </a:solidFill>
              <a:latin typeface="Nunito SemiBold"/>
              <a:ea typeface="Nunito SemiBold"/>
              <a:cs typeface="Nunito SemiBold"/>
              <a:sym typeface="Nunito Semi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txBox="1"/>
          <p:nvPr>
            <p:ph type="title"/>
          </p:nvPr>
        </p:nvSpPr>
        <p:spPr>
          <a:xfrm>
            <a:off x="464100" y="445025"/>
            <a:ext cx="8122800" cy="70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GB" sz="2940">
                <a:solidFill>
                  <a:srgbClr val="A64D79"/>
                </a:solidFill>
                <a:latin typeface="Nunito"/>
                <a:ea typeface="Nunito"/>
                <a:cs typeface="Nunito"/>
                <a:sym typeface="Nunito"/>
              </a:rPr>
              <a:t>Video demonstration of Particles movement</a:t>
            </a:r>
            <a:endParaRPr sz="2940">
              <a:solidFill>
                <a:srgbClr val="A64D79"/>
              </a:solidFill>
              <a:latin typeface="Nunito"/>
              <a:ea typeface="Nunito"/>
              <a:cs typeface="Nunito"/>
              <a:sym typeface="Nunito"/>
            </a:endParaRPr>
          </a:p>
        </p:txBody>
      </p:sp>
      <p:sp>
        <p:nvSpPr>
          <p:cNvPr id="189" name="Google Shape;189;p19"/>
          <p:cNvSpPr txBox="1"/>
          <p:nvPr>
            <p:ph idx="1" type="body"/>
          </p:nvPr>
        </p:nvSpPr>
        <p:spPr>
          <a:xfrm>
            <a:off x="311700" y="1257625"/>
            <a:ext cx="8520600" cy="3302700"/>
          </a:xfrm>
          <a:prstGeom prst="rect">
            <a:avLst/>
          </a:prstGeom>
          <a:noFill/>
          <a:ln>
            <a:noFill/>
          </a:ln>
        </p:spPr>
        <p:txBody>
          <a:bodyPr anchorCtr="0" anchor="t" bIns="91425" lIns="91425" spcFirstLastPara="1" rIns="91425" wrap="square" tIns="91425">
            <a:normAutofit/>
          </a:bodyPr>
          <a:lstStyle/>
          <a:p>
            <a:pPr indent="0" lvl="0" marL="292100" marR="292100" rtl="0" algn="l">
              <a:lnSpc>
                <a:spcPct val="115000"/>
              </a:lnSpc>
              <a:spcBef>
                <a:spcPts val="0"/>
              </a:spcBef>
              <a:spcAft>
                <a:spcPts val="0"/>
              </a:spcAft>
              <a:buSzPts val="1800"/>
              <a:buNone/>
            </a:pPr>
            <a:r>
              <a:rPr lang="en-GB" sz="1400">
                <a:solidFill>
                  <a:srgbClr val="000000"/>
                </a:solidFill>
                <a:latin typeface="Courier New"/>
                <a:ea typeface="Courier New"/>
                <a:cs typeface="Courier New"/>
                <a:sym typeface="Courier New"/>
              </a:rPr>
              <a:t>myVideo = VideoWriter(</a:t>
            </a:r>
            <a:r>
              <a:rPr lang="en-GB" sz="1400">
                <a:solidFill>
                  <a:srgbClr val="A709F5"/>
                </a:solidFill>
                <a:latin typeface="Courier New"/>
                <a:ea typeface="Courier New"/>
                <a:cs typeface="Courier New"/>
                <a:sym typeface="Courier New"/>
              </a:rPr>
              <a:t>'ManyBodyGraphical'</a:t>
            </a:r>
            <a:r>
              <a:rPr lang="en-GB" sz="1400">
                <a:solidFill>
                  <a:srgbClr val="000000"/>
                </a:solidFill>
                <a:latin typeface="Courier New"/>
                <a:ea typeface="Courier New"/>
                <a:cs typeface="Courier New"/>
                <a:sym typeface="Courier New"/>
              </a:rPr>
              <a:t>);</a:t>
            </a:r>
            <a:endParaRPr sz="1400">
              <a:solidFill>
                <a:srgbClr val="000000"/>
              </a:solidFill>
              <a:latin typeface="Courier New"/>
              <a:ea typeface="Courier New"/>
              <a:cs typeface="Courier New"/>
              <a:sym typeface="Courier New"/>
            </a:endParaRPr>
          </a:p>
          <a:p>
            <a:pPr indent="0" lvl="0" marL="292100" marR="292100" rtl="0" algn="l">
              <a:lnSpc>
                <a:spcPct val="115000"/>
              </a:lnSpc>
              <a:spcBef>
                <a:spcPts val="0"/>
              </a:spcBef>
              <a:spcAft>
                <a:spcPts val="0"/>
              </a:spcAft>
              <a:buSzPts val="1800"/>
              <a:buNone/>
            </a:pPr>
            <a:r>
              <a:rPr lang="en-GB" sz="1400">
                <a:solidFill>
                  <a:srgbClr val="000000"/>
                </a:solidFill>
                <a:latin typeface="Courier New"/>
                <a:ea typeface="Courier New"/>
                <a:cs typeface="Courier New"/>
                <a:sym typeface="Courier New"/>
              </a:rPr>
              <a:t>myVideo.FrameRate = 10;</a:t>
            </a:r>
            <a:endParaRPr sz="1400">
              <a:solidFill>
                <a:srgbClr val="000000"/>
              </a:solidFill>
              <a:latin typeface="Courier New"/>
              <a:ea typeface="Courier New"/>
              <a:cs typeface="Courier New"/>
              <a:sym typeface="Courier New"/>
            </a:endParaRPr>
          </a:p>
          <a:p>
            <a:pPr indent="0" lvl="0" marL="292100" marR="292100" rtl="0" algn="l">
              <a:lnSpc>
                <a:spcPct val="115000"/>
              </a:lnSpc>
              <a:spcBef>
                <a:spcPts val="0"/>
              </a:spcBef>
              <a:spcAft>
                <a:spcPts val="0"/>
              </a:spcAft>
              <a:buSzPts val="1800"/>
              <a:buNone/>
            </a:pPr>
            <a:r>
              <a:rPr lang="en-GB" sz="1400">
                <a:solidFill>
                  <a:srgbClr val="000000"/>
                </a:solidFill>
                <a:latin typeface="Courier New"/>
                <a:ea typeface="Courier New"/>
                <a:cs typeface="Courier New"/>
                <a:sym typeface="Courier New"/>
              </a:rPr>
              <a:t>open(myVideo);</a:t>
            </a:r>
            <a:endParaRPr sz="1400">
              <a:solidFill>
                <a:srgbClr val="000000"/>
              </a:solidFill>
              <a:latin typeface="Courier New"/>
              <a:ea typeface="Courier New"/>
              <a:cs typeface="Courier New"/>
              <a:sym typeface="Courier New"/>
            </a:endParaRPr>
          </a:p>
          <a:p>
            <a:pPr indent="0" lvl="0" marL="292100" marR="292100" rtl="0" algn="l">
              <a:lnSpc>
                <a:spcPct val="115000"/>
              </a:lnSpc>
              <a:spcBef>
                <a:spcPts val="0"/>
              </a:spcBef>
              <a:spcAft>
                <a:spcPts val="0"/>
              </a:spcAft>
              <a:buSzPts val="1800"/>
              <a:buNone/>
            </a:pPr>
            <a:r>
              <a:rPr lang="en-GB" sz="1400">
                <a:solidFill>
                  <a:srgbClr val="000000"/>
                </a:solidFill>
                <a:latin typeface="Courier New"/>
                <a:ea typeface="Courier New"/>
                <a:cs typeface="Courier New"/>
                <a:sym typeface="Courier New"/>
              </a:rPr>
              <a:t>writeVideo(myVideo, currframe);</a:t>
            </a:r>
            <a:endParaRPr sz="1400">
              <a:solidFill>
                <a:srgbClr val="000000"/>
              </a:solidFill>
              <a:latin typeface="Courier New"/>
              <a:ea typeface="Courier New"/>
              <a:cs typeface="Courier New"/>
              <a:sym typeface="Courier New"/>
            </a:endParaRPr>
          </a:p>
          <a:p>
            <a:pPr indent="0" lvl="0" marL="292100" marR="292100" rtl="0" algn="l">
              <a:lnSpc>
                <a:spcPct val="115000"/>
              </a:lnSpc>
              <a:spcBef>
                <a:spcPts val="0"/>
              </a:spcBef>
              <a:spcAft>
                <a:spcPts val="0"/>
              </a:spcAft>
              <a:buSzPts val="1800"/>
              <a:buNone/>
            </a:pPr>
            <a:r>
              <a:rPr lang="en-GB" sz="1400">
                <a:solidFill>
                  <a:srgbClr val="000000"/>
                </a:solidFill>
                <a:latin typeface="Courier New"/>
                <a:ea typeface="Courier New"/>
                <a:cs typeface="Courier New"/>
                <a:sym typeface="Courier New"/>
              </a:rPr>
              <a:t>close(myVideo);</a:t>
            </a:r>
            <a:endParaRPr sz="1400">
              <a:solidFill>
                <a:srgbClr val="000000"/>
              </a:solidFill>
              <a:latin typeface="Courier New"/>
              <a:ea typeface="Courier New"/>
              <a:cs typeface="Courier New"/>
              <a:sym typeface="Courier New"/>
            </a:endParaRPr>
          </a:p>
          <a:p>
            <a:pPr indent="0" lvl="0" marL="292100" marR="292100" rtl="0" algn="l">
              <a:lnSpc>
                <a:spcPct val="115000"/>
              </a:lnSpc>
              <a:spcBef>
                <a:spcPts val="0"/>
              </a:spcBef>
              <a:spcAft>
                <a:spcPts val="0"/>
              </a:spcAft>
              <a:buSzPts val="1800"/>
              <a:buNone/>
            </a:pPr>
            <a:r>
              <a:rPr lang="en-GB" sz="1400">
                <a:solidFill>
                  <a:srgbClr val="000000"/>
                </a:solidFill>
                <a:latin typeface="Courier New"/>
                <a:ea typeface="Courier New"/>
                <a:cs typeface="Courier New"/>
                <a:sym typeface="Courier New"/>
              </a:rPr>
              <a:t>fclose(fileId);</a:t>
            </a:r>
            <a:endParaRPr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400">
              <a:solidFill>
                <a:srgbClr val="000000"/>
              </a:solidFill>
              <a:latin typeface="Arial"/>
              <a:ea typeface="Arial"/>
              <a:cs typeface="Arial"/>
              <a:sym typeface="Arial"/>
            </a:endParaRPr>
          </a:p>
          <a:p>
            <a:pPr indent="-336550" lvl="0" marL="457200" marR="292100" rtl="0" algn="l">
              <a:lnSpc>
                <a:spcPct val="115000"/>
              </a:lnSpc>
              <a:spcBef>
                <a:spcPts val="0"/>
              </a:spcBef>
              <a:spcAft>
                <a:spcPts val="0"/>
              </a:spcAft>
              <a:buClr>
                <a:srgbClr val="000000"/>
              </a:buClr>
              <a:buSzPts val="1700"/>
              <a:buFont typeface="Nunito"/>
              <a:buChar char="●"/>
            </a:pPr>
            <a:r>
              <a:rPr lang="en-GB" sz="1700">
                <a:solidFill>
                  <a:srgbClr val="000000"/>
                </a:solidFill>
                <a:latin typeface="Nunito"/>
                <a:ea typeface="Nunito"/>
                <a:cs typeface="Nunito"/>
                <a:sym typeface="Nunito"/>
              </a:rPr>
              <a:t>Video will be stored in the same folder as the code in the format of .avi </a:t>
            </a:r>
            <a:endParaRPr sz="1700">
              <a:solidFill>
                <a:srgbClr val="000000"/>
              </a:solidFill>
              <a:latin typeface="Nunito"/>
              <a:ea typeface="Nunito"/>
              <a:cs typeface="Nunito"/>
              <a:sym typeface="Nunito"/>
            </a:endParaRPr>
          </a:p>
          <a:p>
            <a:pPr indent="0" lvl="0" marL="0" rtl="0" algn="l">
              <a:lnSpc>
                <a:spcPct val="100000"/>
              </a:lnSpc>
              <a:spcBef>
                <a:spcPts val="0"/>
              </a:spcBef>
              <a:spcAft>
                <a:spcPts val="0"/>
              </a:spcAft>
              <a:buSzPts val="1800"/>
              <a:buNone/>
            </a:pPr>
            <a:r>
              <a:t/>
            </a:r>
            <a:endParaRPr/>
          </a:p>
        </p:txBody>
      </p:sp>
      <p:sp>
        <p:nvSpPr>
          <p:cNvPr id="190" name="Google Shape;190;p19"/>
          <p:cNvSpPr txBox="1"/>
          <p:nvPr/>
        </p:nvSpPr>
        <p:spPr>
          <a:xfrm>
            <a:off x="5777750" y="1728975"/>
            <a:ext cx="3000000" cy="369300"/>
          </a:xfrm>
          <a:prstGeom prst="rect">
            <a:avLst/>
          </a:prstGeom>
          <a:noFill/>
          <a:ln cap="flat" cmpd="sng" w="9525">
            <a:solidFill>
              <a:srgbClr val="4A86E8"/>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1" lang="en-GB" sz="1200" u="none" cap="none" strike="noStrike">
                <a:solidFill>
                  <a:srgbClr val="4A86E8"/>
                </a:solidFill>
                <a:latin typeface="Nunito"/>
                <a:ea typeface="Nunito"/>
                <a:cs typeface="Nunito"/>
                <a:sym typeface="Nunito"/>
              </a:rPr>
              <a:t>Controls frame rate of the video </a:t>
            </a:r>
            <a:endParaRPr b="0" i="0" sz="1400" u="none" cap="none" strike="noStrike">
              <a:solidFill>
                <a:srgbClr val="000000"/>
              </a:solidFill>
              <a:latin typeface="Arial"/>
              <a:ea typeface="Arial"/>
              <a:cs typeface="Arial"/>
              <a:sym typeface="Arial"/>
            </a:endParaRPr>
          </a:p>
        </p:txBody>
      </p:sp>
      <p:cxnSp>
        <p:nvCxnSpPr>
          <p:cNvPr id="191" name="Google Shape;191;p19"/>
          <p:cNvCxnSpPr/>
          <p:nvPr/>
        </p:nvCxnSpPr>
        <p:spPr>
          <a:xfrm>
            <a:off x="5325950" y="1477025"/>
            <a:ext cx="756000" cy="8700"/>
          </a:xfrm>
          <a:prstGeom prst="straightConnector1">
            <a:avLst/>
          </a:prstGeom>
          <a:noFill/>
          <a:ln cap="flat" cmpd="sng" w="9525">
            <a:solidFill>
              <a:schemeClr val="dk2"/>
            </a:solidFill>
            <a:prstDash val="solid"/>
            <a:round/>
            <a:headEnd len="sm" w="sm" type="none"/>
            <a:tailEnd len="med" w="med" type="triangle"/>
          </a:ln>
        </p:spPr>
      </p:cxnSp>
      <p:sp>
        <p:nvSpPr>
          <p:cNvPr id="192" name="Google Shape;192;p19"/>
          <p:cNvSpPr txBox="1"/>
          <p:nvPr/>
        </p:nvSpPr>
        <p:spPr>
          <a:xfrm>
            <a:off x="6144000" y="1296725"/>
            <a:ext cx="2688300" cy="369300"/>
          </a:xfrm>
          <a:prstGeom prst="rect">
            <a:avLst/>
          </a:prstGeom>
          <a:noFill/>
          <a:ln cap="flat" cmpd="sng" w="9525">
            <a:solidFill>
              <a:srgbClr val="4A86E8"/>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1" lang="en-GB" sz="1200" u="none" cap="none" strike="noStrike">
                <a:solidFill>
                  <a:srgbClr val="4A86E8"/>
                </a:solidFill>
                <a:latin typeface="Nunito"/>
                <a:ea typeface="Nunito"/>
                <a:cs typeface="Nunito"/>
                <a:sym typeface="Nunito"/>
              </a:rPr>
              <a:t>Video writer which creates video </a:t>
            </a:r>
            <a:endParaRPr b="0" i="0" sz="1400" u="none" cap="none" strike="noStrike">
              <a:solidFill>
                <a:srgbClr val="000000"/>
              </a:solidFill>
              <a:latin typeface="Arial"/>
              <a:ea typeface="Arial"/>
              <a:cs typeface="Arial"/>
              <a:sym typeface="Arial"/>
            </a:endParaRPr>
          </a:p>
        </p:txBody>
      </p:sp>
      <p:sp>
        <p:nvSpPr>
          <p:cNvPr id="193" name="Google Shape;193;p19"/>
          <p:cNvSpPr txBox="1"/>
          <p:nvPr/>
        </p:nvSpPr>
        <p:spPr>
          <a:xfrm>
            <a:off x="5026550" y="2161225"/>
            <a:ext cx="3000000" cy="554100"/>
          </a:xfrm>
          <a:prstGeom prst="rect">
            <a:avLst/>
          </a:prstGeom>
          <a:noFill/>
          <a:ln cap="flat" cmpd="sng" w="9525">
            <a:solidFill>
              <a:srgbClr val="4A86E8"/>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1" lang="en-GB" sz="1200" u="none" cap="none" strike="noStrike">
                <a:solidFill>
                  <a:srgbClr val="4A86E8"/>
                </a:solidFill>
                <a:latin typeface="Nunito"/>
                <a:ea typeface="Nunito"/>
                <a:cs typeface="Nunito"/>
                <a:sym typeface="Nunito"/>
              </a:rPr>
              <a:t>Adds current frame of each iteration to video file</a:t>
            </a:r>
            <a:endParaRPr b="0" i="0" sz="1400" u="none" cap="none" strike="noStrike">
              <a:solidFill>
                <a:srgbClr val="000000"/>
              </a:solidFill>
              <a:latin typeface="Arial"/>
              <a:ea typeface="Arial"/>
              <a:cs typeface="Arial"/>
              <a:sym typeface="Arial"/>
            </a:endParaRPr>
          </a:p>
        </p:txBody>
      </p:sp>
      <p:cxnSp>
        <p:nvCxnSpPr>
          <p:cNvPr id="194" name="Google Shape;194;p19"/>
          <p:cNvCxnSpPr/>
          <p:nvPr/>
        </p:nvCxnSpPr>
        <p:spPr>
          <a:xfrm>
            <a:off x="3206000" y="1720300"/>
            <a:ext cx="2432700" cy="199800"/>
          </a:xfrm>
          <a:prstGeom prst="straightConnector1">
            <a:avLst/>
          </a:prstGeom>
          <a:noFill/>
          <a:ln cap="flat" cmpd="sng" w="9525">
            <a:solidFill>
              <a:schemeClr val="dk2"/>
            </a:solidFill>
            <a:prstDash val="solid"/>
            <a:round/>
            <a:headEnd len="sm" w="sm" type="none"/>
            <a:tailEnd len="med" w="med" type="triangle"/>
          </a:ln>
        </p:spPr>
      </p:cxnSp>
      <p:cxnSp>
        <p:nvCxnSpPr>
          <p:cNvPr id="195" name="Google Shape;195;p19"/>
          <p:cNvCxnSpPr>
            <a:endCxn id="193" idx="1"/>
          </p:cNvCxnSpPr>
          <p:nvPr/>
        </p:nvCxnSpPr>
        <p:spPr>
          <a:xfrm>
            <a:off x="4074950" y="2232775"/>
            <a:ext cx="951600" cy="2055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311700" y="445025"/>
            <a:ext cx="8520600" cy="868500"/>
          </a:xfrm>
          <a:prstGeom prst="rect">
            <a:avLst/>
          </a:prstGeom>
          <a:noFill/>
          <a:ln cap="flat" cmpd="sng" w="28575">
            <a:solidFill>
              <a:srgbClr val="674EA7"/>
            </a:solidFill>
            <a:prstDash val="solid"/>
            <a:round/>
            <a:headEnd len="sm" w="sm" type="none"/>
            <a:tailEnd len="sm" w="sm" type="none"/>
          </a:ln>
          <a:effectLst>
            <a:outerShdw rotWithShape="0" algn="bl">
              <a:srgbClr val="999999">
                <a:alpha val="10980"/>
              </a:srgbClr>
            </a:outerShdw>
          </a:effectLst>
        </p:spPr>
        <p:txBody>
          <a:bodyPr anchorCtr="0" anchor="ctr" bIns="91425" lIns="91425" spcFirstLastPara="1" rIns="91425" wrap="square" tIns="91425">
            <a:noAutofit/>
          </a:bodyPr>
          <a:lstStyle/>
          <a:p>
            <a:pPr indent="0" lvl="0" marL="0" rtl="0" algn="ctr">
              <a:lnSpc>
                <a:spcPct val="110000"/>
              </a:lnSpc>
              <a:spcBef>
                <a:spcPts val="1500"/>
              </a:spcBef>
              <a:spcAft>
                <a:spcPts val="800"/>
              </a:spcAft>
              <a:buSzPts val="990"/>
              <a:buNone/>
            </a:pPr>
            <a:r>
              <a:rPr b="0" lang="en-GB" sz="3430">
                <a:solidFill>
                  <a:srgbClr val="A64D79"/>
                </a:solidFill>
                <a:latin typeface="Nunito ExtraBold"/>
                <a:ea typeface="Nunito ExtraBold"/>
                <a:cs typeface="Nunito ExtraBold"/>
                <a:sym typeface="Nunito ExtraBold"/>
              </a:rPr>
              <a:t>Project Title: Many Body Collisions</a:t>
            </a:r>
            <a:endParaRPr b="0" sz="4240">
              <a:solidFill>
                <a:srgbClr val="A64D79"/>
              </a:solidFill>
              <a:latin typeface="Nunito ExtraBold"/>
              <a:ea typeface="Nunito ExtraBold"/>
              <a:cs typeface="Nunito ExtraBold"/>
              <a:sym typeface="Nunito ExtraBold"/>
            </a:endParaRPr>
          </a:p>
        </p:txBody>
      </p:sp>
      <p:sp>
        <p:nvSpPr>
          <p:cNvPr id="73" name="Google Shape;73;p2"/>
          <p:cNvSpPr txBox="1"/>
          <p:nvPr>
            <p:ph idx="1" type="body"/>
          </p:nvPr>
        </p:nvSpPr>
        <p:spPr>
          <a:xfrm>
            <a:off x="1034050" y="2273350"/>
            <a:ext cx="5057400" cy="1551600"/>
          </a:xfrm>
          <a:prstGeom prst="rect">
            <a:avLst/>
          </a:prstGeom>
          <a:noFill/>
          <a:ln cap="flat" cmpd="sng" w="9525">
            <a:solidFill>
              <a:srgbClr val="0B5394"/>
            </a:solidFill>
            <a:prstDash val="solid"/>
            <a:round/>
            <a:headEnd len="sm" w="sm" type="none"/>
            <a:tailEnd len="sm" w="sm" type="none"/>
          </a:ln>
        </p:spPr>
        <p:txBody>
          <a:bodyPr anchorCtr="0" anchor="t" bIns="91425" lIns="91425" spcFirstLastPara="1" rIns="91425" wrap="square" tIns="91425">
            <a:normAutofit lnSpcReduction="10000"/>
          </a:bodyPr>
          <a:lstStyle/>
          <a:p>
            <a:pPr indent="-349091" lvl="0" marL="457200" rtl="0" algn="l">
              <a:lnSpc>
                <a:spcPct val="90000"/>
              </a:lnSpc>
              <a:spcBef>
                <a:spcPts val="0"/>
              </a:spcBef>
              <a:spcAft>
                <a:spcPts val="0"/>
              </a:spcAft>
              <a:buClr>
                <a:srgbClr val="000000"/>
              </a:buClr>
              <a:buSzPts val="1898"/>
              <a:buFont typeface="Nunito"/>
              <a:buChar char="❏"/>
            </a:pPr>
            <a:r>
              <a:rPr i="1" lang="en-GB" sz="1896">
                <a:solidFill>
                  <a:srgbClr val="000000"/>
                </a:solidFill>
                <a:latin typeface="Nunito"/>
                <a:ea typeface="Nunito"/>
                <a:cs typeface="Nunito"/>
                <a:sym typeface="Nunito"/>
              </a:rPr>
              <a:t>Jothi Prakash  - 19EC30028</a:t>
            </a:r>
            <a:endParaRPr i="1" sz="1896">
              <a:solidFill>
                <a:srgbClr val="000000"/>
              </a:solidFill>
              <a:latin typeface="Nunito"/>
              <a:ea typeface="Nunito"/>
              <a:cs typeface="Nunito"/>
              <a:sym typeface="Nunito"/>
            </a:endParaRPr>
          </a:p>
          <a:p>
            <a:pPr indent="-349091" lvl="0" marL="457200" rtl="0" algn="l">
              <a:lnSpc>
                <a:spcPct val="90000"/>
              </a:lnSpc>
              <a:spcBef>
                <a:spcPts val="0"/>
              </a:spcBef>
              <a:spcAft>
                <a:spcPts val="0"/>
              </a:spcAft>
              <a:buClr>
                <a:srgbClr val="000000"/>
              </a:buClr>
              <a:buSzPts val="1898"/>
              <a:buFont typeface="Nunito"/>
              <a:buChar char="❏"/>
            </a:pPr>
            <a:r>
              <a:rPr i="1" lang="en-GB" sz="1896">
                <a:solidFill>
                  <a:srgbClr val="000000"/>
                </a:solidFill>
                <a:latin typeface="Nunito"/>
                <a:ea typeface="Nunito"/>
                <a:cs typeface="Nunito"/>
                <a:sym typeface="Nunito"/>
              </a:rPr>
              <a:t>Rekha Lokesh -  19EC10052</a:t>
            </a:r>
            <a:endParaRPr i="1" sz="1896">
              <a:solidFill>
                <a:srgbClr val="000000"/>
              </a:solidFill>
              <a:latin typeface="Nunito"/>
              <a:ea typeface="Nunito"/>
              <a:cs typeface="Nunito"/>
              <a:sym typeface="Nunito"/>
            </a:endParaRPr>
          </a:p>
          <a:p>
            <a:pPr indent="-349091" lvl="0" marL="457200" rtl="0" algn="l">
              <a:lnSpc>
                <a:spcPct val="90000"/>
              </a:lnSpc>
              <a:spcBef>
                <a:spcPts val="0"/>
              </a:spcBef>
              <a:spcAft>
                <a:spcPts val="0"/>
              </a:spcAft>
              <a:buClr>
                <a:srgbClr val="000000"/>
              </a:buClr>
              <a:buSzPts val="1898"/>
              <a:buFont typeface="Nunito"/>
              <a:buChar char="❏"/>
            </a:pPr>
            <a:r>
              <a:rPr i="1" lang="en-GB" sz="1896">
                <a:solidFill>
                  <a:srgbClr val="000000"/>
                </a:solidFill>
                <a:latin typeface="Nunito"/>
                <a:ea typeface="Nunito"/>
                <a:cs typeface="Nunito"/>
                <a:sym typeface="Nunito"/>
              </a:rPr>
              <a:t>Sampara Sai Charan  - 19EC10057</a:t>
            </a:r>
            <a:endParaRPr i="1" sz="1896">
              <a:solidFill>
                <a:srgbClr val="000000"/>
              </a:solidFill>
              <a:latin typeface="Nunito"/>
              <a:ea typeface="Nunito"/>
              <a:cs typeface="Nunito"/>
              <a:sym typeface="Nunito"/>
            </a:endParaRPr>
          </a:p>
          <a:p>
            <a:pPr indent="-349091" lvl="0" marL="457200" rtl="0" algn="l">
              <a:lnSpc>
                <a:spcPct val="90000"/>
              </a:lnSpc>
              <a:spcBef>
                <a:spcPts val="0"/>
              </a:spcBef>
              <a:spcAft>
                <a:spcPts val="0"/>
              </a:spcAft>
              <a:buClr>
                <a:srgbClr val="000000"/>
              </a:buClr>
              <a:buSzPts val="1898"/>
              <a:buFont typeface="Nunito"/>
              <a:buChar char="❏"/>
            </a:pPr>
            <a:r>
              <a:rPr i="1" lang="en-GB" sz="1896">
                <a:solidFill>
                  <a:srgbClr val="000000"/>
                </a:solidFill>
                <a:latin typeface="Nunito"/>
                <a:ea typeface="Nunito"/>
                <a:cs typeface="Nunito"/>
                <a:sym typeface="Nunito"/>
              </a:rPr>
              <a:t>Chaitanya Bhargav N - 19EC10016</a:t>
            </a:r>
            <a:endParaRPr i="1" sz="1896">
              <a:solidFill>
                <a:srgbClr val="000000"/>
              </a:solidFill>
              <a:latin typeface="Nunito"/>
              <a:ea typeface="Nunito"/>
              <a:cs typeface="Nunito"/>
              <a:sym typeface="Nunito"/>
            </a:endParaRPr>
          </a:p>
          <a:p>
            <a:pPr indent="-349091" lvl="0" marL="457200" rtl="0" algn="l">
              <a:lnSpc>
                <a:spcPct val="90000"/>
              </a:lnSpc>
              <a:spcBef>
                <a:spcPts val="0"/>
              </a:spcBef>
              <a:spcAft>
                <a:spcPts val="0"/>
              </a:spcAft>
              <a:buClr>
                <a:srgbClr val="000000"/>
              </a:buClr>
              <a:buSzPts val="1898"/>
              <a:buFont typeface="Nunito"/>
              <a:buChar char="❏"/>
            </a:pPr>
            <a:r>
              <a:rPr i="1" lang="en-GB" sz="1896">
                <a:solidFill>
                  <a:srgbClr val="000000"/>
                </a:solidFill>
                <a:latin typeface="Nunito"/>
                <a:ea typeface="Nunito"/>
                <a:cs typeface="Nunito"/>
                <a:sym typeface="Nunito"/>
              </a:rPr>
              <a:t>Geddam Ashlesh Kumar - 19EC10080</a:t>
            </a:r>
            <a:endParaRPr i="1" sz="1896">
              <a:solidFill>
                <a:srgbClr val="000000"/>
              </a:solidFill>
              <a:latin typeface="Nunito"/>
              <a:ea typeface="Nunito"/>
              <a:cs typeface="Nunito"/>
              <a:sym typeface="Nunito"/>
            </a:endParaRPr>
          </a:p>
          <a:p>
            <a:pPr indent="0" lvl="0" marL="457200" rtl="0" algn="l">
              <a:lnSpc>
                <a:spcPct val="90000"/>
              </a:lnSpc>
              <a:spcBef>
                <a:spcPts val="0"/>
              </a:spcBef>
              <a:spcAft>
                <a:spcPts val="0"/>
              </a:spcAft>
              <a:buSzPts val="1018"/>
              <a:buNone/>
            </a:pPr>
            <a:r>
              <a:t/>
            </a:r>
            <a:endParaRPr sz="1665"/>
          </a:p>
        </p:txBody>
      </p:sp>
      <p:sp>
        <p:nvSpPr>
          <p:cNvPr id="74" name="Google Shape;74;p2"/>
          <p:cNvSpPr txBox="1"/>
          <p:nvPr/>
        </p:nvSpPr>
        <p:spPr>
          <a:xfrm>
            <a:off x="2363200" y="1524025"/>
            <a:ext cx="2399100" cy="538800"/>
          </a:xfrm>
          <a:prstGeom prst="rect">
            <a:avLst/>
          </a:prstGeom>
          <a:noFill/>
          <a:ln cap="flat" cmpd="sng" w="1905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GB" sz="2300" u="none" cap="none" strike="noStrike">
                <a:solidFill>
                  <a:srgbClr val="674EA7"/>
                </a:solidFill>
                <a:latin typeface="Lato"/>
                <a:ea typeface="Lato"/>
                <a:cs typeface="Lato"/>
                <a:sym typeface="Lato"/>
              </a:rPr>
              <a:t>Team members</a:t>
            </a:r>
            <a:endParaRPr b="1" i="0" sz="2300" u="none" cap="none" strike="noStrike">
              <a:solidFill>
                <a:srgbClr val="674EA7"/>
              </a:solidFill>
              <a:latin typeface="Lato"/>
              <a:ea typeface="Lato"/>
              <a:cs typeface="Lato"/>
              <a:sym typeface="Lato"/>
            </a:endParaRPr>
          </a:p>
        </p:txBody>
      </p:sp>
      <p:pic>
        <p:nvPicPr>
          <p:cNvPr id="75" name="Google Shape;75;p2"/>
          <p:cNvPicPr preferRelativeResize="0"/>
          <p:nvPr/>
        </p:nvPicPr>
        <p:blipFill rotWithShape="1">
          <a:blip r:embed="rId3">
            <a:alphaModFix/>
          </a:blip>
          <a:srcRect b="12614" l="20801" r="27182" t="6050"/>
          <a:stretch/>
        </p:blipFill>
        <p:spPr>
          <a:xfrm>
            <a:off x="6265725" y="1944525"/>
            <a:ext cx="2789700" cy="203780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p:tgtEl>
                                          <p:spTgt spid="7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0"/>
          <p:cNvSpPr txBox="1"/>
          <p:nvPr>
            <p:ph type="title"/>
          </p:nvPr>
        </p:nvSpPr>
        <p:spPr>
          <a:xfrm>
            <a:off x="311700" y="96325"/>
            <a:ext cx="8520600" cy="542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91"/>
              <a:buNone/>
            </a:pPr>
            <a:r>
              <a:rPr lang="en-GB" sz="2900">
                <a:solidFill>
                  <a:srgbClr val="A64D79"/>
                </a:solidFill>
                <a:latin typeface="Nunito"/>
                <a:ea typeface="Nunito"/>
                <a:cs typeface="Nunito"/>
                <a:sym typeface="Nunito"/>
              </a:rPr>
              <a:t>Graphic Visualiser Output</a:t>
            </a:r>
            <a:endParaRPr sz="2900">
              <a:solidFill>
                <a:srgbClr val="A64D79"/>
              </a:solidFill>
              <a:latin typeface="Nunito"/>
              <a:ea typeface="Nunito"/>
              <a:cs typeface="Nunito"/>
              <a:sym typeface="Nunito"/>
            </a:endParaRPr>
          </a:p>
        </p:txBody>
      </p:sp>
      <p:pic>
        <p:nvPicPr>
          <p:cNvPr id="201" name="Google Shape;201;p20" title="OPENMP_Video_Trim.mp4">
            <a:hlinkClick r:id="rId3"/>
          </p:cNvPr>
          <p:cNvPicPr preferRelativeResize="0"/>
          <p:nvPr/>
        </p:nvPicPr>
        <p:blipFill rotWithShape="1">
          <a:blip r:embed="rId4">
            <a:alphaModFix/>
          </a:blip>
          <a:srcRect b="0" l="0" r="0" t="0"/>
          <a:stretch/>
        </p:blipFill>
        <p:spPr>
          <a:xfrm>
            <a:off x="1942127" y="1051825"/>
            <a:ext cx="5914800" cy="3761025"/>
          </a:xfrm>
          <a:prstGeom prst="rect">
            <a:avLst/>
          </a:prstGeom>
          <a:noFill/>
          <a:ln>
            <a:noFill/>
          </a:ln>
        </p:spPr>
      </p:pic>
      <p:sp>
        <p:nvSpPr>
          <p:cNvPr id="202" name="Google Shape;202;p20"/>
          <p:cNvSpPr txBox="1"/>
          <p:nvPr/>
        </p:nvSpPr>
        <p:spPr>
          <a:xfrm>
            <a:off x="121050" y="638575"/>
            <a:ext cx="8901900" cy="3849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rgbClr val="000000"/>
              </a:buClr>
              <a:buSzPts val="1300"/>
              <a:buFont typeface="Nunito"/>
              <a:buChar char="❖"/>
            </a:pPr>
            <a:r>
              <a:rPr b="0" i="0" lang="en-GB" sz="1300" u="none" cap="none" strike="noStrike">
                <a:solidFill>
                  <a:srgbClr val="000000"/>
                </a:solidFill>
                <a:latin typeface="Nunito"/>
                <a:ea typeface="Nunito"/>
                <a:cs typeface="Nunito"/>
                <a:sym typeface="Nunito"/>
              </a:rPr>
              <a:t>The video below shows the sample graphic visualizer output of many body oscillations simulated in MATLAB</a:t>
            </a:r>
            <a:endParaRPr b="0" i="0" sz="1300" u="none" cap="none" strike="noStrike">
              <a:solidFill>
                <a:srgbClr val="000000"/>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1"/>
          <p:cNvSpPr txBox="1"/>
          <p:nvPr>
            <p:ph type="title"/>
          </p:nvPr>
        </p:nvSpPr>
        <p:spPr>
          <a:xfrm>
            <a:off x="311700" y="414100"/>
            <a:ext cx="8520600" cy="607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91"/>
              <a:buNone/>
            </a:pPr>
            <a:r>
              <a:rPr lang="en-GB" sz="2926">
                <a:solidFill>
                  <a:srgbClr val="A64D79"/>
                </a:solidFill>
                <a:latin typeface="Nunito"/>
                <a:ea typeface="Nunito"/>
                <a:cs typeface="Nunito"/>
                <a:sym typeface="Nunito"/>
              </a:rPr>
              <a:t>Conclusion</a:t>
            </a:r>
            <a:endParaRPr sz="2926">
              <a:solidFill>
                <a:srgbClr val="A64D79"/>
              </a:solidFill>
              <a:latin typeface="Nunito"/>
              <a:ea typeface="Nunito"/>
              <a:cs typeface="Nunito"/>
              <a:sym typeface="Nunito"/>
            </a:endParaRPr>
          </a:p>
        </p:txBody>
      </p:sp>
      <p:sp>
        <p:nvSpPr>
          <p:cNvPr id="208" name="Google Shape;208;p21"/>
          <p:cNvSpPr txBox="1"/>
          <p:nvPr>
            <p:ph idx="1" type="body"/>
          </p:nvPr>
        </p:nvSpPr>
        <p:spPr>
          <a:xfrm>
            <a:off x="311700" y="1329325"/>
            <a:ext cx="8520600" cy="3239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Nunito Medium"/>
              <a:buChar char="➢"/>
            </a:pPr>
            <a:r>
              <a:rPr lang="en-GB">
                <a:latin typeface="Nunito Medium"/>
                <a:ea typeface="Nunito Medium"/>
                <a:cs typeface="Nunito Medium"/>
                <a:sym typeface="Nunito Medium"/>
              </a:rPr>
              <a:t>Many body collisions were implemented in a parallel environment which optimized the code and reduced the execution time as expected from an openmp environment.</a:t>
            </a:r>
            <a:endParaRPr>
              <a:latin typeface="Nunito Medium"/>
              <a:ea typeface="Nunito Medium"/>
              <a:cs typeface="Nunito Medium"/>
              <a:sym typeface="Nunito Medium"/>
            </a:endParaRPr>
          </a:p>
          <a:p>
            <a:pPr indent="-342900" lvl="0" marL="457200" rtl="0" algn="l">
              <a:lnSpc>
                <a:spcPct val="115000"/>
              </a:lnSpc>
              <a:spcBef>
                <a:spcPts val="0"/>
              </a:spcBef>
              <a:spcAft>
                <a:spcPts val="0"/>
              </a:spcAft>
              <a:buSzPts val="1800"/>
              <a:buFont typeface="Nunito Medium"/>
              <a:buChar char="➢"/>
            </a:pPr>
            <a:r>
              <a:rPr lang="en-GB">
                <a:latin typeface="Nunito Medium"/>
                <a:ea typeface="Nunito Medium"/>
                <a:cs typeface="Nunito Medium"/>
                <a:sym typeface="Nunito Medium"/>
              </a:rPr>
              <a:t> The scalability of threads proved in reducing the time complexity with parallel utilization of resources .</a:t>
            </a:r>
            <a:endParaRPr>
              <a:latin typeface="Nunito Medium"/>
              <a:ea typeface="Nunito Medium"/>
              <a:cs typeface="Nunito Medium"/>
              <a:sym typeface="Nunito Medium"/>
            </a:endParaRPr>
          </a:p>
          <a:p>
            <a:pPr indent="-342900" lvl="0" marL="457200" rtl="0" algn="l">
              <a:lnSpc>
                <a:spcPct val="115000"/>
              </a:lnSpc>
              <a:spcBef>
                <a:spcPts val="0"/>
              </a:spcBef>
              <a:spcAft>
                <a:spcPts val="0"/>
              </a:spcAft>
              <a:buSzPts val="1800"/>
              <a:buFont typeface="Nunito Medium"/>
              <a:buChar char="➢"/>
            </a:pPr>
            <a:r>
              <a:rPr lang="en-GB">
                <a:latin typeface="Nunito Medium"/>
                <a:ea typeface="Nunito Medium"/>
                <a:cs typeface="Nunito Medium"/>
                <a:sym typeface="Nunito Medium"/>
              </a:rPr>
              <a:t>Laws of physics and observations on collisions and their study could easily be modelled for large number of bodies with less execution time through openmp environment . Openmp  has lot of processing capabilities and its parallel features are very useful in optimizing real life applications.</a:t>
            </a:r>
            <a:endParaRPr>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4860aa58cc_0_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30451"/>
              <a:buFont typeface="Arial"/>
              <a:buNone/>
            </a:pPr>
            <a:r>
              <a:rPr lang="en-GB" sz="2926">
                <a:solidFill>
                  <a:srgbClr val="A64D79"/>
                </a:solidFill>
                <a:latin typeface="Nunito"/>
                <a:ea typeface="Nunito"/>
                <a:cs typeface="Nunito"/>
                <a:sym typeface="Nunito"/>
              </a:rPr>
              <a:t>Link to Code and Other Files</a:t>
            </a:r>
            <a:endParaRPr/>
          </a:p>
        </p:txBody>
      </p:sp>
      <p:sp>
        <p:nvSpPr>
          <p:cNvPr id="214" name="Google Shape;214;g14860aa58cc_0_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Drive Link: </a:t>
            </a:r>
            <a:r>
              <a:rPr lang="en-GB" sz="1700" u="sng">
                <a:solidFill>
                  <a:schemeClr val="hlink"/>
                </a:solidFill>
                <a:hlinkClick r:id="rId3"/>
              </a:rPr>
              <a:t>https://drive.google.com/drive/folders/1cLLeRcXoEvi9opQKnB3dcUGrlET4MLhJ</a:t>
            </a:r>
            <a:endParaRPr sz="1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22"/>
          <p:cNvPicPr preferRelativeResize="0"/>
          <p:nvPr/>
        </p:nvPicPr>
        <p:blipFill rotWithShape="1">
          <a:blip r:embed="rId3">
            <a:alphaModFix/>
          </a:blip>
          <a:srcRect b="0" l="0" r="0" t="0"/>
          <a:stretch/>
        </p:blipFill>
        <p:spPr>
          <a:xfrm>
            <a:off x="1688925" y="152400"/>
            <a:ext cx="6048376" cy="483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GB">
                <a:solidFill>
                  <a:srgbClr val="A64D79"/>
                </a:solidFill>
                <a:latin typeface="Nunito"/>
                <a:ea typeface="Nunito"/>
                <a:cs typeface="Nunito"/>
                <a:sym typeface="Nunito"/>
              </a:rPr>
              <a:t>Open MP</a:t>
            </a:r>
            <a:endParaRPr>
              <a:solidFill>
                <a:srgbClr val="A64D79"/>
              </a:solidFill>
              <a:latin typeface="Nunito"/>
              <a:ea typeface="Nunito"/>
              <a:cs typeface="Nunito"/>
              <a:sym typeface="Nunito"/>
            </a:endParaRPr>
          </a:p>
        </p:txBody>
      </p:sp>
      <p:sp>
        <p:nvSpPr>
          <p:cNvPr id="81" name="Google Shape;81;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OpenMp allows us to perform parallel execution of code on the machine using the predefined facilities that are defined in it. This allows us to use the full capability of modern systems to increase efficiency and throughput of the systems.</a:t>
            </a:r>
            <a:endParaRPr/>
          </a:p>
          <a:p>
            <a:pPr indent="0" lvl="0" marL="0" rtl="0" algn="l">
              <a:lnSpc>
                <a:spcPct val="115000"/>
              </a:lnSpc>
              <a:spcBef>
                <a:spcPts val="1200"/>
              </a:spcBef>
              <a:spcAft>
                <a:spcPts val="1200"/>
              </a:spcAft>
              <a:buSzPts val="1800"/>
              <a:buNone/>
            </a:pPr>
            <a:r>
              <a:t/>
            </a:r>
            <a:endParaRPr/>
          </a:p>
        </p:txBody>
      </p:sp>
      <p:pic>
        <p:nvPicPr>
          <p:cNvPr id="82" name="Google Shape;82;p3"/>
          <p:cNvPicPr preferRelativeResize="0"/>
          <p:nvPr/>
        </p:nvPicPr>
        <p:blipFill rotWithShape="1">
          <a:blip r:embed="rId3">
            <a:alphaModFix/>
          </a:blip>
          <a:srcRect b="0" l="0" r="0" t="0"/>
          <a:stretch/>
        </p:blipFill>
        <p:spPr>
          <a:xfrm>
            <a:off x="2566124" y="2475300"/>
            <a:ext cx="4011750" cy="23896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GB">
                <a:latin typeface="Nunito"/>
                <a:ea typeface="Nunito"/>
                <a:cs typeface="Nunito"/>
                <a:sym typeface="Nunito"/>
              </a:rPr>
              <a:t>Multi Body Simulations </a:t>
            </a:r>
            <a:endParaRPr>
              <a:latin typeface="Nunito"/>
              <a:ea typeface="Nunito"/>
              <a:cs typeface="Nunito"/>
              <a:sym typeface="Nunito"/>
            </a:endParaRPr>
          </a:p>
        </p:txBody>
      </p:sp>
      <p:sp>
        <p:nvSpPr>
          <p:cNvPr id="88" name="Google Shape;88;p4"/>
          <p:cNvSpPr txBox="1"/>
          <p:nvPr/>
        </p:nvSpPr>
        <p:spPr>
          <a:xfrm>
            <a:off x="2632850" y="2898675"/>
            <a:ext cx="3879300" cy="522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0" i="0" lang="en-GB" sz="1900" u="none" cap="none" strike="noStrike">
                <a:solidFill>
                  <a:srgbClr val="000000"/>
                </a:solidFill>
                <a:latin typeface="Open Sans"/>
                <a:ea typeface="Open Sans"/>
                <a:cs typeface="Open Sans"/>
                <a:sym typeface="Open Sans"/>
              </a:rPr>
              <a:t>OPENMP - CPP Code</a:t>
            </a:r>
            <a:endParaRPr b="0" i="0" sz="1900" u="none" cap="none" strike="noStrike">
              <a:solidFill>
                <a:srgbClr val="000000"/>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ph type="title"/>
          </p:nvPr>
        </p:nvSpPr>
        <p:spPr>
          <a:xfrm>
            <a:off x="322597"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GB">
                <a:solidFill>
                  <a:srgbClr val="A64D79"/>
                </a:solidFill>
                <a:latin typeface="Nunito"/>
                <a:ea typeface="Nunito"/>
                <a:cs typeface="Nunito"/>
                <a:sym typeface="Nunito"/>
              </a:rPr>
              <a:t>Reading And Writing To The Files</a:t>
            </a:r>
            <a:endParaRPr>
              <a:solidFill>
                <a:srgbClr val="A64D79"/>
              </a:solidFill>
              <a:latin typeface="Nunito"/>
              <a:ea typeface="Nunito"/>
              <a:cs typeface="Nunito"/>
              <a:sym typeface="Nunito"/>
            </a:endParaRPr>
          </a:p>
        </p:txBody>
      </p:sp>
      <p:sp>
        <p:nvSpPr>
          <p:cNvPr id="94" name="Google Shape;94;p5"/>
          <p:cNvSpPr txBox="1"/>
          <p:nvPr>
            <p:ph idx="1" type="body"/>
          </p:nvPr>
        </p:nvSpPr>
        <p:spPr>
          <a:xfrm>
            <a:off x="311700" y="123417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sz="1700">
                <a:latin typeface="Nunito Medium"/>
                <a:ea typeface="Nunito Medium"/>
                <a:cs typeface="Nunito Medium"/>
                <a:sym typeface="Nunito Medium"/>
              </a:rPr>
              <a:t>File Stream is used to read the input from the Trajectory.txt file.</a:t>
            </a:r>
            <a:endParaRPr sz="1700">
              <a:latin typeface="Nunito Medium"/>
              <a:ea typeface="Nunito Medium"/>
              <a:cs typeface="Nunito Medium"/>
              <a:sym typeface="Nunito Medium"/>
            </a:endParaRPr>
          </a:p>
          <a:p>
            <a:pPr indent="0" lvl="0" marL="0" rtl="0" algn="l">
              <a:lnSpc>
                <a:spcPct val="115000"/>
              </a:lnSpc>
              <a:spcBef>
                <a:spcPts val="1200"/>
              </a:spcBef>
              <a:spcAft>
                <a:spcPts val="1200"/>
              </a:spcAft>
              <a:buSzPts val="1800"/>
              <a:buNone/>
            </a:pPr>
            <a:r>
              <a:rPr lang="en-GB" sz="1700">
                <a:latin typeface="Nunito Medium"/>
                <a:ea typeface="Nunito Medium"/>
                <a:cs typeface="Nunito Medium"/>
                <a:sym typeface="Nunito Medium"/>
              </a:rPr>
              <a:t>File Stream is used to write the output to the Coordinates.txt file.</a:t>
            </a:r>
            <a:endParaRPr sz="1700">
              <a:latin typeface="Nunito Medium"/>
              <a:ea typeface="Nunito Medium"/>
              <a:cs typeface="Nunito Medium"/>
              <a:sym typeface="Nunito Medium"/>
            </a:endParaRPr>
          </a:p>
        </p:txBody>
      </p:sp>
      <p:pic>
        <p:nvPicPr>
          <p:cNvPr id="95" name="Google Shape;95;p5"/>
          <p:cNvPicPr preferRelativeResize="0"/>
          <p:nvPr/>
        </p:nvPicPr>
        <p:blipFill rotWithShape="1">
          <a:blip r:embed="rId3">
            <a:alphaModFix/>
          </a:blip>
          <a:srcRect b="0" l="0" r="0" t="0"/>
          <a:stretch/>
        </p:blipFill>
        <p:spPr>
          <a:xfrm>
            <a:off x="1114425" y="2437175"/>
            <a:ext cx="6915150" cy="1924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6"/>
          <p:cNvSpPr txBox="1"/>
          <p:nvPr>
            <p:ph type="title"/>
          </p:nvPr>
        </p:nvSpPr>
        <p:spPr>
          <a:xfrm>
            <a:off x="265500" y="1733850"/>
            <a:ext cx="4045200" cy="16758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GB">
                <a:solidFill>
                  <a:srgbClr val="A64D79"/>
                </a:solidFill>
                <a:latin typeface="Nunito"/>
                <a:ea typeface="Nunito"/>
                <a:cs typeface="Nunito"/>
                <a:sym typeface="Nunito"/>
              </a:rPr>
              <a:t>Storing The Input Values</a:t>
            </a:r>
            <a:endParaRPr>
              <a:solidFill>
                <a:srgbClr val="A64D79"/>
              </a:solidFill>
              <a:latin typeface="Nunito"/>
              <a:ea typeface="Nunito"/>
              <a:cs typeface="Nunito"/>
              <a:sym typeface="Nunito"/>
            </a:endParaRPr>
          </a:p>
        </p:txBody>
      </p:sp>
      <p:pic>
        <p:nvPicPr>
          <p:cNvPr id="101" name="Google Shape;101;p6"/>
          <p:cNvPicPr preferRelativeResize="0"/>
          <p:nvPr/>
        </p:nvPicPr>
        <p:blipFill rotWithShape="1">
          <a:blip r:embed="rId3">
            <a:alphaModFix/>
          </a:blip>
          <a:srcRect b="0" l="0" r="0" t="0"/>
          <a:stretch/>
        </p:blipFill>
        <p:spPr>
          <a:xfrm>
            <a:off x="5357925" y="76200"/>
            <a:ext cx="2962300" cy="49530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7"/>
          <p:cNvSpPr txBox="1"/>
          <p:nvPr>
            <p:ph type="title"/>
          </p:nvPr>
        </p:nvSpPr>
        <p:spPr>
          <a:xfrm>
            <a:off x="311700" y="525500"/>
            <a:ext cx="8571300" cy="9420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GB" sz="3000">
                <a:solidFill>
                  <a:srgbClr val="A64D79"/>
                </a:solidFill>
                <a:latin typeface="Nunito"/>
                <a:ea typeface="Nunito"/>
                <a:cs typeface="Nunito"/>
                <a:sym typeface="Nunito"/>
              </a:rPr>
              <a:t>Simulation In Every Time Step</a:t>
            </a:r>
            <a:endParaRPr sz="3000">
              <a:solidFill>
                <a:srgbClr val="A64D79"/>
              </a:solidFill>
              <a:latin typeface="Nunito"/>
              <a:ea typeface="Nunito"/>
              <a:cs typeface="Nunito"/>
              <a:sym typeface="Nunito"/>
            </a:endParaRPr>
          </a:p>
        </p:txBody>
      </p:sp>
      <p:pic>
        <p:nvPicPr>
          <p:cNvPr id="107" name="Google Shape;107;p7"/>
          <p:cNvPicPr preferRelativeResize="0"/>
          <p:nvPr/>
        </p:nvPicPr>
        <p:blipFill rotWithShape="1">
          <a:blip r:embed="rId3">
            <a:alphaModFix/>
          </a:blip>
          <a:srcRect b="0" l="0" r="0" t="0"/>
          <a:stretch/>
        </p:blipFill>
        <p:spPr>
          <a:xfrm>
            <a:off x="1022613" y="1756800"/>
            <a:ext cx="7149474" cy="2829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8"/>
          <p:cNvSpPr txBox="1"/>
          <p:nvPr>
            <p:ph type="title"/>
          </p:nvPr>
        </p:nvSpPr>
        <p:spPr>
          <a:xfrm>
            <a:off x="311700" y="445025"/>
            <a:ext cx="8520600" cy="7074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GB" sz="3000">
                <a:solidFill>
                  <a:srgbClr val="A64D79"/>
                </a:solidFill>
                <a:latin typeface="Nunito"/>
                <a:ea typeface="Nunito"/>
                <a:cs typeface="Nunito"/>
                <a:sym typeface="Nunito"/>
              </a:rPr>
              <a:t>Simulation Step One</a:t>
            </a:r>
            <a:endParaRPr sz="3000">
              <a:solidFill>
                <a:srgbClr val="A64D79"/>
              </a:solidFill>
              <a:latin typeface="Nunito"/>
              <a:ea typeface="Nunito"/>
              <a:cs typeface="Nunito"/>
              <a:sym typeface="Nunito"/>
            </a:endParaRPr>
          </a:p>
        </p:txBody>
      </p:sp>
      <p:sp>
        <p:nvSpPr>
          <p:cNvPr id="113" name="Google Shape;113;p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sz="1600">
                <a:latin typeface="Nunito Medium"/>
                <a:ea typeface="Nunito Medium"/>
                <a:cs typeface="Nunito Medium"/>
                <a:sym typeface="Nunito Medium"/>
              </a:rPr>
              <a:t>Firstly, we need to calculate the force acting on each particle using every other particle in the environment.</a:t>
            </a:r>
            <a:endParaRPr sz="1600">
              <a:latin typeface="Nunito Medium"/>
              <a:ea typeface="Nunito Medium"/>
              <a:cs typeface="Nunito Medium"/>
              <a:sym typeface="Nunito Medium"/>
            </a:endParaRPr>
          </a:p>
          <a:p>
            <a:pPr indent="0" lvl="0" marL="0" rtl="0" algn="l">
              <a:lnSpc>
                <a:spcPct val="115000"/>
              </a:lnSpc>
              <a:spcBef>
                <a:spcPts val="1200"/>
              </a:spcBef>
              <a:spcAft>
                <a:spcPts val="0"/>
              </a:spcAft>
              <a:buSzPts val="1800"/>
              <a:buNone/>
            </a:pPr>
            <a:r>
              <a:rPr lang="en-GB" sz="1600">
                <a:latin typeface="Nunito Medium"/>
                <a:ea typeface="Nunito Medium"/>
                <a:cs typeface="Nunito Medium"/>
                <a:sym typeface="Nunito Medium"/>
              </a:rPr>
              <a:t>This is done by calculating the distance between them and applying the force formula, to derive the Vector force acting on them.</a:t>
            </a:r>
            <a:endParaRPr sz="1600">
              <a:latin typeface="Nunito Medium"/>
              <a:ea typeface="Nunito Medium"/>
              <a:cs typeface="Nunito Medium"/>
              <a:sym typeface="Nunito Medium"/>
            </a:endParaRPr>
          </a:p>
          <a:p>
            <a:pPr indent="0" lvl="0" marL="0" rtl="0" algn="l">
              <a:lnSpc>
                <a:spcPct val="115000"/>
              </a:lnSpc>
              <a:spcBef>
                <a:spcPts val="1200"/>
              </a:spcBef>
              <a:spcAft>
                <a:spcPts val="0"/>
              </a:spcAft>
              <a:buSzPts val="1800"/>
              <a:buNone/>
            </a:pPr>
            <a:r>
              <a:rPr lang="en-GB" sz="1600">
                <a:latin typeface="Nunito Medium"/>
                <a:ea typeface="Nunito Medium"/>
                <a:cs typeface="Nunito Medium"/>
                <a:sym typeface="Nunito Medium"/>
              </a:rPr>
              <a:t>This part is highly independent and therefore can be parallelized completely.</a:t>
            </a:r>
            <a:endParaRPr sz="1600">
              <a:latin typeface="Nunito Medium"/>
              <a:ea typeface="Nunito Medium"/>
              <a:cs typeface="Nunito Medium"/>
              <a:sym typeface="Nunito Medium"/>
            </a:endParaRPr>
          </a:p>
          <a:p>
            <a:pPr indent="0" lvl="0" marL="0" rtl="0" algn="l">
              <a:lnSpc>
                <a:spcPct val="115000"/>
              </a:lnSpc>
              <a:spcBef>
                <a:spcPts val="1200"/>
              </a:spcBef>
              <a:spcAft>
                <a:spcPts val="1200"/>
              </a:spcAft>
              <a:buSzPts val="1800"/>
              <a:buNone/>
            </a:pPr>
            <a:r>
              <a:rPr lang="en-GB" sz="1600">
                <a:latin typeface="Nunito Medium"/>
                <a:ea typeface="Nunito Medium"/>
                <a:cs typeface="Nunito Medium"/>
                <a:sym typeface="Nunito Medium"/>
              </a:rPr>
              <a:t>To make it more efficient we can collapse the 2 loops for better efficiency.</a:t>
            </a:r>
            <a:endParaRPr sz="1600">
              <a:latin typeface="Nunito Medium"/>
              <a:ea typeface="Nunito Medium"/>
              <a:cs typeface="Nunito Medium"/>
              <a:sym typeface="Nunito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9"/>
          <p:cNvPicPr preferRelativeResize="0"/>
          <p:nvPr/>
        </p:nvPicPr>
        <p:blipFill rotWithShape="1">
          <a:blip r:embed="rId3">
            <a:alphaModFix/>
          </a:blip>
          <a:srcRect b="0" l="0" r="0" t="0"/>
          <a:stretch/>
        </p:blipFill>
        <p:spPr>
          <a:xfrm>
            <a:off x="1775625" y="38700"/>
            <a:ext cx="5592739" cy="5066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