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Black"/>
      <p:bold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Source Serif Pr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Black-boldItalic.fntdata"/><Relationship Id="rId23" Type="http://schemas.openxmlformats.org/officeDocument/2006/relationships/font" Target="fonts/Robo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erif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erifPro-italic.fntdata"/><Relationship Id="rId30" Type="http://schemas.openxmlformats.org/officeDocument/2006/relationships/font" Target="fonts/SourceSerifPro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32" Type="http://schemas.openxmlformats.org/officeDocument/2006/relationships/font" Target="fonts/SourceSerifPr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7c853c8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7c853c8d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c853c8d6_0_40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c853c8d6_0_40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7c853c8d6_0_40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7c853c8d6_0_40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más grande fabricante de automóviles del mundo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c853c8d6_0_40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c853c8d6_0_40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7c853c8d6_0_40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7c853c8d6_0_40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más grande fabricante de automóviles del mundo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c853c8d6_0_40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7c853c8d6_0_40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7c853cdf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7c853cdf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más grande fabricante de automóviles del mundo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7c853cdf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7c853cdf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más grande fabricante de automóviles del mundo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c853c8d6_0_4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7c853c8d6_0_4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c853c8d6_0_5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c853c8d6_0_5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c853c8d6_0_17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c853c8d6_0_17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7c853c8d6_0_2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7c853c8d6_0_2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más grande fabricante de automóviles del mundo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c853c8d6_0_40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c853c8d6_0_40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7c853c8d6_0_40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7c853c8d6_0_40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más grande fabricante de automóviles del mundo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c853c8d6_0_34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c853c8d6_0_34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c853c8d6_0_40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7c853c8d6_0_40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c853c8d6_0_34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c853c8d6_0_34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más grande fabricante de automóviles del mundo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llo Client Slide">
  <p:cSld name="TITLE_AND_BODY_1_1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595319" y="666709"/>
            <a:ext cx="418473" cy="167389"/>
            <a:chOff x="238125" y="1396425"/>
            <a:chExt cx="7104800" cy="2841925"/>
          </a:xfrm>
        </p:grpSpPr>
        <p:sp>
          <p:nvSpPr>
            <p:cNvPr id="52" name="Google Shape;52;p13"/>
            <p:cNvSpPr/>
            <p:nvPr/>
          </p:nvSpPr>
          <p:spPr>
            <a:xfrm>
              <a:off x="238125" y="1396425"/>
              <a:ext cx="1420975" cy="2841925"/>
            </a:xfrm>
            <a:custGeom>
              <a:rect b="b" l="l" r="r" t="t"/>
              <a:pathLst>
                <a:path extrusionOk="0" h="113677" w="56839">
                  <a:moveTo>
                    <a:pt x="0" y="0"/>
                  </a:moveTo>
                  <a:lnTo>
                    <a:pt x="0" y="113676"/>
                  </a:lnTo>
                  <a:lnTo>
                    <a:pt x="18977" y="113676"/>
                  </a:lnTo>
                  <a:lnTo>
                    <a:pt x="18977" y="66281"/>
                  </a:lnTo>
                  <a:lnTo>
                    <a:pt x="37862" y="66281"/>
                  </a:lnTo>
                  <a:lnTo>
                    <a:pt x="37862" y="113676"/>
                  </a:lnTo>
                  <a:lnTo>
                    <a:pt x="56838" y="113676"/>
                  </a:lnTo>
                  <a:lnTo>
                    <a:pt x="56838" y="0"/>
                  </a:lnTo>
                  <a:lnTo>
                    <a:pt x="37862" y="0"/>
                  </a:lnTo>
                  <a:lnTo>
                    <a:pt x="37862" y="47396"/>
                  </a:lnTo>
                  <a:lnTo>
                    <a:pt x="18977" y="47396"/>
                  </a:lnTo>
                  <a:lnTo>
                    <a:pt x="18977" y="0"/>
                  </a:lnTo>
                  <a:close/>
                </a:path>
              </a:pathLst>
            </a:custGeom>
            <a:solidFill>
              <a:srgbClr val="E815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133475" y="1396425"/>
              <a:ext cx="1421000" cy="2841925"/>
            </a:xfrm>
            <a:custGeom>
              <a:rect b="b" l="l" r="r" t="t"/>
              <a:pathLst>
                <a:path extrusionOk="0" h="113677" w="56840">
                  <a:moveTo>
                    <a:pt x="1" y="0"/>
                  </a:moveTo>
                  <a:lnTo>
                    <a:pt x="1" y="94700"/>
                  </a:lnTo>
                  <a:cubicBezTo>
                    <a:pt x="1" y="105151"/>
                    <a:pt x="8435" y="113676"/>
                    <a:pt x="18886" y="113676"/>
                  </a:cubicBezTo>
                  <a:lnTo>
                    <a:pt x="37863" y="113676"/>
                  </a:lnTo>
                  <a:cubicBezTo>
                    <a:pt x="48314" y="113676"/>
                    <a:pt x="56839" y="105151"/>
                    <a:pt x="56839" y="94700"/>
                  </a:cubicBezTo>
                  <a:lnTo>
                    <a:pt x="56839" y="0"/>
                  </a:lnTo>
                  <a:lnTo>
                    <a:pt x="37863" y="0"/>
                  </a:lnTo>
                  <a:lnTo>
                    <a:pt x="37863" y="90024"/>
                  </a:lnTo>
                  <a:cubicBezTo>
                    <a:pt x="37863" y="92591"/>
                    <a:pt x="35754" y="94700"/>
                    <a:pt x="33096" y="94700"/>
                  </a:cubicBezTo>
                  <a:lnTo>
                    <a:pt x="23653" y="94700"/>
                  </a:lnTo>
                  <a:cubicBezTo>
                    <a:pt x="20994" y="94700"/>
                    <a:pt x="18886" y="92591"/>
                    <a:pt x="18886" y="90024"/>
                  </a:cubicBezTo>
                  <a:lnTo>
                    <a:pt x="18886" y="0"/>
                  </a:lnTo>
                  <a:close/>
                </a:path>
              </a:pathLst>
            </a:custGeom>
            <a:solidFill>
              <a:srgbClr val="E815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921950" y="1396425"/>
              <a:ext cx="1420975" cy="2841925"/>
            </a:xfrm>
            <a:custGeom>
              <a:rect b="b" l="l" r="r" t="t"/>
              <a:pathLst>
                <a:path extrusionOk="0" h="113677" w="56839">
                  <a:moveTo>
                    <a:pt x="0" y="0"/>
                  </a:moveTo>
                  <a:lnTo>
                    <a:pt x="0" y="113676"/>
                  </a:lnTo>
                  <a:lnTo>
                    <a:pt x="56839" y="113676"/>
                  </a:lnTo>
                  <a:lnTo>
                    <a:pt x="56839" y="94700"/>
                  </a:lnTo>
                  <a:lnTo>
                    <a:pt x="18977" y="94700"/>
                  </a:lnTo>
                  <a:lnTo>
                    <a:pt x="18977" y="66281"/>
                  </a:lnTo>
                  <a:lnTo>
                    <a:pt x="37954" y="66281"/>
                  </a:lnTo>
                  <a:lnTo>
                    <a:pt x="37954" y="47396"/>
                  </a:lnTo>
                  <a:lnTo>
                    <a:pt x="18977" y="47396"/>
                  </a:lnTo>
                  <a:lnTo>
                    <a:pt x="18977" y="18977"/>
                  </a:lnTo>
                  <a:lnTo>
                    <a:pt x="56839" y="18977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rgbClr val="E815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026575" y="1396425"/>
              <a:ext cx="1423275" cy="2841925"/>
            </a:xfrm>
            <a:custGeom>
              <a:rect b="b" l="l" r="r" t="t"/>
              <a:pathLst>
                <a:path extrusionOk="0" h="113677" w="56931">
                  <a:moveTo>
                    <a:pt x="18977" y="0"/>
                  </a:moveTo>
                  <a:cubicBezTo>
                    <a:pt x="8526" y="0"/>
                    <a:pt x="0" y="8434"/>
                    <a:pt x="0" y="18977"/>
                  </a:cubicBezTo>
                  <a:lnTo>
                    <a:pt x="0" y="94700"/>
                  </a:lnTo>
                  <a:cubicBezTo>
                    <a:pt x="0" y="105151"/>
                    <a:pt x="8526" y="113676"/>
                    <a:pt x="18977" y="113676"/>
                  </a:cubicBezTo>
                  <a:lnTo>
                    <a:pt x="37954" y="113676"/>
                  </a:lnTo>
                  <a:cubicBezTo>
                    <a:pt x="48405" y="113676"/>
                    <a:pt x="56839" y="105151"/>
                    <a:pt x="56930" y="94700"/>
                  </a:cubicBezTo>
                  <a:lnTo>
                    <a:pt x="56930" y="47396"/>
                  </a:lnTo>
                  <a:lnTo>
                    <a:pt x="28419" y="47396"/>
                  </a:lnTo>
                  <a:lnTo>
                    <a:pt x="28419" y="66281"/>
                  </a:lnTo>
                  <a:lnTo>
                    <a:pt x="37954" y="66281"/>
                  </a:lnTo>
                  <a:lnTo>
                    <a:pt x="37954" y="90024"/>
                  </a:lnTo>
                  <a:cubicBezTo>
                    <a:pt x="37954" y="92591"/>
                    <a:pt x="35753" y="94700"/>
                    <a:pt x="33187" y="94700"/>
                  </a:cubicBezTo>
                  <a:lnTo>
                    <a:pt x="23836" y="94700"/>
                  </a:lnTo>
                  <a:cubicBezTo>
                    <a:pt x="21177" y="94700"/>
                    <a:pt x="19069" y="92591"/>
                    <a:pt x="19069" y="90024"/>
                  </a:cubicBezTo>
                  <a:lnTo>
                    <a:pt x="19069" y="23652"/>
                  </a:lnTo>
                  <a:cubicBezTo>
                    <a:pt x="19069" y="21049"/>
                    <a:pt x="21089" y="18974"/>
                    <a:pt x="23669" y="18974"/>
                  </a:cubicBezTo>
                  <a:cubicBezTo>
                    <a:pt x="23724" y="18974"/>
                    <a:pt x="23780" y="18975"/>
                    <a:pt x="23836" y="18977"/>
                  </a:cubicBezTo>
                  <a:lnTo>
                    <a:pt x="33278" y="18977"/>
                  </a:lnTo>
                  <a:cubicBezTo>
                    <a:pt x="33332" y="18975"/>
                    <a:pt x="33386" y="18974"/>
                    <a:pt x="33439" y="18974"/>
                  </a:cubicBezTo>
                  <a:cubicBezTo>
                    <a:pt x="35933" y="18974"/>
                    <a:pt x="37954" y="21049"/>
                    <a:pt x="37954" y="23652"/>
                  </a:cubicBezTo>
                  <a:lnTo>
                    <a:pt x="37954" y="28419"/>
                  </a:lnTo>
                  <a:lnTo>
                    <a:pt x="56930" y="28419"/>
                  </a:lnTo>
                  <a:lnTo>
                    <a:pt x="56930" y="18977"/>
                  </a:lnTo>
                  <a:cubicBezTo>
                    <a:pt x="56839" y="8434"/>
                    <a:pt x="48405" y="0"/>
                    <a:pt x="37954" y="0"/>
                  </a:cubicBezTo>
                  <a:close/>
                </a:path>
              </a:pathLst>
            </a:custGeom>
            <a:solidFill>
              <a:srgbClr val="E815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03660" y="4503189"/>
            <a:ext cx="7690500" cy="1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FFFF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502319" y="4343965"/>
            <a:ext cx="44229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0707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442052" y="2857815"/>
            <a:ext cx="83904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707070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title"/>
          </p:nvPr>
        </p:nvSpPr>
        <p:spPr>
          <a:xfrm>
            <a:off x="442052" y="1769014"/>
            <a:ext cx="83904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920" y="4902465"/>
            <a:ext cx="54623" cy="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477050" y="589650"/>
            <a:ext cx="3198600" cy="4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Source Serif Pro"/>
              <a:buAutoNum type="arabicPeriod"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indent="-342900" lvl="1" marL="9144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lphaL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romanL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lphaL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romanL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lphaL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romanLcPeriod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60710" y="585160"/>
            <a:ext cx="5838300" cy="42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8600">
                <a:solidFill>
                  <a:srgbClr val="DDDEE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- Main Section">
  <p:cSld name="CUSTOM_2_2">
    <p:bg>
      <p:bgPr>
        <a:solidFill>
          <a:srgbClr val="EA168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719" y="4897179"/>
            <a:ext cx="54625" cy="728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444125" y="760009"/>
            <a:ext cx="5348400" cy="40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title"/>
          </p:nvPr>
        </p:nvSpPr>
        <p:spPr>
          <a:xfrm>
            <a:off x="5104256" y="-76097"/>
            <a:ext cx="32964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1000">
                <a:solidFill>
                  <a:srgbClr val="CD2478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D24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 - White + Eyebrow ">
  <p:cSld name="CUSTOM_1_2_1_1_1_1_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920" y="4902465"/>
            <a:ext cx="54623" cy="7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6"/>
          <p:cNvCxnSpPr/>
          <p:nvPr/>
        </p:nvCxnSpPr>
        <p:spPr>
          <a:xfrm>
            <a:off x="599200" y="895850"/>
            <a:ext cx="573000" cy="0"/>
          </a:xfrm>
          <a:prstGeom prst="straightConnector1">
            <a:avLst/>
          </a:prstGeom>
          <a:noFill/>
          <a:ln cap="flat" cmpd="sng" w="28575">
            <a:solidFill>
              <a:srgbClr val="EA1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6"/>
          <p:cNvSpPr txBox="1"/>
          <p:nvPr>
            <p:ph type="title"/>
          </p:nvPr>
        </p:nvSpPr>
        <p:spPr>
          <a:xfrm>
            <a:off x="500041" y="551346"/>
            <a:ext cx="8329200" cy="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27272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- Blue Slide">
  <p:cSld name="CUSTOM_6">
    <p:bg>
      <p:bgPr>
        <a:solidFill>
          <a:srgbClr val="3482E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719" y="4897179"/>
            <a:ext cx="54625" cy="72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type="title"/>
          </p:nvPr>
        </p:nvSpPr>
        <p:spPr>
          <a:xfrm>
            <a:off x="430810" y="552621"/>
            <a:ext cx="8107800" cy="42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500">
                <a:solidFill>
                  <a:srgbClr val="FEFEF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Relationship Id="rId4" Type="http://schemas.openxmlformats.org/officeDocument/2006/relationships/hyperlink" Target="https://codepen.io/dneosphere/pen/jOyMwP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emmet.io/cheat-sheet/" TargetMode="External"/><Relationship Id="rId4" Type="http://schemas.openxmlformats.org/officeDocument/2006/relationships/hyperlink" Target="https://codepen.io/" TargetMode="External"/><Relationship Id="rId5" Type="http://schemas.openxmlformats.org/officeDocument/2006/relationships/hyperlink" Target="https://marketplace.visualstudio.com/items?itemName=ritwickdey.LiveServer" TargetMode="External"/><Relationship Id="rId6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s://css-tricks.com/almanac/properties/a/animatio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pen.io/dneosphere/pen/bGgwrq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502319" y="4343965"/>
            <a:ext cx="44229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2000"/>
              <a:t>CSS basics</a:t>
            </a:r>
            <a:endParaRPr b="0" sz="20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456340" y="2924490"/>
            <a:ext cx="83904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&lt;Foocamp /&gt;</a:t>
            </a:r>
            <a:r>
              <a:rPr b="0" lang="en"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1" name="Google Shape;81;p18"/>
          <p:cNvSpPr txBox="1"/>
          <p:nvPr>
            <p:ph idx="3" type="title"/>
          </p:nvPr>
        </p:nvSpPr>
        <p:spPr>
          <a:xfrm>
            <a:off x="456340" y="1835689"/>
            <a:ext cx="83904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Black"/>
                <a:ea typeface="Roboto Black"/>
                <a:cs typeface="Roboto Black"/>
                <a:sym typeface="Roboto Black"/>
              </a:rPr>
              <a:t>Hello</a:t>
            </a:r>
            <a:endParaRPr b="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30810" y="552621"/>
            <a:ext cx="8107800" cy="42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But wait!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500055" y="551350"/>
            <a:ext cx="24960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What does Cascading mean?</a:t>
            </a:r>
            <a:endParaRPr sz="1400"/>
          </a:p>
        </p:txBody>
      </p:sp>
      <p:sp>
        <p:nvSpPr>
          <p:cNvPr id="148" name="Google Shape;148;p28"/>
          <p:cNvSpPr txBox="1"/>
          <p:nvPr>
            <p:ph type="title"/>
          </p:nvPr>
        </p:nvSpPr>
        <p:spPr>
          <a:xfrm>
            <a:off x="595125" y="1100800"/>
            <a:ext cx="3440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200"/>
              <a:t>CSS is not a programming language. It’s not a  markup language either. It is a style sheet language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00" y="1780950"/>
            <a:ext cx="2910100" cy="18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4418975" y="2256300"/>
            <a:ext cx="3287700" cy="24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200"/>
              <a:t>… This means, we are going to create sheets to define our styles by creating rules to declare those styles.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200"/>
              <a:t>But.. what happens if we have multiple styles affecting one single element?</a:t>
            </a:r>
            <a:br>
              <a:rPr b="0" lang="en" sz="1200"/>
            </a:br>
            <a:r>
              <a:rPr b="0" lang="en" sz="1200"/>
              <a:t>Which rule will be prioritized (...chan, chan, chan)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200" u="sng">
                <a:solidFill>
                  <a:schemeClr val="hlink"/>
                </a:solidFill>
                <a:hlinkClick r:id="rId4"/>
              </a:rPr>
              <a:t>Let’s see...</a:t>
            </a:r>
            <a:endParaRPr b="0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285725" y="699375"/>
            <a:ext cx="8659200" cy="40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CSS Selectors</a:t>
            </a:r>
            <a:endParaRPr sz="6700"/>
          </a:p>
        </p:txBody>
      </p:sp>
      <p:sp>
        <p:nvSpPr>
          <p:cNvPr id="156" name="Google Shape;156;p29"/>
          <p:cNvSpPr txBox="1"/>
          <p:nvPr>
            <p:ph idx="2" type="title"/>
          </p:nvPr>
        </p:nvSpPr>
        <p:spPr>
          <a:xfrm>
            <a:off x="5268781" y="521378"/>
            <a:ext cx="32964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500043" y="551351"/>
            <a:ext cx="15261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CSS Selectors</a:t>
            </a:r>
            <a:endParaRPr sz="1400"/>
          </a:p>
        </p:txBody>
      </p:sp>
      <p:sp>
        <p:nvSpPr>
          <p:cNvPr id="162" name="Google Shape;162;p30"/>
          <p:cNvSpPr/>
          <p:nvPr/>
        </p:nvSpPr>
        <p:spPr>
          <a:xfrm>
            <a:off x="2103200" y="1742925"/>
            <a:ext cx="1246800" cy="1169100"/>
          </a:xfrm>
          <a:prstGeom prst="ellipse">
            <a:avLst/>
          </a:prstGeom>
          <a:solidFill>
            <a:srgbClr val="EA16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Element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2984425" y="2985075"/>
            <a:ext cx="1246800" cy="1169100"/>
          </a:xfrm>
          <a:prstGeom prst="ellipse">
            <a:avLst/>
          </a:prstGeom>
          <a:solidFill>
            <a:srgbClr val="EA16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#my-id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4511175" y="2985075"/>
            <a:ext cx="1246800" cy="1169100"/>
          </a:xfrm>
          <a:prstGeom prst="ellipse">
            <a:avLst/>
          </a:prstGeom>
          <a:solidFill>
            <a:srgbClr val="EA16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.my-class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5448000" y="1777625"/>
            <a:ext cx="1246800" cy="1169100"/>
          </a:xfrm>
          <a:prstGeom prst="ellipse">
            <a:avLst/>
          </a:prstGeom>
          <a:solidFill>
            <a:srgbClr val="EA168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Pseudo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a:hover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30810" y="552621"/>
            <a:ext cx="8107800" cy="42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 Time!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500051" y="551350"/>
            <a:ext cx="17922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Demo - Homework</a:t>
            </a:r>
            <a:endParaRPr sz="14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526" y="152400"/>
            <a:ext cx="495778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601375" y="1598950"/>
            <a:ext cx="179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Colors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Black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#33333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Orange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#F49731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#08585C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Yellow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#00000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500051" y="551350"/>
            <a:ext cx="17922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Links</a:t>
            </a:r>
            <a:endParaRPr sz="1400"/>
          </a:p>
        </p:txBody>
      </p:sp>
      <p:sp>
        <p:nvSpPr>
          <p:cNvPr id="183" name="Google Shape;183;p33"/>
          <p:cNvSpPr txBox="1"/>
          <p:nvPr/>
        </p:nvSpPr>
        <p:spPr>
          <a:xfrm>
            <a:off x="601375" y="1598950"/>
            <a:ext cx="544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Emmet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CodePen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VSCode - Live Server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(Usado para levantar un servidor y aplicar los cambios a la página en vivo, sin necesidad de recargar el navegador)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MDN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(learning)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Animations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CSS Tricks (learning)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68335" y="531796"/>
            <a:ext cx="8107800" cy="42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Animations!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5285000" y="589650"/>
            <a:ext cx="3255300" cy="4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add style to our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Anatomy of a CSS rule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Selectors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Animations intro &lt;3</a:t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460702" y="585150"/>
            <a:ext cx="4501500" cy="42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44125" y="760000"/>
            <a:ext cx="5923500" cy="40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</a:t>
            </a:r>
            <a:endParaRPr/>
          </a:p>
        </p:txBody>
      </p:sp>
      <p:sp>
        <p:nvSpPr>
          <p:cNvPr id="93" name="Google Shape;93;p20"/>
          <p:cNvSpPr txBox="1"/>
          <p:nvPr>
            <p:ph idx="2" type="title"/>
          </p:nvPr>
        </p:nvSpPr>
        <p:spPr>
          <a:xfrm>
            <a:off x="5104256" y="-76097"/>
            <a:ext cx="32964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500043" y="551351"/>
            <a:ext cx="15261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What is CSS?</a:t>
            </a:r>
            <a:endParaRPr sz="1400"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595125" y="1100800"/>
            <a:ext cx="21411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200"/>
              <a:t>Is what adds style to our websites.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00"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8" y="1695450"/>
            <a:ext cx="23336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6407775" y="1916600"/>
            <a:ext cx="26181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It solves questions like:</a:t>
            </a:r>
            <a:endParaRPr b="0" sz="12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200"/>
              <a:t>How I do my text red</a:t>
            </a:r>
            <a:endParaRPr b="0" sz="12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200"/>
              <a:t>How do I display an element in certain position</a:t>
            </a:r>
            <a:endParaRPr b="0" sz="12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200"/>
              <a:t>How do I decorate my webpage background and colors?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38" y="976948"/>
            <a:ext cx="2064174" cy="291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3149925" y="4057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727"/>
                </a:solidFill>
                <a:latin typeface="Roboto"/>
                <a:ea typeface="Roboto"/>
                <a:cs typeface="Roboto"/>
                <a:sym typeface="Roboto"/>
              </a:rPr>
              <a:t>Cascading Style Sheets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44125" y="760000"/>
            <a:ext cx="8483400" cy="40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How to add CSS to HTML</a:t>
            </a:r>
            <a:endParaRPr sz="5700"/>
          </a:p>
        </p:txBody>
      </p:sp>
      <p:sp>
        <p:nvSpPr>
          <p:cNvPr id="109" name="Google Shape;109;p22"/>
          <p:cNvSpPr txBox="1"/>
          <p:nvPr>
            <p:ph idx="2" type="title"/>
          </p:nvPr>
        </p:nvSpPr>
        <p:spPr>
          <a:xfrm>
            <a:off x="5268781" y="521378"/>
            <a:ext cx="32964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500054" y="551350"/>
            <a:ext cx="22710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Adding CSS to your HTML</a:t>
            </a:r>
            <a:endParaRPr sz="1400"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1586775" y="1438500"/>
            <a:ext cx="21411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1. Style Tag 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00"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4615300" y="2851650"/>
            <a:ext cx="21411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3. Link tag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00"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4615300" y="605500"/>
            <a:ext cx="21411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2.  Inline Styling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00" y="1842700"/>
            <a:ext cx="24384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587" y="1037450"/>
            <a:ext cx="38957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600" y="3161575"/>
            <a:ext cx="38957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30810" y="552621"/>
            <a:ext cx="8107800" cy="42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 Time!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68425" y="760000"/>
            <a:ext cx="8659200" cy="40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Anatomy of a CSS rule set</a:t>
            </a:r>
            <a:endParaRPr sz="5600"/>
          </a:p>
        </p:txBody>
      </p:sp>
      <p:sp>
        <p:nvSpPr>
          <p:cNvPr id="131" name="Google Shape;131;p25"/>
          <p:cNvSpPr txBox="1"/>
          <p:nvPr>
            <p:ph idx="2" type="title"/>
          </p:nvPr>
        </p:nvSpPr>
        <p:spPr>
          <a:xfrm>
            <a:off x="5268781" y="521378"/>
            <a:ext cx="32964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500048" y="551350"/>
            <a:ext cx="37083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CSS Basics - Rules and Selectors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00" y="1232900"/>
            <a:ext cx="5796375" cy="3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