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93595" autoAdjust="0"/>
  </p:normalViewPr>
  <p:slideViewPr>
    <p:cSldViewPr snapToGrid="0" snapToObjects="1" showGuides="1">
      <p:cViewPr varScale="1">
        <p:scale>
          <a:sx n="75" d="100"/>
          <a:sy n="75" d="100"/>
        </p:scale>
        <p:origin x="192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ong\Downloads\popular-languag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Number of Jobs per Technology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Jobs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C</c:v>
                </c:pt>
                <c:pt idx="1">
                  <c:v>C#</c:v>
                </c:pt>
                <c:pt idx="2">
                  <c:v>C++</c:v>
                </c:pt>
                <c:pt idx="3">
                  <c:v>Java</c:v>
                </c:pt>
                <c:pt idx="4">
                  <c:v>JavaScript</c:v>
                </c:pt>
                <c:pt idx="5">
                  <c:v>Python</c:v>
                </c:pt>
                <c:pt idx="6">
                  <c:v>Scala</c:v>
                </c:pt>
                <c:pt idx="7">
                  <c:v>Oracle</c:v>
                </c:pt>
                <c:pt idx="8">
                  <c:v>SQL Server</c:v>
                </c:pt>
                <c:pt idx="9">
                  <c:v>MySQL Server</c:v>
                </c:pt>
                <c:pt idx="10">
                  <c:v>PostgreSQL</c:v>
                </c:pt>
                <c:pt idx="11">
                  <c:v>MongoDB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13498</c:v>
                </c:pt>
                <c:pt idx="1">
                  <c:v>333</c:v>
                </c:pt>
                <c:pt idx="2">
                  <c:v>305</c:v>
                </c:pt>
                <c:pt idx="3">
                  <c:v>2609</c:v>
                </c:pt>
                <c:pt idx="4">
                  <c:v>355</c:v>
                </c:pt>
                <c:pt idx="5">
                  <c:v>1173</c:v>
                </c:pt>
                <c:pt idx="6">
                  <c:v>33</c:v>
                </c:pt>
                <c:pt idx="7">
                  <c:v>784</c:v>
                </c:pt>
                <c:pt idx="8">
                  <c:v>250</c:v>
                </c:pt>
                <c:pt idx="9">
                  <c:v>0</c:v>
                </c:pt>
                <c:pt idx="10">
                  <c:v>10</c:v>
                </c:pt>
                <c:pt idx="11">
                  <c:v>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37-46C2-98E9-AEABEB1BED0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57185808"/>
        <c:axId val="457187056"/>
      </c:barChart>
      <c:catAx>
        <c:axId val="4571858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Technology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187056"/>
        <c:crosses val="autoZero"/>
        <c:auto val="1"/>
        <c:lblAlgn val="ctr"/>
        <c:lblOffset val="100"/>
        <c:noMultiLvlLbl val="0"/>
      </c:catAx>
      <c:valAx>
        <c:axId val="45718705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185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aseline="0"/>
              <a:t> Average Annual Salary for Most Popular Languages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'popular-languages'!$C$1</c:f>
              <c:strCache>
                <c:ptCount val="1"/>
                <c:pt idx="0">
                  <c:v> Average Annual Salary 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'popular-languages'!$B$2:$B$13</c:f>
              <c:strCache>
                <c:ptCount val="10"/>
                <c:pt idx="0">
                  <c:v>PHP</c:v>
                </c:pt>
                <c:pt idx="1">
                  <c:v>SQL</c:v>
                </c:pt>
                <c:pt idx="2">
                  <c:v>C#</c:v>
                </c:pt>
                <c:pt idx="3">
                  <c:v>R</c:v>
                </c:pt>
                <c:pt idx="4">
                  <c:v>Go</c:v>
                </c:pt>
                <c:pt idx="5">
                  <c:v>Java</c:v>
                </c:pt>
                <c:pt idx="6">
                  <c:v>Javascript</c:v>
                </c:pt>
                <c:pt idx="7">
                  <c:v>C++</c:v>
                </c:pt>
                <c:pt idx="8">
                  <c:v>Python</c:v>
                </c:pt>
                <c:pt idx="9">
                  <c:v>Swift</c:v>
                </c:pt>
              </c:strCache>
            </c:strRef>
          </c:cat>
          <c:val>
            <c:numRef>
              <c:f>'popular-languages'!$C$2:$C$13</c:f>
              <c:numCache>
                <c:formatCode>_-[$$-409]* #,##0_ ;_-[$$-409]* \-#,##0\ ;_-[$$-409]* "-"??_ ;_-@_ </c:formatCode>
                <c:ptCount val="12"/>
                <c:pt idx="0">
                  <c:v>84727</c:v>
                </c:pt>
                <c:pt idx="1">
                  <c:v>84793</c:v>
                </c:pt>
                <c:pt idx="2">
                  <c:v>88726</c:v>
                </c:pt>
                <c:pt idx="3">
                  <c:v>92037</c:v>
                </c:pt>
                <c:pt idx="4">
                  <c:v>94082</c:v>
                </c:pt>
                <c:pt idx="5">
                  <c:v>101013</c:v>
                </c:pt>
                <c:pt idx="6">
                  <c:v>110981</c:v>
                </c:pt>
                <c:pt idx="7">
                  <c:v>113865</c:v>
                </c:pt>
                <c:pt idx="8">
                  <c:v>114383</c:v>
                </c:pt>
                <c:pt idx="9">
                  <c:v>130801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50-4977-AC69-CDF794FD673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057515023"/>
        <c:axId val="2057515439"/>
      </c:barChart>
      <c:catAx>
        <c:axId val="205751502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Language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515439"/>
        <c:crosses val="autoZero"/>
        <c:auto val="1"/>
        <c:lblAlgn val="ctr"/>
        <c:lblOffset val="100"/>
        <c:noMultiLvlLbl val="0"/>
      </c:catAx>
      <c:valAx>
        <c:axId val="205751543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Average</a:t>
                </a:r>
                <a:r>
                  <a:rPr lang="en-GB" baseline="0"/>
                  <a:t> Annual Salary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[$$-409]* #,##0_ ;_-[$$-409]* \-#,##0\ ;_-[$$-409]* &quot;-&quot;_ ;_-@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515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436704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Technology Trends and Implications for Business Strategy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363277"/>
            <a:ext cx="5181600" cy="1813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Richard Longlands</a:t>
            </a:r>
          </a:p>
          <a:p>
            <a:pPr marL="0" indent="0">
              <a:buNone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r>
              <a:rPr lang="en-US" baseline="30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July 2022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0184"/>
            <a:ext cx="10515600" cy="1325563"/>
          </a:xfrm>
        </p:spPr>
        <p:txBody>
          <a:bodyPr/>
          <a:lstStyle/>
          <a:p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Findings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Top 5 DBs are the same for both years although the order changes significantly</a:t>
            </a:r>
          </a:p>
          <a:p>
            <a:r>
              <a:rPr lang="en-US" dirty="0">
                <a:solidFill>
                  <a:schemeClr val="tx1"/>
                </a:solidFill>
              </a:rPr>
              <a:t>Elasticsearch moves up significantly in next year’s predictions</a:t>
            </a:r>
          </a:p>
          <a:p>
            <a:r>
              <a:rPr lang="en-US" dirty="0">
                <a:solidFill>
                  <a:schemeClr val="tx1"/>
                </a:solidFill>
              </a:rPr>
              <a:t>MongoDB is also more popular next year</a:t>
            </a:r>
          </a:p>
          <a:p>
            <a:r>
              <a:rPr lang="en-US" dirty="0">
                <a:solidFill>
                  <a:schemeClr val="tx1"/>
                </a:solidFill>
              </a:rPr>
              <a:t>MySQL moves down significantly from 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to 5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Implications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Movement in the top 5 but no new entrants means changes are modest</a:t>
            </a:r>
          </a:p>
          <a:p>
            <a:r>
              <a:rPr lang="en-US" dirty="0">
                <a:solidFill>
                  <a:schemeClr val="tx1"/>
                </a:solidFill>
              </a:rPr>
              <a:t>Elasticsearch is the one to consider expanding into for next year</a:t>
            </a:r>
          </a:p>
          <a:p>
            <a:r>
              <a:rPr lang="en-US" dirty="0">
                <a:solidFill>
                  <a:schemeClr val="tx1"/>
                </a:solidFill>
              </a:rPr>
              <a:t>MySQL is less popular going forward so invest cautiously in this technology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https://eu2.ca.analytics.ibm.com/bi/?perspective=dashboard&amp;pathRef=.my_folders%2FCapstone%2BDashboard&amp;action=view&amp;mode=dashboard&amp;subView=model00000181b0e8d151_00000002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DASHBOARD</a:t>
            </a:r>
            <a:r>
              <a:rPr lang="en-US" dirty="0"/>
              <a:t> 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TAB</a:t>
            </a:r>
            <a:r>
              <a:rPr lang="en-US" dirty="0"/>
              <a:t> 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7DB28C6-F220-8F4D-72A2-5FE4C34D6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739" y="1518823"/>
            <a:ext cx="8634608" cy="469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DASHBOARD TAB 2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50022C1D-BCDF-C103-27DD-E6D649837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495" y="1690688"/>
            <a:ext cx="8127010" cy="4351337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99B32F1-D775-1DCB-49CB-063EBDD1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950" y="1690688"/>
            <a:ext cx="7678455" cy="411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Right 8">
            <a:extLst>
              <a:ext uri="{FF2B5EF4-FFF2-40B4-BE49-F238E27FC236}">
                <a16:creationId xmlns:a16="http://schemas.microsoft.com/office/drawing/2014/main" id="{2E89CEF6-0CCE-4688-6D58-7575BFA8489E}"/>
              </a:ext>
            </a:extLst>
          </p:cNvPr>
          <p:cNvSpPr/>
          <p:nvPr/>
        </p:nvSpPr>
        <p:spPr>
          <a:xfrm rot="10800000">
            <a:off x="0" y="2192721"/>
            <a:ext cx="11211339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9432B97-E1EE-D856-C67A-50EFEF6F70DA}"/>
              </a:ext>
            </a:extLst>
          </p:cNvPr>
          <p:cNvSpPr/>
          <p:nvPr/>
        </p:nvSpPr>
        <p:spPr>
          <a:xfrm>
            <a:off x="811696" y="3203575"/>
            <a:ext cx="11211339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B4914D2-9F66-B073-4E08-5676A684E4E6}"/>
              </a:ext>
            </a:extLst>
          </p:cNvPr>
          <p:cNvSpPr/>
          <p:nvPr/>
        </p:nvSpPr>
        <p:spPr>
          <a:xfrm>
            <a:off x="838200" y="1188655"/>
            <a:ext cx="11211339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DISCUSSION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solidFill>
                  <a:schemeClr val="bg2"/>
                </a:solidFill>
              </a:rPr>
              <a:t>Which technologies are good opportunities for future investment?</a:t>
            </a:r>
          </a:p>
          <a:p>
            <a:endParaRPr lang="en-US" sz="2700" dirty="0">
              <a:solidFill>
                <a:schemeClr val="bg2"/>
              </a:solidFill>
            </a:endParaRPr>
          </a:p>
          <a:p>
            <a:r>
              <a:rPr lang="en-US" sz="2700" dirty="0">
                <a:solidFill>
                  <a:schemeClr val="bg2"/>
                </a:solidFill>
              </a:rPr>
              <a:t>Are there any that we use that we should consider moving away from?</a:t>
            </a:r>
          </a:p>
          <a:p>
            <a:endParaRPr lang="en-US" sz="2700" dirty="0">
              <a:solidFill>
                <a:schemeClr val="bg2"/>
              </a:solidFill>
            </a:endParaRPr>
          </a:p>
          <a:p>
            <a:r>
              <a:rPr lang="en-US" sz="2700" dirty="0">
                <a:solidFill>
                  <a:schemeClr val="bg2"/>
                </a:solidFill>
              </a:rPr>
              <a:t>Which technologies look strong for ongoing use?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Findings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Strong ongoing technologies include HTML/CSS, JavaScript, Docker, jQuery, MongoDB</a:t>
            </a:r>
          </a:p>
          <a:p>
            <a:r>
              <a:rPr lang="en-US" dirty="0">
                <a:solidFill>
                  <a:schemeClr val="tx1"/>
                </a:solidFill>
              </a:rPr>
              <a:t>Upcoming technologies include Go and Elasticsearch</a:t>
            </a:r>
          </a:p>
          <a:p>
            <a:r>
              <a:rPr lang="en-US" dirty="0">
                <a:solidFill>
                  <a:schemeClr val="tx1"/>
                </a:solidFill>
              </a:rPr>
              <a:t>MySQL, Java, PowerShell/Shell show slight downward trends in popularity</a:t>
            </a:r>
          </a:p>
          <a:p>
            <a:r>
              <a:rPr lang="en-US" dirty="0">
                <a:solidFill>
                  <a:schemeClr val="tx1"/>
                </a:solidFill>
              </a:rPr>
              <a:t>Demographics show men under 40 dominate the respondents to the developer survey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Implications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Strongest technologies look like safe options for the future</a:t>
            </a:r>
          </a:p>
          <a:p>
            <a:r>
              <a:rPr lang="en-US" dirty="0">
                <a:solidFill>
                  <a:schemeClr val="tx1"/>
                </a:solidFill>
              </a:rPr>
              <a:t>Opportunities exist to expand into upcoming technologies</a:t>
            </a:r>
          </a:p>
          <a:p>
            <a:r>
              <a:rPr lang="en-US" dirty="0">
                <a:solidFill>
                  <a:schemeClr val="tx1"/>
                </a:solidFill>
              </a:rPr>
              <a:t>Some technologies may be at or past their peak so require caution for the future</a:t>
            </a:r>
          </a:p>
          <a:p>
            <a:r>
              <a:rPr lang="en-US" dirty="0">
                <a:solidFill>
                  <a:schemeClr val="tx1"/>
                </a:solidFill>
              </a:rPr>
              <a:t>There may be a large body of untapped talent in other demographic groups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8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Continue investment in the most popular ongoing technologies such as HTML/CSS, JavaScript, Docker, jQuery, MongoDB</a:t>
            </a:r>
          </a:p>
          <a:p>
            <a:r>
              <a:rPr lang="en-US" dirty="0">
                <a:solidFill>
                  <a:schemeClr val="tx1"/>
                </a:solidFill>
              </a:rPr>
              <a:t>Consider expanding into upcoming technologies such as Go and Elasticsearch</a:t>
            </a:r>
          </a:p>
          <a:p>
            <a:r>
              <a:rPr lang="en-US" dirty="0">
                <a:solidFill>
                  <a:schemeClr val="tx1"/>
                </a:solidFill>
              </a:rPr>
              <a:t>Go cautiously investing in technologies that are less popular for the future</a:t>
            </a:r>
          </a:p>
          <a:p>
            <a:r>
              <a:rPr lang="en-US" dirty="0">
                <a:solidFill>
                  <a:schemeClr val="tx1"/>
                </a:solidFill>
              </a:rPr>
              <a:t>Consider how to make the most of new talent in the </a:t>
            </a:r>
            <a:r>
              <a:rPr lang="en-US" dirty="0" err="1">
                <a:solidFill>
                  <a:schemeClr val="tx1"/>
                </a:solidFill>
              </a:rPr>
              <a:t>labour</a:t>
            </a:r>
            <a:r>
              <a:rPr lang="en-US" dirty="0">
                <a:solidFill>
                  <a:schemeClr val="tx1"/>
                </a:solidFill>
              </a:rPr>
              <a:t> market</a:t>
            </a: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Job Postings data scraped from the web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Most popular language data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JOB POSTINGS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4F42E47-3525-7B4B-CA4F-D62E49AF47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893831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Executive Summary</a:t>
            </a:r>
          </a:p>
          <a:p>
            <a:r>
              <a:rPr lang="en-US" sz="2200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sz="2200" dirty="0">
                <a:solidFill>
                  <a:schemeClr val="tx1"/>
                </a:solidFill>
              </a:rPr>
              <a:t>Methodology</a:t>
            </a:r>
          </a:p>
          <a:p>
            <a:r>
              <a:rPr lang="en-US" sz="2200" dirty="0">
                <a:solidFill>
                  <a:schemeClr val="tx1"/>
                </a:solidFill>
              </a:rPr>
              <a:t>Results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Visualization – Charts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Dashboard</a:t>
            </a:r>
          </a:p>
          <a:p>
            <a:r>
              <a:rPr lang="en-US" sz="2200" dirty="0">
                <a:solidFill>
                  <a:schemeClr val="tx1"/>
                </a:solidFill>
              </a:rPr>
              <a:t>Discussion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Findings &amp; Implications</a:t>
            </a:r>
          </a:p>
          <a:p>
            <a:r>
              <a:rPr lang="en-US" sz="2200" dirty="0">
                <a:solidFill>
                  <a:schemeClr val="tx1"/>
                </a:solidFill>
              </a:rPr>
              <a:t>Conclusion</a:t>
            </a:r>
          </a:p>
          <a:p>
            <a:r>
              <a:rPr lang="en-US" sz="2200" dirty="0">
                <a:solidFill>
                  <a:schemeClr val="tx1"/>
                </a:solidFill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POPULAR LANGUAGES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FB9E96C-E43E-C62F-CD27-A54244DB39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0156025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tx1"/>
                </a:solidFill>
              </a:rPr>
              <a:t>Evidence shows stability in technologies with major languages and databases continuing to be popular for next year.</a:t>
            </a:r>
          </a:p>
          <a:p>
            <a:r>
              <a:rPr lang="en-US" sz="1500" dirty="0">
                <a:solidFill>
                  <a:schemeClr val="tx1"/>
                </a:solidFill>
              </a:rPr>
              <a:t>Several top technologies look set to continue to be popular in future such as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HTML/CSS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JavaScript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Mongo DB</a:t>
            </a:r>
          </a:p>
          <a:p>
            <a:r>
              <a:rPr lang="en-US" sz="1500" dirty="0">
                <a:solidFill>
                  <a:schemeClr val="tx1"/>
                </a:solidFill>
              </a:rPr>
              <a:t>There are opportunities for to develop upcoming technologies such as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Go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Elasticsearch</a:t>
            </a:r>
          </a:p>
          <a:p>
            <a:r>
              <a:rPr lang="en-US" sz="1500" dirty="0">
                <a:solidFill>
                  <a:schemeClr val="tx1"/>
                </a:solidFill>
              </a:rPr>
              <a:t>Docker is the most worked with platform and this is set to increase next year</a:t>
            </a:r>
          </a:p>
          <a:p>
            <a:r>
              <a:rPr lang="en-US" sz="1500" dirty="0">
                <a:solidFill>
                  <a:schemeClr val="tx1"/>
                </a:solidFill>
              </a:rPr>
              <a:t>In web frames Angular/Angular.js is the most desired for next year</a:t>
            </a:r>
          </a:p>
          <a:p>
            <a:pPr marL="0" indent="0">
              <a:buNone/>
            </a:pPr>
            <a:endParaRPr lang="en-US" sz="15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800" dirty="0">
                <a:solidFill>
                  <a:schemeClr val="tx1"/>
                </a:solidFill>
              </a:rPr>
              <a:t>This report looks at technology trends in programming languages, databases and demographics</a:t>
            </a:r>
          </a:p>
          <a:p>
            <a:pPr marL="0"/>
            <a:r>
              <a:rPr lang="en-US" sz="1800" dirty="0">
                <a:solidFill>
                  <a:schemeClr val="tx1"/>
                </a:solidFill>
              </a:rPr>
              <a:t>The report aims to be useful for those making business decisions about what technologies are the most useful for future development.</a:t>
            </a:r>
          </a:p>
          <a:p>
            <a:pPr marL="0"/>
            <a:r>
              <a:rPr lang="en-US" sz="1800" dirty="0">
                <a:solidFill>
                  <a:schemeClr val="tx1"/>
                </a:solidFill>
              </a:rPr>
              <a:t>Charts and discussions cover top languages and databases currently and for the near future.</a:t>
            </a:r>
          </a:p>
          <a:p>
            <a:pPr marL="0"/>
            <a:r>
              <a:rPr lang="en-US" sz="1800" dirty="0">
                <a:solidFill>
                  <a:schemeClr val="tx1"/>
                </a:solidFill>
              </a:rPr>
              <a:t>Dashboards show several datapoints for this year and next including</a:t>
            </a:r>
          </a:p>
          <a:p>
            <a:pPr marL="457200" lvl="1"/>
            <a:r>
              <a:rPr lang="en-US" sz="1400" dirty="0">
                <a:solidFill>
                  <a:schemeClr val="tx1"/>
                </a:solidFill>
              </a:rPr>
              <a:t>Web Frames</a:t>
            </a:r>
          </a:p>
          <a:p>
            <a:pPr marL="457200" lvl="1"/>
            <a:r>
              <a:rPr lang="en-US" sz="1400" dirty="0">
                <a:solidFill>
                  <a:schemeClr val="tx1"/>
                </a:solidFill>
              </a:rPr>
              <a:t>Platforms</a:t>
            </a:r>
          </a:p>
          <a:p>
            <a:pPr marL="457200" lvl="1"/>
            <a:r>
              <a:rPr lang="en-US" sz="1400" dirty="0">
                <a:solidFill>
                  <a:schemeClr val="tx1"/>
                </a:solidFill>
              </a:rPr>
              <a:t>Languages</a:t>
            </a:r>
          </a:p>
          <a:p>
            <a:pPr marL="457200" lvl="1"/>
            <a:r>
              <a:rPr lang="en-US" sz="1400" dirty="0">
                <a:solidFill>
                  <a:schemeClr val="tx1"/>
                </a:solidFill>
              </a:rPr>
              <a:t>Databases</a:t>
            </a:r>
          </a:p>
          <a:p>
            <a:pPr marL="457200" lvl="1"/>
            <a:r>
              <a:rPr lang="en-US" sz="1400" dirty="0">
                <a:solidFill>
                  <a:schemeClr val="tx1"/>
                </a:solidFill>
              </a:rPr>
              <a:t>Demographics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Scrape data from the web on job postings for technology jobs and the most popular language.  Analyze this data for insights into technology trends</a:t>
            </a:r>
          </a:p>
          <a:p>
            <a:r>
              <a:rPr lang="en-US" sz="2200" dirty="0">
                <a:solidFill>
                  <a:schemeClr val="tx1"/>
                </a:solidFill>
              </a:rPr>
              <a:t>Analyze data from  Stack Overflow Developer Survey 2019 about technology trends </a:t>
            </a:r>
          </a:p>
          <a:p>
            <a:r>
              <a:rPr lang="en-US" sz="2200" dirty="0">
                <a:solidFill>
                  <a:schemeClr val="tx1"/>
                </a:solidFill>
              </a:rPr>
              <a:t>Draw from this data the most popular languages and databases in current use and which respondents wanted to learn next year (future trends)</a:t>
            </a:r>
          </a:p>
          <a:p>
            <a:r>
              <a:rPr lang="en-US" sz="2200" dirty="0">
                <a:solidFill>
                  <a:schemeClr val="tx1"/>
                </a:solidFill>
              </a:rPr>
              <a:t>Draw further data insight from the survey data such as: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Platforms used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Demographics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54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5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programming languages for the next year goes here.&gt;</a:t>
            </a:r>
          </a:p>
        </p:txBody>
      </p:sp>
      <p:pic>
        <p:nvPicPr>
          <p:cNvPr id="9" name="Picture 8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55E8CE7C-35F8-EAD4-1843-B723020E4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90" y="2426394"/>
            <a:ext cx="5575211" cy="3670301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A2A0C415-DD88-19F6-0C0C-3FA30C801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542" y="2426393"/>
            <a:ext cx="5711868" cy="367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Findings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4 of the top 5 languages are the same next year although the order is changing</a:t>
            </a:r>
          </a:p>
          <a:p>
            <a:r>
              <a:rPr lang="en-US" dirty="0">
                <a:solidFill>
                  <a:schemeClr val="tx1"/>
                </a:solidFill>
              </a:rPr>
              <a:t>Html/CSS is top both years</a:t>
            </a:r>
          </a:p>
          <a:p>
            <a:r>
              <a:rPr lang="en-US" dirty="0">
                <a:solidFill>
                  <a:schemeClr val="tx1"/>
                </a:solidFill>
              </a:rPr>
              <a:t>Go moves into the top 5 next year up from 10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position</a:t>
            </a:r>
          </a:p>
          <a:p>
            <a:r>
              <a:rPr lang="en-US" dirty="0">
                <a:solidFill>
                  <a:schemeClr val="tx1"/>
                </a:solidFill>
              </a:rPr>
              <a:t>Bash/Shell/</a:t>
            </a:r>
            <a:r>
              <a:rPr lang="en-US" dirty="0" err="1">
                <a:solidFill>
                  <a:schemeClr val="tx1"/>
                </a:solidFill>
              </a:rPr>
              <a:t>Powershell</a:t>
            </a:r>
            <a:r>
              <a:rPr lang="en-US" dirty="0">
                <a:solidFill>
                  <a:schemeClr val="tx1"/>
                </a:solidFill>
              </a:rPr>
              <a:t> and Java are both moving down slightly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Implications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Dramatic changes are not expected</a:t>
            </a:r>
          </a:p>
          <a:p>
            <a:r>
              <a:rPr lang="en-US" dirty="0">
                <a:solidFill>
                  <a:schemeClr val="tx1"/>
                </a:solidFill>
              </a:rPr>
              <a:t>Continue investment in the most popular languages where it suits business needs</a:t>
            </a:r>
          </a:p>
          <a:p>
            <a:r>
              <a:rPr lang="en-US" dirty="0">
                <a:solidFill>
                  <a:schemeClr val="tx1"/>
                </a:solidFill>
              </a:rPr>
              <a:t>Consider increasing investment in Go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next year goes here.&gt;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903686B-C6D6-1A8B-35D6-AA1E61FF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035" y="2234880"/>
            <a:ext cx="5720689" cy="3855882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B9B1EC8-D322-DC9A-9933-5DB870144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28" y="2234879"/>
            <a:ext cx="5720689" cy="385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f80a141d-92ca-4d3d-9308-f7e7b1d44ce8"/>
    <ds:schemaRef ds:uri="155be751-a274-42e8-93fb-f39d3b9bccc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</TotalTime>
  <Words>758</Words>
  <Application>Microsoft Office PowerPoint</Application>
  <PresentationFormat>Widescreen</PresentationFormat>
  <Paragraphs>123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Technology Trends and Implications for Business Strategy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Richard Longlands</cp:lastModifiedBy>
  <cp:revision>22</cp:revision>
  <dcterms:created xsi:type="dcterms:W3CDTF">2020-10-28T18:29:43Z</dcterms:created>
  <dcterms:modified xsi:type="dcterms:W3CDTF">2022-07-04T13:17:21Z</dcterms:modified>
</cp:coreProperties>
</file>